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5150" r:id="rId1"/>
  </p:sldMasterIdLst>
  <p:notesMasterIdLst>
    <p:notesMasterId r:id="rId5"/>
  </p:notesMasterIdLst>
  <p:handoutMasterIdLst>
    <p:handoutMasterId r:id="rId6"/>
  </p:handoutMasterIdLst>
  <p:sldIdLst>
    <p:sldId id="1836" r:id="rId2"/>
    <p:sldId id="1840" r:id="rId3"/>
    <p:sldId id="356" r:id="rId4"/>
  </p:sldIdLst>
  <p:sldSz cx="12192000" cy="6858000"/>
  <p:notesSz cx="9309100" cy="7023100"/>
  <p:custShowLst>
    <p:custShow name="Format Guide Workshop" id="0">
      <p:sldLst/>
    </p:custShow>
  </p:custShowLst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&amp; Agenda" id="{C8098D70-C69F-4371-85D6-EB0977A52589}">
          <p14:sldIdLst/>
        </p14:section>
        <p14:section name="Polaris" id="{E3CE8903-DAD1-4A18-AFAD-EDE0C945C981}">
          <p14:sldIdLst>
            <p14:sldId id="1836"/>
            <p14:sldId id="1840"/>
            <p14:sldId id="356"/>
          </p14:sldIdLst>
        </p14:section>
        <p14:section name="Cyber Security" id="{0B7D1113-79D8-4E00-BEB1-CB8B6BF899D8}">
          <p14:sldIdLst/>
        </p14:section>
        <p14:section name="Buffalo Wild Wings" id="{196110B9-B37C-4765-85AB-1CF291B0AEC7}">
          <p14:sldIdLst/>
        </p14:section>
        <p14:section name="Arby's" id="{414E5362-4798-4087-9E93-C076A333EB0C}">
          <p14:sldIdLst/>
        </p14:section>
        <p14:section name="Rusty Taco" id="{A2CB8642-286D-4BAD-85B1-1C0EAB90B378}">
          <p14:sldIdLst/>
        </p14:section>
        <p14:section name="Appendix" id="{5E57618B-4F4E-4EEF-9B52-341E936C680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s, Krish" initials="DK" lastIdx="1" clrIdx="2">
    <p:extLst>
      <p:ext uri="{19B8F6BF-5375-455C-9EA6-DF929625EA0E}">
        <p15:presenceInfo xmlns:p15="http://schemas.microsoft.com/office/powerpoint/2012/main" userId="Das, Krish" providerId="None"/>
      </p:ext>
    </p:extLst>
  </p:cmAuthor>
  <p:cmAuthor id="2" name="Haimovitz, Aaron" initials="HA" lastIdx="1" clrIdx="1">
    <p:extLst>
      <p:ext uri="{19B8F6BF-5375-455C-9EA6-DF929625EA0E}">
        <p15:presenceInfo xmlns:p15="http://schemas.microsoft.com/office/powerpoint/2012/main" userId="S::ahaimovitz@inspirebrands.com::9aaa1d41-5bd9-45fb-b587-6e34024708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1B21"/>
    <a:srgbClr val="404040"/>
    <a:srgbClr val="5B5B5B"/>
    <a:srgbClr val="FAC208"/>
    <a:srgbClr val="00518E"/>
    <a:srgbClr val="C8D8EB"/>
    <a:srgbClr val="7F7F7F"/>
    <a:srgbClr val="BFBFBF"/>
    <a:srgbClr val="003B68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E7491-CDC0-4BC5-B178-574AFBBAD8F2}" v="199" dt="2019-05-03T15:48:36.863"/>
  </p1510:revLst>
</p1510:revInfo>
</file>

<file path=ppt/tableStyles.xml><?xml version="1.0" encoding="utf-8"?>
<a:tblStyleLst xmlns:a="http://schemas.openxmlformats.org/drawingml/2006/main" def="{97771FC6-9F34-4772-A975-11F3AFD5DC3C}">
  <a:tblStyle styleId="{97771FC6-9F34-4772-A975-11F3AFD5DC3C}" styleName="Clien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rgbClr val="C9252C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9050" cmpd="sng">
              <a:solidFill>
                <a:srgbClr val="404040"/>
              </a:solidFill>
            </a:ln>
          </a:bottom>
          <a:insideH>
            <a:ln w="0" cmpd="sng">
              <a:solidFill>
                <a:schemeClr val="accent4"/>
              </a:solidFill>
            </a:ln>
          </a:insideH>
          <a:insideV>
            <a:ln w="0" cmpd="sng">
              <a:solidFill>
                <a:srgbClr val="BFBFBF"/>
              </a:solidFill>
            </a:ln>
          </a:insideV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2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84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Krish" userId="c340543b-4adb-47cc-89fd-99051065d150" providerId="ADAL" clId="{02DE7491-CDC0-4BC5-B178-574AFBBAD8F2}"/>
    <pc:docChg chg="custSel addSld delSld modSld modSection">
      <pc:chgData name="Das, Krish" userId="c340543b-4adb-47cc-89fd-99051065d150" providerId="ADAL" clId="{02DE7491-CDC0-4BC5-B178-574AFBBAD8F2}" dt="2019-05-03T15:48:36.863" v="198" actId="478"/>
      <pc:docMkLst>
        <pc:docMk/>
      </pc:docMkLst>
      <pc:sldChg chg="addSp delSp modSp add">
        <pc:chgData name="Das, Krish" userId="c340543b-4adb-47cc-89fd-99051065d150" providerId="ADAL" clId="{02DE7491-CDC0-4BC5-B178-574AFBBAD8F2}" dt="2019-05-03T15:48:36.863" v="198" actId="478"/>
        <pc:sldMkLst>
          <pc:docMk/>
          <pc:sldMk cId="168454161" sldId="356"/>
        </pc:sldMkLst>
        <pc:spChg chg="add del mod">
          <ac:chgData name="Das, Krish" userId="c340543b-4adb-47cc-89fd-99051065d150" providerId="ADAL" clId="{02DE7491-CDC0-4BC5-B178-574AFBBAD8F2}" dt="2019-05-03T15:48:36.863" v="198" actId="478"/>
          <ac:spMkLst>
            <pc:docMk/>
            <pc:sldMk cId="168454161" sldId="356"/>
            <ac:spMk id="6" creationId="{874E29C5-CD98-4EE1-8A33-18B8B2B7975A}"/>
          </ac:spMkLst>
        </pc:spChg>
        <pc:spChg chg="mod">
          <ac:chgData name="Das, Krish" userId="c340543b-4adb-47cc-89fd-99051065d150" providerId="ADAL" clId="{02DE7491-CDC0-4BC5-B178-574AFBBAD8F2}" dt="2019-05-02T19:02:38.769" v="121" actId="14100"/>
          <ac:spMkLst>
            <pc:docMk/>
            <pc:sldMk cId="168454161" sldId="356"/>
            <ac:spMk id="9" creationId="{019B0DBB-E2FC-457B-843F-D2B44F35F392}"/>
          </ac:spMkLst>
        </pc:spChg>
        <pc:spChg chg="mod">
          <ac:chgData name="Das, Krish" userId="c340543b-4adb-47cc-89fd-99051065d150" providerId="ADAL" clId="{02DE7491-CDC0-4BC5-B178-574AFBBAD8F2}" dt="2019-05-02T19:02:22.436" v="119" actId="20577"/>
          <ac:spMkLst>
            <pc:docMk/>
            <pc:sldMk cId="168454161" sldId="356"/>
            <ac:spMk id="12" creationId="{D030C00A-126D-42BA-9061-B0EB9621346D}"/>
          </ac:spMkLst>
        </pc:spChg>
        <pc:spChg chg="mod">
          <ac:chgData name="Das, Krish" userId="c340543b-4adb-47cc-89fd-99051065d150" providerId="ADAL" clId="{02DE7491-CDC0-4BC5-B178-574AFBBAD8F2}" dt="2019-05-02T19:05:20.453" v="189" actId="20577"/>
          <ac:spMkLst>
            <pc:docMk/>
            <pc:sldMk cId="168454161" sldId="356"/>
            <ac:spMk id="13" creationId="{B9F42AB6-CD21-4764-9867-34E6E8A88318}"/>
          </ac:spMkLst>
        </pc:spChg>
        <pc:spChg chg="mod">
          <ac:chgData name="Das, Krish" userId="c340543b-4adb-47cc-89fd-99051065d150" providerId="ADAL" clId="{02DE7491-CDC0-4BC5-B178-574AFBBAD8F2}" dt="2019-05-02T19:02:44.179" v="122" actId="14100"/>
          <ac:spMkLst>
            <pc:docMk/>
            <pc:sldMk cId="168454161" sldId="356"/>
            <ac:spMk id="15" creationId="{18917AC7-12D1-4AE2-ADED-BEA2B6398921}"/>
          </ac:spMkLst>
        </pc:spChg>
        <pc:spChg chg="mod">
          <ac:chgData name="Das, Krish" userId="c340543b-4adb-47cc-89fd-99051065d150" providerId="ADAL" clId="{02DE7491-CDC0-4BC5-B178-574AFBBAD8F2}" dt="2019-05-02T19:02:47.103" v="123" actId="14100"/>
          <ac:spMkLst>
            <pc:docMk/>
            <pc:sldMk cId="168454161" sldId="356"/>
            <ac:spMk id="32" creationId="{00000000-0000-0000-0000-000000000000}"/>
          </ac:spMkLst>
        </pc:spChg>
        <pc:spChg chg="mod">
          <ac:chgData name="Das, Krish" userId="c340543b-4adb-47cc-89fd-99051065d150" providerId="ADAL" clId="{02DE7491-CDC0-4BC5-B178-574AFBBAD8F2}" dt="2019-05-02T19:06:30.403" v="191" actId="20577"/>
          <ac:spMkLst>
            <pc:docMk/>
            <pc:sldMk cId="168454161" sldId="356"/>
            <ac:spMk id="33" creationId="{90BE5B3C-F1AD-424D-A71E-F1B946479EC7}"/>
          </ac:spMkLst>
        </pc:spChg>
        <pc:picChg chg="mod">
          <ac:chgData name="Das, Krish" userId="c340543b-4adb-47cc-89fd-99051065d150" providerId="ADAL" clId="{02DE7491-CDC0-4BC5-B178-574AFBBAD8F2}" dt="2019-05-02T19:03:07.464" v="152" actId="1036"/>
          <ac:picMkLst>
            <pc:docMk/>
            <pc:sldMk cId="168454161" sldId="356"/>
            <ac:picMk id="30" creationId="{780D9B71-B6B0-464A-B9DE-EB76D36475FD}"/>
          </ac:picMkLst>
        </pc:picChg>
        <pc:picChg chg="mod">
          <ac:chgData name="Das, Krish" userId="c340543b-4adb-47cc-89fd-99051065d150" providerId="ADAL" clId="{02DE7491-CDC0-4BC5-B178-574AFBBAD8F2}" dt="2019-05-02T19:03:01.853" v="147" actId="1036"/>
          <ac:picMkLst>
            <pc:docMk/>
            <pc:sldMk cId="168454161" sldId="356"/>
            <ac:picMk id="31" creationId="{4E423045-B47D-41A4-8A14-8DA1A19E9425}"/>
          </ac:picMkLst>
        </pc:picChg>
        <pc:picChg chg="mod">
          <ac:chgData name="Das, Krish" userId="c340543b-4adb-47cc-89fd-99051065d150" providerId="ADAL" clId="{02DE7491-CDC0-4BC5-B178-574AFBBAD8F2}" dt="2019-05-02T19:03:07.464" v="152" actId="1036"/>
          <ac:picMkLst>
            <pc:docMk/>
            <pc:sldMk cId="168454161" sldId="356"/>
            <ac:picMk id="38" creationId="{9E37ACAA-7C1A-4374-901A-73E7B5A74788}"/>
          </ac:picMkLst>
        </pc:picChg>
        <pc:picChg chg="mod">
          <ac:chgData name="Das, Krish" userId="c340543b-4adb-47cc-89fd-99051065d150" providerId="ADAL" clId="{02DE7491-CDC0-4BC5-B178-574AFBBAD8F2}" dt="2019-05-02T19:03:01.853" v="147" actId="1036"/>
          <ac:picMkLst>
            <pc:docMk/>
            <pc:sldMk cId="168454161" sldId="356"/>
            <ac:picMk id="40" creationId="{CD252AAB-782B-4350-A57C-4D927B475DAA}"/>
          </ac:picMkLst>
        </pc:picChg>
      </pc:sldChg>
      <pc:sldChg chg="del">
        <pc:chgData name="Das, Krish" userId="c340543b-4adb-47cc-89fd-99051065d150" providerId="ADAL" clId="{02DE7491-CDC0-4BC5-B178-574AFBBAD8F2}" dt="2019-05-02T18:49:08.593" v="2" actId="2696"/>
        <pc:sldMkLst>
          <pc:docMk/>
          <pc:sldMk cId="3205866194" sldId="1831"/>
        </pc:sldMkLst>
      </pc:sldChg>
      <pc:sldChg chg="addSp modSp">
        <pc:chgData name="Das, Krish" userId="c340543b-4adb-47cc-89fd-99051065d150" providerId="ADAL" clId="{02DE7491-CDC0-4BC5-B178-574AFBBAD8F2}" dt="2019-05-02T18:59:02.453" v="114" actId="14100"/>
        <pc:sldMkLst>
          <pc:docMk/>
          <pc:sldMk cId="3805457446" sldId="1836"/>
        </pc:sldMkLst>
        <pc:spChg chg="mod">
          <ac:chgData name="Das, Krish" userId="c340543b-4adb-47cc-89fd-99051065d150" providerId="ADAL" clId="{02DE7491-CDC0-4BC5-B178-574AFBBAD8F2}" dt="2019-05-02T18:58:37.403" v="112" actId="14100"/>
          <ac:spMkLst>
            <pc:docMk/>
            <pc:sldMk cId="3805457446" sldId="1836"/>
            <ac:spMk id="123" creationId="{D457CAFA-D7B0-4793-8723-5486FD577C57}"/>
          </ac:spMkLst>
        </pc:spChg>
        <pc:spChg chg="add mod">
          <ac:chgData name="Das, Krish" userId="c340543b-4adb-47cc-89fd-99051065d150" providerId="ADAL" clId="{02DE7491-CDC0-4BC5-B178-574AFBBAD8F2}" dt="2019-05-02T18:58:31.053" v="110" actId="20577"/>
          <ac:spMkLst>
            <pc:docMk/>
            <pc:sldMk cId="3805457446" sldId="1836"/>
            <ac:spMk id="138" creationId="{458C9189-88EA-4157-9F36-81FF389D0F5F}"/>
          </ac:spMkLst>
        </pc:spChg>
        <pc:spChg chg="mod">
          <ac:chgData name="Das, Krish" userId="c340543b-4adb-47cc-89fd-99051065d150" providerId="ADAL" clId="{02DE7491-CDC0-4BC5-B178-574AFBBAD8F2}" dt="2019-05-02T18:56:39.936" v="86" actId="14100"/>
          <ac:spMkLst>
            <pc:docMk/>
            <pc:sldMk cId="3805457446" sldId="1836"/>
            <ac:spMk id="167" creationId="{8D38ECAC-1109-4E41-A7CF-DCB43F50A6F0}"/>
          </ac:spMkLst>
        </pc:spChg>
        <pc:spChg chg="mod">
          <ac:chgData name="Das, Krish" userId="c340543b-4adb-47cc-89fd-99051065d150" providerId="ADAL" clId="{02DE7491-CDC0-4BC5-B178-574AFBBAD8F2}" dt="2019-05-02T18:55:22.820" v="83" actId="20577"/>
          <ac:spMkLst>
            <pc:docMk/>
            <pc:sldMk cId="3805457446" sldId="1836"/>
            <ac:spMk id="177" creationId="{93DCC476-49BC-44C7-8D33-1235C37763BE}"/>
          </ac:spMkLst>
        </pc:spChg>
        <pc:cxnChg chg="mod">
          <ac:chgData name="Das, Krish" userId="c340543b-4adb-47cc-89fd-99051065d150" providerId="ADAL" clId="{02DE7491-CDC0-4BC5-B178-574AFBBAD8F2}" dt="2019-05-02T18:59:02.453" v="114" actId="14100"/>
          <ac:cxnSpMkLst>
            <pc:docMk/>
            <pc:sldMk cId="3805457446" sldId="1836"/>
            <ac:cxnSpMk id="125" creationId="{7BD1E43A-535D-45CB-8C1A-50783A032AF3}"/>
          </ac:cxnSpMkLst>
        </pc:cxnChg>
        <pc:cxnChg chg="mod">
          <ac:chgData name="Das, Krish" userId="c340543b-4adb-47cc-89fd-99051065d150" providerId="ADAL" clId="{02DE7491-CDC0-4BC5-B178-574AFBBAD8F2}" dt="2019-05-02T18:55:00.119" v="55" actId="14100"/>
          <ac:cxnSpMkLst>
            <pc:docMk/>
            <pc:sldMk cId="3805457446" sldId="1836"/>
            <ac:cxnSpMk id="132" creationId="{37330C19-C77D-4BC7-9E9E-ECDC6A9809F4}"/>
          </ac:cxnSpMkLst>
        </pc:cxnChg>
        <pc:cxnChg chg="add mod">
          <ac:chgData name="Das, Krish" userId="c340543b-4adb-47cc-89fd-99051065d150" providerId="ADAL" clId="{02DE7491-CDC0-4BC5-B178-574AFBBAD8F2}" dt="2019-05-02T18:57:00.686" v="90" actId="14100"/>
          <ac:cxnSpMkLst>
            <pc:docMk/>
            <pc:sldMk cId="3805457446" sldId="1836"/>
            <ac:cxnSpMk id="133" creationId="{7E9B9504-6C1A-4F2D-B1D8-829909A3B215}"/>
          </ac:cxnSpMkLst>
        </pc:cxnChg>
      </pc:sldChg>
      <pc:sldChg chg="del">
        <pc:chgData name="Das, Krish" userId="c340543b-4adb-47cc-89fd-99051065d150" providerId="ADAL" clId="{02DE7491-CDC0-4BC5-B178-574AFBBAD8F2}" dt="2019-05-02T18:49:10.931" v="3" actId="2696"/>
        <pc:sldMkLst>
          <pc:docMk/>
          <pc:sldMk cId="2822767573" sldId="1873"/>
        </pc:sldMkLst>
      </pc:sldChg>
      <pc:sldChg chg="del">
        <pc:chgData name="Das, Krish" userId="c340543b-4adb-47cc-89fd-99051065d150" providerId="ADAL" clId="{02DE7491-CDC0-4BC5-B178-574AFBBAD8F2}" dt="2019-05-02T18:48:54.927" v="0" actId="2696"/>
        <pc:sldMkLst>
          <pc:docMk/>
          <pc:sldMk cId="916669472" sldId="1876"/>
        </pc:sldMkLst>
      </pc:sldChg>
    </pc:docChg>
  </pc:docChgLst>
  <pc:docChgLst>
    <pc:chgData name="Das, Krish" userId="c340543b-4adb-47cc-89fd-99051065d150" providerId="ADAL" clId="{F9108D08-5AC0-4014-938F-E3BB46A71865}"/>
    <pc:docChg chg="custSel delSld modSld sldOrd modSection">
      <pc:chgData name="Das, Krish" userId="c340543b-4adb-47cc-89fd-99051065d150" providerId="ADAL" clId="{F9108D08-5AC0-4014-938F-E3BB46A71865}" dt="2019-04-30T22:02:31.436" v="157" actId="115"/>
      <pc:docMkLst>
        <pc:docMk/>
      </pc:docMkLst>
    </pc:docChg>
  </pc:docChgLst>
  <pc:docChgLst>
    <pc:chgData name="Das, Krish" userId="c340543b-4adb-47cc-89fd-99051065d150" providerId="ADAL" clId="{369B2366-760D-41D6-B22B-CF48C604FDAE}"/>
    <pc:docChg chg="undo redo custSel modSld">
      <pc:chgData name="Das, Krish" userId="c340543b-4adb-47cc-89fd-99051065d150" providerId="ADAL" clId="{369B2366-760D-41D6-B22B-CF48C604FDAE}" dt="2019-05-01T13:58:08.779" v="68" actId="14100"/>
      <pc:docMkLst>
        <pc:docMk/>
      </pc:docMkLst>
      <pc:sldChg chg="addSp delSp modSp">
        <pc:chgData name="Das, Krish" userId="c340543b-4adb-47cc-89fd-99051065d150" providerId="ADAL" clId="{369B2366-760D-41D6-B22B-CF48C604FDAE}" dt="2019-05-01T13:58:08.779" v="68" actId="14100"/>
        <pc:sldMkLst>
          <pc:docMk/>
          <pc:sldMk cId="3805457446" sldId="1836"/>
        </pc:sldMkLst>
        <pc:cxnChg chg="add mod">
          <ac:chgData name="Das, Krish" userId="c340543b-4adb-47cc-89fd-99051065d150" providerId="ADAL" clId="{369B2366-760D-41D6-B22B-CF48C604FDAE}" dt="2019-05-01T13:58:08.779" v="68" actId="14100"/>
          <ac:cxnSpMkLst>
            <pc:docMk/>
            <pc:sldMk cId="3805457446" sldId="1836"/>
            <ac:cxnSpMk id="132" creationId="{37330C19-C77D-4BC7-9E9E-ECDC6A9809F4}"/>
          </ac:cxnSpMkLst>
        </pc:cxnChg>
        <pc:cxnChg chg="del mod">
          <ac:chgData name="Das, Krish" userId="c340543b-4adb-47cc-89fd-99051065d150" providerId="ADAL" clId="{369B2366-760D-41D6-B22B-CF48C604FDAE}" dt="2019-05-01T13:57:48.227" v="15" actId="478"/>
          <ac:cxnSpMkLst>
            <pc:docMk/>
            <pc:sldMk cId="3805457446" sldId="1836"/>
            <ac:cxnSpMk id="227" creationId="{A07A67D1-57D1-4491-AEBB-31F2E38778D1}"/>
          </ac:cxnSpMkLst>
        </pc:cxnChg>
      </pc:sldChg>
      <pc:sldChg chg="modSp">
        <pc:chgData name="Das, Krish" userId="c340543b-4adb-47cc-89fd-99051065d150" providerId="ADAL" clId="{369B2366-760D-41D6-B22B-CF48C604FDAE}" dt="2019-05-01T13:51:56.240" v="4" actId="108"/>
        <pc:sldMkLst>
          <pc:docMk/>
          <pc:sldMk cId="185101262" sldId="1840"/>
        </pc:sldMkLst>
        <pc:spChg chg="mod">
          <ac:chgData name="Das, Krish" userId="c340543b-4adb-47cc-89fd-99051065d150" providerId="ADAL" clId="{369B2366-760D-41D6-B22B-CF48C604FDAE}" dt="2019-05-01T13:51:56.240" v="4" actId="108"/>
          <ac:spMkLst>
            <pc:docMk/>
            <pc:sldMk cId="185101262" sldId="1840"/>
            <ac:spMk id="90" creationId="{25EFD1E2-4C39-CF46-9175-272639239F2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4033943" cy="352375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l">
              <a:defRPr sz="1200"/>
            </a:lvl1pPr>
          </a:lstStyle>
          <a:p>
            <a:endParaRPr lang="en-US" sz="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6" y="3"/>
            <a:ext cx="4033943" cy="352375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r">
              <a:defRPr sz="1200"/>
            </a:lvl1pPr>
          </a:lstStyle>
          <a:p>
            <a:fld id="{57691E93-EF64-46CC-85E2-BBB5BEDB9501}" type="datetimeFigureOut">
              <a:rPr lang="en-US" sz="800"/>
              <a:t>5/3/2019</a:t>
            </a:fld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670728"/>
            <a:ext cx="4033943" cy="352374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l">
              <a:defRPr sz="1200"/>
            </a:lvl1pPr>
          </a:lstStyle>
          <a:p>
            <a:endParaRPr lang="en-US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6" y="6670728"/>
            <a:ext cx="4033943" cy="352374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r">
              <a:defRPr sz="1200"/>
            </a:lvl1pPr>
          </a:lstStyle>
          <a:p>
            <a:fld id="{3DCECA85-2A7A-423F-89EA-6868CB52DF19}" type="slidenum">
              <a:rPr lang="en-US" sz="800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09377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" y="5463705"/>
            <a:ext cx="9306946" cy="155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631" tIns="46315" rIns="92631" bIns="46315"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10404" y="3"/>
            <a:ext cx="3923541" cy="352375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l">
              <a:defRPr sz="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6" y="3"/>
            <a:ext cx="3925692" cy="352375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3AD9BDA7-98EF-4344-B91C-30A07E8A84B0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425" y="211138"/>
            <a:ext cx="9112250" cy="5126037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vert="horz" lIns="92631" tIns="46315" rIns="92631" bIns="463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5035" y="5548563"/>
            <a:ext cx="9059033" cy="681511"/>
          </a:xfrm>
          <a:prstGeom prst="rect">
            <a:avLst/>
          </a:prstGeom>
        </p:spPr>
        <p:txBody>
          <a:bodyPr vert="horz" lIns="92631" tIns="46315" rIns="92631" bIns="4631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10404" y="6670728"/>
            <a:ext cx="3923541" cy="352374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l">
              <a:defRPr sz="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7" y="6670728"/>
            <a:ext cx="3911062" cy="352374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Notes view: </a:t>
            </a:r>
            <a:fld id="{128CEAFE-FA94-43E5-B0FF-D47E1CCDD1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anose="020B0604020202020204" pitchFamily="34" charset="0"/>
      <a:buChar char="​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11430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51435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000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213" userDrawn="1">
          <p15:clr>
            <a:srgbClr val="F26B43"/>
          </p15:clr>
        </p15:guide>
        <p15:guide id="2" pos="293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8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0.xml"/><Relationship Id="rId7" Type="http://schemas.openxmlformats.org/officeDocument/2006/relationships/image" Target="../media/image2.emf"/><Relationship Id="rId2" Type="http://schemas.openxmlformats.org/officeDocument/2006/relationships/tags" Target="../tags/tag2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Relationship Id="rId9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3.xml"/><Relationship Id="rId7" Type="http://schemas.openxmlformats.org/officeDocument/2006/relationships/image" Target="../media/image2.emf"/><Relationship Id="rId2" Type="http://schemas.openxmlformats.org/officeDocument/2006/relationships/tags" Target="../tags/tag3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4.xml"/><Relationship Id="rId9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.xml"/><Relationship Id="rId7" Type="http://schemas.openxmlformats.org/officeDocument/2006/relationships/image" Target="../media/image2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2.xml"/><Relationship Id="rId7" Type="http://schemas.openxmlformats.org/officeDocument/2006/relationships/image" Target="../media/image2.emf"/><Relationship Id="rId2" Type="http://schemas.openxmlformats.org/officeDocument/2006/relationships/tags" Target="../tags/tag1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5.xml"/><Relationship Id="rId7" Type="http://schemas.openxmlformats.org/officeDocument/2006/relationships/image" Target="../media/image2.emf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8.xml"/><Relationship Id="rId7" Type="http://schemas.openxmlformats.org/officeDocument/2006/relationships/image" Target="../media/image2.emf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1.xml"/><Relationship Id="rId7" Type="http://schemas.openxmlformats.org/officeDocument/2006/relationships/image" Target="../media/image2.emf"/><Relationship Id="rId2" Type="http://schemas.openxmlformats.org/officeDocument/2006/relationships/tags" Target="../tags/tag2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.emf"/><Relationship Id="rId2" Type="http://schemas.openxmlformats.org/officeDocument/2006/relationships/tags" Target="../tags/tag2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2.emf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39516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628650" y="4264166"/>
            <a:ext cx="10934700" cy="32714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algn="l">
              <a:lnSpc>
                <a:spcPct val="110000"/>
              </a:lnSpc>
              <a:buNone/>
              <a:defRPr sz="1200" b="1" cap="all" baseline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/>
              <a:t>Click to edit date/place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28650" y="3631599"/>
            <a:ext cx="10934700" cy="436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10000"/>
              </a:lnSpc>
              <a:buNone/>
              <a:defRPr sz="1600" baseline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in sentence case</a:t>
            </a: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628650" y="2805503"/>
            <a:ext cx="10934700" cy="62972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3000"/>
              </a:lnSpc>
              <a:defRPr sz="2800" b="1" baseline="0">
                <a:solidFill>
                  <a:schemeClr val="tx2"/>
                </a:solidFill>
                <a:latin typeface="+mj-lt"/>
                <a:sym typeface="+mj-lt"/>
              </a:defRPr>
            </a:lvl1pPr>
          </a:lstStyle>
          <a:p>
            <a:r>
              <a:rPr lang="en-US"/>
              <a:t>Title in Title Case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628650" y="4787686"/>
            <a:ext cx="10934700" cy="0"/>
          </a:xfrm>
          <a:prstGeom prst="line">
            <a:avLst/>
          </a:prstGeom>
          <a:ln w="12700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5A87B28-F37E-5B41-A724-54EBC0DE0DDB}"/>
              </a:ext>
            </a:extLst>
          </p:cNvPr>
          <p:cNvSpPr/>
          <p:nvPr userDrawn="1"/>
        </p:nvSpPr>
        <p:spPr>
          <a:xfrm>
            <a:off x="628650" y="6598761"/>
            <a:ext cx="23195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© 2018</a:t>
            </a:r>
            <a:r>
              <a:rPr lang="en-US" sz="800" b="0" baseline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Brands Confidential &amp; Proprietary</a:t>
            </a:r>
          </a:p>
        </p:txBody>
      </p:sp>
      <p:pic>
        <p:nvPicPr>
          <p:cNvPr id="10" name="Picture 75" descr="Image result for inspire brands logo"/>
          <p:cNvPicPr>
            <a:picLocks noChangeAspect="1" noChangeArrowheads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/>
        </p:blipFill>
        <p:spPr bwMode="auto">
          <a:xfrm>
            <a:off x="628650" y="558477"/>
            <a:ext cx="3036532" cy="197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86" y="5383319"/>
            <a:ext cx="772070" cy="7720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70" y="5433801"/>
            <a:ext cx="770415" cy="6603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18" y="5494761"/>
            <a:ext cx="1304006" cy="660627"/>
          </a:xfrm>
          <a:prstGeom prst="rect">
            <a:avLst/>
          </a:prstGeom>
        </p:spPr>
      </p:pic>
      <p:pic>
        <p:nvPicPr>
          <p:cNvPr id="14" name="Picture 13" descr="Image result for R taco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33" y="5540754"/>
            <a:ext cx="974588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1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Object 10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37734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109" name="Object 10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Copyright © 2018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Template_v20_wide.pptx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30000" y="1250429"/>
            <a:ext cx="5110039" cy="457200"/>
          </a:xfrm>
          <a:prstGeom prst="rect">
            <a:avLst/>
          </a:prstGeom>
        </p:spPr>
        <p:txBody>
          <a:bodyPr r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6453161" y="1250429"/>
            <a:ext cx="5110038" cy="457200"/>
          </a:xfrm>
          <a:prstGeom prst="rect">
            <a:avLst/>
          </a:prstGeom>
        </p:spPr>
        <p:txBody>
          <a:bodyPr r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0000" y="3684335"/>
            <a:ext cx="5110039" cy="457200"/>
          </a:xfrm>
          <a:prstGeom prst="rect">
            <a:avLst/>
          </a:prstGeom>
        </p:spPr>
        <p:txBody>
          <a:bodyPr r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453161" y="3684335"/>
            <a:ext cx="5110038" cy="457200"/>
          </a:xfrm>
          <a:prstGeom prst="rect">
            <a:avLst/>
          </a:prstGeom>
        </p:spPr>
        <p:txBody>
          <a:bodyPr r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630000" y="1707629"/>
            <a:ext cx="5110039" cy="0"/>
          </a:xfrm>
          <a:prstGeom prst="line">
            <a:avLst/>
          </a:prstGeom>
          <a:ln w="19050" cap="flat" cmpd="sng" algn="ctr">
            <a:solidFill>
              <a:srgbClr val="C9252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6453162" y="1707629"/>
            <a:ext cx="5110039" cy="0"/>
          </a:xfrm>
          <a:prstGeom prst="line">
            <a:avLst/>
          </a:prstGeom>
          <a:ln w="19050" cap="flat" cmpd="sng" algn="ctr">
            <a:solidFill>
              <a:srgbClr val="C9252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30000" y="4141535"/>
            <a:ext cx="5110039" cy="0"/>
          </a:xfrm>
          <a:prstGeom prst="line">
            <a:avLst/>
          </a:prstGeom>
          <a:ln w="19050" cap="flat" cmpd="sng" algn="ctr">
            <a:solidFill>
              <a:srgbClr val="C9252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6453162" y="4141535"/>
            <a:ext cx="5110039" cy="0"/>
          </a:xfrm>
          <a:prstGeom prst="line">
            <a:avLst/>
          </a:prstGeom>
          <a:ln w="19050" cap="flat" cmpd="sng" algn="ctr">
            <a:solidFill>
              <a:srgbClr val="C9252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6126480"/>
            <a:ext cx="10936224" cy="371572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7F7F7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1.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  2.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  3.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Note: List footnotes in numerical order. Footnote numbers are not bracketed. Use 8pt font. Do not put a period at the end of the note or the source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Source: Include a source for every chart that you use. Separate sources with a semicolon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A87B28-F37E-5B41-A724-54EBC0DE0DDB}"/>
              </a:ext>
            </a:extLst>
          </p:cNvPr>
          <p:cNvSpPr/>
          <p:nvPr userDrawn="1"/>
        </p:nvSpPr>
        <p:spPr>
          <a:xfrm>
            <a:off x="628650" y="6598761"/>
            <a:ext cx="23195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© 2018</a:t>
            </a:r>
            <a:r>
              <a:rPr lang="en-US" sz="800" b="0" baseline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Brands Confidential &amp; Proprietary</a:t>
            </a:r>
          </a:p>
        </p:txBody>
      </p:sp>
      <p:pic>
        <p:nvPicPr>
          <p:cNvPr id="36" name="Picture 75" descr="Image result for inspire brands logo"/>
          <p:cNvPicPr>
            <a:picLocks noChangeAspect="1" noChangeArrowheads="1"/>
          </p:cNvPicPr>
          <p:nvPr userDrawn="1"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14568" r="7178" b="38201"/>
          <a:stretch/>
        </p:blipFill>
        <p:spPr bwMode="auto">
          <a:xfrm>
            <a:off x="10103469" y="473705"/>
            <a:ext cx="1459881" cy="4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 userDrawn="1"/>
        </p:nvSpPr>
        <p:spPr>
          <a:xfrm>
            <a:off x="11167872" y="6629538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rgbClr val="7F7F7F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628650" y="6013166"/>
            <a:ext cx="5370269" cy="16755"/>
          </a:xfrm>
          <a:prstGeom prst="line">
            <a:avLst/>
          </a:prstGeom>
          <a:ln w="6350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6195462" y="5996411"/>
            <a:ext cx="5370269" cy="16755"/>
          </a:xfrm>
          <a:prstGeom prst="line">
            <a:avLst/>
          </a:prstGeom>
          <a:ln w="6350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73" y="5863800"/>
            <a:ext cx="197436" cy="265176"/>
          </a:xfrm>
          <a:prstGeom prst="rect">
            <a:avLst/>
          </a:prstGeom>
          <a:noFill/>
        </p:spPr>
      </p:pic>
      <p:sp>
        <p:nvSpPr>
          <p:cNvPr id="41" name="Title 4">
            <a:extLst>
              <a:ext uri="{FF2B5EF4-FFF2-40B4-BE49-F238E27FC236}">
                <a16:creationId xmlns:a16="http://schemas.microsoft.com/office/drawing/2014/main" id="{E4B0C90D-5489-419B-81D0-2088CF7E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264893"/>
            <a:ext cx="9326880" cy="822960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 baseline="0">
                <a:solidFill>
                  <a:schemeClr val="tx2">
                    <a:lumMod val="100000"/>
                  </a:schemeClr>
                </a:solidFill>
                <a:latin typeface="+mj-lt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D3C24339-7A81-4028-91DE-E017A1A134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000" y="1780831"/>
            <a:ext cx="5110039" cy="16708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txBody>
          <a:bodyPr>
            <a:normAutofit/>
          </a:bodyPr>
          <a:lstStyle>
            <a:lvl1pPr marL="2286" indent="0">
              <a:buNone/>
              <a:defRPr sz="1200" b="1"/>
            </a:lvl1pPr>
            <a:lvl2pPr marL="342900" indent="-171450">
              <a:buFont typeface="Arial" panose="020B0604020202020204" pitchFamily="34" charset="0"/>
              <a:buChar char="•"/>
              <a:defRPr sz="1200"/>
            </a:lvl2pPr>
            <a:lvl3pPr marL="685800" indent="-171450">
              <a:buFont typeface="Arial" panose="020B0604020202020204" pitchFamily="34" charset="0"/>
              <a:buChar char="-"/>
              <a:defRPr sz="1200"/>
            </a:lvl3pPr>
            <a:lvl4pPr marL="1028700" indent="-171450">
              <a:defRPr sz="1200"/>
            </a:lvl4pPr>
            <a:lvl5pPr marL="1371600" indent="-171450">
              <a:buFont typeface="Arial" panose="020B0604020202020204" pitchFamily="34" charset="0"/>
              <a:buChar char="-"/>
              <a:defRPr sz="1200"/>
            </a:lvl5pPr>
            <a:lvl6pPr marL="173736">
              <a:defRPr sz="1200"/>
            </a:lvl6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endParaRPr lang="en-US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D72E900D-CEDB-4012-B33D-B30B3D01A9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53161" y="1780831"/>
            <a:ext cx="5110039" cy="16708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txBody>
          <a:bodyPr>
            <a:normAutofit/>
          </a:bodyPr>
          <a:lstStyle>
            <a:lvl1pPr marL="2286" indent="0">
              <a:buNone/>
              <a:defRPr sz="1200" b="1"/>
            </a:lvl1pPr>
            <a:lvl2pPr marL="342900" indent="-171450">
              <a:buFont typeface="Arial" panose="020B0604020202020204" pitchFamily="34" charset="0"/>
              <a:buChar char="•"/>
              <a:defRPr sz="1200"/>
            </a:lvl2pPr>
            <a:lvl3pPr marL="685800" indent="-171450">
              <a:buFont typeface="Arial" panose="020B0604020202020204" pitchFamily="34" charset="0"/>
              <a:buChar char="-"/>
              <a:defRPr sz="1200"/>
            </a:lvl3pPr>
            <a:lvl4pPr marL="1028700" indent="-171450">
              <a:defRPr sz="1200"/>
            </a:lvl4pPr>
            <a:lvl5pPr marL="1371600" indent="-171450">
              <a:buFont typeface="Arial" panose="020B0604020202020204" pitchFamily="34" charset="0"/>
              <a:buChar char="-"/>
              <a:defRPr sz="1200"/>
            </a:lvl5pPr>
            <a:lvl6pPr marL="173736">
              <a:defRPr sz="1200"/>
            </a:lvl6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endParaRPr lang="en-US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BAEF516-F28E-495F-B202-9A9F235B9D3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0000" y="4210856"/>
            <a:ext cx="5110039" cy="16708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txBody>
          <a:bodyPr>
            <a:normAutofit/>
          </a:bodyPr>
          <a:lstStyle>
            <a:lvl1pPr marL="2286" indent="0">
              <a:buNone/>
              <a:defRPr sz="1200" b="1"/>
            </a:lvl1pPr>
            <a:lvl2pPr marL="342900" indent="-171450">
              <a:buFont typeface="Arial" panose="020B0604020202020204" pitchFamily="34" charset="0"/>
              <a:buChar char="•"/>
              <a:defRPr sz="1200"/>
            </a:lvl2pPr>
            <a:lvl3pPr marL="685800" indent="-171450">
              <a:buFont typeface="Arial" panose="020B0604020202020204" pitchFamily="34" charset="0"/>
              <a:buChar char="-"/>
              <a:defRPr sz="1200"/>
            </a:lvl3pPr>
            <a:lvl4pPr marL="1028700" indent="-171450">
              <a:defRPr sz="1200"/>
            </a:lvl4pPr>
            <a:lvl5pPr marL="1371600" indent="-171450">
              <a:buFont typeface="Arial" panose="020B0604020202020204" pitchFamily="34" charset="0"/>
              <a:buChar char="-"/>
              <a:defRPr sz="1200"/>
            </a:lvl5pPr>
            <a:lvl6pPr marL="173736">
              <a:defRPr sz="1200"/>
            </a:lvl6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endParaRPr lang="en-US"/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E00B2D2C-E5C8-4FB0-9051-1BE8F20A391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453161" y="4210856"/>
            <a:ext cx="5110039" cy="16708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txBody>
          <a:bodyPr>
            <a:normAutofit/>
          </a:bodyPr>
          <a:lstStyle>
            <a:lvl1pPr marL="2286" indent="0">
              <a:buNone/>
              <a:defRPr sz="1200" b="1"/>
            </a:lvl1pPr>
            <a:lvl2pPr marL="342900" indent="-171450">
              <a:buFont typeface="Arial" panose="020B0604020202020204" pitchFamily="34" charset="0"/>
              <a:buChar char="•"/>
              <a:defRPr sz="1200"/>
            </a:lvl2pPr>
            <a:lvl3pPr marL="685800" indent="-171450">
              <a:buFont typeface="Arial" panose="020B0604020202020204" pitchFamily="34" charset="0"/>
              <a:buChar char="-"/>
              <a:defRPr sz="1200"/>
            </a:lvl3pPr>
            <a:lvl4pPr marL="1028700" indent="-171450">
              <a:defRPr sz="1200"/>
            </a:lvl4pPr>
            <a:lvl5pPr marL="1371600" indent="-171450">
              <a:buFont typeface="Arial" panose="020B0604020202020204" pitchFamily="34" charset="0"/>
              <a:buChar char="-"/>
              <a:defRPr sz="1200"/>
            </a:lvl5pPr>
            <a:lvl6pPr marL="173736">
              <a:defRPr sz="1200"/>
            </a:lvl6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13041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Copyright © 2018 by The Boston Consulting Group, Inc. All rights reserved.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Template_v20_wide.pptx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5092515"/>
            <a:ext cx="10933350" cy="671513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algn="ctr">
              <a:defRPr sz="2000" b="1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Takeaway Text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6126480"/>
            <a:ext cx="10936224" cy="371572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7F7F7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1.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  2.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  3.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Note: List footnotes in numerical order. Footnote numbers are not bracketed. Use 8pt font. Do not put a period at the end of the note or the source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Source: Include a source for every chart that you use. Separate sources with a semicolon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87B28-F37E-5B41-A724-54EBC0DE0DDB}"/>
              </a:ext>
            </a:extLst>
          </p:cNvPr>
          <p:cNvSpPr/>
          <p:nvPr userDrawn="1"/>
        </p:nvSpPr>
        <p:spPr>
          <a:xfrm>
            <a:off x="628650" y="6598761"/>
            <a:ext cx="23195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© 2018</a:t>
            </a:r>
            <a:r>
              <a:rPr lang="en-US" sz="800" b="0" baseline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Brands Confidential &amp; Proprietary</a:t>
            </a:r>
          </a:p>
        </p:txBody>
      </p:sp>
      <p:pic>
        <p:nvPicPr>
          <p:cNvPr id="15" name="Picture 75" descr="Image result for inspire brands logo"/>
          <p:cNvPicPr>
            <a:picLocks noChangeAspect="1" noChangeArrowheads="1"/>
          </p:cNvPicPr>
          <p:nvPr userDrawn="1"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14568" r="7178" b="38201"/>
          <a:stretch/>
        </p:blipFill>
        <p:spPr bwMode="auto">
          <a:xfrm>
            <a:off x="10103469" y="473705"/>
            <a:ext cx="1459881" cy="4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167872" y="6629538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rgbClr val="7F7F7F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628650" y="6013166"/>
            <a:ext cx="5370269" cy="16755"/>
          </a:xfrm>
          <a:prstGeom prst="line">
            <a:avLst/>
          </a:prstGeom>
          <a:ln w="6350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6195462" y="5996411"/>
            <a:ext cx="5370269" cy="16755"/>
          </a:xfrm>
          <a:prstGeom prst="line">
            <a:avLst/>
          </a:prstGeom>
          <a:ln w="6350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73" y="5863800"/>
            <a:ext cx="197436" cy="265176"/>
          </a:xfrm>
          <a:prstGeom prst="rect">
            <a:avLst/>
          </a:prstGeom>
          <a:noFill/>
        </p:spPr>
      </p:pic>
      <p:sp>
        <p:nvSpPr>
          <p:cNvPr id="21" name="Title 4">
            <a:extLst>
              <a:ext uri="{FF2B5EF4-FFF2-40B4-BE49-F238E27FC236}">
                <a16:creationId xmlns:a16="http://schemas.microsoft.com/office/drawing/2014/main" id="{1529AC34-64EF-4CD0-A69E-2DEB944C62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264893"/>
            <a:ext cx="9326880" cy="822960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 baseline="0">
                <a:solidFill>
                  <a:schemeClr val="tx2">
                    <a:lumMod val="100000"/>
                  </a:schemeClr>
                </a:solidFill>
                <a:latin typeface="+mj-lt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AE7FC8B-EB4A-4C21-93B3-4AB4F52313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888" y="1252449"/>
            <a:ext cx="10936224" cy="375999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" indent="0">
              <a:buNone/>
              <a:defRPr sz="1600" b="1"/>
            </a:lvl1pPr>
            <a:lvl2pPr marL="457200" indent="-227013">
              <a:buFont typeface="Arial" panose="020B0604020202020204" pitchFamily="34" charset="0"/>
              <a:buChar char="•"/>
              <a:defRPr sz="1600"/>
            </a:lvl2pPr>
            <a:lvl3pPr marL="914400" indent="-228600">
              <a:buFont typeface="Arial" panose="020B0604020202020204" pitchFamily="34" charset="0"/>
              <a:buChar char="-"/>
              <a:defRPr sz="1600"/>
            </a:lvl3pPr>
            <a:lvl4pPr marL="1371600" indent="-228600">
              <a:defRPr sz="1600"/>
            </a:lvl4pPr>
            <a:lvl5pPr marL="1828800" indent="-285750">
              <a:buFont typeface="Arial" panose="020B0604020202020204" pitchFamily="34" charset="0"/>
              <a:buChar char="-"/>
              <a:defRPr sz="1600"/>
            </a:lvl5pPr>
            <a:lvl6pPr marL="173736">
              <a:defRPr sz="1200"/>
            </a:lvl6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4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14432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" name="Picture 75" descr="Image result for inspire brands logo"/>
          <p:cNvPicPr>
            <a:picLocks noChangeAspect="1" noChangeArrowheads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/>
        </p:blipFill>
        <p:spPr bwMode="auto">
          <a:xfrm>
            <a:off x="3765538" y="738796"/>
            <a:ext cx="4660924" cy="303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Straight Connector 106"/>
          <p:cNvCxnSpPr/>
          <p:nvPr userDrawn="1"/>
        </p:nvCxnSpPr>
        <p:spPr>
          <a:xfrm flipV="1">
            <a:off x="628650" y="3932500"/>
            <a:ext cx="10934700" cy="0"/>
          </a:xfrm>
          <a:prstGeom prst="line">
            <a:avLst/>
          </a:prstGeom>
          <a:ln w="12700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08" y="4479576"/>
            <a:ext cx="1111781" cy="11117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69" y="4581310"/>
            <a:ext cx="1792908" cy="908312"/>
          </a:xfrm>
          <a:prstGeom prst="rect">
            <a:avLst/>
          </a:prstGeom>
        </p:spPr>
      </p:pic>
      <p:pic>
        <p:nvPicPr>
          <p:cNvPr id="15" name="Picture 14" descr="Image result for R taco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56" y="4640445"/>
            <a:ext cx="1403407" cy="79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37" y="4553713"/>
            <a:ext cx="1124091" cy="9635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A87B28-F37E-5B41-A724-54EBC0DE0DDB}"/>
              </a:ext>
            </a:extLst>
          </p:cNvPr>
          <p:cNvSpPr/>
          <p:nvPr userDrawn="1"/>
        </p:nvSpPr>
        <p:spPr>
          <a:xfrm>
            <a:off x="628650" y="6598761"/>
            <a:ext cx="23195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© 2018</a:t>
            </a:r>
            <a:r>
              <a:rPr lang="en-US" sz="800" b="0" baseline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Brands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0050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43508"/>
            <a:ext cx="1482051" cy="115416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2" y="3934616"/>
            <a:ext cx="5133975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2018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30004"/>
            <a:ext cx="27432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180315 - Inspire Board Deck - v9.pptx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chemeClr val="tx2"/>
                </a:solidFill>
                <a:latin typeface="Arial Black" panose="020B0A040201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863D4-7DCE-F74B-AAC9-A859193AC793}"/>
              </a:ext>
            </a:extLst>
          </p:cNvPr>
          <p:cNvSpPr/>
          <p:nvPr userDrawn="1"/>
        </p:nvSpPr>
        <p:spPr>
          <a:xfrm>
            <a:off x="237444" y="6434728"/>
            <a:ext cx="10438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3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Object 10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46706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109" name="Object 10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0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140358" y="5423069"/>
            <a:ext cx="11690281" cy="88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Copyright © 2018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Template_v20_wide.pptx</a:t>
            </a:r>
          </a:p>
        </p:txBody>
      </p:sp>
      <p:pic>
        <p:nvPicPr>
          <p:cNvPr id="10" name="Picture 75" descr="Image result for inspire brands logo"/>
          <p:cNvPicPr>
            <a:picLocks noChangeAspect="1" noChangeArrowheads="1"/>
          </p:cNvPicPr>
          <p:nvPr userDrawn="1"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14568" r="7178" b="38201"/>
          <a:stretch/>
        </p:blipFill>
        <p:spPr bwMode="auto">
          <a:xfrm>
            <a:off x="10103469" y="473705"/>
            <a:ext cx="1459881" cy="4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30000" y="1252450"/>
            <a:ext cx="10936224" cy="4206240"/>
          </a:xfrm>
        </p:spPr>
        <p:txBody>
          <a:bodyPr lIns="0" tIns="0" rIns="0" bIns="0">
            <a:normAutofit/>
          </a:bodyPr>
          <a:lstStyle>
            <a:lvl1pPr marL="356616" indent="-356616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enter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A87B28-F37E-5B41-A724-54EBC0DE0DDB}"/>
              </a:ext>
            </a:extLst>
          </p:cNvPr>
          <p:cNvSpPr/>
          <p:nvPr userDrawn="1"/>
        </p:nvSpPr>
        <p:spPr>
          <a:xfrm>
            <a:off x="628650" y="6598761"/>
            <a:ext cx="23195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© 2018</a:t>
            </a:r>
            <a:r>
              <a:rPr lang="en-US" sz="800" b="0" baseline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Brands Confidential &amp; Proprietary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628650" y="1093340"/>
            <a:ext cx="10934700" cy="0"/>
          </a:xfrm>
          <a:prstGeom prst="line">
            <a:avLst/>
          </a:prstGeom>
          <a:ln w="6350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1167872" y="6629538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rgbClr val="7F7F7F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628650" y="6013166"/>
            <a:ext cx="5370269" cy="16755"/>
          </a:xfrm>
          <a:prstGeom prst="line">
            <a:avLst/>
          </a:prstGeom>
          <a:ln w="6350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195462" y="5996411"/>
            <a:ext cx="5370269" cy="16755"/>
          </a:xfrm>
          <a:prstGeom prst="line">
            <a:avLst/>
          </a:prstGeom>
          <a:ln w="6350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73" y="5863800"/>
            <a:ext cx="197436" cy="265176"/>
          </a:xfrm>
          <a:prstGeom prst="rect">
            <a:avLst/>
          </a:prstGeom>
          <a:noFill/>
        </p:spPr>
      </p:pic>
      <p:sp>
        <p:nvSpPr>
          <p:cNvPr id="19" name="Title 4">
            <a:extLst>
              <a:ext uri="{FF2B5EF4-FFF2-40B4-BE49-F238E27FC236}">
                <a16:creationId xmlns:a16="http://schemas.microsoft.com/office/drawing/2014/main" id="{B02929FC-CD76-428C-9DAB-71DD8345B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264893"/>
            <a:ext cx="9326880" cy="822960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 baseline="0">
                <a:solidFill>
                  <a:schemeClr val="tx2">
                    <a:lumMod val="100000"/>
                  </a:schemeClr>
                </a:solidFill>
                <a:latin typeface="+mj-lt"/>
                <a:sym typeface="+mj-lt"/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14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blackWhite">
      <p:bgPr>
        <a:gradFill>
          <a:gsLst>
            <a:gs pos="0">
              <a:schemeClr val="bg1"/>
            </a:gs>
            <a:gs pos="100000">
              <a:schemeClr val="bg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39840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A87B28-F37E-5B41-A724-54EBC0DE0DDB}"/>
              </a:ext>
            </a:extLst>
          </p:cNvPr>
          <p:cNvSpPr/>
          <p:nvPr userDrawn="1"/>
        </p:nvSpPr>
        <p:spPr>
          <a:xfrm>
            <a:off x="628650" y="6598761"/>
            <a:ext cx="23195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© 2018</a:t>
            </a:r>
            <a:r>
              <a:rPr lang="en-US" sz="800" b="0" baseline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Brands Confidential &amp; Proprietary</a:t>
            </a:r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630000" y="3847847"/>
            <a:ext cx="10936800" cy="387798"/>
          </a:xfrm>
        </p:spPr>
        <p:txBody>
          <a:bodyPr anchor="ctr"/>
          <a:lstStyle>
            <a:lvl1pPr>
              <a:defRPr b="1"/>
            </a:lvl1pPr>
          </a:lstStyle>
          <a:p>
            <a:r>
              <a:rPr lang="en-US" sz="2800"/>
              <a:t>Click to edit Master title style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629538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rgbClr val="7F7F7F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5" name="Picture 75" descr="Image result for inspire brands logo"/>
          <p:cNvPicPr>
            <a:picLocks noChangeAspect="1" noChangeArrowheads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14568" r="7178" b="38201"/>
          <a:stretch/>
        </p:blipFill>
        <p:spPr bwMode="auto">
          <a:xfrm>
            <a:off x="10103469" y="473705"/>
            <a:ext cx="1459881" cy="4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100" y="4256691"/>
            <a:ext cx="10934700" cy="43619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23731" y="3680016"/>
            <a:ext cx="10944540" cy="0"/>
          </a:xfrm>
          <a:prstGeom prst="line">
            <a:avLst/>
          </a:prstGeom>
          <a:ln w="19050" cmpd="sng">
            <a:solidFill>
              <a:srgbClr val="C9252C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5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Object 10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29770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109" name="Object 10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Copyright © 2018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Template_v20_wide.pptx</a:t>
            </a:r>
          </a:p>
        </p:txBody>
      </p:sp>
      <p:pic>
        <p:nvPicPr>
          <p:cNvPr id="10" name="Picture 75" descr="Image result for inspire brands logo"/>
          <p:cNvPicPr>
            <a:picLocks noChangeAspect="1" noChangeArrowheads="1"/>
          </p:cNvPicPr>
          <p:nvPr userDrawn="1"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14568" r="7178" b="38201"/>
          <a:stretch/>
        </p:blipFill>
        <p:spPr bwMode="auto">
          <a:xfrm>
            <a:off x="10103469" y="473705"/>
            <a:ext cx="1459881" cy="4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6126480"/>
            <a:ext cx="10936224" cy="371572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7F7F7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1.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  2.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  3.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Note: List footnotes in numerical order. Footnote numbers are not bracketed. Use 8pt font. Do not put a period at the end of the note or the source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Source: Include a source for every chart that you use. Separate sources with a semicolon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A87B28-F37E-5B41-A724-54EBC0DE0DDB}"/>
              </a:ext>
            </a:extLst>
          </p:cNvPr>
          <p:cNvSpPr/>
          <p:nvPr userDrawn="1"/>
        </p:nvSpPr>
        <p:spPr>
          <a:xfrm>
            <a:off x="628650" y="6598761"/>
            <a:ext cx="23195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© 2018</a:t>
            </a:r>
            <a:r>
              <a:rPr lang="en-US" sz="800" b="0" baseline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Brands Confidential &amp; Proprietary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629538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rgbClr val="7F7F7F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628650" y="6013166"/>
            <a:ext cx="5370269" cy="16755"/>
          </a:xfrm>
          <a:prstGeom prst="line">
            <a:avLst/>
          </a:prstGeom>
          <a:ln w="6350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95462" y="5996411"/>
            <a:ext cx="5370269" cy="16755"/>
          </a:xfrm>
          <a:prstGeom prst="line">
            <a:avLst/>
          </a:prstGeom>
          <a:ln w="6350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73" y="5863800"/>
            <a:ext cx="197436" cy="265176"/>
          </a:xfrm>
          <a:prstGeom prst="rect">
            <a:avLst/>
          </a:prstGeom>
          <a:noFill/>
        </p:spPr>
      </p:pic>
      <p:sp>
        <p:nvSpPr>
          <p:cNvPr id="18" name="Title 4">
            <a:extLst>
              <a:ext uri="{FF2B5EF4-FFF2-40B4-BE49-F238E27FC236}">
                <a16:creationId xmlns:a16="http://schemas.microsoft.com/office/drawing/2014/main" id="{5A917ACC-2B73-4DAE-BD37-D93FEE7BA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264893"/>
            <a:ext cx="9326880" cy="822960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 baseline="0">
                <a:solidFill>
                  <a:schemeClr val="tx2">
                    <a:lumMod val="100000"/>
                  </a:schemeClr>
                </a:solidFill>
                <a:latin typeface="+mj-lt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909F2F8-1039-461B-A4FC-430B5251BF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888" y="1252449"/>
            <a:ext cx="10936224" cy="453253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" indent="0">
              <a:buNone/>
              <a:defRPr sz="1600" b="1"/>
            </a:lvl1pPr>
            <a:lvl2pPr marL="457200" indent="-227013">
              <a:buFont typeface="Arial" panose="020B0604020202020204" pitchFamily="34" charset="0"/>
              <a:buChar char="•"/>
              <a:defRPr sz="1600"/>
            </a:lvl2pPr>
            <a:lvl3pPr marL="914400" indent="-228600">
              <a:buFont typeface="Arial" panose="020B0604020202020204" pitchFamily="34" charset="0"/>
              <a:buChar char="-"/>
              <a:defRPr sz="1600"/>
            </a:lvl3pPr>
            <a:lvl4pPr marL="1371600" indent="-228600">
              <a:defRPr sz="1600"/>
            </a:lvl4pPr>
            <a:lvl5pPr marL="1828800" indent="-285750">
              <a:buFont typeface="Arial" panose="020B0604020202020204" pitchFamily="34" charset="0"/>
              <a:buChar char="-"/>
              <a:defRPr sz="1600"/>
            </a:lvl5pPr>
            <a:lvl6pPr marL="173736">
              <a:defRPr sz="1200"/>
            </a:lvl6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6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- Spa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Object 10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95218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109" name="Object 10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Copyright © 2018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Template_v20_wide.pptx</a:t>
            </a:r>
          </a:p>
        </p:txBody>
      </p:sp>
      <p:pic>
        <p:nvPicPr>
          <p:cNvPr id="10" name="Picture 75" descr="Image result for inspire brands logo"/>
          <p:cNvPicPr>
            <a:picLocks noChangeAspect="1" noChangeArrowheads="1"/>
          </p:cNvPicPr>
          <p:nvPr userDrawn="1"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14568" r="7178" b="38201"/>
          <a:stretch/>
        </p:blipFill>
        <p:spPr bwMode="auto">
          <a:xfrm>
            <a:off x="10103469" y="473705"/>
            <a:ext cx="1459881" cy="4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6126480"/>
            <a:ext cx="10936224" cy="371572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7F7F7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1.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  2.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  3.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Note: List footnotes in numerical order. Footnote numbers are not bracketed. Use 8pt font. Do not put a period at the end of the note or the source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Source: Include a source for every chart that you use. Separate sources with a semicolon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A87B28-F37E-5B41-A724-54EBC0DE0DDB}"/>
              </a:ext>
            </a:extLst>
          </p:cNvPr>
          <p:cNvSpPr/>
          <p:nvPr userDrawn="1"/>
        </p:nvSpPr>
        <p:spPr>
          <a:xfrm>
            <a:off x="628650" y="6598761"/>
            <a:ext cx="23195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© 2018</a:t>
            </a:r>
            <a:r>
              <a:rPr lang="en-US" sz="800" b="0" baseline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Brands Confidential &amp; Proprietary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629538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rgbClr val="7F7F7F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061EA6A-5D7B-44A8-A490-DB0E41A501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888" y="1252448"/>
            <a:ext cx="10936224" cy="476962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" indent="0">
              <a:buNone/>
              <a:defRPr sz="1600" b="1"/>
            </a:lvl1pPr>
            <a:lvl2pPr marL="457200" indent="-227013">
              <a:buFont typeface="Arial" panose="020B0604020202020204" pitchFamily="34" charset="0"/>
              <a:buChar char="•"/>
              <a:defRPr sz="1600"/>
            </a:lvl2pPr>
            <a:lvl3pPr marL="914400" indent="-228600">
              <a:buFont typeface="Arial" panose="020B0604020202020204" pitchFamily="34" charset="0"/>
              <a:buChar char="-"/>
              <a:defRPr sz="1600"/>
            </a:lvl3pPr>
            <a:lvl4pPr marL="1371600" indent="-228600">
              <a:defRPr sz="1600"/>
            </a:lvl4pPr>
            <a:lvl5pPr marL="1828800" indent="-285750">
              <a:buFont typeface="Arial" panose="020B0604020202020204" pitchFamily="34" charset="0"/>
              <a:buChar char="-"/>
              <a:defRPr sz="1600"/>
            </a:lvl5pPr>
            <a:lvl6pPr marL="173736">
              <a:defRPr sz="1200"/>
            </a:lvl6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04A8C418-B974-4CD8-B449-8AC6035CEE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264893"/>
            <a:ext cx="9326880" cy="822960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 baseline="0">
                <a:solidFill>
                  <a:schemeClr val="tx2">
                    <a:lumMod val="100000"/>
                  </a:schemeClr>
                </a:solidFill>
                <a:latin typeface="+mj-lt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78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63577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Copyright © 2018 by The Boston Consulting Group, Inc. All rights reserved.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Template_v20_wide.pptx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30000" y="1250429"/>
            <a:ext cx="5110039" cy="457200"/>
          </a:xfrm>
          <a:prstGeom prst="rect">
            <a:avLst/>
          </a:prstGeom>
        </p:spPr>
        <p:txBody>
          <a:bodyPr r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6453161" y="1250429"/>
            <a:ext cx="5110038" cy="457200"/>
          </a:xfrm>
          <a:prstGeom prst="rect">
            <a:avLst/>
          </a:prstGeom>
        </p:spPr>
        <p:txBody>
          <a:bodyPr r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630000" y="1707629"/>
            <a:ext cx="5110039" cy="0"/>
          </a:xfrm>
          <a:prstGeom prst="line">
            <a:avLst/>
          </a:prstGeom>
          <a:ln w="19050" cap="flat" cmpd="sng" algn="ctr">
            <a:solidFill>
              <a:srgbClr val="C9252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6453161" y="1707629"/>
            <a:ext cx="5110038" cy="0"/>
          </a:xfrm>
          <a:prstGeom prst="line">
            <a:avLst/>
          </a:prstGeom>
          <a:ln w="19050" cap="flat" cmpd="sng" algn="ctr">
            <a:solidFill>
              <a:srgbClr val="C9252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6126480"/>
            <a:ext cx="10936224" cy="371572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7F7F7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1.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  2.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  3.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Note: List footnotes in numerical order. Footnote numbers are not bracketed. Use 8pt font. Do not put a period at the end of the note or the source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Source: Include a source for every chart that you use. Separate sources with a semicolon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A87B28-F37E-5B41-A724-54EBC0DE0DDB}"/>
              </a:ext>
            </a:extLst>
          </p:cNvPr>
          <p:cNvSpPr/>
          <p:nvPr userDrawn="1"/>
        </p:nvSpPr>
        <p:spPr>
          <a:xfrm>
            <a:off x="628650" y="6598761"/>
            <a:ext cx="23195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© 2018</a:t>
            </a:r>
            <a:r>
              <a:rPr lang="en-US" sz="800" b="0" baseline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Brands Confidential &amp; Proprietary</a:t>
            </a:r>
          </a:p>
        </p:txBody>
      </p:sp>
      <p:pic>
        <p:nvPicPr>
          <p:cNvPr id="25" name="Picture 75" descr="Image result for inspire brands logo"/>
          <p:cNvPicPr>
            <a:picLocks noChangeAspect="1" noChangeArrowheads="1"/>
          </p:cNvPicPr>
          <p:nvPr userDrawn="1"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14568" r="7178" b="38201"/>
          <a:stretch/>
        </p:blipFill>
        <p:spPr bwMode="auto">
          <a:xfrm>
            <a:off x="10103469" y="473705"/>
            <a:ext cx="1459881" cy="4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167872" y="6629538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rgbClr val="7F7F7F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628650" y="6013166"/>
            <a:ext cx="5370269" cy="16755"/>
          </a:xfrm>
          <a:prstGeom prst="line">
            <a:avLst/>
          </a:prstGeom>
          <a:ln w="6350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6195462" y="5996411"/>
            <a:ext cx="5370269" cy="16755"/>
          </a:xfrm>
          <a:prstGeom prst="line">
            <a:avLst/>
          </a:prstGeom>
          <a:ln w="6350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73" y="5863800"/>
            <a:ext cx="197436" cy="265176"/>
          </a:xfrm>
          <a:prstGeom prst="rect">
            <a:avLst/>
          </a:prstGeom>
          <a:noFill/>
        </p:spPr>
      </p:pic>
      <p:sp>
        <p:nvSpPr>
          <p:cNvPr id="23" name="Title 4">
            <a:extLst>
              <a:ext uri="{FF2B5EF4-FFF2-40B4-BE49-F238E27FC236}">
                <a16:creationId xmlns:a16="http://schemas.microsoft.com/office/drawing/2014/main" id="{88026570-C7A2-4F3A-AB9A-26CE715277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264893"/>
            <a:ext cx="9326880" cy="822960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 baseline="0">
                <a:solidFill>
                  <a:schemeClr val="tx2">
                    <a:lumMod val="100000"/>
                  </a:schemeClr>
                </a:solidFill>
                <a:latin typeface="+mj-lt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F9316E9-8B83-4381-88FE-8CAEC2A8B0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000" y="1804187"/>
            <a:ext cx="5110039" cy="38376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txBody>
          <a:bodyPr>
            <a:normAutofit/>
          </a:bodyPr>
          <a:lstStyle>
            <a:lvl1pPr marL="2286" indent="0">
              <a:buNone/>
              <a:defRPr sz="1400" b="1"/>
            </a:lvl1pPr>
            <a:lvl2pPr marL="457200" indent="-227013">
              <a:buFont typeface="Arial" panose="020B0604020202020204" pitchFamily="34" charset="0"/>
              <a:buChar char="•"/>
              <a:defRPr sz="1400"/>
            </a:lvl2pPr>
            <a:lvl3pPr marL="914400" indent="-228600">
              <a:buFont typeface="Arial" panose="020B0604020202020204" pitchFamily="34" charset="0"/>
              <a:buChar char="-"/>
              <a:defRPr sz="1400"/>
            </a:lvl3pPr>
            <a:lvl4pPr marL="1371600" indent="-228600">
              <a:defRPr sz="1400"/>
            </a:lvl4pPr>
            <a:lvl5pPr marL="1828800" indent="-228600">
              <a:buFont typeface="Arial" panose="020B0604020202020204" pitchFamily="34" charset="0"/>
              <a:buChar char="-"/>
              <a:defRPr sz="1400"/>
            </a:lvl5pPr>
            <a:lvl6pPr marL="173736">
              <a:defRPr sz="1200"/>
            </a:lvl6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E9A27B96-48A0-4516-88DB-33CEBE92A8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160" y="1804187"/>
            <a:ext cx="5110039" cy="38376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txBody>
          <a:bodyPr>
            <a:normAutofit/>
          </a:bodyPr>
          <a:lstStyle>
            <a:lvl1pPr marL="2286" indent="0">
              <a:buNone/>
              <a:defRPr sz="1400" b="1"/>
            </a:lvl1pPr>
            <a:lvl2pPr marL="457200" indent="-227013">
              <a:buFont typeface="Arial" panose="020B0604020202020204" pitchFamily="34" charset="0"/>
              <a:buChar char="•"/>
              <a:defRPr sz="1400"/>
            </a:lvl2pPr>
            <a:lvl3pPr marL="914400" indent="-228600">
              <a:buFont typeface="Arial" panose="020B0604020202020204" pitchFamily="34" charset="0"/>
              <a:buChar char="-"/>
              <a:defRPr sz="1400"/>
            </a:lvl3pPr>
            <a:lvl4pPr marL="1371600" indent="-228600">
              <a:defRPr sz="1400"/>
            </a:lvl4pPr>
            <a:lvl5pPr marL="1828800" indent="-228600">
              <a:buFont typeface="Arial" panose="020B0604020202020204" pitchFamily="34" charset="0"/>
              <a:buChar char="-"/>
              <a:defRPr sz="1400"/>
            </a:lvl5pPr>
            <a:lvl6pPr marL="173736">
              <a:defRPr sz="1200"/>
            </a:lvl6pPr>
          </a:lstStyle>
          <a:p>
            <a:pPr lvl="0"/>
            <a:r>
              <a:rPr lang="en-US"/>
              <a:t>Click to 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2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Object 10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18268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109" name="Object 10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Copyright © 2018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Template_v20_wide.pptx</a:t>
            </a:r>
          </a:p>
        </p:txBody>
      </p:sp>
      <p:pic>
        <p:nvPicPr>
          <p:cNvPr id="10" name="Picture 75" descr="Image result for inspire brands logo"/>
          <p:cNvPicPr>
            <a:picLocks noChangeAspect="1" noChangeArrowheads="1"/>
          </p:cNvPicPr>
          <p:nvPr userDrawn="1"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14568" r="7178" b="38201"/>
          <a:stretch/>
        </p:blipFill>
        <p:spPr bwMode="auto">
          <a:xfrm>
            <a:off x="10103469" y="473705"/>
            <a:ext cx="1459881" cy="4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A87B28-F37E-5B41-A724-54EBC0DE0DDB}"/>
              </a:ext>
            </a:extLst>
          </p:cNvPr>
          <p:cNvSpPr/>
          <p:nvPr userDrawn="1"/>
        </p:nvSpPr>
        <p:spPr>
          <a:xfrm>
            <a:off x="628650" y="6598761"/>
            <a:ext cx="23195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© 2018</a:t>
            </a:r>
            <a:r>
              <a:rPr lang="en-US" sz="800" b="0" baseline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Brands Confidential &amp; Proprietary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629538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rgbClr val="7F7F7F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4893"/>
            <a:ext cx="9326880" cy="822960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 baseline="0">
                <a:solidFill>
                  <a:schemeClr val="tx2">
                    <a:lumMod val="100000"/>
                  </a:schemeClr>
                </a:solidFill>
                <a:latin typeface="+mj-lt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6126480"/>
            <a:ext cx="10936224" cy="371572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7F7F7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1.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  2.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  3.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xxxx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Note: List footnotes in numerical order. Footnote numbers are not bracketed. Use 8pt font. Do not put a period at the end of the note or the source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lt"/>
              </a:rPr>
              <a:t>Source: Include a source for every chart that you use. Separate sources with a semicolon</a:t>
            </a:r>
          </a:p>
        </p:txBody>
      </p:sp>
    </p:spTree>
    <p:extLst>
      <p:ext uri="{BB962C8B-B14F-4D97-AF65-F5344CB8AC3E}">
        <p14:creationId xmlns:p14="http://schemas.microsoft.com/office/powerpoint/2010/main" val="79922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Object 10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109" name="Object 10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Copyright © 2018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Template_v20_wide.pptx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A87B28-F37E-5B41-A724-54EBC0DE0DDB}"/>
              </a:ext>
            </a:extLst>
          </p:cNvPr>
          <p:cNvSpPr/>
          <p:nvPr userDrawn="1"/>
        </p:nvSpPr>
        <p:spPr>
          <a:xfrm>
            <a:off x="628650" y="6598761"/>
            <a:ext cx="23195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© 2018</a:t>
            </a:r>
            <a:r>
              <a:rPr lang="en-US" sz="800" b="0" baseline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Brands Confidential &amp; Proprietary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629538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rgbClr val="7F7F7F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4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Object 10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109" name="Object 10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Copyright © 2018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Template_v20_wide.pptx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A87B28-F37E-5B41-A724-54EBC0DE0DDB}"/>
              </a:ext>
            </a:extLst>
          </p:cNvPr>
          <p:cNvSpPr/>
          <p:nvPr userDrawn="1"/>
        </p:nvSpPr>
        <p:spPr>
          <a:xfrm>
            <a:off x="628650" y="6598761"/>
            <a:ext cx="23195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© 2018</a:t>
            </a:r>
            <a:r>
              <a:rPr lang="en-US" sz="800" b="0" baseline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lang="en-US" sz="800" b="0" dirty="0">
                <a:solidFill>
                  <a:srgbClr val="7F7F7F"/>
                </a:solidFill>
                <a:latin typeface="Arial" panose="020B0604020202020204" pitchFamily="34" charset="0"/>
                <a:cs typeface="+mn-cs"/>
                <a:sym typeface="Arial" panose="020B0604020202020204" pitchFamily="34" charset="0"/>
              </a:rPr>
              <a:t>Inspire Brands Confidential &amp; Proprietary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629538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rgbClr val="7F7F7F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18045" y="2761488"/>
            <a:ext cx="11155911" cy="1335024"/>
          </a:xfrm>
        </p:spPr>
        <p:txBody>
          <a:bodyPr anchor="ctr"/>
          <a:lstStyle>
            <a:lvl1pPr marL="176022" indent="0" algn="ctr">
              <a:spcBef>
                <a:spcPts val="0"/>
              </a:spcBef>
              <a:spcAft>
                <a:spcPts val="0"/>
              </a:spcAft>
              <a:buNone/>
              <a:defRPr sz="2700" b="1"/>
            </a:lvl1pPr>
          </a:lstStyle>
          <a:p>
            <a:pPr lvl="0"/>
            <a:r>
              <a:rPr lang="en-US"/>
              <a:t>OPTIONAL TRANSITION SLIDE:</a:t>
            </a:r>
            <a:br>
              <a:rPr lang="en-US"/>
            </a:br>
            <a:r>
              <a:rPr lang="en-US"/>
              <a:t>ARIAL BOLD/ALL CAPS – 27PT</a:t>
            </a:r>
            <a:br>
              <a:rPr lang="en-US"/>
            </a:br>
            <a:r>
              <a:rPr lang="en-US"/>
              <a:t>ALIGN: CENTER &amp; MIDDLE</a:t>
            </a:r>
          </a:p>
        </p:txBody>
      </p:sp>
    </p:spTree>
    <p:extLst>
      <p:ext uri="{BB962C8B-B14F-4D97-AF65-F5344CB8AC3E}">
        <p14:creationId xmlns:p14="http://schemas.microsoft.com/office/powerpoint/2010/main" val="193263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5568448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0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28650" y="1093340"/>
            <a:ext cx="10934700" cy="0"/>
          </a:xfrm>
          <a:prstGeom prst="line">
            <a:avLst/>
          </a:prstGeom>
          <a:ln w="6350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888" y="1253331"/>
            <a:ext cx="10936224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1" r:id="rId1"/>
    <p:sldLayoutId id="2147485164" r:id="rId2"/>
    <p:sldLayoutId id="2147485159" r:id="rId3"/>
    <p:sldLayoutId id="2147485153" r:id="rId4"/>
    <p:sldLayoutId id="2147485166" r:id="rId5"/>
    <p:sldLayoutId id="2147485155" r:id="rId6"/>
    <p:sldLayoutId id="2147485167" r:id="rId7"/>
    <p:sldLayoutId id="2147485168" r:id="rId8"/>
    <p:sldLayoutId id="2147485169" r:id="rId9"/>
    <p:sldLayoutId id="2147485158" r:id="rId10"/>
    <p:sldLayoutId id="2147485165" r:id="rId11"/>
    <p:sldLayoutId id="2147485157" r:id="rId12"/>
    <p:sldLayoutId id="2147485197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  <a:sym typeface="+mj-lt"/>
        </a:defRPr>
      </a:lvl1pPr>
    </p:titleStyle>
    <p:bodyStyle>
      <a:lvl1pPr marL="347472" marR="0" indent="-171450" algn="l" defTabSz="1019175" rtl="0" eaLnBrk="1" fontAlgn="base" latinLnBrk="0" hangingPunct="1">
        <a:lnSpc>
          <a:spcPct val="110000"/>
        </a:lnSpc>
        <a:spcBef>
          <a:spcPts val="336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lang="en-US"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1pPr>
      <a:lvl2pPr marL="576072" marR="0" indent="-171450" algn="l" defTabSz="1019175" rtl="0" eaLnBrk="1" fontAlgn="base" latinLnBrk="0" hangingPunct="1">
        <a:lnSpc>
          <a:spcPct val="110000"/>
        </a:lnSpc>
        <a:spcBef>
          <a:spcPts val="336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/>
        <a:defRPr lang="en-US"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2pPr>
      <a:lvl3pPr marL="795528" marR="0" indent="-171450" algn="l" defTabSz="1019175" rtl="0" eaLnBrk="1" fontAlgn="base" latinLnBrk="0" hangingPunct="1">
        <a:lnSpc>
          <a:spcPct val="110000"/>
        </a:lnSpc>
        <a:spcBef>
          <a:spcPts val="336"/>
        </a:spcBef>
        <a:spcAft>
          <a:spcPct val="0"/>
        </a:spcAft>
        <a:buClr>
          <a:schemeClr val="tx2"/>
        </a:buClr>
        <a:buSzPct val="100000"/>
        <a:buFont typeface="Wingdings" panose="05000000000000000000" pitchFamily="2" charset="2"/>
        <a:buChar char="§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3pPr>
      <a:lvl4pPr marL="1033272" marR="0" indent="-171450" algn="l" defTabSz="1019175" rtl="0" eaLnBrk="1" fontAlgn="base" latinLnBrk="0" hangingPunct="1">
        <a:lnSpc>
          <a:spcPct val="110000"/>
        </a:lnSpc>
        <a:spcBef>
          <a:spcPts val="336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4pPr>
      <a:lvl5pPr marL="1033272" marR="0" indent="-171450" algn="l" defTabSz="1019175" rtl="0" eaLnBrk="1" fontAlgn="base" latinLnBrk="0" hangingPunct="1">
        <a:lnSpc>
          <a:spcPct val="110000"/>
        </a:lnSpc>
        <a:spcBef>
          <a:spcPts val="336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lang="en-US" sz="16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5pPr>
      <a:lvl6pPr marL="117475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defRPr lang="en-US" sz="1200" kern="120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1200" kern="1200" baseline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1200" kern="1200" baseline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12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92" userDrawn="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  <p15:guide id="5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tags" Target="../tags/tag62.xml"/><Relationship Id="rId39" Type="http://schemas.openxmlformats.org/officeDocument/2006/relationships/tags" Target="../tags/tag75.xml"/><Relationship Id="rId21" Type="http://schemas.openxmlformats.org/officeDocument/2006/relationships/tags" Target="../tags/tag57.xml"/><Relationship Id="rId34" Type="http://schemas.openxmlformats.org/officeDocument/2006/relationships/tags" Target="../tags/tag70.xml"/><Relationship Id="rId42" Type="http://schemas.openxmlformats.org/officeDocument/2006/relationships/tags" Target="../tags/tag78.xml"/><Relationship Id="rId47" Type="http://schemas.openxmlformats.org/officeDocument/2006/relationships/tags" Target="../tags/tag83.xml"/><Relationship Id="rId50" Type="http://schemas.openxmlformats.org/officeDocument/2006/relationships/tags" Target="../tags/tag86.xml"/><Relationship Id="rId55" Type="http://schemas.openxmlformats.org/officeDocument/2006/relationships/image" Target="../media/image10.emf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9" Type="http://schemas.openxmlformats.org/officeDocument/2006/relationships/tags" Target="../tags/tag65.xml"/><Relationship Id="rId11" Type="http://schemas.openxmlformats.org/officeDocument/2006/relationships/tags" Target="../tags/tag47.xml"/><Relationship Id="rId24" Type="http://schemas.openxmlformats.org/officeDocument/2006/relationships/tags" Target="../tags/tag60.xml"/><Relationship Id="rId32" Type="http://schemas.openxmlformats.org/officeDocument/2006/relationships/tags" Target="../tags/tag68.xml"/><Relationship Id="rId37" Type="http://schemas.openxmlformats.org/officeDocument/2006/relationships/tags" Target="../tags/tag73.xml"/><Relationship Id="rId40" Type="http://schemas.openxmlformats.org/officeDocument/2006/relationships/tags" Target="../tags/tag76.xml"/><Relationship Id="rId45" Type="http://schemas.openxmlformats.org/officeDocument/2006/relationships/tags" Target="../tags/tag81.xml"/><Relationship Id="rId53" Type="http://schemas.openxmlformats.org/officeDocument/2006/relationships/notesSlide" Target="../notesSlides/notesSlide1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tags" Target="../tags/tag67.xml"/><Relationship Id="rId44" Type="http://schemas.openxmlformats.org/officeDocument/2006/relationships/tags" Target="../tags/tag80.xml"/><Relationship Id="rId52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tags" Target="../tags/tag63.xml"/><Relationship Id="rId30" Type="http://schemas.openxmlformats.org/officeDocument/2006/relationships/tags" Target="../tags/tag66.xml"/><Relationship Id="rId35" Type="http://schemas.openxmlformats.org/officeDocument/2006/relationships/tags" Target="../tags/tag71.xml"/><Relationship Id="rId43" Type="http://schemas.openxmlformats.org/officeDocument/2006/relationships/tags" Target="../tags/tag79.xml"/><Relationship Id="rId48" Type="http://schemas.openxmlformats.org/officeDocument/2006/relationships/tags" Target="../tags/tag84.xml"/><Relationship Id="rId8" Type="http://schemas.openxmlformats.org/officeDocument/2006/relationships/tags" Target="../tags/tag44.xml"/><Relationship Id="rId51" Type="http://schemas.openxmlformats.org/officeDocument/2006/relationships/tags" Target="../tags/tag87.xml"/><Relationship Id="rId3" Type="http://schemas.openxmlformats.org/officeDocument/2006/relationships/tags" Target="../tags/tag39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tags" Target="../tags/tag61.xml"/><Relationship Id="rId33" Type="http://schemas.openxmlformats.org/officeDocument/2006/relationships/tags" Target="../tags/tag69.xml"/><Relationship Id="rId38" Type="http://schemas.openxmlformats.org/officeDocument/2006/relationships/tags" Target="../tags/tag74.xml"/><Relationship Id="rId46" Type="http://schemas.openxmlformats.org/officeDocument/2006/relationships/tags" Target="../tags/tag82.xml"/><Relationship Id="rId20" Type="http://schemas.openxmlformats.org/officeDocument/2006/relationships/tags" Target="../tags/tag56.xml"/><Relationship Id="rId41" Type="http://schemas.openxmlformats.org/officeDocument/2006/relationships/tags" Target="../tags/tag77.xml"/><Relationship Id="rId54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42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28" Type="http://schemas.openxmlformats.org/officeDocument/2006/relationships/tags" Target="../tags/tag64.xml"/><Relationship Id="rId36" Type="http://schemas.openxmlformats.org/officeDocument/2006/relationships/tags" Target="../tags/tag72.xml"/><Relationship Id="rId49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tags" Target="../tags/tag89.xml"/><Relationship Id="rId7" Type="http://schemas.openxmlformats.org/officeDocument/2006/relationships/image" Target="../media/image12.png"/><Relationship Id="rId2" Type="http://schemas.openxmlformats.org/officeDocument/2006/relationships/tags" Target="../tags/tag8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Object 10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54" imgW="470" imgH="469" progId="TCLayout.ActiveDocument.1">
                  <p:embed/>
                </p:oleObj>
              </mc:Choice>
              <mc:Fallback>
                <p:oleObj name="think-cell Slide" r:id="rId54" imgW="470" imgH="469" progId="TCLayout.ActiveDocument.1">
                  <p:embed/>
                  <p:pic>
                    <p:nvPicPr>
                      <p:cNvPr id="109" name="Object 108" hidden="1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Rectangle 10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err="1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49" y="264893"/>
            <a:ext cx="9572773" cy="822960"/>
          </a:xfrm>
        </p:spPr>
        <p:txBody>
          <a:bodyPr/>
          <a:lstStyle/>
          <a:p>
            <a:r>
              <a:rPr lang="en-US" dirty="0"/>
              <a:t>Data Architecture: Progress against milestone plan for Polaris 1.0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7210" y="6172677"/>
            <a:ext cx="10936224" cy="371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1" name="Chevron 156">
            <a:extLst>
              <a:ext uri="{FF2B5EF4-FFF2-40B4-BE49-F238E27FC236}">
                <a16:creationId xmlns:a16="http://schemas.microsoft.com/office/drawing/2014/main" id="{5E7F4070-A622-49DE-97E1-4F94EDDD3BA3}"/>
              </a:ext>
            </a:extLst>
          </p:cNvPr>
          <p:cNvSpPr/>
          <p:nvPr/>
        </p:nvSpPr>
        <p:spPr bwMode="gray">
          <a:xfrm>
            <a:off x="8917144" y="3386951"/>
            <a:ext cx="2478384" cy="297021"/>
          </a:xfrm>
          <a:prstGeom prst="chevron">
            <a:avLst/>
          </a:prstGeom>
          <a:solidFill>
            <a:schemeClr val="tx1">
              <a:lumMod val="75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100" dirty="0">
              <a:solidFill>
                <a:srgbClr val="FFFFFF"/>
              </a:solidFill>
              <a:highlight>
                <a:srgbClr val="911B21"/>
              </a:highlight>
            </a:endParaRPr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C5BDB73D-B295-4B52-8812-D9970E430DE4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4350534" y="1700620"/>
            <a:ext cx="339837" cy="18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sp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99373BE-DBB3-445F-86C3-046E10B73701}" type="datetime'''''''''''''''2''''''''''''0''''''''1''8'''''''''''''''''''''">
              <a:rPr lang="en-US" altLang="en-US" sz="12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2018</a:t>
            </a:fld>
            <a:endParaRPr lang="en-US" sz="12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A5E14D55-4C29-43A5-9AA7-BC965AB1575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7752943" y="1700957"/>
            <a:ext cx="339837" cy="18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sp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40F4562-954C-4385-9F4C-7076C09F1A5E}" type="datetime'''''''''''2''''''''''''''''''''''''''''''''''''0''''''19'''''">
              <a:rPr lang="en-US" altLang="en-US" sz="12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2019</a:t>
            </a:fld>
            <a:endParaRPr lang="en-US" sz="12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047F8C6D-E309-4662-A862-47E23D00A07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0742205" y="1700957"/>
            <a:ext cx="339837" cy="18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sp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31120A4-653F-457E-B486-B737D63CEB43}" type="datetime'''2''0''''''''''''''''2''''''0'''''''''''''''">
              <a:rPr lang="en-US" altLang="en-US" sz="12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2020</a:t>
            </a:fld>
            <a:endParaRPr lang="en-US" sz="12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7824BA1E-1AF3-4386-B870-297CF6AE805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681061" y="1873250"/>
            <a:ext cx="37941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070D55B-F42B-4DED-9C71-168FABBC87F2}" type="datetime'''''''Se''''''''''''''''p''''''''''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Sep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EE66E012-A89E-48C8-8E12-6AA42FD45278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060474" y="1873250"/>
            <a:ext cx="43656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3EBE434-926A-4FF2-9AEA-0A03828104D7}" type="datetime'''''''''''''''''''''''O''''c''''''''''t''''''''''''''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Oct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4E1C22C1-399D-4C54-9DB9-545A36FB9C7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497037" y="1873250"/>
            <a:ext cx="422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976B3BC-A61C-4EBA-809B-44B21E1EAB40}" type="datetime'''''N''''''''''o''''''v''''''''''''''''''''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Nov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18" name="Text Placeholder 2">
            <a:extLst>
              <a:ext uri="{FF2B5EF4-FFF2-40B4-BE49-F238E27FC236}">
                <a16:creationId xmlns:a16="http://schemas.microsoft.com/office/drawing/2014/main" id="{81C5F30F-DFD1-4CC8-9EF0-460F6C26FE54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919312" y="1873250"/>
            <a:ext cx="43656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2CD92D4-9798-4B99-A934-382F02B532D2}" type="datetime'''''''''''''''''''D''''''''''''''e''''''c''''''''''''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Dec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ACE24450-06CF-4998-88FA-AEA03596495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355875" y="1873250"/>
            <a:ext cx="4349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1EB6574-A736-402E-9AD5-983B5E0A48D0}" type="datetime'''''''''''''J''''''''''''''a''''''''''''''''''''''''''n''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Jan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20" name="Text Placeholder 2">
            <a:extLst>
              <a:ext uri="{FF2B5EF4-FFF2-40B4-BE49-F238E27FC236}">
                <a16:creationId xmlns:a16="http://schemas.microsoft.com/office/drawing/2014/main" id="{DB70DDD5-2DCB-4C7D-9EFB-D2DE7D7F33C5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790850" y="1873250"/>
            <a:ext cx="3937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86BFBDD-7481-457E-87E4-E3B709A5188B}" type="datetime'''''''F''''''''''''''''''''''''''''e''''''''b''''''''''''''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Feb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E966A6CC-1426-4033-8BE2-4CE85996BFC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184550" y="1873250"/>
            <a:ext cx="43656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47512EA-DF05-4C8F-83B5-AEFE618107F5}" type="datetime'''M''''''a''''''''''''''''''r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Mar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26" name="Text Placeholder 2">
            <a:extLst>
              <a:ext uri="{FF2B5EF4-FFF2-40B4-BE49-F238E27FC236}">
                <a16:creationId xmlns:a16="http://schemas.microsoft.com/office/drawing/2014/main" id="{39B14E2C-0AA4-460A-B98E-467B8B3A5C3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6621113" y="1873250"/>
            <a:ext cx="422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FC88AE1-D964-4ED7-8EF7-535827D63BAB}" type="datetime'''''''''''''A''''''''''''''p''''''r''''''''''''''''''''''''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Apr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28" name="Text Placeholder 2">
            <a:extLst>
              <a:ext uri="{FF2B5EF4-FFF2-40B4-BE49-F238E27FC236}">
                <a16:creationId xmlns:a16="http://schemas.microsoft.com/office/drawing/2014/main" id="{0D050670-6ED7-46BC-8975-49D152910F73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7043388" y="1873250"/>
            <a:ext cx="43656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B1D4434-6F84-4B14-A171-1CDAF9036D98}" type="datetime'Ma''''''''''''''''''''''''''''''''''''''''''''''''''y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May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0CB93477-A4E6-4499-89B5-9C86720CE9E4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7479951" y="1873250"/>
            <a:ext cx="422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E8F99D5-4C47-45AC-A3CA-2F5D2A191C8A}" type="datetime'''''''''''''''''''Ju''''n''''''''''''''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Jun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047F5412-0A69-4812-9302-ED68B7A0B03C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7902226" y="1873250"/>
            <a:ext cx="4349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B08A272-13BC-43D1-925A-D8AC41726E7E}" type="datetime'''''''''''''''''''''''''''''''''''J''''u''''''''''l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Jul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31" name="Text Placeholder 2">
            <a:extLst>
              <a:ext uri="{FF2B5EF4-FFF2-40B4-BE49-F238E27FC236}">
                <a16:creationId xmlns:a16="http://schemas.microsoft.com/office/drawing/2014/main" id="{825D05C3-9C45-48AB-BAE5-2E8A415EFF1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8337201" y="1873250"/>
            <a:ext cx="43656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A84E033-74A4-413C-A6F5-EA306F61F0D7}" type="datetime'''''''''''''''''A''''''ug''''''''''''''''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Aug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39" name="Text Placeholder 2">
            <a:extLst>
              <a:ext uri="{FF2B5EF4-FFF2-40B4-BE49-F238E27FC236}">
                <a16:creationId xmlns:a16="http://schemas.microsoft.com/office/drawing/2014/main" id="{76F778C1-C783-4A96-BA24-A1BD72441E1B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8773764" y="1873250"/>
            <a:ext cx="422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F807B91-93C5-4AFB-9126-18B9CFA60D7E}" type="datetime'''''''''''''S''''''''''''''''''''''''''''''''''e''''''p''''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Sep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44" name="Text Placeholder 2">
            <a:extLst>
              <a:ext uri="{FF2B5EF4-FFF2-40B4-BE49-F238E27FC236}">
                <a16:creationId xmlns:a16="http://schemas.microsoft.com/office/drawing/2014/main" id="{7F4632B5-711A-4956-A375-A4AFFD9D7DE0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9196039" y="1873250"/>
            <a:ext cx="43656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03931E4-F275-46DB-AAA0-7ECDDA1DDE9C}" type="datetime'''''''''''''''''''''Oc''''''''''''''''''''t''''''''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Oct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46" name="Text Placeholder 2">
            <a:extLst>
              <a:ext uri="{FF2B5EF4-FFF2-40B4-BE49-F238E27FC236}">
                <a16:creationId xmlns:a16="http://schemas.microsoft.com/office/drawing/2014/main" id="{5ABFDF8D-B937-4CF0-BF4D-4616D1D3D15C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9632602" y="1873250"/>
            <a:ext cx="422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4624BC0-D8EC-4CF5-B710-EC2A3D0D526A}" type="datetime'''N''o''''''''''''''''''''''''''''v''''''''''''''''''''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Nov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47" name="Text Placeholder 2">
            <a:extLst>
              <a:ext uri="{FF2B5EF4-FFF2-40B4-BE49-F238E27FC236}">
                <a16:creationId xmlns:a16="http://schemas.microsoft.com/office/drawing/2014/main" id="{3D8D63FC-7F6C-4A40-9AC4-60F3E543E97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0054877" y="1873250"/>
            <a:ext cx="4349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5595BB7-596F-483B-87E1-73913839D305}" type="datetime'''''''''''''''''''D''ec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Dec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48" name="Text Placeholder 2">
            <a:extLst>
              <a:ext uri="{FF2B5EF4-FFF2-40B4-BE49-F238E27FC236}">
                <a16:creationId xmlns:a16="http://schemas.microsoft.com/office/drawing/2014/main" id="{7EE65370-736C-433C-B08B-960213504240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10489852" y="1873250"/>
            <a:ext cx="43656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C9642BC-0193-4612-AD63-635F7DC68C78}" type="datetime'''''''''J''''''''''an''''''''''''''''''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Jan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50" name="Text Placeholder 2">
            <a:extLst>
              <a:ext uri="{FF2B5EF4-FFF2-40B4-BE49-F238E27FC236}">
                <a16:creationId xmlns:a16="http://schemas.microsoft.com/office/drawing/2014/main" id="{6ECF35D7-C5DF-4597-AB47-AC35BD473341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10926411" y="1873250"/>
            <a:ext cx="4079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0938484-80DF-4349-A1E3-A5A4156835F4}" type="datetime'''''''''''''''''''''F''''''''''''''e''''''''b'''''''''">
              <a:rPr lang="en-US" altLang="en-US" sz="1000" smtClean="0">
                <a:solidFill>
                  <a:srgbClr val="000000"/>
                </a:solidFill>
              </a:rPr>
              <a:pPr marL="0" indent="0" algn="ctr">
                <a:spcBef>
                  <a:spcPct val="0"/>
                </a:spcBef>
                <a:buNone/>
              </a:pPr>
              <a:t>Feb</a:t>
            </a:fld>
            <a:endParaRPr lang="en-US" sz="1000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7B548D-4514-4FB2-8D8E-74981A2153E7}"/>
              </a:ext>
            </a:extLst>
          </p:cNvPr>
          <p:cNvCxnSpPr/>
          <p:nvPr>
            <p:custDataLst>
              <p:tags r:id="rId25"/>
            </p:custDataLst>
          </p:nvPr>
        </p:nvCxnSpPr>
        <p:spPr bwMode="gray">
          <a:xfrm>
            <a:off x="10489849" y="1873250"/>
            <a:ext cx="844550" cy="0"/>
          </a:xfrm>
          <a:prstGeom prst="line">
            <a:avLst/>
          </a:prstGeom>
          <a:ln w="9525" cap="rnd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AC188F8-AD90-4CE7-97BE-6D532B207794}"/>
              </a:ext>
            </a:extLst>
          </p:cNvPr>
          <p:cNvCxnSpPr/>
          <p:nvPr>
            <p:custDataLst>
              <p:tags r:id="rId26"/>
            </p:custDataLst>
          </p:nvPr>
        </p:nvCxnSpPr>
        <p:spPr bwMode="gray">
          <a:xfrm>
            <a:off x="3681061" y="1873250"/>
            <a:ext cx="1674813" cy="0"/>
          </a:xfrm>
          <a:prstGeom prst="line">
            <a:avLst/>
          </a:prstGeom>
          <a:ln w="9525" cap="rnd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17772D2-4E04-43F2-B1DE-C6DF4547CC09}"/>
              </a:ext>
            </a:extLst>
          </p:cNvPr>
          <p:cNvCxnSpPr/>
          <p:nvPr>
            <p:custDataLst>
              <p:tags r:id="rId27"/>
            </p:custDataLst>
          </p:nvPr>
        </p:nvCxnSpPr>
        <p:spPr bwMode="gray">
          <a:xfrm>
            <a:off x="5355874" y="1873250"/>
            <a:ext cx="5133975" cy="0"/>
          </a:xfrm>
          <a:prstGeom prst="line">
            <a:avLst/>
          </a:prstGeom>
          <a:ln w="9525" cap="rnd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4682DF6-7121-47DC-AC73-B1E6637FDB9F}"/>
              </a:ext>
            </a:extLst>
          </p:cNvPr>
          <p:cNvCxnSpPr/>
          <p:nvPr>
            <p:custDataLst>
              <p:tags r:id="rId28"/>
            </p:custDataLst>
          </p:nvPr>
        </p:nvCxnSpPr>
        <p:spPr bwMode="gray">
          <a:xfrm>
            <a:off x="635636" y="2098675"/>
            <a:ext cx="10927365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 Placeholder 2">
            <a:extLst>
              <a:ext uri="{FF2B5EF4-FFF2-40B4-BE49-F238E27FC236}">
                <a16:creationId xmlns:a16="http://schemas.microsoft.com/office/drawing/2014/main" id="{D7D65615-A160-403D-B5AF-A1F324C8AC6E}"/>
              </a:ext>
            </a:extLst>
          </p:cNvPr>
          <p:cNvSpPr>
            <a:spLocks noGrp="1"/>
          </p:cNvSpPr>
          <p:nvPr/>
        </p:nvSpPr>
        <p:spPr bwMode="gray">
          <a:xfrm>
            <a:off x="8555482" y="5474446"/>
            <a:ext cx="18857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40000"/>
                  <a:lumOff val="60000"/>
                </a:scheme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Red-test security audit by</a:t>
            </a:r>
          </a:p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40000"/>
                  <a:lumOff val="60000"/>
                </a:scheme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(third parties)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64" name="Text Placeholder 2">
            <a:extLst>
              <a:ext uri="{FF2B5EF4-FFF2-40B4-BE49-F238E27FC236}">
                <a16:creationId xmlns:a16="http://schemas.microsoft.com/office/drawing/2014/main" id="{459C50C5-B52F-4BC0-B554-F0905481CB94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467947" y="3003748"/>
            <a:ext cx="1420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Evaluate and implement compute engine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67" name="Text Placeholder 2">
            <a:extLst>
              <a:ext uri="{FF2B5EF4-FFF2-40B4-BE49-F238E27FC236}">
                <a16:creationId xmlns:a16="http://schemas.microsoft.com/office/drawing/2014/main" id="{8D38ECAC-1109-4E41-A7CF-DCB43F50A6F0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8156634" y="3003748"/>
            <a:ext cx="1310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Connect directly to sources (beyond EDW)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73" name="Text Placeholder 2">
            <a:extLst>
              <a:ext uri="{FF2B5EF4-FFF2-40B4-BE49-F238E27FC236}">
                <a16:creationId xmlns:a16="http://schemas.microsoft.com/office/drawing/2014/main" id="{371B3E96-2771-435D-BDBA-76771CB2D566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1614531" y="2376399"/>
            <a:ext cx="1790468" cy="47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+mn-lt"/>
                <a:sym typeface="+mn-lt"/>
              </a:rPr>
              <a:t>Environment design and build</a:t>
            </a:r>
            <a:endParaRPr lang="en-US" sz="1400" b="1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74" name="Text Placeholder 2">
            <a:extLst>
              <a:ext uri="{FF2B5EF4-FFF2-40B4-BE49-F238E27FC236}">
                <a16:creationId xmlns:a16="http://schemas.microsoft.com/office/drawing/2014/main" id="{3F7DA3CA-E2A2-49C6-AEE2-7377BE879568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3589197" y="4721226"/>
            <a:ext cx="2608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  <a:sym typeface="+mn-lt"/>
              </a:rPr>
              <a:t>Establish v 1.0 of data</a:t>
            </a:r>
            <a:br>
              <a:rPr lang="en-US" altLang="en-US" sz="900" dirty="0">
                <a:solidFill>
                  <a:srgbClr val="000000"/>
                </a:solidFill>
                <a:sym typeface="+mn-lt"/>
              </a:rPr>
            </a:br>
            <a:r>
              <a:rPr lang="en-US" altLang="en-US" sz="900" dirty="0">
                <a:solidFill>
                  <a:srgbClr val="000000"/>
                </a:solidFill>
                <a:sym typeface="+mn-lt"/>
              </a:rPr>
              <a:t>governance structure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75" name="Text Placeholder 2">
            <a:extLst>
              <a:ext uri="{FF2B5EF4-FFF2-40B4-BE49-F238E27FC236}">
                <a16:creationId xmlns:a16="http://schemas.microsoft.com/office/drawing/2014/main" id="{B895A761-AADC-492A-AB5A-35CE708A18EB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6569303" y="4005613"/>
            <a:ext cx="17750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40000"/>
                  <a:lumOff val="60000"/>
                </a:schemeClr>
              </a:buClr>
              <a:buNone/>
            </a:pPr>
            <a:r>
              <a:rPr lang="en-US" altLang="en-US" sz="900" spc="-30" dirty="0">
                <a:solidFill>
                  <a:srgbClr val="000000"/>
                </a:solidFill>
              </a:rPr>
              <a:t>Sequentially implement data model by domain</a:t>
            </a:r>
            <a:endParaRPr lang="en-US" sz="900" spc="-3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76" name="Text Placeholder 2">
            <a:extLst>
              <a:ext uri="{FF2B5EF4-FFF2-40B4-BE49-F238E27FC236}">
                <a16:creationId xmlns:a16="http://schemas.microsoft.com/office/drawing/2014/main" id="{7F774633-CB23-40D9-9A1C-11AAD7C57277}"/>
              </a:ext>
            </a:extLst>
          </p:cNvPr>
          <p:cNvSpPr>
            <a:spLocks noGrp="1"/>
          </p:cNvSpPr>
          <p:nvPr/>
        </p:nvSpPr>
        <p:spPr bwMode="gray">
          <a:xfrm>
            <a:off x="9095077" y="3390445"/>
            <a:ext cx="1346145" cy="14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40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252C">
                  <a:lumMod val="100000"/>
                </a:srgbClr>
              </a:buClr>
              <a:buNone/>
            </a:pPr>
            <a:r>
              <a:rPr lang="en-US" altLang="en-US" sz="1000" dirty="0">
                <a:solidFill>
                  <a:schemeClr val="bg1"/>
                </a:solidFill>
              </a:rPr>
              <a:t>Refine &amp; extend model for new use cases</a:t>
            </a:r>
            <a:endParaRPr lang="en-US" sz="10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77" name="Text Placeholder 2">
            <a:extLst>
              <a:ext uri="{FF2B5EF4-FFF2-40B4-BE49-F238E27FC236}">
                <a16:creationId xmlns:a16="http://schemas.microsoft.com/office/drawing/2014/main" id="{93DCC476-49BC-44C7-8D33-1235C37763BE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8760751" y="2721293"/>
            <a:ext cx="871851" cy="29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40000"/>
                  <a:lumOff val="60000"/>
                </a:scheme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DataOps tool selection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2B6DCF2A-EDE2-4151-BC71-9D9CD828ED65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3653205" y="4005613"/>
            <a:ext cx="1384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Define high-level domain model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B0C0C200-B341-4C7A-96FD-380702F7140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5325646" y="5267126"/>
            <a:ext cx="1207580" cy="43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40000"/>
                  <a:lumOff val="60000"/>
                </a:scheme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Document cyber control framework and plan (Optiv)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AADB5122-12F7-4174-B3E1-D9722D389E63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3447289" y="3003748"/>
            <a:ext cx="1564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  <a:sym typeface="+mn-lt"/>
              </a:rPr>
              <a:t>Design capabilities reference architecture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EB479AD0-190D-4925-AD60-AB5428A24911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3958835" y="2721293"/>
            <a:ext cx="1384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Evaluate/complete initial tool selection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04B113B1-3193-4393-90C0-6AEB0FB23907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379584" y="2721293"/>
            <a:ext cx="1600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Establish data flows to support lighthouses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92" name="Text Placeholder 2">
            <a:extLst>
              <a:ext uri="{FF2B5EF4-FFF2-40B4-BE49-F238E27FC236}">
                <a16:creationId xmlns:a16="http://schemas.microsoft.com/office/drawing/2014/main" id="{06A551FF-0B71-4F4F-8C4B-A0B472FB1B11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635635" y="1881188"/>
            <a:ext cx="5492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B0F1D96B-73CC-4C29-84DE-A8EFBA06ECAD}" type="datetime'''''''''A''''''''c''''''t''ivi''''t''''''''y'''''''''''''">
              <a:rPr lang="en-US" altLang="en-US" sz="1200" b="1" smtClean="0">
                <a:solidFill>
                  <a:srgbClr val="000000"/>
                </a:solidFill>
              </a:rPr>
              <a:pPr marL="0" indent="0">
                <a:spcBef>
                  <a:spcPct val="0"/>
                </a:spcBef>
                <a:buNone/>
              </a:pPr>
              <a:t>Activity</a:t>
            </a:fld>
            <a:endParaRPr lang="en-US" sz="1200" b="1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7DA23F1-4CA6-48A5-9EA3-28C1EADB8D49}"/>
              </a:ext>
            </a:extLst>
          </p:cNvPr>
          <p:cNvSpPr/>
          <p:nvPr/>
        </p:nvSpPr>
        <p:spPr>
          <a:xfrm>
            <a:off x="3711452" y="1236663"/>
            <a:ext cx="2434203" cy="449355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Phase I</a:t>
            </a:r>
            <a:r>
              <a:rPr lang="en-US" sz="1200" dirty="0">
                <a:solidFill>
                  <a:srgbClr val="000000"/>
                </a:solidFill>
              </a:rPr>
              <a:t>: complete technical design, establish test platform 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B6A869C-2E32-4B52-BB25-28CE087A42ED}"/>
              </a:ext>
            </a:extLst>
          </p:cNvPr>
          <p:cNvSpPr/>
          <p:nvPr/>
        </p:nvSpPr>
        <p:spPr>
          <a:xfrm>
            <a:off x="6279234" y="1236663"/>
            <a:ext cx="2434203" cy="449355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Phase II</a:t>
            </a:r>
            <a:r>
              <a:rPr lang="en-US" sz="1200" dirty="0">
                <a:solidFill>
                  <a:srgbClr val="000000"/>
                </a:solidFill>
              </a:rPr>
              <a:t>: industrialize platform for initial lighthouses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9857F0B-E7B7-4DDE-ADAE-12F6F3A5C059}"/>
              </a:ext>
            </a:extLst>
          </p:cNvPr>
          <p:cNvSpPr/>
          <p:nvPr/>
        </p:nvSpPr>
        <p:spPr>
          <a:xfrm>
            <a:off x="8847014" y="1236663"/>
            <a:ext cx="2434203" cy="449355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Phase III</a:t>
            </a:r>
            <a:r>
              <a:rPr lang="en-US" sz="1200" dirty="0">
                <a:solidFill>
                  <a:srgbClr val="000000"/>
                </a:solidFill>
              </a:rPr>
              <a:t>: harden and extend to additional use cases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C3B1E91-2FAD-417E-971C-C2D1F207493D}"/>
              </a:ext>
            </a:extLst>
          </p:cNvPr>
          <p:cNvSpPr txBox="1"/>
          <p:nvPr/>
        </p:nvSpPr>
        <p:spPr>
          <a:xfrm>
            <a:off x="2786435" y="1366553"/>
            <a:ext cx="1062376" cy="36255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</a:rPr>
              <a:t>Not started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4F49573-CB40-4027-ABC8-EF1BD008243E}"/>
              </a:ext>
            </a:extLst>
          </p:cNvPr>
          <p:cNvSpPr/>
          <p:nvPr/>
        </p:nvSpPr>
        <p:spPr>
          <a:xfrm>
            <a:off x="716112" y="1457829"/>
            <a:ext cx="177914" cy="18272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04CA6F2-7EE1-4B43-8984-A8E8F38ECE65}"/>
              </a:ext>
            </a:extLst>
          </p:cNvPr>
          <p:cNvSpPr/>
          <p:nvPr/>
        </p:nvSpPr>
        <p:spPr>
          <a:xfrm>
            <a:off x="1633488" y="1457829"/>
            <a:ext cx="177914" cy="182726"/>
          </a:xfrm>
          <a:prstGeom prst="rect">
            <a:avLst/>
          </a:prstGeom>
          <a:solidFill>
            <a:srgbClr val="00B050"/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33884ED-CF8D-4A57-982B-8414C35A115C}"/>
              </a:ext>
            </a:extLst>
          </p:cNvPr>
          <p:cNvSpPr txBox="1"/>
          <p:nvPr/>
        </p:nvSpPr>
        <p:spPr>
          <a:xfrm>
            <a:off x="1793010" y="1366553"/>
            <a:ext cx="1062377" cy="36255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</a:rPr>
              <a:t>In progress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E318535-2115-4179-B158-9036352DC21D}"/>
              </a:ext>
            </a:extLst>
          </p:cNvPr>
          <p:cNvSpPr/>
          <p:nvPr/>
        </p:nvSpPr>
        <p:spPr>
          <a:xfrm>
            <a:off x="2637437" y="1457829"/>
            <a:ext cx="177914" cy="182726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58C9254-7034-4642-8DAA-F9DB8B5768F4}"/>
              </a:ext>
            </a:extLst>
          </p:cNvPr>
          <p:cNvSpPr txBox="1"/>
          <p:nvPr/>
        </p:nvSpPr>
        <p:spPr>
          <a:xfrm>
            <a:off x="867800" y="1365610"/>
            <a:ext cx="1062377" cy="36255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</a:rPr>
              <a:t>Complete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9A82D7B-F6CE-42DD-B906-DC455C80F32B}"/>
              </a:ext>
            </a:extLst>
          </p:cNvPr>
          <p:cNvSpPr/>
          <p:nvPr/>
        </p:nvSpPr>
        <p:spPr>
          <a:xfrm>
            <a:off x="630000" y="1236663"/>
            <a:ext cx="2979665" cy="450338"/>
          </a:xfrm>
          <a:prstGeom prst="rect">
            <a:avLst/>
          </a:prstGeom>
          <a:noFill/>
          <a:ln w="9525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i="1" dirty="0">
                <a:solidFill>
                  <a:srgbClr val="000000"/>
                </a:solidFill>
              </a:rPr>
              <a:t>Progress legend</a:t>
            </a:r>
          </a:p>
        </p:txBody>
      </p:sp>
      <p:sp>
        <p:nvSpPr>
          <p:cNvPr id="203" name="Pentagon 126">
            <a:extLst>
              <a:ext uri="{FF2B5EF4-FFF2-40B4-BE49-F238E27FC236}">
                <a16:creationId xmlns:a16="http://schemas.microsoft.com/office/drawing/2014/main" id="{5C3E2784-5C26-41D2-BA97-63570922FF22}"/>
              </a:ext>
            </a:extLst>
          </p:cNvPr>
          <p:cNvSpPr/>
          <p:nvPr/>
        </p:nvSpPr>
        <p:spPr bwMode="gray">
          <a:xfrm>
            <a:off x="3618865" y="2376399"/>
            <a:ext cx="5387975" cy="308610"/>
          </a:xfrm>
          <a:prstGeom prst="homePlate">
            <a:avLst/>
          </a:prstGeom>
          <a:solidFill>
            <a:srgbClr val="C9252C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8F6981D9-FF1F-42EE-9798-5FC9799AFE88}"/>
              </a:ext>
            </a:extLst>
          </p:cNvPr>
          <p:cNvSpPr>
            <a:spLocks noGrp="1"/>
          </p:cNvSpPr>
          <p:nvPr/>
        </p:nvSpPr>
        <p:spPr bwMode="gray">
          <a:xfrm>
            <a:off x="7195963" y="2721293"/>
            <a:ext cx="1270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40000"/>
                  <a:lumOff val="60000"/>
                </a:scheme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Evaluate and begin MDM implementation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205" name="Chevron 140">
            <a:extLst>
              <a:ext uri="{FF2B5EF4-FFF2-40B4-BE49-F238E27FC236}">
                <a16:creationId xmlns:a16="http://schemas.microsoft.com/office/drawing/2014/main" id="{18303A45-16F8-4F39-AB60-FF5C32B0F200}"/>
              </a:ext>
            </a:extLst>
          </p:cNvPr>
          <p:cNvSpPr/>
          <p:nvPr/>
        </p:nvSpPr>
        <p:spPr bwMode="gray">
          <a:xfrm>
            <a:off x="8917144" y="2376315"/>
            <a:ext cx="2478384" cy="308778"/>
          </a:xfrm>
          <a:prstGeom prst="chevron">
            <a:avLst/>
          </a:prstGeom>
          <a:solidFill>
            <a:schemeClr val="tx1">
              <a:lumMod val="75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100" dirty="0">
              <a:solidFill>
                <a:srgbClr val="FFFFFF"/>
              </a:solidFill>
              <a:highlight>
                <a:srgbClr val="911B21"/>
              </a:highlight>
            </a:endParaRPr>
          </a:p>
        </p:txBody>
      </p:sp>
      <p:sp>
        <p:nvSpPr>
          <p:cNvPr id="206" name="Text Placeholder 2">
            <a:extLst>
              <a:ext uri="{FF2B5EF4-FFF2-40B4-BE49-F238E27FC236}">
                <a16:creationId xmlns:a16="http://schemas.microsoft.com/office/drawing/2014/main" id="{778CDF64-04C0-4365-9296-9C730D9EA699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9127035" y="2372032"/>
            <a:ext cx="2167909" cy="153890"/>
          </a:xfrm>
          <a:prstGeom prst="chevro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8D8EB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40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252C">
                  <a:lumMod val="100000"/>
                </a:srgbClr>
              </a:buClr>
              <a:buNone/>
            </a:pPr>
            <a:r>
              <a:rPr lang="en-US" altLang="en-US" sz="1000" dirty="0">
                <a:solidFill>
                  <a:schemeClr val="bg1"/>
                </a:solidFill>
              </a:rPr>
              <a:t>Stabilize, harden, expand platform</a:t>
            </a:r>
            <a:endParaRPr lang="en-US" sz="10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07" name="Text Placeholder 2">
            <a:extLst>
              <a:ext uri="{FF2B5EF4-FFF2-40B4-BE49-F238E27FC236}">
                <a16:creationId xmlns:a16="http://schemas.microsoft.com/office/drawing/2014/main" id="{58DA4543-34A5-4E05-9018-508A33CC49B6}"/>
              </a:ext>
            </a:extLst>
          </p:cNvPr>
          <p:cNvSpPr>
            <a:spLocks noGrp="1"/>
          </p:cNvSpPr>
          <p:nvPr/>
        </p:nvSpPr>
        <p:spPr bwMode="gray">
          <a:xfrm>
            <a:off x="1614531" y="3386951"/>
            <a:ext cx="1790468" cy="2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+mn-lt"/>
                <a:sym typeface="+mn-lt"/>
              </a:rPr>
              <a:t>Data Management</a:t>
            </a:r>
            <a:endParaRPr lang="en-US" sz="1400" b="1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208" name="Pentagon 142">
            <a:extLst>
              <a:ext uri="{FF2B5EF4-FFF2-40B4-BE49-F238E27FC236}">
                <a16:creationId xmlns:a16="http://schemas.microsoft.com/office/drawing/2014/main" id="{0928B555-5E36-4D9E-8904-1B673C474FDC}"/>
              </a:ext>
            </a:extLst>
          </p:cNvPr>
          <p:cNvSpPr/>
          <p:nvPr/>
        </p:nvSpPr>
        <p:spPr bwMode="gray">
          <a:xfrm>
            <a:off x="3618865" y="3386951"/>
            <a:ext cx="5387975" cy="297021"/>
          </a:xfrm>
          <a:prstGeom prst="homePlate">
            <a:avLst/>
          </a:prstGeom>
          <a:solidFill>
            <a:srgbClr val="C9252C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9" name="Chevron 159">
            <a:extLst>
              <a:ext uri="{FF2B5EF4-FFF2-40B4-BE49-F238E27FC236}">
                <a16:creationId xmlns:a16="http://schemas.microsoft.com/office/drawing/2014/main" id="{B2FDF927-DACD-4D15-A3FB-AC964A7DA5EB}"/>
              </a:ext>
            </a:extLst>
          </p:cNvPr>
          <p:cNvSpPr/>
          <p:nvPr/>
        </p:nvSpPr>
        <p:spPr bwMode="gray">
          <a:xfrm>
            <a:off x="8917144" y="4381241"/>
            <a:ext cx="2478384" cy="303689"/>
          </a:xfrm>
          <a:prstGeom prst="chevron">
            <a:avLst/>
          </a:prstGeom>
          <a:solidFill>
            <a:schemeClr val="tx1">
              <a:lumMod val="75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100" dirty="0">
              <a:solidFill>
                <a:srgbClr val="FFFFFF"/>
              </a:solidFill>
              <a:highlight>
                <a:srgbClr val="911B21"/>
              </a:highlight>
            </a:endParaRPr>
          </a:p>
        </p:txBody>
      </p:sp>
      <p:sp>
        <p:nvSpPr>
          <p:cNvPr id="210" name="Text Placeholder 2">
            <a:extLst>
              <a:ext uri="{FF2B5EF4-FFF2-40B4-BE49-F238E27FC236}">
                <a16:creationId xmlns:a16="http://schemas.microsoft.com/office/drawing/2014/main" id="{5F2C8770-BA98-457C-98F2-1738149E4092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9217746" y="4371825"/>
            <a:ext cx="2125311" cy="302676"/>
          </a:xfrm>
          <a:prstGeom prst="chevro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8D8EB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40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252C">
                  <a:lumMod val="100000"/>
                </a:srgbClr>
              </a:buClr>
              <a:buNone/>
            </a:pPr>
            <a:r>
              <a:rPr lang="en-US" altLang="en-US" sz="1000" dirty="0">
                <a:solidFill>
                  <a:schemeClr val="bg1"/>
                </a:solidFill>
              </a:rPr>
              <a:t>Continue to harden Data Security &amp; Governance</a:t>
            </a:r>
            <a:endParaRPr lang="en-US" sz="10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11" name="Text Placeholder 2">
            <a:extLst>
              <a:ext uri="{FF2B5EF4-FFF2-40B4-BE49-F238E27FC236}">
                <a16:creationId xmlns:a16="http://schemas.microsoft.com/office/drawing/2014/main" id="{9E883738-24BF-4FF7-9D35-B250011326C8}"/>
              </a:ext>
            </a:extLst>
          </p:cNvPr>
          <p:cNvSpPr>
            <a:spLocks noGrp="1"/>
          </p:cNvSpPr>
          <p:nvPr/>
        </p:nvSpPr>
        <p:spPr bwMode="gray">
          <a:xfrm>
            <a:off x="1614531" y="4381241"/>
            <a:ext cx="1790468" cy="47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+mn-lt"/>
                <a:sym typeface="+mn-lt"/>
              </a:rPr>
              <a:t>Data Governance and Security</a:t>
            </a:r>
            <a:endParaRPr lang="en-US" sz="1400" b="1" dirty="0">
              <a:solidFill>
                <a:srgbClr val="000000"/>
              </a:solidFill>
              <a:latin typeface="+mn-lt"/>
              <a:sym typeface="+mn-lt"/>
            </a:endParaRPr>
          </a:p>
        </p:txBody>
      </p:sp>
      <p:sp>
        <p:nvSpPr>
          <p:cNvPr id="212" name="Pentagon 164">
            <a:extLst>
              <a:ext uri="{FF2B5EF4-FFF2-40B4-BE49-F238E27FC236}">
                <a16:creationId xmlns:a16="http://schemas.microsoft.com/office/drawing/2014/main" id="{EF50566E-D007-44B5-B12A-4F5C2203F929}"/>
              </a:ext>
            </a:extLst>
          </p:cNvPr>
          <p:cNvSpPr/>
          <p:nvPr>
            <p:custDataLst>
              <p:tags r:id="rId43"/>
            </p:custDataLst>
          </p:nvPr>
        </p:nvSpPr>
        <p:spPr bwMode="gray">
          <a:xfrm>
            <a:off x="3624545" y="4379869"/>
            <a:ext cx="5387975" cy="305062"/>
          </a:xfrm>
          <a:prstGeom prst="homePlate">
            <a:avLst/>
          </a:prstGeom>
          <a:solidFill>
            <a:srgbClr val="C9252C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3113A8D2-F80B-42DD-9BE1-3D783936B5B8}"/>
              </a:ext>
            </a:extLst>
          </p:cNvPr>
          <p:cNvSpPr/>
          <p:nvPr/>
        </p:nvSpPr>
        <p:spPr>
          <a:xfrm>
            <a:off x="8747162" y="2403864"/>
            <a:ext cx="259678" cy="213040"/>
          </a:xfrm>
          <a:prstGeom prst="triangle">
            <a:avLst/>
          </a:prstGeom>
          <a:solidFill>
            <a:srgbClr val="00B05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5" name="Text Placeholder 2">
            <a:extLst>
              <a:ext uri="{FF2B5EF4-FFF2-40B4-BE49-F238E27FC236}">
                <a16:creationId xmlns:a16="http://schemas.microsoft.com/office/drawing/2014/main" id="{E702E2DA-AA20-43EF-868D-3D9063BDABBA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4028109" y="5025235"/>
            <a:ext cx="2608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None/>
            </a:pPr>
            <a:r>
              <a:rPr lang="en-US" sz="900" dirty="0">
                <a:solidFill>
                  <a:srgbClr val="000000"/>
                </a:solidFill>
                <a:sym typeface="+mn-lt"/>
              </a:rPr>
              <a:t>Design &amp; implement initial</a:t>
            </a:r>
            <a:br>
              <a:rPr lang="en-US" sz="900" dirty="0">
                <a:solidFill>
                  <a:srgbClr val="000000"/>
                </a:solidFill>
                <a:sym typeface="+mn-lt"/>
              </a:rPr>
            </a:br>
            <a:r>
              <a:rPr lang="en-US" sz="900" dirty="0">
                <a:solidFill>
                  <a:srgbClr val="000000"/>
                </a:solidFill>
                <a:sym typeface="+mn-lt"/>
              </a:rPr>
              <a:t>security architecture</a:t>
            </a:r>
          </a:p>
        </p:txBody>
      </p:sp>
      <p:cxnSp>
        <p:nvCxnSpPr>
          <p:cNvPr id="216" name="Elbow Connector 130">
            <a:extLst>
              <a:ext uri="{FF2B5EF4-FFF2-40B4-BE49-F238E27FC236}">
                <a16:creationId xmlns:a16="http://schemas.microsoft.com/office/drawing/2014/main" id="{A59C60C8-8CA8-41B0-9A5E-C61944DC97CE}"/>
              </a:ext>
            </a:extLst>
          </p:cNvPr>
          <p:cNvCxnSpPr/>
          <p:nvPr/>
        </p:nvCxnSpPr>
        <p:spPr>
          <a:xfrm flipV="1">
            <a:off x="3749422" y="2540894"/>
            <a:ext cx="514480" cy="461443"/>
          </a:xfrm>
          <a:prstGeom prst="bentConnector3">
            <a:avLst>
              <a:gd name="adj1" fmla="val -604"/>
            </a:avLst>
          </a:prstGeom>
          <a:ln w="9525" cap="rnd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138">
            <a:extLst>
              <a:ext uri="{FF2B5EF4-FFF2-40B4-BE49-F238E27FC236}">
                <a16:creationId xmlns:a16="http://schemas.microsoft.com/office/drawing/2014/main" id="{29D700F4-BBD3-4519-91EE-6903B9C97A21}"/>
              </a:ext>
            </a:extLst>
          </p:cNvPr>
          <p:cNvCxnSpPr/>
          <p:nvPr/>
        </p:nvCxnSpPr>
        <p:spPr>
          <a:xfrm rot="5400000" flipH="1" flipV="1">
            <a:off x="4449781" y="2553795"/>
            <a:ext cx="210951" cy="185149"/>
          </a:xfrm>
          <a:prstGeom prst="bentConnector3">
            <a:avLst>
              <a:gd name="adj1" fmla="val 50000"/>
            </a:avLst>
          </a:prstGeom>
          <a:ln w="9525" cap="rnd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 Placeholder 2">
            <a:extLst>
              <a:ext uri="{FF2B5EF4-FFF2-40B4-BE49-F238E27FC236}">
                <a16:creationId xmlns:a16="http://schemas.microsoft.com/office/drawing/2014/main" id="{B7732A58-9A4F-4011-904F-E6542CA385AF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4988230" y="3003748"/>
            <a:ext cx="1276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40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252C">
                  <a:lumMod val="100000"/>
                </a:srgb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Stand up initial cloud environment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cxnSp>
        <p:nvCxnSpPr>
          <p:cNvPr id="219" name="Elbow Connector 145">
            <a:extLst>
              <a:ext uri="{FF2B5EF4-FFF2-40B4-BE49-F238E27FC236}">
                <a16:creationId xmlns:a16="http://schemas.microsoft.com/office/drawing/2014/main" id="{BAA5C057-FBBE-4CB6-9B45-05EB8F3D460F}"/>
              </a:ext>
            </a:extLst>
          </p:cNvPr>
          <p:cNvCxnSpPr/>
          <p:nvPr/>
        </p:nvCxnSpPr>
        <p:spPr>
          <a:xfrm flipV="1">
            <a:off x="4172941" y="3544482"/>
            <a:ext cx="582432" cy="461130"/>
          </a:xfrm>
          <a:prstGeom prst="bentConnector3">
            <a:avLst>
              <a:gd name="adj1" fmla="val 121"/>
            </a:avLst>
          </a:prstGeom>
          <a:ln w="9525" cap="rnd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146">
            <a:extLst>
              <a:ext uri="{FF2B5EF4-FFF2-40B4-BE49-F238E27FC236}">
                <a16:creationId xmlns:a16="http://schemas.microsoft.com/office/drawing/2014/main" id="{B853F152-60DF-44B2-9C34-013F26215666}"/>
              </a:ext>
            </a:extLst>
          </p:cNvPr>
          <p:cNvCxnSpPr/>
          <p:nvPr/>
        </p:nvCxnSpPr>
        <p:spPr>
          <a:xfrm rot="16200000" flipV="1">
            <a:off x="4972460" y="2673949"/>
            <a:ext cx="453996" cy="187678"/>
          </a:xfrm>
          <a:prstGeom prst="bentConnector3">
            <a:avLst>
              <a:gd name="adj1" fmla="val 50000"/>
            </a:avLst>
          </a:prstGeom>
          <a:ln w="9525" cap="rnd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147">
            <a:extLst>
              <a:ext uri="{FF2B5EF4-FFF2-40B4-BE49-F238E27FC236}">
                <a16:creationId xmlns:a16="http://schemas.microsoft.com/office/drawing/2014/main" id="{AC1C4845-0D50-49B7-A142-2B5118DB9819}"/>
              </a:ext>
            </a:extLst>
          </p:cNvPr>
          <p:cNvCxnSpPr/>
          <p:nvPr/>
        </p:nvCxnSpPr>
        <p:spPr>
          <a:xfrm rot="5400000" flipH="1" flipV="1">
            <a:off x="5719573" y="2553795"/>
            <a:ext cx="210951" cy="185149"/>
          </a:xfrm>
          <a:prstGeom prst="bentConnector3">
            <a:avLst>
              <a:gd name="adj1" fmla="val 58670"/>
            </a:avLst>
          </a:prstGeom>
          <a:ln w="9525" cap="rnd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149">
            <a:extLst>
              <a:ext uri="{FF2B5EF4-FFF2-40B4-BE49-F238E27FC236}">
                <a16:creationId xmlns:a16="http://schemas.microsoft.com/office/drawing/2014/main" id="{F1D1E58B-9325-41C2-9025-DC9A4B06C88F}"/>
              </a:ext>
            </a:extLst>
          </p:cNvPr>
          <p:cNvCxnSpPr/>
          <p:nvPr/>
        </p:nvCxnSpPr>
        <p:spPr>
          <a:xfrm rot="16200000" flipV="1">
            <a:off x="6548346" y="2632571"/>
            <a:ext cx="461441" cy="278092"/>
          </a:xfrm>
          <a:prstGeom prst="bentConnector3">
            <a:avLst>
              <a:gd name="adj1" fmla="val 58257"/>
            </a:avLst>
          </a:prstGeom>
          <a:ln w="9525" cap="rnd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153">
            <a:extLst>
              <a:ext uri="{FF2B5EF4-FFF2-40B4-BE49-F238E27FC236}">
                <a16:creationId xmlns:a16="http://schemas.microsoft.com/office/drawing/2014/main" id="{D34E3C4E-D5C4-4695-8225-931A8CC3B3B9}"/>
              </a:ext>
            </a:extLst>
          </p:cNvPr>
          <p:cNvCxnSpPr>
            <a:stCxn id="204" idx="0"/>
          </p:cNvCxnSpPr>
          <p:nvPr/>
        </p:nvCxnSpPr>
        <p:spPr>
          <a:xfrm rot="16200000" flipV="1">
            <a:off x="7606333" y="2496224"/>
            <a:ext cx="190589" cy="259549"/>
          </a:xfrm>
          <a:prstGeom prst="bentConnector2">
            <a:avLst/>
          </a:prstGeom>
          <a:ln w="9525" cap="rnd" cmpd="sng" algn="ctr">
            <a:solidFill>
              <a:srgbClr val="00B050"/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154">
            <a:extLst>
              <a:ext uri="{FF2B5EF4-FFF2-40B4-BE49-F238E27FC236}">
                <a16:creationId xmlns:a16="http://schemas.microsoft.com/office/drawing/2014/main" id="{C8CE4C23-6C87-426B-BA73-F127F59FB44E}"/>
              </a:ext>
            </a:extLst>
          </p:cNvPr>
          <p:cNvCxnSpPr/>
          <p:nvPr/>
        </p:nvCxnSpPr>
        <p:spPr>
          <a:xfrm rot="16200000" flipV="1">
            <a:off x="8090659" y="2564794"/>
            <a:ext cx="462227" cy="394046"/>
          </a:xfrm>
          <a:prstGeom prst="bentConnector3">
            <a:avLst>
              <a:gd name="adj1" fmla="val 56869"/>
            </a:avLst>
          </a:prstGeom>
          <a:ln w="9525" cap="rnd" cmpd="sng" algn="ctr">
            <a:solidFill>
              <a:srgbClr val="00B050"/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 Placeholder 2">
            <a:extLst>
              <a:ext uri="{FF2B5EF4-FFF2-40B4-BE49-F238E27FC236}">
                <a16:creationId xmlns:a16="http://schemas.microsoft.com/office/drawing/2014/main" id="{F537D904-D5F9-4670-99D6-D177DED524F2}"/>
              </a:ext>
            </a:extLst>
          </p:cNvPr>
          <p:cNvSpPr>
            <a:spLocks noGrp="1"/>
          </p:cNvSpPr>
          <p:nvPr/>
        </p:nvSpPr>
        <p:spPr bwMode="gray">
          <a:xfrm>
            <a:off x="7963383" y="2143557"/>
            <a:ext cx="1425892" cy="1812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en-US" altLang="en-US" sz="1200" b="1" dirty="0">
                <a:solidFill>
                  <a:srgbClr val="575757"/>
                </a:solidFill>
                <a:latin typeface="+mn-lt"/>
                <a:sym typeface="+mn-lt"/>
              </a:rPr>
              <a:t>Polaris 1.0 Go Live</a:t>
            </a:r>
            <a:endParaRPr lang="en-US" sz="1200" b="1" dirty="0">
              <a:solidFill>
                <a:srgbClr val="575757"/>
              </a:solidFill>
              <a:latin typeface="+mn-lt"/>
              <a:sym typeface="+mn-lt"/>
            </a:endParaRPr>
          </a:p>
        </p:txBody>
      </p:sp>
      <p:sp>
        <p:nvSpPr>
          <p:cNvPr id="229" name="Text Placeholder 2">
            <a:extLst>
              <a:ext uri="{FF2B5EF4-FFF2-40B4-BE49-F238E27FC236}">
                <a16:creationId xmlns:a16="http://schemas.microsoft.com/office/drawing/2014/main" id="{60493E93-F7E6-49C9-9679-B1D350190B6D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4949817" y="3833450"/>
            <a:ext cx="1138588" cy="190613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Design v1.0 of canonical data model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cxnSp>
        <p:nvCxnSpPr>
          <p:cNvPr id="230" name="Elbow Connector 160">
            <a:extLst>
              <a:ext uri="{FF2B5EF4-FFF2-40B4-BE49-F238E27FC236}">
                <a16:creationId xmlns:a16="http://schemas.microsoft.com/office/drawing/2014/main" id="{25E5A7F2-ED1C-4B4F-9481-CCD7D9A4D7C7}"/>
              </a:ext>
            </a:extLst>
          </p:cNvPr>
          <p:cNvCxnSpPr>
            <a:stCxn id="229" idx="0"/>
          </p:cNvCxnSpPr>
          <p:nvPr/>
        </p:nvCxnSpPr>
        <p:spPr>
          <a:xfrm rot="5400000" flipH="1" flipV="1">
            <a:off x="5684707" y="3377708"/>
            <a:ext cx="290147" cy="621339"/>
          </a:xfrm>
          <a:prstGeom prst="bentConnector2">
            <a:avLst/>
          </a:prstGeom>
          <a:ln w="9525" cap="rnd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161">
            <a:extLst>
              <a:ext uri="{FF2B5EF4-FFF2-40B4-BE49-F238E27FC236}">
                <a16:creationId xmlns:a16="http://schemas.microsoft.com/office/drawing/2014/main" id="{1D173185-CC05-4FC9-BF53-302D20F8C96B}"/>
              </a:ext>
            </a:extLst>
          </p:cNvPr>
          <p:cNvCxnSpPr/>
          <p:nvPr/>
        </p:nvCxnSpPr>
        <p:spPr>
          <a:xfrm rot="16200000" flipV="1">
            <a:off x="6887130" y="3647520"/>
            <a:ext cx="465808" cy="244667"/>
          </a:xfrm>
          <a:prstGeom prst="bentConnector3">
            <a:avLst>
              <a:gd name="adj1" fmla="val 50000"/>
            </a:avLst>
          </a:prstGeom>
          <a:ln w="9525" cap="rnd" cmpd="sng" algn="ctr">
            <a:solidFill>
              <a:srgbClr val="00B050"/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163">
            <a:extLst>
              <a:ext uri="{FF2B5EF4-FFF2-40B4-BE49-F238E27FC236}">
                <a16:creationId xmlns:a16="http://schemas.microsoft.com/office/drawing/2014/main" id="{D246F88A-3D31-4190-A806-FA5547356219}"/>
              </a:ext>
            </a:extLst>
          </p:cNvPr>
          <p:cNvCxnSpPr>
            <a:stCxn id="175" idx="0"/>
          </p:cNvCxnSpPr>
          <p:nvPr/>
        </p:nvCxnSpPr>
        <p:spPr>
          <a:xfrm rot="5400000" flipH="1" flipV="1">
            <a:off x="7275515" y="3718275"/>
            <a:ext cx="468663" cy="106014"/>
          </a:xfrm>
          <a:prstGeom prst="bentConnector3">
            <a:avLst>
              <a:gd name="adj1" fmla="val 50000"/>
            </a:avLst>
          </a:prstGeom>
          <a:ln w="9525" cap="rnd" cmpd="sng" algn="ctr">
            <a:solidFill>
              <a:srgbClr val="BFBFBF"/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166">
            <a:extLst>
              <a:ext uri="{FF2B5EF4-FFF2-40B4-BE49-F238E27FC236}">
                <a16:creationId xmlns:a16="http://schemas.microsoft.com/office/drawing/2014/main" id="{F91D4009-9FB0-4AB8-8128-7F77E83152A5}"/>
              </a:ext>
            </a:extLst>
          </p:cNvPr>
          <p:cNvCxnSpPr/>
          <p:nvPr/>
        </p:nvCxnSpPr>
        <p:spPr>
          <a:xfrm rot="5400000" flipH="1" flipV="1">
            <a:off x="7657805" y="3602412"/>
            <a:ext cx="465807" cy="334884"/>
          </a:xfrm>
          <a:prstGeom prst="bentConnector3">
            <a:avLst>
              <a:gd name="adj1" fmla="val 50000"/>
            </a:avLst>
          </a:prstGeom>
          <a:ln w="9525" cap="rnd" cmpd="sng" algn="ctr">
            <a:solidFill>
              <a:srgbClr val="BFBFBF"/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172">
            <a:extLst>
              <a:ext uri="{FF2B5EF4-FFF2-40B4-BE49-F238E27FC236}">
                <a16:creationId xmlns:a16="http://schemas.microsoft.com/office/drawing/2014/main" id="{09D543CB-1C29-4809-ABB2-3EAF5B4B321B}"/>
              </a:ext>
            </a:extLst>
          </p:cNvPr>
          <p:cNvCxnSpPr/>
          <p:nvPr/>
        </p:nvCxnSpPr>
        <p:spPr>
          <a:xfrm flipV="1">
            <a:off x="3766045" y="4536835"/>
            <a:ext cx="534431" cy="190881"/>
          </a:xfrm>
          <a:prstGeom prst="bentConnector3">
            <a:avLst>
              <a:gd name="adj1" fmla="val 97"/>
            </a:avLst>
          </a:prstGeom>
          <a:ln w="9525" cap="rnd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173">
            <a:extLst>
              <a:ext uri="{FF2B5EF4-FFF2-40B4-BE49-F238E27FC236}">
                <a16:creationId xmlns:a16="http://schemas.microsoft.com/office/drawing/2014/main" id="{9DA0BD01-8E2B-40DD-AEEC-1EA0AC7001F3}"/>
              </a:ext>
            </a:extLst>
          </p:cNvPr>
          <p:cNvCxnSpPr>
            <a:stCxn id="215" idx="0"/>
          </p:cNvCxnSpPr>
          <p:nvPr/>
        </p:nvCxnSpPr>
        <p:spPr>
          <a:xfrm rot="16200000" flipV="1">
            <a:off x="4928543" y="4621625"/>
            <a:ext cx="488399" cy="318821"/>
          </a:xfrm>
          <a:prstGeom prst="bentConnector3">
            <a:avLst>
              <a:gd name="adj1" fmla="val 50000"/>
            </a:avLst>
          </a:prstGeom>
          <a:ln w="9525" cap="rnd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174">
            <a:extLst>
              <a:ext uri="{FF2B5EF4-FFF2-40B4-BE49-F238E27FC236}">
                <a16:creationId xmlns:a16="http://schemas.microsoft.com/office/drawing/2014/main" id="{AED4EF76-FF1A-48F9-8346-4EFDEF1BDBF4}"/>
              </a:ext>
            </a:extLst>
          </p:cNvPr>
          <p:cNvCxnSpPr>
            <a:cxnSpLocks/>
            <a:stCxn id="185" idx="0"/>
          </p:cNvCxnSpPr>
          <p:nvPr/>
        </p:nvCxnSpPr>
        <p:spPr>
          <a:xfrm rot="5400000" flipH="1" flipV="1">
            <a:off x="5648810" y="4827532"/>
            <a:ext cx="720220" cy="158969"/>
          </a:xfrm>
          <a:prstGeom prst="bentConnector3">
            <a:avLst>
              <a:gd name="adj1" fmla="val 50000"/>
            </a:avLst>
          </a:prstGeom>
          <a:ln w="9525" cap="rnd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184">
            <a:extLst>
              <a:ext uri="{FF2B5EF4-FFF2-40B4-BE49-F238E27FC236}">
                <a16:creationId xmlns:a16="http://schemas.microsoft.com/office/drawing/2014/main" id="{EC8B194A-5BE4-4EE6-BD49-5C6C35BAB9C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93546" y="4984005"/>
            <a:ext cx="967676" cy="93477"/>
          </a:xfrm>
          <a:prstGeom prst="bentConnector3">
            <a:avLst>
              <a:gd name="adj1" fmla="val 50000"/>
            </a:avLst>
          </a:prstGeom>
          <a:ln w="9525" cap="rnd" cmpd="sng" algn="ctr">
            <a:solidFill>
              <a:srgbClr val="BFBFBF"/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EA1CC19-CDF3-4D14-9060-9EFA2A4B0333}"/>
              </a:ext>
            </a:extLst>
          </p:cNvPr>
          <p:cNvGrpSpPr/>
          <p:nvPr/>
        </p:nvGrpSpPr>
        <p:grpSpPr>
          <a:xfrm>
            <a:off x="720717" y="4248712"/>
            <a:ext cx="738351" cy="739035"/>
            <a:chOff x="720717" y="4869054"/>
            <a:chExt cx="738351" cy="739035"/>
          </a:xfrm>
        </p:grpSpPr>
        <p:sp>
          <p:nvSpPr>
            <p:cNvPr id="240" name="AutoShape 28">
              <a:extLst>
                <a:ext uri="{FF2B5EF4-FFF2-40B4-BE49-F238E27FC236}">
                  <a16:creationId xmlns:a16="http://schemas.microsoft.com/office/drawing/2014/main" id="{6C110032-E5F7-4146-AB95-B0629524DEA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20717" y="4869054"/>
              <a:ext cx="738351" cy="739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4341BAE7-00BE-419F-B46F-3128AAC336E0}"/>
                </a:ext>
              </a:extLst>
            </p:cNvPr>
            <p:cNvGrpSpPr/>
            <p:nvPr/>
          </p:nvGrpSpPr>
          <p:grpSpPr>
            <a:xfrm>
              <a:off x="797358" y="4946037"/>
              <a:ext cx="585070" cy="584385"/>
              <a:chOff x="5444491" y="2777490"/>
              <a:chExt cx="1303020" cy="1301496"/>
            </a:xfrm>
          </p:grpSpPr>
          <p:sp>
            <p:nvSpPr>
              <p:cNvPr id="242" name="Freeform 30">
                <a:extLst>
                  <a:ext uri="{FF2B5EF4-FFF2-40B4-BE49-F238E27FC236}">
                    <a16:creationId xmlns:a16="http://schemas.microsoft.com/office/drawing/2014/main" id="{99A811FC-BA4B-4D2E-A372-7B78DA2383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44491" y="2777490"/>
                <a:ext cx="1303020" cy="1301496"/>
              </a:xfrm>
              <a:custGeom>
                <a:avLst/>
                <a:gdLst>
                  <a:gd name="T0" fmla="*/ 144 w 1826"/>
                  <a:gd name="T1" fmla="*/ 288 h 1822"/>
                  <a:gd name="T2" fmla="*/ 144 w 1826"/>
                  <a:gd name="T3" fmla="*/ 0 h 1822"/>
                  <a:gd name="T4" fmla="*/ 1682 w 1826"/>
                  <a:gd name="T5" fmla="*/ 0 h 1822"/>
                  <a:gd name="T6" fmla="*/ 1682 w 1826"/>
                  <a:gd name="T7" fmla="*/ 288 h 1822"/>
                  <a:gd name="T8" fmla="*/ 1682 w 1826"/>
                  <a:gd name="T9" fmla="*/ 0 h 1822"/>
                  <a:gd name="T10" fmla="*/ 0 w 1826"/>
                  <a:gd name="T11" fmla="*/ 1678 h 1822"/>
                  <a:gd name="T12" fmla="*/ 288 w 1826"/>
                  <a:gd name="T13" fmla="*/ 1678 h 1822"/>
                  <a:gd name="T14" fmla="*/ 1682 w 1826"/>
                  <a:gd name="T15" fmla="*/ 1534 h 1822"/>
                  <a:gd name="T16" fmla="*/ 1682 w 1826"/>
                  <a:gd name="T17" fmla="*/ 1822 h 1822"/>
                  <a:gd name="T18" fmla="*/ 1682 w 1826"/>
                  <a:gd name="T19" fmla="*/ 1534 h 1822"/>
                  <a:gd name="T20" fmla="*/ 913 w 1826"/>
                  <a:gd name="T21" fmla="*/ 1577 h 1822"/>
                  <a:gd name="T22" fmla="*/ 913 w 1826"/>
                  <a:gd name="T23" fmla="*/ 245 h 1822"/>
                  <a:gd name="T24" fmla="*/ 1076 w 1826"/>
                  <a:gd name="T25" fmla="*/ 532 h 1822"/>
                  <a:gd name="T26" fmla="*/ 1183 w 1826"/>
                  <a:gd name="T27" fmla="*/ 532 h 1822"/>
                  <a:gd name="T28" fmla="*/ 1076 w 1826"/>
                  <a:gd name="T29" fmla="*/ 532 h 1822"/>
                  <a:gd name="T30" fmla="*/ 1023 w 1826"/>
                  <a:gd name="T31" fmla="*/ 950 h 1822"/>
                  <a:gd name="T32" fmla="*/ 1023 w 1826"/>
                  <a:gd name="T33" fmla="*/ 844 h 1822"/>
                  <a:gd name="T34" fmla="*/ 549 w 1826"/>
                  <a:gd name="T35" fmla="*/ 1134 h 1822"/>
                  <a:gd name="T36" fmla="*/ 443 w 1826"/>
                  <a:gd name="T37" fmla="*/ 1134 h 1822"/>
                  <a:gd name="T38" fmla="*/ 549 w 1826"/>
                  <a:gd name="T39" fmla="*/ 1134 h 1822"/>
                  <a:gd name="T40" fmla="*/ 876 w 1826"/>
                  <a:gd name="T41" fmla="*/ 576 h 1822"/>
                  <a:gd name="T42" fmla="*/ 876 w 1826"/>
                  <a:gd name="T43" fmla="*/ 544 h 1822"/>
                  <a:gd name="T44" fmla="*/ 681 w 1826"/>
                  <a:gd name="T45" fmla="*/ 380 h 1822"/>
                  <a:gd name="T46" fmla="*/ 380 w 1826"/>
                  <a:gd name="T47" fmla="*/ 690 h 1822"/>
                  <a:gd name="T48" fmla="*/ 551 w 1826"/>
                  <a:gd name="T49" fmla="*/ 870 h 1822"/>
                  <a:gd name="T50" fmla="*/ 582 w 1826"/>
                  <a:gd name="T51" fmla="*/ 870 h 1822"/>
                  <a:gd name="T52" fmla="*/ 1195 w 1826"/>
                  <a:gd name="T53" fmla="*/ 1127 h 1822"/>
                  <a:gd name="T54" fmla="*/ 757 w 1826"/>
                  <a:gd name="T55" fmla="*/ 1149 h 1822"/>
                  <a:gd name="T56" fmla="*/ 779 w 1826"/>
                  <a:gd name="T57" fmla="*/ 1403 h 1822"/>
                  <a:gd name="T58" fmla="*/ 1217 w 1826"/>
                  <a:gd name="T59" fmla="*/ 1381 h 1822"/>
                  <a:gd name="T60" fmla="*/ 1412 w 1826"/>
                  <a:gd name="T61" fmla="*/ 960 h 1822"/>
                  <a:gd name="T62" fmla="*/ 1390 w 1826"/>
                  <a:gd name="T63" fmla="*/ 706 h 1822"/>
                  <a:gd name="T64" fmla="*/ 1200 w 1826"/>
                  <a:gd name="T65" fmla="*/ 728 h 1822"/>
                  <a:gd name="T66" fmla="*/ 1222 w 1826"/>
                  <a:gd name="T67" fmla="*/ 982 h 1822"/>
                  <a:gd name="T68" fmla="*/ 1412 w 1826"/>
                  <a:gd name="T69" fmla="*/ 960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6" h="1822">
                    <a:moveTo>
                      <a:pt x="288" y="144"/>
                    </a:moveTo>
                    <a:cubicBezTo>
                      <a:pt x="288" y="224"/>
                      <a:pt x="223" y="288"/>
                      <a:pt x="144" y="288"/>
                    </a:cubicBezTo>
                    <a:cubicBezTo>
                      <a:pt x="64" y="288"/>
                      <a:pt x="0" y="224"/>
                      <a:pt x="0" y="144"/>
                    </a:cubicBezTo>
                    <a:cubicBezTo>
                      <a:pt x="0" y="65"/>
                      <a:pt x="64" y="0"/>
                      <a:pt x="144" y="0"/>
                    </a:cubicBezTo>
                    <a:cubicBezTo>
                      <a:pt x="223" y="0"/>
                      <a:pt x="288" y="65"/>
                      <a:pt x="288" y="144"/>
                    </a:cubicBezTo>
                    <a:close/>
                    <a:moveTo>
                      <a:pt x="1682" y="0"/>
                    </a:moveTo>
                    <a:cubicBezTo>
                      <a:pt x="1603" y="0"/>
                      <a:pt x="1538" y="65"/>
                      <a:pt x="1538" y="144"/>
                    </a:cubicBezTo>
                    <a:cubicBezTo>
                      <a:pt x="1538" y="224"/>
                      <a:pt x="1603" y="288"/>
                      <a:pt x="1682" y="288"/>
                    </a:cubicBezTo>
                    <a:cubicBezTo>
                      <a:pt x="1762" y="288"/>
                      <a:pt x="1826" y="224"/>
                      <a:pt x="1826" y="144"/>
                    </a:cubicBezTo>
                    <a:cubicBezTo>
                      <a:pt x="1826" y="65"/>
                      <a:pt x="1762" y="0"/>
                      <a:pt x="1682" y="0"/>
                    </a:cubicBezTo>
                    <a:close/>
                    <a:moveTo>
                      <a:pt x="144" y="1534"/>
                    </a:moveTo>
                    <a:cubicBezTo>
                      <a:pt x="64" y="1534"/>
                      <a:pt x="0" y="1598"/>
                      <a:pt x="0" y="1678"/>
                    </a:cubicBezTo>
                    <a:cubicBezTo>
                      <a:pt x="0" y="1757"/>
                      <a:pt x="64" y="1822"/>
                      <a:pt x="144" y="1822"/>
                    </a:cubicBezTo>
                    <a:cubicBezTo>
                      <a:pt x="223" y="1822"/>
                      <a:pt x="288" y="1757"/>
                      <a:pt x="288" y="1678"/>
                    </a:cubicBezTo>
                    <a:cubicBezTo>
                      <a:pt x="288" y="1598"/>
                      <a:pt x="223" y="1534"/>
                      <a:pt x="144" y="1534"/>
                    </a:cubicBezTo>
                    <a:close/>
                    <a:moveTo>
                      <a:pt x="1682" y="1534"/>
                    </a:moveTo>
                    <a:cubicBezTo>
                      <a:pt x="1603" y="1534"/>
                      <a:pt x="1538" y="1598"/>
                      <a:pt x="1538" y="1678"/>
                    </a:cubicBezTo>
                    <a:cubicBezTo>
                      <a:pt x="1538" y="1757"/>
                      <a:pt x="1603" y="1822"/>
                      <a:pt x="1682" y="1822"/>
                    </a:cubicBezTo>
                    <a:cubicBezTo>
                      <a:pt x="1762" y="1822"/>
                      <a:pt x="1826" y="1757"/>
                      <a:pt x="1826" y="1678"/>
                    </a:cubicBezTo>
                    <a:cubicBezTo>
                      <a:pt x="1826" y="1598"/>
                      <a:pt x="1762" y="1534"/>
                      <a:pt x="1682" y="1534"/>
                    </a:cubicBezTo>
                    <a:close/>
                    <a:moveTo>
                      <a:pt x="1579" y="911"/>
                    </a:moveTo>
                    <a:cubicBezTo>
                      <a:pt x="1579" y="1279"/>
                      <a:pt x="1281" y="1577"/>
                      <a:pt x="913" y="1577"/>
                    </a:cubicBezTo>
                    <a:cubicBezTo>
                      <a:pt x="545" y="1577"/>
                      <a:pt x="247" y="1279"/>
                      <a:pt x="247" y="911"/>
                    </a:cubicBezTo>
                    <a:cubicBezTo>
                      <a:pt x="247" y="543"/>
                      <a:pt x="545" y="245"/>
                      <a:pt x="913" y="245"/>
                    </a:cubicBezTo>
                    <a:cubicBezTo>
                      <a:pt x="1281" y="245"/>
                      <a:pt x="1579" y="543"/>
                      <a:pt x="1579" y="911"/>
                    </a:cubicBezTo>
                    <a:close/>
                    <a:moveTo>
                      <a:pt x="1076" y="532"/>
                    </a:moveTo>
                    <a:cubicBezTo>
                      <a:pt x="1076" y="562"/>
                      <a:pt x="1100" y="585"/>
                      <a:pt x="1129" y="585"/>
                    </a:cubicBezTo>
                    <a:cubicBezTo>
                      <a:pt x="1159" y="585"/>
                      <a:pt x="1183" y="562"/>
                      <a:pt x="1183" y="532"/>
                    </a:cubicBezTo>
                    <a:cubicBezTo>
                      <a:pt x="1183" y="503"/>
                      <a:pt x="1159" y="479"/>
                      <a:pt x="1129" y="479"/>
                    </a:cubicBezTo>
                    <a:cubicBezTo>
                      <a:pt x="1100" y="479"/>
                      <a:pt x="1076" y="503"/>
                      <a:pt x="1076" y="532"/>
                    </a:cubicBezTo>
                    <a:close/>
                    <a:moveTo>
                      <a:pt x="970" y="897"/>
                    </a:moveTo>
                    <a:cubicBezTo>
                      <a:pt x="970" y="926"/>
                      <a:pt x="994" y="950"/>
                      <a:pt x="1023" y="950"/>
                    </a:cubicBezTo>
                    <a:cubicBezTo>
                      <a:pt x="1052" y="950"/>
                      <a:pt x="1076" y="926"/>
                      <a:pt x="1076" y="897"/>
                    </a:cubicBezTo>
                    <a:cubicBezTo>
                      <a:pt x="1076" y="868"/>
                      <a:pt x="1052" y="844"/>
                      <a:pt x="1023" y="844"/>
                    </a:cubicBezTo>
                    <a:cubicBezTo>
                      <a:pt x="994" y="844"/>
                      <a:pt x="970" y="868"/>
                      <a:pt x="970" y="897"/>
                    </a:cubicBezTo>
                    <a:close/>
                    <a:moveTo>
                      <a:pt x="549" y="1134"/>
                    </a:moveTo>
                    <a:cubicBezTo>
                      <a:pt x="549" y="1105"/>
                      <a:pt x="526" y="1081"/>
                      <a:pt x="496" y="1081"/>
                    </a:cubicBezTo>
                    <a:cubicBezTo>
                      <a:pt x="467" y="1081"/>
                      <a:pt x="443" y="1105"/>
                      <a:pt x="443" y="1134"/>
                    </a:cubicBezTo>
                    <a:cubicBezTo>
                      <a:pt x="443" y="1164"/>
                      <a:pt x="467" y="1187"/>
                      <a:pt x="496" y="1187"/>
                    </a:cubicBezTo>
                    <a:cubicBezTo>
                      <a:pt x="526" y="1187"/>
                      <a:pt x="549" y="1164"/>
                      <a:pt x="549" y="1134"/>
                    </a:cubicBezTo>
                    <a:close/>
                    <a:moveTo>
                      <a:pt x="582" y="870"/>
                    </a:moveTo>
                    <a:cubicBezTo>
                      <a:pt x="876" y="576"/>
                      <a:pt x="876" y="576"/>
                      <a:pt x="876" y="576"/>
                    </a:cubicBezTo>
                    <a:cubicBezTo>
                      <a:pt x="880" y="571"/>
                      <a:pt x="883" y="566"/>
                      <a:pt x="883" y="560"/>
                    </a:cubicBezTo>
                    <a:cubicBezTo>
                      <a:pt x="883" y="554"/>
                      <a:pt x="880" y="549"/>
                      <a:pt x="876" y="544"/>
                    </a:cubicBezTo>
                    <a:cubicBezTo>
                      <a:pt x="712" y="380"/>
                      <a:pt x="712" y="380"/>
                      <a:pt x="712" y="380"/>
                    </a:cubicBezTo>
                    <a:cubicBezTo>
                      <a:pt x="704" y="372"/>
                      <a:pt x="690" y="372"/>
                      <a:pt x="681" y="380"/>
                    </a:cubicBezTo>
                    <a:cubicBezTo>
                      <a:pt x="387" y="675"/>
                      <a:pt x="387" y="675"/>
                      <a:pt x="387" y="675"/>
                    </a:cubicBezTo>
                    <a:cubicBezTo>
                      <a:pt x="383" y="679"/>
                      <a:pt x="380" y="684"/>
                      <a:pt x="380" y="690"/>
                    </a:cubicBezTo>
                    <a:cubicBezTo>
                      <a:pt x="380" y="696"/>
                      <a:pt x="383" y="701"/>
                      <a:pt x="387" y="706"/>
                    </a:cubicBezTo>
                    <a:cubicBezTo>
                      <a:pt x="551" y="870"/>
                      <a:pt x="551" y="870"/>
                      <a:pt x="551" y="870"/>
                    </a:cubicBezTo>
                    <a:cubicBezTo>
                      <a:pt x="555" y="874"/>
                      <a:pt x="561" y="876"/>
                      <a:pt x="566" y="876"/>
                    </a:cubicBezTo>
                    <a:cubicBezTo>
                      <a:pt x="572" y="876"/>
                      <a:pt x="578" y="874"/>
                      <a:pt x="582" y="870"/>
                    </a:cubicBezTo>
                    <a:close/>
                    <a:moveTo>
                      <a:pt x="1217" y="1149"/>
                    </a:moveTo>
                    <a:cubicBezTo>
                      <a:pt x="1217" y="1137"/>
                      <a:pt x="1207" y="1127"/>
                      <a:pt x="1195" y="1127"/>
                    </a:cubicBezTo>
                    <a:cubicBezTo>
                      <a:pt x="779" y="1127"/>
                      <a:pt x="779" y="1127"/>
                      <a:pt x="779" y="1127"/>
                    </a:cubicBezTo>
                    <a:cubicBezTo>
                      <a:pt x="767" y="1127"/>
                      <a:pt x="757" y="1137"/>
                      <a:pt x="757" y="1149"/>
                    </a:cubicBezTo>
                    <a:cubicBezTo>
                      <a:pt x="757" y="1381"/>
                      <a:pt x="757" y="1381"/>
                      <a:pt x="757" y="1381"/>
                    </a:cubicBezTo>
                    <a:cubicBezTo>
                      <a:pt x="757" y="1393"/>
                      <a:pt x="767" y="1403"/>
                      <a:pt x="779" y="1403"/>
                    </a:cubicBezTo>
                    <a:cubicBezTo>
                      <a:pt x="1195" y="1403"/>
                      <a:pt x="1195" y="1403"/>
                      <a:pt x="1195" y="1403"/>
                    </a:cubicBezTo>
                    <a:cubicBezTo>
                      <a:pt x="1207" y="1403"/>
                      <a:pt x="1217" y="1393"/>
                      <a:pt x="1217" y="1381"/>
                    </a:cubicBezTo>
                    <a:lnTo>
                      <a:pt x="1217" y="1149"/>
                    </a:lnTo>
                    <a:close/>
                    <a:moveTo>
                      <a:pt x="1412" y="960"/>
                    </a:moveTo>
                    <a:cubicBezTo>
                      <a:pt x="1412" y="728"/>
                      <a:pt x="1412" y="728"/>
                      <a:pt x="1412" y="728"/>
                    </a:cubicBezTo>
                    <a:cubicBezTo>
                      <a:pt x="1412" y="716"/>
                      <a:pt x="1402" y="706"/>
                      <a:pt x="1390" y="706"/>
                    </a:cubicBezTo>
                    <a:cubicBezTo>
                      <a:pt x="1222" y="706"/>
                      <a:pt x="1222" y="706"/>
                      <a:pt x="1222" y="706"/>
                    </a:cubicBezTo>
                    <a:cubicBezTo>
                      <a:pt x="1209" y="706"/>
                      <a:pt x="1200" y="716"/>
                      <a:pt x="1200" y="728"/>
                    </a:cubicBezTo>
                    <a:cubicBezTo>
                      <a:pt x="1200" y="960"/>
                      <a:pt x="1200" y="960"/>
                      <a:pt x="1200" y="960"/>
                    </a:cubicBezTo>
                    <a:cubicBezTo>
                      <a:pt x="1200" y="972"/>
                      <a:pt x="1209" y="982"/>
                      <a:pt x="1222" y="982"/>
                    </a:cubicBezTo>
                    <a:cubicBezTo>
                      <a:pt x="1390" y="982"/>
                      <a:pt x="1390" y="982"/>
                      <a:pt x="1390" y="982"/>
                    </a:cubicBezTo>
                    <a:cubicBezTo>
                      <a:pt x="1402" y="982"/>
                      <a:pt x="1412" y="972"/>
                      <a:pt x="1412" y="960"/>
                    </a:cubicBezTo>
                    <a:close/>
                  </a:path>
                </a:pathLst>
              </a:custGeom>
              <a:solidFill>
                <a:srgbClr val="295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Freeform 31">
                <a:extLst>
                  <a:ext uri="{FF2B5EF4-FFF2-40B4-BE49-F238E27FC236}">
                    <a16:creationId xmlns:a16="http://schemas.microsoft.com/office/drawing/2014/main" id="{4BBBC4AD-7725-4B48-9093-B4ADF032D0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6495" y="2807589"/>
                <a:ext cx="1239012" cy="1238631"/>
              </a:xfrm>
              <a:custGeom>
                <a:avLst/>
                <a:gdLst>
                  <a:gd name="T0" fmla="*/ 784 w 1736"/>
                  <a:gd name="T1" fmla="*/ 518 h 1734"/>
                  <a:gd name="T2" fmla="*/ 389 w 1736"/>
                  <a:gd name="T3" fmla="*/ 648 h 1734"/>
                  <a:gd name="T4" fmla="*/ 756 w 1736"/>
                  <a:gd name="T5" fmla="*/ 1317 h 1734"/>
                  <a:gd name="T6" fmla="*/ 1128 w 1736"/>
                  <a:gd name="T7" fmla="*/ 1129 h 1734"/>
                  <a:gd name="T8" fmla="*/ 756 w 1736"/>
                  <a:gd name="T9" fmla="*/ 1317 h 1734"/>
                  <a:gd name="T10" fmla="*/ 1323 w 1736"/>
                  <a:gd name="T11" fmla="*/ 896 h 1734"/>
                  <a:gd name="T12" fmla="*/ 1199 w 1736"/>
                  <a:gd name="T13" fmla="*/ 708 h 1734"/>
                  <a:gd name="T14" fmla="*/ 521 w 1736"/>
                  <a:gd name="T15" fmla="*/ 0 h 1734"/>
                  <a:gd name="T16" fmla="*/ 277 w 1736"/>
                  <a:gd name="T17" fmla="*/ 44 h 1734"/>
                  <a:gd name="T18" fmla="*/ 537 w 1736"/>
                  <a:gd name="T19" fmla="*/ 60 h 1734"/>
                  <a:gd name="T20" fmla="*/ 438 w 1736"/>
                  <a:gd name="T21" fmla="*/ 76 h 1734"/>
                  <a:gd name="T22" fmla="*/ 107 w 1736"/>
                  <a:gd name="T23" fmla="*/ 366 h 1734"/>
                  <a:gd name="T24" fmla="*/ 77 w 1736"/>
                  <a:gd name="T25" fmla="*/ 521 h 1734"/>
                  <a:gd name="T26" fmla="*/ 44 w 1736"/>
                  <a:gd name="T27" fmla="*/ 521 h 1734"/>
                  <a:gd name="T28" fmla="*/ 0 w 1736"/>
                  <a:gd name="T29" fmla="*/ 262 h 1734"/>
                  <a:gd name="T30" fmla="*/ 60 w 1736"/>
                  <a:gd name="T31" fmla="*/ 581 h 1734"/>
                  <a:gd name="T32" fmla="*/ 121 w 1736"/>
                  <a:gd name="T33" fmla="*/ 438 h 1734"/>
                  <a:gd name="T34" fmla="*/ 397 w 1736"/>
                  <a:gd name="T35" fmla="*/ 137 h 1734"/>
                  <a:gd name="T36" fmla="*/ 521 w 1736"/>
                  <a:gd name="T37" fmla="*/ 120 h 1734"/>
                  <a:gd name="T38" fmla="*/ 521 w 1736"/>
                  <a:gd name="T39" fmla="*/ 0 h 1734"/>
                  <a:gd name="T40" fmla="*/ 1692 w 1736"/>
                  <a:gd name="T41" fmla="*/ 521 h 1734"/>
                  <a:gd name="T42" fmla="*/ 1659 w 1736"/>
                  <a:gd name="T43" fmla="*/ 521 h 1734"/>
                  <a:gd name="T44" fmla="*/ 1635 w 1736"/>
                  <a:gd name="T45" fmla="*/ 372 h 1734"/>
                  <a:gd name="T46" fmla="*/ 1306 w 1736"/>
                  <a:gd name="T47" fmla="*/ 76 h 1734"/>
                  <a:gd name="T48" fmla="*/ 1199 w 1736"/>
                  <a:gd name="T49" fmla="*/ 60 h 1734"/>
                  <a:gd name="T50" fmla="*/ 1459 w 1736"/>
                  <a:gd name="T51" fmla="*/ 44 h 1734"/>
                  <a:gd name="T52" fmla="*/ 1215 w 1736"/>
                  <a:gd name="T53" fmla="*/ 0 h 1734"/>
                  <a:gd name="T54" fmla="*/ 1215 w 1736"/>
                  <a:gd name="T55" fmla="*/ 120 h 1734"/>
                  <a:gd name="T56" fmla="*/ 1333 w 1736"/>
                  <a:gd name="T57" fmla="*/ 131 h 1734"/>
                  <a:gd name="T58" fmla="*/ 1615 w 1736"/>
                  <a:gd name="T59" fmla="*/ 430 h 1734"/>
                  <a:gd name="T60" fmla="*/ 1676 w 1736"/>
                  <a:gd name="T61" fmla="*/ 581 h 1734"/>
                  <a:gd name="T62" fmla="*/ 1736 w 1736"/>
                  <a:gd name="T63" fmla="*/ 262 h 1734"/>
                  <a:gd name="T64" fmla="*/ 521 w 1736"/>
                  <a:gd name="T65" fmla="*/ 1614 h 1734"/>
                  <a:gd name="T66" fmla="*/ 397 w 1736"/>
                  <a:gd name="T67" fmla="*/ 1597 h 1734"/>
                  <a:gd name="T68" fmla="*/ 121 w 1736"/>
                  <a:gd name="T69" fmla="*/ 1296 h 1734"/>
                  <a:gd name="T70" fmla="*/ 60 w 1736"/>
                  <a:gd name="T71" fmla="*/ 1153 h 1734"/>
                  <a:gd name="T72" fmla="*/ 0 w 1736"/>
                  <a:gd name="T73" fmla="*/ 1476 h 1734"/>
                  <a:gd name="T74" fmla="*/ 44 w 1736"/>
                  <a:gd name="T75" fmla="*/ 1213 h 1734"/>
                  <a:gd name="T76" fmla="*/ 77 w 1736"/>
                  <a:gd name="T77" fmla="*/ 1213 h 1734"/>
                  <a:gd name="T78" fmla="*/ 107 w 1736"/>
                  <a:gd name="T79" fmla="*/ 1368 h 1734"/>
                  <a:gd name="T80" fmla="*/ 438 w 1736"/>
                  <a:gd name="T81" fmla="*/ 1658 h 1734"/>
                  <a:gd name="T82" fmla="*/ 537 w 1736"/>
                  <a:gd name="T83" fmla="*/ 1674 h 1734"/>
                  <a:gd name="T84" fmla="*/ 279 w 1736"/>
                  <a:gd name="T85" fmla="*/ 1690 h 1734"/>
                  <a:gd name="T86" fmla="*/ 521 w 1736"/>
                  <a:gd name="T87" fmla="*/ 1734 h 1734"/>
                  <a:gd name="T88" fmla="*/ 521 w 1736"/>
                  <a:gd name="T89" fmla="*/ 1614 h 1734"/>
                  <a:gd name="T90" fmla="*/ 1215 w 1736"/>
                  <a:gd name="T91" fmla="*/ 1690 h 1734"/>
                  <a:gd name="T92" fmla="*/ 1215 w 1736"/>
                  <a:gd name="T93" fmla="*/ 1658 h 1734"/>
                  <a:gd name="T94" fmla="*/ 1370 w 1736"/>
                  <a:gd name="T95" fmla="*/ 1628 h 1734"/>
                  <a:gd name="T96" fmla="*/ 1659 w 1736"/>
                  <a:gd name="T97" fmla="*/ 1296 h 1734"/>
                  <a:gd name="T98" fmla="*/ 1676 w 1736"/>
                  <a:gd name="T99" fmla="*/ 1197 h 1734"/>
                  <a:gd name="T100" fmla="*/ 1692 w 1736"/>
                  <a:gd name="T101" fmla="*/ 1456 h 1734"/>
                  <a:gd name="T102" fmla="*/ 1736 w 1736"/>
                  <a:gd name="T103" fmla="*/ 1213 h 1734"/>
                  <a:gd name="T104" fmla="*/ 1615 w 1736"/>
                  <a:gd name="T105" fmla="*/ 1213 h 1734"/>
                  <a:gd name="T106" fmla="*/ 1598 w 1736"/>
                  <a:gd name="T107" fmla="*/ 1337 h 1734"/>
                  <a:gd name="T108" fmla="*/ 1298 w 1736"/>
                  <a:gd name="T109" fmla="*/ 1614 h 1734"/>
                  <a:gd name="T110" fmla="*/ 1155 w 1736"/>
                  <a:gd name="T111" fmla="*/ 1674 h 1734"/>
                  <a:gd name="T112" fmla="*/ 1477 w 1736"/>
                  <a:gd name="T113" fmla="*/ 1734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36" h="1734">
                    <a:moveTo>
                      <a:pt x="652" y="385"/>
                    </a:moveTo>
                    <a:cubicBezTo>
                      <a:pt x="784" y="518"/>
                      <a:pt x="784" y="518"/>
                      <a:pt x="784" y="518"/>
                    </a:cubicBezTo>
                    <a:cubicBezTo>
                      <a:pt x="521" y="781"/>
                      <a:pt x="521" y="781"/>
                      <a:pt x="521" y="781"/>
                    </a:cubicBezTo>
                    <a:cubicBezTo>
                      <a:pt x="389" y="648"/>
                      <a:pt x="389" y="648"/>
                      <a:pt x="389" y="648"/>
                    </a:cubicBezTo>
                    <a:lnTo>
                      <a:pt x="652" y="385"/>
                    </a:lnTo>
                    <a:close/>
                    <a:moveTo>
                      <a:pt x="756" y="1317"/>
                    </a:moveTo>
                    <a:cubicBezTo>
                      <a:pt x="1128" y="1317"/>
                      <a:pt x="1128" y="1317"/>
                      <a:pt x="1128" y="1317"/>
                    </a:cubicBezTo>
                    <a:cubicBezTo>
                      <a:pt x="1128" y="1129"/>
                      <a:pt x="1128" y="1129"/>
                      <a:pt x="1128" y="1129"/>
                    </a:cubicBezTo>
                    <a:cubicBezTo>
                      <a:pt x="756" y="1129"/>
                      <a:pt x="756" y="1129"/>
                      <a:pt x="756" y="1129"/>
                    </a:cubicBezTo>
                    <a:lnTo>
                      <a:pt x="756" y="1317"/>
                    </a:lnTo>
                    <a:close/>
                    <a:moveTo>
                      <a:pt x="1199" y="896"/>
                    </a:moveTo>
                    <a:cubicBezTo>
                      <a:pt x="1323" y="896"/>
                      <a:pt x="1323" y="896"/>
                      <a:pt x="1323" y="896"/>
                    </a:cubicBezTo>
                    <a:cubicBezTo>
                      <a:pt x="1323" y="708"/>
                      <a:pt x="1323" y="708"/>
                      <a:pt x="1323" y="708"/>
                    </a:cubicBezTo>
                    <a:cubicBezTo>
                      <a:pt x="1199" y="708"/>
                      <a:pt x="1199" y="708"/>
                      <a:pt x="1199" y="708"/>
                    </a:cubicBezTo>
                    <a:lnTo>
                      <a:pt x="1199" y="896"/>
                    </a:lnTo>
                    <a:close/>
                    <a:moveTo>
                      <a:pt x="521" y="0"/>
                    </a:moveTo>
                    <a:cubicBezTo>
                      <a:pt x="256" y="0"/>
                      <a:pt x="256" y="0"/>
                      <a:pt x="256" y="0"/>
                    </a:cubicBezTo>
                    <a:cubicBezTo>
                      <a:pt x="265" y="13"/>
                      <a:pt x="272" y="28"/>
                      <a:pt x="277" y="44"/>
                    </a:cubicBezTo>
                    <a:cubicBezTo>
                      <a:pt x="521" y="44"/>
                      <a:pt x="521" y="44"/>
                      <a:pt x="521" y="44"/>
                    </a:cubicBezTo>
                    <a:cubicBezTo>
                      <a:pt x="530" y="44"/>
                      <a:pt x="537" y="51"/>
                      <a:pt x="537" y="60"/>
                    </a:cubicBezTo>
                    <a:cubicBezTo>
                      <a:pt x="537" y="69"/>
                      <a:pt x="530" y="76"/>
                      <a:pt x="521" y="76"/>
                    </a:cubicBezTo>
                    <a:cubicBezTo>
                      <a:pt x="438" y="76"/>
                      <a:pt x="438" y="76"/>
                      <a:pt x="438" y="76"/>
                    </a:cubicBezTo>
                    <a:cubicBezTo>
                      <a:pt x="411" y="76"/>
                      <a:pt x="386" y="87"/>
                      <a:pt x="366" y="106"/>
                    </a:cubicBezTo>
                    <a:cubicBezTo>
                      <a:pt x="107" y="366"/>
                      <a:pt x="107" y="366"/>
                      <a:pt x="107" y="366"/>
                    </a:cubicBezTo>
                    <a:cubicBezTo>
                      <a:pt x="87" y="385"/>
                      <a:pt x="77" y="411"/>
                      <a:pt x="77" y="438"/>
                    </a:cubicBezTo>
                    <a:cubicBezTo>
                      <a:pt x="77" y="521"/>
                      <a:pt x="77" y="521"/>
                      <a:pt x="77" y="521"/>
                    </a:cubicBezTo>
                    <a:cubicBezTo>
                      <a:pt x="77" y="530"/>
                      <a:pt x="69" y="537"/>
                      <a:pt x="60" y="537"/>
                    </a:cubicBezTo>
                    <a:cubicBezTo>
                      <a:pt x="51" y="537"/>
                      <a:pt x="44" y="530"/>
                      <a:pt x="44" y="521"/>
                    </a:cubicBezTo>
                    <a:cubicBezTo>
                      <a:pt x="44" y="282"/>
                      <a:pt x="44" y="282"/>
                      <a:pt x="44" y="282"/>
                    </a:cubicBezTo>
                    <a:cubicBezTo>
                      <a:pt x="28" y="277"/>
                      <a:pt x="14" y="271"/>
                      <a:pt x="0" y="262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0" y="554"/>
                      <a:pt x="27" y="581"/>
                      <a:pt x="60" y="581"/>
                    </a:cubicBezTo>
                    <a:cubicBezTo>
                      <a:pt x="94" y="581"/>
                      <a:pt x="121" y="554"/>
                      <a:pt x="121" y="521"/>
                    </a:cubicBezTo>
                    <a:cubicBezTo>
                      <a:pt x="121" y="438"/>
                      <a:pt x="121" y="438"/>
                      <a:pt x="121" y="438"/>
                    </a:cubicBezTo>
                    <a:cubicBezTo>
                      <a:pt x="121" y="423"/>
                      <a:pt x="127" y="408"/>
                      <a:pt x="138" y="397"/>
                    </a:cubicBezTo>
                    <a:cubicBezTo>
                      <a:pt x="397" y="137"/>
                      <a:pt x="397" y="137"/>
                      <a:pt x="397" y="137"/>
                    </a:cubicBezTo>
                    <a:cubicBezTo>
                      <a:pt x="408" y="126"/>
                      <a:pt x="423" y="120"/>
                      <a:pt x="438" y="120"/>
                    </a:cubicBezTo>
                    <a:cubicBezTo>
                      <a:pt x="521" y="120"/>
                      <a:pt x="521" y="120"/>
                      <a:pt x="521" y="120"/>
                    </a:cubicBezTo>
                    <a:cubicBezTo>
                      <a:pt x="554" y="120"/>
                      <a:pt x="581" y="93"/>
                      <a:pt x="581" y="60"/>
                    </a:cubicBezTo>
                    <a:cubicBezTo>
                      <a:pt x="581" y="27"/>
                      <a:pt x="554" y="0"/>
                      <a:pt x="521" y="0"/>
                    </a:cubicBezTo>
                    <a:close/>
                    <a:moveTo>
                      <a:pt x="1692" y="282"/>
                    </a:moveTo>
                    <a:cubicBezTo>
                      <a:pt x="1692" y="521"/>
                      <a:pt x="1692" y="521"/>
                      <a:pt x="1692" y="521"/>
                    </a:cubicBezTo>
                    <a:cubicBezTo>
                      <a:pt x="1692" y="530"/>
                      <a:pt x="1685" y="537"/>
                      <a:pt x="1676" y="537"/>
                    </a:cubicBezTo>
                    <a:cubicBezTo>
                      <a:pt x="1667" y="537"/>
                      <a:pt x="1659" y="530"/>
                      <a:pt x="1659" y="521"/>
                    </a:cubicBezTo>
                    <a:cubicBezTo>
                      <a:pt x="1659" y="430"/>
                      <a:pt x="1659" y="430"/>
                      <a:pt x="1659" y="430"/>
                    </a:cubicBezTo>
                    <a:cubicBezTo>
                      <a:pt x="1659" y="408"/>
                      <a:pt x="1651" y="387"/>
                      <a:pt x="1635" y="372"/>
                    </a:cubicBezTo>
                    <a:cubicBezTo>
                      <a:pt x="1581" y="318"/>
                      <a:pt x="1418" y="154"/>
                      <a:pt x="1364" y="100"/>
                    </a:cubicBezTo>
                    <a:cubicBezTo>
                      <a:pt x="1348" y="85"/>
                      <a:pt x="1328" y="76"/>
                      <a:pt x="1306" y="76"/>
                    </a:cubicBezTo>
                    <a:cubicBezTo>
                      <a:pt x="1215" y="76"/>
                      <a:pt x="1215" y="76"/>
                      <a:pt x="1215" y="76"/>
                    </a:cubicBezTo>
                    <a:cubicBezTo>
                      <a:pt x="1206" y="76"/>
                      <a:pt x="1199" y="69"/>
                      <a:pt x="1199" y="60"/>
                    </a:cubicBezTo>
                    <a:cubicBezTo>
                      <a:pt x="1199" y="51"/>
                      <a:pt x="1206" y="44"/>
                      <a:pt x="1215" y="44"/>
                    </a:cubicBezTo>
                    <a:cubicBezTo>
                      <a:pt x="1459" y="44"/>
                      <a:pt x="1459" y="44"/>
                      <a:pt x="1459" y="44"/>
                    </a:cubicBezTo>
                    <a:cubicBezTo>
                      <a:pt x="1464" y="28"/>
                      <a:pt x="1471" y="13"/>
                      <a:pt x="1480" y="0"/>
                    </a:cubicBezTo>
                    <a:cubicBezTo>
                      <a:pt x="1215" y="0"/>
                      <a:pt x="1215" y="0"/>
                      <a:pt x="1215" y="0"/>
                    </a:cubicBezTo>
                    <a:cubicBezTo>
                      <a:pt x="1182" y="0"/>
                      <a:pt x="1155" y="27"/>
                      <a:pt x="1155" y="60"/>
                    </a:cubicBezTo>
                    <a:cubicBezTo>
                      <a:pt x="1155" y="93"/>
                      <a:pt x="1182" y="120"/>
                      <a:pt x="1215" y="120"/>
                    </a:cubicBezTo>
                    <a:cubicBezTo>
                      <a:pt x="1306" y="120"/>
                      <a:pt x="1306" y="120"/>
                      <a:pt x="1306" y="120"/>
                    </a:cubicBezTo>
                    <a:cubicBezTo>
                      <a:pt x="1316" y="120"/>
                      <a:pt x="1326" y="124"/>
                      <a:pt x="1333" y="131"/>
                    </a:cubicBezTo>
                    <a:cubicBezTo>
                      <a:pt x="1387" y="185"/>
                      <a:pt x="1550" y="349"/>
                      <a:pt x="1604" y="403"/>
                    </a:cubicBezTo>
                    <a:cubicBezTo>
                      <a:pt x="1611" y="410"/>
                      <a:pt x="1615" y="420"/>
                      <a:pt x="1615" y="430"/>
                    </a:cubicBezTo>
                    <a:cubicBezTo>
                      <a:pt x="1615" y="521"/>
                      <a:pt x="1615" y="521"/>
                      <a:pt x="1615" y="521"/>
                    </a:cubicBezTo>
                    <a:cubicBezTo>
                      <a:pt x="1615" y="554"/>
                      <a:pt x="1642" y="581"/>
                      <a:pt x="1676" y="581"/>
                    </a:cubicBezTo>
                    <a:cubicBezTo>
                      <a:pt x="1709" y="581"/>
                      <a:pt x="1736" y="554"/>
                      <a:pt x="1736" y="521"/>
                    </a:cubicBezTo>
                    <a:cubicBezTo>
                      <a:pt x="1736" y="262"/>
                      <a:pt x="1736" y="262"/>
                      <a:pt x="1736" y="262"/>
                    </a:cubicBezTo>
                    <a:cubicBezTo>
                      <a:pt x="1722" y="271"/>
                      <a:pt x="1708" y="277"/>
                      <a:pt x="1692" y="282"/>
                    </a:cubicBezTo>
                    <a:close/>
                    <a:moveTo>
                      <a:pt x="521" y="1614"/>
                    </a:moveTo>
                    <a:cubicBezTo>
                      <a:pt x="438" y="1614"/>
                      <a:pt x="438" y="1614"/>
                      <a:pt x="438" y="1614"/>
                    </a:cubicBezTo>
                    <a:cubicBezTo>
                      <a:pt x="423" y="1614"/>
                      <a:pt x="408" y="1608"/>
                      <a:pt x="397" y="1597"/>
                    </a:cubicBezTo>
                    <a:cubicBezTo>
                      <a:pt x="138" y="1337"/>
                      <a:pt x="138" y="1337"/>
                      <a:pt x="138" y="1337"/>
                    </a:cubicBezTo>
                    <a:cubicBezTo>
                      <a:pt x="127" y="1326"/>
                      <a:pt x="121" y="1311"/>
                      <a:pt x="121" y="1296"/>
                    </a:cubicBezTo>
                    <a:cubicBezTo>
                      <a:pt x="121" y="1213"/>
                      <a:pt x="121" y="1213"/>
                      <a:pt x="121" y="1213"/>
                    </a:cubicBezTo>
                    <a:cubicBezTo>
                      <a:pt x="121" y="1180"/>
                      <a:pt x="94" y="1153"/>
                      <a:pt x="60" y="1153"/>
                    </a:cubicBezTo>
                    <a:cubicBezTo>
                      <a:pt x="27" y="1153"/>
                      <a:pt x="0" y="1180"/>
                      <a:pt x="0" y="1213"/>
                    </a:cubicBezTo>
                    <a:cubicBezTo>
                      <a:pt x="0" y="1476"/>
                      <a:pt x="0" y="1476"/>
                      <a:pt x="0" y="1476"/>
                    </a:cubicBezTo>
                    <a:cubicBezTo>
                      <a:pt x="14" y="1467"/>
                      <a:pt x="28" y="1461"/>
                      <a:pt x="44" y="1456"/>
                    </a:cubicBezTo>
                    <a:cubicBezTo>
                      <a:pt x="44" y="1213"/>
                      <a:pt x="44" y="1213"/>
                      <a:pt x="44" y="1213"/>
                    </a:cubicBezTo>
                    <a:cubicBezTo>
                      <a:pt x="44" y="1204"/>
                      <a:pt x="51" y="1197"/>
                      <a:pt x="60" y="1197"/>
                    </a:cubicBezTo>
                    <a:cubicBezTo>
                      <a:pt x="69" y="1197"/>
                      <a:pt x="77" y="1204"/>
                      <a:pt x="77" y="1213"/>
                    </a:cubicBezTo>
                    <a:cubicBezTo>
                      <a:pt x="77" y="1296"/>
                      <a:pt x="77" y="1296"/>
                      <a:pt x="77" y="1296"/>
                    </a:cubicBezTo>
                    <a:cubicBezTo>
                      <a:pt x="77" y="1323"/>
                      <a:pt x="87" y="1349"/>
                      <a:pt x="107" y="1368"/>
                    </a:cubicBezTo>
                    <a:cubicBezTo>
                      <a:pt x="366" y="1628"/>
                      <a:pt x="366" y="1628"/>
                      <a:pt x="366" y="1628"/>
                    </a:cubicBezTo>
                    <a:cubicBezTo>
                      <a:pt x="386" y="1647"/>
                      <a:pt x="411" y="1658"/>
                      <a:pt x="438" y="1658"/>
                    </a:cubicBezTo>
                    <a:cubicBezTo>
                      <a:pt x="521" y="1658"/>
                      <a:pt x="521" y="1658"/>
                      <a:pt x="521" y="1658"/>
                    </a:cubicBezTo>
                    <a:cubicBezTo>
                      <a:pt x="530" y="1658"/>
                      <a:pt x="537" y="1665"/>
                      <a:pt x="537" y="1674"/>
                    </a:cubicBezTo>
                    <a:cubicBezTo>
                      <a:pt x="537" y="1683"/>
                      <a:pt x="530" y="1690"/>
                      <a:pt x="521" y="1690"/>
                    </a:cubicBezTo>
                    <a:cubicBezTo>
                      <a:pt x="279" y="1690"/>
                      <a:pt x="279" y="1690"/>
                      <a:pt x="279" y="1690"/>
                    </a:cubicBezTo>
                    <a:cubicBezTo>
                      <a:pt x="274" y="1706"/>
                      <a:pt x="267" y="1721"/>
                      <a:pt x="259" y="1734"/>
                    </a:cubicBezTo>
                    <a:cubicBezTo>
                      <a:pt x="521" y="1734"/>
                      <a:pt x="521" y="1734"/>
                      <a:pt x="521" y="1734"/>
                    </a:cubicBezTo>
                    <a:cubicBezTo>
                      <a:pt x="554" y="1734"/>
                      <a:pt x="581" y="1707"/>
                      <a:pt x="581" y="1674"/>
                    </a:cubicBezTo>
                    <a:cubicBezTo>
                      <a:pt x="581" y="1641"/>
                      <a:pt x="554" y="1614"/>
                      <a:pt x="521" y="1614"/>
                    </a:cubicBezTo>
                    <a:close/>
                    <a:moveTo>
                      <a:pt x="1457" y="1690"/>
                    </a:moveTo>
                    <a:cubicBezTo>
                      <a:pt x="1215" y="1690"/>
                      <a:pt x="1215" y="1690"/>
                      <a:pt x="1215" y="1690"/>
                    </a:cubicBezTo>
                    <a:cubicBezTo>
                      <a:pt x="1206" y="1690"/>
                      <a:pt x="1199" y="1683"/>
                      <a:pt x="1199" y="1674"/>
                    </a:cubicBezTo>
                    <a:cubicBezTo>
                      <a:pt x="1199" y="1665"/>
                      <a:pt x="1206" y="1658"/>
                      <a:pt x="1215" y="1658"/>
                    </a:cubicBezTo>
                    <a:cubicBezTo>
                      <a:pt x="1298" y="1658"/>
                      <a:pt x="1298" y="1658"/>
                      <a:pt x="1298" y="1658"/>
                    </a:cubicBezTo>
                    <a:cubicBezTo>
                      <a:pt x="1325" y="1658"/>
                      <a:pt x="1350" y="1647"/>
                      <a:pt x="1370" y="1628"/>
                    </a:cubicBezTo>
                    <a:cubicBezTo>
                      <a:pt x="1629" y="1368"/>
                      <a:pt x="1629" y="1368"/>
                      <a:pt x="1629" y="1368"/>
                    </a:cubicBezTo>
                    <a:cubicBezTo>
                      <a:pt x="1649" y="1349"/>
                      <a:pt x="1659" y="1323"/>
                      <a:pt x="1659" y="1296"/>
                    </a:cubicBezTo>
                    <a:cubicBezTo>
                      <a:pt x="1659" y="1213"/>
                      <a:pt x="1659" y="1213"/>
                      <a:pt x="1659" y="1213"/>
                    </a:cubicBezTo>
                    <a:cubicBezTo>
                      <a:pt x="1659" y="1204"/>
                      <a:pt x="1667" y="1197"/>
                      <a:pt x="1676" y="1197"/>
                    </a:cubicBezTo>
                    <a:cubicBezTo>
                      <a:pt x="1685" y="1197"/>
                      <a:pt x="1692" y="1204"/>
                      <a:pt x="1692" y="1213"/>
                    </a:cubicBezTo>
                    <a:cubicBezTo>
                      <a:pt x="1692" y="1456"/>
                      <a:pt x="1692" y="1456"/>
                      <a:pt x="1692" y="1456"/>
                    </a:cubicBezTo>
                    <a:cubicBezTo>
                      <a:pt x="1708" y="1461"/>
                      <a:pt x="1722" y="1467"/>
                      <a:pt x="1736" y="1476"/>
                    </a:cubicBezTo>
                    <a:cubicBezTo>
                      <a:pt x="1736" y="1213"/>
                      <a:pt x="1736" y="1213"/>
                      <a:pt x="1736" y="1213"/>
                    </a:cubicBezTo>
                    <a:cubicBezTo>
                      <a:pt x="1736" y="1180"/>
                      <a:pt x="1709" y="1153"/>
                      <a:pt x="1676" y="1153"/>
                    </a:cubicBezTo>
                    <a:cubicBezTo>
                      <a:pt x="1642" y="1153"/>
                      <a:pt x="1615" y="1180"/>
                      <a:pt x="1615" y="1213"/>
                    </a:cubicBezTo>
                    <a:cubicBezTo>
                      <a:pt x="1615" y="1296"/>
                      <a:pt x="1615" y="1296"/>
                      <a:pt x="1615" y="1296"/>
                    </a:cubicBezTo>
                    <a:cubicBezTo>
                      <a:pt x="1615" y="1311"/>
                      <a:pt x="1609" y="1326"/>
                      <a:pt x="1598" y="1337"/>
                    </a:cubicBezTo>
                    <a:cubicBezTo>
                      <a:pt x="1339" y="1597"/>
                      <a:pt x="1339" y="1597"/>
                      <a:pt x="1339" y="1597"/>
                    </a:cubicBezTo>
                    <a:cubicBezTo>
                      <a:pt x="1328" y="1608"/>
                      <a:pt x="1313" y="1614"/>
                      <a:pt x="1298" y="1614"/>
                    </a:cubicBezTo>
                    <a:cubicBezTo>
                      <a:pt x="1215" y="1614"/>
                      <a:pt x="1215" y="1614"/>
                      <a:pt x="1215" y="1614"/>
                    </a:cubicBezTo>
                    <a:cubicBezTo>
                      <a:pt x="1182" y="1614"/>
                      <a:pt x="1155" y="1641"/>
                      <a:pt x="1155" y="1674"/>
                    </a:cubicBezTo>
                    <a:cubicBezTo>
                      <a:pt x="1155" y="1707"/>
                      <a:pt x="1182" y="1734"/>
                      <a:pt x="1215" y="1734"/>
                    </a:cubicBezTo>
                    <a:cubicBezTo>
                      <a:pt x="1477" y="1734"/>
                      <a:pt x="1477" y="1734"/>
                      <a:pt x="1477" y="1734"/>
                    </a:cubicBezTo>
                    <a:cubicBezTo>
                      <a:pt x="1469" y="1721"/>
                      <a:pt x="1462" y="1706"/>
                      <a:pt x="1457" y="1690"/>
                    </a:cubicBezTo>
                    <a:close/>
                  </a:path>
                </a:pathLst>
              </a:custGeom>
              <a:solidFill>
                <a:srgbClr val="295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DD1A0C8-7FD4-4229-A1A4-DBBEA071ABC3}"/>
              </a:ext>
            </a:extLst>
          </p:cNvPr>
          <p:cNvGrpSpPr/>
          <p:nvPr/>
        </p:nvGrpSpPr>
        <p:grpSpPr>
          <a:xfrm>
            <a:off x="720717" y="2243869"/>
            <a:ext cx="738351" cy="739035"/>
            <a:chOff x="720717" y="2467245"/>
            <a:chExt cx="738351" cy="739035"/>
          </a:xfrm>
        </p:grpSpPr>
        <p:sp>
          <p:nvSpPr>
            <p:cNvPr id="245" name="AutoShape 19">
              <a:extLst>
                <a:ext uri="{FF2B5EF4-FFF2-40B4-BE49-F238E27FC236}">
                  <a16:creationId xmlns:a16="http://schemas.microsoft.com/office/drawing/2014/main" id="{BCF53C78-5F9B-46F4-9F71-F0E4AC52A4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20717" y="2467245"/>
              <a:ext cx="738351" cy="739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21">
              <a:extLst>
                <a:ext uri="{FF2B5EF4-FFF2-40B4-BE49-F238E27FC236}">
                  <a16:creationId xmlns:a16="http://schemas.microsoft.com/office/drawing/2014/main" id="{C135C1C4-939D-4D5D-80B5-D1DB55513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888" y="2567665"/>
              <a:ext cx="529471" cy="530155"/>
            </a:xfrm>
            <a:custGeom>
              <a:avLst/>
              <a:gdLst>
                <a:gd name="T0" fmla="*/ 1526 w 1652"/>
                <a:gd name="T1" fmla="*/ 1 h 1653"/>
                <a:gd name="T2" fmla="*/ 1253 w 1652"/>
                <a:gd name="T3" fmla="*/ 586 h 1653"/>
                <a:gd name="T4" fmla="*/ 1343 w 1652"/>
                <a:gd name="T5" fmla="*/ 307 h 1653"/>
                <a:gd name="T6" fmla="*/ 1545 w 1652"/>
                <a:gd name="T7" fmla="*/ 307 h 1653"/>
                <a:gd name="T8" fmla="*/ 1444 w 1652"/>
                <a:gd name="T9" fmla="*/ 551 h 1653"/>
                <a:gd name="T10" fmla="*/ 1271 w 1652"/>
                <a:gd name="T11" fmla="*/ 630 h 1653"/>
                <a:gd name="T12" fmla="*/ 544 w 1652"/>
                <a:gd name="T13" fmla="*/ 983 h 1653"/>
                <a:gd name="T14" fmla="*/ 429 w 1652"/>
                <a:gd name="T15" fmla="*/ 1210 h 1653"/>
                <a:gd name="T16" fmla="*/ 286 w 1652"/>
                <a:gd name="T17" fmla="*/ 1067 h 1653"/>
                <a:gd name="T18" fmla="*/ 429 w 1652"/>
                <a:gd name="T19" fmla="*/ 924 h 1653"/>
                <a:gd name="T20" fmla="*/ 1463 w 1652"/>
                <a:gd name="T21" fmla="*/ 1 h 1653"/>
                <a:gd name="T22" fmla="*/ 869 w 1652"/>
                <a:gd name="T23" fmla="*/ 41 h 1653"/>
                <a:gd name="T24" fmla="*/ 764 w 1652"/>
                <a:gd name="T25" fmla="*/ 275 h 1653"/>
                <a:gd name="T26" fmla="*/ 0 w 1652"/>
                <a:gd name="T27" fmla="*/ 962 h 1653"/>
                <a:gd name="T28" fmla="*/ 139 w 1652"/>
                <a:gd name="T29" fmla="*/ 1157 h 1653"/>
                <a:gd name="T30" fmla="*/ 495 w 1652"/>
                <a:gd name="T31" fmla="*/ 579 h 1653"/>
                <a:gd name="T32" fmla="*/ 510 w 1652"/>
                <a:gd name="T33" fmla="*/ 394 h 1653"/>
                <a:gd name="T34" fmla="*/ 712 w 1652"/>
                <a:gd name="T35" fmla="*/ 596 h 1653"/>
                <a:gd name="T36" fmla="*/ 527 w 1652"/>
                <a:gd name="T37" fmla="*/ 610 h 1653"/>
                <a:gd name="T38" fmla="*/ 186 w 1652"/>
                <a:gd name="T39" fmla="*/ 1172 h 1653"/>
                <a:gd name="T40" fmla="*/ 691 w 1652"/>
                <a:gd name="T41" fmla="*/ 1653 h 1653"/>
                <a:gd name="T42" fmla="*/ 955 w 1652"/>
                <a:gd name="T43" fmla="*/ 1412 h 1653"/>
                <a:gd name="T44" fmla="*/ 769 w 1652"/>
                <a:gd name="T45" fmla="*/ 1338 h 1653"/>
                <a:gd name="T46" fmla="*/ 627 w 1652"/>
                <a:gd name="T47" fmla="*/ 1195 h 1653"/>
                <a:gd name="T48" fmla="*/ 870 w 1652"/>
                <a:gd name="T49" fmla="*/ 1094 h 1653"/>
                <a:gd name="T50" fmla="*/ 973 w 1652"/>
                <a:gd name="T51" fmla="*/ 1367 h 1653"/>
                <a:gd name="T52" fmla="*/ 1346 w 1652"/>
                <a:gd name="T53" fmla="*/ 1183 h 1653"/>
                <a:gd name="T54" fmla="*/ 1072 w 1652"/>
                <a:gd name="T55" fmla="*/ 1091 h 1653"/>
                <a:gd name="T56" fmla="*/ 887 w 1652"/>
                <a:gd name="T57" fmla="*/ 1077 h 1653"/>
                <a:gd name="T58" fmla="*/ 1089 w 1652"/>
                <a:gd name="T59" fmla="*/ 875 h 1653"/>
                <a:gd name="T60" fmla="*/ 1192 w 1652"/>
                <a:gd name="T61" fmla="*/ 1148 h 1653"/>
                <a:gd name="T62" fmla="*/ 1382 w 1652"/>
                <a:gd name="T63" fmla="*/ 962 h 1653"/>
                <a:gd name="T64" fmla="*/ 1546 w 1652"/>
                <a:gd name="T65" fmla="*/ 718 h 1653"/>
                <a:gd name="T66" fmla="*/ 1649 w 1652"/>
                <a:gd name="T67" fmla="*/ 768 h 1653"/>
                <a:gd name="T68" fmla="*/ 1629 w 1652"/>
                <a:gd name="T69" fmla="*/ 0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2" h="1653">
                  <a:moveTo>
                    <a:pt x="1629" y="0"/>
                  </a:moveTo>
                  <a:cubicBezTo>
                    <a:pt x="1526" y="1"/>
                    <a:pt x="1526" y="1"/>
                    <a:pt x="1526" y="1"/>
                  </a:cubicBezTo>
                  <a:cubicBezTo>
                    <a:pt x="941" y="586"/>
                    <a:pt x="941" y="586"/>
                    <a:pt x="941" y="586"/>
                  </a:cubicBezTo>
                  <a:cubicBezTo>
                    <a:pt x="1253" y="586"/>
                    <a:pt x="1253" y="586"/>
                    <a:pt x="1253" y="586"/>
                  </a:cubicBezTo>
                  <a:cubicBezTo>
                    <a:pt x="1337" y="502"/>
                    <a:pt x="1337" y="502"/>
                    <a:pt x="1337" y="502"/>
                  </a:cubicBezTo>
                  <a:cubicBezTo>
                    <a:pt x="1287" y="446"/>
                    <a:pt x="1290" y="361"/>
                    <a:pt x="1343" y="307"/>
                  </a:cubicBezTo>
                  <a:cubicBezTo>
                    <a:pt x="1343" y="307"/>
                    <a:pt x="1343" y="307"/>
                    <a:pt x="1343" y="307"/>
                  </a:cubicBezTo>
                  <a:cubicBezTo>
                    <a:pt x="1399" y="252"/>
                    <a:pt x="1489" y="252"/>
                    <a:pt x="1545" y="307"/>
                  </a:cubicBezTo>
                  <a:cubicBezTo>
                    <a:pt x="1600" y="363"/>
                    <a:pt x="1600" y="454"/>
                    <a:pt x="1545" y="509"/>
                  </a:cubicBezTo>
                  <a:cubicBezTo>
                    <a:pt x="1517" y="537"/>
                    <a:pt x="1480" y="551"/>
                    <a:pt x="1444" y="551"/>
                  </a:cubicBezTo>
                  <a:cubicBezTo>
                    <a:pt x="1418" y="551"/>
                    <a:pt x="1393" y="544"/>
                    <a:pt x="1370" y="531"/>
                  </a:cubicBezTo>
                  <a:cubicBezTo>
                    <a:pt x="1271" y="630"/>
                    <a:pt x="1271" y="630"/>
                    <a:pt x="1271" y="630"/>
                  </a:cubicBezTo>
                  <a:cubicBezTo>
                    <a:pt x="897" y="630"/>
                    <a:pt x="897" y="630"/>
                    <a:pt x="897" y="630"/>
                  </a:cubicBezTo>
                  <a:cubicBezTo>
                    <a:pt x="544" y="983"/>
                    <a:pt x="544" y="983"/>
                    <a:pt x="544" y="983"/>
                  </a:cubicBezTo>
                  <a:cubicBezTo>
                    <a:pt x="585" y="1039"/>
                    <a:pt x="580" y="1117"/>
                    <a:pt x="530" y="1168"/>
                  </a:cubicBezTo>
                  <a:cubicBezTo>
                    <a:pt x="503" y="1195"/>
                    <a:pt x="467" y="1210"/>
                    <a:pt x="429" y="1210"/>
                  </a:cubicBezTo>
                  <a:cubicBezTo>
                    <a:pt x="391" y="1210"/>
                    <a:pt x="355" y="1195"/>
                    <a:pt x="328" y="1168"/>
                  </a:cubicBezTo>
                  <a:cubicBezTo>
                    <a:pt x="301" y="1141"/>
                    <a:pt x="286" y="1105"/>
                    <a:pt x="286" y="1067"/>
                  </a:cubicBezTo>
                  <a:cubicBezTo>
                    <a:pt x="286" y="1029"/>
                    <a:pt x="301" y="993"/>
                    <a:pt x="328" y="966"/>
                  </a:cubicBezTo>
                  <a:cubicBezTo>
                    <a:pt x="355" y="939"/>
                    <a:pt x="391" y="924"/>
                    <a:pt x="429" y="924"/>
                  </a:cubicBezTo>
                  <a:cubicBezTo>
                    <a:pt x="459" y="924"/>
                    <a:pt x="489" y="934"/>
                    <a:pt x="513" y="952"/>
                  </a:cubicBezTo>
                  <a:cubicBezTo>
                    <a:pt x="1463" y="1"/>
                    <a:pt x="1463" y="1"/>
                    <a:pt x="1463" y="1"/>
                  </a:cubicBezTo>
                  <a:cubicBezTo>
                    <a:pt x="884" y="3"/>
                    <a:pt x="884" y="3"/>
                    <a:pt x="884" y="3"/>
                  </a:cubicBezTo>
                  <a:cubicBezTo>
                    <a:pt x="865" y="3"/>
                    <a:pt x="855" y="27"/>
                    <a:pt x="869" y="41"/>
                  </a:cubicBezTo>
                  <a:cubicBezTo>
                    <a:pt x="933" y="106"/>
                    <a:pt x="933" y="106"/>
                    <a:pt x="933" y="106"/>
                  </a:cubicBezTo>
                  <a:cubicBezTo>
                    <a:pt x="764" y="275"/>
                    <a:pt x="764" y="275"/>
                    <a:pt x="764" y="275"/>
                  </a:cubicBezTo>
                  <a:cubicBezTo>
                    <a:pt x="740" y="273"/>
                    <a:pt x="716" y="272"/>
                    <a:pt x="691" y="272"/>
                  </a:cubicBezTo>
                  <a:cubicBezTo>
                    <a:pt x="310" y="272"/>
                    <a:pt x="0" y="581"/>
                    <a:pt x="0" y="962"/>
                  </a:cubicBezTo>
                  <a:cubicBezTo>
                    <a:pt x="0" y="1060"/>
                    <a:pt x="21" y="1153"/>
                    <a:pt x="58" y="1238"/>
                  </a:cubicBezTo>
                  <a:cubicBezTo>
                    <a:pt x="139" y="1157"/>
                    <a:pt x="139" y="1157"/>
                    <a:pt x="139" y="1157"/>
                  </a:cubicBezTo>
                  <a:cubicBezTo>
                    <a:pt x="111" y="964"/>
                    <a:pt x="111" y="964"/>
                    <a:pt x="111" y="964"/>
                  </a:cubicBezTo>
                  <a:cubicBezTo>
                    <a:pt x="495" y="579"/>
                    <a:pt x="495" y="579"/>
                    <a:pt x="495" y="579"/>
                  </a:cubicBezTo>
                  <a:cubicBezTo>
                    <a:pt x="478" y="555"/>
                    <a:pt x="468" y="526"/>
                    <a:pt x="468" y="495"/>
                  </a:cubicBezTo>
                  <a:cubicBezTo>
                    <a:pt x="468" y="457"/>
                    <a:pt x="483" y="421"/>
                    <a:pt x="510" y="394"/>
                  </a:cubicBezTo>
                  <a:cubicBezTo>
                    <a:pt x="565" y="339"/>
                    <a:pt x="656" y="339"/>
                    <a:pt x="712" y="394"/>
                  </a:cubicBezTo>
                  <a:cubicBezTo>
                    <a:pt x="767" y="450"/>
                    <a:pt x="767" y="540"/>
                    <a:pt x="712" y="596"/>
                  </a:cubicBezTo>
                  <a:cubicBezTo>
                    <a:pt x="684" y="624"/>
                    <a:pt x="647" y="638"/>
                    <a:pt x="611" y="638"/>
                  </a:cubicBezTo>
                  <a:cubicBezTo>
                    <a:pt x="581" y="638"/>
                    <a:pt x="552" y="629"/>
                    <a:pt x="527" y="610"/>
                  </a:cubicBezTo>
                  <a:cubicBezTo>
                    <a:pt x="157" y="980"/>
                    <a:pt x="157" y="980"/>
                    <a:pt x="157" y="980"/>
                  </a:cubicBezTo>
                  <a:cubicBezTo>
                    <a:pt x="186" y="1172"/>
                    <a:pt x="186" y="1172"/>
                    <a:pt x="186" y="1172"/>
                  </a:cubicBezTo>
                  <a:cubicBezTo>
                    <a:pt x="78" y="1280"/>
                    <a:pt x="78" y="1280"/>
                    <a:pt x="78" y="1280"/>
                  </a:cubicBezTo>
                  <a:cubicBezTo>
                    <a:pt x="193" y="1501"/>
                    <a:pt x="425" y="1653"/>
                    <a:pt x="691" y="1653"/>
                  </a:cubicBezTo>
                  <a:cubicBezTo>
                    <a:pt x="905" y="1653"/>
                    <a:pt x="1097" y="1555"/>
                    <a:pt x="1223" y="1402"/>
                  </a:cubicBezTo>
                  <a:cubicBezTo>
                    <a:pt x="955" y="1412"/>
                    <a:pt x="955" y="1412"/>
                    <a:pt x="955" y="1412"/>
                  </a:cubicBezTo>
                  <a:cubicBezTo>
                    <a:pt x="853" y="1310"/>
                    <a:pt x="853" y="1310"/>
                    <a:pt x="853" y="1310"/>
                  </a:cubicBezTo>
                  <a:cubicBezTo>
                    <a:pt x="828" y="1328"/>
                    <a:pt x="799" y="1338"/>
                    <a:pt x="769" y="1338"/>
                  </a:cubicBezTo>
                  <a:cubicBezTo>
                    <a:pt x="733" y="1338"/>
                    <a:pt x="696" y="1324"/>
                    <a:pt x="668" y="1296"/>
                  </a:cubicBezTo>
                  <a:cubicBezTo>
                    <a:pt x="641" y="1269"/>
                    <a:pt x="627" y="1233"/>
                    <a:pt x="627" y="1195"/>
                  </a:cubicBezTo>
                  <a:cubicBezTo>
                    <a:pt x="627" y="1157"/>
                    <a:pt x="641" y="1121"/>
                    <a:pt x="668" y="1094"/>
                  </a:cubicBezTo>
                  <a:cubicBezTo>
                    <a:pt x="724" y="1038"/>
                    <a:pt x="815" y="1038"/>
                    <a:pt x="870" y="1094"/>
                  </a:cubicBezTo>
                  <a:cubicBezTo>
                    <a:pt x="920" y="1144"/>
                    <a:pt x="925" y="1223"/>
                    <a:pt x="884" y="1279"/>
                  </a:cubicBezTo>
                  <a:cubicBezTo>
                    <a:pt x="973" y="1367"/>
                    <a:pt x="973" y="1367"/>
                    <a:pt x="973" y="1367"/>
                  </a:cubicBezTo>
                  <a:cubicBezTo>
                    <a:pt x="1258" y="1357"/>
                    <a:pt x="1258" y="1357"/>
                    <a:pt x="1258" y="1357"/>
                  </a:cubicBezTo>
                  <a:cubicBezTo>
                    <a:pt x="1295" y="1304"/>
                    <a:pt x="1324" y="1246"/>
                    <a:pt x="1346" y="1183"/>
                  </a:cubicBezTo>
                  <a:cubicBezTo>
                    <a:pt x="1175" y="1193"/>
                    <a:pt x="1175" y="1193"/>
                    <a:pt x="1175" y="1193"/>
                  </a:cubicBezTo>
                  <a:cubicBezTo>
                    <a:pt x="1072" y="1091"/>
                    <a:pt x="1072" y="1091"/>
                    <a:pt x="1072" y="1091"/>
                  </a:cubicBezTo>
                  <a:cubicBezTo>
                    <a:pt x="1048" y="1109"/>
                    <a:pt x="1019" y="1119"/>
                    <a:pt x="988" y="1119"/>
                  </a:cubicBezTo>
                  <a:cubicBezTo>
                    <a:pt x="950" y="1119"/>
                    <a:pt x="914" y="1104"/>
                    <a:pt x="887" y="1077"/>
                  </a:cubicBezTo>
                  <a:cubicBezTo>
                    <a:pt x="832" y="1021"/>
                    <a:pt x="832" y="931"/>
                    <a:pt x="887" y="875"/>
                  </a:cubicBezTo>
                  <a:cubicBezTo>
                    <a:pt x="943" y="819"/>
                    <a:pt x="1034" y="819"/>
                    <a:pt x="1089" y="875"/>
                  </a:cubicBezTo>
                  <a:cubicBezTo>
                    <a:pt x="1139" y="925"/>
                    <a:pt x="1144" y="1004"/>
                    <a:pt x="1104" y="1060"/>
                  </a:cubicBezTo>
                  <a:cubicBezTo>
                    <a:pt x="1192" y="1148"/>
                    <a:pt x="1192" y="1148"/>
                    <a:pt x="1192" y="1148"/>
                  </a:cubicBezTo>
                  <a:cubicBezTo>
                    <a:pt x="1359" y="1139"/>
                    <a:pt x="1359" y="1139"/>
                    <a:pt x="1359" y="1139"/>
                  </a:cubicBezTo>
                  <a:cubicBezTo>
                    <a:pt x="1374" y="1082"/>
                    <a:pt x="1382" y="1023"/>
                    <a:pt x="1382" y="962"/>
                  </a:cubicBezTo>
                  <a:cubicBezTo>
                    <a:pt x="1382" y="937"/>
                    <a:pt x="1380" y="912"/>
                    <a:pt x="1378" y="887"/>
                  </a:cubicBezTo>
                  <a:cubicBezTo>
                    <a:pt x="1546" y="718"/>
                    <a:pt x="1546" y="718"/>
                    <a:pt x="1546" y="718"/>
                  </a:cubicBezTo>
                  <a:cubicBezTo>
                    <a:pt x="1611" y="783"/>
                    <a:pt x="1611" y="783"/>
                    <a:pt x="1611" y="783"/>
                  </a:cubicBezTo>
                  <a:cubicBezTo>
                    <a:pt x="1625" y="797"/>
                    <a:pt x="1648" y="787"/>
                    <a:pt x="1649" y="768"/>
                  </a:cubicBezTo>
                  <a:cubicBezTo>
                    <a:pt x="1651" y="23"/>
                    <a:pt x="1651" y="23"/>
                    <a:pt x="1651" y="23"/>
                  </a:cubicBezTo>
                  <a:cubicBezTo>
                    <a:pt x="1652" y="10"/>
                    <a:pt x="1642" y="0"/>
                    <a:pt x="1629" y="0"/>
                  </a:cubicBezTo>
                  <a:close/>
                </a:path>
              </a:pathLst>
            </a:custGeom>
            <a:solidFill>
              <a:srgbClr val="295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22">
              <a:extLst>
                <a:ext uri="{FF2B5EF4-FFF2-40B4-BE49-F238E27FC236}">
                  <a16:creationId xmlns:a16="http://schemas.microsoft.com/office/drawing/2014/main" id="{869C5B8F-63BF-4390-AA5D-675DF95965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832" y="2626685"/>
              <a:ext cx="525536" cy="499362"/>
            </a:xfrm>
            <a:custGeom>
              <a:avLst/>
              <a:gdLst>
                <a:gd name="T0" fmla="*/ 1553 w 1640"/>
                <a:gd name="T1" fmla="*/ 688 h 1557"/>
                <a:gd name="T2" fmla="*/ 1558 w 1640"/>
                <a:gd name="T3" fmla="*/ 778 h 1557"/>
                <a:gd name="T4" fmla="*/ 779 w 1640"/>
                <a:gd name="T5" fmla="*/ 1557 h 1557"/>
                <a:gd name="T6" fmla="*/ 0 w 1640"/>
                <a:gd name="T7" fmla="*/ 778 h 1557"/>
                <a:gd name="T8" fmla="*/ 779 w 1640"/>
                <a:gd name="T9" fmla="*/ 0 h 1557"/>
                <a:gd name="T10" fmla="*/ 867 w 1640"/>
                <a:gd name="T11" fmla="*/ 5 h 1557"/>
                <a:gd name="T12" fmla="*/ 826 w 1640"/>
                <a:gd name="T13" fmla="*/ 45 h 1557"/>
                <a:gd name="T14" fmla="*/ 779 w 1640"/>
                <a:gd name="T15" fmla="*/ 44 h 1557"/>
                <a:gd name="T16" fmla="*/ 44 w 1640"/>
                <a:gd name="T17" fmla="*/ 778 h 1557"/>
                <a:gd name="T18" fmla="*/ 779 w 1640"/>
                <a:gd name="T19" fmla="*/ 1513 h 1557"/>
                <a:gd name="T20" fmla="*/ 1514 w 1640"/>
                <a:gd name="T21" fmla="*/ 778 h 1557"/>
                <a:gd name="T22" fmla="*/ 1512 w 1640"/>
                <a:gd name="T23" fmla="*/ 728 h 1557"/>
                <a:gd name="T24" fmla="*/ 1553 w 1640"/>
                <a:gd name="T25" fmla="*/ 688 h 1557"/>
                <a:gd name="T26" fmla="*/ 517 w 1640"/>
                <a:gd name="T27" fmla="*/ 784 h 1557"/>
                <a:gd name="T28" fmla="*/ 447 w 1640"/>
                <a:gd name="T29" fmla="*/ 813 h 1557"/>
                <a:gd name="T30" fmla="*/ 447 w 1640"/>
                <a:gd name="T31" fmla="*/ 813 h 1557"/>
                <a:gd name="T32" fmla="*/ 418 w 1640"/>
                <a:gd name="T33" fmla="*/ 883 h 1557"/>
                <a:gd name="T34" fmla="*/ 447 w 1640"/>
                <a:gd name="T35" fmla="*/ 953 h 1557"/>
                <a:gd name="T36" fmla="*/ 517 w 1640"/>
                <a:gd name="T37" fmla="*/ 982 h 1557"/>
                <a:gd name="T38" fmla="*/ 586 w 1640"/>
                <a:gd name="T39" fmla="*/ 953 h 1557"/>
                <a:gd name="T40" fmla="*/ 586 w 1640"/>
                <a:gd name="T41" fmla="*/ 813 h 1557"/>
                <a:gd name="T42" fmla="*/ 517 w 1640"/>
                <a:gd name="T43" fmla="*/ 784 h 1557"/>
                <a:gd name="T44" fmla="*/ 699 w 1640"/>
                <a:gd name="T45" fmla="*/ 213 h 1557"/>
                <a:gd name="T46" fmla="*/ 629 w 1640"/>
                <a:gd name="T47" fmla="*/ 241 h 1557"/>
                <a:gd name="T48" fmla="*/ 600 w 1640"/>
                <a:gd name="T49" fmla="*/ 311 h 1557"/>
                <a:gd name="T50" fmla="*/ 629 w 1640"/>
                <a:gd name="T51" fmla="*/ 381 h 1557"/>
                <a:gd name="T52" fmla="*/ 768 w 1640"/>
                <a:gd name="T53" fmla="*/ 381 h 1557"/>
                <a:gd name="T54" fmla="*/ 768 w 1640"/>
                <a:gd name="T55" fmla="*/ 241 h 1557"/>
                <a:gd name="T56" fmla="*/ 699 w 1640"/>
                <a:gd name="T57" fmla="*/ 213 h 1557"/>
                <a:gd name="T58" fmla="*/ 857 w 1640"/>
                <a:gd name="T59" fmla="*/ 912 h 1557"/>
                <a:gd name="T60" fmla="*/ 787 w 1640"/>
                <a:gd name="T61" fmla="*/ 941 h 1557"/>
                <a:gd name="T62" fmla="*/ 759 w 1640"/>
                <a:gd name="T63" fmla="*/ 1011 h 1557"/>
                <a:gd name="T64" fmla="*/ 787 w 1640"/>
                <a:gd name="T65" fmla="*/ 1081 h 1557"/>
                <a:gd name="T66" fmla="*/ 927 w 1640"/>
                <a:gd name="T67" fmla="*/ 1081 h 1557"/>
                <a:gd name="T68" fmla="*/ 927 w 1640"/>
                <a:gd name="T69" fmla="*/ 941 h 1557"/>
                <a:gd name="T70" fmla="*/ 857 w 1640"/>
                <a:gd name="T71" fmla="*/ 912 h 1557"/>
                <a:gd name="T72" fmla="*/ 1076 w 1640"/>
                <a:gd name="T73" fmla="*/ 693 h 1557"/>
                <a:gd name="T74" fmla="*/ 1007 w 1640"/>
                <a:gd name="T75" fmla="*/ 722 h 1557"/>
                <a:gd name="T76" fmla="*/ 1007 w 1640"/>
                <a:gd name="T77" fmla="*/ 862 h 1557"/>
                <a:gd name="T78" fmla="*/ 1146 w 1640"/>
                <a:gd name="T79" fmla="*/ 862 h 1557"/>
                <a:gd name="T80" fmla="*/ 1146 w 1640"/>
                <a:gd name="T81" fmla="*/ 722 h 1557"/>
                <a:gd name="T82" fmla="*/ 1076 w 1640"/>
                <a:gd name="T83" fmla="*/ 693 h 1557"/>
                <a:gd name="T84" fmla="*/ 1462 w 1640"/>
                <a:gd name="T85" fmla="*/ 155 h 1557"/>
                <a:gd name="T86" fmla="*/ 1462 w 1640"/>
                <a:gd name="T87" fmla="*/ 294 h 1557"/>
                <a:gd name="T88" fmla="*/ 1602 w 1640"/>
                <a:gd name="T89" fmla="*/ 294 h 1557"/>
                <a:gd name="T90" fmla="*/ 1602 w 1640"/>
                <a:gd name="T91" fmla="*/ 155 h 1557"/>
                <a:gd name="T92" fmla="*/ 1462 w 1640"/>
                <a:gd name="T93" fmla="*/ 155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40" h="1557">
                  <a:moveTo>
                    <a:pt x="1553" y="688"/>
                  </a:moveTo>
                  <a:cubicBezTo>
                    <a:pt x="1556" y="718"/>
                    <a:pt x="1558" y="748"/>
                    <a:pt x="1558" y="778"/>
                  </a:cubicBezTo>
                  <a:cubicBezTo>
                    <a:pt x="1558" y="1208"/>
                    <a:pt x="1208" y="1557"/>
                    <a:pt x="779" y="1557"/>
                  </a:cubicBezTo>
                  <a:cubicBezTo>
                    <a:pt x="350" y="1557"/>
                    <a:pt x="0" y="1208"/>
                    <a:pt x="0" y="778"/>
                  </a:cubicBezTo>
                  <a:cubicBezTo>
                    <a:pt x="0" y="349"/>
                    <a:pt x="350" y="0"/>
                    <a:pt x="779" y="0"/>
                  </a:cubicBezTo>
                  <a:cubicBezTo>
                    <a:pt x="809" y="0"/>
                    <a:pt x="838" y="1"/>
                    <a:pt x="867" y="5"/>
                  </a:cubicBezTo>
                  <a:cubicBezTo>
                    <a:pt x="826" y="45"/>
                    <a:pt x="826" y="45"/>
                    <a:pt x="826" y="45"/>
                  </a:cubicBezTo>
                  <a:cubicBezTo>
                    <a:pt x="811" y="44"/>
                    <a:pt x="795" y="44"/>
                    <a:pt x="779" y="44"/>
                  </a:cubicBezTo>
                  <a:cubicBezTo>
                    <a:pt x="374" y="44"/>
                    <a:pt x="44" y="373"/>
                    <a:pt x="44" y="778"/>
                  </a:cubicBezTo>
                  <a:cubicBezTo>
                    <a:pt x="44" y="1183"/>
                    <a:pt x="374" y="1513"/>
                    <a:pt x="779" y="1513"/>
                  </a:cubicBezTo>
                  <a:cubicBezTo>
                    <a:pt x="1184" y="1513"/>
                    <a:pt x="1514" y="1183"/>
                    <a:pt x="1514" y="778"/>
                  </a:cubicBezTo>
                  <a:cubicBezTo>
                    <a:pt x="1514" y="762"/>
                    <a:pt x="1513" y="745"/>
                    <a:pt x="1512" y="728"/>
                  </a:cubicBezTo>
                  <a:lnTo>
                    <a:pt x="1553" y="688"/>
                  </a:lnTo>
                  <a:close/>
                  <a:moveTo>
                    <a:pt x="517" y="784"/>
                  </a:moveTo>
                  <a:cubicBezTo>
                    <a:pt x="490" y="784"/>
                    <a:pt x="466" y="794"/>
                    <a:pt x="447" y="813"/>
                  </a:cubicBezTo>
                  <a:cubicBezTo>
                    <a:pt x="447" y="813"/>
                    <a:pt x="447" y="813"/>
                    <a:pt x="447" y="813"/>
                  </a:cubicBezTo>
                  <a:cubicBezTo>
                    <a:pt x="428" y="832"/>
                    <a:pt x="418" y="857"/>
                    <a:pt x="418" y="883"/>
                  </a:cubicBezTo>
                  <a:cubicBezTo>
                    <a:pt x="418" y="909"/>
                    <a:pt x="428" y="934"/>
                    <a:pt x="447" y="953"/>
                  </a:cubicBezTo>
                  <a:cubicBezTo>
                    <a:pt x="466" y="971"/>
                    <a:pt x="490" y="982"/>
                    <a:pt x="517" y="982"/>
                  </a:cubicBezTo>
                  <a:cubicBezTo>
                    <a:pt x="543" y="982"/>
                    <a:pt x="568" y="971"/>
                    <a:pt x="586" y="953"/>
                  </a:cubicBezTo>
                  <a:cubicBezTo>
                    <a:pt x="625" y="914"/>
                    <a:pt x="625" y="852"/>
                    <a:pt x="586" y="813"/>
                  </a:cubicBezTo>
                  <a:cubicBezTo>
                    <a:pt x="568" y="794"/>
                    <a:pt x="543" y="784"/>
                    <a:pt x="517" y="784"/>
                  </a:cubicBezTo>
                  <a:close/>
                  <a:moveTo>
                    <a:pt x="699" y="213"/>
                  </a:moveTo>
                  <a:cubicBezTo>
                    <a:pt x="673" y="213"/>
                    <a:pt x="648" y="222"/>
                    <a:pt x="629" y="241"/>
                  </a:cubicBezTo>
                  <a:cubicBezTo>
                    <a:pt x="610" y="260"/>
                    <a:pt x="600" y="285"/>
                    <a:pt x="600" y="311"/>
                  </a:cubicBezTo>
                  <a:cubicBezTo>
                    <a:pt x="600" y="338"/>
                    <a:pt x="610" y="362"/>
                    <a:pt x="629" y="381"/>
                  </a:cubicBezTo>
                  <a:cubicBezTo>
                    <a:pt x="667" y="419"/>
                    <a:pt x="730" y="419"/>
                    <a:pt x="768" y="381"/>
                  </a:cubicBezTo>
                  <a:cubicBezTo>
                    <a:pt x="807" y="342"/>
                    <a:pt x="807" y="280"/>
                    <a:pt x="768" y="241"/>
                  </a:cubicBezTo>
                  <a:cubicBezTo>
                    <a:pt x="749" y="222"/>
                    <a:pt x="724" y="213"/>
                    <a:pt x="699" y="213"/>
                  </a:cubicBezTo>
                  <a:close/>
                  <a:moveTo>
                    <a:pt x="857" y="912"/>
                  </a:moveTo>
                  <a:cubicBezTo>
                    <a:pt x="832" y="912"/>
                    <a:pt x="807" y="922"/>
                    <a:pt x="787" y="941"/>
                  </a:cubicBezTo>
                  <a:cubicBezTo>
                    <a:pt x="769" y="960"/>
                    <a:pt x="759" y="985"/>
                    <a:pt x="759" y="1011"/>
                  </a:cubicBezTo>
                  <a:cubicBezTo>
                    <a:pt x="759" y="1037"/>
                    <a:pt x="769" y="1062"/>
                    <a:pt x="787" y="1081"/>
                  </a:cubicBezTo>
                  <a:cubicBezTo>
                    <a:pt x="826" y="1119"/>
                    <a:pt x="889" y="1119"/>
                    <a:pt x="927" y="1081"/>
                  </a:cubicBezTo>
                  <a:cubicBezTo>
                    <a:pt x="965" y="1042"/>
                    <a:pt x="965" y="980"/>
                    <a:pt x="927" y="941"/>
                  </a:cubicBezTo>
                  <a:cubicBezTo>
                    <a:pt x="908" y="922"/>
                    <a:pt x="883" y="912"/>
                    <a:pt x="857" y="912"/>
                  </a:cubicBezTo>
                  <a:close/>
                  <a:moveTo>
                    <a:pt x="1076" y="693"/>
                  </a:moveTo>
                  <a:cubicBezTo>
                    <a:pt x="1051" y="693"/>
                    <a:pt x="1026" y="703"/>
                    <a:pt x="1007" y="722"/>
                  </a:cubicBezTo>
                  <a:cubicBezTo>
                    <a:pt x="968" y="761"/>
                    <a:pt x="968" y="823"/>
                    <a:pt x="1007" y="862"/>
                  </a:cubicBezTo>
                  <a:cubicBezTo>
                    <a:pt x="1045" y="900"/>
                    <a:pt x="1108" y="900"/>
                    <a:pt x="1146" y="862"/>
                  </a:cubicBezTo>
                  <a:cubicBezTo>
                    <a:pt x="1185" y="823"/>
                    <a:pt x="1185" y="761"/>
                    <a:pt x="1146" y="722"/>
                  </a:cubicBezTo>
                  <a:cubicBezTo>
                    <a:pt x="1127" y="703"/>
                    <a:pt x="1102" y="693"/>
                    <a:pt x="1076" y="693"/>
                  </a:cubicBezTo>
                  <a:close/>
                  <a:moveTo>
                    <a:pt x="1462" y="155"/>
                  </a:moveTo>
                  <a:cubicBezTo>
                    <a:pt x="1424" y="193"/>
                    <a:pt x="1424" y="256"/>
                    <a:pt x="1462" y="294"/>
                  </a:cubicBezTo>
                  <a:cubicBezTo>
                    <a:pt x="1500" y="333"/>
                    <a:pt x="1563" y="333"/>
                    <a:pt x="1602" y="294"/>
                  </a:cubicBezTo>
                  <a:cubicBezTo>
                    <a:pt x="1640" y="256"/>
                    <a:pt x="1640" y="193"/>
                    <a:pt x="1602" y="155"/>
                  </a:cubicBezTo>
                  <a:cubicBezTo>
                    <a:pt x="1563" y="116"/>
                    <a:pt x="1500" y="116"/>
                    <a:pt x="1462" y="155"/>
                  </a:cubicBezTo>
                  <a:close/>
                </a:path>
              </a:pathLst>
            </a:custGeom>
            <a:solidFill>
              <a:srgbClr val="295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69FE747-51D8-435B-8AC6-24EA590F1015}"/>
              </a:ext>
            </a:extLst>
          </p:cNvPr>
          <p:cNvGrpSpPr/>
          <p:nvPr/>
        </p:nvGrpSpPr>
        <p:grpSpPr>
          <a:xfrm>
            <a:off x="741879" y="3135928"/>
            <a:ext cx="738351" cy="739035"/>
            <a:chOff x="720717" y="3598664"/>
            <a:chExt cx="738351" cy="739035"/>
          </a:xfrm>
        </p:grpSpPr>
        <p:sp>
          <p:nvSpPr>
            <p:cNvPr id="249" name="AutoShape 24">
              <a:extLst>
                <a:ext uri="{FF2B5EF4-FFF2-40B4-BE49-F238E27FC236}">
                  <a16:creationId xmlns:a16="http://schemas.microsoft.com/office/drawing/2014/main" id="{EB65B70A-0AD1-451A-82E9-438EBF44C3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20717" y="3598664"/>
              <a:ext cx="738351" cy="739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Freeform 26">
              <a:extLst>
                <a:ext uri="{FF2B5EF4-FFF2-40B4-BE49-F238E27FC236}">
                  <a16:creationId xmlns:a16="http://schemas.microsoft.com/office/drawing/2014/main" id="{9A3269AC-6515-434F-BFC6-F7ACE6AF52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274" y="3705756"/>
              <a:ext cx="449922" cy="524852"/>
            </a:xfrm>
            <a:custGeom>
              <a:avLst/>
              <a:gdLst>
                <a:gd name="T0" fmla="*/ 1189 w 2630"/>
                <a:gd name="T1" fmla="*/ 1962 h 3068"/>
                <a:gd name="T2" fmla="*/ 880 w 2630"/>
                <a:gd name="T3" fmla="*/ 1783 h 3068"/>
                <a:gd name="T4" fmla="*/ 880 w 2630"/>
                <a:gd name="T5" fmla="*/ 1427 h 3068"/>
                <a:gd name="T6" fmla="*/ 1189 w 2630"/>
                <a:gd name="T7" fmla="*/ 1605 h 3068"/>
                <a:gd name="T8" fmla="*/ 1189 w 2630"/>
                <a:gd name="T9" fmla="*/ 1962 h 3068"/>
                <a:gd name="T10" fmla="*/ 1313 w 2630"/>
                <a:gd name="T11" fmla="*/ 1392 h 3068"/>
                <a:gd name="T12" fmla="*/ 1622 w 2630"/>
                <a:gd name="T13" fmla="*/ 1213 h 3068"/>
                <a:gd name="T14" fmla="*/ 1313 w 2630"/>
                <a:gd name="T15" fmla="*/ 1035 h 3068"/>
                <a:gd name="T16" fmla="*/ 1004 w 2630"/>
                <a:gd name="T17" fmla="*/ 1213 h 3068"/>
                <a:gd name="T18" fmla="*/ 1313 w 2630"/>
                <a:gd name="T19" fmla="*/ 1392 h 3068"/>
                <a:gd name="T20" fmla="*/ 1437 w 2630"/>
                <a:gd name="T21" fmla="*/ 1605 h 3068"/>
                <a:gd name="T22" fmla="*/ 1437 w 2630"/>
                <a:gd name="T23" fmla="*/ 1962 h 3068"/>
                <a:gd name="T24" fmla="*/ 1746 w 2630"/>
                <a:gd name="T25" fmla="*/ 1783 h 3068"/>
                <a:gd name="T26" fmla="*/ 1746 w 2630"/>
                <a:gd name="T27" fmla="*/ 1427 h 3068"/>
                <a:gd name="T28" fmla="*/ 1437 w 2630"/>
                <a:gd name="T29" fmla="*/ 1605 h 3068"/>
                <a:gd name="T30" fmla="*/ 1313 w 2630"/>
                <a:gd name="T31" fmla="*/ 373 h 3068"/>
                <a:gd name="T32" fmla="*/ 1474 w 2630"/>
                <a:gd name="T33" fmla="*/ 280 h 3068"/>
                <a:gd name="T34" fmla="*/ 1474 w 2630"/>
                <a:gd name="T35" fmla="*/ 94 h 3068"/>
                <a:gd name="T36" fmla="*/ 1313 w 2630"/>
                <a:gd name="T37" fmla="*/ 0 h 3068"/>
                <a:gd name="T38" fmla="*/ 1152 w 2630"/>
                <a:gd name="T39" fmla="*/ 94 h 3068"/>
                <a:gd name="T40" fmla="*/ 1152 w 2630"/>
                <a:gd name="T41" fmla="*/ 280 h 3068"/>
                <a:gd name="T42" fmla="*/ 1313 w 2630"/>
                <a:gd name="T43" fmla="*/ 373 h 3068"/>
                <a:gd name="T44" fmla="*/ 1313 w 2630"/>
                <a:gd name="T45" fmla="*/ 3068 h 3068"/>
                <a:gd name="T46" fmla="*/ 1474 w 2630"/>
                <a:gd name="T47" fmla="*/ 2974 h 3068"/>
                <a:gd name="T48" fmla="*/ 1474 w 2630"/>
                <a:gd name="T49" fmla="*/ 2788 h 3068"/>
                <a:gd name="T50" fmla="*/ 1313 w 2630"/>
                <a:gd name="T51" fmla="*/ 2695 h 3068"/>
                <a:gd name="T52" fmla="*/ 1152 w 2630"/>
                <a:gd name="T53" fmla="*/ 2788 h 3068"/>
                <a:gd name="T54" fmla="*/ 1152 w 2630"/>
                <a:gd name="T55" fmla="*/ 2974 h 3068"/>
                <a:gd name="T56" fmla="*/ 1313 w 2630"/>
                <a:gd name="T57" fmla="*/ 3068 h 3068"/>
                <a:gd name="T58" fmla="*/ 2469 w 2630"/>
                <a:gd name="T59" fmla="*/ 2393 h 3068"/>
                <a:gd name="T60" fmla="*/ 2630 w 2630"/>
                <a:gd name="T61" fmla="*/ 2299 h 3068"/>
                <a:gd name="T62" fmla="*/ 2630 w 2630"/>
                <a:gd name="T63" fmla="*/ 2113 h 3068"/>
                <a:gd name="T64" fmla="*/ 2469 w 2630"/>
                <a:gd name="T65" fmla="*/ 2020 h 3068"/>
                <a:gd name="T66" fmla="*/ 2308 w 2630"/>
                <a:gd name="T67" fmla="*/ 2113 h 3068"/>
                <a:gd name="T68" fmla="*/ 2308 w 2630"/>
                <a:gd name="T69" fmla="*/ 2299 h 3068"/>
                <a:gd name="T70" fmla="*/ 2469 w 2630"/>
                <a:gd name="T71" fmla="*/ 2393 h 3068"/>
                <a:gd name="T72" fmla="*/ 2469 w 2630"/>
                <a:gd name="T73" fmla="*/ 1048 h 3068"/>
                <a:gd name="T74" fmla="*/ 2630 w 2630"/>
                <a:gd name="T75" fmla="*/ 955 h 3068"/>
                <a:gd name="T76" fmla="*/ 2630 w 2630"/>
                <a:gd name="T77" fmla="*/ 769 h 3068"/>
                <a:gd name="T78" fmla="*/ 2469 w 2630"/>
                <a:gd name="T79" fmla="*/ 675 h 3068"/>
                <a:gd name="T80" fmla="*/ 2308 w 2630"/>
                <a:gd name="T81" fmla="*/ 769 h 3068"/>
                <a:gd name="T82" fmla="*/ 2308 w 2630"/>
                <a:gd name="T83" fmla="*/ 955 h 3068"/>
                <a:gd name="T84" fmla="*/ 2469 w 2630"/>
                <a:gd name="T85" fmla="*/ 1048 h 3068"/>
                <a:gd name="T86" fmla="*/ 161 w 2630"/>
                <a:gd name="T87" fmla="*/ 2393 h 3068"/>
                <a:gd name="T88" fmla="*/ 322 w 2630"/>
                <a:gd name="T89" fmla="*/ 2299 h 3068"/>
                <a:gd name="T90" fmla="*/ 322 w 2630"/>
                <a:gd name="T91" fmla="*/ 2113 h 3068"/>
                <a:gd name="T92" fmla="*/ 161 w 2630"/>
                <a:gd name="T93" fmla="*/ 2020 h 3068"/>
                <a:gd name="T94" fmla="*/ 0 w 2630"/>
                <a:gd name="T95" fmla="*/ 2113 h 3068"/>
                <a:gd name="T96" fmla="*/ 0 w 2630"/>
                <a:gd name="T97" fmla="*/ 2299 h 3068"/>
                <a:gd name="T98" fmla="*/ 161 w 2630"/>
                <a:gd name="T99" fmla="*/ 2393 h 3068"/>
                <a:gd name="T100" fmla="*/ 161 w 2630"/>
                <a:gd name="T101" fmla="*/ 1048 h 3068"/>
                <a:gd name="T102" fmla="*/ 322 w 2630"/>
                <a:gd name="T103" fmla="*/ 955 h 3068"/>
                <a:gd name="T104" fmla="*/ 322 w 2630"/>
                <a:gd name="T105" fmla="*/ 769 h 3068"/>
                <a:gd name="T106" fmla="*/ 161 w 2630"/>
                <a:gd name="T107" fmla="*/ 675 h 3068"/>
                <a:gd name="T108" fmla="*/ 0 w 2630"/>
                <a:gd name="T109" fmla="*/ 769 h 3068"/>
                <a:gd name="T110" fmla="*/ 0 w 2630"/>
                <a:gd name="T111" fmla="*/ 955 h 3068"/>
                <a:gd name="T112" fmla="*/ 161 w 2630"/>
                <a:gd name="T113" fmla="*/ 1048 h 3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30" h="3068">
                  <a:moveTo>
                    <a:pt x="1189" y="1962"/>
                  </a:moveTo>
                  <a:lnTo>
                    <a:pt x="880" y="1783"/>
                  </a:lnTo>
                  <a:lnTo>
                    <a:pt x="880" y="1427"/>
                  </a:lnTo>
                  <a:lnTo>
                    <a:pt x="1189" y="1605"/>
                  </a:lnTo>
                  <a:lnTo>
                    <a:pt x="1189" y="1962"/>
                  </a:lnTo>
                  <a:close/>
                  <a:moveTo>
                    <a:pt x="1313" y="1392"/>
                  </a:moveTo>
                  <a:lnTo>
                    <a:pt x="1622" y="1213"/>
                  </a:lnTo>
                  <a:lnTo>
                    <a:pt x="1313" y="1035"/>
                  </a:lnTo>
                  <a:lnTo>
                    <a:pt x="1004" y="1213"/>
                  </a:lnTo>
                  <a:lnTo>
                    <a:pt x="1313" y="1392"/>
                  </a:lnTo>
                  <a:close/>
                  <a:moveTo>
                    <a:pt x="1437" y="1605"/>
                  </a:moveTo>
                  <a:lnTo>
                    <a:pt x="1437" y="1962"/>
                  </a:lnTo>
                  <a:lnTo>
                    <a:pt x="1746" y="1783"/>
                  </a:lnTo>
                  <a:lnTo>
                    <a:pt x="1746" y="1427"/>
                  </a:lnTo>
                  <a:lnTo>
                    <a:pt x="1437" y="1605"/>
                  </a:lnTo>
                  <a:close/>
                  <a:moveTo>
                    <a:pt x="1313" y="373"/>
                  </a:moveTo>
                  <a:lnTo>
                    <a:pt x="1474" y="280"/>
                  </a:lnTo>
                  <a:lnTo>
                    <a:pt x="1474" y="94"/>
                  </a:lnTo>
                  <a:lnTo>
                    <a:pt x="1313" y="0"/>
                  </a:lnTo>
                  <a:lnTo>
                    <a:pt x="1152" y="94"/>
                  </a:lnTo>
                  <a:lnTo>
                    <a:pt x="1152" y="280"/>
                  </a:lnTo>
                  <a:lnTo>
                    <a:pt x="1313" y="373"/>
                  </a:lnTo>
                  <a:close/>
                  <a:moveTo>
                    <a:pt x="1313" y="3068"/>
                  </a:moveTo>
                  <a:lnTo>
                    <a:pt x="1474" y="2974"/>
                  </a:lnTo>
                  <a:lnTo>
                    <a:pt x="1474" y="2788"/>
                  </a:lnTo>
                  <a:lnTo>
                    <a:pt x="1313" y="2695"/>
                  </a:lnTo>
                  <a:lnTo>
                    <a:pt x="1152" y="2788"/>
                  </a:lnTo>
                  <a:lnTo>
                    <a:pt x="1152" y="2974"/>
                  </a:lnTo>
                  <a:lnTo>
                    <a:pt x="1313" y="3068"/>
                  </a:lnTo>
                  <a:close/>
                  <a:moveTo>
                    <a:pt x="2469" y="2393"/>
                  </a:moveTo>
                  <a:lnTo>
                    <a:pt x="2630" y="2299"/>
                  </a:lnTo>
                  <a:lnTo>
                    <a:pt x="2630" y="2113"/>
                  </a:lnTo>
                  <a:lnTo>
                    <a:pt x="2469" y="2020"/>
                  </a:lnTo>
                  <a:lnTo>
                    <a:pt x="2308" y="2113"/>
                  </a:lnTo>
                  <a:lnTo>
                    <a:pt x="2308" y="2299"/>
                  </a:lnTo>
                  <a:lnTo>
                    <a:pt x="2469" y="2393"/>
                  </a:lnTo>
                  <a:close/>
                  <a:moveTo>
                    <a:pt x="2469" y="1048"/>
                  </a:moveTo>
                  <a:lnTo>
                    <a:pt x="2630" y="955"/>
                  </a:lnTo>
                  <a:lnTo>
                    <a:pt x="2630" y="769"/>
                  </a:lnTo>
                  <a:lnTo>
                    <a:pt x="2469" y="675"/>
                  </a:lnTo>
                  <a:lnTo>
                    <a:pt x="2308" y="769"/>
                  </a:lnTo>
                  <a:lnTo>
                    <a:pt x="2308" y="955"/>
                  </a:lnTo>
                  <a:lnTo>
                    <a:pt x="2469" y="1048"/>
                  </a:lnTo>
                  <a:close/>
                  <a:moveTo>
                    <a:pt x="161" y="2393"/>
                  </a:moveTo>
                  <a:lnTo>
                    <a:pt x="322" y="2299"/>
                  </a:lnTo>
                  <a:lnTo>
                    <a:pt x="322" y="2113"/>
                  </a:lnTo>
                  <a:lnTo>
                    <a:pt x="161" y="2020"/>
                  </a:lnTo>
                  <a:lnTo>
                    <a:pt x="0" y="2113"/>
                  </a:lnTo>
                  <a:lnTo>
                    <a:pt x="0" y="2299"/>
                  </a:lnTo>
                  <a:lnTo>
                    <a:pt x="161" y="2393"/>
                  </a:lnTo>
                  <a:close/>
                  <a:moveTo>
                    <a:pt x="161" y="1048"/>
                  </a:moveTo>
                  <a:lnTo>
                    <a:pt x="322" y="955"/>
                  </a:lnTo>
                  <a:lnTo>
                    <a:pt x="322" y="769"/>
                  </a:lnTo>
                  <a:lnTo>
                    <a:pt x="161" y="675"/>
                  </a:lnTo>
                  <a:lnTo>
                    <a:pt x="0" y="769"/>
                  </a:lnTo>
                  <a:lnTo>
                    <a:pt x="0" y="955"/>
                  </a:lnTo>
                  <a:lnTo>
                    <a:pt x="161" y="1048"/>
                  </a:lnTo>
                  <a:close/>
                </a:path>
              </a:pathLst>
            </a:custGeom>
            <a:solidFill>
              <a:srgbClr val="295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27">
              <a:extLst>
                <a:ext uri="{FF2B5EF4-FFF2-40B4-BE49-F238E27FC236}">
                  <a16:creationId xmlns:a16="http://schemas.microsoft.com/office/drawing/2014/main" id="{EFA470D0-BA0A-4FEC-9D48-69C6E30F13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047" y="3674107"/>
              <a:ext cx="506376" cy="587978"/>
            </a:xfrm>
            <a:custGeom>
              <a:avLst/>
              <a:gdLst>
                <a:gd name="T0" fmla="*/ 1395 w 1580"/>
                <a:gd name="T1" fmla="*/ 753 h 1833"/>
                <a:gd name="T2" fmla="*/ 1569 w 1580"/>
                <a:gd name="T3" fmla="*/ 665 h 1833"/>
                <a:gd name="T4" fmla="*/ 1569 w 1580"/>
                <a:gd name="T5" fmla="*/ 452 h 1833"/>
                <a:gd name="T6" fmla="*/ 1243 w 1580"/>
                <a:gd name="T7" fmla="*/ 452 h 1833"/>
                <a:gd name="T8" fmla="*/ 1086 w 1580"/>
                <a:gd name="T9" fmla="*/ 720 h 1833"/>
                <a:gd name="T10" fmla="*/ 952 w 1580"/>
                <a:gd name="T11" fmla="*/ 305 h 1833"/>
                <a:gd name="T12" fmla="*/ 952 w 1580"/>
                <a:gd name="T13" fmla="*/ 92 h 1833"/>
                <a:gd name="T14" fmla="*/ 626 w 1580"/>
                <a:gd name="T15" fmla="*/ 92 h 1833"/>
                <a:gd name="T16" fmla="*/ 626 w 1580"/>
                <a:gd name="T17" fmla="*/ 305 h 1833"/>
                <a:gd name="T18" fmla="*/ 492 w 1580"/>
                <a:gd name="T19" fmla="*/ 720 h 1833"/>
                <a:gd name="T20" fmla="*/ 337 w 1580"/>
                <a:gd name="T21" fmla="*/ 452 h 1833"/>
                <a:gd name="T22" fmla="*/ 11 w 1580"/>
                <a:gd name="T23" fmla="*/ 452 h 1833"/>
                <a:gd name="T24" fmla="*/ 11 w 1580"/>
                <a:gd name="T25" fmla="*/ 665 h 1833"/>
                <a:gd name="T26" fmla="*/ 185 w 1580"/>
                <a:gd name="T27" fmla="*/ 753 h 1833"/>
                <a:gd name="T28" fmla="*/ 470 w 1580"/>
                <a:gd name="T29" fmla="*/ 1076 h 1833"/>
                <a:gd name="T30" fmla="*/ 163 w 1580"/>
                <a:gd name="T31" fmla="*/ 1081 h 1833"/>
                <a:gd name="T32" fmla="*/ 0 w 1580"/>
                <a:gd name="T33" fmla="*/ 1363 h 1833"/>
                <a:gd name="T34" fmla="*/ 174 w 1580"/>
                <a:gd name="T35" fmla="*/ 1473 h 1833"/>
                <a:gd name="T36" fmla="*/ 348 w 1580"/>
                <a:gd name="T37" fmla="*/ 1363 h 1833"/>
                <a:gd name="T38" fmla="*/ 767 w 1580"/>
                <a:gd name="T39" fmla="*/ 1272 h 1833"/>
                <a:gd name="T40" fmla="*/ 615 w 1580"/>
                <a:gd name="T41" fmla="*/ 1548 h 1833"/>
                <a:gd name="T42" fmla="*/ 778 w 1580"/>
                <a:gd name="T43" fmla="*/ 1830 h 1833"/>
                <a:gd name="T44" fmla="*/ 952 w 1580"/>
                <a:gd name="T45" fmla="*/ 1742 h 1833"/>
                <a:gd name="T46" fmla="*/ 952 w 1580"/>
                <a:gd name="T47" fmla="*/ 1529 h 1833"/>
                <a:gd name="T48" fmla="*/ 1086 w 1580"/>
                <a:gd name="T49" fmla="*/ 1114 h 1833"/>
                <a:gd name="T50" fmla="*/ 1243 w 1580"/>
                <a:gd name="T51" fmla="*/ 1382 h 1833"/>
                <a:gd name="T52" fmla="*/ 1417 w 1580"/>
                <a:gd name="T53" fmla="*/ 1470 h 1833"/>
                <a:gd name="T54" fmla="*/ 1580 w 1580"/>
                <a:gd name="T55" fmla="*/ 1188 h 1833"/>
                <a:gd name="T56" fmla="*/ 1395 w 1580"/>
                <a:gd name="T57" fmla="*/ 1081 h 1833"/>
                <a:gd name="T58" fmla="*/ 1108 w 1580"/>
                <a:gd name="T59" fmla="*/ 758 h 1833"/>
                <a:gd name="T60" fmla="*/ 789 w 1580"/>
                <a:gd name="T61" fmla="*/ 600 h 1833"/>
                <a:gd name="T62" fmla="*/ 1276 w 1580"/>
                <a:gd name="T63" fmla="*/ 483 h 1833"/>
                <a:gd name="T64" fmla="*/ 1536 w 1580"/>
                <a:gd name="T65" fmla="*/ 634 h 1833"/>
                <a:gd name="T66" fmla="*/ 1276 w 1580"/>
                <a:gd name="T67" fmla="*/ 483 h 1833"/>
                <a:gd name="T68" fmla="*/ 919 w 1580"/>
                <a:gd name="T69" fmla="*/ 123 h 1833"/>
                <a:gd name="T70" fmla="*/ 659 w 1580"/>
                <a:gd name="T71" fmla="*/ 274 h 1833"/>
                <a:gd name="T72" fmla="*/ 174 w 1580"/>
                <a:gd name="T73" fmla="*/ 709 h 1833"/>
                <a:gd name="T74" fmla="*/ 174 w 1580"/>
                <a:gd name="T75" fmla="*/ 408 h 1833"/>
                <a:gd name="T76" fmla="*/ 304 w 1580"/>
                <a:gd name="T77" fmla="*/ 1351 h 1833"/>
                <a:gd name="T78" fmla="*/ 44 w 1580"/>
                <a:gd name="T79" fmla="*/ 1200 h 1833"/>
                <a:gd name="T80" fmla="*/ 304 w 1580"/>
                <a:gd name="T81" fmla="*/ 1351 h 1833"/>
                <a:gd name="T82" fmla="*/ 767 w 1580"/>
                <a:gd name="T83" fmla="*/ 1222 h 1833"/>
                <a:gd name="T84" fmla="*/ 919 w 1580"/>
                <a:gd name="T85" fmla="*/ 1711 h 1833"/>
                <a:gd name="T86" fmla="*/ 659 w 1580"/>
                <a:gd name="T87" fmla="*/ 1560 h 1833"/>
                <a:gd name="T88" fmla="*/ 919 w 1580"/>
                <a:gd name="T89" fmla="*/ 1711 h 1833"/>
                <a:gd name="T90" fmla="*/ 1064 w 1580"/>
                <a:gd name="T91" fmla="*/ 784 h 1833"/>
                <a:gd name="T92" fmla="*/ 1276 w 1580"/>
                <a:gd name="T93" fmla="*/ 1200 h 1833"/>
                <a:gd name="T94" fmla="*/ 1536 w 1580"/>
                <a:gd name="T95" fmla="*/ 1351 h 1833"/>
                <a:gd name="T96" fmla="*/ 1276 w 1580"/>
                <a:gd name="T97" fmla="*/ 120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80" h="1833">
                  <a:moveTo>
                    <a:pt x="1108" y="758"/>
                  </a:moveTo>
                  <a:cubicBezTo>
                    <a:pt x="1254" y="672"/>
                    <a:pt x="1254" y="672"/>
                    <a:pt x="1254" y="672"/>
                  </a:cubicBezTo>
                  <a:cubicBezTo>
                    <a:pt x="1395" y="753"/>
                    <a:pt x="1395" y="753"/>
                    <a:pt x="1395" y="753"/>
                  </a:cubicBezTo>
                  <a:cubicBezTo>
                    <a:pt x="1399" y="755"/>
                    <a:pt x="1403" y="756"/>
                    <a:pt x="1406" y="756"/>
                  </a:cubicBezTo>
                  <a:cubicBezTo>
                    <a:pt x="1410" y="756"/>
                    <a:pt x="1414" y="755"/>
                    <a:pt x="1417" y="753"/>
                  </a:cubicBezTo>
                  <a:cubicBezTo>
                    <a:pt x="1569" y="665"/>
                    <a:pt x="1569" y="665"/>
                    <a:pt x="1569" y="665"/>
                  </a:cubicBezTo>
                  <a:cubicBezTo>
                    <a:pt x="1576" y="661"/>
                    <a:pt x="1580" y="654"/>
                    <a:pt x="1580" y="646"/>
                  </a:cubicBezTo>
                  <a:cubicBezTo>
                    <a:pt x="1580" y="471"/>
                    <a:pt x="1580" y="471"/>
                    <a:pt x="1580" y="471"/>
                  </a:cubicBezTo>
                  <a:cubicBezTo>
                    <a:pt x="1580" y="463"/>
                    <a:pt x="1576" y="456"/>
                    <a:pt x="1569" y="452"/>
                  </a:cubicBezTo>
                  <a:cubicBezTo>
                    <a:pt x="1417" y="364"/>
                    <a:pt x="1417" y="364"/>
                    <a:pt x="1417" y="364"/>
                  </a:cubicBezTo>
                  <a:cubicBezTo>
                    <a:pt x="1411" y="360"/>
                    <a:pt x="1402" y="360"/>
                    <a:pt x="1395" y="364"/>
                  </a:cubicBezTo>
                  <a:cubicBezTo>
                    <a:pt x="1243" y="452"/>
                    <a:pt x="1243" y="452"/>
                    <a:pt x="1243" y="452"/>
                  </a:cubicBezTo>
                  <a:cubicBezTo>
                    <a:pt x="1237" y="456"/>
                    <a:pt x="1232" y="463"/>
                    <a:pt x="1232" y="471"/>
                  </a:cubicBezTo>
                  <a:cubicBezTo>
                    <a:pt x="1232" y="634"/>
                    <a:pt x="1232" y="634"/>
                    <a:pt x="1232" y="634"/>
                  </a:cubicBezTo>
                  <a:cubicBezTo>
                    <a:pt x="1086" y="720"/>
                    <a:pt x="1086" y="720"/>
                    <a:pt x="1086" y="720"/>
                  </a:cubicBezTo>
                  <a:cubicBezTo>
                    <a:pt x="811" y="562"/>
                    <a:pt x="811" y="562"/>
                    <a:pt x="811" y="562"/>
                  </a:cubicBezTo>
                  <a:cubicBezTo>
                    <a:pt x="811" y="387"/>
                    <a:pt x="811" y="387"/>
                    <a:pt x="811" y="387"/>
                  </a:cubicBezTo>
                  <a:cubicBezTo>
                    <a:pt x="952" y="305"/>
                    <a:pt x="952" y="305"/>
                    <a:pt x="952" y="305"/>
                  </a:cubicBezTo>
                  <a:cubicBezTo>
                    <a:pt x="959" y="301"/>
                    <a:pt x="963" y="294"/>
                    <a:pt x="963" y="286"/>
                  </a:cubicBezTo>
                  <a:cubicBezTo>
                    <a:pt x="963" y="111"/>
                    <a:pt x="963" y="111"/>
                    <a:pt x="963" y="111"/>
                  </a:cubicBezTo>
                  <a:cubicBezTo>
                    <a:pt x="963" y="103"/>
                    <a:pt x="959" y="96"/>
                    <a:pt x="952" y="92"/>
                  </a:cubicBezTo>
                  <a:cubicBezTo>
                    <a:pt x="800" y="4"/>
                    <a:pt x="800" y="4"/>
                    <a:pt x="800" y="4"/>
                  </a:cubicBezTo>
                  <a:cubicBezTo>
                    <a:pt x="793" y="0"/>
                    <a:pt x="785" y="0"/>
                    <a:pt x="778" y="4"/>
                  </a:cubicBezTo>
                  <a:cubicBezTo>
                    <a:pt x="626" y="92"/>
                    <a:pt x="626" y="92"/>
                    <a:pt x="626" y="92"/>
                  </a:cubicBezTo>
                  <a:cubicBezTo>
                    <a:pt x="619" y="96"/>
                    <a:pt x="615" y="103"/>
                    <a:pt x="615" y="111"/>
                  </a:cubicBezTo>
                  <a:cubicBezTo>
                    <a:pt x="615" y="286"/>
                    <a:pt x="615" y="286"/>
                    <a:pt x="615" y="286"/>
                  </a:cubicBezTo>
                  <a:cubicBezTo>
                    <a:pt x="615" y="294"/>
                    <a:pt x="619" y="301"/>
                    <a:pt x="626" y="305"/>
                  </a:cubicBezTo>
                  <a:cubicBezTo>
                    <a:pt x="767" y="387"/>
                    <a:pt x="767" y="387"/>
                    <a:pt x="767" y="387"/>
                  </a:cubicBezTo>
                  <a:cubicBezTo>
                    <a:pt x="767" y="562"/>
                    <a:pt x="767" y="562"/>
                    <a:pt x="767" y="562"/>
                  </a:cubicBezTo>
                  <a:cubicBezTo>
                    <a:pt x="492" y="720"/>
                    <a:pt x="492" y="720"/>
                    <a:pt x="492" y="720"/>
                  </a:cubicBezTo>
                  <a:cubicBezTo>
                    <a:pt x="348" y="634"/>
                    <a:pt x="348" y="634"/>
                    <a:pt x="348" y="634"/>
                  </a:cubicBezTo>
                  <a:cubicBezTo>
                    <a:pt x="348" y="471"/>
                    <a:pt x="348" y="471"/>
                    <a:pt x="348" y="471"/>
                  </a:cubicBezTo>
                  <a:cubicBezTo>
                    <a:pt x="348" y="463"/>
                    <a:pt x="344" y="456"/>
                    <a:pt x="337" y="452"/>
                  </a:cubicBezTo>
                  <a:cubicBezTo>
                    <a:pt x="185" y="364"/>
                    <a:pt x="185" y="364"/>
                    <a:pt x="185" y="364"/>
                  </a:cubicBezTo>
                  <a:cubicBezTo>
                    <a:pt x="179" y="360"/>
                    <a:pt x="170" y="360"/>
                    <a:pt x="163" y="364"/>
                  </a:cubicBezTo>
                  <a:cubicBezTo>
                    <a:pt x="11" y="452"/>
                    <a:pt x="11" y="452"/>
                    <a:pt x="11" y="452"/>
                  </a:cubicBezTo>
                  <a:cubicBezTo>
                    <a:pt x="5" y="456"/>
                    <a:pt x="0" y="463"/>
                    <a:pt x="0" y="471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0" y="654"/>
                    <a:pt x="5" y="661"/>
                    <a:pt x="11" y="665"/>
                  </a:cubicBezTo>
                  <a:cubicBezTo>
                    <a:pt x="163" y="753"/>
                    <a:pt x="163" y="753"/>
                    <a:pt x="163" y="753"/>
                  </a:cubicBezTo>
                  <a:cubicBezTo>
                    <a:pt x="167" y="755"/>
                    <a:pt x="171" y="756"/>
                    <a:pt x="174" y="756"/>
                  </a:cubicBezTo>
                  <a:cubicBezTo>
                    <a:pt x="178" y="756"/>
                    <a:pt x="182" y="755"/>
                    <a:pt x="185" y="753"/>
                  </a:cubicBezTo>
                  <a:cubicBezTo>
                    <a:pt x="326" y="672"/>
                    <a:pt x="326" y="672"/>
                    <a:pt x="326" y="672"/>
                  </a:cubicBezTo>
                  <a:cubicBezTo>
                    <a:pt x="470" y="758"/>
                    <a:pt x="470" y="758"/>
                    <a:pt x="470" y="758"/>
                  </a:cubicBezTo>
                  <a:cubicBezTo>
                    <a:pt x="470" y="1076"/>
                    <a:pt x="470" y="1076"/>
                    <a:pt x="470" y="1076"/>
                  </a:cubicBezTo>
                  <a:cubicBezTo>
                    <a:pt x="326" y="1162"/>
                    <a:pt x="326" y="1162"/>
                    <a:pt x="326" y="1162"/>
                  </a:cubicBezTo>
                  <a:cubicBezTo>
                    <a:pt x="185" y="1081"/>
                    <a:pt x="185" y="1081"/>
                    <a:pt x="185" y="1081"/>
                  </a:cubicBezTo>
                  <a:cubicBezTo>
                    <a:pt x="179" y="1077"/>
                    <a:pt x="170" y="1077"/>
                    <a:pt x="163" y="1081"/>
                  </a:cubicBezTo>
                  <a:cubicBezTo>
                    <a:pt x="11" y="1169"/>
                    <a:pt x="11" y="1169"/>
                    <a:pt x="11" y="1169"/>
                  </a:cubicBezTo>
                  <a:cubicBezTo>
                    <a:pt x="5" y="1173"/>
                    <a:pt x="0" y="1180"/>
                    <a:pt x="0" y="1188"/>
                  </a:cubicBezTo>
                  <a:cubicBezTo>
                    <a:pt x="0" y="1363"/>
                    <a:pt x="0" y="1363"/>
                    <a:pt x="0" y="1363"/>
                  </a:cubicBezTo>
                  <a:cubicBezTo>
                    <a:pt x="0" y="1371"/>
                    <a:pt x="5" y="1378"/>
                    <a:pt x="11" y="1382"/>
                  </a:cubicBezTo>
                  <a:cubicBezTo>
                    <a:pt x="163" y="1470"/>
                    <a:pt x="163" y="1470"/>
                    <a:pt x="163" y="1470"/>
                  </a:cubicBezTo>
                  <a:cubicBezTo>
                    <a:pt x="167" y="1472"/>
                    <a:pt x="171" y="1473"/>
                    <a:pt x="174" y="1473"/>
                  </a:cubicBezTo>
                  <a:cubicBezTo>
                    <a:pt x="178" y="1473"/>
                    <a:pt x="182" y="1472"/>
                    <a:pt x="185" y="1470"/>
                  </a:cubicBezTo>
                  <a:cubicBezTo>
                    <a:pt x="337" y="1382"/>
                    <a:pt x="337" y="1382"/>
                    <a:pt x="337" y="1382"/>
                  </a:cubicBezTo>
                  <a:cubicBezTo>
                    <a:pt x="344" y="1378"/>
                    <a:pt x="348" y="1371"/>
                    <a:pt x="348" y="1363"/>
                  </a:cubicBezTo>
                  <a:cubicBezTo>
                    <a:pt x="348" y="1200"/>
                    <a:pt x="348" y="1200"/>
                    <a:pt x="348" y="1200"/>
                  </a:cubicBezTo>
                  <a:cubicBezTo>
                    <a:pt x="492" y="1114"/>
                    <a:pt x="492" y="1114"/>
                    <a:pt x="492" y="1114"/>
                  </a:cubicBezTo>
                  <a:cubicBezTo>
                    <a:pt x="767" y="1272"/>
                    <a:pt x="767" y="1272"/>
                    <a:pt x="767" y="1272"/>
                  </a:cubicBezTo>
                  <a:cubicBezTo>
                    <a:pt x="767" y="1447"/>
                    <a:pt x="767" y="1447"/>
                    <a:pt x="767" y="1447"/>
                  </a:cubicBezTo>
                  <a:cubicBezTo>
                    <a:pt x="626" y="1529"/>
                    <a:pt x="626" y="1529"/>
                    <a:pt x="626" y="1529"/>
                  </a:cubicBezTo>
                  <a:cubicBezTo>
                    <a:pt x="619" y="1533"/>
                    <a:pt x="615" y="1540"/>
                    <a:pt x="615" y="1548"/>
                  </a:cubicBezTo>
                  <a:cubicBezTo>
                    <a:pt x="615" y="1723"/>
                    <a:pt x="615" y="1723"/>
                    <a:pt x="615" y="1723"/>
                  </a:cubicBezTo>
                  <a:cubicBezTo>
                    <a:pt x="615" y="1731"/>
                    <a:pt x="619" y="1738"/>
                    <a:pt x="626" y="1742"/>
                  </a:cubicBezTo>
                  <a:cubicBezTo>
                    <a:pt x="778" y="1830"/>
                    <a:pt x="778" y="1830"/>
                    <a:pt x="778" y="1830"/>
                  </a:cubicBezTo>
                  <a:cubicBezTo>
                    <a:pt x="781" y="1832"/>
                    <a:pt x="785" y="1833"/>
                    <a:pt x="789" y="1833"/>
                  </a:cubicBezTo>
                  <a:cubicBezTo>
                    <a:pt x="793" y="1833"/>
                    <a:pt x="797" y="1832"/>
                    <a:pt x="800" y="1830"/>
                  </a:cubicBezTo>
                  <a:cubicBezTo>
                    <a:pt x="952" y="1742"/>
                    <a:pt x="952" y="1742"/>
                    <a:pt x="952" y="1742"/>
                  </a:cubicBezTo>
                  <a:cubicBezTo>
                    <a:pt x="959" y="1738"/>
                    <a:pt x="963" y="1731"/>
                    <a:pt x="963" y="1723"/>
                  </a:cubicBezTo>
                  <a:cubicBezTo>
                    <a:pt x="963" y="1548"/>
                    <a:pt x="963" y="1548"/>
                    <a:pt x="963" y="1548"/>
                  </a:cubicBezTo>
                  <a:cubicBezTo>
                    <a:pt x="963" y="1540"/>
                    <a:pt x="959" y="1533"/>
                    <a:pt x="952" y="1529"/>
                  </a:cubicBezTo>
                  <a:cubicBezTo>
                    <a:pt x="811" y="1447"/>
                    <a:pt x="811" y="1447"/>
                    <a:pt x="811" y="1447"/>
                  </a:cubicBezTo>
                  <a:cubicBezTo>
                    <a:pt x="811" y="1272"/>
                    <a:pt x="811" y="1272"/>
                    <a:pt x="811" y="1272"/>
                  </a:cubicBezTo>
                  <a:cubicBezTo>
                    <a:pt x="1086" y="1114"/>
                    <a:pt x="1086" y="1114"/>
                    <a:pt x="1086" y="1114"/>
                  </a:cubicBezTo>
                  <a:cubicBezTo>
                    <a:pt x="1232" y="1200"/>
                    <a:pt x="1232" y="1200"/>
                    <a:pt x="1232" y="1200"/>
                  </a:cubicBezTo>
                  <a:cubicBezTo>
                    <a:pt x="1232" y="1363"/>
                    <a:pt x="1232" y="1363"/>
                    <a:pt x="1232" y="1363"/>
                  </a:cubicBezTo>
                  <a:cubicBezTo>
                    <a:pt x="1232" y="1371"/>
                    <a:pt x="1237" y="1378"/>
                    <a:pt x="1243" y="1382"/>
                  </a:cubicBezTo>
                  <a:cubicBezTo>
                    <a:pt x="1395" y="1470"/>
                    <a:pt x="1395" y="1470"/>
                    <a:pt x="1395" y="1470"/>
                  </a:cubicBezTo>
                  <a:cubicBezTo>
                    <a:pt x="1399" y="1472"/>
                    <a:pt x="1403" y="1473"/>
                    <a:pt x="1406" y="1473"/>
                  </a:cubicBezTo>
                  <a:cubicBezTo>
                    <a:pt x="1410" y="1473"/>
                    <a:pt x="1414" y="1472"/>
                    <a:pt x="1417" y="1470"/>
                  </a:cubicBezTo>
                  <a:cubicBezTo>
                    <a:pt x="1569" y="1382"/>
                    <a:pt x="1569" y="1382"/>
                    <a:pt x="1569" y="1382"/>
                  </a:cubicBezTo>
                  <a:cubicBezTo>
                    <a:pt x="1576" y="1378"/>
                    <a:pt x="1580" y="1371"/>
                    <a:pt x="1580" y="1363"/>
                  </a:cubicBezTo>
                  <a:cubicBezTo>
                    <a:pt x="1580" y="1188"/>
                    <a:pt x="1580" y="1188"/>
                    <a:pt x="1580" y="1188"/>
                  </a:cubicBezTo>
                  <a:cubicBezTo>
                    <a:pt x="1580" y="1180"/>
                    <a:pt x="1576" y="1173"/>
                    <a:pt x="1569" y="1169"/>
                  </a:cubicBezTo>
                  <a:cubicBezTo>
                    <a:pt x="1417" y="1081"/>
                    <a:pt x="1417" y="1081"/>
                    <a:pt x="1417" y="1081"/>
                  </a:cubicBezTo>
                  <a:cubicBezTo>
                    <a:pt x="1411" y="1077"/>
                    <a:pt x="1402" y="1077"/>
                    <a:pt x="1395" y="1081"/>
                  </a:cubicBezTo>
                  <a:cubicBezTo>
                    <a:pt x="1254" y="1162"/>
                    <a:pt x="1254" y="1162"/>
                    <a:pt x="1254" y="1162"/>
                  </a:cubicBezTo>
                  <a:cubicBezTo>
                    <a:pt x="1108" y="1076"/>
                    <a:pt x="1108" y="1076"/>
                    <a:pt x="1108" y="1076"/>
                  </a:cubicBezTo>
                  <a:lnTo>
                    <a:pt x="1108" y="758"/>
                  </a:lnTo>
                  <a:close/>
                  <a:moveTo>
                    <a:pt x="789" y="892"/>
                  </a:moveTo>
                  <a:cubicBezTo>
                    <a:pt x="536" y="746"/>
                    <a:pt x="536" y="746"/>
                    <a:pt x="536" y="746"/>
                  </a:cubicBezTo>
                  <a:cubicBezTo>
                    <a:pt x="789" y="600"/>
                    <a:pt x="789" y="600"/>
                    <a:pt x="789" y="600"/>
                  </a:cubicBezTo>
                  <a:cubicBezTo>
                    <a:pt x="1042" y="746"/>
                    <a:pt x="1042" y="746"/>
                    <a:pt x="1042" y="746"/>
                  </a:cubicBezTo>
                  <a:lnTo>
                    <a:pt x="789" y="892"/>
                  </a:lnTo>
                  <a:close/>
                  <a:moveTo>
                    <a:pt x="1276" y="483"/>
                  </a:moveTo>
                  <a:cubicBezTo>
                    <a:pt x="1406" y="408"/>
                    <a:pt x="1406" y="408"/>
                    <a:pt x="1406" y="408"/>
                  </a:cubicBezTo>
                  <a:cubicBezTo>
                    <a:pt x="1536" y="483"/>
                    <a:pt x="1536" y="483"/>
                    <a:pt x="1536" y="483"/>
                  </a:cubicBezTo>
                  <a:cubicBezTo>
                    <a:pt x="1536" y="634"/>
                    <a:pt x="1536" y="634"/>
                    <a:pt x="1536" y="634"/>
                  </a:cubicBezTo>
                  <a:cubicBezTo>
                    <a:pt x="1406" y="709"/>
                    <a:pt x="1406" y="709"/>
                    <a:pt x="1406" y="709"/>
                  </a:cubicBezTo>
                  <a:cubicBezTo>
                    <a:pt x="1276" y="634"/>
                    <a:pt x="1276" y="634"/>
                    <a:pt x="1276" y="634"/>
                  </a:cubicBezTo>
                  <a:lnTo>
                    <a:pt x="1276" y="483"/>
                  </a:lnTo>
                  <a:close/>
                  <a:moveTo>
                    <a:pt x="659" y="123"/>
                  </a:moveTo>
                  <a:cubicBezTo>
                    <a:pt x="789" y="48"/>
                    <a:pt x="789" y="48"/>
                    <a:pt x="789" y="48"/>
                  </a:cubicBezTo>
                  <a:cubicBezTo>
                    <a:pt x="919" y="123"/>
                    <a:pt x="919" y="123"/>
                    <a:pt x="919" y="123"/>
                  </a:cubicBezTo>
                  <a:cubicBezTo>
                    <a:pt x="919" y="274"/>
                    <a:pt x="919" y="274"/>
                    <a:pt x="919" y="274"/>
                  </a:cubicBezTo>
                  <a:cubicBezTo>
                    <a:pt x="789" y="349"/>
                    <a:pt x="789" y="349"/>
                    <a:pt x="789" y="349"/>
                  </a:cubicBezTo>
                  <a:cubicBezTo>
                    <a:pt x="659" y="274"/>
                    <a:pt x="659" y="274"/>
                    <a:pt x="659" y="274"/>
                  </a:cubicBezTo>
                  <a:lnTo>
                    <a:pt x="659" y="123"/>
                  </a:lnTo>
                  <a:close/>
                  <a:moveTo>
                    <a:pt x="304" y="634"/>
                  </a:moveTo>
                  <a:cubicBezTo>
                    <a:pt x="174" y="709"/>
                    <a:pt x="174" y="709"/>
                    <a:pt x="174" y="709"/>
                  </a:cubicBezTo>
                  <a:cubicBezTo>
                    <a:pt x="44" y="634"/>
                    <a:pt x="44" y="634"/>
                    <a:pt x="44" y="634"/>
                  </a:cubicBezTo>
                  <a:cubicBezTo>
                    <a:pt x="44" y="483"/>
                    <a:pt x="44" y="483"/>
                    <a:pt x="44" y="483"/>
                  </a:cubicBezTo>
                  <a:cubicBezTo>
                    <a:pt x="174" y="408"/>
                    <a:pt x="174" y="408"/>
                    <a:pt x="174" y="408"/>
                  </a:cubicBezTo>
                  <a:cubicBezTo>
                    <a:pt x="304" y="483"/>
                    <a:pt x="304" y="483"/>
                    <a:pt x="304" y="483"/>
                  </a:cubicBezTo>
                  <a:lnTo>
                    <a:pt x="304" y="634"/>
                  </a:lnTo>
                  <a:close/>
                  <a:moveTo>
                    <a:pt x="304" y="1351"/>
                  </a:moveTo>
                  <a:cubicBezTo>
                    <a:pt x="174" y="1426"/>
                    <a:pt x="174" y="1426"/>
                    <a:pt x="174" y="1426"/>
                  </a:cubicBezTo>
                  <a:cubicBezTo>
                    <a:pt x="44" y="1351"/>
                    <a:pt x="44" y="1351"/>
                    <a:pt x="44" y="1351"/>
                  </a:cubicBezTo>
                  <a:cubicBezTo>
                    <a:pt x="44" y="1200"/>
                    <a:pt x="44" y="1200"/>
                    <a:pt x="44" y="1200"/>
                  </a:cubicBezTo>
                  <a:cubicBezTo>
                    <a:pt x="174" y="1125"/>
                    <a:pt x="174" y="1125"/>
                    <a:pt x="174" y="1125"/>
                  </a:cubicBezTo>
                  <a:cubicBezTo>
                    <a:pt x="304" y="1200"/>
                    <a:pt x="304" y="1200"/>
                    <a:pt x="304" y="1200"/>
                  </a:cubicBezTo>
                  <a:lnTo>
                    <a:pt x="304" y="1351"/>
                  </a:lnTo>
                  <a:close/>
                  <a:moveTo>
                    <a:pt x="514" y="784"/>
                  </a:moveTo>
                  <a:cubicBezTo>
                    <a:pt x="767" y="930"/>
                    <a:pt x="767" y="930"/>
                    <a:pt x="767" y="930"/>
                  </a:cubicBezTo>
                  <a:cubicBezTo>
                    <a:pt x="767" y="1222"/>
                    <a:pt x="767" y="1222"/>
                    <a:pt x="767" y="1222"/>
                  </a:cubicBezTo>
                  <a:cubicBezTo>
                    <a:pt x="514" y="1076"/>
                    <a:pt x="514" y="1076"/>
                    <a:pt x="514" y="1076"/>
                  </a:cubicBezTo>
                  <a:lnTo>
                    <a:pt x="514" y="784"/>
                  </a:lnTo>
                  <a:close/>
                  <a:moveTo>
                    <a:pt x="919" y="1711"/>
                  </a:moveTo>
                  <a:cubicBezTo>
                    <a:pt x="789" y="1786"/>
                    <a:pt x="789" y="1786"/>
                    <a:pt x="789" y="1786"/>
                  </a:cubicBezTo>
                  <a:cubicBezTo>
                    <a:pt x="659" y="1711"/>
                    <a:pt x="659" y="1711"/>
                    <a:pt x="659" y="1711"/>
                  </a:cubicBezTo>
                  <a:cubicBezTo>
                    <a:pt x="659" y="1560"/>
                    <a:pt x="659" y="1560"/>
                    <a:pt x="659" y="1560"/>
                  </a:cubicBezTo>
                  <a:cubicBezTo>
                    <a:pt x="789" y="1485"/>
                    <a:pt x="789" y="1485"/>
                    <a:pt x="789" y="1485"/>
                  </a:cubicBezTo>
                  <a:cubicBezTo>
                    <a:pt x="919" y="1560"/>
                    <a:pt x="919" y="1560"/>
                    <a:pt x="919" y="1560"/>
                  </a:cubicBezTo>
                  <a:lnTo>
                    <a:pt x="919" y="1711"/>
                  </a:lnTo>
                  <a:close/>
                  <a:moveTo>
                    <a:pt x="811" y="1222"/>
                  </a:moveTo>
                  <a:cubicBezTo>
                    <a:pt x="811" y="930"/>
                    <a:pt x="811" y="930"/>
                    <a:pt x="811" y="930"/>
                  </a:cubicBezTo>
                  <a:cubicBezTo>
                    <a:pt x="1064" y="784"/>
                    <a:pt x="1064" y="784"/>
                    <a:pt x="1064" y="784"/>
                  </a:cubicBezTo>
                  <a:cubicBezTo>
                    <a:pt x="1064" y="1076"/>
                    <a:pt x="1064" y="1076"/>
                    <a:pt x="1064" y="1076"/>
                  </a:cubicBezTo>
                  <a:lnTo>
                    <a:pt x="811" y="1222"/>
                  </a:lnTo>
                  <a:close/>
                  <a:moveTo>
                    <a:pt x="1276" y="1200"/>
                  </a:moveTo>
                  <a:cubicBezTo>
                    <a:pt x="1406" y="1125"/>
                    <a:pt x="1406" y="1125"/>
                    <a:pt x="1406" y="1125"/>
                  </a:cubicBezTo>
                  <a:cubicBezTo>
                    <a:pt x="1536" y="1200"/>
                    <a:pt x="1536" y="1200"/>
                    <a:pt x="1536" y="1200"/>
                  </a:cubicBezTo>
                  <a:cubicBezTo>
                    <a:pt x="1536" y="1351"/>
                    <a:pt x="1536" y="1351"/>
                    <a:pt x="1536" y="1351"/>
                  </a:cubicBezTo>
                  <a:cubicBezTo>
                    <a:pt x="1406" y="1426"/>
                    <a:pt x="1406" y="1426"/>
                    <a:pt x="1406" y="1426"/>
                  </a:cubicBezTo>
                  <a:cubicBezTo>
                    <a:pt x="1276" y="1351"/>
                    <a:pt x="1276" y="1351"/>
                    <a:pt x="1276" y="1351"/>
                  </a:cubicBezTo>
                  <a:lnTo>
                    <a:pt x="1276" y="1200"/>
                  </a:lnTo>
                  <a:close/>
                </a:path>
              </a:pathLst>
            </a:custGeom>
            <a:solidFill>
              <a:srgbClr val="295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2" name="takeaway_box">
            <a:extLst>
              <a:ext uri="{FF2B5EF4-FFF2-40B4-BE49-F238E27FC236}">
                <a16:creationId xmlns:a16="http://schemas.microsoft.com/office/drawing/2014/main" id="{65C135BB-CF6C-41CB-80D0-32DAD1B567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62986" y="6167170"/>
            <a:ext cx="5942996" cy="379952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To be determined: Timeline to incorporate Sonic into platform </a:t>
            </a:r>
          </a:p>
        </p:txBody>
      </p:sp>
      <p:cxnSp>
        <p:nvCxnSpPr>
          <p:cNvPr id="253" name="Elbow Connector 161">
            <a:extLst>
              <a:ext uri="{FF2B5EF4-FFF2-40B4-BE49-F238E27FC236}">
                <a16:creationId xmlns:a16="http://schemas.microsoft.com/office/drawing/2014/main" id="{87F177AA-429A-415A-8C1E-E2948EE5DBA6}"/>
              </a:ext>
            </a:extLst>
          </p:cNvPr>
          <p:cNvCxnSpPr>
            <a:cxnSpLocks/>
            <a:stCxn id="254" idx="0"/>
          </p:cNvCxnSpPr>
          <p:nvPr/>
        </p:nvCxnSpPr>
        <p:spPr>
          <a:xfrm rot="5400000" flipH="1" flipV="1">
            <a:off x="6972214" y="4525796"/>
            <a:ext cx="370866" cy="413091"/>
          </a:xfrm>
          <a:prstGeom prst="bentConnector2">
            <a:avLst/>
          </a:prstGeom>
          <a:ln w="9525" cap="rnd" cmpd="sng" algn="ctr">
            <a:solidFill>
              <a:srgbClr val="00B050"/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 Placeholder 2">
            <a:extLst>
              <a:ext uri="{FF2B5EF4-FFF2-40B4-BE49-F238E27FC236}">
                <a16:creationId xmlns:a16="http://schemas.microsoft.com/office/drawing/2014/main" id="{0F45D05E-56AA-4DEB-A316-D037F6720FB7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6330702" y="4917774"/>
            <a:ext cx="1240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40000"/>
                  <a:lumOff val="60000"/>
                </a:scheme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Implement PII Data security controls</a:t>
            </a:r>
          </a:p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40000"/>
                  <a:lumOff val="60000"/>
                </a:schemeClr>
              </a:buClr>
              <a:buNone/>
            </a:pPr>
            <a:r>
              <a:rPr lang="en-US" sz="900" dirty="0">
                <a:solidFill>
                  <a:srgbClr val="000000"/>
                </a:solidFill>
                <a:sym typeface="+mn-lt"/>
              </a:rPr>
              <a:t>(Milestone I)</a:t>
            </a:r>
          </a:p>
        </p:txBody>
      </p:sp>
      <p:cxnSp>
        <p:nvCxnSpPr>
          <p:cNvPr id="121" name="Elbow Connector 155">
            <a:extLst>
              <a:ext uri="{FF2B5EF4-FFF2-40B4-BE49-F238E27FC236}">
                <a16:creationId xmlns:a16="http://schemas.microsoft.com/office/drawing/2014/main" id="{C2582196-8A41-4297-85F0-3A5E2767DA72}"/>
              </a:ext>
            </a:extLst>
          </p:cNvPr>
          <p:cNvCxnSpPr>
            <a:cxnSpLocks/>
          </p:cNvCxnSpPr>
          <p:nvPr/>
        </p:nvCxnSpPr>
        <p:spPr>
          <a:xfrm rot="10800000">
            <a:off x="10156337" y="2599312"/>
            <a:ext cx="391444" cy="271335"/>
          </a:xfrm>
          <a:prstGeom prst="bentConnector3">
            <a:avLst>
              <a:gd name="adj1" fmla="val 1907"/>
            </a:avLst>
          </a:prstGeom>
          <a:ln w="9525" cap="rnd" cmpd="sng" algn="ctr">
            <a:solidFill>
              <a:srgbClr val="BFBFBF"/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 Placeholder 2">
            <a:extLst>
              <a:ext uri="{FF2B5EF4-FFF2-40B4-BE49-F238E27FC236}">
                <a16:creationId xmlns:a16="http://schemas.microsoft.com/office/drawing/2014/main" id="{D457CAFA-D7B0-4793-8723-5486FD577C57}"/>
              </a:ext>
            </a:extLst>
          </p:cNvPr>
          <p:cNvSpPr>
            <a:spLocks noGrp="1"/>
          </p:cNvSpPr>
          <p:nvPr/>
        </p:nvSpPr>
        <p:spPr bwMode="gray">
          <a:xfrm>
            <a:off x="10282461" y="2924606"/>
            <a:ext cx="1113067" cy="33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40000"/>
                  <a:lumOff val="60000"/>
                </a:scheme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Enable Customer  and Menu Master in MDM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cxnSp>
        <p:nvCxnSpPr>
          <p:cNvPr id="124" name="Elbow Connector 155">
            <a:extLst>
              <a:ext uri="{FF2B5EF4-FFF2-40B4-BE49-F238E27FC236}">
                <a16:creationId xmlns:a16="http://schemas.microsoft.com/office/drawing/2014/main" id="{7F6A6A29-CB6A-4B1B-A8C9-AC09A91F6E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99385" y="2626392"/>
            <a:ext cx="271583" cy="217530"/>
          </a:xfrm>
          <a:prstGeom prst="bentConnector3">
            <a:avLst>
              <a:gd name="adj1" fmla="val 50000"/>
            </a:avLst>
          </a:prstGeom>
          <a:ln w="9525" cap="rnd" cmpd="sng" algn="ctr">
            <a:solidFill>
              <a:srgbClr val="BFBFBF"/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55">
            <a:extLst>
              <a:ext uri="{FF2B5EF4-FFF2-40B4-BE49-F238E27FC236}">
                <a16:creationId xmlns:a16="http://schemas.microsoft.com/office/drawing/2014/main" id="{7BD1E43A-535D-45CB-8C1A-50783A032A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829175" y="3574537"/>
            <a:ext cx="271734" cy="231481"/>
          </a:xfrm>
          <a:prstGeom prst="bentConnector3">
            <a:avLst>
              <a:gd name="adj1" fmla="val 99486"/>
            </a:avLst>
          </a:prstGeom>
          <a:ln w="9525" cap="rnd" cmpd="sng" algn="ctr">
            <a:solidFill>
              <a:srgbClr val="BFBFBF"/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A29E5D08-7722-4B6E-B9E6-CBA955AD4586}"/>
              </a:ext>
            </a:extLst>
          </p:cNvPr>
          <p:cNvSpPr>
            <a:spLocks noGrp="1"/>
          </p:cNvSpPr>
          <p:nvPr/>
        </p:nvSpPr>
        <p:spPr bwMode="gray">
          <a:xfrm>
            <a:off x="9231911" y="3826145"/>
            <a:ext cx="2467029" cy="1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40000"/>
                  <a:lumOff val="60000"/>
                </a:schemeClr>
              </a:buClr>
              <a:buNone/>
            </a:pPr>
            <a:r>
              <a:rPr lang="en-US" sz="900" dirty="0">
                <a:solidFill>
                  <a:srgbClr val="000000"/>
                </a:solidFill>
                <a:sym typeface="+mn-lt"/>
              </a:rPr>
              <a:t>Canonical Model implemented for all Domains </a:t>
            </a:r>
          </a:p>
        </p:txBody>
      </p:sp>
      <p:cxnSp>
        <p:nvCxnSpPr>
          <p:cNvPr id="134" name="Elbow Connector 161">
            <a:extLst>
              <a:ext uri="{FF2B5EF4-FFF2-40B4-BE49-F238E27FC236}">
                <a16:creationId xmlns:a16="http://schemas.microsoft.com/office/drawing/2014/main" id="{7649620F-9CFB-4677-9207-23A5D9815297}"/>
              </a:ext>
            </a:extLst>
          </p:cNvPr>
          <p:cNvCxnSpPr>
            <a:cxnSpLocks/>
            <a:stCxn id="135" idx="0"/>
          </p:cNvCxnSpPr>
          <p:nvPr/>
        </p:nvCxnSpPr>
        <p:spPr>
          <a:xfrm rot="5400000" flipH="1" flipV="1">
            <a:off x="8151971" y="4511672"/>
            <a:ext cx="387896" cy="458364"/>
          </a:xfrm>
          <a:prstGeom prst="bentConnector2">
            <a:avLst/>
          </a:prstGeom>
          <a:ln w="9525" cap="rnd" cmpd="sng" algn="ctr">
            <a:solidFill>
              <a:srgbClr val="BFBFBF"/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F5D18CE7-E605-4A1E-95CC-916246EF72CA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7532962" y="4934802"/>
            <a:ext cx="11675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40000"/>
                  <a:lumOff val="60000"/>
                </a:scheme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Enable security controls for 2 Use Cases </a:t>
            </a:r>
            <a:r>
              <a:rPr lang="en-US" sz="900" dirty="0">
                <a:solidFill>
                  <a:srgbClr val="000000"/>
                </a:solidFill>
                <a:sym typeface="+mn-lt"/>
              </a:rPr>
              <a:t>(Milestone II)</a:t>
            </a:r>
          </a:p>
        </p:txBody>
      </p:sp>
      <p:sp>
        <p:nvSpPr>
          <p:cNvPr id="136" name="Text Placeholder 2">
            <a:extLst>
              <a:ext uri="{FF2B5EF4-FFF2-40B4-BE49-F238E27FC236}">
                <a16:creationId xmlns:a16="http://schemas.microsoft.com/office/drawing/2014/main" id="{EBEE90A3-B083-4555-91FB-D2769A157AA8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9285137" y="4916798"/>
            <a:ext cx="1322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40000"/>
                  <a:lumOff val="60000"/>
                </a:scheme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Enable broader Polaris Access controls (Milestone III)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cxnSp>
        <p:nvCxnSpPr>
          <p:cNvPr id="137" name="Elbow Connector 184">
            <a:extLst>
              <a:ext uri="{FF2B5EF4-FFF2-40B4-BE49-F238E27FC236}">
                <a16:creationId xmlns:a16="http://schemas.microsoft.com/office/drawing/2014/main" id="{19E08FE4-4FE9-417A-9897-F40DC9C4D3FE}"/>
              </a:ext>
            </a:extLst>
          </p:cNvPr>
          <p:cNvCxnSpPr>
            <a:cxnSpLocks/>
          </p:cNvCxnSpPr>
          <p:nvPr/>
        </p:nvCxnSpPr>
        <p:spPr>
          <a:xfrm rot="10800000">
            <a:off x="9144403" y="4555866"/>
            <a:ext cx="460328" cy="339502"/>
          </a:xfrm>
          <a:prstGeom prst="bentConnector3">
            <a:avLst>
              <a:gd name="adj1" fmla="val 63632"/>
            </a:avLst>
          </a:prstGeom>
          <a:ln w="9525" cap="rnd" cmpd="sng" algn="ctr">
            <a:solidFill>
              <a:srgbClr val="BFBFBF"/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84">
            <a:extLst>
              <a:ext uri="{FF2B5EF4-FFF2-40B4-BE49-F238E27FC236}">
                <a16:creationId xmlns:a16="http://schemas.microsoft.com/office/drawing/2014/main" id="{9713622F-0E14-4D08-B67D-5AD8A00B047F}"/>
              </a:ext>
            </a:extLst>
          </p:cNvPr>
          <p:cNvCxnSpPr>
            <a:cxnSpLocks/>
          </p:cNvCxnSpPr>
          <p:nvPr/>
        </p:nvCxnSpPr>
        <p:spPr>
          <a:xfrm rot="10800000">
            <a:off x="11080782" y="4555861"/>
            <a:ext cx="460328" cy="339502"/>
          </a:xfrm>
          <a:prstGeom prst="bentConnector3">
            <a:avLst>
              <a:gd name="adj1" fmla="val 63632"/>
            </a:avLst>
          </a:prstGeom>
          <a:ln w="9525" cap="rnd" cmpd="sng" algn="ctr">
            <a:solidFill>
              <a:srgbClr val="BFBFBF"/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 Placeholder 2">
            <a:extLst>
              <a:ext uri="{FF2B5EF4-FFF2-40B4-BE49-F238E27FC236}">
                <a16:creationId xmlns:a16="http://schemas.microsoft.com/office/drawing/2014/main" id="{698999DA-B4BE-49C1-9766-68A2E46CE8BF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10619934" y="4916798"/>
            <a:ext cx="1322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40000"/>
                  <a:lumOff val="60000"/>
                </a:scheme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Enable controls for external app access (Milestone IV)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  <p:cxnSp>
        <p:nvCxnSpPr>
          <p:cNvPr id="132" name="Elbow Connector 149">
            <a:extLst>
              <a:ext uri="{FF2B5EF4-FFF2-40B4-BE49-F238E27FC236}">
                <a16:creationId xmlns:a16="http://schemas.microsoft.com/office/drawing/2014/main" id="{37330C19-C77D-4BC7-9E9E-ECDC6A9809F4}"/>
              </a:ext>
            </a:extLst>
          </p:cNvPr>
          <p:cNvCxnSpPr>
            <a:cxnSpLocks/>
            <a:stCxn id="177" idx="1"/>
          </p:cNvCxnSpPr>
          <p:nvPr/>
        </p:nvCxnSpPr>
        <p:spPr>
          <a:xfrm rot="10800000">
            <a:off x="8611061" y="2540897"/>
            <a:ext cx="149690" cy="329750"/>
          </a:xfrm>
          <a:prstGeom prst="bentConnector2">
            <a:avLst/>
          </a:prstGeom>
          <a:ln w="9525" cap="rnd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55">
            <a:extLst>
              <a:ext uri="{FF2B5EF4-FFF2-40B4-BE49-F238E27FC236}">
                <a16:creationId xmlns:a16="http://schemas.microsoft.com/office/drawing/2014/main" id="{7E9B9504-6C1A-4F2D-B1D8-829909A3B21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44388" y="2634454"/>
            <a:ext cx="304157" cy="232278"/>
          </a:xfrm>
          <a:prstGeom prst="bentConnector3">
            <a:avLst>
              <a:gd name="adj1" fmla="val 50000"/>
            </a:avLst>
          </a:prstGeom>
          <a:ln w="9525" cap="rnd" cmpd="sng" algn="ctr">
            <a:solidFill>
              <a:srgbClr val="BFBFBF"/>
            </a:solidFill>
            <a:prstDash val="solid"/>
            <a:round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 Placeholder 2">
            <a:extLst>
              <a:ext uri="{FF2B5EF4-FFF2-40B4-BE49-F238E27FC236}">
                <a16:creationId xmlns:a16="http://schemas.microsoft.com/office/drawing/2014/main" id="{458C9189-88EA-4157-9F36-81FF389D0F5F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9410611" y="2937333"/>
            <a:ext cx="871851" cy="29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474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760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795528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33272" marR="0" indent="-171450" algn="l" defTabSz="1019175" rtl="0" eaLnBrk="1" fontAlgn="base" latinLnBrk="0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174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539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40000"/>
                  <a:lumOff val="60000"/>
                </a:schemeClr>
              </a:buClr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Additional tool selection</a:t>
            </a:r>
            <a:endParaRPr lang="en-US" sz="900" dirty="0">
              <a:solidFill>
                <a:srgbClr val="000000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45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4B69-7E0F-46C8-9263-18FFC171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Platform: Reference Architecture</a:t>
            </a:r>
          </a:p>
        </p:txBody>
      </p:sp>
      <p:sp>
        <p:nvSpPr>
          <p:cNvPr id="76" name="ee4pContent1">
            <a:extLst>
              <a:ext uri="{FF2B5EF4-FFF2-40B4-BE49-F238E27FC236}">
                <a16:creationId xmlns:a16="http://schemas.microsoft.com/office/drawing/2014/main" id="{6265201A-FC15-4D67-B2CD-74776183A15D}"/>
              </a:ext>
            </a:extLst>
          </p:cNvPr>
          <p:cNvSpPr txBox="1"/>
          <p:nvPr/>
        </p:nvSpPr>
        <p:spPr>
          <a:xfrm>
            <a:off x="2686141" y="3142951"/>
            <a:ext cx="3365223" cy="1140537"/>
          </a:xfrm>
          <a:prstGeom prst="rect">
            <a:avLst/>
          </a:prstGeom>
          <a:noFill/>
          <a:ln w="9525" cap="flat" cmpd="sng" algn="ctr">
            <a:solidFill>
              <a:srgbClr val="57575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5E7E"/>
                </a:solidFill>
              </a14:hiddenFill>
            </a:ext>
          </a:extLst>
        </p:spPr>
        <p:txBody>
          <a:bodyPr lIns="182880" tIns="45720" rIns="45720" bIns="4572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kern="0" dirty="0">
              <a:solidFill>
                <a:srgbClr val="5B5B5B"/>
              </a:solidFill>
              <a:latin typeface="Trebuchet MS"/>
              <a:sym typeface="Proxima Nova Rg" panose="02000506030000020004" pitchFamily="2" charset="0"/>
            </a:endParaRPr>
          </a:p>
        </p:txBody>
      </p:sp>
      <p:sp>
        <p:nvSpPr>
          <p:cNvPr id="77" name="ee4pContent1">
            <a:extLst>
              <a:ext uri="{FF2B5EF4-FFF2-40B4-BE49-F238E27FC236}">
                <a16:creationId xmlns:a16="http://schemas.microsoft.com/office/drawing/2014/main" id="{CE3CA1A7-A086-4A9B-8FFB-C459368DA8F8}"/>
              </a:ext>
            </a:extLst>
          </p:cNvPr>
          <p:cNvSpPr txBox="1"/>
          <p:nvPr/>
        </p:nvSpPr>
        <p:spPr>
          <a:xfrm>
            <a:off x="2686141" y="1740765"/>
            <a:ext cx="3365223" cy="1140537"/>
          </a:xfrm>
          <a:prstGeom prst="rect">
            <a:avLst/>
          </a:prstGeom>
          <a:noFill/>
          <a:ln w="9525" cap="flat" cmpd="sng" algn="ctr">
            <a:solidFill>
              <a:srgbClr val="57575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5E7E"/>
                </a:solidFill>
              </a14:hiddenFill>
            </a:ext>
          </a:extLst>
        </p:spPr>
        <p:txBody>
          <a:bodyPr lIns="182880" tIns="45720" rIns="45720" bIns="4572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b="1" kern="0" dirty="0">
              <a:solidFill>
                <a:srgbClr val="5B5B5B"/>
              </a:solidFill>
              <a:latin typeface="Trebuchet MS"/>
              <a:sym typeface="Proxima Nova Rg" panose="02000506030000020004" pitchFamily="2" charset="0"/>
            </a:endParaRPr>
          </a:p>
        </p:txBody>
      </p:sp>
      <p:sp>
        <p:nvSpPr>
          <p:cNvPr id="78" name="ee4pContent2">
            <a:extLst>
              <a:ext uri="{FF2B5EF4-FFF2-40B4-BE49-F238E27FC236}">
                <a16:creationId xmlns:a16="http://schemas.microsoft.com/office/drawing/2014/main" id="{177D8CCE-327D-474D-B876-E3753FC556C1}"/>
              </a:ext>
            </a:extLst>
          </p:cNvPr>
          <p:cNvSpPr txBox="1"/>
          <p:nvPr/>
        </p:nvSpPr>
        <p:spPr>
          <a:xfrm>
            <a:off x="6163868" y="1740766"/>
            <a:ext cx="3106769" cy="2542723"/>
          </a:xfrm>
          <a:prstGeom prst="rect">
            <a:avLst/>
          </a:prstGeom>
          <a:noFill/>
          <a:ln w="9525" cap="flat" cmpd="sng" algn="ctr">
            <a:solidFill>
              <a:srgbClr val="57575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5E7E"/>
                </a:solidFill>
              </a14:hiddenFill>
            </a:ext>
          </a:extLst>
        </p:spPr>
        <p:txBody>
          <a:bodyPr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Trebuchet MS" panose="020B0603020202020204" pitchFamily="34" charset="0"/>
              <a:buNone/>
              <a:defRPr/>
            </a:pPr>
            <a:endParaRPr lang="en-US" b="1" kern="0" dirty="0">
              <a:solidFill>
                <a:srgbClr val="5B5B5B"/>
              </a:solidFill>
              <a:latin typeface="Trebuchet MS"/>
              <a:sym typeface="Proxima Nova Rg" panose="02000506030000020004" pitchFamily="2" charset="0"/>
            </a:endParaRPr>
          </a:p>
        </p:txBody>
      </p:sp>
      <p:sp>
        <p:nvSpPr>
          <p:cNvPr id="79" name="ee4pContent2">
            <a:extLst>
              <a:ext uri="{FF2B5EF4-FFF2-40B4-BE49-F238E27FC236}">
                <a16:creationId xmlns:a16="http://schemas.microsoft.com/office/drawing/2014/main" id="{29F79475-B951-4C6B-96C0-4F1D4C788A1F}"/>
              </a:ext>
            </a:extLst>
          </p:cNvPr>
          <p:cNvSpPr txBox="1"/>
          <p:nvPr/>
        </p:nvSpPr>
        <p:spPr>
          <a:xfrm>
            <a:off x="520180" y="1746482"/>
            <a:ext cx="1870577" cy="424148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911B2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1000"/>
              </a:spcAft>
              <a:defRPr sz="1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b="0" dirty="0">
              <a:solidFill>
                <a:schemeClr val="bg1"/>
              </a:solidFill>
              <a:sym typeface="Proxima Nova Rg" panose="02000506030000020004" pitchFamily="2" charset="0"/>
            </a:endParaRPr>
          </a:p>
        </p:txBody>
      </p:sp>
      <p:sp>
        <p:nvSpPr>
          <p:cNvPr id="80" name="ValueChainStarter">
            <a:extLst>
              <a:ext uri="{FF2B5EF4-FFF2-40B4-BE49-F238E27FC236}">
                <a16:creationId xmlns:a16="http://schemas.microsoft.com/office/drawing/2014/main" id="{C261526F-8504-784F-905D-69C76E0838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0179" y="1172524"/>
            <a:ext cx="2065034" cy="388139"/>
          </a:xfrm>
          <a:prstGeom prst="homePlate">
            <a:avLst>
              <a:gd name="adj" fmla="val 12004"/>
            </a:avLst>
          </a:prstGeom>
          <a:solidFill>
            <a:srgbClr val="C9252C"/>
          </a:solidFill>
          <a:ln w="12700" cap="flat" cmpd="sng" algn="ctr">
            <a:solidFill>
              <a:srgbClr val="C9252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Sources</a:t>
            </a:r>
          </a:p>
        </p:txBody>
      </p:sp>
      <p:sp>
        <p:nvSpPr>
          <p:cNvPr id="81" name="ValueChainHeader">
            <a:extLst>
              <a:ext uri="{FF2B5EF4-FFF2-40B4-BE49-F238E27FC236}">
                <a16:creationId xmlns:a16="http://schemas.microsoft.com/office/drawing/2014/main" id="{C8255A21-AF6E-B747-87D1-082AD3E376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43572" y="1172525"/>
            <a:ext cx="7003044" cy="386684"/>
          </a:xfrm>
          <a:prstGeom prst="chevron">
            <a:avLst>
              <a:gd name="adj" fmla="val 12004"/>
            </a:avLst>
          </a:prstGeom>
          <a:solidFill>
            <a:srgbClr val="C9252C"/>
          </a:solidFill>
          <a:ln w="12700" cap="flat" cmpd="sng" algn="ctr">
            <a:solidFill>
              <a:srgbClr val="C9252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Data platform</a:t>
            </a:r>
          </a:p>
        </p:txBody>
      </p:sp>
      <p:sp>
        <p:nvSpPr>
          <p:cNvPr id="82" name="ValueChainHeader">
            <a:extLst>
              <a:ext uri="{FF2B5EF4-FFF2-40B4-BE49-F238E27FC236}">
                <a16:creationId xmlns:a16="http://schemas.microsoft.com/office/drawing/2014/main" id="{A8A2758B-9235-1746-B1A6-7EF500192F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9704975" y="1178177"/>
            <a:ext cx="2065034" cy="389655"/>
          </a:xfrm>
          <a:prstGeom prst="chevron">
            <a:avLst>
              <a:gd name="adj" fmla="val 12004"/>
            </a:avLst>
          </a:prstGeom>
          <a:solidFill>
            <a:srgbClr val="C9252C"/>
          </a:solidFill>
          <a:ln w="12700" cap="flat" cmpd="sng" algn="ctr">
            <a:solidFill>
              <a:srgbClr val="C9252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Data Consumption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0341EF-6563-9249-B3EA-6EB65A64952A}"/>
              </a:ext>
            </a:extLst>
          </p:cNvPr>
          <p:cNvSpPr/>
          <p:nvPr/>
        </p:nvSpPr>
        <p:spPr>
          <a:xfrm>
            <a:off x="2841839" y="4634452"/>
            <a:ext cx="1376768" cy="41195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911B2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FFFFFF"/>
                </a:solidFill>
              </a:rPr>
              <a:t>Data security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427A27C-3747-1F4C-A0DE-73893B6B8B49}"/>
              </a:ext>
            </a:extLst>
          </p:cNvPr>
          <p:cNvSpPr/>
          <p:nvPr/>
        </p:nvSpPr>
        <p:spPr>
          <a:xfrm>
            <a:off x="4447156" y="4623061"/>
            <a:ext cx="1376768" cy="41195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FFFFFF"/>
                </a:solidFill>
              </a:rPr>
              <a:t>Meta-data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7996BE-5CCA-AA4B-99E1-FBFB3CB9804A}"/>
              </a:ext>
            </a:extLst>
          </p:cNvPr>
          <p:cNvSpPr/>
          <p:nvPr/>
        </p:nvSpPr>
        <p:spPr>
          <a:xfrm>
            <a:off x="6052473" y="4622268"/>
            <a:ext cx="1376768" cy="41195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FFFFFF"/>
                </a:solidFill>
              </a:rPr>
              <a:t>MDM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37EFCE-D99B-074C-B644-E2B7A2F7DDF2}"/>
              </a:ext>
            </a:extLst>
          </p:cNvPr>
          <p:cNvSpPr/>
          <p:nvPr/>
        </p:nvSpPr>
        <p:spPr>
          <a:xfrm>
            <a:off x="7657789" y="4634452"/>
            <a:ext cx="1376768" cy="41195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911B2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FFFFFF"/>
                </a:solidFill>
              </a:rPr>
              <a:t>Data modeling</a:t>
            </a:r>
          </a:p>
        </p:txBody>
      </p:sp>
      <p:sp>
        <p:nvSpPr>
          <p:cNvPr id="87" name="Rounded Rectangle 21">
            <a:extLst>
              <a:ext uri="{FF2B5EF4-FFF2-40B4-BE49-F238E27FC236}">
                <a16:creationId xmlns:a16="http://schemas.microsoft.com/office/drawing/2014/main" id="{F0FA481C-B528-6D43-AEB9-E94B8B2AEEE5}"/>
              </a:ext>
            </a:extLst>
          </p:cNvPr>
          <p:cNvSpPr/>
          <p:nvPr/>
        </p:nvSpPr>
        <p:spPr>
          <a:xfrm>
            <a:off x="2840602" y="5486691"/>
            <a:ext cx="1376768" cy="411958"/>
          </a:xfrm>
          <a:prstGeom prst="rect">
            <a:avLst/>
          </a:prstGeom>
          <a:solidFill>
            <a:srgbClr val="DADADA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575757"/>
                </a:solidFill>
              </a:rPr>
              <a:t>Workflow mgt.</a:t>
            </a:r>
          </a:p>
        </p:txBody>
      </p:sp>
      <p:sp>
        <p:nvSpPr>
          <p:cNvPr id="88" name="Rounded Rectangle 22">
            <a:extLst>
              <a:ext uri="{FF2B5EF4-FFF2-40B4-BE49-F238E27FC236}">
                <a16:creationId xmlns:a16="http://schemas.microsoft.com/office/drawing/2014/main" id="{AEB04021-9E74-854E-9657-2CD093373563}"/>
              </a:ext>
            </a:extLst>
          </p:cNvPr>
          <p:cNvSpPr/>
          <p:nvPr/>
        </p:nvSpPr>
        <p:spPr>
          <a:xfrm>
            <a:off x="4517661" y="5486691"/>
            <a:ext cx="1376768" cy="411958"/>
          </a:xfrm>
          <a:prstGeom prst="rect">
            <a:avLst/>
          </a:prstGeom>
          <a:solidFill>
            <a:srgbClr val="DADADA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575757"/>
                </a:solidFill>
              </a:rPr>
              <a:t>Container mgt.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14A65F-45FB-304A-945C-FAC1DB87DE7E}"/>
              </a:ext>
            </a:extLst>
          </p:cNvPr>
          <p:cNvSpPr/>
          <p:nvPr/>
        </p:nvSpPr>
        <p:spPr>
          <a:xfrm>
            <a:off x="6227417" y="5478929"/>
            <a:ext cx="1376768" cy="41195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FFFFFF"/>
                </a:solidFill>
              </a:rPr>
              <a:t>Code versioning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5EFD1E2-4C39-CF46-9175-272639239F25}"/>
              </a:ext>
            </a:extLst>
          </p:cNvPr>
          <p:cNvSpPr/>
          <p:nvPr/>
        </p:nvSpPr>
        <p:spPr>
          <a:xfrm>
            <a:off x="7815523" y="5478929"/>
            <a:ext cx="1376768" cy="411958"/>
          </a:xfrm>
          <a:prstGeom prst="rect">
            <a:avLst/>
          </a:prstGeom>
          <a:solidFill>
            <a:srgbClr val="00518E"/>
          </a:solidFill>
          <a:ln w="9525" cap="flat" cmpd="sng" algn="ctr">
            <a:solidFill>
              <a:srgbClr val="20365A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chemeClr val="bg1"/>
                </a:solidFill>
              </a:rPr>
              <a:t>CI </a:t>
            </a:r>
            <a:r>
              <a:rPr lang="en-US" sz="1000">
                <a:solidFill>
                  <a:schemeClr val="bg1"/>
                </a:solidFill>
              </a:rPr>
              <a:t>/ CD1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1" name="Rounded Rectangle 33">
            <a:extLst>
              <a:ext uri="{FF2B5EF4-FFF2-40B4-BE49-F238E27FC236}">
                <a16:creationId xmlns:a16="http://schemas.microsoft.com/office/drawing/2014/main" id="{91689BA1-C78A-264E-9AD7-B07FC2E9433B}"/>
              </a:ext>
            </a:extLst>
          </p:cNvPr>
          <p:cNvSpPr/>
          <p:nvPr/>
        </p:nvSpPr>
        <p:spPr>
          <a:xfrm>
            <a:off x="7700508" y="2077510"/>
            <a:ext cx="1376768" cy="411958"/>
          </a:xfrm>
          <a:prstGeom prst="rect">
            <a:avLst/>
          </a:prstGeom>
          <a:solidFill>
            <a:srgbClr val="00518E"/>
          </a:solidFill>
          <a:ln w="9525" cap="flat" cmpd="sng" algn="ctr">
            <a:solidFill>
              <a:srgbClr val="911B2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chemeClr val="bg1"/>
                </a:solidFill>
              </a:rPr>
              <a:t>Batch data DB</a:t>
            </a:r>
          </a:p>
        </p:txBody>
      </p:sp>
      <p:sp>
        <p:nvSpPr>
          <p:cNvPr id="92" name="Rounded Rectangle 34">
            <a:extLst>
              <a:ext uri="{FF2B5EF4-FFF2-40B4-BE49-F238E27FC236}">
                <a16:creationId xmlns:a16="http://schemas.microsoft.com/office/drawing/2014/main" id="{3527F2CC-2229-814D-8F2C-2D1FE4805C2E}"/>
              </a:ext>
            </a:extLst>
          </p:cNvPr>
          <p:cNvSpPr/>
          <p:nvPr/>
        </p:nvSpPr>
        <p:spPr>
          <a:xfrm>
            <a:off x="7700508" y="3126194"/>
            <a:ext cx="1376768" cy="4119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575757"/>
                </a:solidFill>
              </a:rPr>
              <a:t>EDW / Data Marts</a:t>
            </a:r>
          </a:p>
        </p:txBody>
      </p:sp>
      <p:sp>
        <p:nvSpPr>
          <p:cNvPr id="93" name="Rounded Rectangle 35">
            <a:extLst>
              <a:ext uri="{FF2B5EF4-FFF2-40B4-BE49-F238E27FC236}">
                <a16:creationId xmlns:a16="http://schemas.microsoft.com/office/drawing/2014/main" id="{1C76C668-E4E7-BC44-94FC-D58A80D37440}"/>
              </a:ext>
            </a:extLst>
          </p:cNvPr>
          <p:cNvSpPr/>
          <p:nvPr/>
        </p:nvSpPr>
        <p:spPr>
          <a:xfrm>
            <a:off x="7700508" y="2601852"/>
            <a:ext cx="1376768" cy="411958"/>
          </a:xfrm>
          <a:prstGeom prst="rect">
            <a:avLst/>
          </a:prstGeom>
          <a:noFill/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575757"/>
                </a:solidFill>
              </a:rPr>
              <a:t>Real-time</a:t>
            </a:r>
            <a:br>
              <a:rPr lang="en-US" sz="1000" dirty="0">
                <a:solidFill>
                  <a:srgbClr val="575757"/>
                </a:solidFill>
              </a:rPr>
            </a:br>
            <a:r>
              <a:rPr lang="en-US" sz="1000" dirty="0">
                <a:solidFill>
                  <a:srgbClr val="575757"/>
                </a:solidFill>
              </a:rPr>
              <a:t>data DB</a:t>
            </a:r>
          </a:p>
        </p:txBody>
      </p:sp>
      <p:sp>
        <p:nvSpPr>
          <p:cNvPr id="94" name="Rounded Rectangle 36">
            <a:extLst>
              <a:ext uri="{FF2B5EF4-FFF2-40B4-BE49-F238E27FC236}">
                <a16:creationId xmlns:a16="http://schemas.microsoft.com/office/drawing/2014/main" id="{7653CC04-234C-A548-B8A1-1DECAF0B190B}"/>
              </a:ext>
            </a:extLst>
          </p:cNvPr>
          <p:cNvSpPr/>
          <p:nvPr/>
        </p:nvSpPr>
        <p:spPr>
          <a:xfrm>
            <a:off x="7700508" y="3650535"/>
            <a:ext cx="1376768" cy="411958"/>
          </a:xfrm>
          <a:prstGeom prst="rect">
            <a:avLst/>
          </a:prstGeom>
          <a:solidFill>
            <a:srgbClr val="DADADA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575757"/>
                </a:solidFill>
              </a:rPr>
              <a:t>MDM DB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655900-209A-4A40-8A80-2DACB1913DA2}"/>
              </a:ext>
            </a:extLst>
          </p:cNvPr>
          <p:cNvSpPr/>
          <p:nvPr/>
        </p:nvSpPr>
        <p:spPr>
          <a:xfrm>
            <a:off x="6357228" y="2077510"/>
            <a:ext cx="1222267" cy="1984983"/>
          </a:xfrm>
          <a:prstGeom prst="rect">
            <a:avLst/>
          </a:prstGeom>
          <a:solidFill>
            <a:srgbClr val="00518E"/>
          </a:solidFill>
          <a:ln w="9525" cap="flat" cmpd="sng" algn="ctr">
            <a:solidFill>
              <a:srgbClr val="20365A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chemeClr val="bg1"/>
                </a:solidFill>
              </a:rPr>
              <a:t>Data Lake</a:t>
            </a:r>
          </a:p>
        </p:txBody>
      </p:sp>
      <p:sp>
        <p:nvSpPr>
          <p:cNvPr id="96" name="Right Arrow 38">
            <a:extLst>
              <a:ext uri="{FF2B5EF4-FFF2-40B4-BE49-F238E27FC236}">
                <a16:creationId xmlns:a16="http://schemas.microsoft.com/office/drawing/2014/main" id="{8D0590E3-4B3A-495E-9622-6DF0E0F83C7A}"/>
              </a:ext>
            </a:extLst>
          </p:cNvPr>
          <p:cNvSpPr/>
          <p:nvPr/>
        </p:nvSpPr>
        <p:spPr>
          <a:xfrm rot="10800000" flipH="1">
            <a:off x="2309850" y="2128155"/>
            <a:ext cx="457200" cy="365760"/>
          </a:xfrm>
          <a:prstGeom prst="rightArrow">
            <a:avLst/>
          </a:prstGeom>
          <a:solidFill>
            <a:srgbClr val="BFBFBF"/>
          </a:solidFill>
          <a:ln w="9525" cap="flat" cmpd="sng" algn="ctr">
            <a:noFill/>
            <a:prstDash val="solid"/>
          </a:ln>
          <a:effectLst/>
        </p:spPr>
        <p:txBody>
          <a:bodyPr tIns="91440" bIns="9144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100" kern="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C5376E0-AC3F-4E4C-8466-A673E8D18B9C}"/>
              </a:ext>
            </a:extLst>
          </p:cNvPr>
          <p:cNvSpPr/>
          <p:nvPr/>
        </p:nvSpPr>
        <p:spPr>
          <a:xfrm>
            <a:off x="2686142" y="5397375"/>
            <a:ext cx="3362746" cy="590589"/>
          </a:xfrm>
          <a:prstGeom prst="rect">
            <a:avLst/>
          </a:prstGeom>
          <a:noFill/>
          <a:ln w="9525" cap="rnd" cmpd="sng" algn="ctr">
            <a:solidFill>
              <a:srgbClr val="575757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A8B21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Aft>
                <a:spcPts val="1000"/>
              </a:spcAft>
            </a:pPr>
            <a:endParaRPr lang="en-US" sz="1200" b="1" dirty="0">
              <a:solidFill>
                <a:srgbClr val="575757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046207E-6E1A-CB4C-8CCE-2EF50E103E84}"/>
              </a:ext>
            </a:extLst>
          </p:cNvPr>
          <p:cNvSpPr/>
          <p:nvPr/>
        </p:nvSpPr>
        <p:spPr>
          <a:xfrm>
            <a:off x="4051572" y="5300385"/>
            <a:ext cx="656590" cy="169277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0" rIns="4572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404040">
                    <a:lumMod val="100000"/>
                  </a:srgbClr>
                </a:solidFill>
                <a:latin typeface="Arial" panose="020B0604020202020204" pitchFamily="34" charset="0"/>
              </a:rPr>
              <a:t>Sys Ops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3966329-CE45-2240-B730-D3D03D54DD77}"/>
              </a:ext>
            </a:extLst>
          </p:cNvPr>
          <p:cNvSpPr/>
          <p:nvPr/>
        </p:nvSpPr>
        <p:spPr>
          <a:xfrm>
            <a:off x="3812723" y="1604715"/>
            <a:ext cx="1134286" cy="261610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404040">
                    <a:lumMod val="100000"/>
                  </a:srgbClr>
                </a:solidFill>
                <a:latin typeface="Arial" panose="020B0604020202020204" pitchFamily="34" charset="0"/>
              </a:rPr>
              <a:t>Ingestion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8E919C-9256-EA44-978C-72704679C9F9}"/>
              </a:ext>
            </a:extLst>
          </p:cNvPr>
          <p:cNvSpPr/>
          <p:nvPr/>
        </p:nvSpPr>
        <p:spPr>
          <a:xfrm>
            <a:off x="3413919" y="3054947"/>
            <a:ext cx="1931895" cy="236817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404040">
                    <a:lumMod val="100000"/>
                  </a:srgbClr>
                </a:solidFill>
                <a:latin typeface="Arial" panose="020B0604020202020204" pitchFamily="34" charset="0"/>
              </a:rPr>
              <a:t>Logic and Compute Layer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F724AA-80E1-054A-A95C-41031E662237}"/>
              </a:ext>
            </a:extLst>
          </p:cNvPr>
          <p:cNvSpPr/>
          <p:nvPr/>
        </p:nvSpPr>
        <p:spPr>
          <a:xfrm>
            <a:off x="7318143" y="1604715"/>
            <a:ext cx="1163982" cy="261610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404040">
                    <a:lumMod val="100000"/>
                  </a:srgbClr>
                </a:solidFill>
                <a:latin typeface="Arial" panose="020B0604020202020204" pitchFamily="34" charset="0"/>
              </a:rPr>
              <a:t>Storage Layer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1EB3710-0277-5E4A-93E8-3199A13630AD}"/>
              </a:ext>
            </a:extLst>
          </p:cNvPr>
          <p:cNvSpPr/>
          <p:nvPr/>
        </p:nvSpPr>
        <p:spPr>
          <a:xfrm>
            <a:off x="2686142" y="4545137"/>
            <a:ext cx="6584495" cy="615212"/>
          </a:xfrm>
          <a:prstGeom prst="rect">
            <a:avLst/>
          </a:prstGeom>
          <a:noFill/>
          <a:ln w="9525" cap="rnd" cmpd="sng" algn="ctr">
            <a:solidFill>
              <a:srgbClr val="575757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A8B21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200" b="1" dirty="0">
              <a:solidFill>
                <a:srgbClr val="575757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56CACEB-6F77-2D40-BE58-7F3CD6C341BB}"/>
              </a:ext>
            </a:extLst>
          </p:cNvPr>
          <p:cNvSpPr/>
          <p:nvPr/>
        </p:nvSpPr>
        <p:spPr>
          <a:xfrm>
            <a:off x="5732545" y="4436298"/>
            <a:ext cx="674572" cy="169277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404040">
                    <a:lumMod val="100000"/>
                  </a:srgbClr>
                </a:solidFill>
                <a:latin typeface="Arial" panose="020B0604020202020204" pitchFamily="34" charset="0"/>
              </a:rPr>
              <a:t>Data Mgt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9C91CE-6261-E84B-A969-D5B232BAD712}"/>
              </a:ext>
            </a:extLst>
          </p:cNvPr>
          <p:cNvSpPr/>
          <p:nvPr/>
        </p:nvSpPr>
        <p:spPr>
          <a:xfrm>
            <a:off x="6090772" y="5397375"/>
            <a:ext cx="3179865" cy="590589"/>
          </a:xfrm>
          <a:prstGeom prst="rect">
            <a:avLst/>
          </a:prstGeom>
          <a:noFill/>
          <a:ln w="9525" cap="rnd" cmpd="sng" algn="ctr">
            <a:solidFill>
              <a:srgbClr val="575757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A8B21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200" b="1" dirty="0">
              <a:solidFill>
                <a:srgbClr val="575757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C39A06A-5760-BC4E-886F-57238BEDFD59}"/>
              </a:ext>
            </a:extLst>
          </p:cNvPr>
          <p:cNvSpPr/>
          <p:nvPr/>
        </p:nvSpPr>
        <p:spPr>
          <a:xfrm>
            <a:off x="7277179" y="5300386"/>
            <a:ext cx="982249" cy="169277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404040">
                    <a:lumMod val="100000"/>
                  </a:srgbClr>
                </a:solidFill>
                <a:latin typeface="Arial" panose="020B0604020202020204" pitchFamily="34" charset="0"/>
              </a:rPr>
              <a:t>Data Ops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FD0A3E-310A-2846-A123-3A7E24990FE0}"/>
              </a:ext>
            </a:extLst>
          </p:cNvPr>
          <p:cNvSpPr/>
          <p:nvPr/>
        </p:nvSpPr>
        <p:spPr>
          <a:xfrm>
            <a:off x="958056" y="1604715"/>
            <a:ext cx="994824" cy="261610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45720" rIns="4572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404040">
                    <a:lumMod val="100000"/>
                  </a:srgbClr>
                </a:solidFill>
                <a:latin typeface="Arial" panose="020B0604020202020204" pitchFamily="34" charset="0"/>
              </a:rPr>
              <a:t>Data Sources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1E58245-6FB1-DC4E-8EAC-F70387A62E72}"/>
              </a:ext>
            </a:extLst>
          </p:cNvPr>
          <p:cNvSpPr/>
          <p:nvPr/>
        </p:nvSpPr>
        <p:spPr>
          <a:xfrm>
            <a:off x="2841839" y="3308461"/>
            <a:ext cx="1376768" cy="41195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FFFFFF"/>
                </a:solidFill>
              </a:rPr>
              <a:t>Transformation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6FF6D6F-529C-6640-8C5F-1AAD295E9DA9}"/>
              </a:ext>
            </a:extLst>
          </p:cNvPr>
          <p:cNvSpPr/>
          <p:nvPr/>
        </p:nvSpPr>
        <p:spPr>
          <a:xfrm>
            <a:off x="2841839" y="3795568"/>
            <a:ext cx="1376768" cy="41195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FFFFFF"/>
                </a:solidFill>
              </a:rPr>
              <a:t>Validation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87F88A-4182-8D49-A8E7-53B70960E27E}"/>
              </a:ext>
            </a:extLst>
          </p:cNvPr>
          <p:cNvSpPr/>
          <p:nvPr/>
        </p:nvSpPr>
        <p:spPr>
          <a:xfrm>
            <a:off x="4518898" y="3308461"/>
            <a:ext cx="1376768" cy="41195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FFFFFF"/>
                </a:solidFill>
              </a:rPr>
              <a:t>Quality checks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C829ED-71FF-C84A-B62A-5AD461855D25}"/>
              </a:ext>
            </a:extLst>
          </p:cNvPr>
          <p:cNvSpPr/>
          <p:nvPr/>
        </p:nvSpPr>
        <p:spPr>
          <a:xfrm>
            <a:off x="4518898" y="2378958"/>
            <a:ext cx="1376768" cy="411958"/>
          </a:xfrm>
          <a:prstGeom prst="rect">
            <a:avLst/>
          </a:prstGeom>
          <a:noFill/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575757"/>
                </a:solidFill>
              </a:rPr>
              <a:t>Real-time Ingest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FC0C661-038E-6549-93C1-3C712264F62E}"/>
              </a:ext>
            </a:extLst>
          </p:cNvPr>
          <p:cNvSpPr/>
          <p:nvPr/>
        </p:nvSpPr>
        <p:spPr>
          <a:xfrm>
            <a:off x="2841839" y="2378958"/>
            <a:ext cx="1376768" cy="411958"/>
          </a:xfrm>
          <a:prstGeom prst="rect">
            <a:avLst/>
          </a:prstGeom>
          <a:solidFill>
            <a:srgbClr val="00518E"/>
          </a:solidFill>
          <a:ln w="9525" cap="flat" cmpd="sng" algn="ctr">
            <a:solidFill>
              <a:srgbClr val="20365A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chemeClr val="bg1"/>
                </a:solidFill>
              </a:rPr>
              <a:t>API mgt.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522AEC7-A5E5-AA4A-99AB-18C6FD596AAC}"/>
              </a:ext>
            </a:extLst>
          </p:cNvPr>
          <p:cNvSpPr/>
          <p:nvPr/>
        </p:nvSpPr>
        <p:spPr>
          <a:xfrm>
            <a:off x="4518898" y="1869466"/>
            <a:ext cx="1376768" cy="411958"/>
          </a:xfrm>
          <a:prstGeom prst="rect">
            <a:avLst/>
          </a:prstGeom>
          <a:solidFill>
            <a:srgbClr val="00518E"/>
          </a:solidFill>
          <a:ln w="9525" cap="flat" cmpd="sng" algn="ctr">
            <a:solidFill>
              <a:srgbClr val="911B2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chemeClr val="bg1"/>
                </a:solidFill>
              </a:rPr>
              <a:t>Batch Ingest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981DD0C-FA35-4B4E-9691-D43135F928FA}"/>
              </a:ext>
            </a:extLst>
          </p:cNvPr>
          <p:cNvSpPr/>
          <p:nvPr/>
        </p:nvSpPr>
        <p:spPr>
          <a:xfrm>
            <a:off x="2841839" y="1869466"/>
            <a:ext cx="1376768" cy="411958"/>
          </a:xfrm>
          <a:prstGeom prst="rect">
            <a:avLst/>
          </a:prstGeom>
          <a:solidFill>
            <a:srgbClr val="00518E"/>
          </a:solidFill>
          <a:ln w="9525" cap="flat" cmpd="sng" algn="ctr">
            <a:solidFill>
              <a:srgbClr val="20365A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chemeClr val="bg1"/>
                </a:solidFill>
              </a:rPr>
              <a:t>Data Connectors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7131A3-5DBD-434C-9E91-840C4CBB71AF}"/>
              </a:ext>
            </a:extLst>
          </p:cNvPr>
          <p:cNvSpPr/>
          <p:nvPr/>
        </p:nvSpPr>
        <p:spPr>
          <a:xfrm>
            <a:off x="717707" y="1869465"/>
            <a:ext cx="1475522" cy="730306"/>
          </a:xfrm>
          <a:prstGeom prst="rect">
            <a:avLst/>
          </a:prstGeom>
          <a:noFill/>
          <a:ln w="9525" cap="flat" cmpd="sng" algn="ctr">
            <a:solidFill>
              <a:srgbClr val="911B2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chemeClr val="bg1"/>
                </a:solidFill>
              </a:rPr>
              <a:t>Omni-channel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e-commerce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(e.g. app, website, kiosk)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5A4C33-E5FE-C647-AC54-B6CD9A9FF65B}"/>
              </a:ext>
            </a:extLst>
          </p:cNvPr>
          <p:cNvSpPr/>
          <p:nvPr/>
        </p:nvSpPr>
        <p:spPr>
          <a:xfrm>
            <a:off x="717707" y="3573823"/>
            <a:ext cx="1475522" cy="730306"/>
          </a:xfrm>
          <a:prstGeom prst="rect">
            <a:avLst/>
          </a:prstGeom>
          <a:noFill/>
          <a:ln w="9525" cap="flat" cmpd="sng" algn="ctr">
            <a:solidFill>
              <a:srgbClr val="911B2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chemeClr val="bg1"/>
                </a:solidFill>
              </a:rPr>
              <a:t>Non-commercial front-end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(e.g. loyalty profile, social media)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0D2AB1B-C9DD-4D4D-BEE7-4D45D4B8F00F}"/>
              </a:ext>
            </a:extLst>
          </p:cNvPr>
          <p:cNvSpPr/>
          <p:nvPr/>
        </p:nvSpPr>
        <p:spPr>
          <a:xfrm>
            <a:off x="717707" y="4426002"/>
            <a:ext cx="1475522" cy="730306"/>
          </a:xfrm>
          <a:prstGeom prst="rect">
            <a:avLst/>
          </a:prstGeom>
          <a:noFill/>
          <a:ln w="9525" cap="flat" cmpd="sng" algn="ctr">
            <a:solidFill>
              <a:srgbClr val="911B2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chemeClr val="bg1"/>
                </a:solidFill>
              </a:rPr>
              <a:t>3rd party data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(e.g. weather, outsourced capabilities)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58259A8-1FD7-C540-B5C1-84EF80F95757}"/>
              </a:ext>
            </a:extLst>
          </p:cNvPr>
          <p:cNvSpPr/>
          <p:nvPr/>
        </p:nvSpPr>
        <p:spPr>
          <a:xfrm>
            <a:off x="717707" y="2721644"/>
            <a:ext cx="1475522" cy="730306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911B2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chemeClr val="bg1"/>
                </a:solidFill>
              </a:rPr>
              <a:t>Restaurant tech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(e.g. POS, KDS,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DTT, BoH BOS)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91E40D6-5FCE-0C45-9357-20570E606C16}"/>
              </a:ext>
            </a:extLst>
          </p:cNvPr>
          <p:cNvSpPr/>
          <p:nvPr/>
        </p:nvSpPr>
        <p:spPr>
          <a:xfrm>
            <a:off x="717707" y="5278182"/>
            <a:ext cx="1475522" cy="62046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911B2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chemeClr val="bg1"/>
                </a:solidFill>
              </a:rPr>
              <a:t>Digital Channels</a:t>
            </a:r>
            <a:r>
              <a:rPr lang="en-US" sz="1000" baseline="30000" dirty="0">
                <a:solidFill>
                  <a:schemeClr val="bg1"/>
                </a:solidFill>
              </a:rPr>
              <a:t>2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(e.g. apps and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marketing data)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3D750A7-F13A-4BFF-A36E-D4CC9D3C7C73}"/>
              </a:ext>
            </a:extLst>
          </p:cNvPr>
          <p:cNvGrpSpPr/>
          <p:nvPr/>
        </p:nvGrpSpPr>
        <p:grpSpPr>
          <a:xfrm>
            <a:off x="5927430" y="3704295"/>
            <a:ext cx="537881" cy="365760"/>
            <a:chOff x="5927187" y="3793200"/>
            <a:chExt cx="560363" cy="365760"/>
          </a:xfrm>
        </p:grpSpPr>
        <p:sp>
          <p:nvSpPr>
            <p:cNvPr id="150" name="Right Arrow 82">
              <a:extLst>
                <a:ext uri="{FF2B5EF4-FFF2-40B4-BE49-F238E27FC236}">
                  <a16:creationId xmlns:a16="http://schemas.microsoft.com/office/drawing/2014/main" id="{60DF1E1A-3C5A-F04C-9DC3-B28A682AA048}"/>
                </a:ext>
              </a:extLst>
            </p:cNvPr>
            <p:cNvSpPr/>
            <p:nvPr/>
          </p:nvSpPr>
          <p:spPr>
            <a:xfrm rot="10800000" flipH="1">
              <a:off x="6030350" y="3793200"/>
              <a:ext cx="457200" cy="365760"/>
            </a:xfrm>
            <a:prstGeom prst="rightArrow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</a:ln>
            <a:effectLst/>
          </p:spPr>
          <p:txBody>
            <a:bodyPr tIns="91440" b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100" kern="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51" name="Right Arrow 83">
              <a:extLst>
                <a:ext uri="{FF2B5EF4-FFF2-40B4-BE49-F238E27FC236}">
                  <a16:creationId xmlns:a16="http://schemas.microsoft.com/office/drawing/2014/main" id="{60DF1E1A-3C5A-F04C-9DC3-B28A682AA048}"/>
                </a:ext>
              </a:extLst>
            </p:cNvPr>
            <p:cNvSpPr/>
            <p:nvPr/>
          </p:nvSpPr>
          <p:spPr>
            <a:xfrm rot="10800000">
              <a:off x="5927187" y="3793200"/>
              <a:ext cx="457200" cy="365760"/>
            </a:xfrm>
            <a:prstGeom prst="rightArrow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</a:ln>
            <a:effectLst/>
          </p:spPr>
          <p:txBody>
            <a:bodyPr tIns="91440" b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100" kern="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sp>
        <p:nvSpPr>
          <p:cNvPr id="120" name="Right Arrow 40">
            <a:extLst>
              <a:ext uri="{FF2B5EF4-FFF2-40B4-BE49-F238E27FC236}">
                <a16:creationId xmlns:a16="http://schemas.microsoft.com/office/drawing/2014/main" id="{60DF1E1A-3C5A-F04C-9DC3-B28A682AA048}"/>
              </a:ext>
            </a:extLst>
          </p:cNvPr>
          <p:cNvSpPr/>
          <p:nvPr/>
        </p:nvSpPr>
        <p:spPr>
          <a:xfrm rot="10800000" flipH="1">
            <a:off x="5967770" y="2128155"/>
            <a:ext cx="457200" cy="365760"/>
          </a:xfrm>
          <a:prstGeom prst="rightArrow">
            <a:avLst/>
          </a:prstGeom>
          <a:solidFill>
            <a:srgbClr val="BFBFBF"/>
          </a:solidFill>
          <a:ln w="9525" cap="flat" cmpd="sng" algn="ctr">
            <a:noFill/>
            <a:prstDash val="solid"/>
          </a:ln>
          <a:effectLst/>
        </p:spPr>
        <p:txBody>
          <a:bodyPr tIns="91440" bIns="9144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100" kern="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21" name="TextBox 95">
            <a:extLst>
              <a:ext uri="{FF2B5EF4-FFF2-40B4-BE49-F238E27FC236}">
                <a16:creationId xmlns:a16="http://schemas.microsoft.com/office/drawing/2014/main" id="{2DAB944A-7567-4A3A-A4FA-0E39A0D07E15}"/>
              </a:ext>
            </a:extLst>
          </p:cNvPr>
          <p:cNvSpPr txBox="1"/>
          <p:nvPr/>
        </p:nvSpPr>
        <p:spPr>
          <a:xfrm>
            <a:off x="8612948" y="6275805"/>
            <a:ext cx="1092027" cy="36255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1"/>
                </a:solidFill>
              </a:rPr>
              <a:t>Not started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59C0D9F-E588-4FCB-BE7E-61232A8BAAD7}"/>
              </a:ext>
            </a:extLst>
          </p:cNvPr>
          <p:cNvSpPr/>
          <p:nvPr/>
        </p:nvSpPr>
        <p:spPr>
          <a:xfrm>
            <a:off x="7434902" y="6376129"/>
            <a:ext cx="182880" cy="182726"/>
          </a:xfrm>
          <a:prstGeom prst="rect">
            <a:avLst/>
          </a:prstGeom>
          <a:solidFill>
            <a:srgbClr val="00B050"/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rgbClr val="FFFFFF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4BCC14A-7A45-4544-8A7B-649031BC5ACD}"/>
              </a:ext>
            </a:extLst>
          </p:cNvPr>
          <p:cNvSpPr/>
          <p:nvPr/>
        </p:nvSpPr>
        <p:spPr>
          <a:xfrm>
            <a:off x="6522266" y="6367081"/>
            <a:ext cx="182880" cy="182726"/>
          </a:xfrm>
          <a:prstGeom prst="rect">
            <a:avLst/>
          </a:prstGeom>
          <a:solidFill>
            <a:srgbClr val="00518E"/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rgbClr val="FFFFFF"/>
              </a:solidFill>
            </a:endParaRPr>
          </a:p>
        </p:txBody>
      </p:sp>
      <p:sp>
        <p:nvSpPr>
          <p:cNvPr id="124" name="TextBox 100">
            <a:extLst>
              <a:ext uri="{FF2B5EF4-FFF2-40B4-BE49-F238E27FC236}">
                <a16:creationId xmlns:a16="http://schemas.microsoft.com/office/drawing/2014/main" id="{62826DAC-4FBE-49B6-9315-9FD4426A787D}"/>
              </a:ext>
            </a:extLst>
          </p:cNvPr>
          <p:cNvSpPr txBox="1"/>
          <p:nvPr/>
        </p:nvSpPr>
        <p:spPr>
          <a:xfrm>
            <a:off x="7591797" y="6275805"/>
            <a:ext cx="1092027" cy="36255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1"/>
                </a:solidFill>
              </a:rPr>
              <a:t>In progress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157D24-335A-44A6-ADE0-4060272C17C8}"/>
              </a:ext>
            </a:extLst>
          </p:cNvPr>
          <p:cNvSpPr/>
          <p:nvPr/>
        </p:nvSpPr>
        <p:spPr>
          <a:xfrm>
            <a:off x="8459792" y="6367081"/>
            <a:ext cx="182880" cy="182726"/>
          </a:xfrm>
          <a:prstGeom prst="rect">
            <a:avLst/>
          </a:prstGeom>
          <a:solidFill>
            <a:srgbClr val="DADADA"/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rgbClr val="FFFFFF"/>
              </a:solidFill>
            </a:endParaRPr>
          </a:p>
        </p:txBody>
      </p:sp>
      <p:sp>
        <p:nvSpPr>
          <p:cNvPr id="126" name="TextBox 102">
            <a:extLst>
              <a:ext uri="{FF2B5EF4-FFF2-40B4-BE49-F238E27FC236}">
                <a16:creationId xmlns:a16="http://schemas.microsoft.com/office/drawing/2014/main" id="{985A308B-27EB-481A-864E-45FFFFF20DA3}"/>
              </a:ext>
            </a:extLst>
          </p:cNvPr>
          <p:cNvSpPr txBox="1"/>
          <p:nvPr/>
        </p:nvSpPr>
        <p:spPr>
          <a:xfrm>
            <a:off x="6685665" y="6286215"/>
            <a:ext cx="1092027" cy="36255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787960-E179-4A09-BD7B-CDC3F4998690}"/>
              </a:ext>
            </a:extLst>
          </p:cNvPr>
          <p:cNvSpPr/>
          <p:nvPr/>
        </p:nvSpPr>
        <p:spPr>
          <a:xfrm>
            <a:off x="6396328" y="6100196"/>
            <a:ext cx="4370960" cy="538163"/>
          </a:xfrm>
          <a:prstGeom prst="rect">
            <a:avLst/>
          </a:prstGeom>
          <a:noFill/>
          <a:ln w="9525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Progress legend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E1F158C-4A44-1740-957C-D5C5358B4204}"/>
              </a:ext>
            </a:extLst>
          </p:cNvPr>
          <p:cNvSpPr/>
          <p:nvPr/>
        </p:nvSpPr>
        <p:spPr>
          <a:xfrm>
            <a:off x="10242734" y="3406338"/>
            <a:ext cx="1234252" cy="30395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FFFFFF"/>
                </a:solidFill>
              </a:rPr>
              <a:t>Use case Models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8C164CF-C424-1C48-8D79-99CB0E0904F3}"/>
              </a:ext>
            </a:extLst>
          </p:cNvPr>
          <p:cNvSpPr/>
          <p:nvPr/>
        </p:nvSpPr>
        <p:spPr>
          <a:xfrm>
            <a:off x="10270116" y="5599246"/>
            <a:ext cx="1234252" cy="30395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FFFFFF"/>
                </a:solidFill>
              </a:rPr>
              <a:t>Digital Marketing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E1F158C-4A44-1740-957C-D5C5358B4204}"/>
              </a:ext>
            </a:extLst>
          </p:cNvPr>
          <p:cNvSpPr/>
          <p:nvPr/>
        </p:nvSpPr>
        <p:spPr>
          <a:xfrm>
            <a:off x="10258774" y="1897990"/>
            <a:ext cx="1234252" cy="3039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575757"/>
                </a:solidFill>
              </a:rPr>
              <a:t>BI Dashboards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1E4C5AE-74C3-5348-A78A-54624EE87C90}"/>
              </a:ext>
            </a:extLst>
          </p:cNvPr>
          <p:cNvSpPr/>
          <p:nvPr/>
        </p:nvSpPr>
        <p:spPr>
          <a:xfrm>
            <a:off x="10258774" y="2576221"/>
            <a:ext cx="1234252" cy="3039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575757"/>
                </a:solidFill>
              </a:rPr>
              <a:t>Visualization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E1F158C-4A44-1740-957C-D5C5358B4204}"/>
              </a:ext>
            </a:extLst>
          </p:cNvPr>
          <p:cNvSpPr/>
          <p:nvPr/>
        </p:nvSpPr>
        <p:spPr>
          <a:xfrm>
            <a:off x="10258774" y="2237106"/>
            <a:ext cx="1234252" cy="3039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575757"/>
                </a:solidFill>
              </a:rPr>
              <a:t>Ops reporting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A929D5-338F-044F-9555-5991525D2105}"/>
              </a:ext>
            </a:extLst>
          </p:cNvPr>
          <p:cNvSpPr/>
          <p:nvPr/>
        </p:nvSpPr>
        <p:spPr>
          <a:xfrm>
            <a:off x="10068694" y="1746419"/>
            <a:ext cx="1619812" cy="1209849"/>
          </a:xfrm>
          <a:prstGeom prst="rect">
            <a:avLst/>
          </a:prstGeom>
          <a:noFill/>
          <a:ln w="9525" cap="flat" cmpd="sng" algn="ctr">
            <a:solidFill>
              <a:srgbClr val="57575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5E7E"/>
                </a:solidFill>
              </a14:hiddenFill>
            </a:ext>
          </a:extLst>
        </p:spPr>
        <p:txBody>
          <a:bodyPr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  <a:buFont typeface="Trebuchet MS" panose="020B0603020202020204" pitchFamily="34" charset="0"/>
              <a:buNone/>
            </a:pPr>
            <a:endParaRPr lang="en-US" sz="1200" b="1" kern="0" dirty="0">
              <a:solidFill>
                <a:srgbClr val="5B5B5B"/>
              </a:solidFill>
              <a:latin typeface="Trebuchet MS"/>
              <a:cs typeface="Arial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9A929D5-338F-044F-9555-5991525D2105}"/>
              </a:ext>
            </a:extLst>
          </p:cNvPr>
          <p:cNvSpPr/>
          <p:nvPr/>
        </p:nvSpPr>
        <p:spPr>
          <a:xfrm>
            <a:off x="10068696" y="3197416"/>
            <a:ext cx="1619812" cy="677386"/>
          </a:xfrm>
          <a:prstGeom prst="rect">
            <a:avLst/>
          </a:prstGeom>
          <a:noFill/>
          <a:ln w="9525" cap="flat" cmpd="sng" algn="ctr">
            <a:solidFill>
              <a:srgbClr val="57575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5E7E"/>
                </a:solidFill>
              </a14:hiddenFill>
            </a:ext>
          </a:extLst>
        </p:spPr>
        <p:txBody>
          <a:bodyPr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  <a:buFont typeface="Trebuchet MS" panose="020B0603020202020204" pitchFamily="34" charset="0"/>
              <a:buNone/>
            </a:pPr>
            <a:endParaRPr lang="en-US" sz="1200" b="1" kern="0" dirty="0">
              <a:solidFill>
                <a:srgbClr val="5B5B5B"/>
              </a:solidFill>
              <a:latin typeface="Trebuchet MS"/>
              <a:cs typeface="Arial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41FA14B-8475-DC46-AA33-7150508621A7}"/>
              </a:ext>
            </a:extLst>
          </p:cNvPr>
          <p:cNvSpPr/>
          <p:nvPr/>
        </p:nvSpPr>
        <p:spPr>
          <a:xfrm>
            <a:off x="10068694" y="5022087"/>
            <a:ext cx="1619812" cy="971530"/>
          </a:xfrm>
          <a:prstGeom prst="rect">
            <a:avLst/>
          </a:prstGeom>
          <a:noFill/>
          <a:ln w="9525" cap="flat" cmpd="sng" algn="ctr">
            <a:solidFill>
              <a:srgbClr val="57575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5E7E"/>
                </a:solidFill>
              </a14:hiddenFill>
            </a:ext>
          </a:extLst>
        </p:spPr>
        <p:txBody>
          <a:bodyPr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  <a:buFont typeface="Trebuchet MS" panose="020B0603020202020204" pitchFamily="34" charset="0"/>
              <a:buNone/>
            </a:pPr>
            <a:endParaRPr lang="en-US" sz="1200" b="1" kern="0" dirty="0">
              <a:solidFill>
                <a:srgbClr val="5B5B5B"/>
              </a:solidFill>
              <a:latin typeface="Trebuchet MS"/>
              <a:cs typeface="Arial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41FA14B-8475-DC46-AA33-7150508621A7}"/>
              </a:ext>
            </a:extLst>
          </p:cNvPr>
          <p:cNvSpPr/>
          <p:nvPr/>
        </p:nvSpPr>
        <p:spPr>
          <a:xfrm>
            <a:off x="10068694" y="4148906"/>
            <a:ext cx="1619812" cy="576878"/>
          </a:xfrm>
          <a:prstGeom prst="rect">
            <a:avLst/>
          </a:prstGeom>
          <a:noFill/>
          <a:ln w="9525" cap="flat" cmpd="sng" algn="ctr">
            <a:solidFill>
              <a:srgbClr val="57575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5E7E"/>
                </a:solidFill>
              </a14:hiddenFill>
            </a:ext>
          </a:extLst>
        </p:spPr>
        <p:txBody>
          <a:bodyPr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  <a:buFont typeface="Trebuchet MS" panose="020B0603020202020204" pitchFamily="34" charset="0"/>
              <a:buNone/>
            </a:pPr>
            <a:endParaRPr lang="en-US" sz="1200" b="1" kern="0" dirty="0">
              <a:solidFill>
                <a:srgbClr val="5B5B5B"/>
              </a:solidFill>
              <a:latin typeface="Trebuchet MS"/>
              <a:cs typeface="Arial" pitchFamily="34" charset="0"/>
            </a:endParaRPr>
          </a:p>
        </p:txBody>
      </p:sp>
      <p:sp>
        <p:nvSpPr>
          <p:cNvPr id="137" name="Rounded Rectangle 110">
            <a:extLst>
              <a:ext uri="{FF2B5EF4-FFF2-40B4-BE49-F238E27FC236}">
                <a16:creationId xmlns:a16="http://schemas.microsoft.com/office/drawing/2014/main" id="{753661EE-52D0-5F45-B252-1CDC6D483842}"/>
              </a:ext>
            </a:extLst>
          </p:cNvPr>
          <p:cNvSpPr/>
          <p:nvPr/>
        </p:nvSpPr>
        <p:spPr>
          <a:xfrm>
            <a:off x="10221600" y="1611790"/>
            <a:ext cx="1308601" cy="261610"/>
          </a:xfrm>
          <a:prstGeom prst="round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404040">
                    <a:lumMod val="100000"/>
                  </a:srgbClr>
                </a:solidFill>
                <a:latin typeface="Arial" panose="020B0604020202020204" pitchFamily="34" charset="0"/>
              </a:rPr>
              <a:t>Reporting &amp; BI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6C9181F-5D72-414A-948F-7594B800FD46}"/>
              </a:ext>
            </a:extLst>
          </p:cNvPr>
          <p:cNvSpPr/>
          <p:nvPr/>
        </p:nvSpPr>
        <p:spPr>
          <a:xfrm>
            <a:off x="10428549" y="3067320"/>
            <a:ext cx="900101" cy="222168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404040">
                    <a:lumMod val="100000"/>
                  </a:srgbClr>
                </a:solidFill>
                <a:latin typeface="Arial" panose="020B0604020202020204" pitchFamily="34" charset="0"/>
              </a:rPr>
              <a:t>Advanced Analytics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523B56-F984-9D45-B20E-4BB00DB13BF9}"/>
              </a:ext>
            </a:extLst>
          </p:cNvPr>
          <p:cNvSpPr/>
          <p:nvPr/>
        </p:nvSpPr>
        <p:spPr>
          <a:xfrm>
            <a:off x="10432205" y="4901393"/>
            <a:ext cx="900101" cy="262380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404040">
                    <a:lumMod val="100000"/>
                  </a:srgbClr>
                </a:solidFill>
                <a:latin typeface="Arial" panose="020B0604020202020204" pitchFamily="34" charset="0"/>
              </a:rPr>
              <a:t>Marketing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676269C-DD2B-1D47-90AB-3E2C1FA44537}"/>
              </a:ext>
            </a:extLst>
          </p:cNvPr>
          <p:cNvSpPr/>
          <p:nvPr/>
        </p:nvSpPr>
        <p:spPr>
          <a:xfrm>
            <a:off x="10265130" y="5199170"/>
            <a:ext cx="1234252" cy="30395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FFFFFF"/>
                </a:solidFill>
              </a:rPr>
              <a:t>Apps</a:t>
            </a:r>
            <a:br>
              <a:rPr lang="en-US" sz="1000" dirty="0">
                <a:solidFill>
                  <a:srgbClr val="FFFFFF"/>
                </a:solidFill>
              </a:rPr>
            </a:br>
            <a:r>
              <a:rPr lang="en-US" sz="1000" dirty="0">
                <a:solidFill>
                  <a:srgbClr val="FFFFFF"/>
                </a:solidFill>
              </a:rPr>
              <a:t>(Mobile, Web)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E1F158C-4A44-1740-957C-D5C5358B4204}"/>
              </a:ext>
            </a:extLst>
          </p:cNvPr>
          <p:cNvSpPr/>
          <p:nvPr/>
        </p:nvSpPr>
        <p:spPr>
          <a:xfrm>
            <a:off x="10258774" y="4272984"/>
            <a:ext cx="1234252" cy="30395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FFFFFF"/>
                </a:solidFill>
              </a:rPr>
              <a:t>B/O tools and apps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6C9181F-5D72-414A-948F-7594B800FD46}"/>
              </a:ext>
            </a:extLst>
          </p:cNvPr>
          <p:cNvSpPr/>
          <p:nvPr/>
        </p:nvSpPr>
        <p:spPr>
          <a:xfrm>
            <a:off x="10308970" y="4012336"/>
            <a:ext cx="1139260" cy="217267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404040">
                    <a:lumMod val="100000"/>
                  </a:srgbClr>
                </a:solidFill>
                <a:latin typeface="Arial" panose="020B0604020202020204" pitchFamily="34" charset="0"/>
              </a:rPr>
              <a:t>Back-office</a:t>
            </a:r>
          </a:p>
        </p:txBody>
      </p:sp>
      <p:sp>
        <p:nvSpPr>
          <p:cNvPr id="143" name="TextBox 120">
            <a:extLst>
              <a:ext uri="{FF2B5EF4-FFF2-40B4-BE49-F238E27FC236}">
                <a16:creationId xmlns:a16="http://schemas.microsoft.com/office/drawing/2014/main" id="{079ED063-9C5B-4850-A388-1F3CC742D1F7}"/>
              </a:ext>
            </a:extLst>
          </p:cNvPr>
          <p:cNvSpPr txBox="1"/>
          <p:nvPr/>
        </p:nvSpPr>
        <p:spPr>
          <a:xfrm>
            <a:off x="9606590" y="6275805"/>
            <a:ext cx="1246707" cy="356036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1"/>
                </a:solidFill>
              </a:rPr>
              <a:t>Future capability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34FA29-BED0-4271-8EA9-60A7FA32E55C}"/>
              </a:ext>
            </a:extLst>
          </p:cNvPr>
          <p:cNvSpPr/>
          <p:nvPr/>
        </p:nvSpPr>
        <p:spPr>
          <a:xfrm>
            <a:off x="9453434" y="6367081"/>
            <a:ext cx="182880" cy="1827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57575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000" dirty="0" err="1">
              <a:solidFill>
                <a:srgbClr val="575757"/>
              </a:solidFill>
            </a:endParaRPr>
          </a:p>
        </p:txBody>
      </p:sp>
      <p:sp>
        <p:nvSpPr>
          <p:cNvPr id="145" name="ee4pContent2">
            <a:extLst>
              <a:ext uri="{FF2B5EF4-FFF2-40B4-BE49-F238E27FC236}">
                <a16:creationId xmlns:a16="http://schemas.microsoft.com/office/drawing/2014/main" id="{FD6E99F1-8C7D-954F-AD87-856FC7EB4100}"/>
              </a:ext>
            </a:extLst>
          </p:cNvPr>
          <p:cNvSpPr txBox="1"/>
          <p:nvPr/>
        </p:nvSpPr>
        <p:spPr>
          <a:xfrm>
            <a:off x="9444061" y="1735220"/>
            <a:ext cx="451208" cy="4252744"/>
          </a:xfrm>
          <a:prstGeom prst="rect">
            <a:avLst/>
          </a:prstGeom>
          <a:noFill/>
          <a:ln w="9525" cap="flat" cmpd="sng" algn="ctr">
            <a:solidFill>
              <a:srgbClr val="57575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5E7E"/>
                </a:solidFill>
              </a14:hiddenFill>
            </a:ext>
          </a:extLst>
        </p:spPr>
        <p:txBody>
          <a:bodyPr vert="vert270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Trebuchet MS" panose="020B0603020202020204" pitchFamily="34" charset="0"/>
              <a:buNone/>
              <a:defRPr/>
            </a:pPr>
            <a:r>
              <a:rPr lang="en-US" sz="1000" dirty="0">
                <a:latin typeface="+mn-lt"/>
                <a:cs typeface="+mn-cs"/>
                <a:sym typeface="Proxima Nova Rg" panose="02000506030000020004" pitchFamily="2" charset="0"/>
              </a:rPr>
              <a:t>Data</a:t>
            </a:r>
            <a:r>
              <a:rPr lang="en-US" b="1" kern="0" dirty="0">
                <a:solidFill>
                  <a:srgbClr val="5B5B5B"/>
                </a:solidFill>
                <a:latin typeface="Trebuchet MS"/>
                <a:sym typeface="Proxima Nova Rg" panose="02000506030000020004" pitchFamily="2" charset="0"/>
              </a:rPr>
              <a:t> </a:t>
            </a:r>
            <a:r>
              <a:rPr lang="en-US" sz="1000" dirty="0">
                <a:latin typeface="+mn-lt"/>
                <a:cs typeface="+mn-cs"/>
                <a:sym typeface="Proxima Nova Rg" panose="02000506030000020004" pitchFamily="2" charset="0"/>
              </a:rPr>
              <a:t>Integration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A8BDB7D-96C2-ED40-9A9A-6E6371B2EFD7}"/>
              </a:ext>
            </a:extLst>
          </p:cNvPr>
          <p:cNvGrpSpPr/>
          <p:nvPr/>
        </p:nvGrpSpPr>
        <p:grpSpPr>
          <a:xfrm>
            <a:off x="9286594" y="2880179"/>
            <a:ext cx="789881" cy="365760"/>
            <a:chOff x="5927187" y="3793200"/>
            <a:chExt cx="560363" cy="365760"/>
          </a:xfrm>
        </p:grpSpPr>
        <p:sp>
          <p:nvSpPr>
            <p:cNvPr id="148" name="Right Arrow 118">
              <a:extLst>
                <a:ext uri="{FF2B5EF4-FFF2-40B4-BE49-F238E27FC236}">
                  <a16:creationId xmlns:a16="http://schemas.microsoft.com/office/drawing/2014/main" id="{6D0B298B-CC74-C343-9CDD-5F06266CA50E}"/>
                </a:ext>
              </a:extLst>
            </p:cNvPr>
            <p:cNvSpPr/>
            <p:nvPr/>
          </p:nvSpPr>
          <p:spPr>
            <a:xfrm rot="10800000" flipH="1">
              <a:off x="6030350" y="3793200"/>
              <a:ext cx="457200" cy="365760"/>
            </a:xfrm>
            <a:prstGeom prst="rightArrow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</a:ln>
            <a:effectLst/>
          </p:spPr>
          <p:txBody>
            <a:bodyPr tIns="91440" b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100" kern="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49" name="Right Arrow 119">
              <a:extLst>
                <a:ext uri="{FF2B5EF4-FFF2-40B4-BE49-F238E27FC236}">
                  <a16:creationId xmlns:a16="http://schemas.microsoft.com/office/drawing/2014/main" id="{2DACF293-1C6A-0244-9A7E-7E29DC0B2798}"/>
                </a:ext>
              </a:extLst>
            </p:cNvPr>
            <p:cNvSpPr/>
            <p:nvPr/>
          </p:nvSpPr>
          <p:spPr>
            <a:xfrm rot="10800000">
              <a:off x="5927187" y="3793200"/>
              <a:ext cx="457200" cy="365760"/>
            </a:xfrm>
            <a:prstGeom prst="rightArrow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</a:ln>
            <a:effectLst/>
          </p:spPr>
          <p:txBody>
            <a:bodyPr tIns="91440" b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100" kern="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0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C5F0C7E-F7EC-452C-B3AD-8AE7853D27C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C5F0C7E-F7EC-452C-B3AD-8AE7853D27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42C9663-25A8-43E3-A0B4-72A3BFE0C0B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46" y="264893"/>
            <a:ext cx="9632631" cy="822960"/>
          </a:xfrm>
        </p:spPr>
        <p:txBody>
          <a:bodyPr/>
          <a:lstStyle/>
          <a:p>
            <a:r>
              <a:rPr lang="en-US" sz="3200" dirty="0"/>
              <a:t>EDW &amp; BDW Migration Options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84611" y="2035162"/>
            <a:ext cx="3672181" cy="822961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"Single pane of glass"</a:t>
            </a:r>
            <a:r>
              <a:rPr lang="en-US" sz="1200" dirty="0">
                <a:solidFill>
                  <a:schemeClr val="tx1"/>
                </a:solidFill>
              </a:rPr>
              <a:t> for Analytics / Insight teams</a:t>
            </a:r>
          </a:p>
          <a:p>
            <a:endParaRPr lang="en-US" sz="1200" b="1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tx2"/>
                </a:solidFill>
              </a:rPr>
              <a:t>Consolidated</a:t>
            </a:r>
            <a:r>
              <a:rPr lang="en-US" sz="1200" dirty="0">
                <a:solidFill>
                  <a:schemeClr val="tx1"/>
                </a:solidFill>
              </a:rPr>
              <a:t> reporting capabilities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16146" y="1786007"/>
            <a:ext cx="1798136" cy="1324752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1400" b="1" dirty="0">
                <a:solidFill>
                  <a:srgbClr val="C00000"/>
                </a:solidFill>
              </a:rPr>
              <a:t>165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Reports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1200" dirty="0">
                <a:solidFill>
                  <a:schemeClr val="tx1"/>
                </a:solidFill>
              </a:rPr>
              <a:t>Onboard downstream users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1400" b="1" dirty="0">
                <a:solidFill>
                  <a:srgbClr val="C00000"/>
                </a:solidFill>
              </a:rPr>
              <a:t>13.5 TB </a:t>
            </a:r>
            <a:r>
              <a:rPr lang="en-US" sz="1200" dirty="0">
                <a:solidFill>
                  <a:schemeClr val="tx1"/>
                </a:solidFill>
              </a:rPr>
              <a:t>of Data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1200" dirty="0">
                <a:solidFill>
                  <a:schemeClr val="tx1"/>
                </a:solidFill>
              </a:rPr>
              <a:t>Change Management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17AC7-12D1-4AE2-ADED-BEA2B6398921}"/>
              </a:ext>
            </a:extLst>
          </p:cNvPr>
          <p:cNvSpPr txBox="1"/>
          <p:nvPr/>
        </p:nvSpPr>
        <p:spPr>
          <a:xfrm>
            <a:off x="2384612" y="3351013"/>
            <a:ext cx="3442664" cy="169610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Accelerate</a:t>
            </a:r>
            <a:r>
              <a:rPr lang="en-US" sz="1200" dirty="0">
                <a:solidFill>
                  <a:schemeClr val="tx1"/>
                </a:solidFill>
              </a:rPr>
              <a:t> Polaris value delivery</a:t>
            </a:r>
          </a:p>
          <a:p>
            <a:endParaRPr lang="en-US" sz="1200" b="1" dirty="0">
              <a:solidFill>
                <a:srgbClr val="C00000"/>
              </a:solidFill>
            </a:endParaRPr>
          </a:p>
          <a:p>
            <a:r>
              <a:rPr lang="en-US" sz="1200" b="1" dirty="0">
                <a:solidFill>
                  <a:srgbClr val="C00000"/>
                </a:solidFill>
              </a:rPr>
              <a:t>Eliminate</a:t>
            </a:r>
            <a:r>
              <a:rPr lang="en-US" sz="1200" dirty="0">
                <a:solidFill>
                  <a:schemeClr val="tx1"/>
                </a:solidFill>
              </a:rPr>
              <a:t> Data Security risks from EDW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C00000"/>
                </a:solidFill>
              </a:rPr>
              <a:t>Eliminate investment</a:t>
            </a:r>
            <a:r>
              <a:rPr lang="en-US" sz="1200" dirty="0"/>
              <a:t> required to keep legacy platform/s online</a:t>
            </a:r>
          </a:p>
          <a:p>
            <a:endParaRPr lang="en-US" sz="1200" b="1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tx2"/>
                </a:solidFill>
              </a:rPr>
              <a:t>Ease of Data Access </a:t>
            </a:r>
            <a:r>
              <a:rPr lang="en-US" sz="1200" dirty="0">
                <a:solidFill>
                  <a:schemeClr val="tx1"/>
                </a:solidFill>
              </a:rPr>
              <a:t>to</a:t>
            </a:r>
            <a:r>
              <a:rPr lang="en-US" sz="1200" b="1" dirty="0">
                <a:solidFill>
                  <a:schemeClr val="tx2"/>
                </a:solidFill>
              </a:rPr>
              <a:t> </a:t>
            </a:r>
            <a:r>
              <a:rPr lang="en-US" sz="1200" dirty="0"/>
              <a:t>consuming applications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804787DF-42A8-46E4-BFAB-1781A2187A41}"/>
              </a:ext>
            </a:extLst>
          </p:cNvPr>
          <p:cNvSpPr/>
          <p:nvPr/>
        </p:nvSpPr>
        <p:spPr>
          <a:xfrm>
            <a:off x="416146" y="3243437"/>
            <a:ext cx="1968466" cy="1696103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1400" b="1" dirty="0">
                <a:solidFill>
                  <a:srgbClr val="C00000"/>
                </a:solidFill>
              </a:rPr>
              <a:t>20</a:t>
            </a:r>
            <a:r>
              <a:rPr lang="en-US" sz="1200" dirty="0">
                <a:solidFill>
                  <a:schemeClr val="tx1"/>
                </a:solidFill>
              </a:rPr>
              <a:t> Data Sources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1400" b="1" dirty="0">
                <a:solidFill>
                  <a:srgbClr val="C00000"/>
                </a:solidFill>
              </a:rPr>
              <a:t>700+ </a:t>
            </a:r>
            <a:r>
              <a:rPr lang="en-US" sz="1200" dirty="0">
                <a:solidFill>
                  <a:schemeClr val="tx1"/>
                </a:solidFill>
              </a:rPr>
              <a:t>processes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1400" b="1" dirty="0">
                <a:solidFill>
                  <a:srgbClr val="C00000"/>
                </a:solidFill>
              </a:rPr>
              <a:t>13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external app integration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1400" b="1" dirty="0">
                <a:solidFill>
                  <a:srgbClr val="C00000"/>
                </a:solidFill>
              </a:rPr>
              <a:t>6</a:t>
            </a:r>
            <a:r>
              <a:rPr lang="en-US" sz="1200" b="1" dirty="0">
                <a:solidFill>
                  <a:schemeClr val="tx1"/>
                </a:solidFill>
              </a:rPr>
              <a:t>  </a:t>
            </a:r>
            <a:r>
              <a:rPr lang="en-US" sz="1200" dirty="0">
                <a:solidFill>
                  <a:schemeClr val="tx1"/>
                </a:solidFill>
              </a:rPr>
              <a:t>internal app integration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3788C50-9099-4128-BB76-A6420737B7CB}"/>
              </a:ext>
            </a:extLst>
          </p:cNvPr>
          <p:cNvSpPr/>
          <p:nvPr/>
        </p:nvSpPr>
        <p:spPr>
          <a:xfrm>
            <a:off x="2043953" y="3433496"/>
            <a:ext cx="340659" cy="1429429"/>
          </a:xfrm>
          <a:prstGeom prst="rightBrace">
            <a:avLst/>
          </a:prstGeom>
          <a:ln w="9525" cap="rnd">
            <a:solidFill>
              <a:srgbClr val="7F7F7F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5F4B0A4-8BE6-4E2A-99D4-C47DCD158B03}"/>
              </a:ext>
            </a:extLst>
          </p:cNvPr>
          <p:cNvSpPr/>
          <p:nvPr/>
        </p:nvSpPr>
        <p:spPr>
          <a:xfrm>
            <a:off x="2070846" y="1845455"/>
            <a:ext cx="268941" cy="1339442"/>
          </a:xfrm>
          <a:prstGeom prst="rightBrace">
            <a:avLst/>
          </a:prstGeom>
          <a:ln w="9525" cap="rnd">
            <a:solidFill>
              <a:srgbClr val="7F7F7F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421663-BCA4-4944-B6BB-C840DBC9955A}"/>
              </a:ext>
            </a:extLst>
          </p:cNvPr>
          <p:cNvSpPr/>
          <p:nvPr/>
        </p:nvSpPr>
        <p:spPr>
          <a:xfrm>
            <a:off x="5735063" y="1256524"/>
            <a:ext cx="2106172" cy="78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2000" b="1" dirty="0"/>
              <a:t>Option A</a:t>
            </a:r>
          </a:p>
          <a:p>
            <a:pPr algn="ctr"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1050" dirty="0"/>
              <a:t>(Complete EDW migration to Polaris)</a:t>
            </a:r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DD5E32-0592-4C7F-B72C-AB2E0F357783}"/>
              </a:ext>
            </a:extLst>
          </p:cNvPr>
          <p:cNvSpPr/>
          <p:nvPr/>
        </p:nvSpPr>
        <p:spPr>
          <a:xfrm>
            <a:off x="7793259" y="1256524"/>
            <a:ext cx="2244890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2000" b="1" dirty="0"/>
              <a:t>Option B</a:t>
            </a:r>
          </a:p>
          <a:p>
            <a:pPr algn="ctr"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1000" dirty="0"/>
              <a:t>(Integrate Legacy Platforms with Polaris as interim solution)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8ED349-CC94-4345-8497-47B96EC435BE}"/>
              </a:ext>
            </a:extLst>
          </p:cNvPr>
          <p:cNvSpPr/>
          <p:nvPr/>
        </p:nvSpPr>
        <p:spPr>
          <a:xfrm>
            <a:off x="10385962" y="1256524"/>
            <a:ext cx="1266693" cy="636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2000" b="1" dirty="0"/>
              <a:t>Option C</a:t>
            </a:r>
          </a:p>
          <a:p>
            <a:pPr algn="ctr"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1000" dirty="0"/>
              <a:t>(Do not migrate)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47800D-62C0-478C-B469-0E02D036C0ED}"/>
              </a:ext>
            </a:extLst>
          </p:cNvPr>
          <p:cNvSpPr/>
          <p:nvPr/>
        </p:nvSpPr>
        <p:spPr>
          <a:xfrm>
            <a:off x="512907" y="1256524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2000" b="1" dirty="0"/>
              <a:t>Scope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31352F-781F-493E-82F7-99C1476AE028}"/>
              </a:ext>
            </a:extLst>
          </p:cNvPr>
          <p:cNvSpPr/>
          <p:nvPr/>
        </p:nvSpPr>
        <p:spPr>
          <a:xfrm>
            <a:off x="2995793" y="1237384"/>
            <a:ext cx="206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rgbClr val="C00000"/>
              </a:buClr>
            </a:pPr>
            <a:r>
              <a:rPr lang="en-US" sz="2000" b="1" dirty="0"/>
              <a:t>Business Value</a:t>
            </a:r>
            <a:endParaRPr lang="en-US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80D9B71-B6B0-464A-B9DE-EB76D3647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01860" y="2045499"/>
            <a:ext cx="294294" cy="29429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E423045-B47D-41A4-8A14-8DA1A19E94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2366" y="2551510"/>
            <a:ext cx="294294" cy="29429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1D9A384-4482-4FA2-BF44-FEAB5C56E5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01860" y="3658383"/>
            <a:ext cx="294294" cy="29429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D978559-FF7C-4971-B993-DB50F537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2366" y="3343590"/>
            <a:ext cx="294294" cy="294294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25F08AF-C620-4C8E-B6A7-1AB3664A3E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01860" y="4051283"/>
            <a:ext cx="294294" cy="294294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71FED6B0-1DD7-425D-AD7E-A5E60494C7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3902" y="4568631"/>
            <a:ext cx="294294" cy="294294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9E37ACAA-7C1A-4374-901A-73E7B5A747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75355" y="2008121"/>
            <a:ext cx="294294" cy="294294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D252AAB-782B-4350-A57C-4D927B475D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75355" y="2531410"/>
            <a:ext cx="294294" cy="29429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9B0DBB-E2FC-457B-843F-D2B44F35F392}"/>
              </a:ext>
            </a:extLst>
          </p:cNvPr>
          <p:cNvSpPr/>
          <p:nvPr/>
        </p:nvSpPr>
        <p:spPr>
          <a:xfrm>
            <a:off x="7891750" y="1228157"/>
            <a:ext cx="2106171" cy="5281111"/>
          </a:xfrm>
          <a:prstGeom prst="roundRect">
            <a:avLst/>
          </a:prstGeom>
          <a:noFill/>
          <a:ln w="9525" cap="rnd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7DA3A1-F066-4B03-8F98-1FEB0B2E9DDF}"/>
              </a:ext>
            </a:extLst>
          </p:cNvPr>
          <p:cNvCxnSpPr/>
          <p:nvPr/>
        </p:nvCxnSpPr>
        <p:spPr>
          <a:xfrm>
            <a:off x="5735063" y="5131807"/>
            <a:ext cx="6097816" cy="0"/>
          </a:xfrm>
          <a:prstGeom prst="line">
            <a:avLst/>
          </a:prstGeom>
          <a:ln w="28575" cap="rnd" cmpd="dbl">
            <a:solidFill>
              <a:srgbClr val="7F7F7F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30C00A-126D-42BA-9061-B0EB9621346D}"/>
              </a:ext>
            </a:extLst>
          </p:cNvPr>
          <p:cNvSpPr txBox="1"/>
          <p:nvPr/>
        </p:nvSpPr>
        <p:spPr>
          <a:xfrm>
            <a:off x="6402313" y="5160961"/>
            <a:ext cx="914400" cy="368567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575757"/>
                </a:solidFill>
              </a:rPr>
              <a:t>$6.0MM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C761A4-EDC1-44B7-88EC-0F6A74515640}"/>
              </a:ext>
            </a:extLst>
          </p:cNvPr>
          <p:cNvSpPr txBox="1"/>
          <p:nvPr/>
        </p:nvSpPr>
        <p:spPr>
          <a:xfrm>
            <a:off x="8553781" y="5131860"/>
            <a:ext cx="914400" cy="368567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575757"/>
                </a:solidFill>
              </a:rPr>
              <a:t>$ TBD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6F44E-3326-4369-8497-68166E3C23A5}"/>
              </a:ext>
            </a:extLst>
          </p:cNvPr>
          <p:cNvSpPr txBox="1"/>
          <p:nvPr/>
        </p:nvSpPr>
        <p:spPr>
          <a:xfrm>
            <a:off x="10772923" y="5131807"/>
            <a:ext cx="914400" cy="368567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575757"/>
                </a:solidFill>
              </a:rPr>
              <a:t>$ 0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42AB6-CD21-4764-9867-34E6E8A88318}"/>
              </a:ext>
            </a:extLst>
          </p:cNvPr>
          <p:cNvSpPr txBox="1"/>
          <p:nvPr/>
        </p:nvSpPr>
        <p:spPr>
          <a:xfrm>
            <a:off x="5735063" y="5616739"/>
            <a:ext cx="2106171" cy="97636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575757"/>
                </a:solidFill>
              </a:rPr>
              <a:t>High Value, High Cost, Longer duration option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575757"/>
                </a:solidFill>
              </a:rPr>
              <a:t>Carries risk due to size and complexity when taken into account other large-scale initiatives at Inspire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4E0F0E-1A7D-4F1F-8178-03740D67A647}"/>
              </a:ext>
            </a:extLst>
          </p:cNvPr>
          <p:cNvSpPr txBox="1"/>
          <p:nvPr/>
        </p:nvSpPr>
        <p:spPr>
          <a:xfrm>
            <a:off x="7983963" y="3396774"/>
            <a:ext cx="1921747" cy="1303285"/>
          </a:xfrm>
          <a:prstGeom prst="rect">
            <a:avLst/>
          </a:prstGeom>
          <a:solidFill>
            <a:srgbClr val="FFFFFF"/>
          </a:solidFill>
          <a:ln w="10795" cap="flat" cmpd="sng" algn="ctr">
            <a:solidFill>
              <a:srgbClr val="00518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b="1" u="sng" dirty="0">
                <a:solidFill>
                  <a:srgbClr val="00518E"/>
                </a:solidFill>
              </a:rPr>
              <a:t>Implication</a:t>
            </a:r>
            <a:r>
              <a:rPr lang="en-US" sz="1000" dirty="0">
                <a:solidFill>
                  <a:srgbClr val="00518E"/>
                </a:solidFill>
              </a:rPr>
              <a:t> : </a:t>
            </a:r>
          </a:p>
          <a:p>
            <a:pPr>
              <a:buClr>
                <a:schemeClr val="tx2"/>
              </a:buClr>
            </a:pPr>
            <a:r>
              <a:rPr lang="en-US" sz="1000" dirty="0">
                <a:solidFill>
                  <a:srgbClr val="00518E"/>
                </a:solidFill>
              </a:rPr>
              <a:t>$1.5MM/year operation cost avoidance won’t be realized until the full migration</a:t>
            </a:r>
          </a:p>
          <a:p>
            <a:pPr>
              <a:buClr>
                <a:schemeClr val="tx2"/>
              </a:buClr>
            </a:pPr>
            <a:endParaRPr lang="en-US" sz="1000" dirty="0">
              <a:solidFill>
                <a:srgbClr val="00518E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1000" dirty="0">
                <a:solidFill>
                  <a:srgbClr val="00518E"/>
                </a:solidFill>
              </a:rPr>
              <a:t>Assumes limitations of  legacy systems performance and stability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42AB6-CD21-4764-9867-34E6E8A88318}"/>
              </a:ext>
            </a:extLst>
          </p:cNvPr>
          <p:cNvSpPr txBox="1"/>
          <p:nvPr/>
        </p:nvSpPr>
        <p:spPr>
          <a:xfrm>
            <a:off x="7891750" y="5608538"/>
            <a:ext cx="2106171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575757"/>
                </a:solidFill>
              </a:rPr>
              <a:t>Mitigates risk given other large-scale projects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575757"/>
                </a:solidFill>
              </a:rPr>
              <a:t>Less disruption for users compared to Option A</a:t>
            </a:r>
          </a:p>
          <a:p>
            <a:pPr>
              <a:buClr>
                <a:schemeClr val="tx2"/>
              </a:buClr>
            </a:pPr>
            <a:endParaRPr lang="en-US" sz="1000" dirty="0">
              <a:solidFill>
                <a:srgbClr val="575757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BE5B3C-F1AD-424D-A71E-F1B946479EC7}"/>
              </a:ext>
            </a:extLst>
          </p:cNvPr>
          <p:cNvSpPr txBox="1"/>
          <p:nvPr/>
        </p:nvSpPr>
        <p:spPr>
          <a:xfrm>
            <a:off x="10148047" y="2817838"/>
            <a:ext cx="1805142" cy="2045085"/>
          </a:xfrm>
          <a:prstGeom prst="rect">
            <a:avLst/>
          </a:prstGeom>
          <a:solidFill>
            <a:srgbClr val="FFFFFF"/>
          </a:solidFill>
          <a:ln w="10795" cap="flat" cmpd="sng" algn="ctr">
            <a:solidFill>
              <a:srgbClr val="00518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b="1" u="sng" dirty="0">
                <a:solidFill>
                  <a:srgbClr val="00518E"/>
                </a:solidFill>
              </a:rPr>
              <a:t>Implication</a:t>
            </a:r>
            <a:r>
              <a:rPr lang="en-US" sz="1000" dirty="0">
                <a:solidFill>
                  <a:srgbClr val="00518E"/>
                </a:solidFill>
              </a:rPr>
              <a:t> : </a:t>
            </a:r>
          </a:p>
          <a:p>
            <a:pPr>
              <a:buClr>
                <a:schemeClr val="tx2"/>
              </a:buClr>
            </a:pPr>
            <a:r>
              <a:rPr lang="en-US" sz="1000" dirty="0">
                <a:solidFill>
                  <a:srgbClr val="00518E"/>
                </a:solidFill>
              </a:rPr>
              <a:t>All Implications of Option B</a:t>
            </a:r>
          </a:p>
          <a:p>
            <a:pPr>
              <a:buClr>
                <a:schemeClr val="tx2"/>
              </a:buClr>
            </a:pPr>
            <a:endParaRPr lang="en-US" sz="1000" dirty="0">
              <a:solidFill>
                <a:srgbClr val="00518E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1000" dirty="0">
                <a:solidFill>
                  <a:srgbClr val="00518E"/>
                </a:solidFill>
              </a:rPr>
              <a:t>AND</a:t>
            </a:r>
          </a:p>
          <a:p>
            <a:pPr>
              <a:buClr>
                <a:schemeClr val="tx2"/>
              </a:buClr>
            </a:pPr>
            <a:endParaRPr lang="en-US" sz="1000" dirty="0">
              <a:solidFill>
                <a:srgbClr val="00518E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1000" dirty="0">
                <a:solidFill>
                  <a:srgbClr val="00518E"/>
                </a:solidFill>
              </a:rPr>
              <a:t>Continued poor user experience from having to use multiple platforms.  </a:t>
            </a:r>
          </a:p>
          <a:p>
            <a:pPr>
              <a:buClr>
                <a:schemeClr val="tx2"/>
              </a:buClr>
            </a:pPr>
            <a:endParaRPr lang="en-US" sz="1000" dirty="0">
              <a:solidFill>
                <a:srgbClr val="00518E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1000" dirty="0">
                <a:solidFill>
                  <a:srgbClr val="00518E"/>
                </a:solidFill>
              </a:rPr>
              <a:t>Inability to access cross Brand data from a single location</a:t>
            </a:r>
          </a:p>
        </p:txBody>
      </p:sp>
    </p:spTree>
    <p:extLst>
      <p:ext uri="{BB962C8B-B14F-4D97-AF65-F5344CB8AC3E}">
        <p14:creationId xmlns:p14="http://schemas.microsoft.com/office/powerpoint/2010/main" val="1684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_DRAFT" val="0"/>
  <p:tag name="EE4P_LANGUAGE_ID" val="1033"/>
  <p:tag name="EE4P_STYLE_ID" val="39dcc26a-7131-49f4-a9eb-1c0521500c03"/>
  <p:tag name="THINKCELLPRESENTATIONDONOTDELETE" val="&lt;?xml version=&quot;1.0&quot; encoding=&quot;UTF-16&quot; standalone=&quot;yes&quot;?&gt;&lt;root reqver=&quot;24162&quot;&gt;&lt;version val=&quot;2704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3.19510000000000005116E+00&quot;&gt;&lt;m_msothmcolidx val=&quot;0&quot;/&gt;&lt;m_rgb r=&quot;BF&quot; g=&quot;BF&quot; b=&quot;BF&quot;/&gt;&lt;m_nBrightness tagver0=&quot;26206&quot; tagname0=&quot;m_nBrightnessUNRECOGNIZED&quot; val=&quot;0&quot;/&gt;&lt;/elem&gt;&lt;elem m_fUsage=&quot;2.50022790000000050270E+00&quot;&gt;&lt;m_msothmcolidx val=&quot;0&quot;/&gt;&lt;m_rgb r=&quot;00&quot; g=&quot;3B&quot; b=&quot;68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EE4P_MASTERWIZARD_MARGINS" val="0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7GkO46Rf2T9KCfCeVXE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u8YBkvR5us2Tr1TwZW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u8YBkvR5us2Tr1TwZWg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Abkp0TW25vzckZzP7j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u8YBkvR5us2Tr1TwZWg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u8YBkvR5us2Tr1TwZWg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u8YBkvR5us2Tr1TwZWg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V6s4DUSfKWrCHe69Onb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Nr5yySRBq7PwxizXrJ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eVUchoSmyd175fIgnF4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abAPR6QcGdvF14ZmkHz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VaIZqwTPGJnsRfCSrR2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M7gD8vRG2Z58fY8RCvA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RRFlFRQ2mGalJUMZtoP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bTFB5FSXS_J3BkZwvTU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HTcarqTzSSSt.HxnfwR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kp8KfGSvawti4XB8mTo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xo5l_aSRqSNBXN8I1aCv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Jcws89Tmm5OUVgvf14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G.fQ.S5aExuk7lhs82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HWEnwqQsCUPH2LjK5y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u643h_RgKlz25UXwSW5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SQDufrTWO7To_nW2a3s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5znFVyTjWjQ4UyUsUYq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1wQrooRoidaGLnVJPVL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2JFU.knTqyD7sunVDS6z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pdzKpKwQOGVjRa5dlDEU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oWh6tyQX6t.e2Wju9Qy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Oj.s1CjRpKYpJhyaO0PE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2NsJP3RbOwePLn0QzPC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kfU1sOS4y7Hkw_oEhdG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El_e98Tvunk33CWiKfM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rTMCJDSNCLy01DUBlh8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vYw8lWQwCzXsZM6STZ6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XkeumCQ0WeCFmoXuxjZ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9X.n0ZSOOfFpV5SkkuJ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NmFjQfQWCU1EatZx5H5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7h2UHXUR5OMZjm3H_oiS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HCuVWuTtuNy0UNkpU1D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VuyEOWR12BCp53JeaIN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9ugXYNTqiGjspD1mrLB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j558ndQmGwVRcgCPML7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u8YBkvR5us2Tr1TwZWg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M59p3SQWqIxA3hZikOH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B0Fd0KTl.pFaSoHApBq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kZcfoGRtGbHbOqbwbLq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1ensEfQm2ZmmzOQFYOK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pLvnDoSim.uEMCwPdEi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3uzPAmS7Ck2COYqxpJN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N_r4ZDQTlaK9ceRZa0H7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cpiuaR8S2WGvJ2bOgl5i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SfU6P.Qe2c01OJzC64x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tgoNJ6Tv2feGMu0wFN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9ugXYNTqiGjspD1mrLB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Vj3KAxQtqgycb1p7Gac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Tjx51cSc.39AanC99mh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rgmJlsQ.K487Mms.nH4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rgmJlsQ.K487Mms.nH4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rgmJlsQ.K487Mms.nH4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rgmJlsQ.K487Mms.nH4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M59p3SQWqIxA3hZikOH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a8cjhVTLm0lfjROP7hI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spire Theme 2018">
  <a:themeElements>
    <a:clrScheme name="Inspire Custom">
      <a:dk1>
        <a:srgbClr val="404040"/>
      </a:dk1>
      <a:lt1>
        <a:srgbClr val="FFFFFF"/>
      </a:lt1>
      <a:dk2>
        <a:srgbClr val="C9252C"/>
      </a:dk2>
      <a:lt2>
        <a:srgbClr val="F2F2F2"/>
      </a:lt2>
      <a:accent1>
        <a:srgbClr val="911B21"/>
      </a:accent1>
      <a:accent2>
        <a:srgbClr val="C9252C"/>
      </a:accent2>
      <a:accent3>
        <a:srgbClr val="575757"/>
      </a:accent3>
      <a:accent4>
        <a:srgbClr val="BFBFBF"/>
      </a:accent4>
      <a:accent5>
        <a:srgbClr val="00518E"/>
      </a:accent5>
      <a:accent6>
        <a:srgbClr val="C8D8EB"/>
      </a:accent6>
      <a:hlink>
        <a:srgbClr val="8FC719"/>
      </a:hlink>
      <a:folHlink>
        <a:srgbClr val="6B9512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rgbClr val="7F7F7F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buClr>
            <a:schemeClr val="tx2"/>
          </a:buClr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386866-10-05Dec18-SJ-int-DAL_WIP" id="{F9841437-6A5A-4B92-A685-C7C75D5E7436}" vid="{F6953FE6-64BC-42B5-A7B5-27E549C55877}"/>
    </a:ext>
  </a:extLst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CG Colors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FC77E"/>
      </a:hlink>
      <a:folHlink>
        <a:srgbClr val="03522D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6400</TotalTime>
  <Words>567</Words>
  <Application>Microsoft Office PowerPoint</Application>
  <PresentationFormat>Widescreen</PresentationFormat>
  <Paragraphs>162</Paragraphs>
  <Slides>3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Arial</vt:lpstr>
      <vt:lpstr>Arial Black</vt:lpstr>
      <vt:lpstr>Proxima Nova Rg</vt:lpstr>
      <vt:lpstr>Trebuchet MS</vt:lpstr>
      <vt:lpstr>Wingdings</vt:lpstr>
      <vt:lpstr>Inspire Theme 2018</vt:lpstr>
      <vt:lpstr>think-cell Slide</vt:lpstr>
      <vt:lpstr>Data Architecture: Progress against milestone plan for Polaris 1.0</vt:lpstr>
      <vt:lpstr>Platform: Reference Architecture</vt:lpstr>
      <vt:lpstr>EDW &amp; BDW Migration Options </vt:lpstr>
      <vt:lpstr>Format Guide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Rayniel Taliman</dc:creator>
  <cp:lastModifiedBy>Das, Krish</cp:lastModifiedBy>
  <cp:revision>212</cp:revision>
  <cp:lastPrinted>2019-04-30T21:43:52Z</cp:lastPrinted>
  <dcterms:created xsi:type="dcterms:W3CDTF">2018-12-04T20:43:59Z</dcterms:created>
  <dcterms:modified xsi:type="dcterms:W3CDTF">2019-05-03T15:48:46Z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223130</vt:lpwstr>
  </property>
  <property fmtid="{D5CDD505-2E9C-101B-9397-08002B2CF9AE}" pid="4" name="NXPowerLiteSettings">
    <vt:lpwstr>C700052003A000</vt:lpwstr>
  </property>
  <property fmtid="{D5CDD505-2E9C-101B-9397-08002B2CF9AE}" pid="5" name="NXPowerLiteVersion">
    <vt:lpwstr>D8.0.4</vt:lpwstr>
  </property>
  <property fmtid="{D5CDD505-2E9C-101B-9397-08002B2CF9AE}" pid="6" name="Template Name">
    <vt:lpwstr>16x9</vt:lpwstr>
  </property>
  <property fmtid="{D5CDD505-2E9C-101B-9397-08002B2CF9AE}" pid="7" name="_NewReviewCycle">
    <vt:lpwstr/>
  </property>
</Properties>
</file>