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50800000" cy="28575000"/>
  <p:notesSz cx="28575000" cy="50800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4"/>
  </p:normalViewPr>
  <p:slideViewPr>
    <p:cSldViewPr snapToGrid="0" snapToObjects="1">
      <p:cViewPr varScale="1">
        <p:scale>
          <a:sx n="27" d="100"/>
          <a:sy n="27" d="100"/>
        </p:scale>
        <p:origin x="6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73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14.png"/><Relationship Id="rId10"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0" y="868164"/>
            <a:ext cx="50800000" cy="6498828"/>
          </a:xfrm>
          <a:prstGeom prst="rect">
            <a:avLst/>
          </a:prstGeom>
        </p:spPr>
      </p:pic>
      <p:pic>
        <p:nvPicPr>
          <p:cNvPr id="5" name="Object 4" descr="preencoded.png"/>
          <p:cNvPicPr>
            <a:picLocks noChangeAspect="1"/>
          </p:cNvPicPr>
          <p:nvPr/>
        </p:nvPicPr>
        <p:blipFill>
          <a:blip r:embed="rId5"/>
          <a:stretch>
            <a:fillRect/>
          </a:stretch>
        </p:blipFill>
        <p:spPr>
          <a:xfrm>
            <a:off x="11807031" y="17908984"/>
            <a:ext cx="8235156" cy="8235156"/>
          </a:xfrm>
          <a:prstGeom prst="rect">
            <a:avLst/>
          </a:prstGeom>
        </p:spPr>
      </p:pic>
      <p:pic>
        <p:nvPicPr>
          <p:cNvPr id="6" name="Object 5" descr="preencoded.png"/>
          <p:cNvPicPr>
            <a:picLocks noChangeAspect="1"/>
          </p:cNvPicPr>
          <p:nvPr/>
        </p:nvPicPr>
        <p:blipFill>
          <a:blip r:embed="rId6"/>
          <a:stretch>
            <a:fillRect/>
          </a:stretch>
        </p:blipFill>
        <p:spPr>
          <a:xfrm>
            <a:off x="21282422" y="17908984"/>
            <a:ext cx="8235156" cy="8235156"/>
          </a:xfrm>
          <a:prstGeom prst="rect">
            <a:avLst/>
          </a:prstGeom>
        </p:spPr>
      </p:pic>
      <p:pic>
        <p:nvPicPr>
          <p:cNvPr id="7" name="Object 6" descr="preencoded.png"/>
          <p:cNvPicPr>
            <a:picLocks noChangeAspect="1"/>
          </p:cNvPicPr>
          <p:nvPr/>
        </p:nvPicPr>
        <p:blipFill>
          <a:blip r:embed="rId7"/>
          <a:stretch>
            <a:fillRect/>
          </a:stretch>
        </p:blipFill>
        <p:spPr>
          <a:xfrm>
            <a:off x="30708203" y="17908984"/>
            <a:ext cx="8235156" cy="8235156"/>
          </a:xfrm>
          <a:prstGeom prst="rect">
            <a:avLst/>
          </a:prstGeom>
        </p:spPr>
      </p:pic>
      <p:pic>
        <p:nvPicPr>
          <p:cNvPr id="8" name="Object 7" descr="preencoded.png"/>
          <p:cNvPicPr>
            <a:picLocks noChangeAspect="1"/>
          </p:cNvPicPr>
          <p:nvPr/>
        </p:nvPicPr>
        <p:blipFill>
          <a:blip r:embed="rId8"/>
          <a:stretch>
            <a:fillRect/>
          </a:stretch>
        </p:blipFill>
        <p:spPr>
          <a:xfrm>
            <a:off x="2430859" y="1879014"/>
            <a:ext cx="2778125" cy="2777689"/>
          </a:xfrm>
          <a:prstGeom prst="rect">
            <a:avLst/>
          </a:prstGeom>
        </p:spPr>
      </p:pic>
      <p:pic>
        <p:nvPicPr>
          <p:cNvPr id="9" name="Object 8" descr="preencoded.png"/>
          <p:cNvPicPr>
            <a:picLocks noChangeAspect="1"/>
          </p:cNvPicPr>
          <p:nvPr/>
        </p:nvPicPr>
        <p:blipFill>
          <a:blip r:embed="rId9"/>
          <a:stretch>
            <a:fillRect/>
          </a:stretch>
        </p:blipFill>
        <p:spPr>
          <a:xfrm>
            <a:off x="14320298" y="19546094"/>
            <a:ext cx="3159013" cy="4911328"/>
          </a:xfrm>
          <a:prstGeom prst="rect">
            <a:avLst/>
          </a:prstGeom>
        </p:spPr>
      </p:pic>
      <p:pic>
        <p:nvPicPr>
          <p:cNvPr id="10" name="Object 9" descr="preencoded.png"/>
          <p:cNvPicPr>
            <a:picLocks noChangeAspect="1"/>
          </p:cNvPicPr>
          <p:nvPr/>
        </p:nvPicPr>
        <p:blipFill>
          <a:blip r:embed="rId10"/>
          <a:stretch>
            <a:fillRect/>
          </a:stretch>
        </p:blipFill>
        <p:spPr>
          <a:xfrm>
            <a:off x="33366910" y="19546094"/>
            <a:ext cx="2868134" cy="4911328"/>
          </a:xfrm>
          <a:prstGeom prst="rect">
            <a:avLst/>
          </a:prstGeom>
        </p:spPr>
      </p:pic>
      <p:pic>
        <p:nvPicPr>
          <p:cNvPr id="11" name="Object 10" descr="preencoded.png"/>
          <p:cNvPicPr>
            <a:picLocks noChangeAspect="1"/>
          </p:cNvPicPr>
          <p:nvPr/>
        </p:nvPicPr>
        <p:blipFill>
          <a:blip r:embed="rId11"/>
          <a:stretch>
            <a:fillRect/>
          </a:stretch>
        </p:blipFill>
        <p:spPr>
          <a:xfrm>
            <a:off x="23018750" y="20782698"/>
            <a:ext cx="4812109" cy="2239682"/>
          </a:xfrm>
          <a:prstGeom prst="rect">
            <a:avLst/>
          </a:prstGeom>
        </p:spPr>
      </p:pic>
      <p:pic>
        <p:nvPicPr>
          <p:cNvPr id="12" name="Object 11" descr="preencoded.png"/>
          <p:cNvPicPr>
            <a:picLocks noChangeAspect="1"/>
          </p:cNvPicPr>
          <p:nvPr/>
        </p:nvPicPr>
        <p:blipFill>
          <a:blip r:embed="rId12"/>
          <a:stretch>
            <a:fillRect/>
          </a:stretch>
        </p:blipFill>
        <p:spPr>
          <a:xfrm>
            <a:off x="33982422" y="21183203"/>
            <a:ext cx="1637109" cy="1335537"/>
          </a:xfrm>
          <a:prstGeom prst="rect">
            <a:avLst/>
          </a:prstGeom>
        </p:spPr>
      </p:pic>
      <p:sp>
        <p:nvSpPr>
          <p:cNvPr id="13" name="Object 12"/>
          <p:cNvSpPr txBox="1"/>
          <p:nvPr/>
        </p:nvSpPr>
        <p:spPr>
          <a:xfrm>
            <a:off x="2430859" y="8681641"/>
            <a:ext cx="47086738" cy="7441406"/>
          </a:xfrm>
          <a:prstGeom prst="rect">
            <a:avLst/>
          </a:prstGeom>
          <a:noFill/>
        </p:spPr>
        <p:txBody>
          <a:bodyPr wrap="square" rtlCol="0" anchor="ctr"/>
          <a:lstStyle/>
          <a:p>
            <a:pPr algn="ctr">
              <a:buNone/>
            </a:pPr>
            <a:r>
              <a:rPr lang="en-US" sz="21900" b="1" dirty="0">
                <a:solidFill>
                  <a:srgbClr val="000000"/>
                </a:solidFill>
                <a:latin typeface="Rubik" pitchFamily="34" charset="0"/>
                <a:ea typeface="Rubik" pitchFamily="34" charset="-122"/>
                <a:cs typeface="Rubik" pitchFamily="34" charset="-120"/>
              </a:rPr>
              <a:t>How are political affinities</a:t>
            </a:r>
          </a:p>
          <a:p>
            <a:pPr algn="ctr">
              <a:buNone/>
            </a:pPr>
            <a:r>
              <a:rPr lang="en-US" sz="21900" b="1" dirty="0">
                <a:solidFill>
                  <a:srgbClr val="000000"/>
                </a:solidFill>
                <a:latin typeface="Rubik" pitchFamily="34" charset="0"/>
                <a:ea typeface="Rubik" pitchFamily="34" charset="-122"/>
                <a:cs typeface="Rubik" pitchFamily="34" charset="-120"/>
              </a:rPr>
              <a:t>influencing news reporting via</a:t>
            </a:r>
          </a:p>
          <a:p>
            <a:pPr algn="ctr">
              <a:buNone/>
            </a:pPr>
            <a:r>
              <a:rPr lang="en-US" sz="21900" b="1" dirty="0">
                <a:solidFill>
                  <a:srgbClr val="000000"/>
                </a:solidFill>
                <a:latin typeface="Rubik" pitchFamily="34" charset="0"/>
                <a:ea typeface="Rubik" pitchFamily="34" charset="-122"/>
                <a:cs typeface="Rubik" pitchFamily="34" charset="-120"/>
              </a:rPr>
              <a:t>Twitter?</a:t>
            </a:r>
            <a:endParaRPr lang="en-US" dirty="0"/>
          </a:p>
        </p:txBody>
      </p:sp>
      <p:sp>
        <p:nvSpPr>
          <p:cNvPr id="14" name="Object 13"/>
          <p:cNvSpPr txBox="1"/>
          <p:nvPr/>
        </p:nvSpPr>
        <p:spPr>
          <a:xfrm>
            <a:off x="5754688" y="2430859"/>
            <a:ext cx="9788550" cy="1587500"/>
          </a:xfrm>
          <a:prstGeom prst="rect">
            <a:avLst/>
          </a:prstGeom>
          <a:noFill/>
        </p:spPr>
        <p:txBody>
          <a:bodyPr wrap="square" rtlCol="0" anchor="ctr"/>
          <a:lstStyle/>
          <a:p>
            <a:pPr>
              <a:lnSpc>
                <a:spcPts val="6600"/>
              </a:lnSpc>
              <a:buNone/>
            </a:pPr>
            <a:r>
              <a:rPr lang="en-US" sz="5500" b="1" dirty="0">
                <a:solidFill>
                  <a:srgbClr val="1A1A1A"/>
                </a:solidFill>
                <a:latin typeface="Karla" pitchFamily="34" charset="0"/>
                <a:ea typeface="Karla" pitchFamily="34" charset="-122"/>
                <a:cs typeface="Karla" pitchFamily="34" charset="-120"/>
              </a:rPr>
              <a:t>Scripting for Data Analysis- Final Project</a:t>
            </a:r>
            <a:endParaRPr lang="en-US" dirty="0"/>
          </a:p>
        </p:txBody>
      </p:sp>
      <p:sp>
        <p:nvSpPr>
          <p:cNvPr id="15" name="Object 14"/>
          <p:cNvSpPr txBox="1"/>
          <p:nvPr/>
        </p:nvSpPr>
        <p:spPr>
          <a:xfrm>
            <a:off x="29517578" y="1785938"/>
            <a:ext cx="19322852" cy="942578"/>
          </a:xfrm>
          <a:prstGeom prst="rect">
            <a:avLst/>
          </a:prstGeom>
          <a:noFill/>
        </p:spPr>
        <p:txBody>
          <a:bodyPr wrap="square" rtlCol="0" anchor="ctr"/>
          <a:lstStyle/>
          <a:p>
            <a:pPr algn="r">
              <a:lnSpc>
                <a:spcPts val="7700"/>
              </a:lnSpc>
              <a:buNone/>
            </a:pPr>
            <a:r>
              <a:rPr lang="en-US" sz="5900" dirty="0">
                <a:solidFill>
                  <a:srgbClr val="000000"/>
                </a:solidFill>
                <a:latin typeface="Karla" pitchFamily="34" charset="0"/>
                <a:ea typeface="Karla" pitchFamily="34" charset="-122"/>
                <a:cs typeface="Karla" pitchFamily="34" charset="-120"/>
              </a:rPr>
              <a:t>Katherine Hurtado-da Silva | IST 652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4645"/>
    </mc:Choice>
    <mc:Fallback xmlns="">
      <p:transition spd="slow" advTm="14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1835547" y="16619141"/>
            <a:ext cx="21133594" cy="10169922"/>
          </a:xfrm>
          <a:prstGeom prst="rect">
            <a:avLst/>
          </a:prstGeom>
        </p:spPr>
      </p:pic>
      <p:pic>
        <p:nvPicPr>
          <p:cNvPr id="5" name="Object 4" descr="preencoded.png"/>
          <p:cNvPicPr>
            <a:picLocks noChangeAspect="1"/>
          </p:cNvPicPr>
          <p:nvPr/>
        </p:nvPicPr>
        <p:blipFill>
          <a:blip r:embed="rId5"/>
          <a:stretch>
            <a:fillRect/>
          </a:stretch>
        </p:blipFill>
        <p:spPr>
          <a:xfrm>
            <a:off x="0" y="0"/>
            <a:ext cx="50800000" cy="6846094"/>
          </a:xfrm>
          <a:prstGeom prst="rect">
            <a:avLst/>
          </a:prstGeom>
        </p:spPr>
      </p:pic>
      <p:pic>
        <p:nvPicPr>
          <p:cNvPr id="6" name="Object 5" descr="preencoded.png"/>
          <p:cNvPicPr>
            <a:picLocks noChangeAspect="1"/>
          </p:cNvPicPr>
          <p:nvPr/>
        </p:nvPicPr>
        <p:blipFill>
          <a:blip r:embed="rId6"/>
          <a:stretch>
            <a:fillRect/>
          </a:stretch>
        </p:blipFill>
        <p:spPr>
          <a:xfrm>
            <a:off x="44251563" y="1339453"/>
            <a:ext cx="4124049" cy="4124049"/>
          </a:xfrm>
          <a:prstGeom prst="rect">
            <a:avLst/>
          </a:prstGeom>
        </p:spPr>
      </p:pic>
      <p:pic>
        <p:nvPicPr>
          <p:cNvPr id="7" name="Object 6" descr="preencoded.png"/>
          <p:cNvPicPr>
            <a:picLocks noChangeAspect="1"/>
          </p:cNvPicPr>
          <p:nvPr/>
        </p:nvPicPr>
        <p:blipFill>
          <a:blip r:embed="rId7"/>
          <a:stretch>
            <a:fillRect/>
          </a:stretch>
        </p:blipFill>
        <p:spPr>
          <a:xfrm>
            <a:off x="2430859" y="17214453"/>
            <a:ext cx="19942969" cy="8979297"/>
          </a:xfrm>
          <a:prstGeom prst="rect">
            <a:avLst/>
          </a:prstGeom>
        </p:spPr>
      </p:pic>
      <p:pic>
        <p:nvPicPr>
          <p:cNvPr id="8" name="Object 7" descr="preencoded.png"/>
          <p:cNvPicPr>
            <a:picLocks noChangeAspect="1"/>
          </p:cNvPicPr>
          <p:nvPr/>
        </p:nvPicPr>
        <p:blipFill>
          <a:blip r:embed="rId8"/>
          <a:stretch>
            <a:fillRect/>
          </a:stretch>
        </p:blipFill>
        <p:spPr>
          <a:xfrm>
            <a:off x="18107422" y="17908984"/>
            <a:ext cx="2182813" cy="2182812"/>
          </a:xfrm>
          <a:prstGeom prst="rect">
            <a:avLst/>
          </a:prstGeom>
        </p:spPr>
      </p:pic>
      <p:pic>
        <p:nvPicPr>
          <p:cNvPr id="9" name="Object 8" descr="preencoded.png"/>
          <p:cNvPicPr>
            <a:picLocks noChangeAspect="1"/>
          </p:cNvPicPr>
          <p:nvPr/>
        </p:nvPicPr>
        <p:blipFill>
          <a:blip r:embed="rId9"/>
          <a:stretch>
            <a:fillRect/>
          </a:stretch>
        </p:blipFill>
        <p:spPr>
          <a:xfrm>
            <a:off x="29716016" y="13940234"/>
            <a:ext cx="2182813" cy="2182812"/>
          </a:xfrm>
          <a:prstGeom prst="rect">
            <a:avLst/>
          </a:prstGeom>
        </p:spPr>
      </p:pic>
      <p:pic>
        <p:nvPicPr>
          <p:cNvPr id="10" name="Object 9" descr="preencoded.png"/>
          <p:cNvPicPr>
            <a:picLocks noChangeAspect="1"/>
          </p:cNvPicPr>
          <p:nvPr/>
        </p:nvPicPr>
        <p:blipFill>
          <a:blip r:embed="rId10"/>
          <a:stretch>
            <a:fillRect/>
          </a:stretch>
        </p:blipFill>
        <p:spPr>
          <a:xfrm>
            <a:off x="29716016" y="19446875"/>
            <a:ext cx="2182813" cy="2182812"/>
          </a:xfrm>
          <a:prstGeom prst="rect">
            <a:avLst/>
          </a:prstGeom>
        </p:spPr>
      </p:pic>
      <p:pic>
        <p:nvPicPr>
          <p:cNvPr id="11" name="Object 10" descr="preencoded.png"/>
          <p:cNvPicPr>
            <a:picLocks noChangeAspect="1"/>
          </p:cNvPicPr>
          <p:nvPr/>
        </p:nvPicPr>
        <p:blipFill>
          <a:blip r:embed="rId11"/>
          <a:stretch>
            <a:fillRect/>
          </a:stretch>
        </p:blipFill>
        <p:spPr>
          <a:xfrm>
            <a:off x="45293359" y="2443758"/>
            <a:ext cx="2083594" cy="1958578"/>
          </a:xfrm>
          <a:prstGeom prst="rect">
            <a:avLst/>
          </a:prstGeom>
        </p:spPr>
      </p:pic>
      <p:sp>
        <p:nvSpPr>
          <p:cNvPr id="12" name="Object 11"/>
          <p:cNvSpPr txBox="1"/>
          <p:nvPr/>
        </p:nvSpPr>
        <p:spPr>
          <a:xfrm>
            <a:off x="2430859" y="2133203"/>
            <a:ext cx="39713545" cy="2480469"/>
          </a:xfrm>
          <a:prstGeom prst="rect">
            <a:avLst/>
          </a:prstGeom>
          <a:noFill/>
        </p:spPr>
        <p:txBody>
          <a:bodyPr wrap="square" rtlCol="0" anchor="ctr"/>
          <a:lstStyle/>
          <a:p>
            <a:pPr>
              <a:lnSpc>
                <a:spcPts val="19600"/>
              </a:lnSpc>
              <a:buNone/>
            </a:pPr>
            <a:r>
              <a:rPr lang="en-US" sz="19500" b="1" dirty="0">
                <a:solidFill>
                  <a:srgbClr val="000000"/>
                </a:solidFill>
                <a:latin typeface="Rubik" pitchFamily="34" charset="0"/>
                <a:ea typeface="Rubik" pitchFamily="34" charset="-122"/>
                <a:cs typeface="Rubik" pitchFamily="34" charset="-120"/>
              </a:rPr>
              <a:t>Data Description</a:t>
            </a:r>
            <a:endParaRPr lang="en-US" dirty="0"/>
          </a:p>
        </p:txBody>
      </p:sp>
      <p:sp>
        <p:nvSpPr>
          <p:cNvPr id="13" name="Object 12"/>
          <p:cNvSpPr txBox="1"/>
          <p:nvPr/>
        </p:nvSpPr>
        <p:spPr>
          <a:xfrm>
            <a:off x="2430859" y="8433594"/>
            <a:ext cx="20441543" cy="5457031"/>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According to AllSides Media Bias Chart, Fox News, BBC, and CNN are considered far-right, centrist, and far-left news outlets, respectively. Therefore, their twitter accounts were selected to compare news topics covered and their sentiment patterns. </a:t>
            </a:r>
            <a:endParaRPr lang="en-US" dirty="0"/>
          </a:p>
        </p:txBody>
      </p:sp>
      <p:sp>
        <p:nvSpPr>
          <p:cNvPr id="14" name="Object 13"/>
          <p:cNvSpPr txBox="1"/>
          <p:nvPr/>
        </p:nvSpPr>
        <p:spPr>
          <a:xfrm>
            <a:off x="29716016" y="8433594"/>
            <a:ext cx="19119453" cy="2182813"/>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 The following steps were taken to gather the data needed for the analysis:</a:t>
            </a:r>
            <a:endParaRPr lang="en-US" dirty="0"/>
          </a:p>
        </p:txBody>
      </p:sp>
      <p:sp>
        <p:nvSpPr>
          <p:cNvPr id="15" name="Object 14"/>
          <p:cNvSpPr txBox="1"/>
          <p:nvPr/>
        </p:nvSpPr>
        <p:spPr>
          <a:xfrm>
            <a:off x="32990234" y="11955859"/>
            <a:ext cx="15661680" cy="4365625"/>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A query in  the Snscrape code was used on each news outlet's twitter account to pull for the last 1,500 tweets and number of likes, between 2022-04-01 and 2022-06-05. </a:t>
            </a:r>
            <a:endParaRPr lang="en-US" dirty="0"/>
          </a:p>
        </p:txBody>
      </p:sp>
      <p:sp>
        <p:nvSpPr>
          <p:cNvPr id="16" name="Object 15"/>
          <p:cNvSpPr txBox="1"/>
          <p:nvPr/>
        </p:nvSpPr>
        <p:spPr>
          <a:xfrm>
            <a:off x="33039844" y="17528646"/>
            <a:ext cx="15712529" cy="4365625"/>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Tweets were changed to lower-case letters, lemmatized, and stripped of punctuation, hashtags, mentions, special characters, and stop words. </a:t>
            </a:r>
            <a:endParaRPr lang="en-US" dirty="0"/>
          </a:p>
        </p:txBody>
      </p:sp>
      <p:sp>
        <p:nvSpPr>
          <p:cNvPr id="17" name="Object 16"/>
          <p:cNvSpPr txBox="1"/>
          <p:nvPr/>
        </p:nvSpPr>
        <p:spPr>
          <a:xfrm>
            <a:off x="3373438" y="18405078"/>
            <a:ext cx="14568413" cy="1389063"/>
          </a:xfrm>
          <a:prstGeom prst="rect">
            <a:avLst/>
          </a:prstGeom>
          <a:noFill/>
        </p:spPr>
        <p:txBody>
          <a:bodyPr wrap="square" rtlCol="0" anchor="ctr"/>
          <a:lstStyle/>
          <a:p>
            <a:pPr>
              <a:buNone/>
            </a:pPr>
            <a:r>
              <a:rPr lang="en-US" sz="10900" b="1" dirty="0">
                <a:solidFill>
                  <a:srgbClr val="000000"/>
                </a:solidFill>
                <a:latin typeface="Rubik" pitchFamily="34" charset="0"/>
                <a:ea typeface="Rubik" pitchFamily="34" charset="-122"/>
                <a:cs typeface="Rubik" pitchFamily="34" charset="-120"/>
              </a:rPr>
              <a:t>Research Questions</a:t>
            </a:r>
            <a:endParaRPr lang="en-US" dirty="0"/>
          </a:p>
        </p:txBody>
      </p:sp>
      <p:sp>
        <p:nvSpPr>
          <p:cNvPr id="18" name="Object 17"/>
          <p:cNvSpPr txBox="1"/>
          <p:nvPr/>
        </p:nvSpPr>
        <p:spPr>
          <a:xfrm>
            <a:off x="2480469" y="20538281"/>
            <a:ext cx="18979617" cy="4712891"/>
          </a:xfrm>
          <a:prstGeom prst="rect">
            <a:avLst/>
          </a:prstGeom>
          <a:noFill/>
        </p:spPr>
        <p:txBody>
          <a:bodyPr wrap="square" rtlCol="0" anchor="ctr"/>
          <a:lstStyle/>
          <a:p>
            <a:pPr marL="1028700" lvl="2" indent="-342900">
              <a:buSzPct val="100000"/>
              <a:buFont typeface="+mj-lt"/>
              <a:buAutoNum type="arabicPeriod"/>
            </a:pPr>
            <a:r>
              <a:rPr lang="en-US" sz="5100" dirty="0">
                <a:solidFill>
                  <a:srgbClr val="1A1A1A"/>
                </a:solidFill>
                <a:latin typeface="Karla" pitchFamily="34" charset="0"/>
                <a:ea typeface="Karla" pitchFamily="34" charset="-122"/>
                <a:cs typeface="Karla" pitchFamily="34" charset="-120"/>
              </a:rPr>
              <a:t> How did the reported topics for each news outlet differ?</a:t>
            </a:r>
          </a:p>
          <a:p>
            <a:pPr marL="1028700" lvl="2" indent="-342900">
              <a:buSzPct val="100000"/>
              <a:buFont typeface="+mj-lt"/>
              <a:buAutoNum type="arabicPeriod"/>
            </a:pPr>
            <a:r>
              <a:rPr lang="en-US" sz="5100" dirty="0">
                <a:solidFill>
                  <a:srgbClr val="1A1A1A"/>
                </a:solidFill>
                <a:latin typeface="Karla" pitchFamily="34" charset="0"/>
                <a:ea typeface="Karla" pitchFamily="34" charset="-122"/>
                <a:cs typeface="Karla" pitchFamily="34" charset="-120"/>
              </a:rPr>
              <a:t> How did negative, positive, and neutral tweets vary according to each news outlet?</a:t>
            </a:r>
          </a:p>
          <a:p>
            <a:pPr marL="1028700" lvl="2" indent="-342900">
              <a:buSzPct val="100000"/>
              <a:buFont typeface="+mj-lt"/>
              <a:buAutoNum type="arabicPeriod"/>
            </a:pPr>
            <a:r>
              <a:rPr lang="en-US" sz="5100" dirty="0">
                <a:solidFill>
                  <a:srgbClr val="1A1A1A"/>
                </a:solidFill>
                <a:latin typeface="Karla" pitchFamily="34" charset="0"/>
                <a:ea typeface="Karla" pitchFamily="34" charset="-122"/>
                <a:cs typeface="Karla" pitchFamily="34" charset="-120"/>
              </a:rPr>
              <a:t> What do the "like" counts for tweets indicate about each news outlet's audience?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8568"/>
    </mc:Choice>
    <mc:Fallback xmlns="">
      <p:transition spd="slow" advTm="85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1339453"/>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892969" y="10269141"/>
            <a:ext cx="27433984" cy="13289819"/>
          </a:xfrm>
          <a:prstGeom prst="rect">
            <a:avLst/>
          </a:prstGeom>
        </p:spPr>
      </p:pic>
      <p:pic>
        <p:nvPicPr>
          <p:cNvPr id="5" name="Object 4" descr="preencoded.png"/>
          <p:cNvPicPr>
            <a:picLocks noChangeAspect="1"/>
          </p:cNvPicPr>
          <p:nvPr/>
        </p:nvPicPr>
        <p:blipFill>
          <a:blip r:embed="rId5"/>
          <a:stretch>
            <a:fillRect/>
          </a:stretch>
        </p:blipFill>
        <p:spPr>
          <a:xfrm>
            <a:off x="0" y="0"/>
            <a:ext cx="50800000" cy="6846094"/>
          </a:xfrm>
          <a:prstGeom prst="rect">
            <a:avLst/>
          </a:prstGeom>
        </p:spPr>
      </p:pic>
      <p:pic>
        <p:nvPicPr>
          <p:cNvPr id="6" name="Object 5" descr="preencoded.png"/>
          <p:cNvPicPr>
            <a:picLocks noChangeAspect="1"/>
          </p:cNvPicPr>
          <p:nvPr/>
        </p:nvPicPr>
        <p:blipFill>
          <a:blip r:embed="rId6"/>
          <a:stretch>
            <a:fillRect/>
          </a:stretch>
        </p:blipFill>
        <p:spPr>
          <a:xfrm>
            <a:off x="44251563" y="1339453"/>
            <a:ext cx="4124049" cy="4124049"/>
          </a:xfrm>
          <a:prstGeom prst="rect">
            <a:avLst/>
          </a:prstGeom>
        </p:spPr>
      </p:pic>
      <p:pic>
        <p:nvPicPr>
          <p:cNvPr id="7" name="Object 6" descr="preencoded.png"/>
          <p:cNvPicPr>
            <a:picLocks noChangeAspect="1"/>
          </p:cNvPicPr>
          <p:nvPr/>
        </p:nvPicPr>
        <p:blipFill>
          <a:blip r:embed="rId7"/>
          <a:stretch>
            <a:fillRect/>
          </a:stretch>
        </p:blipFill>
        <p:spPr>
          <a:xfrm>
            <a:off x="1717131" y="11291740"/>
            <a:ext cx="25363717" cy="11434961"/>
          </a:xfrm>
          <a:prstGeom prst="rect">
            <a:avLst/>
          </a:prstGeom>
        </p:spPr>
      </p:pic>
      <p:pic>
        <p:nvPicPr>
          <p:cNvPr id="8" name="Object 7" descr="preencoded.png"/>
          <p:cNvPicPr>
            <a:picLocks noChangeAspect="1"/>
          </p:cNvPicPr>
          <p:nvPr/>
        </p:nvPicPr>
        <p:blipFill>
          <a:blip r:embed="rId8"/>
          <a:stretch>
            <a:fillRect/>
          </a:stretch>
        </p:blipFill>
        <p:spPr>
          <a:xfrm>
            <a:off x="28624609" y="9276953"/>
            <a:ext cx="2182813" cy="2182812"/>
          </a:xfrm>
          <a:prstGeom prst="rect">
            <a:avLst/>
          </a:prstGeom>
        </p:spPr>
      </p:pic>
      <p:pic>
        <p:nvPicPr>
          <p:cNvPr id="9" name="Object 8" descr="preencoded.png"/>
          <p:cNvPicPr>
            <a:picLocks noChangeAspect="1"/>
          </p:cNvPicPr>
          <p:nvPr/>
        </p:nvPicPr>
        <p:blipFill>
          <a:blip r:embed="rId9"/>
          <a:stretch>
            <a:fillRect/>
          </a:stretch>
        </p:blipFill>
        <p:spPr>
          <a:xfrm>
            <a:off x="28823047" y="14684375"/>
            <a:ext cx="2182813" cy="2182812"/>
          </a:xfrm>
          <a:prstGeom prst="rect">
            <a:avLst/>
          </a:prstGeom>
        </p:spPr>
      </p:pic>
      <p:pic>
        <p:nvPicPr>
          <p:cNvPr id="10" name="Object 9" descr="preencoded.png"/>
          <p:cNvPicPr>
            <a:picLocks noChangeAspect="1"/>
          </p:cNvPicPr>
          <p:nvPr/>
        </p:nvPicPr>
        <p:blipFill>
          <a:blip r:embed="rId10"/>
          <a:stretch>
            <a:fillRect/>
          </a:stretch>
        </p:blipFill>
        <p:spPr>
          <a:xfrm>
            <a:off x="29315044" y="20786329"/>
            <a:ext cx="2182813" cy="2182812"/>
          </a:xfrm>
          <a:prstGeom prst="rect">
            <a:avLst/>
          </a:prstGeom>
        </p:spPr>
      </p:pic>
      <p:pic>
        <p:nvPicPr>
          <p:cNvPr id="11" name="Object 10" descr="preencoded.png"/>
          <p:cNvPicPr>
            <a:picLocks noChangeAspect="1"/>
          </p:cNvPicPr>
          <p:nvPr/>
        </p:nvPicPr>
        <p:blipFill>
          <a:blip r:embed="rId11"/>
          <a:stretch>
            <a:fillRect/>
          </a:stretch>
        </p:blipFill>
        <p:spPr>
          <a:xfrm>
            <a:off x="45293359" y="2381250"/>
            <a:ext cx="2083594" cy="2083594"/>
          </a:xfrm>
          <a:prstGeom prst="rect">
            <a:avLst/>
          </a:prstGeom>
        </p:spPr>
      </p:pic>
      <p:sp>
        <p:nvSpPr>
          <p:cNvPr id="12" name="Object 11"/>
          <p:cNvSpPr txBox="1"/>
          <p:nvPr/>
        </p:nvSpPr>
        <p:spPr>
          <a:xfrm>
            <a:off x="2430859" y="2133203"/>
            <a:ext cx="39713545" cy="2480469"/>
          </a:xfrm>
          <a:prstGeom prst="rect">
            <a:avLst/>
          </a:prstGeom>
          <a:noFill/>
        </p:spPr>
        <p:txBody>
          <a:bodyPr wrap="square" rtlCol="0" anchor="ctr"/>
          <a:lstStyle/>
          <a:p>
            <a:pPr>
              <a:lnSpc>
                <a:spcPts val="19600"/>
              </a:lnSpc>
              <a:buNone/>
            </a:pPr>
            <a:r>
              <a:rPr lang="en-US" sz="19500" b="1" dirty="0">
                <a:solidFill>
                  <a:srgbClr val="000000"/>
                </a:solidFill>
                <a:latin typeface="Rubik" pitchFamily="34" charset="0"/>
                <a:ea typeface="Rubik" pitchFamily="34" charset="-122"/>
                <a:cs typeface="Rubik" pitchFamily="34" charset="-120"/>
              </a:rPr>
              <a:t>Methodology</a:t>
            </a:r>
            <a:endParaRPr lang="en-US" dirty="0"/>
          </a:p>
        </p:txBody>
      </p:sp>
      <p:sp>
        <p:nvSpPr>
          <p:cNvPr id="13" name="Object 12"/>
          <p:cNvSpPr txBox="1"/>
          <p:nvPr/>
        </p:nvSpPr>
        <p:spPr>
          <a:xfrm>
            <a:off x="31998047" y="8135938"/>
            <a:ext cx="18000762" cy="3274219"/>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K-means Clustering was used to identify each news outlet's topic coverage, where Elbow &amp; Silhouette plots determined optimal number of clusters</a:t>
            </a:r>
            <a:endParaRPr lang="en-US" dirty="0"/>
          </a:p>
        </p:txBody>
      </p:sp>
      <p:sp>
        <p:nvSpPr>
          <p:cNvPr id="14" name="Object 13"/>
          <p:cNvSpPr txBox="1"/>
          <p:nvPr/>
        </p:nvSpPr>
        <p:spPr>
          <a:xfrm>
            <a:off x="31948438" y="13592969"/>
            <a:ext cx="18051611" cy="4365625"/>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Sentiment Analysis via TextBlob (polarity and subjectivity scores) was used to see how negative, positive, and neutral comments varied according to each news outlet.</a:t>
            </a:r>
            <a:endParaRPr lang="en-US" dirty="0"/>
          </a:p>
        </p:txBody>
      </p:sp>
      <p:sp>
        <p:nvSpPr>
          <p:cNvPr id="15" name="Object 14"/>
          <p:cNvSpPr txBox="1"/>
          <p:nvPr/>
        </p:nvSpPr>
        <p:spPr>
          <a:xfrm>
            <a:off x="31998047" y="20141406"/>
            <a:ext cx="15712529" cy="3717945"/>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Box plots of tweet likes, grouped by sentiment/subjectivity, were used to see how like counts vary. </a:t>
            </a:r>
            <a:endParaRPr lang="en-US" dirty="0"/>
          </a:p>
        </p:txBody>
      </p:sp>
      <p:sp>
        <p:nvSpPr>
          <p:cNvPr id="16" name="Object 15"/>
          <p:cNvSpPr txBox="1"/>
          <p:nvPr/>
        </p:nvSpPr>
        <p:spPr>
          <a:xfrm>
            <a:off x="2480469" y="12005469"/>
            <a:ext cx="23645068" cy="1736328"/>
          </a:xfrm>
          <a:prstGeom prst="rect">
            <a:avLst/>
          </a:prstGeom>
          <a:noFill/>
        </p:spPr>
        <p:txBody>
          <a:bodyPr wrap="square" rtlCol="0" anchor="ctr"/>
          <a:lstStyle/>
          <a:p>
            <a:pPr>
              <a:buNone/>
            </a:pPr>
            <a:r>
              <a:rPr lang="en-US" sz="13700" b="1" dirty="0">
                <a:solidFill>
                  <a:srgbClr val="000000"/>
                </a:solidFill>
                <a:latin typeface="Rubik" pitchFamily="34" charset="0"/>
                <a:ea typeface="Rubik" pitchFamily="34" charset="-122"/>
                <a:cs typeface="Rubik" pitchFamily="34" charset="-120"/>
              </a:rPr>
              <a:t>Sentiment Analysis Labels</a:t>
            </a:r>
            <a:endParaRPr lang="en-US" dirty="0"/>
          </a:p>
        </p:txBody>
      </p:sp>
      <p:sp>
        <p:nvSpPr>
          <p:cNvPr id="17" name="Object 16"/>
          <p:cNvSpPr txBox="1"/>
          <p:nvPr/>
        </p:nvSpPr>
        <p:spPr>
          <a:xfrm>
            <a:off x="2629297" y="14237891"/>
            <a:ext cx="23467095" cy="7639844"/>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if sentiment score &gt;= 0.05 : sentiment label was 'Positive'
if sentiment score &lt;= -0.05: sentiment label was 'Negative'
if -0.05 &lt;sentiment score&lt;0.05: sentiment label was 'Neutral'
if subjectivity score &gt;= 0.6 : subjectivity label was 'Highly Subjective'
if subjectivity score &lt;= 0.4 : subjectivity label was 'Objective'
if 0.4 &lt; subjectivity score &lt;0.6: subjectivity label was 'Subjective'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1794"/>
    </mc:Choice>
    <mc:Fallback xmlns="">
      <p:transition spd="slow" advTm="1179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48126"/>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0" y="0"/>
            <a:ext cx="50800000" cy="6846094"/>
          </a:xfrm>
          <a:prstGeom prst="rect">
            <a:avLst/>
          </a:prstGeom>
        </p:spPr>
      </p:pic>
      <p:pic>
        <p:nvPicPr>
          <p:cNvPr id="5" name="Object 4" descr="preencoded.png"/>
          <p:cNvPicPr>
            <a:picLocks noChangeAspect="1"/>
          </p:cNvPicPr>
          <p:nvPr/>
        </p:nvPicPr>
        <p:blipFill>
          <a:blip r:embed="rId5"/>
          <a:stretch>
            <a:fillRect/>
          </a:stretch>
        </p:blipFill>
        <p:spPr>
          <a:xfrm>
            <a:off x="2728516" y="7242969"/>
            <a:ext cx="19465748" cy="21319629"/>
          </a:xfrm>
          <a:prstGeom prst="rect">
            <a:avLst/>
          </a:prstGeom>
        </p:spPr>
      </p:pic>
      <p:pic>
        <p:nvPicPr>
          <p:cNvPr id="6" name="Object 5" descr="preencoded.png"/>
          <p:cNvPicPr>
            <a:picLocks noChangeAspect="1"/>
          </p:cNvPicPr>
          <p:nvPr/>
        </p:nvPicPr>
        <p:blipFill>
          <a:blip r:embed="rId6"/>
          <a:stretch>
            <a:fillRect/>
          </a:stretch>
        </p:blipFill>
        <p:spPr>
          <a:xfrm>
            <a:off x="22373828" y="7491016"/>
            <a:ext cx="19347656" cy="21083984"/>
          </a:xfrm>
          <a:prstGeom prst="rect">
            <a:avLst/>
          </a:prstGeom>
        </p:spPr>
      </p:pic>
      <p:sp>
        <p:nvSpPr>
          <p:cNvPr id="7" name="Object 6"/>
          <p:cNvSpPr txBox="1"/>
          <p:nvPr/>
        </p:nvSpPr>
        <p:spPr>
          <a:xfrm>
            <a:off x="1141016" y="1339453"/>
            <a:ext cx="47086738" cy="3571875"/>
          </a:xfrm>
          <a:prstGeom prst="rect">
            <a:avLst/>
          </a:prstGeom>
          <a:noFill/>
        </p:spPr>
        <p:txBody>
          <a:bodyPr wrap="square" rtlCol="0" anchor="ctr"/>
          <a:lstStyle/>
          <a:p>
            <a:pPr>
              <a:buNone/>
            </a:pPr>
            <a:r>
              <a:rPr lang="en-US" sz="14100" b="1" dirty="0">
                <a:solidFill>
                  <a:srgbClr val="000000"/>
                </a:solidFill>
                <a:latin typeface="Rubik" pitchFamily="34" charset="0"/>
                <a:ea typeface="Rubik" pitchFamily="34" charset="-122"/>
                <a:cs typeface="Rubik" pitchFamily="34" charset="-120"/>
              </a:rPr>
              <a:t>How did negative, positive, and neutral tweets vary according to each news outlet?</a:t>
            </a:r>
            <a:endParaRPr lang="en-US" dirty="0"/>
          </a:p>
        </p:txBody>
      </p:sp>
      <p:sp>
        <p:nvSpPr>
          <p:cNvPr id="8" name="Object 7"/>
          <p:cNvSpPr txBox="1"/>
          <p:nvPr/>
        </p:nvSpPr>
        <p:spPr>
          <a:xfrm>
            <a:off x="42118359" y="8979297"/>
            <a:ext cx="8046951" cy="13592969"/>
          </a:xfrm>
          <a:prstGeom prst="rect">
            <a:avLst/>
          </a:prstGeom>
          <a:noFill/>
        </p:spPr>
        <p:txBody>
          <a:bodyPr wrap="square" rtlCol="0" anchor="ctr"/>
          <a:lstStyle/>
          <a:p>
            <a:pPr>
              <a:buNone/>
            </a:pPr>
            <a:r>
              <a:rPr lang="en-US" sz="5900" b="1" dirty="0">
                <a:solidFill>
                  <a:srgbClr val="1A1A1A"/>
                </a:solidFill>
                <a:latin typeface="Karla" pitchFamily="34" charset="0"/>
                <a:ea typeface="Karla" pitchFamily="34" charset="-122"/>
                <a:cs typeface="Karla" pitchFamily="34" charset="-120"/>
              </a:rPr>
              <a:t>Fox Polarity 
Results:</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~21% positive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~23% negative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~55% neutral</a:t>
            </a:r>
          </a:p>
          <a:p>
            <a:pPr>
              <a:buNone/>
            </a:pPr>
            <a:endParaRPr lang="en-US" sz="5900" b="1" dirty="0">
              <a:solidFill>
                <a:srgbClr val="1A1A1A"/>
              </a:solidFill>
              <a:latin typeface="Karla" pitchFamily="34" charset="0"/>
              <a:ea typeface="Karla" pitchFamily="34" charset="-122"/>
              <a:cs typeface="Karla" pitchFamily="34" charset="-120"/>
            </a:endParaRPr>
          </a:p>
          <a:p>
            <a:pPr>
              <a:buNone/>
            </a:pPr>
            <a:r>
              <a:rPr lang="en-US" sz="5900" b="1" dirty="0">
                <a:solidFill>
                  <a:srgbClr val="1A1A1A"/>
                </a:solidFill>
                <a:latin typeface="Karla" pitchFamily="34" charset="0"/>
                <a:ea typeface="Karla" pitchFamily="34" charset="-122"/>
                <a:cs typeface="Karla" pitchFamily="34" charset="-120"/>
              </a:rPr>
              <a:t>FOX Subjectivity Results:</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~70% objective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~14% subjective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~16% highly subjective</a:t>
            </a:r>
            <a:endParaRPr lang="en-US" dirty="0"/>
          </a:p>
        </p:txBody>
      </p:sp>
      <p:sp>
        <p:nvSpPr>
          <p:cNvPr id="9" name="Object 8"/>
          <p:cNvSpPr txBox="1"/>
          <p:nvPr/>
        </p:nvSpPr>
        <p:spPr>
          <a:xfrm>
            <a:off x="2381250" y="11955859"/>
            <a:ext cx="21661934" cy="1091406"/>
          </a:xfrm>
          <a:prstGeom prst="rect">
            <a:avLst/>
          </a:prstGeom>
          <a:noFill/>
        </p:spPr>
        <p:txBody>
          <a:bodyPr wrap="square" rtlCol="0" anchor="ctr"/>
          <a:lstStyle/>
          <a:p>
            <a:pPr>
              <a:buNone/>
            </a:pPr>
            <a:endParaRPr lang="en-US" dirty="0"/>
          </a:p>
        </p:txBody>
      </p:sp>
      <p:sp>
        <p:nvSpPr>
          <p:cNvPr id="10" name="Object 9"/>
          <p:cNvSpPr txBox="1"/>
          <p:nvPr/>
        </p:nvSpPr>
        <p:spPr>
          <a:xfrm>
            <a:off x="-49609" y="6796484"/>
            <a:ext cx="6407051" cy="1190625"/>
          </a:xfrm>
          <a:prstGeom prst="rect">
            <a:avLst/>
          </a:prstGeom>
          <a:noFill/>
        </p:spPr>
        <p:txBody>
          <a:bodyPr wrap="square" rtlCol="0" anchor="ctr"/>
          <a:lstStyle/>
          <a:p>
            <a:pPr>
              <a:buNone/>
            </a:pPr>
            <a:r>
              <a:rPr lang="en-US" sz="6300" b="1" dirty="0">
                <a:solidFill>
                  <a:srgbClr val="000000"/>
                </a:solidFill>
                <a:latin typeface="Karla" pitchFamily="34" charset="0"/>
                <a:ea typeface="Karla" pitchFamily="34" charset="-122"/>
                <a:cs typeface="Karla" pitchFamily="34" charset="-120"/>
              </a:rPr>
              <a:t>FOX TWEETS: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9265"/>
    </mc:Choice>
    <mc:Fallback xmlns="">
      <p:transition spd="slow" advTm="92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0" y="0"/>
            <a:ext cx="50800000" cy="6846094"/>
          </a:xfrm>
          <a:prstGeom prst="rect">
            <a:avLst/>
          </a:prstGeom>
        </p:spPr>
      </p:pic>
      <p:pic>
        <p:nvPicPr>
          <p:cNvPr id="5" name="Object 4" descr="preencoded.png"/>
          <p:cNvPicPr>
            <a:picLocks noChangeAspect="1"/>
          </p:cNvPicPr>
          <p:nvPr/>
        </p:nvPicPr>
        <p:blipFill>
          <a:blip r:embed="rId5"/>
          <a:stretch>
            <a:fillRect/>
          </a:stretch>
        </p:blipFill>
        <p:spPr>
          <a:xfrm>
            <a:off x="22026563" y="7342188"/>
            <a:ext cx="18950781" cy="20736719"/>
          </a:xfrm>
          <a:prstGeom prst="rect">
            <a:avLst/>
          </a:prstGeom>
        </p:spPr>
      </p:pic>
      <p:pic>
        <p:nvPicPr>
          <p:cNvPr id="6" name="Object 5" descr="preencoded.png"/>
          <p:cNvPicPr>
            <a:picLocks noChangeAspect="1"/>
          </p:cNvPicPr>
          <p:nvPr/>
        </p:nvPicPr>
        <p:blipFill>
          <a:blip r:embed="rId6"/>
          <a:stretch>
            <a:fillRect/>
          </a:stretch>
        </p:blipFill>
        <p:spPr>
          <a:xfrm>
            <a:off x="2877344" y="7540625"/>
            <a:ext cx="19000391" cy="20835938"/>
          </a:xfrm>
          <a:prstGeom prst="rect">
            <a:avLst/>
          </a:prstGeom>
        </p:spPr>
      </p:pic>
      <p:sp>
        <p:nvSpPr>
          <p:cNvPr id="7" name="Object 6"/>
          <p:cNvSpPr txBox="1"/>
          <p:nvPr/>
        </p:nvSpPr>
        <p:spPr>
          <a:xfrm>
            <a:off x="1141016" y="1339453"/>
            <a:ext cx="47086738" cy="3571875"/>
          </a:xfrm>
          <a:prstGeom prst="rect">
            <a:avLst/>
          </a:prstGeom>
          <a:noFill/>
        </p:spPr>
        <p:txBody>
          <a:bodyPr wrap="square" rtlCol="0" anchor="ctr"/>
          <a:lstStyle/>
          <a:p>
            <a:pPr>
              <a:buNone/>
            </a:pPr>
            <a:r>
              <a:rPr lang="en-US" sz="14100" b="1" dirty="0">
                <a:solidFill>
                  <a:srgbClr val="000000"/>
                </a:solidFill>
                <a:latin typeface="Rubik" pitchFamily="34" charset="0"/>
                <a:ea typeface="Rubik" pitchFamily="34" charset="-122"/>
                <a:cs typeface="Rubik" pitchFamily="34" charset="-120"/>
              </a:rPr>
              <a:t>How did negative, positive, and neutral tweets vary according to each news outlet?</a:t>
            </a:r>
            <a:endParaRPr lang="en-US" dirty="0"/>
          </a:p>
        </p:txBody>
      </p:sp>
      <p:sp>
        <p:nvSpPr>
          <p:cNvPr id="8" name="Object 7"/>
          <p:cNvSpPr txBox="1"/>
          <p:nvPr/>
        </p:nvSpPr>
        <p:spPr>
          <a:xfrm>
            <a:off x="41721484" y="8979297"/>
            <a:ext cx="8046951" cy="13592969"/>
          </a:xfrm>
          <a:prstGeom prst="rect">
            <a:avLst/>
          </a:prstGeom>
          <a:noFill/>
        </p:spPr>
        <p:txBody>
          <a:bodyPr wrap="square" rtlCol="0" anchor="ctr"/>
          <a:lstStyle/>
          <a:p>
            <a:pPr>
              <a:lnSpc>
                <a:spcPts val="8800"/>
              </a:lnSpc>
              <a:buNone/>
            </a:pPr>
            <a:r>
              <a:rPr lang="en-US" sz="5900" b="1" dirty="0">
                <a:solidFill>
                  <a:srgbClr val="1A1A1A"/>
                </a:solidFill>
                <a:latin typeface="Karla" pitchFamily="34" charset="0"/>
                <a:ea typeface="Karla" pitchFamily="34" charset="-122"/>
                <a:cs typeface="Karla" pitchFamily="34" charset="-120"/>
              </a:rPr>
              <a:t>BBC Polarity </a:t>
            </a:r>
          </a:p>
          <a:p>
            <a:pPr>
              <a:lnSpc>
                <a:spcPts val="8800"/>
              </a:lnSpc>
              <a:buNone/>
            </a:pPr>
            <a:r>
              <a:rPr lang="en-US" sz="5900" b="1" dirty="0">
                <a:solidFill>
                  <a:srgbClr val="1A1A1A"/>
                </a:solidFill>
                <a:latin typeface="Karla" pitchFamily="34" charset="0"/>
                <a:ea typeface="Karla" pitchFamily="34" charset="-122"/>
                <a:cs typeface="Karla" pitchFamily="34" charset="-120"/>
              </a:rPr>
              <a:t>Results:</a:t>
            </a:r>
          </a:p>
          <a:p>
            <a:pPr marL="1028700" lvl="2" indent="-342900">
              <a:lnSpc>
                <a:spcPts val="8800"/>
              </a:lnSpc>
              <a:buSzPct val="100000"/>
              <a:buChar char="•"/>
            </a:pPr>
            <a:r>
              <a:rPr lang="en-US" sz="5900" b="1" dirty="0">
                <a:solidFill>
                  <a:srgbClr val="1A1A1A"/>
                </a:solidFill>
                <a:latin typeface="Karla" pitchFamily="34" charset="0"/>
                <a:ea typeface="Karla" pitchFamily="34" charset="-122"/>
                <a:cs typeface="Karla" pitchFamily="34" charset="-120"/>
              </a:rPr>
              <a:t> ~21% positive</a:t>
            </a:r>
          </a:p>
          <a:p>
            <a:pPr marL="1028700" lvl="2" indent="-342900">
              <a:lnSpc>
                <a:spcPts val="8800"/>
              </a:lnSpc>
              <a:buSzPct val="100000"/>
              <a:buChar char="•"/>
            </a:pPr>
            <a:r>
              <a:rPr lang="en-US" sz="5900" b="1" dirty="0">
                <a:solidFill>
                  <a:srgbClr val="1A1A1A"/>
                </a:solidFill>
                <a:latin typeface="Karla" pitchFamily="34" charset="0"/>
                <a:ea typeface="Karla" pitchFamily="34" charset="-122"/>
                <a:cs typeface="Karla" pitchFamily="34" charset="-120"/>
              </a:rPr>
              <a:t> ~19% negative</a:t>
            </a:r>
          </a:p>
          <a:p>
            <a:pPr marL="1028700" lvl="2" indent="-342900">
              <a:lnSpc>
                <a:spcPts val="8800"/>
              </a:lnSpc>
              <a:buSzPct val="100000"/>
              <a:buChar char="•"/>
            </a:pPr>
            <a:r>
              <a:rPr lang="en-US" sz="5900" b="1" dirty="0">
                <a:solidFill>
                  <a:srgbClr val="1A1A1A"/>
                </a:solidFill>
                <a:latin typeface="Karla" pitchFamily="34" charset="0"/>
                <a:ea typeface="Karla" pitchFamily="34" charset="-122"/>
                <a:cs typeface="Karla" pitchFamily="34" charset="-120"/>
              </a:rPr>
              <a:t> ~60% neutral</a:t>
            </a:r>
          </a:p>
          <a:p>
            <a:pPr>
              <a:lnSpc>
                <a:spcPts val="8800"/>
              </a:lnSpc>
              <a:buNone/>
            </a:pPr>
            <a:endParaRPr lang="en-US" sz="5900" b="1" dirty="0">
              <a:solidFill>
                <a:srgbClr val="1A1A1A"/>
              </a:solidFill>
              <a:latin typeface="Karla" pitchFamily="34" charset="0"/>
              <a:ea typeface="Karla" pitchFamily="34" charset="-122"/>
              <a:cs typeface="Karla" pitchFamily="34" charset="-120"/>
            </a:endParaRPr>
          </a:p>
          <a:p>
            <a:pPr>
              <a:lnSpc>
                <a:spcPts val="8800"/>
              </a:lnSpc>
              <a:buNone/>
            </a:pPr>
            <a:r>
              <a:rPr lang="en-US" sz="5900" b="1" dirty="0">
                <a:solidFill>
                  <a:srgbClr val="1A1A1A"/>
                </a:solidFill>
                <a:latin typeface="Karla" pitchFamily="34" charset="0"/>
                <a:ea typeface="Karla" pitchFamily="34" charset="-122"/>
                <a:cs typeface="Karla" pitchFamily="34" charset="-120"/>
              </a:rPr>
              <a:t>BBC Subjectivity Results:</a:t>
            </a:r>
          </a:p>
          <a:p>
            <a:pPr marL="1028700" lvl="2" indent="-342900">
              <a:lnSpc>
                <a:spcPts val="8800"/>
              </a:lnSpc>
              <a:buSzPct val="100000"/>
              <a:buChar char="•"/>
            </a:pPr>
            <a:r>
              <a:rPr lang="en-US" sz="5900" b="1" dirty="0">
                <a:solidFill>
                  <a:srgbClr val="1A1A1A"/>
                </a:solidFill>
                <a:latin typeface="Karla" pitchFamily="34" charset="0"/>
                <a:ea typeface="Karla" pitchFamily="34" charset="-122"/>
                <a:cs typeface="Karla" pitchFamily="34" charset="-120"/>
              </a:rPr>
              <a:t> ~77% objective</a:t>
            </a:r>
          </a:p>
          <a:p>
            <a:pPr marL="1028700" lvl="2" indent="-342900">
              <a:lnSpc>
                <a:spcPts val="8800"/>
              </a:lnSpc>
              <a:buSzPct val="100000"/>
              <a:buChar char="•"/>
            </a:pPr>
            <a:r>
              <a:rPr lang="en-US" sz="5900" b="1" dirty="0">
                <a:solidFill>
                  <a:srgbClr val="1A1A1A"/>
                </a:solidFill>
                <a:latin typeface="Karla" pitchFamily="34" charset="0"/>
                <a:ea typeface="Karla" pitchFamily="34" charset="-122"/>
                <a:cs typeface="Karla" pitchFamily="34" charset="-120"/>
              </a:rPr>
              <a:t> ~10% subjective</a:t>
            </a:r>
          </a:p>
          <a:p>
            <a:pPr marL="1028700" lvl="2" indent="-342900">
              <a:lnSpc>
                <a:spcPts val="8800"/>
              </a:lnSpc>
              <a:buSzPct val="100000"/>
              <a:buChar char="•"/>
            </a:pPr>
            <a:r>
              <a:rPr lang="en-US" sz="5900" b="1" dirty="0">
                <a:solidFill>
                  <a:srgbClr val="1A1A1A"/>
                </a:solidFill>
                <a:latin typeface="Karla" pitchFamily="34" charset="0"/>
                <a:ea typeface="Karla" pitchFamily="34" charset="-122"/>
                <a:cs typeface="Karla" pitchFamily="34" charset="-120"/>
              </a:rPr>
              <a:t> ~13% highly subjective</a:t>
            </a:r>
            <a:endParaRPr lang="en-US" dirty="0"/>
          </a:p>
        </p:txBody>
      </p:sp>
      <p:sp>
        <p:nvSpPr>
          <p:cNvPr id="9" name="Object 8"/>
          <p:cNvSpPr txBox="1"/>
          <p:nvPr/>
        </p:nvSpPr>
        <p:spPr>
          <a:xfrm>
            <a:off x="-49609" y="6796484"/>
            <a:ext cx="6407051" cy="942578"/>
          </a:xfrm>
          <a:prstGeom prst="rect">
            <a:avLst/>
          </a:prstGeom>
          <a:noFill/>
        </p:spPr>
        <p:txBody>
          <a:bodyPr wrap="square" rtlCol="0" anchor="ctr"/>
          <a:lstStyle/>
          <a:p>
            <a:pPr>
              <a:buNone/>
            </a:pPr>
            <a:r>
              <a:rPr lang="en-US" sz="6300" b="1" dirty="0">
                <a:solidFill>
                  <a:srgbClr val="000000"/>
                </a:solidFill>
                <a:latin typeface="Karla" pitchFamily="34" charset="0"/>
                <a:ea typeface="Karla" pitchFamily="34" charset="-122"/>
                <a:cs typeface="Karla" pitchFamily="34" charset="-120"/>
              </a:rPr>
              <a:t>BBC TWEETS: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0" y="0"/>
            <a:ext cx="50800000" cy="6846094"/>
          </a:xfrm>
          <a:prstGeom prst="rect">
            <a:avLst/>
          </a:prstGeom>
        </p:spPr>
      </p:pic>
      <p:pic>
        <p:nvPicPr>
          <p:cNvPr id="5" name="Object 4" descr="preencoded.png"/>
          <p:cNvPicPr>
            <a:picLocks noChangeAspect="1"/>
          </p:cNvPicPr>
          <p:nvPr/>
        </p:nvPicPr>
        <p:blipFill>
          <a:blip r:embed="rId5"/>
          <a:stretch>
            <a:fillRect/>
          </a:stretch>
        </p:blipFill>
        <p:spPr>
          <a:xfrm>
            <a:off x="3373437" y="7143750"/>
            <a:ext cx="19694922" cy="21580078"/>
          </a:xfrm>
          <a:prstGeom prst="rect">
            <a:avLst/>
          </a:prstGeom>
        </p:spPr>
      </p:pic>
      <p:pic>
        <p:nvPicPr>
          <p:cNvPr id="6" name="Object 5" descr="preencoded.png"/>
          <p:cNvPicPr>
            <a:picLocks noChangeAspect="1"/>
          </p:cNvPicPr>
          <p:nvPr/>
        </p:nvPicPr>
        <p:blipFill>
          <a:blip r:embed="rId6"/>
          <a:stretch>
            <a:fillRect/>
          </a:stretch>
        </p:blipFill>
        <p:spPr>
          <a:xfrm>
            <a:off x="22770703" y="7193359"/>
            <a:ext cx="19372163" cy="21319629"/>
          </a:xfrm>
          <a:prstGeom prst="rect">
            <a:avLst/>
          </a:prstGeom>
        </p:spPr>
      </p:pic>
      <p:sp>
        <p:nvSpPr>
          <p:cNvPr id="7" name="Object 6"/>
          <p:cNvSpPr txBox="1"/>
          <p:nvPr/>
        </p:nvSpPr>
        <p:spPr>
          <a:xfrm>
            <a:off x="1141016" y="1339453"/>
            <a:ext cx="47086738" cy="3571875"/>
          </a:xfrm>
          <a:prstGeom prst="rect">
            <a:avLst/>
          </a:prstGeom>
          <a:noFill/>
        </p:spPr>
        <p:txBody>
          <a:bodyPr wrap="square" rtlCol="0" anchor="ctr"/>
          <a:lstStyle/>
          <a:p>
            <a:pPr>
              <a:buNone/>
            </a:pPr>
            <a:r>
              <a:rPr lang="en-US" sz="14100" b="1" dirty="0">
                <a:solidFill>
                  <a:srgbClr val="000000"/>
                </a:solidFill>
                <a:latin typeface="Rubik" pitchFamily="34" charset="0"/>
                <a:ea typeface="Rubik" pitchFamily="34" charset="-122"/>
                <a:cs typeface="Rubik" pitchFamily="34" charset="-120"/>
              </a:rPr>
              <a:t>How did negative, positive, and neutral tweets vary according to each news outlet?</a:t>
            </a:r>
            <a:endParaRPr lang="en-US" dirty="0"/>
          </a:p>
        </p:txBody>
      </p:sp>
      <p:sp>
        <p:nvSpPr>
          <p:cNvPr id="8" name="Object 7"/>
          <p:cNvSpPr txBox="1"/>
          <p:nvPr/>
        </p:nvSpPr>
        <p:spPr>
          <a:xfrm>
            <a:off x="42366406" y="8731250"/>
            <a:ext cx="8097800" cy="12501563"/>
          </a:xfrm>
          <a:prstGeom prst="rect">
            <a:avLst/>
          </a:prstGeom>
          <a:noFill/>
        </p:spPr>
        <p:txBody>
          <a:bodyPr wrap="square" rtlCol="0" anchor="ctr"/>
          <a:lstStyle/>
          <a:p>
            <a:pPr>
              <a:buNone/>
            </a:pPr>
            <a:r>
              <a:rPr lang="en-US" sz="5900" b="1" dirty="0">
                <a:solidFill>
                  <a:srgbClr val="1A1A1A"/>
                </a:solidFill>
                <a:latin typeface="Karla" pitchFamily="34" charset="0"/>
                <a:ea typeface="Karla" pitchFamily="34" charset="-122"/>
                <a:cs typeface="Karla" pitchFamily="34" charset="-120"/>
              </a:rPr>
              <a:t>CNN Polarity </a:t>
            </a:r>
          </a:p>
          <a:p>
            <a:pPr>
              <a:buNone/>
            </a:pPr>
            <a:r>
              <a:rPr lang="en-US" sz="5900" b="1" dirty="0">
                <a:solidFill>
                  <a:srgbClr val="1A1A1A"/>
                </a:solidFill>
                <a:latin typeface="Karla" pitchFamily="34" charset="0"/>
                <a:ea typeface="Karla" pitchFamily="34" charset="-122"/>
                <a:cs typeface="Karla" pitchFamily="34" charset="-120"/>
              </a:rPr>
              <a:t>Results:</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~43% positive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~37% negative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~20% neutral</a:t>
            </a:r>
          </a:p>
          <a:p>
            <a:pPr>
              <a:buNone/>
            </a:pPr>
            <a:endParaRPr lang="en-US" sz="5900" b="1" dirty="0">
              <a:solidFill>
                <a:srgbClr val="1A1A1A"/>
              </a:solidFill>
              <a:latin typeface="Karla" pitchFamily="34" charset="0"/>
              <a:ea typeface="Karla" pitchFamily="34" charset="-122"/>
              <a:cs typeface="Karla" pitchFamily="34" charset="-120"/>
            </a:endParaRPr>
          </a:p>
          <a:p>
            <a:pPr>
              <a:buNone/>
            </a:pPr>
            <a:r>
              <a:rPr lang="en-US" sz="5900" b="1" dirty="0">
                <a:solidFill>
                  <a:srgbClr val="1A1A1A"/>
                </a:solidFill>
                <a:latin typeface="Karla" pitchFamily="34" charset="0"/>
                <a:ea typeface="Karla" pitchFamily="34" charset="-122"/>
                <a:cs typeface="Karla" pitchFamily="34" charset="-120"/>
              </a:rPr>
              <a:t>CNN Subjectivity Results:</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~60% objective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~25% subjective</a:t>
            </a:r>
          </a:p>
          <a:p>
            <a:pPr marL="1028700" lvl="2" indent="-342900">
              <a:buSzPct val="100000"/>
              <a:buChar char="•"/>
            </a:pPr>
            <a:r>
              <a:rPr lang="en-US" sz="5900" b="1" dirty="0">
                <a:solidFill>
                  <a:srgbClr val="1A1A1A"/>
                </a:solidFill>
                <a:latin typeface="Karla" pitchFamily="34" charset="0"/>
                <a:ea typeface="Karla" pitchFamily="34" charset="-122"/>
                <a:cs typeface="Karla" pitchFamily="34" charset="-120"/>
              </a:rPr>
              <a:t> ~15% highly subjective</a:t>
            </a:r>
            <a:endParaRPr lang="en-US" dirty="0"/>
          </a:p>
        </p:txBody>
      </p:sp>
      <p:sp>
        <p:nvSpPr>
          <p:cNvPr id="9" name="Object 8"/>
          <p:cNvSpPr txBox="1"/>
          <p:nvPr/>
        </p:nvSpPr>
        <p:spPr>
          <a:xfrm>
            <a:off x="-49609" y="6796484"/>
            <a:ext cx="6407051" cy="942578"/>
          </a:xfrm>
          <a:prstGeom prst="rect">
            <a:avLst/>
          </a:prstGeom>
          <a:noFill/>
        </p:spPr>
        <p:txBody>
          <a:bodyPr wrap="square" rtlCol="0" anchor="ctr"/>
          <a:lstStyle/>
          <a:p>
            <a:pPr>
              <a:buNone/>
            </a:pPr>
            <a:r>
              <a:rPr lang="en-US" sz="6300" b="1" dirty="0">
                <a:solidFill>
                  <a:srgbClr val="000000"/>
                </a:solidFill>
                <a:latin typeface="Karla" pitchFamily="34" charset="0"/>
                <a:ea typeface="Karla" pitchFamily="34" charset="-122"/>
                <a:cs typeface="Karla" pitchFamily="34" charset="-120"/>
              </a:rPr>
              <a:t>CNN TWEETS: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1885156" y="17264063"/>
            <a:ext cx="21133594" cy="10169922"/>
          </a:xfrm>
          <a:prstGeom prst="rect">
            <a:avLst/>
          </a:prstGeom>
        </p:spPr>
      </p:pic>
      <p:pic>
        <p:nvPicPr>
          <p:cNvPr id="5" name="Object 4" descr="preencoded.png"/>
          <p:cNvPicPr>
            <a:picLocks noChangeAspect="1"/>
          </p:cNvPicPr>
          <p:nvPr/>
        </p:nvPicPr>
        <p:blipFill>
          <a:blip r:embed="rId5"/>
          <a:stretch>
            <a:fillRect/>
          </a:stretch>
        </p:blipFill>
        <p:spPr>
          <a:xfrm>
            <a:off x="0" y="0"/>
            <a:ext cx="50800000" cy="6846094"/>
          </a:xfrm>
          <a:prstGeom prst="rect">
            <a:avLst/>
          </a:prstGeom>
        </p:spPr>
      </p:pic>
      <p:pic>
        <p:nvPicPr>
          <p:cNvPr id="6" name="Object 5" descr="preencoded.png"/>
          <p:cNvPicPr>
            <a:picLocks noChangeAspect="1"/>
          </p:cNvPicPr>
          <p:nvPr/>
        </p:nvPicPr>
        <p:blipFill>
          <a:blip r:embed="rId6"/>
          <a:stretch>
            <a:fillRect/>
          </a:stretch>
        </p:blipFill>
        <p:spPr>
          <a:xfrm>
            <a:off x="44251563" y="1339453"/>
            <a:ext cx="4124049" cy="4124049"/>
          </a:xfrm>
          <a:prstGeom prst="rect">
            <a:avLst/>
          </a:prstGeom>
        </p:spPr>
      </p:pic>
      <p:pic>
        <p:nvPicPr>
          <p:cNvPr id="7" name="Object 6" descr="preencoded.png"/>
          <p:cNvPicPr>
            <a:picLocks noChangeAspect="1"/>
          </p:cNvPicPr>
          <p:nvPr/>
        </p:nvPicPr>
        <p:blipFill>
          <a:blip r:embed="rId7"/>
          <a:stretch>
            <a:fillRect/>
          </a:stretch>
        </p:blipFill>
        <p:spPr>
          <a:xfrm>
            <a:off x="45243750" y="2381250"/>
            <a:ext cx="2083594" cy="2083594"/>
          </a:xfrm>
          <a:prstGeom prst="rect">
            <a:avLst/>
          </a:prstGeom>
        </p:spPr>
      </p:pic>
      <p:pic>
        <p:nvPicPr>
          <p:cNvPr id="8" name="Object 7" descr="preencoded.png"/>
          <p:cNvPicPr>
            <a:picLocks noChangeAspect="1"/>
          </p:cNvPicPr>
          <p:nvPr/>
        </p:nvPicPr>
        <p:blipFill>
          <a:blip r:embed="rId8"/>
          <a:stretch>
            <a:fillRect/>
          </a:stretch>
        </p:blipFill>
        <p:spPr>
          <a:xfrm>
            <a:off x="2492871" y="17834570"/>
            <a:ext cx="19942969" cy="8979297"/>
          </a:xfrm>
          <a:prstGeom prst="rect">
            <a:avLst/>
          </a:prstGeom>
        </p:spPr>
      </p:pic>
      <p:pic>
        <p:nvPicPr>
          <p:cNvPr id="9" name="Object 8" descr="preencoded.png"/>
          <p:cNvPicPr>
            <a:picLocks noChangeAspect="1"/>
          </p:cNvPicPr>
          <p:nvPr/>
        </p:nvPicPr>
        <p:blipFill>
          <a:blip r:embed="rId9"/>
          <a:stretch>
            <a:fillRect/>
          </a:stretch>
        </p:blipFill>
        <p:spPr>
          <a:xfrm>
            <a:off x="18801953" y="18789551"/>
            <a:ext cx="2182813" cy="2182812"/>
          </a:xfrm>
          <a:prstGeom prst="rect">
            <a:avLst/>
          </a:prstGeom>
        </p:spPr>
      </p:pic>
      <p:pic>
        <p:nvPicPr>
          <p:cNvPr id="10" name="Object 9" descr="preencoded.png"/>
          <p:cNvPicPr>
            <a:picLocks noChangeAspect="1"/>
          </p:cNvPicPr>
          <p:nvPr/>
        </p:nvPicPr>
        <p:blipFill>
          <a:blip r:embed="rId10"/>
          <a:stretch>
            <a:fillRect/>
          </a:stretch>
        </p:blipFill>
        <p:spPr>
          <a:xfrm>
            <a:off x="29666406" y="8979297"/>
            <a:ext cx="2182813" cy="2182812"/>
          </a:xfrm>
          <a:prstGeom prst="rect">
            <a:avLst/>
          </a:prstGeom>
        </p:spPr>
      </p:pic>
      <p:pic>
        <p:nvPicPr>
          <p:cNvPr id="11" name="Object 10" descr="preencoded.png"/>
          <p:cNvPicPr>
            <a:picLocks noChangeAspect="1"/>
          </p:cNvPicPr>
          <p:nvPr/>
        </p:nvPicPr>
        <p:blipFill>
          <a:blip r:embed="rId11"/>
          <a:stretch>
            <a:fillRect/>
          </a:stretch>
        </p:blipFill>
        <p:spPr>
          <a:xfrm>
            <a:off x="29716016" y="14386719"/>
            <a:ext cx="2182813" cy="2182812"/>
          </a:xfrm>
          <a:prstGeom prst="rect">
            <a:avLst/>
          </a:prstGeom>
        </p:spPr>
      </p:pic>
      <p:pic>
        <p:nvPicPr>
          <p:cNvPr id="12" name="Object 11" descr="preencoded.png"/>
          <p:cNvPicPr>
            <a:picLocks noChangeAspect="1"/>
          </p:cNvPicPr>
          <p:nvPr/>
        </p:nvPicPr>
        <p:blipFill>
          <a:blip r:embed="rId12"/>
          <a:stretch>
            <a:fillRect/>
          </a:stretch>
        </p:blipFill>
        <p:spPr>
          <a:xfrm>
            <a:off x="29716016" y="19099609"/>
            <a:ext cx="2182813" cy="2182812"/>
          </a:xfrm>
          <a:prstGeom prst="rect">
            <a:avLst/>
          </a:prstGeom>
        </p:spPr>
      </p:pic>
      <p:sp>
        <p:nvSpPr>
          <p:cNvPr id="13" name="Object 12"/>
          <p:cNvSpPr txBox="1"/>
          <p:nvPr/>
        </p:nvSpPr>
        <p:spPr>
          <a:xfrm>
            <a:off x="2480469" y="2182813"/>
            <a:ext cx="39713545" cy="2480469"/>
          </a:xfrm>
          <a:prstGeom prst="rect">
            <a:avLst/>
          </a:prstGeom>
          <a:noFill/>
        </p:spPr>
        <p:txBody>
          <a:bodyPr wrap="square" rtlCol="0" anchor="ctr"/>
          <a:lstStyle/>
          <a:p>
            <a:pPr>
              <a:lnSpc>
                <a:spcPts val="19600"/>
              </a:lnSpc>
              <a:buNone/>
            </a:pPr>
            <a:r>
              <a:rPr lang="en-US" sz="19500" b="1" dirty="0">
                <a:solidFill>
                  <a:srgbClr val="000000"/>
                </a:solidFill>
                <a:latin typeface="Rubik" pitchFamily="34" charset="0"/>
                <a:ea typeface="Rubik" pitchFamily="34" charset="-122"/>
                <a:cs typeface="Rubik" pitchFamily="34" charset="-120"/>
              </a:rPr>
              <a:t>Analysis</a:t>
            </a:r>
            <a:endParaRPr lang="en-US" dirty="0"/>
          </a:p>
        </p:txBody>
      </p:sp>
      <p:sp>
        <p:nvSpPr>
          <p:cNvPr id="14" name="Object 13"/>
          <p:cNvSpPr txBox="1"/>
          <p:nvPr/>
        </p:nvSpPr>
        <p:spPr>
          <a:xfrm>
            <a:off x="2033984" y="7193359"/>
            <a:ext cx="22030593" cy="9525000"/>
          </a:xfrm>
          <a:prstGeom prst="rect">
            <a:avLst/>
          </a:prstGeom>
          <a:noFill/>
        </p:spPr>
        <p:txBody>
          <a:bodyPr wrap="square" rtlCol="0" anchor="ctr"/>
          <a:lstStyle/>
          <a:p>
            <a:pPr>
              <a:buNone/>
            </a:pPr>
            <a:r>
              <a:rPr lang="en-US" sz="6300" dirty="0">
                <a:solidFill>
                  <a:srgbClr val="1A1A1A"/>
                </a:solidFill>
                <a:latin typeface="Karla" pitchFamily="34" charset="0"/>
                <a:ea typeface="Karla" pitchFamily="34" charset="-122"/>
                <a:cs typeface="Karla" pitchFamily="34" charset="-120"/>
              </a:rPr>
              <a:t>Sentiment results on the data collected for Fox, BBC, and CNN indicate that BBC, the 'centrist' news outlet, has the highest percent of objective and neutral tweets. The findings also indicate the 'far-left' outlet, CNN, has highest rates of subjective, positive, and negative tweets. Compared to 'centrist' stats with BBC, the 'far-right' FOX tweets do not vary in objectiveness or sentiment significantly.</a:t>
            </a:r>
            <a:endParaRPr lang="en-US" dirty="0"/>
          </a:p>
        </p:txBody>
      </p:sp>
      <p:sp>
        <p:nvSpPr>
          <p:cNvPr id="15" name="Object 14"/>
          <p:cNvSpPr txBox="1"/>
          <p:nvPr/>
        </p:nvSpPr>
        <p:spPr>
          <a:xfrm>
            <a:off x="33039844" y="8433594"/>
            <a:ext cx="16284587" cy="4365625"/>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BBC tweets had the highest percent of tweets labeled as 'neutral'. FOX tweets came in second with 55%. Both news outlets had more than twice as many neutral tweets as CNN.</a:t>
            </a:r>
            <a:endParaRPr lang="en-US" dirty="0"/>
          </a:p>
        </p:txBody>
      </p:sp>
      <p:sp>
        <p:nvSpPr>
          <p:cNvPr id="16" name="Object 15"/>
          <p:cNvSpPr txBox="1"/>
          <p:nvPr/>
        </p:nvSpPr>
        <p:spPr>
          <a:xfrm>
            <a:off x="33039844" y="14072526"/>
            <a:ext cx="15661680" cy="3274219"/>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BBC tweets had the highest percent of tweets labeled as 'objective. Fox tweets had 70%, while CNN had 60%. </a:t>
            </a:r>
            <a:endParaRPr lang="en-US" dirty="0"/>
          </a:p>
        </p:txBody>
      </p:sp>
      <p:sp>
        <p:nvSpPr>
          <p:cNvPr id="17" name="Object 16"/>
          <p:cNvSpPr txBox="1"/>
          <p:nvPr/>
        </p:nvSpPr>
        <p:spPr>
          <a:xfrm>
            <a:off x="33039844" y="18620052"/>
            <a:ext cx="15712529" cy="3274219"/>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CNN's subjective tweets, collectively amounts to 75% more than those of BBC and about 30% more than FOX.</a:t>
            </a:r>
            <a:endParaRPr lang="en-US" dirty="0"/>
          </a:p>
        </p:txBody>
      </p:sp>
      <p:sp>
        <p:nvSpPr>
          <p:cNvPr id="18" name="Object 17"/>
          <p:cNvSpPr txBox="1"/>
          <p:nvPr/>
        </p:nvSpPr>
        <p:spPr>
          <a:xfrm>
            <a:off x="3373438" y="19236035"/>
            <a:ext cx="13424297" cy="1488281"/>
          </a:xfrm>
          <a:prstGeom prst="rect">
            <a:avLst/>
          </a:prstGeom>
          <a:noFill/>
        </p:spPr>
        <p:txBody>
          <a:bodyPr wrap="square" rtlCol="0" anchor="ctr"/>
          <a:lstStyle/>
          <a:p>
            <a:pPr>
              <a:buNone/>
            </a:pPr>
            <a:r>
              <a:rPr lang="en-US" sz="11700" b="1" dirty="0">
                <a:solidFill>
                  <a:srgbClr val="000000"/>
                </a:solidFill>
                <a:latin typeface="Rubik" pitchFamily="34" charset="0"/>
                <a:ea typeface="Rubik" pitchFamily="34" charset="-122"/>
                <a:cs typeface="Rubik" pitchFamily="34" charset="-120"/>
              </a:rPr>
              <a:t>Conclusion</a:t>
            </a:r>
            <a:endParaRPr lang="en-US" dirty="0"/>
          </a:p>
        </p:txBody>
      </p:sp>
      <p:sp>
        <p:nvSpPr>
          <p:cNvPr id="19" name="Object 18"/>
          <p:cNvSpPr txBox="1"/>
          <p:nvPr/>
        </p:nvSpPr>
        <p:spPr>
          <a:xfrm>
            <a:off x="3323828" y="21418848"/>
            <a:ext cx="18750793" cy="4762500"/>
          </a:xfrm>
          <a:prstGeom prst="rect">
            <a:avLst/>
          </a:prstGeom>
          <a:noFill/>
        </p:spPr>
        <p:txBody>
          <a:bodyPr wrap="square" rtlCol="0" anchor="ctr"/>
          <a:lstStyle/>
          <a:p>
            <a:pPr>
              <a:buNone/>
            </a:pPr>
            <a:r>
              <a:rPr lang="en-US" sz="6300" dirty="0">
                <a:solidFill>
                  <a:srgbClr val="1A1A1A"/>
                </a:solidFill>
                <a:latin typeface="Karla" pitchFamily="34" charset="0"/>
                <a:ea typeface="Karla" pitchFamily="34" charset="-122"/>
                <a:cs typeface="Karla" pitchFamily="34" charset="-120"/>
              </a:rPr>
              <a:t>CNN, which is associated with a 'far-left' political affinity, appears to report the most subjective and non-neutral news via Twitter. BBC, as expected, is the most neutral and objective news source.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0" y="0"/>
            <a:ext cx="50800000" cy="6846094"/>
          </a:xfrm>
          <a:prstGeom prst="rect">
            <a:avLst/>
          </a:prstGeom>
        </p:spPr>
      </p:pic>
      <p:pic>
        <p:nvPicPr>
          <p:cNvPr id="5" name="Object 4" descr="preencoded.png"/>
          <p:cNvPicPr>
            <a:picLocks noChangeAspect="1"/>
          </p:cNvPicPr>
          <p:nvPr/>
        </p:nvPicPr>
        <p:blipFill>
          <a:blip r:embed="rId5"/>
          <a:stretch>
            <a:fillRect/>
          </a:stretch>
        </p:blipFill>
        <p:spPr>
          <a:xfrm>
            <a:off x="44251563" y="1339453"/>
            <a:ext cx="4124049" cy="4124049"/>
          </a:xfrm>
          <a:prstGeom prst="rect">
            <a:avLst/>
          </a:prstGeom>
        </p:spPr>
      </p:pic>
      <p:pic>
        <p:nvPicPr>
          <p:cNvPr id="6" name="Object 5" descr="preencoded.png"/>
          <p:cNvPicPr>
            <a:picLocks noChangeAspect="1"/>
          </p:cNvPicPr>
          <p:nvPr/>
        </p:nvPicPr>
        <p:blipFill>
          <a:blip r:embed="rId6"/>
          <a:stretch>
            <a:fillRect/>
          </a:stretch>
        </p:blipFill>
        <p:spPr>
          <a:xfrm>
            <a:off x="1190625" y="7751465"/>
            <a:ext cx="2182813" cy="2182812"/>
          </a:xfrm>
          <a:prstGeom prst="rect">
            <a:avLst/>
          </a:prstGeom>
        </p:spPr>
      </p:pic>
      <p:pic>
        <p:nvPicPr>
          <p:cNvPr id="7" name="Object 6" descr="preencoded.png"/>
          <p:cNvPicPr>
            <a:picLocks noChangeAspect="1"/>
          </p:cNvPicPr>
          <p:nvPr/>
        </p:nvPicPr>
        <p:blipFill>
          <a:blip r:embed="rId7"/>
          <a:stretch>
            <a:fillRect/>
          </a:stretch>
        </p:blipFill>
        <p:spPr>
          <a:xfrm>
            <a:off x="1190625" y="11310938"/>
            <a:ext cx="2182813" cy="2182812"/>
          </a:xfrm>
          <a:prstGeom prst="rect">
            <a:avLst/>
          </a:prstGeom>
        </p:spPr>
      </p:pic>
      <p:pic>
        <p:nvPicPr>
          <p:cNvPr id="8" name="Object 7" descr="preencoded.png"/>
          <p:cNvPicPr>
            <a:picLocks noChangeAspect="1"/>
          </p:cNvPicPr>
          <p:nvPr/>
        </p:nvPicPr>
        <p:blipFill>
          <a:blip r:embed="rId8"/>
          <a:stretch>
            <a:fillRect/>
          </a:stretch>
        </p:blipFill>
        <p:spPr>
          <a:xfrm>
            <a:off x="1190625" y="14684375"/>
            <a:ext cx="2182813" cy="2182812"/>
          </a:xfrm>
          <a:prstGeom prst="rect">
            <a:avLst/>
          </a:prstGeom>
        </p:spPr>
      </p:pic>
      <p:pic>
        <p:nvPicPr>
          <p:cNvPr id="9" name="Object 8" descr="preencoded.png"/>
          <p:cNvPicPr>
            <a:picLocks noChangeAspect="1"/>
          </p:cNvPicPr>
          <p:nvPr/>
        </p:nvPicPr>
        <p:blipFill>
          <a:blip r:embed="rId9"/>
          <a:stretch>
            <a:fillRect/>
          </a:stretch>
        </p:blipFill>
        <p:spPr>
          <a:xfrm>
            <a:off x="1240234" y="18107422"/>
            <a:ext cx="2182813" cy="2182812"/>
          </a:xfrm>
          <a:prstGeom prst="rect">
            <a:avLst/>
          </a:prstGeom>
        </p:spPr>
      </p:pic>
      <p:pic>
        <p:nvPicPr>
          <p:cNvPr id="10" name="Object 9" descr="preencoded.png"/>
          <p:cNvPicPr>
            <a:picLocks noChangeAspect="1"/>
          </p:cNvPicPr>
          <p:nvPr/>
        </p:nvPicPr>
        <p:blipFill>
          <a:blip r:embed="rId10"/>
          <a:stretch>
            <a:fillRect/>
          </a:stretch>
        </p:blipFill>
        <p:spPr>
          <a:xfrm>
            <a:off x="45293359" y="2381250"/>
            <a:ext cx="2083594" cy="2083594"/>
          </a:xfrm>
          <a:prstGeom prst="rect">
            <a:avLst/>
          </a:prstGeom>
        </p:spPr>
      </p:pic>
      <p:pic>
        <p:nvPicPr>
          <p:cNvPr id="11" name="Object 10" descr="preencoded.png"/>
          <p:cNvPicPr>
            <a:picLocks noChangeAspect="1"/>
          </p:cNvPicPr>
          <p:nvPr/>
        </p:nvPicPr>
        <p:blipFill>
          <a:blip r:embed="rId11"/>
          <a:stretch>
            <a:fillRect/>
          </a:stretch>
        </p:blipFill>
        <p:spPr>
          <a:xfrm>
            <a:off x="1252636" y="21890137"/>
            <a:ext cx="2182813" cy="2182812"/>
          </a:xfrm>
          <a:prstGeom prst="rect">
            <a:avLst/>
          </a:prstGeom>
        </p:spPr>
      </p:pic>
      <p:sp>
        <p:nvSpPr>
          <p:cNvPr id="12" name="Object 11"/>
          <p:cNvSpPr txBox="1"/>
          <p:nvPr/>
        </p:nvSpPr>
        <p:spPr>
          <a:xfrm>
            <a:off x="2430859" y="2133203"/>
            <a:ext cx="39713545" cy="2480469"/>
          </a:xfrm>
          <a:prstGeom prst="rect">
            <a:avLst/>
          </a:prstGeom>
          <a:noFill/>
        </p:spPr>
        <p:txBody>
          <a:bodyPr wrap="square" rtlCol="0" anchor="ctr"/>
          <a:lstStyle/>
          <a:p>
            <a:pPr>
              <a:lnSpc>
                <a:spcPts val="19600"/>
              </a:lnSpc>
              <a:buNone/>
            </a:pPr>
            <a:r>
              <a:rPr lang="en-US" sz="19500" b="1" dirty="0">
                <a:solidFill>
                  <a:srgbClr val="000000"/>
                </a:solidFill>
                <a:latin typeface="Rubik" pitchFamily="34" charset="0"/>
                <a:ea typeface="Rubik" pitchFamily="34" charset="-122"/>
                <a:cs typeface="Rubik" pitchFamily="34" charset="-120"/>
              </a:rPr>
              <a:t>Next Steps</a:t>
            </a:r>
            <a:endParaRPr lang="en-US" dirty="0"/>
          </a:p>
        </p:txBody>
      </p:sp>
      <p:sp>
        <p:nvSpPr>
          <p:cNvPr id="13" name="Object 12"/>
          <p:cNvSpPr txBox="1"/>
          <p:nvPr/>
        </p:nvSpPr>
        <p:spPr>
          <a:xfrm>
            <a:off x="4117578" y="7689453"/>
            <a:ext cx="42154326" cy="1091406"/>
          </a:xfrm>
          <a:prstGeom prst="rect">
            <a:avLst/>
          </a:prstGeom>
          <a:noFill/>
        </p:spPr>
        <p:txBody>
          <a:bodyPr wrap="square" rtlCol="0" anchor="ctr"/>
          <a:lstStyle/>
          <a:p>
            <a:pPr>
              <a:buNone/>
            </a:pPr>
            <a:r>
              <a:rPr lang="en-US" sz="5900" dirty="0">
                <a:solidFill>
                  <a:srgbClr val="1A1A1A"/>
                </a:solidFill>
                <a:latin typeface="Karla" pitchFamily="34" charset="0"/>
                <a:ea typeface="Karla" pitchFamily="34" charset="-122"/>
                <a:cs typeface="Karla" pitchFamily="34" charset="-120"/>
              </a:rPr>
              <a:t>Use a query in the Snscrape code that collects tweets during specific and non-continuous 24 hour intervals to vary</a:t>
            </a:r>
            <a:endParaRPr lang="en-US" dirty="0"/>
          </a:p>
        </p:txBody>
      </p:sp>
      <p:sp>
        <p:nvSpPr>
          <p:cNvPr id="14" name="Object 13"/>
          <p:cNvSpPr txBox="1"/>
          <p:nvPr/>
        </p:nvSpPr>
        <p:spPr>
          <a:xfrm>
            <a:off x="4167188" y="14634766"/>
            <a:ext cx="40005930" cy="1091406"/>
          </a:xfrm>
          <a:prstGeom prst="rect">
            <a:avLst/>
          </a:prstGeom>
          <a:noFill/>
        </p:spPr>
        <p:txBody>
          <a:bodyPr wrap="square" rtlCol="0" anchor="ctr"/>
          <a:lstStyle/>
          <a:p>
            <a:pPr>
              <a:lnSpc>
                <a:spcPts val="8800"/>
              </a:lnSpc>
              <a:buNone/>
            </a:pPr>
            <a:r>
              <a:rPr lang="en-US" sz="5900" dirty="0">
                <a:solidFill>
                  <a:srgbClr val="1A1A1A"/>
                </a:solidFill>
                <a:latin typeface="Karla" pitchFamily="34" charset="0"/>
                <a:ea typeface="Karla" pitchFamily="34" charset="-122"/>
                <a:cs typeface="Karla" pitchFamily="34" charset="-120"/>
              </a:rPr>
              <a:t>Look into what makes Fox News 'far-right'</a:t>
            </a:r>
            <a:endParaRPr lang="en-US" dirty="0"/>
          </a:p>
        </p:txBody>
      </p:sp>
      <p:sp>
        <p:nvSpPr>
          <p:cNvPr id="15" name="Object 14"/>
          <p:cNvSpPr txBox="1"/>
          <p:nvPr/>
        </p:nvSpPr>
        <p:spPr>
          <a:xfrm>
            <a:off x="4117578" y="17958594"/>
            <a:ext cx="40018643" cy="1091406"/>
          </a:xfrm>
          <a:prstGeom prst="rect">
            <a:avLst/>
          </a:prstGeom>
          <a:noFill/>
        </p:spPr>
        <p:txBody>
          <a:bodyPr wrap="square" rtlCol="0" anchor="ctr"/>
          <a:lstStyle/>
          <a:p>
            <a:pPr>
              <a:lnSpc>
                <a:spcPts val="8800"/>
              </a:lnSpc>
              <a:buNone/>
            </a:pPr>
            <a:r>
              <a:rPr lang="en-US" sz="5900" dirty="0">
                <a:solidFill>
                  <a:srgbClr val="1A1A1A"/>
                </a:solidFill>
                <a:latin typeface="Karla" pitchFamily="34" charset="0"/>
                <a:ea typeface="Karla" pitchFamily="34" charset="-122"/>
                <a:cs typeface="Karla" pitchFamily="34" charset="-120"/>
              </a:rPr>
              <a:t>Further understanding of optimized number of clusters.</a:t>
            </a:r>
            <a:endParaRPr lang="en-US" dirty="0"/>
          </a:p>
        </p:txBody>
      </p:sp>
      <p:sp>
        <p:nvSpPr>
          <p:cNvPr id="16" name="Object 15"/>
          <p:cNvSpPr txBox="1"/>
          <p:nvPr/>
        </p:nvSpPr>
        <p:spPr>
          <a:xfrm>
            <a:off x="4117578" y="21431250"/>
            <a:ext cx="43044194" cy="2182813"/>
          </a:xfrm>
          <a:prstGeom prst="rect">
            <a:avLst/>
          </a:prstGeom>
          <a:noFill/>
        </p:spPr>
        <p:txBody>
          <a:bodyPr wrap="square" rtlCol="0" anchor="ctr"/>
          <a:lstStyle/>
          <a:p>
            <a:pPr>
              <a:lnSpc>
                <a:spcPts val="8800"/>
              </a:lnSpc>
              <a:buNone/>
            </a:pPr>
            <a:r>
              <a:rPr lang="en-US" sz="5900" dirty="0">
                <a:solidFill>
                  <a:srgbClr val="1A1A1A"/>
                </a:solidFill>
                <a:latin typeface="Karla" pitchFamily="34" charset="0"/>
                <a:ea typeface="Karla" pitchFamily="34" charset="-122"/>
                <a:cs typeface="Karla" pitchFamily="34" charset="-120"/>
              </a:rPr>
              <a:t>Grouping tweets by matching it to dictionaries of terms associated with specific topics like gun violence, elections, economics, etc., followed by sentiment analysis of each topic to compare how it is reported on.  </a:t>
            </a:r>
            <a:endParaRPr lang="en-US" dirty="0"/>
          </a:p>
        </p:txBody>
      </p:sp>
      <p:sp>
        <p:nvSpPr>
          <p:cNvPr id="17" name="Object 16"/>
          <p:cNvSpPr txBox="1"/>
          <p:nvPr/>
        </p:nvSpPr>
        <p:spPr>
          <a:xfrm>
            <a:off x="4316016" y="11310938"/>
            <a:ext cx="40005930" cy="1091406"/>
          </a:xfrm>
          <a:prstGeom prst="rect">
            <a:avLst/>
          </a:prstGeom>
          <a:noFill/>
        </p:spPr>
        <p:txBody>
          <a:bodyPr wrap="square" rtlCol="0" anchor="ctr"/>
          <a:lstStyle/>
          <a:p>
            <a:pPr>
              <a:lnSpc>
                <a:spcPts val="8800"/>
              </a:lnSpc>
              <a:buNone/>
            </a:pPr>
            <a:r>
              <a:rPr lang="en-US" sz="5900" dirty="0">
                <a:solidFill>
                  <a:srgbClr val="1A1A1A"/>
                </a:solidFill>
                <a:latin typeface="Karla" pitchFamily="34" charset="0"/>
                <a:ea typeface="Karla" pitchFamily="34" charset="-122"/>
                <a:cs typeface="Karla" pitchFamily="34" charset="-120"/>
              </a:rPr>
              <a:t>Assess score ranges selected for polarity and subjectivity  labels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tretch>
            <a:fillRect/>
          </a:stretch>
        </p:blipFill>
        <p:spPr>
          <a:xfrm>
            <a:off x="0" y="0"/>
            <a:ext cx="50800000" cy="28575000"/>
          </a:xfrm>
          <a:prstGeom prst="rect">
            <a:avLst/>
          </a:prstGeom>
        </p:spPr>
      </p:pic>
      <p:pic>
        <p:nvPicPr>
          <p:cNvPr id="4" name="Object 3" descr="preencoded.png"/>
          <p:cNvPicPr>
            <a:picLocks noChangeAspect="1"/>
          </p:cNvPicPr>
          <p:nvPr/>
        </p:nvPicPr>
        <p:blipFill>
          <a:blip r:embed="rId4"/>
          <a:stretch>
            <a:fillRect/>
          </a:stretch>
        </p:blipFill>
        <p:spPr>
          <a:xfrm>
            <a:off x="0" y="0"/>
            <a:ext cx="50800000" cy="6498828"/>
          </a:xfrm>
          <a:prstGeom prst="rect">
            <a:avLst/>
          </a:prstGeom>
        </p:spPr>
      </p:pic>
      <p:pic>
        <p:nvPicPr>
          <p:cNvPr id="5" name="Object 4" descr="preencoded.png"/>
          <p:cNvPicPr>
            <a:picLocks noChangeAspect="1"/>
          </p:cNvPicPr>
          <p:nvPr/>
        </p:nvPicPr>
        <p:blipFill>
          <a:blip r:embed="rId5"/>
          <a:stretch>
            <a:fillRect/>
          </a:stretch>
        </p:blipFill>
        <p:spPr>
          <a:xfrm>
            <a:off x="2430859" y="1879014"/>
            <a:ext cx="2778125" cy="2777689"/>
          </a:xfrm>
          <a:prstGeom prst="rect">
            <a:avLst/>
          </a:prstGeom>
        </p:spPr>
      </p:pic>
      <p:sp>
        <p:nvSpPr>
          <p:cNvPr id="6" name="Object 5"/>
          <p:cNvSpPr txBox="1"/>
          <p:nvPr/>
        </p:nvSpPr>
        <p:spPr>
          <a:xfrm>
            <a:off x="2430859" y="8681641"/>
            <a:ext cx="47086738" cy="2480469"/>
          </a:xfrm>
          <a:prstGeom prst="rect">
            <a:avLst/>
          </a:prstGeom>
          <a:noFill/>
        </p:spPr>
        <p:txBody>
          <a:bodyPr wrap="square" rtlCol="0" anchor="ctr"/>
          <a:lstStyle/>
          <a:p>
            <a:pPr algn="ctr">
              <a:buNone/>
            </a:pPr>
            <a:r>
              <a:rPr lang="en-US" sz="21900" b="1" dirty="0">
                <a:solidFill>
                  <a:srgbClr val="000000"/>
                </a:solidFill>
                <a:latin typeface="Rubik" pitchFamily="34" charset="0"/>
                <a:ea typeface="Rubik" pitchFamily="34" charset="-122"/>
                <a:cs typeface="Rubik" pitchFamily="34" charset="-120"/>
              </a:rPr>
              <a:t>Resources </a:t>
            </a:r>
            <a:endParaRPr lang="en-US" dirty="0"/>
          </a:p>
        </p:txBody>
      </p:sp>
      <p:sp>
        <p:nvSpPr>
          <p:cNvPr id="7" name="Object 6"/>
          <p:cNvSpPr txBox="1"/>
          <p:nvPr/>
        </p:nvSpPr>
        <p:spPr>
          <a:xfrm>
            <a:off x="5754688" y="2430859"/>
            <a:ext cx="9788550" cy="1587500"/>
          </a:xfrm>
          <a:prstGeom prst="rect">
            <a:avLst/>
          </a:prstGeom>
          <a:noFill/>
        </p:spPr>
        <p:txBody>
          <a:bodyPr wrap="square" rtlCol="0" anchor="ctr"/>
          <a:lstStyle/>
          <a:p>
            <a:pPr>
              <a:lnSpc>
                <a:spcPts val="6600"/>
              </a:lnSpc>
              <a:buNone/>
            </a:pPr>
            <a:r>
              <a:rPr lang="en-US" sz="5500" b="1" dirty="0">
                <a:solidFill>
                  <a:srgbClr val="1A1A1A"/>
                </a:solidFill>
                <a:latin typeface="Karla" pitchFamily="34" charset="0"/>
                <a:ea typeface="Karla" pitchFamily="34" charset="-122"/>
                <a:cs typeface="Karla" pitchFamily="34" charset="-120"/>
              </a:rPr>
              <a:t>Scripting for Data Analysis- Final Project</a:t>
            </a:r>
            <a:endParaRPr lang="en-US" dirty="0"/>
          </a:p>
        </p:txBody>
      </p:sp>
      <p:sp>
        <p:nvSpPr>
          <p:cNvPr id="8" name="Object 7"/>
          <p:cNvSpPr txBox="1"/>
          <p:nvPr/>
        </p:nvSpPr>
        <p:spPr>
          <a:xfrm>
            <a:off x="29517578" y="1785938"/>
            <a:ext cx="19322852" cy="942578"/>
          </a:xfrm>
          <a:prstGeom prst="rect">
            <a:avLst/>
          </a:prstGeom>
          <a:noFill/>
        </p:spPr>
        <p:txBody>
          <a:bodyPr wrap="square" rtlCol="0" anchor="ctr"/>
          <a:lstStyle/>
          <a:p>
            <a:pPr algn="r">
              <a:lnSpc>
                <a:spcPts val="7700"/>
              </a:lnSpc>
              <a:buNone/>
            </a:pPr>
            <a:r>
              <a:rPr lang="en-US" sz="5900" dirty="0">
                <a:solidFill>
                  <a:srgbClr val="000000"/>
                </a:solidFill>
                <a:latin typeface="Karla" pitchFamily="34" charset="0"/>
                <a:ea typeface="Karla" pitchFamily="34" charset="-122"/>
                <a:cs typeface="Karla" pitchFamily="34" charset="-120"/>
              </a:rPr>
              <a:t>Katherine Hurtado-da Silva | IST 652 </a:t>
            </a:r>
            <a:endParaRPr lang="en-US" dirty="0"/>
          </a:p>
        </p:txBody>
      </p:sp>
      <p:sp>
        <p:nvSpPr>
          <p:cNvPr id="9" name="Object 8"/>
          <p:cNvSpPr txBox="1"/>
          <p:nvPr/>
        </p:nvSpPr>
        <p:spPr>
          <a:xfrm>
            <a:off x="2430859" y="13592969"/>
            <a:ext cx="47417261" cy="5953125"/>
          </a:xfrm>
          <a:prstGeom prst="rect">
            <a:avLst/>
          </a:prstGeom>
          <a:noFill/>
        </p:spPr>
        <p:txBody>
          <a:bodyPr wrap="square" rtlCol="0" anchor="ctr"/>
          <a:lstStyle/>
          <a:p>
            <a:pPr>
              <a:lnSpc>
                <a:spcPts val="9400"/>
              </a:lnSpc>
              <a:buNone/>
            </a:pPr>
            <a:r>
              <a:rPr lang="en-US" sz="7800" dirty="0">
                <a:solidFill>
                  <a:srgbClr val="333333"/>
                </a:solidFill>
                <a:latin typeface="Roboto Condensed" pitchFamily="34" charset="0"/>
                <a:ea typeface="Roboto Condensed" pitchFamily="34" charset="-122"/>
                <a:cs typeface="Roboto Condensed" pitchFamily="34" charset="-120"/>
              </a:rPr>
              <a:t>https://www.analyticsvidhya.com/blog/2021/01/sentiment-analysis-vader-or-textblob/
https://medium.com/swlh/tweets-classification-and-clustering-in-python-b107be1ba7c7
https://vitalflux.com/elbow-method-silhouette-score-which-better/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852</Words>
  <Application>Microsoft Macintosh PowerPoint</Application>
  <PresentationFormat>Custom</PresentationFormat>
  <Paragraphs>81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Karla</vt:lpstr>
      <vt:lpstr>Roboto Condensed</vt:lpstr>
      <vt:lpstr>Rubik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Office User</cp:lastModifiedBy>
  <cp:revision>6</cp:revision>
  <dcterms:created xsi:type="dcterms:W3CDTF">2022-06-09T22:44:15Z</dcterms:created>
  <dcterms:modified xsi:type="dcterms:W3CDTF">2022-06-13T02:38:32Z</dcterms:modified>
</cp:coreProperties>
</file>