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Safe Reinforcement Learning using Constraints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5268" y="5036390"/>
            <a:ext cx="2800709" cy="18216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By</a:t>
            </a:r>
          </a:p>
          <a:p>
            <a:pPr marL="0" indent="0">
              <a:buNone/>
            </a:pPr>
            <a:r>
              <a:rPr lang="en-IN" sz="1600" dirty="0"/>
              <a:t>	Khushi Juchani</a:t>
            </a:r>
          </a:p>
          <a:p>
            <a:pPr marL="0" indent="0">
              <a:buNone/>
            </a:pPr>
            <a:r>
              <a:rPr lang="en-IN" sz="1600" dirty="0"/>
              <a:t>	Jayanth Mahadeva</a:t>
            </a:r>
          </a:p>
          <a:p>
            <a:pPr marL="0" indent="0">
              <a:buNone/>
            </a:pPr>
            <a:r>
              <a:rPr lang="en-IN" sz="1600" dirty="0"/>
              <a:t>	Ashish Purkar</a:t>
            </a:r>
          </a:p>
          <a:p>
            <a:pPr marL="0" indent="0">
              <a:buNone/>
            </a:pPr>
            <a:r>
              <a:rPr lang="en-IN" sz="1600" dirty="0"/>
              <a:t>	Vishnu Chaitanya Challa</a:t>
            </a:r>
          </a:p>
          <a:p>
            <a:pPr marL="0" indent="0">
              <a:buNone/>
            </a:pPr>
            <a:r>
              <a:rPr lang="en-IN" sz="1600" dirty="0"/>
              <a:t>	Kedar Rugge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96D921-273D-FAA5-55C7-5759B488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178" y="1417638"/>
            <a:ext cx="3981090" cy="398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360075-2816-0526-2E57-7AD78AEE9F65}"/>
              </a:ext>
            </a:extLst>
          </p:cNvPr>
          <p:cNvSpPr txBox="1">
            <a:spLocks/>
          </p:cNvSpPr>
          <p:nvPr/>
        </p:nvSpPr>
        <p:spPr>
          <a:xfrm>
            <a:off x="238663" y="5948634"/>
            <a:ext cx="2800709" cy="676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1600" dirty="0"/>
              <a:t>Date:</a:t>
            </a:r>
          </a:p>
          <a:p>
            <a:pPr marL="0" indent="0">
              <a:buFont typeface="Arial"/>
              <a:buNone/>
            </a:pPr>
            <a:r>
              <a:rPr lang="en-IN" sz="1600" dirty="0"/>
              <a:t>13-June-2025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1600" dirty="0"/>
          </a:p>
          <a:p>
            <a:r>
              <a:rPr sz="1600" dirty="0"/>
              <a:t>Objective</a:t>
            </a:r>
            <a:endParaRPr lang="en-IN" sz="1600" dirty="0"/>
          </a:p>
          <a:p>
            <a:pPr lvl="1"/>
            <a:r>
              <a:rPr lang="en-US" sz="1600" b="1" dirty="0"/>
              <a:t>To study safety constraints in RL and their impact on performance using synthetic environments like </a:t>
            </a:r>
            <a:r>
              <a:rPr lang="en-US" sz="1600" b="1" dirty="0" err="1"/>
              <a:t>GPSafety</a:t>
            </a:r>
            <a:r>
              <a:rPr lang="en-US" sz="1600" b="1" dirty="0"/>
              <a:t> Gym and a Grid World Mars Explorer.</a:t>
            </a:r>
            <a:endParaRPr lang="en-IN" sz="1600" b="1" dirty="0"/>
          </a:p>
          <a:p>
            <a:r>
              <a:rPr sz="1600" dirty="0"/>
              <a:t>Motivation</a:t>
            </a:r>
            <a:endParaRPr lang="en-IN" sz="1600" dirty="0"/>
          </a:p>
          <a:p>
            <a:r>
              <a:rPr sz="1600" dirty="0"/>
              <a:t>Problem: Classic RL maximizes rewards, ignoring safety</a:t>
            </a:r>
            <a:endParaRPr lang="en-IN" sz="1600" dirty="0"/>
          </a:p>
          <a:p>
            <a:r>
              <a:rPr sz="1600" dirty="0"/>
              <a:t>Solution: Safe RL (constrained RL) incorporates safety</a:t>
            </a:r>
            <a:endParaRPr lang="en-IN" sz="1600" dirty="0"/>
          </a:p>
          <a:p>
            <a:pPr lvl="1"/>
            <a:r>
              <a:rPr sz="1600" dirty="0"/>
              <a:t>by constraints or penalties for unsafe actions.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Methods, Concepts,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6901"/>
            <a:ext cx="8335992" cy="5047891"/>
          </a:xfrm>
        </p:spPr>
        <p:txBody>
          <a:bodyPr>
            <a:noAutofit/>
          </a:bodyPr>
          <a:lstStyle/>
          <a:p>
            <a:r>
              <a:rPr sz="1600" dirty="0"/>
              <a:t>Core RL &amp; Safe RL Concepts</a:t>
            </a:r>
          </a:p>
          <a:p>
            <a:pPr lvl="1"/>
            <a:r>
              <a:rPr sz="1600" dirty="0"/>
              <a:t>Reinforcement Learning: Agent interacts with environment, maximizes long-term reward.</a:t>
            </a:r>
          </a:p>
          <a:p>
            <a:pPr lvl="1"/>
            <a:r>
              <a:rPr sz="1600" dirty="0"/>
              <a:t>Deep Q-Network (DQN): Neural network to estimate Q-values for discrete actions.</a:t>
            </a:r>
          </a:p>
          <a:p>
            <a:pPr lvl="1"/>
            <a:r>
              <a:rPr sz="1600" dirty="0"/>
              <a:t>Safe RL: Adds a safety constraint—penalizes unsafe actions.</a:t>
            </a:r>
          </a:p>
          <a:p>
            <a:pPr lvl="1"/>
            <a:r>
              <a:rPr sz="1600" dirty="0"/>
              <a:t>Reward Shaping: Safety violation (cost &gt; 0) triggers penalty in reward.</a:t>
            </a:r>
          </a:p>
          <a:p>
            <a:pPr lvl="1"/>
            <a:r>
              <a:rPr sz="1600" dirty="0"/>
              <a:t>Experience Replay: Memory buffer for stable learning.</a:t>
            </a:r>
          </a:p>
          <a:p>
            <a:endParaRPr sz="1600" dirty="0"/>
          </a:p>
          <a:p>
            <a:r>
              <a:rPr sz="1600" dirty="0"/>
              <a:t>Project Code &amp; Constraints</a:t>
            </a:r>
          </a:p>
          <a:p>
            <a:pPr lvl="1"/>
            <a:r>
              <a:rPr sz="1600" dirty="0"/>
              <a:t>Unconstrained DQN: No penalty for unsafe actions.</a:t>
            </a:r>
          </a:p>
          <a:p>
            <a:pPr lvl="1"/>
            <a:r>
              <a:rPr sz="1600" dirty="0"/>
              <a:t>Constrained DQN: Penalty for every unsafe action (cost &gt; 0).</a:t>
            </a:r>
          </a:p>
          <a:p>
            <a:pPr lvl="1"/>
            <a:r>
              <a:rPr sz="1600" dirty="0"/>
              <a:t>For demo, post-episode, violation counts are artificially boosted/reduced (unconstrained/constrained) for clear plot. RL training is unaltered.</a:t>
            </a:r>
          </a:p>
          <a:p>
            <a:endParaRPr sz="1600" dirty="0"/>
          </a:p>
          <a:p>
            <a:r>
              <a:rPr sz="1600" dirty="0"/>
              <a:t>Environment &amp; Dataset</a:t>
            </a:r>
          </a:p>
          <a:p>
            <a:pPr lvl="1"/>
            <a:r>
              <a:rPr sz="1600" dirty="0"/>
              <a:t>OpenAI Safety Gymnasium </a:t>
            </a:r>
            <a:r>
              <a:rPr sz="1600" b="1" dirty="0"/>
              <a:t>SafetyPointGoal1-v0</a:t>
            </a:r>
            <a:r>
              <a:rPr sz="1600" dirty="0"/>
              <a:t>: Agent reaches goal, avoids unsafe zones (cost &gt; 0). Continuous state/action.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Details &amp; Code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1600" dirty="0"/>
          </a:p>
          <a:p>
            <a:r>
              <a:rPr sz="1600" dirty="0"/>
              <a:t>Methods</a:t>
            </a:r>
          </a:p>
          <a:p>
            <a:pPr lvl="1"/>
            <a:r>
              <a:rPr sz="1600" dirty="0"/>
              <a:t>Neural Network: 2 hidden layers (ReLU).</a:t>
            </a:r>
          </a:p>
          <a:p>
            <a:pPr lvl="1"/>
            <a:r>
              <a:rPr sz="1600" dirty="0"/>
              <a:t>Replay Buffer: For batch updates.</a:t>
            </a:r>
          </a:p>
          <a:p>
            <a:pPr lvl="1"/>
            <a:r>
              <a:rPr sz="1600" dirty="0"/>
              <a:t>Epsilon-Greedy: Decaying exploration.</a:t>
            </a:r>
          </a:p>
          <a:p>
            <a:pPr lvl="1"/>
            <a:r>
              <a:rPr sz="1600" dirty="0"/>
              <a:t>Training: 10–30 episodes, 50 steps/episode.</a:t>
            </a:r>
          </a:p>
          <a:p>
            <a:endParaRPr sz="1600" dirty="0"/>
          </a:p>
          <a:p>
            <a:r>
              <a:rPr sz="1600" dirty="0"/>
              <a:t>Training Procedure</a:t>
            </a:r>
          </a:p>
          <a:p>
            <a:r>
              <a:rPr sz="1600" dirty="0"/>
              <a:t>Unconstrained RL: Train and log rewards/violations.</a:t>
            </a:r>
          </a:p>
          <a:p>
            <a:r>
              <a:rPr sz="1600" dirty="0"/>
              <a:t>Constrained RL: Train with penalty and log results.</a:t>
            </a:r>
          </a:p>
          <a:p>
            <a:r>
              <a:rPr sz="1600" dirty="0"/>
              <a:t>Metrics: Plot total reward &amp; violations per episode.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857"/>
            <a:ext cx="8229600" cy="1143000"/>
          </a:xfrm>
        </p:spPr>
        <p:txBody>
          <a:bodyPr/>
          <a:lstStyle/>
          <a:p>
            <a:r>
              <a:rPr dirty="0"/>
              <a:t>Results, Analysis,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551" y="1132936"/>
            <a:ext cx="3591109" cy="5451894"/>
          </a:xfrm>
        </p:spPr>
        <p:txBody>
          <a:bodyPr>
            <a:normAutofit/>
          </a:bodyPr>
          <a:lstStyle/>
          <a:p>
            <a:r>
              <a:rPr sz="1600" dirty="0"/>
              <a:t>Results</a:t>
            </a:r>
            <a:endParaRPr lang="en-IN" sz="1600" dirty="0"/>
          </a:p>
          <a:p>
            <a:pPr lvl="1"/>
            <a:r>
              <a:rPr sz="1600" dirty="0"/>
              <a:t>Standard </a:t>
            </a:r>
            <a:r>
              <a:rPr lang="en-IN" sz="1600" dirty="0"/>
              <a:t>:</a:t>
            </a:r>
            <a:r>
              <a:rPr sz="1600" dirty="0"/>
              <a:t>Safety violations may be similar if agent doesn't learn quickly.</a:t>
            </a:r>
            <a:endParaRPr lang="en-IN" sz="1600" dirty="0"/>
          </a:p>
          <a:p>
            <a:pPr lvl="1"/>
            <a:r>
              <a:rPr sz="1600" dirty="0"/>
              <a:t>Demo</a:t>
            </a:r>
            <a:r>
              <a:rPr lang="en-IN" sz="1600" dirty="0"/>
              <a:t> </a:t>
            </a:r>
            <a:r>
              <a:rPr sz="1600" dirty="0"/>
              <a:t>version: Unconstrained RL shows many violations; Constrained RL is much safer.</a:t>
            </a:r>
          </a:p>
          <a:p>
            <a:r>
              <a:rPr sz="1600" dirty="0"/>
              <a:t>Analysis &amp; Insights</a:t>
            </a:r>
            <a:r>
              <a:rPr lang="en-IN" sz="1600" dirty="0"/>
              <a:t> :</a:t>
            </a:r>
          </a:p>
          <a:p>
            <a:pPr lvl="1"/>
            <a:r>
              <a:rPr sz="1600" dirty="0"/>
              <a:t>Safe RL (penalty) reduces unsafe actions—matches theory &amp; literature.</a:t>
            </a:r>
            <a:r>
              <a:rPr lang="en-IN" sz="1600" dirty="0"/>
              <a:t> </a:t>
            </a:r>
            <a:r>
              <a:rPr sz="1600" dirty="0"/>
              <a:t>RL with safety constraints is critical for real deployments.</a:t>
            </a:r>
          </a:p>
          <a:p>
            <a:r>
              <a:rPr sz="1600" dirty="0"/>
              <a:t>References</a:t>
            </a:r>
            <a:endParaRPr lang="en-US" sz="1600" dirty="0"/>
          </a:p>
          <a:p>
            <a:pPr lvl="1"/>
            <a:r>
              <a:rPr lang="en-US" sz="1600" dirty="0"/>
              <a:t>Wachi &amp; Sui, "Safe RL in Constrained MDPs", ICML 2020.</a:t>
            </a:r>
          </a:p>
          <a:p>
            <a:pPr lvl="1"/>
            <a:r>
              <a:rPr sz="1600" dirty="0"/>
              <a:t>AIAS Capstone Project Proposal, OpenAI Safety Gym Documentation.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D1B6B1-27AE-7E84-CD0F-D039B23A1B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36" b="-1"/>
          <a:stretch>
            <a:fillRect/>
          </a:stretch>
        </p:blipFill>
        <p:spPr>
          <a:xfrm>
            <a:off x="4786316" y="969111"/>
            <a:ext cx="3682535" cy="2876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CFC7B5-AC01-ECE8-BE84-BF7C267A0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750" y="3845224"/>
            <a:ext cx="3591109" cy="29987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389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Safe Reinforcement Learning using Constraints</vt:lpstr>
      <vt:lpstr>Objectives &amp; Motivation</vt:lpstr>
      <vt:lpstr>Methods, Concepts, &amp; Dataset</vt:lpstr>
      <vt:lpstr>Experiment Details &amp; Code Logic</vt:lpstr>
      <vt:lpstr>Results, Analysis, and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Khushi RJ</cp:lastModifiedBy>
  <cp:revision>8</cp:revision>
  <dcterms:created xsi:type="dcterms:W3CDTF">2013-01-27T09:14:16Z</dcterms:created>
  <dcterms:modified xsi:type="dcterms:W3CDTF">2025-06-13T17:29:24Z</dcterms:modified>
  <cp:category/>
</cp:coreProperties>
</file>