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9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78" r:id="rId6"/>
    <p:sldId id="279" r:id="rId7"/>
    <p:sldId id="270" r:id="rId8"/>
    <p:sldId id="275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/>
    <p:restoredTop sz="93036" autoAdjust="0"/>
  </p:normalViewPr>
  <p:slideViewPr>
    <p:cSldViewPr snapToGrid="0" snapToObjects="1">
      <p:cViewPr>
        <p:scale>
          <a:sx n="102" d="100"/>
          <a:sy n="102" d="100"/>
        </p:scale>
        <p:origin x="448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6C8B5-F8CA-47C2-A1CB-9C1B93072166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1926E-EF6E-4FF0-911F-891163AA5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96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36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2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12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115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5E72C73-2D91-4E12-BA25-F0AA0C03599B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1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eo.nyu.edu/catalog/nyu_2451_3457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77863"/>
            <a:ext cx="8991600" cy="2654801"/>
          </a:xfrm>
        </p:spPr>
        <p:txBody>
          <a:bodyPr>
            <a:normAutofit/>
          </a:bodyPr>
          <a:lstStyle/>
          <a:p>
            <a:r>
              <a:rPr lang="en-US" b="1" dirty="0"/>
              <a:t>Capstone </a:t>
            </a:r>
            <a:r>
              <a:rPr lang="en-US" b="1"/>
              <a:t>Project 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 </a:t>
            </a:r>
            <a:r>
              <a:rPr lang="en-US" b="1" dirty="0"/>
              <a:t>The Battle of </a:t>
            </a:r>
            <a:r>
              <a:rPr lang="en-US" b="1" dirty="0" smtClean="0"/>
              <a:t>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Selecting the best location to open an </a:t>
            </a:r>
            <a:r>
              <a:rPr lang="tr-TR" dirty="0" smtClean="0"/>
              <a:t>Pizza </a:t>
            </a:r>
            <a:r>
              <a:rPr lang="tr-TR" dirty="0" err="1" smtClean="0"/>
              <a:t>shop</a:t>
            </a:r>
            <a:r>
              <a:rPr lang="tr-TR" dirty="0" smtClean="0"/>
              <a:t> </a:t>
            </a:r>
            <a:r>
              <a:rPr lang="tr-TR" dirty="0"/>
              <a:t>I</a:t>
            </a:r>
            <a:r>
              <a:rPr lang="tr-TR" dirty="0" smtClean="0"/>
              <a:t>N </a:t>
            </a:r>
            <a:r>
              <a:rPr lang="tr-TR" dirty="0" smtClean="0"/>
              <a:t>Manhattan, New York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5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743200"/>
            <a:ext cx="10028862" cy="27713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After we ran the machine learning algorithm, we were able to determine which location is optimal to set up a pizza shop. There is some room for improvement, either in the collection of more data or </a:t>
            </a:r>
            <a:r>
              <a:rPr lang="en-US" sz="2000" dirty="0" err="1"/>
              <a:t>tunning</a:t>
            </a:r>
            <a:r>
              <a:rPr lang="en-US" sz="2000" dirty="0"/>
              <a:t> the parameter k and seeing which is the best k.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741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1" y="964692"/>
            <a:ext cx="8906006" cy="1188720"/>
          </a:xfrm>
        </p:spPr>
        <p:txBody>
          <a:bodyPr/>
          <a:lstStyle/>
          <a:p>
            <a:r>
              <a:rPr lang="en-US" b="1" dirty="0"/>
              <a:t>Introduction/Business </a:t>
            </a:r>
            <a:r>
              <a:rPr lang="en-US" b="1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87" y="2388346"/>
            <a:ext cx="10851777" cy="3958665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project</a:t>
            </a:r>
            <a:r>
              <a:rPr lang="tr-TR" sz="2000" dirty="0"/>
              <a:t>, </a:t>
            </a: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have</a:t>
            </a:r>
            <a:r>
              <a:rPr lang="tr-TR" sz="2000" dirty="0"/>
              <a:t> a </a:t>
            </a:r>
            <a:r>
              <a:rPr lang="tr-TR" sz="2000" dirty="0" err="1"/>
              <a:t>client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is </a:t>
            </a:r>
            <a:r>
              <a:rPr lang="tr-TR" sz="2000" dirty="0" err="1"/>
              <a:t>interested</a:t>
            </a:r>
            <a:r>
              <a:rPr lang="tr-TR" sz="2000" dirty="0"/>
              <a:t> in </a:t>
            </a:r>
            <a:r>
              <a:rPr lang="tr-TR" sz="2000" dirty="0" err="1"/>
              <a:t>establishing</a:t>
            </a:r>
            <a:r>
              <a:rPr lang="tr-TR" sz="2000" dirty="0"/>
              <a:t> a pizza </a:t>
            </a:r>
            <a:r>
              <a:rPr lang="tr-TR" sz="2000" dirty="0" err="1"/>
              <a:t>shop</a:t>
            </a:r>
            <a:r>
              <a:rPr lang="tr-TR" sz="2000" dirty="0"/>
              <a:t> </a:t>
            </a:r>
            <a:r>
              <a:rPr lang="tr-TR" sz="2000" dirty="0" err="1"/>
              <a:t>somewhere</a:t>
            </a:r>
            <a:r>
              <a:rPr lang="tr-TR" sz="2000" dirty="0"/>
              <a:t> in New York. He </a:t>
            </a:r>
            <a:r>
              <a:rPr lang="tr-TR" sz="2000" dirty="0" err="1"/>
              <a:t>wants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find</a:t>
            </a:r>
            <a:r>
              <a:rPr lang="tr-TR" sz="2000" dirty="0"/>
              <a:t> an optimal spot </a:t>
            </a:r>
            <a:r>
              <a:rPr lang="tr-TR" sz="2000" dirty="0" err="1"/>
              <a:t>where</a:t>
            </a:r>
            <a:r>
              <a:rPr lang="tr-TR" sz="2000" dirty="0"/>
              <a:t> he can </a:t>
            </a:r>
            <a:r>
              <a:rPr lang="tr-TR" sz="2000" dirty="0" err="1"/>
              <a:t>find</a:t>
            </a:r>
            <a:r>
              <a:rPr lang="tr-TR" sz="2000" dirty="0"/>
              <a:t> </a:t>
            </a:r>
            <a:r>
              <a:rPr lang="tr-TR" sz="2000" dirty="0" err="1"/>
              <a:t>customers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where</a:t>
            </a:r>
            <a:r>
              <a:rPr lang="tr-TR" sz="2000" dirty="0"/>
              <a:t> </a:t>
            </a:r>
            <a:r>
              <a:rPr lang="tr-TR" sz="2000" dirty="0" err="1"/>
              <a:t>there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not </a:t>
            </a:r>
            <a:r>
              <a:rPr lang="tr-TR" sz="2000" dirty="0" err="1"/>
              <a:t>too</a:t>
            </a:r>
            <a:r>
              <a:rPr lang="tr-TR" sz="2000" dirty="0"/>
              <a:t> </a:t>
            </a:r>
            <a:r>
              <a:rPr lang="tr-TR" sz="2000" dirty="0" err="1"/>
              <a:t>many</a:t>
            </a:r>
            <a:r>
              <a:rPr lang="tr-TR" sz="2000" dirty="0"/>
              <a:t> pizza </a:t>
            </a:r>
            <a:r>
              <a:rPr lang="tr-TR" sz="2000" dirty="0" err="1"/>
              <a:t>shops</a:t>
            </a:r>
            <a:r>
              <a:rPr lang="tr-TR" sz="2000" dirty="0"/>
              <a:t> </a:t>
            </a:r>
            <a:r>
              <a:rPr lang="tr-TR" sz="2000" dirty="0" err="1"/>
              <a:t>around</a:t>
            </a:r>
            <a:r>
              <a:rPr lang="tr-TR" sz="2000" dirty="0"/>
              <a:t>.</a:t>
            </a:r>
          </a:p>
          <a:p>
            <a:r>
              <a:rPr lang="tr-TR" sz="2000" dirty="0"/>
              <a:t>His </a:t>
            </a:r>
            <a:r>
              <a:rPr lang="tr-TR" sz="2000" dirty="0" err="1"/>
              <a:t>last</a:t>
            </a:r>
            <a:r>
              <a:rPr lang="tr-TR" sz="2000" dirty="0"/>
              <a:t> </a:t>
            </a:r>
            <a:r>
              <a:rPr lang="tr-TR" sz="2000" dirty="0" err="1"/>
              <a:t>shop</a:t>
            </a:r>
            <a:r>
              <a:rPr lang="tr-TR" sz="2000" dirty="0"/>
              <a:t> </a:t>
            </a:r>
            <a:r>
              <a:rPr lang="tr-TR" sz="2000" dirty="0" err="1"/>
              <a:t>didnt</a:t>
            </a:r>
            <a:r>
              <a:rPr lang="tr-TR" sz="2000" dirty="0"/>
              <a:t> do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well</a:t>
            </a:r>
            <a:r>
              <a:rPr lang="tr-TR" sz="2000" dirty="0"/>
              <a:t> </a:t>
            </a:r>
            <a:r>
              <a:rPr lang="tr-TR" sz="2000" dirty="0" err="1"/>
              <a:t>because</a:t>
            </a:r>
            <a:r>
              <a:rPr lang="tr-TR" sz="2000" dirty="0"/>
              <a:t> </a:t>
            </a:r>
            <a:r>
              <a:rPr lang="tr-TR" sz="2000" dirty="0" err="1"/>
              <a:t>there</a:t>
            </a:r>
            <a:r>
              <a:rPr lang="tr-TR" sz="2000" dirty="0"/>
              <a:t> </a:t>
            </a:r>
            <a:r>
              <a:rPr lang="tr-TR" sz="2000" dirty="0" err="1"/>
              <a:t>were</a:t>
            </a:r>
            <a:r>
              <a:rPr lang="tr-TR" sz="2000" dirty="0"/>
              <a:t> </a:t>
            </a:r>
            <a:r>
              <a:rPr lang="tr-TR" sz="2000" dirty="0" err="1"/>
              <a:t>many</a:t>
            </a:r>
            <a:r>
              <a:rPr lang="tr-TR" sz="2000" dirty="0"/>
              <a:t> pizza </a:t>
            </a:r>
            <a:r>
              <a:rPr lang="tr-TR" sz="2000" dirty="0" err="1"/>
              <a:t>shops</a:t>
            </a:r>
            <a:r>
              <a:rPr lang="tr-TR" sz="2000" dirty="0"/>
              <a:t> </a:t>
            </a:r>
            <a:r>
              <a:rPr lang="tr-TR" sz="2000" dirty="0" err="1"/>
              <a:t>around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block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not </a:t>
            </a:r>
            <a:r>
              <a:rPr lang="tr-TR" sz="2000" dirty="0" err="1"/>
              <a:t>too</a:t>
            </a:r>
            <a:r>
              <a:rPr lang="tr-TR" sz="2000" dirty="0"/>
              <a:t> </a:t>
            </a:r>
            <a:r>
              <a:rPr lang="tr-TR" sz="2000" dirty="0" err="1"/>
              <a:t>many</a:t>
            </a:r>
            <a:r>
              <a:rPr lang="tr-TR" sz="2000" dirty="0"/>
              <a:t> </a:t>
            </a:r>
            <a:r>
              <a:rPr lang="tr-TR" sz="2000" dirty="0" err="1"/>
              <a:t>people</a:t>
            </a:r>
            <a:r>
              <a:rPr lang="tr-TR" sz="2000" dirty="0"/>
              <a:t> </a:t>
            </a:r>
            <a:r>
              <a:rPr lang="tr-TR" sz="2000" dirty="0" err="1"/>
              <a:t>would</a:t>
            </a:r>
            <a:r>
              <a:rPr lang="tr-TR" sz="2000" dirty="0"/>
              <a:t> </a:t>
            </a:r>
            <a:r>
              <a:rPr lang="tr-TR" sz="2000" dirty="0" err="1"/>
              <a:t>visit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issue</a:t>
            </a:r>
            <a:r>
              <a:rPr lang="tr-TR" sz="2000" dirty="0"/>
              <a:t> here is </a:t>
            </a:r>
            <a:r>
              <a:rPr lang="tr-TR" sz="2000" dirty="0" err="1"/>
              <a:t>the</a:t>
            </a:r>
            <a:r>
              <a:rPr lang="tr-TR" sz="2000" dirty="0"/>
              <a:t> New York City is </a:t>
            </a:r>
            <a:r>
              <a:rPr lang="tr-TR" sz="2000" dirty="0" err="1"/>
              <a:t>known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its</a:t>
            </a:r>
            <a:r>
              <a:rPr lang="tr-TR" sz="2000" dirty="0"/>
              <a:t> </a:t>
            </a:r>
            <a:r>
              <a:rPr lang="tr-TR" sz="2000" dirty="0" err="1"/>
              <a:t>restaurant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finding</a:t>
            </a:r>
            <a:r>
              <a:rPr lang="tr-TR" sz="2000" dirty="0"/>
              <a:t> an optimal </a:t>
            </a:r>
            <a:r>
              <a:rPr lang="tr-TR" sz="2000" dirty="0" err="1"/>
              <a:t>place</a:t>
            </a:r>
            <a:r>
              <a:rPr lang="tr-TR" sz="2000" dirty="0"/>
              <a:t> </a:t>
            </a:r>
            <a:r>
              <a:rPr lang="tr-TR" sz="2000" dirty="0" err="1"/>
              <a:t>will</a:t>
            </a:r>
            <a:r>
              <a:rPr lang="tr-TR" sz="2000" dirty="0"/>
              <a:t> be </a:t>
            </a:r>
            <a:r>
              <a:rPr lang="tr-TR" sz="2000" dirty="0" err="1"/>
              <a:t>difficult</a:t>
            </a:r>
            <a:r>
              <a:rPr lang="tr-TR" sz="2000" dirty="0"/>
              <a:t>.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analysis</a:t>
            </a:r>
            <a:r>
              <a:rPr lang="tr-TR" sz="2000" dirty="0"/>
              <a:t> </a:t>
            </a:r>
            <a:r>
              <a:rPr lang="tr-TR" sz="2000" dirty="0" err="1"/>
              <a:t>will</a:t>
            </a:r>
            <a:r>
              <a:rPr lang="tr-TR" sz="2000" dirty="0"/>
              <a:t> </a:t>
            </a:r>
            <a:r>
              <a:rPr lang="tr-TR" sz="2000" dirty="0" err="1"/>
              <a:t>use</a:t>
            </a:r>
            <a:r>
              <a:rPr lang="tr-TR" sz="2000" dirty="0"/>
              <a:t> </a:t>
            </a:r>
            <a:r>
              <a:rPr lang="tr-TR" sz="2000" dirty="0" err="1"/>
              <a:t>clustering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find</a:t>
            </a:r>
            <a:r>
              <a:rPr lang="tr-TR" sz="2000" dirty="0"/>
              <a:t> an optimal </a:t>
            </a:r>
            <a:r>
              <a:rPr lang="tr-TR" sz="2000" dirty="0" err="1" smtClean="0"/>
              <a:t>location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61694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5241"/>
            <a:ext cx="10396070" cy="3021055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For this analysis we will be using two sources to get our data:</a:t>
            </a:r>
          </a:p>
          <a:p>
            <a:pPr lvl="1"/>
            <a:r>
              <a:rPr lang="en-US" sz="2200" dirty="0"/>
              <a:t>NYU: (</a:t>
            </a:r>
            <a:r>
              <a:rPr lang="en-US" sz="2200" u="sng" dirty="0">
                <a:hlinkClick r:id="rId3"/>
              </a:rPr>
              <a:t>https://geo.nyu.edu/catalog/nyu_2451_34572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Foursquare</a:t>
            </a:r>
          </a:p>
          <a:p>
            <a:pPr lvl="1"/>
            <a:r>
              <a:rPr lang="en-US" sz="2200" dirty="0"/>
              <a:t>NYU has a </a:t>
            </a:r>
            <a:r>
              <a:rPr lang="en-US" sz="2200" dirty="0" err="1"/>
              <a:t>json</a:t>
            </a:r>
            <a:r>
              <a:rPr lang="en-US" sz="2200" dirty="0"/>
              <a:t> file that contains the 5 boroughs and the neighborhoods that exist in each borough as well as the the latitude and </a:t>
            </a:r>
            <a:r>
              <a:rPr lang="en-US" sz="2200" dirty="0" err="1"/>
              <a:t>logitude</a:t>
            </a:r>
            <a:r>
              <a:rPr lang="en-US" sz="2200" dirty="0"/>
              <a:t> coordinates of each neighborhood.</a:t>
            </a:r>
          </a:p>
          <a:p>
            <a:pPr lvl="1"/>
            <a:r>
              <a:rPr lang="en-US" sz="2200" dirty="0"/>
              <a:t>We will use </a:t>
            </a:r>
            <a:r>
              <a:rPr lang="en-US" sz="2200" dirty="0" err="1"/>
              <a:t>foursquare's</a:t>
            </a:r>
            <a:r>
              <a:rPr lang="en-US" sz="2200" dirty="0"/>
              <a:t> </a:t>
            </a:r>
            <a:r>
              <a:rPr lang="en-US" sz="2200" dirty="0" err="1"/>
              <a:t>api</a:t>
            </a:r>
            <a:r>
              <a:rPr lang="en-US" sz="2200" dirty="0"/>
              <a:t> to determine the location of pizza shops in the given boroughs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26" y="2524672"/>
            <a:ext cx="11079087" cy="2094625"/>
          </a:xfrm>
        </p:spPr>
        <p:txBody>
          <a:bodyPr>
            <a:noAutofit/>
          </a:bodyPr>
          <a:lstStyle/>
          <a:p>
            <a:r>
              <a:rPr lang="en-US" sz="2400" dirty="0"/>
              <a:t>Once the data is collected and put into pandas </a:t>
            </a:r>
            <a:r>
              <a:rPr lang="en-US" sz="2400" dirty="0" err="1"/>
              <a:t>dataframe</a:t>
            </a:r>
            <a:r>
              <a:rPr lang="en-US" sz="2400" dirty="0"/>
              <a:t> I will:</a:t>
            </a:r>
          </a:p>
          <a:p>
            <a:pPr lvl="1"/>
            <a:r>
              <a:rPr lang="en-US" sz="2000" dirty="0"/>
              <a:t>Clean the data</a:t>
            </a:r>
          </a:p>
          <a:p>
            <a:pPr lvl="1"/>
            <a:r>
              <a:rPr lang="en-US" sz="2000" dirty="0"/>
              <a:t>Only take a subset of the borough's, </a:t>
            </a:r>
            <a:r>
              <a:rPr lang="en-US" sz="2000" dirty="0" err="1"/>
              <a:t>ie</a:t>
            </a:r>
            <a:r>
              <a:rPr lang="en-US" sz="2000" dirty="0"/>
              <a:t>. Manhattan</a:t>
            </a:r>
          </a:p>
          <a:p>
            <a:pPr lvl="1"/>
            <a:r>
              <a:rPr lang="en-US" sz="2000" dirty="0" smtClean="0"/>
              <a:t>Visualize </a:t>
            </a:r>
            <a:r>
              <a:rPr lang="en-US" sz="2000" dirty="0"/>
              <a:t>the rows we have on a map</a:t>
            </a:r>
          </a:p>
          <a:p>
            <a:pPr lvl="1"/>
            <a:r>
              <a:rPr lang="en-US" sz="2000" dirty="0"/>
              <a:t>Do some summary statistics, </a:t>
            </a:r>
            <a:r>
              <a:rPr lang="en-US" sz="2000" dirty="0" smtClean="0"/>
              <a:t>counts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374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26" y="2524672"/>
            <a:ext cx="11079087" cy="2886572"/>
          </a:xfrm>
        </p:spPr>
        <p:txBody>
          <a:bodyPr>
            <a:noAutofit/>
          </a:bodyPr>
          <a:lstStyle/>
          <a:p>
            <a:r>
              <a:rPr lang="en-US" sz="2400" dirty="0"/>
              <a:t>We also need to use </a:t>
            </a:r>
            <a:r>
              <a:rPr lang="en-US" sz="2400" dirty="0" err="1"/>
              <a:t>Foursquare's</a:t>
            </a:r>
            <a:r>
              <a:rPr lang="en-US" sz="2400" dirty="0"/>
              <a:t> data to get the venues:</a:t>
            </a:r>
          </a:p>
          <a:p>
            <a:pPr lvl="1"/>
            <a:r>
              <a:rPr lang="en-US" sz="2000" dirty="0"/>
              <a:t>Collect data</a:t>
            </a:r>
          </a:p>
          <a:p>
            <a:pPr lvl="1"/>
            <a:r>
              <a:rPr lang="en-US" sz="2000" dirty="0"/>
              <a:t>Visualize venues on a map</a:t>
            </a:r>
          </a:p>
          <a:p>
            <a:pPr lvl="1"/>
            <a:r>
              <a:rPr lang="en-US" sz="2000" dirty="0"/>
              <a:t>Run statistics to see counts of venues categories</a:t>
            </a:r>
          </a:p>
          <a:p>
            <a:pPr lvl="1"/>
            <a:r>
              <a:rPr lang="en-US" sz="2000" dirty="0"/>
              <a:t>Even though we only care about pizza as a category, other categories might pop </a:t>
            </a:r>
            <a:r>
              <a:rPr lang="en-US" sz="2000" dirty="0" smtClean="0"/>
              <a:t>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109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26" y="2524672"/>
            <a:ext cx="11079087" cy="28489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Machine </a:t>
            </a:r>
            <a:r>
              <a:rPr lang="en-US" sz="2400" dirty="0"/>
              <a:t>Learning Algorithm:</a:t>
            </a:r>
          </a:p>
          <a:p>
            <a:pPr lvl="1"/>
            <a:r>
              <a:rPr lang="en-US" sz="2000" dirty="0"/>
              <a:t>The machine learning algorithm I am running is a </a:t>
            </a:r>
            <a:r>
              <a:rPr lang="en-US" sz="2000" dirty="0" err="1"/>
              <a:t>KMeans</a:t>
            </a:r>
            <a:r>
              <a:rPr lang="en-US" sz="2000" dirty="0"/>
              <a:t> clustering. I have decided to use 5 as the number of clusters. From there, each data point will be assigned a given cluster.</a:t>
            </a:r>
          </a:p>
          <a:p>
            <a:pPr lvl="1"/>
            <a:r>
              <a:rPr lang="en-US" sz="2000" dirty="0"/>
              <a:t>I am using this algorithm because I want to determine where is an optimal location to place the pizza shops. The location where there is the least amount of cluster will be the best place.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284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6" name="Rectangle 5"/>
          <p:cNvSpPr/>
          <p:nvPr/>
        </p:nvSpPr>
        <p:spPr>
          <a:xfrm>
            <a:off x="7613930" y="2895462"/>
            <a:ext cx="3080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Pizza </a:t>
            </a:r>
            <a:r>
              <a:rPr lang="tr-TR" sz="2000" dirty="0" err="1" smtClean="0"/>
              <a:t>Shops</a:t>
            </a:r>
            <a:r>
              <a:rPr lang="tr-TR" sz="2000" dirty="0" smtClean="0"/>
              <a:t> </a:t>
            </a:r>
            <a:r>
              <a:rPr lang="tr-TR" sz="2000" dirty="0" smtClean="0"/>
              <a:t>in Manhattan</a:t>
            </a:r>
            <a:endParaRPr lang="tr-TR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584938"/>
            <a:ext cx="5801660" cy="35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8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Results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" y="2442575"/>
            <a:ext cx="5611661" cy="41002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8586" y="2680570"/>
            <a:ext cx="5461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Based on </a:t>
            </a:r>
            <a:r>
              <a:rPr lang="en-US" sz="2000" dirty="0" err="1"/>
              <a:t>dataframe</a:t>
            </a:r>
            <a:r>
              <a:rPr lang="en-US" sz="2000" dirty="0"/>
              <a:t> analysis above Cluster 3 (Upper West Side ) </a:t>
            </a:r>
            <a:r>
              <a:rPr lang="en-US" sz="2000" dirty="0" smtClean="0"/>
              <a:t>and </a:t>
            </a:r>
            <a:r>
              <a:rPr lang="en-US" sz="2000" dirty="0"/>
              <a:t>Cluster 2 (Morningside Heights) areas are the best places to open a new pizza shop.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204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768" y="2619264"/>
            <a:ext cx="10338108" cy="3656275"/>
          </a:xfrm>
        </p:spPr>
        <p:txBody>
          <a:bodyPr>
            <a:noAutofit/>
          </a:bodyPr>
          <a:lstStyle/>
          <a:p>
            <a:r>
              <a:rPr lang="tr-TR" sz="2400" dirty="0" err="1"/>
              <a:t>If</a:t>
            </a:r>
            <a:r>
              <a:rPr lang="tr-TR" sz="2400" dirty="0"/>
              <a:t> I had </a:t>
            </a:r>
            <a:r>
              <a:rPr lang="tr-TR" sz="2400" dirty="0" err="1"/>
              <a:t>more</a:t>
            </a:r>
            <a:r>
              <a:rPr lang="tr-TR" sz="2400" dirty="0"/>
              <a:t> time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project</a:t>
            </a:r>
            <a:r>
              <a:rPr lang="tr-TR" sz="2400" dirty="0"/>
              <a:t>, I </a:t>
            </a:r>
            <a:r>
              <a:rPr lang="tr-TR" sz="2400" dirty="0" err="1"/>
              <a:t>would</a:t>
            </a:r>
            <a:r>
              <a:rPr lang="tr-TR" sz="2400" dirty="0"/>
              <a:t> </a:t>
            </a:r>
            <a:r>
              <a:rPr lang="tr-TR" sz="2400" dirty="0" err="1"/>
              <a:t>find</a:t>
            </a:r>
            <a:r>
              <a:rPr lang="tr-TR" sz="2400" dirty="0"/>
              <a:t> an optimal </a:t>
            </a:r>
            <a:r>
              <a:rPr lang="tr-TR" sz="2400" dirty="0" err="1"/>
              <a:t>value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k, </a:t>
            </a:r>
            <a:r>
              <a:rPr lang="tr-TR" sz="2400" dirty="0" err="1"/>
              <a:t>instead</a:t>
            </a:r>
            <a:r>
              <a:rPr lang="tr-TR" sz="2400" dirty="0"/>
              <a:t> of </a:t>
            </a:r>
            <a:r>
              <a:rPr lang="tr-TR" sz="2400" dirty="0" err="1"/>
              <a:t>just</a:t>
            </a:r>
            <a:r>
              <a:rPr lang="tr-TR" sz="2400" dirty="0"/>
              <a:t> </a:t>
            </a:r>
            <a:r>
              <a:rPr lang="tr-TR" sz="2400" dirty="0" err="1"/>
              <a:t>picking</a:t>
            </a:r>
            <a:r>
              <a:rPr lang="tr-TR" sz="2400" dirty="0"/>
              <a:t> k = 5. </a:t>
            </a:r>
            <a:endParaRPr lang="tr-TR" sz="2400" dirty="0" smtClean="0"/>
          </a:p>
          <a:p>
            <a:r>
              <a:rPr lang="tr-TR" sz="2400" dirty="0" err="1" smtClean="0"/>
              <a:t>Five</a:t>
            </a:r>
            <a:r>
              <a:rPr lang="tr-TR" sz="2400" dirty="0" smtClean="0"/>
              <a:t> </a:t>
            </a:r>
            <a:r>
              <a:rPr lang="tr-TR" sz="2400" dirty="0" err="1"/>
              <a:t>Clusters</a:t>
            </a:r>
            <a:r>
              <a:rPr lang="tr-TR" sz="2400" dirty="0"/>
              <a:t> </a:t>
            </a:r>
            <a:r>
              <a:rPr lang="tr-TR" sz="2400" dirty="0" err="1"/>
              <a:t>could</a:t>
            </a:r>
            <a:r>
              <a:rPr lang="tr-TR" sz="2400" dirty="0"/>
              <a:t> be an optimal </a:t>
            </a:r>
            <a:r>
              <a:rPr lang="tr-TR" sz="2400" dirty="0" err="1"/>
              <a:t>one</a:t>
            </a:r>
            <a:r>
              <a:rPr lang="tr-TR" sz="2400" dirty="0"/>
              <a:t> but I </a:t>
            </a:r>
            <a:r>
              <a:rPr lang="tr-TR" sz="2400" dirty="0" err="1"/>
              <a:t>would</a:t>
            </a:r>
            <a:r>
              <a:rPr lang="tr-TR" sz="2400" dirty="0"/>
              <a:t> </a:t>
            </a:r>
            <a:r>
              <a:rPr lang="tr-TR" sz="2400" dirty="0" err="1"/>
              <a:t>have</a:t>
            </a:r>
            <a:r>
              <a:rPr lang="tr-TR" sz="2400" dirty="0"/>
              <a:t> </a:t>
            </a:r>
            <a:r>
              <a:rPr lang="tr-TR" sz="2400" dirty="0" err="1"/>
              <a:t>ran</a:t>
            </a:r>
            <a:r>
              <a:rPr lang="tr-TR" sz="2400" dirty="0"/>
              <a:t> </a:t>
            </a:r>
            <a:r>
              <a:rPr lang="tr-TR" sz="2400" dirty="0" err="1"/>
              <a:t>some</a:t>
            </a:r>
            <a:r>
              <a:rPr lang="tr-TR" sz="2400" dirty="0"/>
              <a:t> </a:t>
            </a:r>
            <a:r>
              <a:rPr lang="tr-TR" sz="2400" dirty="0" err="1"/>
              <a:t>tests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see</a:t>
            </a:r>
            <a:r>
              <a:rPr lang="tr-TR" sz="2400" dirty="0"/>
              <a:t> </a:t>
            </a:r>
            <a:r>
              <a:rPr lang="tr-TR" sz="2400" dirty="0" err="1"/>
              <a:t>if</a:t>
            </a:r>
            <a:r>
              <a:rPr lang="tr-TR" sz="2400" dirty="0"/>
              <a:t> it </a:t>
            </a:r>
            <a:r>
              <a:rPr lang="tr-TR" sz="2400" dirty="0" err="1"/>
              <a:t>was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best</a:t>
            </a:r>
            <a:r>
              <a:rPr lang="tr-TR" sz="2400" dirty="0"/>
              <a:t> </a:t>
            </a:r>
            <a:r>
              <a:rPr lang="tr-TR" sz="2400" dirty="0" err="1"/>
              <a:t>one</a:t>
            </a:r>
            <a:r>
              <a:rPr lang="tr-TR" sz="2400" dirty="0" smtClean="0"/>
              <a:t>.</a:t>
            </a:r>
          </a:p>
          <a:p>
            <a:r>
              <a:rPr lang="tr-TR" sz="2400" dirty="0" err="1" smtClean="0"/>
              <a:t>Something</a:t>
            </a:r>
            <a:r>
              <a:rPr lang="tr-TR" sz="2400" dirty="0" smtClean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note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is </a:t>
            </a:r>
            <a:r>
              <a:rPr lang="tr-TR" sz="2400" dirty="0" err="1"/>
              <a:t>mentioned</a:t>
            </a:r>
            <a:r>
              <a:rPr lang="tr-TR" sz="2400" dirty="0"/>
              <a:t> in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 smtClean="0"/>
              <a:t>code</a:t>
            </a:r>
            <a:r>
              <a:rPr lang="tr-TR" sz="2400" dirty="0" smtClean="0"/>
              <a:t>:</a:t>
            </a:r>
          </a:p>
          <a:p>
            <a:pPr lvl="1"/>
            <a:r>
              <a:rPr lang="tr-TR" sz="2000" dirty="0" err="1" smtClean="0"/>
              <a:t>When</a:t>
            </a:r>
            <a:r>
              <a:rPr lang="tr-TR" sz="2000" dirty="0" smtClean="0"/>
              <a:t> </a:t>
            </a:r>
            <a:r>
              <a:rPr lang="tr-TR" sz="2000" dirty="0" err="1"/>
              <a:t>visualizing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venues</a:t>
            </a:r>
            <a:r>
              <a:rPr lang="tr-TR" sz="2000" dirty="0"/>
              <a:t> on a </a:t>
            </a:r>
            <a:r>
              <a:rPr lang="tr-TR" sz="2000" dirty="0" err="1"/>
              <a:t>map</a:t>
            </a:r>
            <a:r>
              <a:rPr lang="tr-TR" sz="2000" dirty="0"/>
              <a:t>, it </a:t>
            </a:r>
            <a:r>
              <a:rPr lang="tr-TR" sz="2000" dirty="0" err="1"/>
              <a:t>appears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1667 is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many</a:t>
            </a:r>
            <a:r>
              <a:rPr lang="tr-TR" sz="2000" dirty="0"/>
              <a:t> </a:t>
            </a:r>
            <a:r>
              <a:rPr lang="tr-TR" sz="2000" dirty="0" err="1" smtClean="0"/>
              <a:t>points</a:t>
            </a:r>
            <a:endParaRPr lang="tr-TR" sz="2000" dirty="0" smtClean="0"/>
          </a:p>
          <a:p>
            <a:pPr lvl="1"/>
            <a:r>
              <a:rPr lang="tr-TR" sz="2000" dirty="0" smtClean="0"/>
              <a:t> </a:t>
            </a:r>
            <a:r>
              <a:rPr lang="tr-TR" sz="2000" dirty="0" err="1"/>
              <a:t>However</a:t>
            </a:r>
            <a:r>
              <a:rPr lang="tr-TR" sz="2000" dirty="0"/>
              <a:t>, </a:t>
            </a:r>
            <a:r>
              <a:rPr lang="tr-TR" sz="2000" dirty="0" err="1"/>
              <a:t>when</a:t>
            </a:r>
            <a:r>
              <a:rPr lang="tr-TR" sz="2000" dirty="0"/>
              <a:t> I </a:t>
            </a:r>
            <a:r>
              <a:rPr lang="tr-TR" sz="2000" dirty="0" err="1"/>
              <a:t>took</a:t>
            </a:r>
            <a:r>
              <a:rPr lang="tr-TR" sz="2000" dirty="0"/>
              <a:t> a </a:t>
            </a:r>
            <a:r>
              <a:rPr lang="tr-TR" sz="2000" dirty="0" err="1"/>
              <a:t>sample</a:t>
            </a:r>
            <a:r>
              <a:rPr lang="tr-TR" sz="2000" dirty="0"/>
              <a:t> of 1500 I </a:t>
            </a:r>
            <a:r>
              <a:rPr lang="tr-TR" sz="2000" dirty="0" err="1"/>
              <a:t>was</a:t>
            </a:r>
            <a:r>
              <a:rPr lang="tr-TR" sz="2000" dirty="0"/>
              <a:t> </a:t>
            </a:r>
            <a:r>
              <a:rPr lang="tr-TR" sz="2000" dirty="0" err="1"/>
              <a:t>able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see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on a </a:t>
            </a:r>
            <a:r>
              <a:rPr lang="tr-TR" sz="2000" dirty="0" err="1" smtClean="0"/>
              <a:t>map</a:t>
            </a:r>
            <a:r>
              <a:rPr lang="tr-TR" sz="2000" dirty="0" smtClean="0"/>
              <a:t>.</a:t>
            </a:r>
          </a:p>
          <a:p>
            <a:pPr lvl="1"/>
            <a:r>
              <a:rPr lang="tr-TR" sz="2000" dirty="0" err="1" smtClean="0"/>
              <a:t>Something</a:t>
            </a:r>
            <a:r>
              <a:rPr lang="tr-TR" sz="2000" dirty="0" smtClean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note</a:t>
            </a:r>
            <a:r>
              <a:rPr lang="tr-TR" sz="2000" dirty="0"/>
              <a:t> is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data is </a:t>
            </a:r>
            <a:r>
              <a:rPr lang="tr-TR" sz="2000" dirty="0" err="1"/>
              <a:t>performed</a:t>
            </a:r>
            <a:r>
              <a:rPr lang="tr-TR" sz="2000" dirty="0"/>
              <a:t> on a </a:t>
            </a:r>
            <a:r>
              <a:rPr lang="tr-TR" sz="2000" dirty="0" err="1"/>
              <a:t>limited</a:t>
            </a:r>
            <a:r>
              <a:rPr lang="tr-TR" sz="2000" dirty="0"/>
              <a:t> </a:t>
            </a:r>
            <a:r>
              <a:rPr lang="tr-TR" sz="2000" dirty="0" err="1"/>
              <a:t>amount</a:t>
            </a:r>
            <a:r>
              <a:rPr lang="tr-TR" sz="2000" dirty="0"/>
              <a:t> of data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0532904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734</TotalTime>
  <Words>559</Words>
  <Application>Microsoft Macintosh PowerPoint</Application>
  <PresentationFormat>Widescreen</PresentationFormat>
  <Paragraphs>47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Arial</vt:lpstr>
      <vt:lpstr>Parcel</vt:lpstr>
      <vt:lpstr>Capstone Project   The Battle of Neighborhoods</vt:lpstr>
      <vt:lpstr>Introduction/Business Problem</vt:lpstr>
      <vt:lpstr>Data Selection</vt:lpstr>
      <vt:lpstr>Methodology</vt:lpstr>
      <vt:lpstr>Methodology</vt:lpstr>
      <vt:lpstr>Methodology</vt:lpstr>
      <vt:lpstr>Methodology 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Microsoft Office User</dc:creator>
  <cp:keywords>GENEL</cp:keywords>
  <cp:lastModifiedBy>Keila Alicea</cp:lastModifiedBy>
  <cp:revision>23</cp:revision>
  <dcterms:created xsi:type="dcterms:W3CDTF">2019-01-13T13:58:47Z</dcterms:created>
  <dcterms:modified xsi:type="dcterms:W3CDTF">2019-07-04T19:02:46Z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02608d92-c755-4188-aa6a-98bc32ed54b1</vt:lpwstr>
  </property>
  <property fmtid="{D5CDD505-2E9C-101B-9397-08002B2CF9AE}" pid="3" name="BILGIGIZLILIKSINIFLANDIRMASI">
    <vt:lpwstr>GENEL</vt:lpwstr>
  </property>
  <property fmtid="{D5CDD505-2E9C-101B-9397-08002B2CF9AE}" pid="4" name="ETIKETBASILSINMI">
    <vt:lpwstr>ETIKET BASILMASIN</vt:lpwstr>
  </property>
</Properties>
</file>