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6148" r:id="rId1"/>
  </p:sldMasterIdLst>
  <p:sldIdLst>
    <p:sldId id="256" r:id="rId2"/>
    <p:sldId id="262" r:id="rId3"/>
    <p:sldId id="268" r:id="rId4"/>
    <p:sldId id="257" r:id="rId5"/>
    <p:sldId id="258" r:id="rId6"/>
    <p:sldId id="259" r:id="rId7"/>
    <p:sldId id="260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>
        <p:scale>
          <a:sx n="110" d="100"/>
          <a:sy n="110" d="100"/>
        </p:scale>
        <p:origin x="40" y="-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1F3F248-4C55-FC40-B9C4-91EA1F8724E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D4AA044-B8E3-D54B-A936-BEFECD06D39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F248-4C55-FC40-B9C4-91EA1F8724E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A044-B8E3-D54B-A936-BEFECD06D3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F248-4C55-FC40-B9C4-91EA1F8724E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A044-B8E3-D54B-A936-BEFECD06D3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F248-4C55-FC40-B9C4-91EA1F8724E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A044-B8E3-D54B-A936-BEFECD06D3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F248-4C55-FC40-B9C4-91EA1F8724E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A044-B8E3-D54B-A936-BEFECD06D39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F248-4C55-FC40-B9C4-91EA1F8724E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A044-B8E3-D54B-A936-BEFECD06D3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F248-4C55-FC40-B9C4-91EA1F8724E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A044-B8E3-D54B-A936-BEFECD06D3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F248-4C55-FC40-B9C4-91EA1F8724E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A044-B8E3-D54B-A936-BEFECD06D3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F248-4C55-FC40-B9C4-91EA1F8724E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A044-B8E3-D54B-A936-BEFECD06D3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F248-4C55-FC40-B9C4-91EA1F8724E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A044-B8E3-D54B-A936-BEFECD06D3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F248-4C55-FC40-B9C4-91EA1F8724E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A044-B8E3-D54B-A936-BEFECD06D3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1F3F248-4C55-FC40-B9C4-91EA1F8724E3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D4AA044-B8E3-D54B-A936-BEFECD06D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16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49" r:id="rId1"/>
    <p:sldLayoutId id="2147486150" r:id="rId2"/>
    <p:sldLayoutId id="2147486151" r:id="rId3"/>
    <p:sldLayoutId id="2147486152" r:id="rId4"/>
    <p:sldLayoutId id="2147486153" r:id="rId5"/>
    <p:sldLayoutId id="2147486154" r:id="rId6"/>
    <p:sldLayoutId id="2147486155" r:id="rId7"/>
    <p:sldLayoutId id="2147486156" r:id="rId8"/>
    <p:sldLayoutId id="2147486157" r:id="rId9"/>
    <p:sldLayoutId id="2147486158" r:id="rId10"/>
    <p:sldLayoutId id="21474861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i.org/10.1111/opo.1213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/>
              <a:t>Bonferroni Correction/Adjustment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Math 699: Design and Analysis of Experiments</a:t>
            </a:r>
          </a:p>
          <a:p>
            <a:r>
              <a:rPr lang="en-US" dirty="0" smtClean="0"/>
              <a:t>Spring 2018</a:t>
            </a:r>
          </a:p>
          <a:p>
            <a:r>
              <a:rPr lang="en-US" dirty="0" smtClean="0"/>
              <a:t>Kevin </a:t>
            </a:r>
            <a:r>
              <a:rPr lang="en-US" dirty="0"/>
              <a:t>R</a:t>
            </a:r>
            <a:r>
              <a:rPr lang="en-US" dirty="0" smtClean="0"/>
              <a:t>odriguez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71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for HB Method 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charset="0"/>
                  <a:buChar char="•"/>
                </a:pPr>
                <a:r>
                  <a:rPr lang="en-US" dirty="0" smtClean="0"/>
                  <a:t>Step 1: Look at smallest p-value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b>
                    </m:sSub>
                  </m:oMath>
                </a14:m>
                <a:endParaRPr lang="en-US" dirty="0" smtClean="0"/>
              </a:p>
              <a:p>
                <a:pPr lvl="1">
                  <a:buFont typeface="Arial" charset="0"/>
                  <a:buChar char="•"/>
                </a:pPr>
                <a:r>
                  <a:rPr lang="en-US" dirty="0" smtClean="0"/>
                  <a:t>If it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𝑡h𝑒𝑛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𝑟𝑒𝑗𝑒𝑐𝑡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(1)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and go on to step 2.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en-US" dirty="0" smtClean="0"/>
                  <a:t>If it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&gt;</m:t>
                    </m:r>
                    <m:f>
                      <m:f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 smtClean="0"/>
                  <a:t> then fail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en-US">
                            <a:latin typeface="Cambria Math" charset="0"/>
                          </a:rPr>
                          <m:t>(1)</m:t>
                        </m:r>
                      </m:sub>
                    </m:sSub>
                    <m:r>
                      <a:rPr lang="en-US">
                        <a:latin typeface="Cambria Math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r>
                          <a:rPr lang="en-US">
                            <a:latin typeface="Cambria Math" charset="0"/>
                          </a:rPr>
                          <m:t>2)</m:t>
                        </m:r>
                      </m:sub>
                    </m:sSub>
                    <m:r>
                      <a:rPr lang="en-US">
                        <a:latin typeface="Cambria Math" charset="0"/>
                      </a:rPr>
                      <m:t> , …,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H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charset="0"/>
                              </a:rPr>
                              <m:t>n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 smtClean="0"/>
                  <a:t> and stop</a:t>
                </a:r>
              </a:p>
              <a:p>
                <a:pPr lvl="1">
                  <a:buFont typeface="Arial" charset="0"/>
                  <a:buChar char="•"/>
                </a:pPr>
                <a:endParaRPr lang="en-US" dirty="0" smtClean="0"/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Step k: Look at the smallest p-value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en-US" dirty="0"/>
                  <a:t>If it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+1</m:t>
                        </m:r>
                      </m:den>
                    </m:f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𝑡h𝑒𝑛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𝑟𝑒𝑗𝑒𝑐𝑡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and go on to step k</a:t>
                </a:r>
                <a:r>
                  <a:rPr lang="en-US" dirty="0" smtClean="0"/>
                  <a:t>+1.</a:t>
                </a:r>
                <a:endParaRPr lang="en-US" dirty="0"/>
              </a:p>
              <a:p>
                <a:pPr lvl="1">
                  <a:buFont typeface="Arial" charset="0"/>
                  <a:buChar char="•"/>
                </a:pPr>
                <a:r>
                  <a:rPr lang="en-US" dirty="0"/>
                  <a:t>If it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&gt;</m:t>
                    </m:r>
                    <m:f>
                      <m:f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 then fail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H</m:t>
                        </m:r>
                      </m:e>
                      <m:sub>
                        <m:d>
                          <m:d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k</m:t>
                            </m:r>
                          </m:e>
                        </m:d>
                      </m:sub>
                    </m:sSub>
                    <m:r>
                      <a:rPr lang="en-US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H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+1</m:t>
                            </m:r>
                          </m:e>
                        </m:d>
                      </m:sub>
                    </m:sSub>
                    <m:r>
                      <a:rPr lang="en-US" b="0" i="0" smtClean="0">
                        <a:latin typeface="Cambria Math" charset="0"/>
                      </a:rPr>
                      <m:t>, </m:t>
                    </m:r>
                    <m:r>
                      <a:rPr lang="en-US" b="0" i="1" smtClean="0">
                        <a:latin typeface="Cambria Math" charset="0"/>
                      </a:rPr>
                      <m:t>…,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H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charset="0"/>
                              </a:rPr>
                              <m:t>n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 smtClean="0"/>
                  <a:t> and stop</a:t>
                </a:r>
              </a:p>
              <a:p>
                <a:pPr lvl="1">
                  <a:buFont typeface="Arial" charset="0"/>
                  <a:buChar char="•"/>
                </a:pPr>
                <a:endParaRPr lang="en-US" dirty="0" smtClean="0"/>
              </a:p>
              <a:p>
                <a:pPr>
                  <a:buFont typeface="Arial" charset="0"/>
                  <a:buChar char="•"/>
                </a:pPr>
                <a:r>
                  <a:rPr lang="en-US" dirty="0"/>
                  <a:t>Step n: Look at the largest p-value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𝑛</m:t>
                            </m:r>
                          </m:e>
                        </m:d>
                      </m:sub>
                    </m:sSub>
                  </m:oMath>
                </a14:m>
                <a:endParaRPr lang="en-US" dirty="0"/>
              </a:p>
              <a:p>
                <a:pPr lvl="1">
                  <a:buFont typeface="Arial" charset="0"/>
                  <a:buChar char="•"/>
                </a:pPr>
                <a:r>
                  <a:rPr lang="en-US" dirty="0"/>
                  <a:t>If it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≤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𝑡h𝑒𝑛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𝑟𝑒𝑗𝑒𝑐𝑡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𝑎𝑛𝑑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𝑠𝑡𝑜𝑝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en-US" dirty="0"/>
                  <a:t>If it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&gt;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US" dirty="0"/>
                  <a:t> then fail to </a:t>
                </a:r>
                <a:r>
                  <a:rPr lang="en-US" dirty="0" smtClean="0"/>
                  <a:t>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H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charset="0"/>
                              </a:rPr>
                              <m:t>n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 smtClean="0"/>
                  <a:t> and stop</a:t>
                </a:r>
              </a:p>
              <a:p>
                <a:pPr>
                  <a:buFont typeface="Arial" charset="0"/>
                  <a:buChar char="•"/>
                </a:pPr>
                <a:endParaRPr lang="en-US" dirty="0" smtClean="0"/>
              </a:p>
              <a:p>
                <a:pPr lvl="1">
                  <a:buFont typeface="Arial" charset="0"/>
                  <a:buChar char="•"/>
                </a:pPr>
                <a:endParaRPr lang="en-US" dirty="0" smtClean="0"/>
              </a:p>
              <a:p>
                <a:pPr lvl="1">
                  <a:buFont typeface="Arial" charset="0"/>
                  <a:buChar char="•"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110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/>
              <a:t>Abdi, </a:t>
            </a:r>
            <a:r>
              <a:rPr lang="en-US" dirty="0" err="1"/>
              <a:t>Hervé</a:t>
            </a:r>
            <a:r>
              <a:rPr lang="en-US" dirty="0"/>
              <a:t>. "Holm’s sequential Bonferroni procedure." </a:t>
            </a:r>
            <a:r>
              <a:rPr lang="en-US" i="1" dirty="0"/>
              <a:t>Encyclopedia of research design</a:t>
            </a:r>
            <a:r>
              <a:rPr lang="en-US" dirty="0"/>
              <a:t> 1.8 (2010): 1-8.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err="1"/>
              <a:t>Aickin</a:t>
            </a:r>
            <a:r>
              <a:rPr lang="en-US" dirty="0"/>
              <a:t>, M., and H. Gensler. "Adjusting for Multiple Testing When Reporting Research Results: The Bonferroni vs Holm Methods." </a:t>
            </a:r>
            <a:r>
              <a:rPr lang="en-US" i="1" dirty="0"/>
              <a:t>American Journal of Public Health</a:t>
            </a:r>
            <a:r>
              <a:rPr lang="en-US" dirty="0"/>
              <a:t> 86.5 (1996): 726-28. Web</a:t>
            </a:r>
            <a:r>
              <a:rPr lang="en-US" dirty="0" smtClean="0"/>
              <a:t>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/>
              <a:t>Armstrong RA. When to use the Bonferroni correction. </a:t>
            </a:r>
            <a:r>
              <a:rPr lang="en-US" i="1" dirty="0"/>
              <a:t>Ophthalmic </a:t>
            </a:r>
            <a:r>
              <a:rPr lang="en-US" i="1" dirty="0" err="1"/>
              <a:t>Physiol</a:t>
            </a:r>
            <a:r>
              <a:rPr lang="en-US" i="1" dirty="0"/>
              <a:t> Opt</a:t>
            </a:r>
            <a:r>
              <a:rPr lang="en-US" dirty="0"/>
              <a:t> 2014; 34: 502–508. </a:t>
            </a:r>
            <a:r>
              <a:rPr lang="en-US" dirty="0" err="1"/>
              <a:t>doi</a:t>
            </a:r>
            <a:r>
              <a:rPr lang="en-US" dirty="0"/>
              <a:t>: </a:t>
            </a:r>
            <a:r>
              <a:rPr lang="en-US" dirty="0">
                <a:hlinkClick r:id="rId2" tooltip="Link to external resource: 10.1111/opo.12131"/>
              </a:rPr>
              <a:t>10.1111/opo.12131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err="1" smtClean="0"/>
              <a:t>Kutner</a:t>
            </a:r>
            <a:r>
              <a:rPr lang="en-US" dirty="0"/>
              <a:t>, Michael H., Chris </a:t>
            </a:r>
            <a:r>
              <a:rPr lang="en-US" dirty="0" err="1"/>
              <a:t>Nachtsheim</a:t>
            </a:r>
            <a:r>
              <a:rPr lang="en-US" dirty="0"/>
              <a:t>, and John </a:t>
            </a:r>
            <a:r>
              <a:rPr lang="en-US" dirty="0" err="1"/>
              <a:t>Neter</a:t>
            </a:r>
            <a:r>
              <a:rPr lang="en-US" dirty="0"/>
              <a:t>. "Chapter 4, Section 4.1."</a:t>
            </a:r>
            <a:r>
              <a:rPr lang="en-US" i="1" dirty="0" smtClean="0"/>
              <a:t>Applied </a:t>
            </a:r>
            <a:r>
              <a:rPr lang="en-US" i="1" dirty="0"/>
              <a:t>Linear Regression Models</a:t>
            </a:r>
            <a:r>
              <a:rPr lang="en-US" dirty="0"/>
              <a:t>. </a:t>
            </a:r>
            <a:r>
              <a:rPr lang="en-US" dirty="0" err="1"/>
              <a:t>N.p</a:t>
            </a:r>
            <a:r>
              <a:rPr lang="en-US" dirty="0"/>
              <a:t>.: McGraw-Hill, 2008. N. </a:t>
            </a:r>
            <a:r>
              <a:rPr lang="en-US" dirty="0" err="1"/>
              <a:t>pag</a:t>
            </a:r>
            <a:r>
              <a:rPr lang="en-US" dirty="0"/>
              <a:t>. Print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262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Comparisons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i="1" dirty="0" smtClean="0">
                    <a:latin typeface="Cambria Math" charset="0"/>
                  </a:rPr>
                  <a:t>Consider Fixed Effect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𝑖𝑗</m:t>
                        </m:r>
                      </m:sub>
                    </m:sSub>
                    <m:d>
                      <m:dPr>
                        <m:begChr m:val="{"/>
                        <m:endChr m:val=""/>
                        <m:ctrlPr>
                          <a:rPr lang="mr-I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=1,2,…, 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=1,2,…,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;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𝑤h𝑒𝑟𝑒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i="1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: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 ⋯=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𝑣𝑒𝑟𝑠𝑢𝑠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: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𝑖𝑠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𝑓𝑎𝑙𝑠𝑒</m:t>
                    </m:r>
                  </m:oMath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r>
                  <a:rPr lang="en-US" dirty="0" smtClean="0">
                    <a:ea typeface="Cambria Math" charset="0"/>
                    <a:cs typeface="Cambria Math" charset="0"/>
                  </a:rPr>
                  <a:t>Say we reject </a:t>
                </a:r>
                <a:r>
                  <a:rPr lang="en-US" dirty="0" smtClean="0">
                    <a:ea typeface="Cambria Math" charset="0"/>
                    <a:cs typeface="Cambria Math" charset="0"/>
                  </a:rPr>
                  <a:t>the null, now </a:t>
                </a:r>
                <a:r>
                  <a:rPr lang="en-US" dirty="0" smtClean="0">
                    <a:ea typeface="Cambria Math" charset="0"/>
                    <a:cs typeface="Cambria Math" charset="0"/>
                  </a:rPr>
                  <a:t>we want to find out which treatments means are different.</a:t>
                </a:r>
              </a:p>
              <a:p>
                <a:r>
                  <a:rPr lang="en-US" dirty="0" smtClean="0">
                    <a:ea typeface="Cambria Math" charset="0"/>
                    <a:cs typeface="Cambria Math" charset="0"/>
                  </a:rPr>
                  <a:t>We begin </a:t>
                </a:r>
                <a:r>
                  <a:rPr lang="en-US" dirty="0" smtClean="0">
                    <a:ea typeface="Cambria Math" charset="0"/>
                    <a:cs typeface="Cambria Math" charset="0"/>
                  </a:rPr>
                  <a:t>conducting n different tests; but we are concerned with the familywise error rate.</a:t>
                </a:r>
                <a:endParaRPr lang="en-US" b="0" dirty="0">
                  <a:ea typeface="Cambria Math" charset="0"/>
                  <a:cs typeface="Cambria Math" charset="0"/>
                </a:endParaRPr>
              </a:p>
              <a:p>
                <a:r>
                  <a:rPr lang="en-US" dirty="0" smtClean="0">
                    <a:ea typeface="Cambria Math" charset="0"/>
                    <a:cs typeface="Cambria Math" charset="0"/>
                  </a:rPr>
                  <a:t>Family-wise error rate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𝑟𝑒𝑗𝑒𝑐𝑡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𝑎𝑡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𝑙𝑒𝑎𝑠𝑡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𝑜𝑛𝑒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𝑎𝑙𝑙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𝑎𝑟𝑒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𝑡𝑟𝑢𝑒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) </m:t>
                    </m:r>
                  </m:oMath>
                </a14:m>
                <a:endParaRPr lang="en-US" dirty="0" smtClean="0">
                  <a:ea typeface="Cambria Math" charset="0"/>
                  <a:cs typeface="Cambria Math" charset="0"/>
                </a:endParaRPr>
              </a:p>
              <a:p>
                <a:r>
                  <a:rPr lang="en-US" dirty="0" smtClean="0">
                    <a:ea typeface="Cambria Math" charset="0"/>
                    <a:cs typeface="Cambria Math" charset="0"/>
                  </a:rPr>
                  <a:t>=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mr-I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1 −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1−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endChr m:val="|"/>
                                        <m:ctrlPr>
                                          <a:rPr lang="en-US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𝑟𝑒𝑗𝑒𝑐𝑡</m:t>
                                        </m:r>
                                        <m:r>
                                          <a:rPr lang="en-US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 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𝑖𝑠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𝑡𝑟𝑢𝑒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) 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𝑖𝑛𝑑𝑒𝑝𝑒𝑛𝑑𝑒𝑛𝑡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≤  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𝑛𝑃</m:t>
                            </m:r>
                            <m:d>
                              <m:dPr>
                                <m:endChr m:val="|"/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𝑟𝑒𝑗𝑒𝑐𝑡</m:t>
                                </m:r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𝑖𝑠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𝑡𝑟𝑢𝑒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), 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𝑔𝑒𝑛𝑒𝑟𝑎𝑙𝑙𝑦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b="0" dirty="0">
                  <a:ea typeface="Cambria Math" charset="0"/>
                  <a:cs typeface="Cambria Math" charset="0"/>
                </a:endParaRPr>
              </a:p>
              <a:p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r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62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Comparison (Continued)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a single test the chances of making an error 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endParaRPr lang="en-US" dirty="0" smtClean="0">
                  <a:ea typeface="Cambria Math" charset="0"/>
                  <a:cs typeface="Cambria Math" charset="0"/>
                </a:endParaRPr>
              </a:p>
              <a:p>
                <a:r>
                  <a:rPr lang="en-US" dirty="0" smtClean="0"/>
                  <a:t>Therefore, the probability of making one or more error is approximately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If n is large, then the chance of making an error will be nearly 100%</a:t>
                </a:r>
              </a:p>
              <a:p>
                <a:r>
                  <a:rPr lang="en-US" dirty="0" smtClean="0"/>
                  <a:t>Therefore, we need to either adjust the p-values for the number of hypotheses or control the Type I error rate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43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Bonferroni Correction?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R="0" lvl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  <a:tabLst/>
                  <a:defRPr/>
                </a:pPr>
                <a:r>
                  <a:rPr lang="en-US" sz="2000" dirty="0" smtClean="0"/>
                  <a:t>The Bonferroni correction addresses the problem with multiple </a:t>
                </a:r>
                <a:r>
                  <a:rPr lang="en-US" sz="2000" dirty="0" smtClean="0"/>
                  <a:t>comparisons</a:t>
                </a:r>
                <a:endParaRPr lang="en-US" sz="2000" dirty="0" smtClean="0"/>
              </a:p>
              <a:p>
                <a:pPr marR="0" lvl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  <a:tabLst/>
                  <a:defRPr/>
                </a:pPr>
                <a:endParaRPr lang="en-US" sz="2000" dirty="0" smtClean="0"/>
              </a:p>
              <a:p>
                <a:pPr marR="0" lvl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  <a:tabLst/>
                  <a:defRPr/>
                </a:pPr>
                <a:r>
                  <a:rPr lang="en-US" sz="2000" dirty="0" smtClean="0"/>
                  <a:t>It was introduced and developed by Carlo Emilio Bonferroni.</a:t>
                </a:r>
              </a:p>
              <a:p>
                <a:pPr marR="0" lvl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  <a:tabLst/>
                  <a:defRPr/>
                </a:pPr>
                <a:endParaRPr lang="en-US" sz="1600" dirty="0"/>
              </a:p>
              <a:p>
                <a:pPr lv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</a:pPr>
                <a:r>
                  <a:rPr lang="en-US" sz="2000" dirty="0" smtClean="0"/>
                  <a:t>The correction is based on the idea if an experimenter is testing n independent or dependent hypotheses, than one way of maintaining or controlling the familywise </a:t>
                </a:r>
                <a:r>
                  <a:rPr lang="en-US" sz="2000" dirty="0"/>
                  <a:t>error rate is to test each individual hypothesis at a statistical significance </a:t>
                </a:r>
                <a:r>
                  <a:rPr lang="en-US" sz="2000" dirty="0" smtClean="0"/>
                  <a:t>level </a:t>
                </a:r>
                <a:r>
                  <a:rPr lang="en-US" sz="2000" dirty="0"/>
                  <a:t>of 1/n </a:t>
                </a:r>
                <a:r>
                  <a:rPr lang="en-US" sz="2000" dirty="0" smtClean="0"/>
                  <a:t>times.</a:t>
                </a:r>
              </a:p>
              <a:p>
                <a:pPr lv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</a:pPr>
                <a:endParaRPr lang="en-US" sz="2000" dirty="0" smtClean="0"/>
              </a:p>
              <a:p>
                <a:pPr lv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</a:pPr>
                <a:r>
                  <a:rPr lang="en-US" sz="2000" dirty="0" smtClean="0"/>
                  <a:t>The method simply divides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en-US" sz="20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by</m:t>
                    </m:r>
                    <m:r>
                      <a:rPr lang="en-US" sz="20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n</m:t>
                    </m:r>
                    <m:r>
                      <a:rPr lang="en-US" sz="20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endParaRPr lang="en-US" sz="2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38" t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83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Bonferroni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sz="2600" dirty="0" smtClean="0"/>
                  <a:t>Consider simple linear regression: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sz="26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 charset="0"/>
                      </a:rPr>
                      <m:t>= </m:t>
                    </m:r>
                    <m:sSub>
                      <m:sSubPr>
                        <m:ctrlPr>
                          <a:rPr lang="en-US" sz="2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sz="2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 sz="2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sSub>
                      <m:sSubPr>
                        <m:ctrlPr>
                          <a:rPr lang="en-US" sz="2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sz="2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sz="2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sSub>
                      <m:sSubPr>
                        <m:ctrlPr>
                          <a:rPr lang="en-US" sz="2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𝜖</m:t>
                        </m:r>
                      </m:e>
                      <m:sub>
                        <m:r>
                          <a:rPr lang="en-US" sz="2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600" b="0" dirty="0" smtClean="0"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charset="0"/>
                          </a:rPr>
                          <m:t>1− </m:t>
                        </m:r>
                        <m:r>
                          <a:rPr lang="en-US" sz="2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</m:d>
                    <m:r>
                      <a:rPr lang="en-US" sz="26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100% 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Confidence</m:t>
                    </m:r>
                    <m:r>
                      <a:rPr lang="en-US" sz="26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intervals</m:t>
                    </m:r>
                    <m:r>
                      <a:rPr lang="en-US" sz="26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for</m:t>
                    </m:r>
                    <m:r>
                      <a:rPr lang="en-US" sz="2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sSub>
                      <m:sSubPr>
                        <m:ctrlPr>
                          <a:rPr lang="en-US" sz="2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β</m:t>
                        </m:r>
                      </m:e>
                      <m:sub>
                        <m:r>
                          <a:rPr lang="en-US" sz="2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 sz="2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𝑎𝑛𝑑</m:t>
                    </m:r>
                    <m:r>
                      <a:rPr lang="en-US" sz="2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sSub>
                      <m:sSubPr>
                        <m:ctrlPr>
                          <a:rPr lang="en-US" sz="2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β</m:t>
                        </m:r>
                      </m:e>
                      <m:sub>
                        <m:r>
                          <a:rPr lang="en-US" sz="26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dirty="0" smtClean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sz="26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sz="2600" i="1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r>
                      <a:rPr lang="en-US" sz="2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𝑡</m:t>
                    </m:r>
                    <m:d>
                      <m:dPr>
                        <m:ctrlPr>
                          <a:rPr lang="en-US" sz="2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2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sz="2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2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;</m:t>
                        </m:r>
                        <m:r>
                          <a:rPr lang="en-US" sz="2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lang="en-US" sz="2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−2</m:t>
                        </m:r>
                      </m:e>
                    </m:d>
                    <m:r>
                      <a:rPr lang="en-US" sz="2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  <m:d>
                      <m:dPr>
                        <m:begChr m:val="{"/>
                        <m:endChr m:val="}"/>
                        <m:ctrlPr>
                          <a:rPr lang="en-US" sz="2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sz="2600" b="0" dirty="0" smtClean="0"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sz="26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r>
                      <a:rPr lang="en-US" sz="2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𝑡</m:t>
                    </m:r>
                    <m:d>
                      <m:dPr>
                        <m:ctrlPr>
                          <a:rPr lang="en-US" sz="2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2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sz="2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2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;</m:t>
                        </m:r>
                        <m:r>
                          <a:rPr lang="en-US" sz="2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lang="en-US" sz="2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−2</m:t>
                        </m:r>
                      </m:e>
                    </m:d>
                    <m:r>
                      <a:rPr lang="en-US" sz="2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  <m:d>
                      <m:dPr>
                        <m:begChr m:val="{"/>
                        <m:endChr m:val="}"/>
                        <m:ctrlPr>
                          <a:rPr lang="en-US" sz="2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sz="2600" dirty="0" smtClean="0"/>
              </a:p>
              <a:p>
                <a:endParaRPr lang="en-US" sz="2600" dirty="0" smtClean="0"/>
              </a:p>
              <a:p>
                <a:r>
                  <a:rPr lang="en-US" sz="26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sz="26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latin typeface="Cambria Math" charset="0"/>
                      </a:rPr>
                      <m:t> </m:t>
                    </m:r>
                    <m:r>
                      <a:rPr lang="en-US" sz="2600" b="0" i="1" smtClean="0">
                        <a:latin typeface="Cambria Math" charset="0"/>
                      </a:rPr>
                      <m:t>𝑑𝑒𝑛𝑜𝑡𝑒</m:t>
                    </m:r>
                    <m:r>
                      <a:rPr lang="en-US" sz="2600" b="0" i="1" smtClean="0">
                        <a:latin typeface="Cambria Math" charset="0"/>
                      </a:rPr>
                      <m:t> </m:t>
                    </m:r>
                    <m:r>
                      <a:rPr lang="en-US" sz="2600" b="0" i="1" smtClean="0">
                        <a:latin typeface="Cambria Math" charset="0"/>
                      </a:rPr>
                      <m:t>𝑡h𝑒</m:t>
                    </m:r>
                    <m:r>
                      <a:rPr lang="en-US" sz="2600" b="0" i="1" smtClean="0">
                        <a:latin typeface="Cambria Math" charset="0"/>
                      </a:rPr>
                      <m:t> </m:t>
                    </m:r>
                    <m:r>
                      <a:rPr lang="en-US" sz="2600" b="0" i="1" smtClean="0">
                        <a:latin typeface="Cambria Math" charset="0"/>
                      </a:rPr>
                      <m:t>𝑒𝑣𝑒𝑛𝑡</m:t>
                    </m:r>
                    <m:r>
                      <a:rPr lang="en-US" sz="2600" b="0" i="1" smtClean="0">
                        <a:latin typeface="Cambria Math" charset="0"/>
                      </a:rPr>
                      <m:t> </m:t>
                    </m:r>
                    <m:r>
                      <a:rPr lang="en-US" sz="2600" b="0" i="1" smtClean="0">
                        <a:latin typeface="Cambria Math" charset="0"/>
                      </a:rPr>
                      <m:t>𝑡h𝑎𝑡</m:t>
                    </m:r>
                    <m:r>
                      <a:rPr lang="en-US" sz="2600" b="0" i="1" smtClean="0">
                        <a:latin typeface="Cambria Math" charset="0"/>
                      </a:rPr>
                      <m:t> </m:t>
                    </m:r>
                    <m:r>
                      <a:rPr lang="en-US" sz="2600" b="0" i="1" smtClean="0">
                        <a:latin typeface="Cambria Math" charset="0"/>
                      </a:rPr>
                      <m:t>𝑡h𝑒</m:t>
                    </m:r>
                    <m:r>
                      <a:rPr lang="en-US" sz="2600" b="0" i="1" smtClean="0">
                        <a:latin typeface="Cambria Math" charset="0"/>
                      </a:rPr>
                      <m:t> </m:t>
                    </m:r>
                    <m:r>
                      <a:rPr lang="en-US" sz="2600" b="0" i="1" smtClean="0">
                        <a:latin typeface="Cambria Math" charset="0"/>
                      </a:rPr>
                      <m:t>𝑓𝑖𝑟𝑠𝑡</m:t>
                    </m:r>
                    <m:r>
                      <a:rPr lang="en-US" sz="2600" b="0" i="1" smtClean="0">
                        <a:latin typeface="Cambria Math" charset="0"/>
                      </a:rPr>
                      <m:t> </m:t>
                    </m:r>
                    <m:r>
                      <a:rPr lang="en-US" sz="2600" b="0" i="1" smtClean="0">
                        <a:latin typeface="Cambria Math" charset="0"/>
                      </a:rPr>
                      <m:t>𝑐𝑜𝑛𝑓𝑖𝑑𝑒𝑛𝑐𝑒</m:t>
                    </m:r>
                    <m:r>
                      <a:rPr lang="en-US" sz="2600" b="0" i="1" smtClean="0">
                        <a:latin typeface="Cambria Math" charset="0"/>
                      </a:rPr>
                      <m:t> </m:t>
                    </m:r>
                    <m:r>
                      <a:rPr lang="en-US" sz="2600" b="0" i="1" smtClean="0">
                        <a:latin typeface="Cambria Math" charset="0"/>
                      </a:rPr>
                      <m:t>𝑖𝑛𝑡𝑒𝑟𝑣𝑎𝑙</m:t>
                    </m:r>
                    <m:r>
                      <a:rPr lang="en-US" sz="2600" b="0" i="1" smtClean="0">
                        <a:latin typeface="Cambria Math" charset="0"/>
                      </a:rPr>
                      <m:t> </m:t>
                    </m:r>
                    <m:r>
                      <a:rPr lang="en-US" sz="2600" b="0" i="1" smtClean="0">
                        <a:latin typeface="Cambria Math" charset="0"/>
                      </a:rPr>
                      <m:t>𝑑𝑜𝑒𝑠</m:t>
                    </m:r>
                    <m:r>
                      <a:rPr lang="en-US" sz="2600" b="0" i="1" smtClean="0">
                        <a:latin typeface="Cambria Math" charset="0"/>
                      </a:rPr>
                      <m:t> </m:t>
                    </m:r>
                    <m:r>
                      <a:rPr lang="en-US" sz="2600" b="0" i="1" smtClean="0">
                        <a:latin typeface="Cambria Math" charset="0"/>
                      </a:rPr>
                      <m:t>𝑛𝑜𝑡</m:t>
                    </m:r>
                    <m:r>
                      <a:rPr lang="en-US" sz="2600" b="0" i="1" smtClean="0">
                        <a:latin typeface="Cambria Math" charset="0"/>
                      </a:rPr>
                      <m:t> </m:t>
                    </m:r>
                    <m:r>
                      <a:rPr lang="en-US" sz="2600" b="0" i="1" smtClean="0">
                        <a:latin typeface="Cambria Math" charset="0"/>
                      </a:rPr>
                      <m:t>𝑐𝑜𝑣𝑒𝑟</m:t>
                    </m:r>
                    <m:r>
                      <a:rPr lang="en-US" sz="2600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sz="2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sz="2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6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600" dirty="0"/>
                      <m:t>Let</m:t>
                    </m:r>
                    <m:r>
                      <m:rPr>
                        <m:nor/>
                      </m:rPr>
                      <a:rPr lang="en-US" sz="2600" dirty="0"/>
                      <m:t> </m:t>
                    </m:r>
                    <m:sSub>
                      <m:sSubPr>
                        <m:ctrlPr>
                          <a:rPr lang="en-US" sz="2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sz="26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600" i="1">
                        <a:latin typeface="Cambria Math" charset="0"/>
                      </a:rPr>
                      <m:t> </m:t>
                    </m:r>
                    <m:r>
                      <a:rPr lang="en-US" sz="2600" i="1">
                        <a:latin typeface="Cambria Math" charset="0"/>
                      </a:rPr>
                      <m:t>𝑑𝑒𝑛𝑜𝑡𝑒</m:t>
                    </m:r>
                    <m:r>
                      <a:rPr lang="en-US" sz="2600" i="1">
                        <a:latin typeface="Cambria Math" charset="0"/>
                      </a:rPr>
                      <m:t> </m:t>
                    </m:r>
                    <m:r>
                      <a:rPr lang="en-US" sz="2600" i="1">
                        <a:latin typeface="Cambria Math" charset="0"/>
                      </a:rPr>
                      <m:t>𝑡h𝑒</m:t>
                    </m:r>
                    <m:r>
                      <a:rPr lang="en-US" sz="2600" i="1">
                        <a:latin typeface="Cambria Math" charset="0"/>
                      </a:rPr>
                      <m:t> </m:t>
                    </m:r>
                    <m:r>
                      <a:rPr lang="en-US" sz="2600" i="1">
                        <a:latin typeface="Cambria Math" charset="0"/>
                      </a:rPr>
                      <m:t>𝑒𝑣𝑒𝑛𝑡</m:t>
                    </m:r>
                    <m:r>
                      <a:rPr lang="en-US" sz="2600" i="1">
                        <a:latin typeface="Cambria Math" charset="0"/>
                      </a:rPr>
                      <m:t> </m:t>
                    </m:r>
                    <m:r>
                      <a:rPr lang="en-US" sz="2600" i="1">
                        <a:latin typeface="Cambria Math" charset="0"/>
                      </a:rPr>
                      <m:t>𝑡h𝑎𝑡</m:t>
                    </m:r>
                    <m:r>
                      <a:rPr lang="en-US" sz="2600" i="1">
                        <a:latin typeface="Cambria Math" charset="0"/>
                      </a:rPr>
                      <m:t> </m:t>
                    </m:r>
                    <m:r>
                      <a:rPr lang="en-US" sz="2600" i="1">
                        <a:latin typeface="Cambria Math" charset="0"/>
                      </a:rPr>
                      <m:t>𝑡h𝑒</m:t>
                    </m:r>
                    <m:r>
                      <a:rPr lang="en-US" sz="2600" i="1">
                        <a:latin typeface="Cambria Math" charset="0"/>
                      </a:rPr>
                      <m:t> </m:t>
                    </m:r>
                    <m:r>
                      <a:rPr lang="en-US" sz="2600" b="0" i="1" smtClean="0">
                        <a:latin typeface="Cambria Math" charset="0"/>
                      </a:rPr>
                      <m:t>𝑠𝑒𝑐𝑜𝑛𝑑</m:t>
                    </m:r>
                    <m:r>
                      <a:rPr lang="en-US" sz="2600" i="1">
                        <a:latin typeface="Cambria Math" charset="0"/>
                      </a:rPr>
                      <m:t> </m:t>
                    </m:r>
                    <m:r>
                      <a:rPr lang="en-US" sz="2600" i="1">
                        <a:latin typeface="Cambria Math" charset="0"/>
                      </a:rPr>
                      <m:t>𝑐𝑜𝑛𝑓𝑖𝑑𝑒𝑛𝑐𝑒</m:t>
                    </m:r>
                    <m:r>
                      <a:rPr lang="en-US" sz="2600" b="0" i="1" smtClean="0">
                        <a:latin typeface="Cambria Math" charset="0"/>
                      </a:rPr>
                      <m:t> </m:t>
                    </m:r>
                    <m:r>
                      <a:rPr lang="en-US" sz="2600" b="0" i="1" smtClean="0">
                        <a:latin typeface="Cambria Math" charset="0"/>
                      </a:rPr>
                      <m:t>𝑖𝑛𝑡𝑒𝑟𝑣𝑎𝑙</m:t>
                    </m:r>
                    <m:r>
                      <a:rPr lang="en-US" sz="2600" b="0" i="1" smtClean="0">
                        <a:latin typeface="Cambria Math" charset="0"/>
                      </a:rPr>
                      <m:t>  </m:t>
                    </m:r>
                    <m:r>
                      <a:rPr lang="en-US" sz="2600" i="1">
                        <a:latin typeface="Cambria Math" charset="0"/>
                      </a:rPr>
                      <m:t>𝑑𝑜𝑒𝑠</m:t>
                    </m:r>
                    <m:r>
                      <a:rPr lang="en-US" sz="2600" i="1">
                        <a:latin typeface="Cambria Math" charset="0"/>
                      </a:rPr>
                      <m:t> </m:t>
                    </m:r>
                    <m:r>
                      <a:rPr lang="en-US" sz="2600" i="1">
                        <a:latin typeface="Cambria Math" charset="0"/>
                      </a:rPr>
                      <m:t>𝑛𝑜𝑡</m:t>
                    </m:r>
                    <m:r>
                      <a:rPr lang="en-US" sz="2600" i="1">
                        <a:latin typeface="Cambria Math" charset="0"/>
                      </a:rPr>
                      <m:t> </m:t>
                    </m:r>
                    <m:r>
                      <a:rPr lang="en-US" sz="2600" i="1">
                        <a:latin typeface="Cambria Math" charset="0"/>
                      </a:rPr>
                      <m:t>𝑐𝑜𝑣𝑒𝑟</m:t>
                    </m:r>
                    <m:r>
                      <a:rPr lang="en-US" sz="2600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sz="2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sz="2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60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sz="2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sz="2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en-US" sz="2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𝑎𝑛𝑑</m:t>
                    </m:r>
                    <m:r>
                      <a:rPr lang="en-US" sz="2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sz="2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sz="2600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endParaRPr lang="en-US" sz="260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endParaRPr lang="en-US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endParaRPr lang="en-US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632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Bonferroni Inequality (Continued)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𝑏𝑜𝑡h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𝑖𝑛𝑡𝑒𝑟𝑣𝑎𝑙𝑠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𝑎𝑟𝑒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𝑐𝑜𝑟𝑟𝑒𝑐𝑡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∩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=1 −</m:t>
                    </m:r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=1 −</m:t>
                    </m:r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r>
                  <a:rPr lang="en-US" dirty="0" smtClean="0">
                    <a:ea typeface="Cambria Math" charset="0"/>
                    <a:cs typeface="Cambria Math" charset="0"/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∩ 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≥1−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;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𝑠𝑖𝑛𝑐𝑒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≥0</m:t>
                    </m:r>
                  </m:oMath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∩ 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</m:oMath>
                </a14:m>
                <a:r>
                  <a:rPr lang="en-US" b="0" dirty="0" smtClean="0">
                    <a:ea typeface="Cambria Math" charset="0"/>
                    <a:cs typeface="Cambria Math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1 − </m:t>
                    </m:r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=1−2</m:t>
                    </m:r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endParaRPr lang="en-US" dirty="0" smtClean="0">
                  <a:ea typeface="Cambria Math" charset="0"/>
                  <a:cs typeface="Cambria Math" charset="0"/>
                </a:endParaRPr>
              </a:p>
              <a:p>
                <a:r>
                  <a:rPr lang="en-US" b="0" dirty="0" smtClean="0">
                    <a:ea typeface="Cambria Math" charset="0"/>
                    <a:cs typeface="Cambria Math" charset="0"/>
                  </a:rPr>
                  <a:t>Thus,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β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𝑎𝑛𝑑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β</m:t>
                        </m:r>
                      </m:e>
                      <m:sub>
                        <m:r>
                          <a:rPr lang="en-US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 smtClean="0">
                    <a:ea typeface="Cambria Math" charset="0"/>
                    <a:cs typeface="Cambria Math" charset="0"/>
                  </a:rPr>
                  <a:t> are separately estimated with 95% Confidence intervals, the Bonferroni inequality guarantees us a family confidence coefficient of at least 90% that both intervals are correct</a:t>
                </a:r>
              </a:p>
              <a:p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205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Bonferroni Inequality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What if we wanted to obtain a family confidence coefficient of at least </a:t>
                </a:r>
                <a:r>
                  <a:rPr lang="en-US" i="1" dirty="0">
                    <a:latin typeface="Cambria Math" charset="0"/>
                  </a:rPr>
                  <a:t> </a:t>
                </a:r>
                <a:r>
                  <a:rPr lang="en-US" i="1" dirty="0" smtClean="0">
                    <a:latin typeface="Cambria Math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(1−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𝑓𝑜𝑟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𝑒𝑠𝑡𝑖𝑚𝑎𝑡𝑖𝑛𝑔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𝑎𝑛𝑑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? </m:t>
                    </m:r>
                  </m:oMath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r>
                  <a:rPr lang="en-US" dirty="0" smtClean="0">
                    <a:ea typeface="Cambria Math" charset="0"/>
                    <a:cs typeface="Cambria Math" charset="0"/>
                  </a:rPr>
                  <a:t>We can do this simply by  estimating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𝑎𝑛𝑑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separatly</m:t>
                    </m:r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with</m:t>
                    </m:r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statement</m:t>
                    </m:r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confidence</m:t>
                    </m:r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coefficients</m:t>
                    </m:r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of</m:t>
                    </m:r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1−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α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𝑒𝑎𝑐h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</m:oMath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endParaRPr lang="en-US" dirty="0">
                  <a:ea typeface="Cambria Math" charset="0"/>
                  <a:cs typeface="Cambria Math" charset="0"/>
                </a:endParaRPr>
              </a:p>
              <a:p>
                <a:r>
                  <a:rPr lang="en-US" dirty="0" smtClean="0">
                    <a:ea typeface="Cambria Math" charset="0"/>
                    <a:cs typeface="Cambria Math" charset="0"/>
                  </a:rPr>
                  <a:t>Therefore, the Bonferroni inequality will equal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1−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=1−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endParaRPr lang="en-US" dirty="0" smtClean="0">
                  <a:ea typeface="Cambria Math" charset="0"/>
                  <a:cs typeface="Cambria Math" charset="0"/>
                </a:endParaRPr>
              </a:p>
              <a:p>
                <a:endParaRPr lang="en-US" dirty="0" smtClean="0">
                  <a:ea typeface="Cambria Math" charset="0"/>
                  <a:cs typeface="Cambria Math" charset="0"/>
                </a:endParaRPr>
              </a:p>
              <a:p>
                <a:r>
                  <a:rPr lang="en-US" dirty="0" smtClean="0">
                    <a:ea typeface="Cambria Math" charset="0"/>
                    <a:cs typeface="Cambria Math" charset="0"/>
                  </a:rPr>
                  <a:t>The Bonferroni Inequality for n simultaneous confidence intervals: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 </m:t>
                    </m:r>
                    <m:nary>
                      <m:naryPr>
                        <m:chr m:val="⋂"/>
                        <m:ctrlPr>
                          <a:rPr lang="is-I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 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  <m:e>
                        <m:acc>
                          <m:accPr>
                            <m:chr m:val="̅"/>
                            <m:ctrlPr>
                              <a:rPr lang="is-I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)≥1−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</m:nary>
                  </m:oMath>
                </a14:m>
                <a:endParaRPr lang="en-US" dirty="0">
                  <a:ea typeface="Cambria Math" charset="0"/>
                  <a:cs typeface="Cambria Math" charset="0"/>
                </a:endParaRPr>
              </a:p>
              <a:p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238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679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two formula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52073732"/>
                  </p:ext>
                </p:extLst>
              </p:nvPr>
            </p:nvGraphicFramePr>
            <p:xfrm>
              <a:off x="1097280" y="2254113"/>
              <a:ext cx="9250488" cy="339150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83496"/>
                    <a:gridCol w="3083496"/>
                    <a:gridCol w="3083496"/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Number of Tests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𝛼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4145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.05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.05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145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.02532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.025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145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.01695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.0166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145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.01021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.01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145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.00521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.005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145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.00256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.0025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145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.000513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.0005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52073732"/>
                  </p:ext>
                </p:extLst>
              </p:nvPr>
            </p:nvGraphicFramePr>
            <p:xfrm>
              <a:off x="1097280" y="2254113"/>
              <a:ext cx="9250488" cy="339150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83496"/>
                    <a:gridCol w="3083496"/>
                    <a:gridCol w="3083496"/>
                  </a:tblGrid>
                  <a:tr h="48996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Number of Tests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395" t="-6173" r="-100395" b="-5975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395" t="-6173" r="-395" b="-597531"/>
                          </a:stretch>
                        </a:blipFill>
                      </a:tcPr>
                    </a:tc>
                  </a:tr>
                  <a:tr h="4145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.05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.05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145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.02532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.025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145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.01695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.0166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145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.01021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.01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145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.00521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.005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145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.00256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.0025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1450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.000513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.0005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9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Holm Bonferroni (HB)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charset="0"/>
                  <a:buChar char="•"/>
                </a:pPr>
                <a:r>
                  <a:rPr lang="en-US" dirty="0" smtClean="0"/>
                  <a:t>Method is based on ordered p-values and the corresponding hypotheses are rejected one at a time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It is considered as a stepwise (step down) procedure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The method starts with the smallest p-value and continues with next smallest p-value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This method was proposed by Holm (1979)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(1)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&lt;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⋯&lt;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𝑏𝑒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𝑡h𝑒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𝑜𝑟𝑑𝑒𝑟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𝑝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𝑣𝑎𝑙𝑢𝑒𝑠</m:t>
                    </m:r>
                  </m:oMath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en-US" b="0" i="0" smtClean="0">
                            <a:latin typeface="Cambria Math" charset="0"/>
                          </a:rPr>
                          <m:t>(1)</m:t>
                        </m:r>
                      </m:sub>
                    </m:sSub>
                    <m:r>
                      <a:rPr lang="en-US" b="0" i="0" smtClean="0">
                        <a:latin typeface="Cambria Math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0" smtClean="0">
                            <a:latin typeface="Cambria Math" charset="0"/>
                          </a:rPr>
                          <m:t>2)</m:t>
                        </m:r>
                      </m:sub>
                    </m:sSub>
                    <m:r>
                      <a:rPr lang="en-US" b="0" i="0" smtClean="0">
                        <a:latin typeface="Cambria Math" charset="0"/>
                      </a:rPr>
                      <m:t> , …,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en-US" b="0" i="0" smtClean="0"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n</m:t>
                        </m:r>
                        <m:r>
                          <a:rPr lang="en-US" b="0" i="0" smtClean="0">
                            <a:latin typeface="Cambria Math" charset="0"/>
                          </a:rPr>
                          <m:t>)</m:t>
                        </m:r>
                      </m:sub>
                    </m:sSub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be</m:t>
                    </m:r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the</m:t>
                    </m:r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corresponding</m:t>
                    </m:r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null</m:t>
                    </m:r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hypotheses</m:t>
                    </m:r>
                    <m:r>
                      <a:rPr lang="en-US" b="0" i="0" smtClean="0">
                        <a:latin typeface="Cambria Math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>
                  <a:buFont typeface="Arial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44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2430</TotalTime>
  <Words>1226</Words>
  <Application>Microsoft Macintosh PowerPoint</Application>
  <PresentationFormat>Widescreen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Cambria Math</vt:lpstr>
      <vt:lpstr>Century Schoolbook</vt:lpstr>
      <vt:lpstr>Wingdings 2</vt:lpstr>
      <vt:lpstr>Arial</vt:lpstr>
      <vt:lpstr>View</vt:lpstr>
      <vt:lpstr>Bonferroni Correction/Adjustment</vt:lpstr>
      <vt:lpstr>Multiple Comparisons</vt:lpstr>
      <vt:lpstr>Multiple Comparison (Continued)</vt:lpstr>
      <vt:lpstr>What is the Bonferroni Correction?</vt:lpstr>
      <vt:lpstr>Bonferroni Inequality</vt:lpstr>
      <vt:lpstr>Bonferroni Inequality (Continued)</vt:lpstr>
      <vt:lpstr>Bonferroni Inequality (Continued)</vt:lpstr>
      <vt:lpstr>Comparison of two formula</vt:lpstr>
      <vt:lpstr>Holm Bonferroni (HB) Method</vt:lpstr>
      <vt:lpstr>Steps for HB Method  </vt:lpstr>
      <vt:lpstr>References 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Bonferroni Method/Adjustment</dc:title>
  <dc:creator>Keila Alicea</dc:creator>
  <cp:lastModifiedBy>Keila Alicea</cp:lastModifiedBy>
  <cp:revision>38</cp:revision>
  <dcterms:created xsi:type="dcterms:W3CDTF">2018-04-10T03:11:29Z</dcterms:created>
  <dcterms:modified xsi:type="dcterms:W3CDTF">2018-04-11T19:56:40Z</dcterms:modified>
</cp:coreProperties>
</file>