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56" r:id="rId5"/>
    <p:sldId id="271" r:id="rId6"/>
    <p:sldId id="283" r:id="rId7"/>
    <p:sldId id="279" r:id="rId8"/>
    <p:sldId id="281" r:id="rId9"/>
    <p:sldId id="286" r:id="rId10"/>
    <p:sldId id="280" r:id="rId11"/>
    <p:sldId id="290" r:id="rId12"/>
    <p:sldId id="292" r:id="rId13"/>
    <p:sldId id="291" r:id="rId14"/>
    <p:sldId id="293" r:id="rId15"/>
    <p:sldId id="294" r:id="rId16"/>
    <p:sldId id="295" r:id="rId17"/>
    <p:sldId id="296" r:id="rId18"/>
    <p:sldId id="297" r:id="rId19"/>
    <p:sldId id="298" r:id="rId20"/>
    <p:sldId id="300" r:id="rId21"/>
    <p:sldId id="304" r:id="rId22"/>
    <p:sldId id="305" r:id="rId23"/>
    <p:sldId id="306" r:id="rId24"/>
    <p:sldId id="299" r:id="rId25"/>
    <p:sldId id="307" r:id="rId2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디자인, 모핑, 주석 달기, 공동 작업, 입력하세요" id="{B9B51309-D148-4332-87C2-07BE32FBCA3B}">
          <p14:sldIdLst>
            <p14:sldId id="271"/>
            <p14:sldId id="283"/>
            <p14:sldId id="279"/>
            <p14:sldId id="281"/>
            <p14:sldId id="286"/>
            <p14:sldId id="280"/>
            <p14:sldId id="290"/>
            <p14:sldId id="292"/>
            <p14:sldId id="291"/>
            <p14:sldId id="293"/>
            <p14:sldId id="294"/>
            <p14:sldId id="295"/>
            <p14:sldId id="296"/>
            <p14:sldId id="297"/>
            <p14:sldId id="298"/>
            <p14:sldId id="300"/>
            <p14:sldId id="304"/>
            <p14:sldId id="305"/>
            <p14:sldId id="306"/>
            <p14:sldId id="299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3" autoAdjust="0"/>
    <p:restoredTop sz="94241" autoAdjust="0"/>
  </p:normalViewPr>
  <p:slideViewPr>
    <p:cSldViewPr snapToGrid="0">
      <p:cViewPr varScale="1">
        <p:scale>
          <a:sx n="62" d="100"/>
          <a:sy n="62" d="100"/>
        </p:scale>
        <p:origin x="77" y="25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2019-12-18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2019-12-18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8748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1930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551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17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14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831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004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4539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525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520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268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08752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1148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266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0057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616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306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429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600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2703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175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두 번째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세 번째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네 번째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두 번째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세 번째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네 번째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en-US" altLang="ko-KR" sz="6000" dirty="0">
                <a:solidFill>
                  <a:schemeClr val="bg1"/>
                </a:solidFill>
              </a:rPr>
              <a:t>CCTV</a:t>
            </a:r>
            <a:r>
              <a:rPr lang="ko-KR" altLang="en-US" sz="6000" dirty="0">
                <a:solidFill>
                  <a:schemeClr val="bg1"/>
                </a:solidFill>
              </a:rPr>
              <a:t>와 범죄</a:t>
            </a:r>
            <a:br>
              <a:rPr lang="en-US" altLang="ko-KR" sz="6000" dirty="0">
                <a:solidFill>
                  <a:schemeClr val="bg1"/>
                </a:solidFill>
              </a:rPr>
            </a:br>
            <a:r>
              <a:rPr lang="ko-KR" altLang="en-US" sz="2400" dirty="0">
                <a:solidFill>
                  <a:schemeClr val="bg1"/>
                </a:solidFill>
              </a:rPr>
              <a:t>데이터 </a:t>
            </a:r>
            <a:r>
              <a:rPr lang="ko-KR" altLang="en-US" sz="2400" dirty="0" err="1">
                <a:solidFill>
                  <a:schemeClr val="bg1"/>
                </a:solidFill>
              </a:rPr>
              <a:t>크롤링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- </a:t>
            </a:r>
            <a:r>
              <a:rPr lang="ko-KR" altLang="en-US" sz="2400" dirty="0">
                <a:solidFill>
                  <a:schemeClr val="bg1"/>
                </a:solidFill>
              </a:rPr>
              <a:t>기말발표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942117" y="3954163"/>
            <a:ext cx="9582736" cy="1739514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ko-KR" altLang="en-US" sz="2800" dirty="0">
                <a:solidFill>
                  <a:schemeClr val="bg1"/>
                </a:solidFill>
              </a:rPr>
              <a:t>컴퓨터 과학과 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0" indent="0" rtl="0">
              <a:buNone/>
            </a:pPr>
            <a:r>
              <a:rPr lang="en-US" altLang="ko-KR" sz="2800" dirty="0">
                <a:solidFill>
                  <a:schemeClr val="bg1"/>
                </a:solidFill>
              </a:rPr>
              <a:t>2014301011 </a:t>
            </a:r>
            <a:r>
              <a:rPr lang="ko-KR" altLang="en-US" sz="2800" dirty="0">
                <a:solidFill>
                  <a:schemeClr val="bg1"/>
                </a:solidFill>
              </a:rPr>
              <a:t>김다빈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7906101" cy="640080"/>
          </a:xfrm>
        </p:spPr>
        <p:txBody>
          <a:bodyPr rtlCol="0">
            <a:norm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altLang="ko-KR" dirty="0">
                <a:cs typeface="Segoe UI" panose="020B0502040204020203" pitchFamily="34" charset="0"/>
              </a:rPr>
              <a:t>4. </a:t>
            </a:r>
            <a:r>
              <a:rPr lang="ko-KR" altLang="en-US" dirty="0">
                <a:cs typeface="Segoe UI" panose="020B0502040204020203" pitchFamily="34" charset="0"/>
              </a:rPr>
              <a:t>데이터 준비 및 탐색</a:t>
            </a:r>
            <a:r>
              <a:rPr lang="en-US" altLang="ko-KR" dirty="0">
                <a:cs typeface="Segoe UI" panose="020B0502040204020203" pitchFamily="34" charset="0"/>
              </a:rPr>
              <a:t>(</a:t>
            </a:r>
            <a:r>
              <a:rPr lang="ko-KR" altLang="en-US" dirty="0">
                <a:cs typeface="Segoe UI" panose="020B0502040204020203" pitchFamily="34" charset="0"/>
              </a:rPr>
              <a:t>비상벨</a:t>
            </a:r>
            <a:r>
              <a:rPr lang="en-US" altLang="ko-KR" dirty="0">
                <a:cs typeface="Segoe UI" panose="020B0502040204020203" pitchFamily="34" charset="0"/>
              </a:rPr>
              <a:t>, </a:t>
            </a:r>
            <a:r>
              <a:rPr lang="ko-KR" altLang="en-US" dirty="0">
                <a:cs typeface="Segoe UI" panose="020B0502040204020203" pitchFamily="34" charset="0"/>
              </a:rPr>
              <a:t>지킴이집</a:t>
            </a:r>
            <a:r>
              <a:rPr lang="en-US" altLang="ko-KR" dirty="0"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31" name="내용 개체 틀 17">
            <a:extLst>
              <a:ext uri="{FF2B5EF4-FFF2-40B4-BE49-F238E27FC236}">
                <a16:creationId xmlns:a16="http://schemas.microsoft.com/office/drawing/2014/main" id="{75AA6C9E-4847-458F-A105-04A3F872B0E3}"/>
              </a:ext>
            </a:extLst>
          </p:cNvPr>
          <p:cNvSpPr txBox="1">
            <a:spLocks/>
          </p:cNvSpPr>
          <p:nvPr/>
        </p:nvSpPr>
        <p:spPr>
          <a:xfrm>
            <a:off x="633552" y="1624556"/>
            <a:ext cx="3802523" cy="4096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50000"/>
              </a:lnSpc>
              <a:spcAft>
                <a:spcPts val="2000"/>
              </a:spcAft>
              <a:buNone/>
            </a:pP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비상벨의 경우 주소 정보에 공백인 데이터가 존재했고 </a:t>
            </a:r>
            <a:r>
              <a:rPr lang="en-US" altLang="ko-KR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checknull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이라는 정수로 공백이 </a:t>
            </a:r>
            <a:r>
              <a:rPr lang="ko-KR" alt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있을경우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카운트해서 인덱스에 추가해서 데이터를 가져옴</a:t>
            </a:r>
            <a:endParaRPr lang="en-US" altLang="ko-KR" sz="1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indent="0" rtl="0">
              <a:lnSpc>
                <a:spcPct val="150000"/>
              </a:lnSpc>
              <a:spcAft>
                <a:spcPts val="2000"/>
              </a:spcAft>
              <a:buNone/>
            </a:pP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지킴이집의 경우 별다른 특이사항 없었음</a:t>
            </a:r>
            <a:endParaRPr lang="en-US" altLang="ko-KR" sz="1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indent="0" rtl="0">
              <a:spcAft>
                <a:spcPts val="2000"/>
              </a:spcAft>
              <a:buNone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47A002-2C33-463D-BE50-1E1F7DF27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863" y="1936743"/>
            <a:ext cx="6120585" cy="298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03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>
              <a:spcAft>
                <a:spcPts val="600"/>
              </a:spcAft>
              <a:defRPr/>
            </a:pPr>
            <a:r>
              <a:rPr lang="en-US" altLang="ko-KR" dirty="0">
                <a:cs typeface="Segoe UI" panose="020B0502040204020203" pitchFamily="34" charset="0"/>
              </a:rPr>
              <a:t>4. </a:t>
            </a:r>
            <a:r>
              <a:rPr lang="ko-KR" altLang="en-US" dirty="0">
                <a:cs typeface="Segoe UI" panose="020B0502040204020203" pitchFamily="34" charset="0"/>
              </a:rPr>
              <a:t>데이터 준비 및 탐색</a:t>
            </a:r>
            <a:r>
              <a:rPr lang="en-US" altLang="ko-KR" dirty="0">
                <a:cs typeface="Segoe UI" panose="020B0502040204020203" pitchFamily="34" charset="0"/>
              </a:rPr>
              <a:t>(</a:t>
            </a:r>
            <a:r>
              <a:rPr lang="ko-KR" altLang="en-US" dirty="0">
                <a:cs typeface="Segoe UI" panose="020B0502040204020203" pitchFamily="34" charset="0"/>
              </a:rPr>
              <a:t>유동 인구수</a:t>
            </a:r>
            <a:r>
              <a:rPr lang="en-US" altLang="ko-KR" dirty="0"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09DF1B-8CD9-4256-8A30-DEDEF09D1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08" y="1244960"/>
            <a:ext cx="11467070" cy="436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49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7906101" cy="640080"/>
          </a:xfrm>
        </p:spPr>
        <p:txBody>
          <a:bodyPr rtlCol="0">
            <a:norm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altLang="ko-KR" dirty="0">
                <a:cs typeface="Segoe UI" panose="020B0502040204020203" pitchFamily="34" charset="0"/>
              </a:rPr>
              <a:t>4. </a:t>
            </a:r>
            <a:r>
              <a:rPr lang="ko-KR" altLang="en-US" dirty="0">
                <a:cs typeface="Segoe UI" panose="020B0502040204020203" pitchFamily="34" charset="0"/>
              </a:rPr>
              <a:t>데이터 준비 및 탐색</a:t>
            </a:r>
            <a:r>
              <a:rPr lang="en-US" altLang="ko-KR" dirty="0">
                <a:cs typeface="Segoe UI" panose="020B0502040204020203" pitchFamily="34" charset="0"/>
              </a:rPr>
              <a:t>(</a:t>
            </a:r>
            <a:r>
              <a:rPr lang="ko-KR" altLang="en-US" dirty="0">
                <a:cs typeface="Segoe UI" panose="020B0502040204020203" pitchFamily="34" charset="0"/>
              </a:rPr>
              <a:t>유동 인구수</a:t>
            </a:r>
            <a:r>
              <a:rPr lang="en-US" altLang="ko-KR" dirty="0"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31" name="내용 개체 틀 17">
            <a:extLst>
              <a:ext uri="{FF2B5EF4-FFF2-40B4-BE49-F238E27FC236}">
                <a16:creationId xmlns:a16="http://schemas.microsoft.com/office/drawing/2014/main" id="{75AA6C9E-4847-458F-A105-04A3F872B0E3}"/>
              </a:ext>
            </a:extLst>
          </p:cNvPr>
          <p:cNvSpPr txBox="1">
            <a:spLocks/>
          </p:cNvSpPr>
          <p:nvPr/>
        </p:nvSpPr>
        <p:spPr>
          <a:xfrm>
            <a:off x="633552" y="1624556"/>
            <a:ext cx="3802523" cy="4096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자치구별 유동 인구수 데이터는 자치구가 이름이 아님 코드로  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E1F8AE-B48C-47E9-965B-56A7F61FD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406" y="1258279"/>
            <a:ext cx="72866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11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>
              <a:spcAft>
                <a:spcPts val="600"/>
              </a:spcAft>
              <a:defRPr/>
            </a:pPr>
            <a:r>
              <a:rPr lang="en-US" altLang="ko-KR" dirty="0">
                <a:cs typeface="Segoe UI" panose="020B0502040204020203" pitchFamily="34" charset="0"/>
              </a:rPr>
              <a:t>4. </a:t>
            </a:r>
            <a:r>
              <a:rPr lang="ko-KR" altLang="en-US" dirty="0">
                <a:cs typeface="Segoe UI" panose="020B0502040204020203" pitchFamily="34" charset="0"/>
              </a:rPr>
              <a:t>데이터 준비 및 탐색</a:t>
            </a:r>
            <a:r>
              <a:rPr lang="en-US" altLang="ko-KR" dirty="0">
                <a:cs typeface="Segoe UI" panose="020B0502040204020203" pitchFamily="34" charset="0"/>
              </a:rPr>
              <a:t>(</a:t>
            </a:r>
            <a:r>
              <a:rPr lang="ko-KR" altLang="en-US" dirty="0">
                <a:cs typeface="Segoe UI" panose="020B0502040204020203" pitchFamily="34" charset="0"/>
              </a:rPr>
              <a:t>범죄 발생 및 검거</a:t>
            </a:r>
            <a:r>
              <a:rPr lang="en-US" altLang="ko-KR" dirty="0"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72D29D-A99F-479E-A551-EEC38BE95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333" y="1218684"/>
            <a:ext cx="7331608" cy="550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9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7906101" cy="640080"/>
          </a:xfrm>
        </p:spPr>
        <p:txBody>
          <a:bodyPr rtlCol="0">
            <a:norm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altLang="ko-KR" dirty="0">
                <a:cs typeface="Segoe UI" panose="020B0502040204020203" pitchFamily="34" charset="0"/>
              </a:rPr>
              <a:t>4. </a:t>
            </a:r>
            <a:r>
              <a:rPr lang="ko-KR" altLang="en-US" dirty="0">
                <a:cs typeface="Segoe UI" panose="020B0502040204020203" pitchFamily="34" charset="0"/>
              </a:rPr>
              <a:t>데이터 준비 및 탐색</a:t>
            </a:r>
            <a:r>
              <a:rPr lang="en-US" altLang="ko-KR" dirty="0">
                <a:cs typeface="Segoe UI" panose="020B0502040204020203" pitchFamily="34" charset="0"/>
              </a:rPr>
              <a:t>(</a:t>
            </a:r>
            <a:r>
              <a:rPr lang="ko-KR" altLang="en-US" dirty="0">
                <a:cs typeface="Segoe UI" panose="020B0502040204020203" pitchFamily="34" charset="0"/>
              </a:rPr>
              <a:t>범죄 발생 및 검거</a:t>
            </a:r>
            <a:r>
              <a:rPr lang="en-US" altLang="ko-KR" dirty="0"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31" name="내용 개체 틀 17">
            <a:extLst>
              <a:ext uri="{FF2B5EF4-FFF2-40B4-BE49-F238E27FC236}">
                <a16:creationId xmlns:a16="http://schemas.microsoft.com/office/drawing/2014/main" id="{75AA6C9E-4847-458F-A105-04A3F872B0E3}"/>
              </a:ext>
            </a:extLst>
          </p:cNvPr>
          <p:cNvSpPr txBox="1">
            <a:spLocks/>
          </p:cNvSpPr>
          <p:nvPr/>
        </p:nvSpPr>
        <p:spPr>
          <a:xfrm>
            <a:off x="633552" y="1624556"/>
            <a:ext cx="3802523" cy="4096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자치구별 유동 인구수 데이터는 자치구가 이름이 아님 코드로  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E1F8AE-B48C-47E9-965B-56A7F61FD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406" y="1258279"/>
            <a:ext cx="72866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7906101" cy="640080"/>
          </a:xfrm>
        </p:spPr>
        <p:txBody>
          <a:bodyPr rtlCol="0">
            <a:norm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altLang="ko-KR" dirty="0">
                <a:cs typeface="Segoe UI" panose="020B0502040204020203" pitchFamily="34" charset="0"/>
              </a:rPr>
              <a:t>5. </a:t>
            </a:r>
            <a:r>
              <a:rPr lang="ko-KR" altLang="en-US" dirty="0">
                <a:cs typeface="Segoe UI" panose="020B0502040204020203" pitchFamily="34" charset="0"/>
              </a:rPr>
              <a:t>분석 모델</a:t>
            </a:r>
            <a:endParaRPr lang="en-US" altLang="ko-KR" dirty="0">
              <a:cs typeface="Segoe UI" panose="020B0502040204020203" pitchFamily="34" charset="0"/>
            </a:endParaRPr>
          </a:p>
        </p:txBody>
      </p:sp>
      <p:sp>
        <p:nvSpPr>
          <p:cNvPr id="31" name="내용 개체 틀 17">
            <a:extLst>
              <a:ext uri="{FF2B5EF4-FFF2-40B4-BE49-F238E27FC236}">
                <a16:creationId xmlns:a16="http://schemas.microsoft.com/office/drawing/2014/main" id="{75AA6C9E-4847-458F-A105-04A3F872B0E3}"/>
              </a:ext>
            </a:extLst>
          </p:cNvPr>
          <p:cNvSpPr txBox="1">
            <a:spLocks/>
          </p:cNvSpPr>
          <p:nvPr/>
        </p:nvSpPr>
        <p:spPr>
          <a:xfrm>
            <a:off x="633552" y="1624556"/>
            <a:ext cx="3802523" cy="4096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자치구별 유동 인구수 데이터는 자치구가 이름이 아님 코드로  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676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7906101" cy="640080"/>
          </a:xfrm>
        </p:spPr>
        <p:txBody>
          <a:bodyPr rtlCol="0">
            <a:norm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altLang="ko-KR" dirty="0">
                <a:cs typeface="Segoe UI" panose="020B0502040204020203" pitchFamily="34" charset="0"/>
              </a:rPr>
              <a:t>6. </a:t>
            </a:r>
            <a:r>
              <a:rPr lang="ko-KR" altLang="en-US" dirty="0">
                <a:cs typeface="Segoe UI" panose="020B0502040204020203" pitchFamily="34" charset="0"/>
              </a:rPr>
              <a:t>결과</a:t>
            </a:r>
            <a:endParaRPr lang="en-US" altLang="ko-KR" dirty="0">
              <a:cs typeface="Segoe UI" panose="020B0502040204020203" pitchFamily="34" charset="0"/>
            </a:endParaRPr>
          </a:p>
        </p:txBody>
      </p:sp>
      <p:sp>
        <p:nvSpPr>
          <p:cNvPr id="31" name="내용 개체 틀 17">
            <a:extLst>
              <a:ext uri="{FF2B5EF4-FFF2-40B4-BE49-F238E27FC236}">
                <a16:creationId xmlns:a16="http://schemas.microsoft.com/office/drawing/2014/main" id="{75AA6C9E-4847-458F-A105-04A3F872B0E3}"/>
              </a:ext>
            </a:extLst>
          </p:cNvPr>
          <p:cNvSpPr txBox="1">
            <a:spLocks/>
          </p:cNvSpPr>
          <p:nvPr/>
        </p:nvSpPr>
        <p:spPr>
          <a:xfrm>
            <a:off x="633552" y="1624556"/>
            <a:ext cx="3802523" cy="4096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50000"/>
              </a:lnSpc>
              <a:spcAft>
                <a:spcPts val="2000"/>
              </a:spcAft>
              <a:buNone/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X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축 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en-US" altLang="ko-KR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cctv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합계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indent="0" rtl="0">
              <a:lnSpc>
                <a:spcPct val="150000"/>
              </a:lnSpc>
              <a:spcAft>
                <a:spcPts val="2000"/>
              </a:spcAft>
              <a:buNone/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Y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축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범죄발생량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/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인구수 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6" name="그림 5" descr="지도이(가) 표시된 사진&#10;&#10;자동 생성된 설명">
            <a:extLst>
              <a:ext uri="{FF2B5EF4-FFF2-40B4-BE49-F238E27FC236}">
                <a16:creationId xmlns:a16="http://schemas.microsoft.com/office/drawing/2014/main" id="{6E857FD7-35C1-4427-84E9-A6C710B82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871" y="1504127"/>
            <a:ext cx="5646420" cy="46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79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7906101" cy="640080"/>
          </a:xfrm>
        </p:spPr>
        <p:txBody>
          <a:bodyPr rtlCol="0">
            <a:norm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altLang="ko-KR" dirty="0">
                <a:cs typeface="Segoe UI" panose="020B0502040204020203" pitchFamily="34" charset="0"/>
              </a:rPr>
              <a:t>6. </a:t>
            </a:r>
            <a:r>
              <a:rPr lang="ko-KR" altLang="en-US" dirty="0">
                <a:cs typeface="Segoe UI" panose="020B0502040204020203" pitchFamily="34" charset="0"/>
              </a:rPr>
              <a:t>결과</a:t>
            </a:r>
            <a:endParaRPr lang="en-US" altLang="ko-KR" dirty="0">
              <a:cs typeface="Segoe UI" panose="020B0502040204020203" pitchFamily="34" charset="0"/>
            </a:endParaRPr>
          </a:p>
        </p:txBody>
      </p:sp>
      <p:sp>
        <p:nvSpPr>
          <p:cNvPr id="31" name="내용 개체 틀 17">
            <a:extLst>
              <a:ext uri="{FF2B5EF4-FFF2-40B4-BE49-F238E27FC236}">
                <a16:creationId xmlns:a16="http://schemas.microsoft.com/office/drawing/2014/main" id="{75AA6C9E-4847-458F-A105-04A3F872B0E3}"/>
              </a:ext>
            </a:extLst>
          </p:cNvPr>
          <p:cNvSpPr txBox="1">
            <a:spLocks/>
          </p:cNvSpPr>
          <p:nvPr/>
        </p:nvSpPr>
        <p:spPr>
          <a:xfrm>
            <a:off x="633552" y="1624556"/>
            <a:ext cx="3802523" cy="4096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CAE023-2F99-41B2-AC1E-1D3E79571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726" y="1662684"/>
            <a:ext cx="5958840" cy="4747260"/>
          </a:xfrm>
          <a:prstGeom prst="rect">
            <a:avLst/>
          </a:prstGeom>
        </p:spPr>
      </p:pic>
      <p:sp>
        <p:nvSpPr>
          <p:cNvPr id="8" name="내용 개체 틀 17">
            <a:extLst>
              <a:ext uri="{FF2B5EF4-FFF2-40B4-BE49-F238E27FC236}">
                <a16:creationId xmlns:a16="http://schemas.microsoft.com/office/drawing/2014/main" id="{83ADDECD-E240-468C-81B2-68A6DF6D0DAA}"/>
              </a:ext>
            </a:extLst>
          </p:cNvPr>
          <p:cNvSpPr txBox="1">
            <a:spLocks/>
          </p:cNvSpPr>
          <p:nvPr/>
        </p:nvSpPr>
        <p:spPr>
          <a:xfrm>
            <a:off x="785952" y="1776956"/>
            <a:ext cx="3802523" cy="4096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50000"/>
              </a:lnSpc>
              <a:spcAft>
                <a:spcPts val="2000"/>
              </a:spcAft>
              <a:buNone/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X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축 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en-US" altLang="ko-KR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cctv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합계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indent="0" rtl="0">
              <a:lnSpc>
                <a:spcPct val="150000"/>
              </a:lnSpc>
              <a:spcAft>
                <a:spcPts val="2000"/>
              </a:spcAft>
              <a:buNone/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Y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축 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검거량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909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7906101" cy="640080"/>
          </a:xfrm>
        </p:spPr>
        <p:txBody>
          <a:bodyPr rtlCol="0">
            <a:norm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altLang="ko-KR" dirty="0">
                <a:cs typeface="Segoe UI" panose="020B0502040204020203" pitchFamily="34" charset="0"/>
              </a:rPr>
              <a:t>6. </a:t>
            </a:r>
            <a:r>
              <a:rPr lang="ko-KR" altLang="en-US" dirty="0">
                <a:cs typeface="Segoe UI" panose="020B0502040204020203" pitchFamily="34" charset="0"/>
              </a:rPr>
              <a:t>결과</a:t>
            </a:r>
            <a:endParaRPr lang="en-US" altLang="ko-KR" dirty="0">
              <a:cs typeface="Segoe UI" panose="020B0502040204020203" pitchFamily="34" charset="0"/>
            </a:endParaRPr>
          </a:p>
        </p:txBody>
      </p:sp>
      <p:sp>
        <p:nvSpPr>
          <p:cNvPr id="31" name="내용 개체 틀 17">
            <a:extLst>
              <a:ext uri="{FF2B5EF4-FFF2-40B4-BE49-F238E27FC236}">
                <a16:creationId xmlns:a16="http://schemas.microsoft.com/office/drawing/2014/main" id="{75AA6C9E-4847-458F-A105-04A3F872B0E3}"/>
              </a:ext>
            </a:extLst>
          </p:cNvPr>
          <p:cNvSpPr txBox="1">
            <a:spLocks/>
          </p:cNvSpPr>
          <p:nvPr/>
        </p:nvSpPr>
        <p:spPr>
          <a:xfrm>
            <a:off x="633552" y="1624556"/>
            <a:ext cx="3802523" cy="4096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범죄 발생량 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/ 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인구수</a:t>
            </a:r>
            <a:endParaRPr lang="en-US" altLang="ko-KR" sz="1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91F5B86-3622-4D67-A8A3-C1D906C28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247" y="1624556"/>
            <a:ext cx="5713153" cy="4708868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8FB08274-D0BA-4895-8891-0C030418A4FB}"/>
              </a:ext>
            </a:extLst>
          </p:cNvPr>
          <p:cNvSpPr/>
          <p:nvPr/>
        </p:nvSpPr>
        <p:spPr>
          <a:xfrm>
            <a:off x="5659395" y="4090086"/>
            <a:ext cx="1371600" cy="1964725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39C4D1F-6A92-43AA-8862-25EA00DFBFD8}"/>
              </a:ext>
            </a:extLst>
          </p:cNvPr>
          <p:cNvSpPr/>
          <p:nvPr/>
        </p:nvSpPr>
        <p:spPr>
          <a:xfrm>
            <a:off x="6718718" y="3429000"/>
            <a:ext cx="1371600" cy="1172863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46181A-2B1B-44CB-962F-E6608ABA8B73}"/>
              </a:ext>
            </a:extLst>
          </p:cNvPr>
          <p:cNvSpPr/>
          <p:nvPr/>
        </p:nvSpPr>
        <p:spPr>
          <a:xfrm>
            <a:off x="7999490" y="4251081"/>
            <a:ext cx="1371600" cy="147009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F6B9E54-0B3A-47FE-A37E-05565DAF4670}"/>
              </a:ext>
            </a:extLst>
          </p:cNvPr>
          <p:cNvSpPr/>
          <p:nvPr/>
        </p:nvSpPr>
        <p:spPr>
          <a:xfrm>
            <a:off x="8427308" y="2637138"/>
            <a:ext cx="943782" cy="1077523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659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7906101" cy="640080"/>
          </a:xfrm>
        </p:spPr>
        <p:txBody>
          <a:bodyPr rtlCol="0">
            <a:norm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altLang="ko-KR" dirty="0">
                <a:cs typeface="Segoe UI" panose="020B0502040204020203" pitchFamily="34" charset="0"/>
              </a:rPr>
              <a:t>6. </a:t>
            </a:r>
            <a:r>
              <a:rPr lang="ko-KR" altLang="en-US" dirty="0">
                <a:cs typeface="Segoe UI" panose="020B0502040204020203" pitchFamily="34" charset="0"/>
              </a:rPr>
              <a:t>결과</a:t>
            </a:r>
            <a:endParaRPr lang="en-US" altLang="ko-KR" dirty="0">
              <a:cs typeface="Segoe UI" panose="020B0502040204020203" pitchFamily="34" charset="0"/>
            </a:endParaRPr>
          </a:p>
        </p:txBody>
      </p:sp>
      <p:sp>
        <p:nvSpPr>
          <p:cNvPr id="31" name="내용 개체 틀 17">
            <a:extLst>
              <a:ext uri="{FF2B5EF4-FFF2-40B4-BE49-F238E27FC236}">
                <a16:creationId xmlns:a16="http://schemas.microsoft.com/office/drawing/2014/main" id="{75AA6C9E-4847-458F-A105-04A3F872B0E3}"/>
              </a:ext>
            </a:extLst>
          </p:cNvPr>
          <p:cNvSpPr txBox="1">
            <a:spLocks/>
          </p:cNvSpPr>
          <p:nvPr/>
        </p:nvSpPr>
        <p:spPr>
          <a:xfrm>
            <a:off x="633552" y="1624556"/>
            <a:ext cx="3802523" cy="4096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ko-KR" alt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검거량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/ </a:t>
            </a:r>
            <a:r>
              <a:rPr lang="ko-KR" alt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범죄발생량</a:t>
            </a:r>
            <a:endParaRPr lang="en-US" altLang="ko-KR" sz="1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6467DDD0-1141-4B73-A623-A4356517F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306" y="1254784"/>
            <a:ext cx="6840635" cy="534834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1E7D789A-1DC0-4BC6-99B8-0FEB902797B8}"/>
              </a:ext>
            </a:extLst>
          </p:cNvPr>
          <p:cNvSpPr/>
          <p:nvPr/>
        </p:nvSpPr>
        <p:spPr>
          <a:xfrm>
            <a:off x="8118390" y="4620853"/>
            <a:ext cx="1371600" cy="1964725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79C4FE1-D37F-426D-9497-3771BC5C0BD7}"/>
              </a:ext>
            </a:extLst>
          </p:cNvPr>
          <p:cNvSpPr/>
          <p:nvPr/>
        </p:nvSpPr>
        <p:spPr>
          <a:xfrm>
            <a:off x="7216346" y="3555167"/>
            <a:ext cx="1371600" cy="79441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74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algn="ctr" rtl="0"/>
            <a:r>
              <a:rPr lang="ko-KR" altLang="en-US" dirty="0">
                <a:cs typeface="Segoe UI Light" panose="020B0502040204020203" pitchFamily="34" charset="0"/>
              </a:rPr>
              <a:t>목차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3469714" y="1729947"/>
            <a:ext cx="5252571" cy="4568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rtl="0">
              <a:lnSpc>
                <a:spcPct val="100000"/>
              </a:lnSpc>
              <a:spcAft>
                <a:spcPts val="600"/>
              </a:spcAft>
              <a:buAutoNum type="arabicPeriod"/>
              <a:defRPr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프로젝트 목표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/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동기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lvl="0" rtl="0">
              <a:lnSpc>
                <a:spcPct val="100000"/>
              </a:lnSpc>
              <a:spcAft>
                <a:spcPts val="600"/>
              </a:spcAft>
              <a:buAutoNum type="arabicPeriod"/>
              <a:defRPr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프로젝트 수행을 위해 학습한 내용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lvl="0" rtl="0">
              <a:lnSpc>
                <a:spcPct val="100000"/>
              </a:lnSpc>
              <a:spcAft>
                <a:spcPts val="600"/>
              </a:spcAft>
              <a:buAutoNum type="arabicPeriod"/>
              <a:defRPr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데이터 수집 방법 및 작업코드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lvl="0" rtl="0">
              <a:lnSpc>
                <a:spcPct val="100000"/>
              </a:lnSpc>
              <a:spcAft>
                <a:spcPts val="600"/>
              </a:spcAft>
              <a:buAutoNum type="arabicPeriod"/>
              <a:defRPr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데이터 준비 및 탐색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lvl="0" rtl="0">
              <a:lnSpc>
                <a:spcPct val="100000"/>
              </a:lnSpc>
              <a:spcAft>
                <a:spcPts val="600"/>
              </a:spcAft>
              <a:buAutoNum type="arabicPeriod"/>
              <a:defRPr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분석 모델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lvl="0" rtl="0">
              <a:lnSpc>
                <a:spcPct val="100000"/>
              </a:lnSpc>
              <a:spcAft>
                <a:spcPts val="600"/>
              </a:spcAft>
              <a:buAutoNum type="arabicPeriod"/>
              <a:defRPr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결과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lvl="0" rtl="0">
              <a:lnSpc>
                <a:spcPct val="100000"/>
              </a:lnSpc>
              <a:spcAft>
                <a:spcPts val="600"/>
              </a:spcAft>
              <a:buAutoNum type="arabicPeriod"/>
              <a:defRPr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문제점들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7906101" cy="640080"/>
          </a:xfrm>
        </p:spPr>
        <p:txBody>
          <a:bodyPr rtlCol="0">
            <a:norm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altLang="ko-KR" dirty="0">
                <a:cs typeface="Segoe UI" panose="020B0502040204020203" pitchFamily="34" charset="0"/>
              </a:rPr>
              <a:t>6. </a:t>
            </a:r>
            <a:r>
              <a:rPr lang="ko-KR" altLang="en-US" dirty="0">
                <a:cs typeface="Segoe UI" panose="020B0502040204020203" pitchFamily="34" charset="0"/>
              </a:rPr>
              <a:t>결과</a:t>
            </a:r>
            <a:endParaRPr lang="en-US" altLang="ko-KR" dirty="0">
              <a:cs typeface="Segoe UI" panose="020B0502040204020203" pitchFamily="34" charset="0"/>
            </a:endParaRPr>
          </a:p>
        </p:txBody>
      </p:sp>
      <p:sp>
        <p:nvSpPr>
          <p:cNvPr id="31" name="내용 개체 틀 17">
            <a:extLst>
              <a:ext uri="{FF2B5EF4-FFF2-40B4-BE49-F238E27FC236}">
                <a16:creationId xmlns:a16="http://schemas.microsoft.com/office/drawing/2014/main" id="{75AA6C9E-4847-458F-A105-04A3F872B0E3}"/>
              </a:ext>
            </a:extLst>
          </p:cNvPr>
          <p:cNvSpPr txBox="1">
            <a:spLocks/>
          </p:cNvSpPr>
          <p:nvPr/>
        </p:nvSpPr>
        <p:spPr>
          <a:xfrm>
            <a:off x="671734" y="1711053"/>
            <a:ext cx="3802523" cy="4096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en-US" altLang="ko-KR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cctv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합계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B2D3BA7-0F54-46AE-ACBA-257E6001C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512" y="1299595"/>
            <a:ext cx="7020830" cy="5558405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ABE5A861-B4D4-4F6B-A285-10B475FE3285}"/>
              </a:ext>
            </a:extLst>
          </p:cNvPr>
          <p:cNvSpPr/>
          <p:nvPr/>
        </p:nvSpPr>
        <p:spPr>
          <a:xfrm>
            <a:off x="8048035" y="4825312"/>
            <a:ext cx="1371600" cy="19647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A484F44-9982-4C69-8DD3-C2E3DE7AB12B}"/>
              </a:ext>
            </a:extLst>
          </p:cNvPr>
          <p:cNvSpPr/>
          <p:nvPr/>
        </p:nvSpPr>
        <p:spPr>
          <a:xfrm>
            <a:off x="7659748" y="1870837"/>
            <a:ext cx="1371600" cy="79441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148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7906101" cy="640080"/>
          </a:xfrm>
        </p:spPr>
        <p:txBody>
          <a:bodyPr rtlCol="0">
            <a:norm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altLang="ko-KR" dirty="0">
                <a:cs typeface="Segoe UI" panose="020B0502040204020203" pitchFamily="34" charset="0"/>
              </a:rPr>
              <a:t>6. </a:t>
            </a:r>
            <a:r>
              <a:rPr lang="ko-KR" altLang="en-US" dirty="0">
                <a:cs typeface="Segoe UI" panose="020B0502040204020203" pitchFamily="34" charset="0"/>
              </a:rPr>
              <a:t>결과</a:t>
            </a:r>
            <a:endParaRPr lang="en-US" altLang="ko-KR" dirty="0">
              <a:cs typeface="Segoe UI" panose="020B0502040204020203" pitchFamily="34" charset="0"/>
            </a:endParaRPr>
          </a:p>
        </p:txBody>
      </p:sp>
      <p:sp>
        <p:nvSpPr>
          <p:cNvPr id="31" name="내용 개체 틀 17">
            <a:extLst>
              <a:ext uri="{FF2B5EF4-FFF2-40B4-BE49-F238E27FC236}">
                <a16:creationId xmlns:a16="http://schemas.microsoft.com/office/drawing/2014/main" id="{75AA6C9E-4847-458F-A105-04A3F872B0E3}"/>
              </a:ext>
            </a:extLst>
          </p:cNvPr>
          <p:cNvSpPr txBox="1">
            <a:spLocks/>
          </p:cNvSpPr>
          <p:nvPr/>
        </p:nvSpPr>
        <p:spPr>
          <a:xfrm>
            <a:off x="633552" y="1624556"/>
            <a:ext cx="3802523" cy="4096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en-US" altLang="ko-KR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Cctv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+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비상벨 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+ 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안전지킴이집 </a:t>
            </a:r>
            <a:endParaRPr lang="en-US" altLang="ko-KR" sz="1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7EA1C95-DBF5-4613-BE55-3C1A7BC42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075" y="1240803"/>
            <a:ext cx="6785268" cy="553070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3E1AA071-718E-40BD-86B2-08E60F2B010B}"/>
              </a:ext>
            </a:extLst>
          </p:cNvPr>
          <p:cNvSpPr/>
          <p:nvPr/>
        </p:nvSpPr>
        <p:spPr>
          <a:xfrm>
            <a:off x="7640262" y="4634834"/>
            <a:ext cx="1371600" cy="19647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201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7906101" cy="640080"/>
          </a:xfrm>
        </p:spPr>
        <p:txBody>
          <a:bodyPr rtlCol="0">
            <a:norm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altLang="ko-KR" dirty="0">
                <a:cs typeface="Segoe UI" panose="020B0502040204020203" pitchFamily="34" charset="0"/>
              </a:rPr>
              <a:t>7. </a:t>
            </a:r>
            <a:r>
              <a:rPr lang="ko-KR" altLang="en-US" dirty="0">
                <a:cs typeface="Segoe UI" panose="020B0502040204020203" pitchFamily="34" charset="0"/>
              </a:rPr>
              <a:t>문제점들</a:t>
            </a:r>
            <a:r>
              <a:rPr lang="en-US" altLang="ko-KR" dirty="0">
                <a:cs typeface="Segoe UI" panose="020B0502040204020203" pitchFamily="34" charset="0"/>
              </a:rPr>
              <a:t>, </a:t>
            </a:r>
            <a:r>
              <a:rPr lang="ko-KR" altLang="en-US" dirty="0">
                <a:cs typeface="Segoe UI" panose="020B0502040204020203" pitchFamily="34" charset="0"/>
              </a:rPr>
              <a:t>어려웠던 점</a:t>
            </a:r>
            <a:endParaRPr lang="en-US" altLang="ko-KR" dirty="0">
              <a:cs typeface="Segoe UI" panose="020B0502040204020203" pitchFamily="34" charset="0"/>
            </a:endParaRPr>
          </a:p>
        </p:txBody>
      </p:sp>
      <p:sp>
        <p:nvSpPr>
          <p:cNvPr id="31" name="내용 개체 틀 17">
            <a:extLst>
              <a:ext uri="{FF2B5EF4-FFF2-40B4-BE49-F238E27FC236}">
                <a16:creationId xmlns:a16="http://schemas.microsoft.com/office/drawing/2014/main" id="{75AA6C9E-4847-458F-A105-04A3F872B0E3}"/>
              </a:ext>
            </a:extLst>
          </p:cNvPr>
          <p:cNvSpPr txBox="1">
            <a:spLocks/>
          </p:cNvSpPr>
          <p:nvPr/>
        </p:nvSpPr>
        <p:spPr>
          <a:xfrm>
            <a:off x="633552" y="1624556"/>
            <a:ext cx="10487529" cy="4899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000"/>
              </a:spcAft>
              <a:buNone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유동인구 데이터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자치구 코드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-&gt;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자치구명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</a:p>
          <a:p>
            <a:pPr marL="0" indent="0">
              <a:lnSpc>
                <a:spcPct val="100000"/>
              </a:lnSpc>
              <a:spcAft>
                <a:spcPts val="2000"/>
              </a:spcAft>
              <a:buNone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범죄 데이터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경찰서 관할구역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-&gt;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자치구명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</a:p>
          <a:p>
            <a:pPr marL="0" indent="0">
              <a:lnSpc>
                <a:spcPct val="100000"/>
              </a:lnSpc>
              <a:spcAft>
                <a:spcPts val="2000"/>
              </a:spcAft>
              <a:buNone/>
            </a:pPr>
            <a:r>
              <a:rPr lang="en-US" altLang="ko-KR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Cctv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설치 연도를 파악해서 연도별 </a:t>
            </a:r>
            <a:r>
              <a:rPr lang="en-US" altLang="ko-KR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cctv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증가율에 따른 분석을 하려</a:t>
            </a:r>
          </a:p>
          <a:p>
            <a:pPr marL="0" indent="0">
              <a:lnSpc>
                <a:spcPct val="100000"/>
              </a:lnSpc>
              <a:spcAft>
                <a:spcPts val="2000"/>
              </a:spcAft>
              <a:buNone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했는데 </a:t>
            </a:r>
            <a:r>
              <a:rPr lang="en-US" altLang="ko-KR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cctv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설치 연도 대다수가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2019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년으로 기록되어 있는 문제점</a:t>
            </a:r>
          </a:p>
          <a:p>
            <a:pPr marL="0" indent="0">
              <a:lnSpc>
                <a:spcPct val="100000"/>
              </a:lnSpc>
              <a:spcAft>
                <a:spcPts val="2000"/>
              </a:spcAft>
              <a:buNone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그로 인해 분석할 표본 </a:t>
            </a: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갯수도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턱없이 부족해짐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2000"/>
              </a:spcAft>
              <a:buNone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고정적인 주민등록상의 주소로 받아오는 인구수는 실제와 다를 수 있으므로</a:t>
            </a:r>
          </a:p>
          <a:p>
            <a:pPr marL="0" indent="0">
              <a:lnSpc>
                <a:spcPct val="100000"/>
              </a:lnSpc>
              <a:spcAft>
                <a:spcPts val="2000"/>
              </a:spcAft>
              <a:buNone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일주일간 매시간 유동인구에 따른 평균을 구해서 이용했는데</a:t>
            </a:r>
          </a:p>
          <a:p>
            <a:pPr marL="0" indent="0">
              <a:lnSpc>
                <a:spcPct val="100000"/>
              </a:lnSpc>
              <a:spcAft>
                <a:spcPts val="2000"/>
              </a:spcAft>
              <a:buNone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따로 범죄 발생률이 높은 시간대에 대해 가중치를 주지 않았던 점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2000"/>
              </a:spcAft>
              <a:buNone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촉박해도 조금씩 시간을 더 내서 했다면 완성 가능 했을 텐데 그 점이 아쉽다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2000"/>
              </a:spcAft>
              <a:buNone/>
            </a:pP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95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r>
              <a:rPr lang="en-US" altLang="ko-KR" dirty="0">
                <a:cs typeface="Segoe UI Light" panose="020B0502040204020203" pitchFamily="34" charset="0"/>
              </a:rPr>
              <a:t>1. </a:t>
            </a:r>
            <a:r>
              <a:rPr lang="ko-KR" altLang="en-US" dirty="0">
                <a:cs typeface="Segoe UI" panose="020B0502040204020203" pitchFamily="34" charset="0"/>
              </a:rPr>
              <a:t>프로젝트 목표 </a:t>
            </a:r>
            <a:r>
              <a:rPr lang="en-US" altLang="ko-KR" dirty="0">
                <a:cs typeface="Segoe UI" panose="020B0502040204020203" pitchFamily="34" charset="0"/>
              </a:rPr>
              <a:t>/ </a:t>
            </a:r>
            <a:r>
              <a:rPr lang="ko-KR" altLang="en-US" dirty="0">
                <a:cs typeface="Segoe UI" panose="020B0502040204020203" pitchFamily="34" charset="0"/>
              </a:rPr>
              <a:t>동기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4321704" cy="45424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현재 우리는 수많은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cctv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에 둘러싸여 살아가고 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Cctv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에 대해 혹자는 예방효과가 있다고 주장하고 혹자는 예방율은 미미하다고 주장하기도 하고 의견이 분분하다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그래서 어떤 것이 맞을까 조사하던 중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cctv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외에도 안전지킴이집이나 안전 비상벨 등이 있다는 것을 알게 되었고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서울시의 범죄와 이러한 서비스에 대해 분석하고자 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299EB5E-7181-4A6B-A505-E0E9228DD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465" y="1423858"/>
            <a:ext cx="66389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5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>
                <a:cs typeface="Segoe UI Light" panose="020B0502040204020203" pitchFamily="34" charset="0"/>
              </a:rPr>
              <a:t>2. </a:t>
            </a:r>
            <a:r>
              <a:rPr lang="ko-KR" altLang="en-US" dirty="0">
                <a:cs typeface="Segoe UI" panose="020B0502040204020203" pitchFamily="34" charset="0"/>
              </a:rPr>
              <a:t>프로젝트 수행을 위해 학습한 내용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grpSp>
        <p:nvGrpSpPr>
          <p:cNvPr id="18" name="그룹 17" descr="1단계를 나타내는 숫자 1이 표시된 작은 원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타원 18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21" name="내용 개체 틀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Pandas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grpSp>
        <p:nvGrpSpPr>
          <p:cNvPr id="33" name="그룹 32" descr="2단계를 나타내는 숫자 2가 표시된 작은 원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타원 33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텍스트 상자 34" descr="숫자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36" name="내용 개체 틀 17"/>
          <p:cNvSpPr txBox="1">
            <a:spLocks/>
          </p:cNvSpPr>
          <p:nvPr/>
        </p:nvSpPr>
        <p:spPr>
          <a:xfrm>
            <a:off x="1056513" y="2844450"/>
            <a:ext cx="4504252" cy="123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Folium</a:t>
            </a:r>
          </a:p>
        </p:txBody>
      </p:sp>
      <p:grpSp>
        <p:nvGrpSpPr>
          <p:cNvPr id="22" name="그룹 21" descr="3단계를 나타내는 숫자 3이 표시된 작은 원"/>
          <p:cNvGrpSpPr/>
          <p:nvPr/>
        </p:nvGrpSpPr>
        <p:grpSpPr bwMode="blackWhite">
          <a:xfrm>
            <a:off x="531552" y="4208299"/>
            <a:ext cx="558179" cy="409838"/>
            <a:chOff x="6953426" y="711274"/>
            <a:chExt cx="558179" cy="409838"/>
          </a:xfrm>
        </p:grpSpPr>
        <p:sp>
          <p:nvSpPr>
            <p:cNvPr id="24" name="타원 23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텍스트 상자 29" descr="숫자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32" name="내용 개체 틀 17"/>
          <p:cNvSpPr txBox="1">
            <a:spLocks/>
          </p:cNvSpPr>
          <p:nvPr/>
        </p:nvSpPr>
        <p:spPr>
          <a:xfrm>
            <a:off x="1056513" y="4236460"/>
            <a:ext cx="4595257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디자인 아이디어를 켤지 묻는 메시지가 표시되면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 </a:t>
            </a:r>
            <a:r>
              <a:rPr lang="ko-KR" altLang="en-US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시작하기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를 선택합니다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grpSp>
        <p:nvGrpSpPr>
          <p:cNvPr id="37" name="그룹 36" descr="4단계를 나타내는 숫자 4가 표시된 작은 원"/>
          <p:cNvGrpSpPr/>
          <p:nvPr/>
        </p:nvGrpSpPr>
        <p:grpSpPr bwMode="blackWhite">
          <a:xfrm>
            <a:off x="531552" y="5137379"/>
            <a:ext cx="558179" cy="409838"/>
            <a:chOff x="6953426" y="711274"/>
            <a:chExt cx="558179" cy="409838"/>
          </a:xfrm>
        </p:grpSpPr>
        <p:sp>
          <p:nvSpPr>
            <p:cNvPr id="38" name="타원 37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텍스트 상자 38" descr="숫자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40" name="내용 개체 틀 17"/>
          <p:cNvSpPr txBox="1">
            <a:spLocks/>
          </p:cNvSpPr>
          <p:nvPr/>
        </p:nvSpPr>
        <p:spPr>
          <a:xfrm>
            <a:off x="1056513" y="5177572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디자인 아이디어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작업창에서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마음에 드는 디자인을 선택합니다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>
              <a:spcAft>
                <a:spcPts val="600"/>
              </a:spcAft>
              <a:defRPr/>
            </a:pPr>
            <a:r>
              <a:rPr lang="en-US" altLang="ko-KR" dirty="0">
                <a:cs typeface="Segoe UI" panose="020B0502040204020203" pitchFamily="34" charset="0"/>
              </a:rPr>
              <a:t>3. </a:t>
            </a:r>
            <a:r>
              <a:rPr lang="ko-KR" altLang="en-US" dirty="0">
                <a:cs typeface="Segoe UI" panose="020B0502040204020203" pitchFamily="34" charset="0"/>
              </a:rPr>
              <a:t>데이터 수집 방법 및 작업코드</a:t>
            </a:r>
            <a:endParaRPr lang="en-US" altLang="ko-KR" dirty="0">
              <a:cs typeface="Segoe UI" panose="020B0502040204020203" pitchFamily="34" charset="0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서울시 자치구별 내국인 유동인구</a:t>
            </a:r>
            <a:endParaRPr lang="en-US" altLang="ko-KR" sz="18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서울시 자치구별 </a:t>
            </a:r>
            <a:r>
              <a:rPr lang="en-US" altLang="ko-KR" sz="18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cctv</a:t>
            </a:r>
            <a:endParaRPr lang="en-US" altLang="ko-KR" sz="18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서울시 자치구별 </a:t>
            </a:r>
            <a:r>
              <a:rPr lang="ko-KR" alt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안전비상벨</a:t>
            </a:r>
            <a:endParaRPr lang="en-US" altLang="ko-KR" sz="18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서울시 자치구별 안전지킴이집</a:t>
            </a:r>
            <a:endParaRPr lang="en-US" altLang="ko-KR" sz="18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지방 경찰청별 범죄 통계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(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발생 및 검거현황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)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altLang="ko-KR" sz="18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altLang="ko-KR" sz="18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Cctv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, 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비상벨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, 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지킴이집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, 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범죄 통계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, 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유동인구 </a:t>
            </a:r>
            <a:endParaRPr lang="en-US" altLang="ko-KR" sz="18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모두 웹에서 크롤링하기에는 자료가 부족</a:t>
            </a:r>
            <a:endParaRPr lang="en-US" altLang="ko-KR" sz="18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하여 </a:t>
            </a:r>
            <a:endParaRPr lang="en-US" altLang="ko-KR" sz="18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공공 데이터 포털과 서울 </a:t>
            </a:r>
            <a:r>
              <a:rPr lang="ko-KR" alt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열린데이터광장</a:t>
            </a:r>
            <a:endParaRPr lang="en-US" altLang="ko-KR" sz="18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에서 데이터셋을 수집</a:t>
            </a:r>
            <a:endParaRPr lang="en-US" altLang="ko-KR" sz="18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4E5D1B32-1F95-4C05-9684-08E087ABA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936" y="1520801"/>
            <a:ext cx="6877119" cy="381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8400371" cy="640080"/>
          </a:xfrm>
        </p:spPr>
        <p:txBody>
          <a:bodyPr rtlCol="0">
            <a:norm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altLang="ko-KR" dirty="0">
                <a:cs typeface="Segoe UI" panose="020B0502040204020203" pitchFamily="34" charset="0"/>
              </a:rPr>
              <a:t>4. </a:t>
            </a:r>
            <a:r>
              <a:rPr lang="ko-KR" altLang="en-US" dirty="0">
                <a:cs typeface="Segoe UI" panose="020B0502040204020203" pitchFamily="34" charset="0"/>
              </a:rPr>
              <a:t>데이터 준비 및 탐색</a:t>
            </a:r>
            <a:r>
              <a:rPr lang="en-US" altLang="ko-KR" dirty="0">
                <a:cs typeface="Segoe UI" panose="020B0502040204020203" pitchFamily="34" charset="0"/>
              </a:rPr>
              <a:t>(</a:t>
            </a:r>
            <a:r>
              <a:rPr lang="en-US" altLang="ko-KR" dirty="0" err="1">
                <a:cs typeface="Segoe UI" panose="020B0502040204020203" pitchFamily="34" charset="0"/>
              </a:rPr>
              <a:t>cctv</a:t>
            </a:r>
            <a:r>
              <a:rPr lang="en-US" altLang="ko-KR" dirty="0"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219A540-CA43-4569-8239-22E812726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6" y="1293135"/>
            <a:ext cx="10216815" cy="518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3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7906101" cy="640080"/>
          </a:xfrm>
        </p:spPr>
        <p:txBody>
          <a:bodyPr rtlCol="0">
            <a:norm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altLang="ko-KR" dirty="0">
                <a:cs typeface="Segoe UI" panose="020B0502040204020203" pitchFamily="34" charset="0"/>
              </a:rPr>
              <a:t>4. </a:t>
            </a:r>
            <a:r>
              <a:rPr lang="ko-KR" altLang="en-US" dirty="0">
                <a:cs typeface="Segoe UI" panose="020B0502040204020203" pitchFamily="34" charset="0"/>
              </a:rPr>
              <a:t>데이터 준비 및 탐색</a:t>
            </a:r>
            <a:r>
              <a:rPr lang="en-US" altLang="ko-KR" dirty="0">
                <a:cs typeface="Segoe UI" panose="020B0502040204020203" pitchFamily="34" charset="0"/>
              </a:rPr>
              <a:t>(</a:t>
            </a:r>
            <a:r>
              <a:rPr lang="en-US" altLang="ko-KR" dirty="0" err="1">
                <a:cs typeface="Segoe UI" panose="020B0502040204020203" pitchFamily="34" charset="0"/>
              </a:rPr>
              <a:t>cctv</a:t>
            </a:r>
            <a:r>
              <a:rPr lang="en-US" altLang="ko-KR" dirty="0"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E51D1C-0449-4A20-8248-5C831B5C0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348" y="1527890"/>
            <a:ext cx="6896100" cy="4391025"/>
          </a:xfrm>
          <a:prstGeom prst="rect">
            <a:avLst/>
          </a:prstGeom>
        </p:spPr>
      </p:pic>
      <p:sp>
        <p:nvSpPr>
          <p:cNvPr id="31" name="내용 개체 틀 17">
            <a:extLst>
              <a:ext uri="{FF2B5EF4-FFF2-40B4-BE49-F238E27FC236}">
                <a16:creationId xmlns:a16="http://schemas.microsoft.com/office/drawing/2014/main" id="{75AA6C9E-4847-458F-A105-04A3F872B0E3}"/>
              </a:ext>
            </a:extLst>
          </p:cNvPr>
          <p:cNvSpPr txBox="1">
            <a:spLocks/>
          </p:cNvSpPr>
          <p:nvPr/>
        </p:nvSpPr>
        <p:spPr>
          <a:xfrm>
            <a:off x="633552" y="1624556"/>
            <a:ext cx="3802523" cy="4096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50000"/>
              </a:lnSpc>
              <a:spcAft>
                <a:spcPts val="2000"/>
              </a:spcAft>
              <a:buNone/>
            </a:pPr>
            <a:r>
              <a:rPr lang="en-US" altLang="ko-KR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Cctv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비상벨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지킴이집 모두 데이터 파일리스트를 반환하여 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for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문 반복</a:t>
            </a:r>
            <a:endParaRPr lang="en-US" altLang="ko-KR" sz="1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indent="0" rtl="0">
              <a:lnSpc>
                <a:spcPct val="150000"/>
              </a:lnSpc>
              <a:spcAft>
                <a:spcPts val="2000"/>
              </a:spcAft>
              <a:buNone/>
            </a:pPr>
            <a:r>
              <a:rPr lang="en-US" altLang="ko-KR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Cctv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의 경우 </a:t>
            </a:r>
            <a:r>
              <a:rPr lang="ko-KR" alt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생활방범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목적 </a:t>
            </a:r>
            <a:r>
              <a:rPr lang="en-US" altLang="ko-KR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cctv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데이터만 가져오려 하였으나 몇몇 자치구에서 데이터를 다목적으로만 </a:t>
            </a:r>
            <a:r>
              <a:rPr lang="ko-KR" alt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입력해놓아서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다목적 </a:t>
            </a:r>
            <a:r>
              <a:rPr lang="en-US" altLang="ko-KR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cctv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데이터도 가져옴</a:t>
            </a:r>
            <a:endParaRPr lang="en-US" altLang="ko-KR" sz="1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indent="0" rtl="0">
              <a:spcAft>
                <a:spcPts val="2000"/>
              </a:spcAft>
              <a:buNone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8400371" cy="640080"/>
          </a:xfrm>
        </p:spPr>
        <p:txBody>
          <a:bodyPr rtlCol="0">
            <a:norm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altLang="ko-KR" dirty="0">
                <a:cs typeface="Segoe UI" panose="020B0502040204020203" pitchFamily="34" charset="0"/>
              </a:rPr>
              <a:t>4. </a:t>
            </a:r>
            <a:r>
              <a:rPr lang="ko-KR" altLang="en-US" dirty="0">
                <a:cs typeface="Segoe UI" panose="020B0502040204020203" pitchFamily="34" charset="0"/>
              </a:rPr>
              <a:t>데이터 준비 및 탐색</a:t>
            </a:r>
            <a:r>
              <a:rPr lang="en-US" altLang="ko-KR" dirty="0">
                <a:cs typeface="Segoe UI" panose="020B0502040204020203" pitchFamily="34" charset="0"/>
              </a:rPr>
              <a:t>(</a:t>
            </a:r>
            <a:r>
              <a:rPr lang="ko-KR" altLang="en-US" dirty="0">
                <a:cs typeface="Segoe UI" panose="020B0502040204020203" pitchFamily="34" charset="0"/>
              </a:rPr>
              <a:t>비상벨</a:t>
            </a:r>
            <a:r>
              <a:rPr lang="en-US" altLang="ko-KR" dirty="0"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217EB1-8D67-43F3-A103-471D62FB5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1411224"/>
            <a:ext cx="10553700" cy="499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18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8400371" cy="640080"/>
          </a:xfrm>
        </p:spPr>
        <p:txBody>
          <a:bodyPr rtlCol="0">
            <a:norm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altLang="ko-KR" dirty="0">
                <a:cs typeface="Segoe UI" panose="020B0502040204020203" pitchFamily="34" charset="0"/>
              </a:rPr>
              <a:t>4. </a:t>
            </a:r>
            <a:r>
              <a:rPr lang="ko-KR" altLang="en-US" dirty="0">
                <a:cs typeface="Segoe UI" panose="020B0502040204020203" pitchFamily="34" charset="0"/>
              </a:rPr>
              <a:t>데이터 준비 및 탐색</a:t>
            </a:r>
            <a:r>
              <a:rPr lang="en-US" altLang="ko-KR" dirty="0">
                <a:cs typeface="Segoe UI" panose="020B0502040204020203" pitchFamily="34" charset="0"/>
              </a:rPr>
              <a:t>(</a:t>
            </a:r>
            <a:r>
              <a:rPr lang="ko-KR" altLang="en-US" dirty="0">
                <a:cs typeface="Segoe UI" panose="020B0502040204020203" pitchFamily="34" charset="0"/>
              </a:rPr>
              <a:t>지킴이집</a:t>
            </a:r>
            <a:r>
              <a:rPr lang="en-US" altLang="ko-KR" dirty="0"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984A601-4DF5-40D4-8695-DCC684A94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61" y="1351108"/>
            <a:ext cx="10449903" cy="517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7470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513</Words>
  <Application>Microsoft Office PowerPoint</Application>
  <PresentationFormat>와이드스크린</PresentationFormat>
  <Paragraphs>100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Segoe UI</vt:lpstr>
      <vt:lpstr>WelcomeDoc</vt:lpstr>
      <vt:lpstr>CCTV와 범죄 데이터 크롤링 - 기말발표</vt:lpstr>
      <vt:lpstr>목차</vt:lpstr>
      <vt:lpstr>1. 프로젝트 목표 / 동기</vt:lpstr>
      <vt:lpstr>2. 프로젝트 수행을 위해 학습한 내용</vt:lpstr>
      <vt:lpstr>3. 데이터 수집 방법 및 작업코드</vt:lpstr>
      <vt:lpstr>4. 데이터 준비 및 탐색(cctv)</vt:lpstr>
      <vt:lpstr>4. 데이터 준비 및 탐색(cctv)</vt:lpstr>
      <vt:lpstr>4. 데이터 준비 및 탐색(비상벨)</vt:lpstr>
      <vt:lpstr>4. 데이터 준비 및 탐색(지킴이집)</vt:lpstr>
      <vt:lpstr>4. 데이터 준비 및 탐색(비상벨, 지킴이집)</vt:lpstr>
      <vt:lpstr>4. 데이터 준비 및 탐색(유동 인구수)</vt:lpstr>
      <vt:lpstr>4. 데이터 준비 및 탐색(유동 인구수)</vt:lpstr>
      <vt:lpstr>4. 데이터 준비 및 탐색(범죄 발생 및 검거)</vt:lpstr>
      <vt:lpstr>4. 데이터 준비 및 탐색(범죄 발생 및 검거)</vt:lpstr>
      <vt:lpstr>5. 분석 모델</vt:lpstr>
      <vt:lpstr>6. 결과</vt:lpstr>
      <vt:lpstr>6. 결과</vt:lpstr>
      <vt:lpstr>6. 결과</vt:lpstr>
      <vt:lpstr>6. 결과</vt:lpstr>
      <vt:lpstr>6. 결과</vt:lpstr>
      <vt:lpstr>6. 결과</vt:lpstr>
      <vt:lpstr>7. 문제점들, 어려웠던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2019-12-18T03:56:06Z</dcterms:created>
  <dcterms:modified xsi:type="dcterms:W3CDTF">2019-12-18T08:00:35Z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