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3b6f349d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3b6f349d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3b6f348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3b6f348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3b6f348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b6f348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3b6f3480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3b6f3480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3b6f3480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3b6f3480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3b4d19f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3b4d19f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3b6f348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b6f348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3ba14b8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3ba14b8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3ba14b85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3ba14b85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3b6f349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3b6f349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53325" y="2256375"/>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AT&amp;T Fiber</a:t>
            </a:r>
            <a:endParaRPr/>
          </a:p>
        </p:txBody>
      </p:sp>
      <p:sp>
        <p:nvSpPr>
          <p:cNvPr id="87" name="Google Shape;87;p13"/>
          <p:cNvSpPr txBox="1"/>
          <p:nvPr>
            <p:ph idx="1" type="subTitle"/>
          </p:nvPr>
        </p:nvSpPr>
        <p:spPr>
          <a:xfrm>
            <a:off x="604175" y="3563200"/>
            <a:ext cx="7688100" cy="12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--Connor Nelligan</a:t>
            </a:r>
            <a:endParaRPr/>
          </a:p>
          <a:p>
            <a:pPr indent="0" lvl="0" marL="0" rtl="0" algn="l">
              <a:spcBef>
                <a:spcPts val="0"/>
              </a:spcBef>
              <a:spcAft>
                <a:spcPts val="0"/>
              </a:spcAft>
              <a:buNone/>
            </a:pPr>
            <a:r>
              <a:rPr lang="en"/>
              <a:t>--Kyle Broyles</a:t>
            </a:r>
            <a:endParaRPr/>
          </a:p>
          <a:p>
            <a:pPr indent="0" lvl="0" marL="0" rtl="0" algn="l">
              <a:spcBef>
                <a:spcPts val="0"/>
              </a:spcBef>
              <a:spcAft>
                <a:spcPts val="0"/>
              </a:spcAft>
              <a:buNone/>
            </a:pPr>
            <a:r>
              <a:rPr lang="en"/>
              <a:t>--Corey Vest</a:t>
            </a:r>
            <a:endParaRPr/>
          </a:p>
          <a:p>
            <a:pPr indent="0" lvl="0" marL="0" rtl="0" algn="l">
              <a:spcBef>
                <a:spcPts val="0"/>
              </a:spcBef>
              <a:spcAft>
                <a:spcPts val="0"/>
              </a:spcAft>
              <a:buNone/>
            </a:pPr>
            <a:r>
              <a:rPr lang="en"/>
              <a:t>--Blake Jackson</a:t>
            </a:r>
            <a:endParaRPr/>
          </a:p>
        </p:txBody>
      </p:sp>
      <p:pic>
        <p:nvPicPr>
          <p:cNvPr id="88" name="Google Shape;88;p13"/>
          <p:cNvPicPr preferRelativeResize="0"/>
          <p:nvPr/>
        </p:nvPicPr>
        <p:blipFill>
          <a:blip r:embed="rId3">
            <a:alphaModFix/>
          </a:blip>
          <a:stretch>
            <a:fillRect/>
          </a:stretch>
        </p:blipFill>
        <p:spPr>
          <a:xfrm>
            <a:off x="3173450" y="783150"/>
            <a:ext cx="5831175" cy="2868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Marketing</a:t>
            </a:r>
            <a:endParaRPr/>
          </a:p>
        </p:txBody>
      </p:sp>
      <p:sp>
        <p:nvSpPr>
          <p:cNvPr id="145" name="Google Shape;145;p22"/>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Marketing Strategy:</a:t>
            </a:r>
            <a:endParaRPr/>
          </a:p>
          <a:p>
            <a:pPr indent="-311150" lvl="0" marL="457200" rtl="0" algn="l">
              <a:spcBef>
                <a:spcPts val="1600"/>
              </a:spcBef>
              <a:spcAft>
                <a:spcPts val="0"/>
              </a:spcAft>
              <a:buSzPts val="1300"/>
              <a:buChar char="●"/>
            </a:pPr>
            <a:r>
              <a:rPr lang="en"/>
              <a:t>By starting with Business leaders we can demonstrate to the community the benefits of using Fiber over Traditional Copper.</a:t>
            </a:r>
            <a:endParaRPr/>
          </a:p>
          <a:p>
            <a:pPr indent="-298450" lvl="1" marL="914400" rtl="0" algn="l">
              <a:spcBef>
                <a:spcPts val="0"/>
              </a:spcBef>
              <a:spcAft>
                <a:spcPts val="0"/>
              </a:spcAft>
              <a:buSzPts val="1100"/>
              <a:buChar char="○"/>
            </a:pPr>
            <a:r>
              <a:rPr lang="en"/>
              <a:t>Speed</a:t>
            </a:r>
            <a:endParaRPr/>
          </a:p>
          <a:p>
            <a:pPr indent="-298450" lvl="1" marL="914400" rtl="0" algn="l">
              <a:spcBef>
                <a:spcPts val="0"/>
              </a:spcBef>
              <a:spcAft>
                <a:spcPts val="0"/>
              </a:spcAft>
              <a:buSzPts val="1100"/>
              <a:buChar char="○"/>
            </a:pPr>
            <a:r>
              <a:rPr lang="en"/>
              <a:t>Reliability</a:t>
            </a:r>
            <a:endParaRPr/>
          </a:p>
          <a:p>
            <a:pPr indent="-298450" lvl="1" marL="914400" rtl="0" algn="l">
              <a:spcBef>
                <a:spcPts val="0"/>
              </a:spcBef>
              <a:spcAft>
                <a:spcPts val="0"/>
              </a:spcAft>
              <a:buSzPts val="1100"/>
              <a:buChar char="○"/>
            </a:pPr>
            <a:r>
              <a:rPr lang="en"/>
              <a:t>Strength </a:t>
            </a:r>
            <a:endParaRPr/>
          </a:p>
          <a:p>
            <a:pPr indent="-298450" lvl="1" marL="914400" rtl="0" algn="l">
              <a:spcBef>
                <a:spcPts val="0"/>
              </a:spcBef>
              <a:spcAft>
                <a:spcPts val="0"/>
              </a:spcAft>
              <a:buSzPts val="1100"/>
              <a:buChar char="○"/>
            </a:pPr>
            <a:r>
              <a:rPr lang="en"/>
              <a:t>Increased Bandwidth</a:t>
            </a:r>
            <a:endParaRPr/>
          </a:p>
          <a:p>
            <a:pPr indent="-311150" lvl="0" marL="457200" rtl="0" algn="l">
              <a:spcBef>
                <a:spcPts val="0"/>
              </a:spcBef>
              <a:spcAft>
                <a:spcPts val="0"/>
              </a:spcAft>
              <a:buSzPts val="1300"/>
              <a:buChar char="●"/>
            </a:pPr>
            <a:r>
              <a:rPr lang="en"/>
              <a:t>By using some of the existing lines run before Fiber was abandoned originally we can minimize the property damage in the area and use those areas as some of the initial rollout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2982950" y="2404500"/>
            <a:ext cx="8641200" cy="10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283375" y="2168950"/>
            <a:ext cx="2430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 is behind other countries in terms of Fiber</a:t>
            </a:r>
            <a:endParaRPr/>
          </a:p>
        </p:txBody>
      </p:sp>
      <p:pic>
        <p:nvPicPr>
          <p:cNvPr id="94" name="Google Shape;94;p14"/>
          <p:cNvPicPr preferRelativeResize="0"/>
          <p:nvPr/>
        </p:nvPicPr>
        <p:blipFill>
          <a:blip r:embed="rId3">
            <a:alphaModFix/>
          </a:blip>
          <a:stretch>
            <a:fillRect/>
          </a:stretch>
        </p:blipFill>
        <p:spPr>
          <a:xfrm>
            <a:off x="3159775" y="837925"/>
            <a:ext cx="5690774" cy="4054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111500" y="1468550"/>
            <a:ext cx="2448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Proposal Meets the Needs of the Growing Population of Downtown Louisville</a:t>
            </a:r>
            <a:endParaRPr/>
          </a:p>
        </p:txBody>
      </p:sp>
      <p:pic>
        <p:nvPicPr>
          <p:cNvPr id="100" name="Google Shape;100;p15"/>
          <p:cNvPicPr preferRelativeResize="0"/>
          <p:nvPr/>
        </p:nvPicPr>
        <p:blipFill>
          <a:blip r:embed="rId3">
            <a:alphaModFix/>
          </a:blip>
          <a:stretch>
            <a:fillRect/>
          </a:stretch>
        </p:blipFill>
        <p:spPr>
          <a:xfrm>
            <a:off x="2448900" y="923550"/>
            <a:ext cx="6368362" cy="3686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800">
                <a:solidFill>
                  <a:srgbClr val="695D46"/>
                </a:solidFill>
                <a:latin typeface="Times New Roman"/>
                <a:ea typeface="Times New Roman"/>
                <a:cs typeface="Times New Roman"/>
                <a:sym typeface="Times New Roman"/>
              </a:rPr>
              <a:t>O</a:t>
            </a:r>
            <a:r>
              <a:rPr lang="en" sz="1800">
                <a:solidFill>
                  <a:srgbClr val="695D46"/>
                </a:solidFill>
                <a:latin typeface="Times New Roman"/>
                <a:ea typeface="Times New Roman"/>
                <a:cs typeface="Times New Roman"/>
                <a:sym typeface="Times New Roman"/>
              </a:rPr>
              <a:t>ur proposed location for Fiber is in downtown Louisville, zip code 40202</a:t>
            </a:r>
            <a:endParaRPr sz="1800"/>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100">
                <a:solidFill>
                  <a:srgbClr val="695D46"/>
                </a:solidFill>
                <a:latin typeface="Times New Roman"/>
                <a:ea typeface="Times New Roman"/>
                <a:cs typeface="Times New Roman"/>
                <a:sym typeface="Times New Roman"/>
              </a:rPr>
              <a:t>Currently Fiber is offered in parts of these cities listed: </a:t>
            </a:r>
            <a:endParaRPr sz="1100">
              <a:solidFill>
                <a:srgbClr val="695D46"/>
              </a:solidFill>
              <a:latin typeface="Times New Roman"/>
              <a:ea typeface="Times New Roman"/>
              <a:cs typeface="Times New Roman"/>
              <a:sym typeface="Times New Roman"/>
            </a:endParaRPr>
          </a:p>
          <a:p>
            <a:pPr indent="-298450" lvl="0" marL="685800" rtl="0" algn="l">
              <a:lnSpc>
                <a:spcPct val="120000"/>
              </a:lnSpc>
              <a:spcBef>
                <a:spcPts val="0"/>
              </a:spcBef>
              <a:spcAft>
                <a:spcPts val="0"/>
              </a:spcAft>
              <a:buClr>
                <a:srgbClr val="695D46"/>
              </a:buClr>
              <a:buSzPts val="1100"/>
              <a:buFont typeface="Times New Roman"/>
              <a:buChar char="●"/>
            </a:pPr>
            <a:r>
              <a:rPr lang="en" sz="1100">
                <a:solidFill>
                  <a:srgbClr val="695D46"/>
                </a:solidFill>
                <a:latin typeface="Times New Roman"/>
                <a:ea typeface="Times New Roman"/>
                <a:cs typeface="Times New Roman"/>
                <a:sym typeface="Times New Roman"/>
              </a:rPr>
              <a:t>Clarksville, Indiana </a:t>
            </a:r>
            <a:endParaRPr sz="1100">
              <a:solidFill>
                <a:srgbClr val="695D46"/>
              </a:solidFill>
              <a:latin typeface="Times New Roman"/>
              <a:ea typeface="Times New Roman"/>
              <a:cs typeface="Times New Roman"/>
              <a:sym typeface="Times New Roman"/>
            </a:endParaRPr>
          </a:p>
          <a:p>
            <a:pPr indent="-298450" lvl="0" marL="685800" rtl="0" algn="l">
              <a:lnSpc>
                <a:spcPct val="120000"/>
              </a:lnSpc>
              <a:spcBef>
                <a:spcPts val="0"/>
              </a:spcBef>
              <a:spcAft>
                <a:spcPts val="0"/>
              </a:spcAft>
              <a:buClr>
                <a:srgbClr val="695D46"/>
              </a:buClr>
              <a:buSzPts val="1100"/>
              <a:buFont typeface="Times New Roman"/>
              <a:buChar char="●"/>
            </a:pPr>
            <a:r>
              <a:rPr lang="en" sz="1100">
                <a:solidFill>
                  <a:srgbClr val="695D46"/>
                </a:solidFill>
                <a:latin typeface="Times New Roman"/>
                <a:ea typeface="Times New Roman"/>
                <a:cs typeface="Times New Roman"/>
                <a:sym typeface="Times New Roman"/>
              </a:rPr>
              <a:t>Jefferson County </a:t>
            </a:r>
            <a:endParaRPr sz="1100">
              <a:solidFill>
                <a:srgbClr val="695D46"/>
              </a:solidFill>
              <a:latin typeface="Times New Roman"/>
              <a:ea typeface="Times New Roman"/>
              <a:cs typeface="Times New Roman"/>
              <a:sym typeface="Times New Roman"/>
            </a:endParaRPr>
          </a:p>
          <a:p>
            <a:pPr indent="-298450" lvl="0" marL="685800" rtl="0" algn="l">
              <a:lnSpc>
                <a:spcPct val="120000"/>
              </a:lnSpc>
              <a:spcBef>
                <a:spcPts val="0"/>
              </a:spcBef>
              <a:spcAft>
                <a:spcPts val="0"/>
              </a:spcAft>
              <a:buClr>
                <a:srgbClr val="695D46"/>
              </a:buClr>
              <a:buSzPts val="1100"/>
              <a:buFont typeface="Times New Roman"/>
              <a:buChar char="●"/>
            </a:pPr>
            <a:r>
              <a:rPr lang="en" sz="1100">
                <a:solidFill>
                  <a:srgbClr val="695D46"/>
                </a:solidFill>
                <a:latin typeface="Times New Roman"/>
                <a:ea typeface="Times New Roman"/>
                <a:cs typeface="Times New Roman"/>
                <a:sym typeface="Times New Roman"/>
              </a:rPr>
              <a:t>Jeffersontown </a:t>
            </a:r>
            <a:endParaRPr sz="1100">
              <a:solidFill>
                <a:srgbClr val="695D46"/>
              </a:solidFill>
              <a:latin typeface="Times New Roman"/>
              <a:ea typeface="Times New Roman"/>
              <a:cs typeface="Times New Roman"/>
              <a:sym typeface="Times New Roman"/>
            </a:endParaRPr>
          </a:p>
          <a:p>
            <a:pPr indent="-298450" lvl="0" marL="685800" rtl="0" algn="l">
              <a:lnSpc>
                <a:spcPct val="120000"/>
              </a:lnSpc>
              <a:spcBef>
                <a:spcPts val="0"/>
              </a:spcBef>
              <a:spcAft>
                <a:spcPts val="0"/>
              </a:spcAft>
              <a:buClr>
                <a:srgbClr val="695D46"/>
              </a:buClr>
              <a:buSzPts val="1100"/>
              <a:buFont typeface="Times New Roman"/>
              <a:buChar char="●"/>
            </a:pPr>
            <a:r>
              <a:rPr lang="en" sz="1100">
                <a:solidFill>
                  <a:srgbClr val="695D46"/>
                </a:solidFill>
                <a:latin typeface="Times New Roman"/>
                <a:ea typeface="Times New Roman"/>
                <a:cs typeface="Times New Roman"/>
                <a:sym typeface="Times New Roman"/>
              </a:rPr>
              <a:t>Jeffersonville, Indiana </a:t>
            </a:r>
            <a:endParaRPr sz="1100">
              <a:solidFill>
                <a:srgbClr val="695D46"/>
              </a:solidFill>
              <a:latin typeface="Times New Roman"/>
              <a:ea typeface="Times New Roman"/>
              <a:cs typeface="Times New Roman"/>
              <a:sym typeface="Times New Roman"/>
            </a:endParaRPr>
          </a:p>
          <a:p>
            <a:pPr indent="-298450" lvl="0" marL="685800" rtl="0" algn="l">
              <a:lnSpc>
                <a:spcPct val="120000"/>
              </a:lnSpc>
              <a:spcBef>
                <a:spcPts val="0"/>
              </a:spcBef>
              <a:spcAft>
                <a:spcPts val="0"/>
              </a:spcAft>
              <a:buClr>
                <a:srgbClr val="695D46"/>
              </a:buClr>
              <a:buSzPts val="1100"/>
              <a:buFont typeface="Times New Roman"/>
              <a:buChar char="●"/>
            </a:pPr>
            <a:r>
              <a:rPr lang="en" sz="1100">
                <a:solidFill>
                  <a:srgbClr val="695D46"/>
                </a:solidFill>
                <a:latin typeface="Times New Roman"/>
                <a:ea typeface="Times New Roman"/>
                <a:cs typeface="Times New Roman"/>
                <a:sym typeface="Times New Roman"/>
              </a:rPr>
              <a:t>New Albany, Indiana </a:t>
            </a:r>
            <a:endParaRPr sz="1100">
              <a:solidFill>
                <a:srgbClr val="695D46"/>
              </a:solidFill>
              <a:latin typeface="Times New Roman"/>
              <a:ea typeface="Times New Roman"/>
              <a:cs typeface="Times New Roman"/>
              <a:sym typeface="Times New Roman"/>
            </a:endParaRPr>
          </a:p>
          <a:p>
            <a:pPr indent="-298450" lvl="0" marL="685800" rtl="0" algn="l">
              <a:lnSpc>
                <a:spcPct val="120000"/>
              </a:lnSpc>
              <a:spcBef>
                <a:spcPts val="0"/>
              </a:spcBef>
              <a:spcAft>
                <a:spcPts val="0"/>
              </a:spcAft>
              <a:buClr>
                <a:srgbClr val="695D46"/>
              </a:buClr>
              <a:buSzPts val="1100"/>
              <a:buFont typeface="Times New Roman"/>
              <a:buChar char="●"/>
            </a:pPr>
            <a:r>
              <a:rPr lang="en" sz="1100">
                <a:solidFill>
                  <a:srgbClr val="695D46"/>
                </a:solidFill>
                <a:latin typeface="Times New Roman"/>
                <a:ea typeface="Times New Roman"/>
                <a:cs typeface="Times New Roman"/>
                <a:sym typeface="Times New Roman"/>
              </a:rPr>
              <a:t>Shively </a:t>
            </a:r>
            <a:endParaRPr sz="1100">
              <a:solidFill>
                <a:srgbClr val="695D46"/>
              </a:solidFill>
              <a:latin typeface="Times New Roman"/>
              <a:ea typeface="Times New Roman"/>
              <a:cs typeface="Times New Roman"/>
              <a:sym typeface="Times New Roman"/>
            </a:endParaRPr>
          </a:p>
          <a:p>
            <a:pPr indent="-298450" lvl="0" marL="685800" rtl="0" algn="l">
              <a:lnSpc>
                <a:spcPct val="120000"/>
              </a:lnSpc>
              <a:spcBef>
                <a:spcPts val="0"/>
              </a:spcBef>
              <a:spcAft>
                <a:spcPts val="0"/>
              </a:spcAft>
              <a:buClr>
                <a:srgbClr val="695D46"/>
              </a:buClr>
              <a:buSzPts val="1100"/>
              <a:buFont typeface="Times New Roman"/>
              <a:buChar char="●"/>
            </a:pPr>
            <a:r>
              <a:rPr lang="en" sz="1100">
                <a:solidFill>
                  <a:srgbClr val="695D46"/>
                </a:solidFill>
                <a:latin typeface="Times New Roman"/>
                <a:ea typeface="Times New Roman"/>
                <a:cs typeface="Times New Roman"/>
                <a:sym typeface="Times New Roman"/>
              </a:rPr>
              <a:t>St. Mathews </a:t>
            </a:r>
            <a:endParaRPr sz="1100">
              <a:solidFill>
                <a:srgbClr val="695D46"/>
              </a:solidFill>
              <a:latin typeface="Times New Roman"/>
              <a:ea typeface="Times New Roman"/>
              <a:cs typeface="Times New Roman"/>
              <a:sym typeface="Times New Roman"/>
            </a:endParaRPr>
          </a:p>
          <a:p>
            <a:pPr indent="-298450" lvl="0" marL="685800" rtl="0" algn="l">
              <a:lnSpc>
                <a:spcPct val="120000"/>
              </a:lnSpc>
              <a:spcBef>
                <a:spcPts val="0"/>
              </a:spcBef>
              <a:spcAft>
                <a:spcPts val="0"/>
              </a:spcAft>
              <a:buClr>
                <a:srgbClr val="695D46"/>
              </a:buClr>
              <a:buSzPts val="1100"/>
              <a:buFont typeface="Times New Roman"/>
              <a:buChar char="●"/>
            </a:pPr>
            <a:r>
              <a:rPr lang="en" sz="1100">
                <a:solidFill>
                  <a:srgbClr val="695D46"/>
                </a:solidFill>
                <a:latin typeface="Times New Roman"/>
                <a:ea typeface="Times New Roman"/>
                <a:cs typeface="Times New Roman"/>
                <a:sym typeface="Times New Roman"/>
              </a:rPr>
              <a:t>Oldham County </a:t>
            </a:r>
            <a:endParaRPr sz="1100">
              <a:solidFill>
                <a:srgbClr val="695D46"/>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194450" y="1468825"/>
            <a:ext cx="3428400" cy="2056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0" lang="en" sz="1800">
                <a:solidFill>
                  <a:srgbClr val="695D46"/>
                </a:solidFill>
                <a:latin typeface="Times New Roman"/>
                <a:ea typeface="Times New Roman"/>
                <a:cs typeface="Times New Roman"/>
                <a:sym typeface="Times New Roman"/>
              </a:rPr>
              <a:t>Speeds will continue to increase year over year, and our current internet providers are not doing what is necessary to keep up with the rapid pace of internet consumption.  </a:t>
            </a:r>
            <a:endParaRPr sz="1800"/>
          </a:p>
        </p:txBody>
      </p:sp>
      <p:pic>
        <p:nvPicPr>
          <p:cNvPr descr="K-12 Bandwidth Goals - EducationSuperHighway" id="112" name="Google Shape;112;p17"/>
          <p:cNvPicPr preferRelativeResize="0"/>
          <p:nvPr/>
        </p:nvPicPr>
        <p:blipFill>
          <a:blip r:embed="rId3">
            <a:alphaModFix/>
          </a:blip>
          <a:stretch>
            <a:fillRect/>
          </a:stretch>
        </p:blipFill>
        <p:spPr>
          <a:xfrm>
            <a:off x="4160200" y="713350"/>
            <a:ext cx="4737675" cy="406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a:t>
            </a:r>
            <a:endParaRPr/>
          </a:p>
        </p:txBody>
      </p:sp>
      <p:sp>
        <p:nvSpPr>
          <p:cNvPr id="118" name="Google Shape;118;p18"/>
          <p:cNvSpPr txBox="1"/>
          <p:nvPr>
            <p:ph idx="1" type="body"/>
          </p:nvPr>
        </p:nvSpPr>
        <p:spPr>
          <a:xfrm>
            <a:off x="799225" y="2260100"/>
            <a:ext cx="33546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The Cost of Everything that goes into fiber Internet</a:t>
            </a:r>
            <a:endParaRPr sz="2400"/>
          </a:p>
        </p:txBody>
      </p:sp>
      <p:pic>
        <p:nvPicPr>
          <p:cNvPr id="119" name="Google Shape;119;p18"/>
          <p:cNvPicPr preferRelativeResize="0"/>
          <p:nvPr/>
        </p:nvPicPr>
        <p:blipFill>
          <a:blip r:embed="rId3">
            <a:alphaModFix/>
          </a:blip>
          <a:stretch>
            <a:fillRect/>
          </a:stretch>
        </p:blipFill>
        <p:spPr>
          <a:xfrm>
            <a:off x="4153824" y="758975"/>
            <a:ext cx="4659050" cy="405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Competition</a:t>
            </a:r>
            <a:endParaRPr/>
          </a:p>
        </p:txBody>
      </p:sp>
      <p:sp>
        <p:nvSpPr>
          <p:cNvPr id="125" name="Google Shape;125;p19"/>
          <p:cNvSpPr txBox="1"/>
          <p:nvPr>
            <p:ph idx="1" type="body"/>
          </p:nvPr>
        </p:nvSpPr>
        <p:spPr>
          <a:xfrm>
            <a:off x="167775" y="1977775"/>
            <a:ext cx="3121200" cy="29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currently no fiber optic business established in downtown Louisville.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AT&amp;T is the largest  provider of fiber networks.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AT&amp;T has NOT installed fiber or in areas without pre established networks and other competitors.</a:t>
            </a:r>
            <a:endParaRPr/>
          </a:p>
        </p:txBody>
      </p:sp>
      <p:pic>
        <p:nvPicPr>
          <p:cNvPr id="126" name="Google Shape;126;p19"/>
          <p:cNvPicPr preferRelativeResize="0"/>
          <p:nvPr/>
        </p:nvPicPr>
        <p:blipFill>
          <a:blip r:embed="rId3">
            <a:alphaModFix/>
          </a:blip>
          <a:stretch>
            <a:fillRect/>
          </a:stretch>
        </p:blipFill>
        <p:spPr>
          <a:xfrm>
            <a:off x="3609900" y="1792825"/>
            <a:ext cx="5314272" cy="2984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Competition</a:t>
            </a:r>
            <a:endParaRPr/>
          </a:p>
        </p:txBody>
      </p:sp>
      <p:sp>
        <p:nvSpPr>
          <p:cNvPr id="132" name="Google Shape;132;p20"/>
          <p:cNvSpPr txBox="1"/>
          <p:nvPr>
            <p:ph idx="1" type="body"/>
          </p:nvPr>
        </p:nvSpPr>
        <p:spPr>
          <a:xfrm>
            <a:off x="729450" y="2571750"/>
            <a:ext cx="2438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Google vs AT&amp;T</a:t>
            </a:r>
            <a:endParaRPr sz="2400"/>
          </a:p>
        </p:txBody>
      </p:sp>
      <p:pic>
        <p:nvPicPr>
          <p:cNvPr id="133" name="Google Shape;133;p20"/>
          <p:cNvPicPr preferRelativeResize="0"/>
          <p:nvPr/>
        </p:nvPicPr>
        <p:blipFill>
          <a:blip r:embed="rId3">
            <a:alphaModFix/>
          </a:blip>
          <a:stretch>
            <a:fillRect/>
          </a:stretch>
        </p:blipFill>
        <p:spPr>
          <a:xfrm>
            <a:off x="3915625" y="1853850"/>
            <a:ext cx="4940275" cy="277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Marketing</a:t>
            </a:r>
            <a:endParaRPr/>
          </a:p>
        </p:txBody>
      </p:sp>
      <p:sp>
        <p:nvSpPr>
          <p:cNvPr id="139" name="Google Shape;139;p21"/>
          <p:cNvSpPr txBox="1"/>
          <p:nvPr>
            <p:ph idx="1" type="body"/>
          </p:nvPr>
        </p:nvSpPr>
        <p:spPr>
          <a:xfrm>
            <a:off x="729450" y="1853850"/>
            <a:ext cx="8520600" cy="37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Market: Businesses located in downtown Louisville and  Residents in the residing area</a:t>
            </a:r>
            <a:endParaRPr/>
          </a:p>
          <a:p>
            <a:pPr indent="0" lvl="0" marL="0" rtl="0" algn="l">
              <a:spcBef>
                <a:spcPts val="1600"/>
              </a:spcBef>
              <a:spcAft>
                <a:spcPts val="0"/>
              </a:spcAft>
              <a:buNone/>
            </a:pPr>
            <a:r>
              <a:rPr lang="en"/>
              <a:t>Marketing Objectives:</a:t>
            </a:r>
            <a:endParaRPr/>
          </a:p>
          <a:p>
            <a:pPr indent="-311150" lvl="0" marL="457200" rtl="0" algn="l">
              <a:spcBef>
                <a:spcPts val="1600"/>
              </a:spcBef>
              <a:spcAft>
                <a:spcPts val="0"/>
              </a:spcAft>
              <a:buSzPts val="1300"/>
              <a:buChar char="●"/>
            </a:pPr>
            <a:r>
              <a:rPr lang="en"/>
              <a:t>Monitor Downtown Louisville Internet usage to identify slowest areas</a:t>
            </a:r>
            <a:endParaRPr/>
          </a:p>
          <a:p>
            <a:pPr indent="-311150" lvl="0" marL="457200" rtl="0" algn="l">
              <a:spcBef>
                <a:spcPts val="0"/>
              </a:spcBef>
              <a:spcAft>
                <a:spcPts val="0"/>
              </a:spcAft>
              <a:buSzPts val="1300"/>
              <a:buChar char="●"/>
            </a:pPr>
            <a:r>
              <a:rPr lang="en"/>
              <a:t>Approach Key Businesses</a:t>
            </a:r>
            <a:endParaRPr/>
          </a:p>
          <a:p>
            <a:pPr indent="-311150" lvl="0" marL="457200" rtl="0" algn="l">
              <a:spcBef>
                <a:spcPts val="0"/>
              </a:spcBef>
              <a:spcAft>
                <a:spcPts val="0"/>
              </a:spcAft>
              <a:buSzPts val="1300"/>
              <a:buChar char="●"/>
            </a:pPr>
            <a:r>
              <a:rPr lang="en"/>
              <a:t>Address Concerns relating to installation</a:t>
            </a:r>
            <a:endParaRPr/>
          </a:p>
          <a:p>
            <a:pPr indent="-311150" lvl="0" marL="457200" rtl="0" algn="l">
              <a:spcBef>
                <a:spcPts val="0"/>
              </a:spcBef>
              <a:spcAft>
                <a:spcPts val="0"/>
              </a:spcAft>
              <a:buSzPts val="1300"/>
              <a:buChar char="●"/>
            </a:pPr>
            <a:r>
              <a:rPr lang="en"/>
              <a:t>Increase community interest using Key Businesses as examples of the benefits</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