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93" r:id="rId6"/>
    <p:sldId id="276" r:id="rId7"/>
    <p:sldId id="278" r:id="rId8"/>
    <p:sldId id="277" r:id="rId9"/>
    <p:sldId id="294" r:id="rId10"/>
    <p:sldId id="297" r:id="rId11"/>
    <p:sldId id="298" r:id="rId12"/>
    <p:sldId id="296" r:id="rId13"/>
    <p:sldId id="299" r:id="rId14"/>
    <p:sldId id="300"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706\Downloads\Final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706\Downloads\Final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oleObject" Target="file:///C:\Users\windows%2010\Downloads\Final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Sample by Age</a:t>
            </a:r>
            <a:r>
              <a:rPr lang="en-IN" baseline="0"/>
              <a:t> Group</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1CA-4833-BB48-027588AB828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1CA-4833-BB48-027588AB828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1CA-4833-BB48-027588AB828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1CA-4833-BB48-027588AB828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F1CA-4833-BB48-027588AB828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F1CA-4833-BB48-027588AB828E}"/>
              </c:ext>
            </c:extLst>
          </c:dPt>
          <c:dLbls>
            <c:dLbl>
              <c:idx val="0"/>
              <c:layout>
                <c:manualLayout>
                  <c:x val="0.1111111111111111"/>
                  <c:y val="-9.722222222222230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1CA-4833-BB48-027588AB828E}"/>
                </c:ext>
              </c:extLst>
            </c:dLbl>
            <c:dLbl>
              <c:idx val="1"/>
              <c:layout>
                <c:manualLayout>
                  <c:x val="-8.3333333333333356E-2"/>
                  <c:y val="-1.85185185185185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1CA-4833-BB48-027588AB828E}"/>
                </c:ext>
              </c:extLst>
            </c:dLbl>
            <c:dLbl>
              <c:idx val="2"/>
              <c:layout>
                <c:manualLayout>
                  <c:x val="-5.8333333333333334E-2"/>
                  <c:y val="-8.796296296296296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1CA-4833-BB48-027588AB828E}"/>
                </c:ext>
              </c:extLst>
            </c:dLbl>
            <c:dLbl>
              <c:idx val="3"/>
              <c:layout>
                <c:manualLayout>
                  <c:x val="-4.1666666666666664E-2"/>
                  <c:y val="-0.111111111111111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1CA-4833-BB48-027588AB828E}"/>
                </c:ext>
              </c:extLst>
            </c:dLbl>
            <c:dLbl>
              <c:idx val="4"/>
              <c:layout>
                <c:manualLayout>
                  <c:x val="-1.6666666666666718E-2"/>
                  <c:y val="-0.1157407407407407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F1CA-4833-BB48-027588AB828E}"/>
                </c:ext>
              </c:extLst>
            </c:dLbl>
            <c:dLbl>
              <c:idx val="5"/>
              <c:layout>
                <c:manualLayout>
                  <c:x val="1.9444444444444445E-2"/>
                  <c:y val="-0.12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F1CA-4833-BB48-027588AB828E}"/>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Sheet1!$A$1:$A$6</c:f>
              <c:strCache>
                <c:ptCount val="6"/>
                <c:pt idx="0">
                  <c:v>24-28    </c:v>
                </c:pt>
                <c:pt idx="1">
                  <c:v>18-23   </c:v>
                </c:pt>
                <c:pt idx="2">
                  <c:v>29-33     </c:v>
                </c:pt>
                <c:pt idx="3">
                  <c:v>34-40    </c:v>
                </c:pt>
                <c:pt idx="4">
                  <c:v>40-50 </c:v>
                </c:pt>
                <c:pt idx="5">
                  <c:v>50-60</c:v>
                </c:pt>
              </c:strCache>
            </c:strRef>
          </c:cat>
          <c:val>
            <c:numRef>
              <c:f>Sheet1!$B$1:$B$6</c:f>
              <c:numCache>
                <c:formatCode>General</c:formatCode>
                <c:ptCount val="6"/>
                <c:pt idx="0">
                  <c:v>672</c:v>
                </c:pt>
                <c:pt idx="1">
                  <c:v>283</c:v>
                </c:pt>
                <c:pt idx="2">
                  <c:v>66</c:v>
                </c:pt>
                <c:pt idx="3">
                  <c:v>34</c:v>
                </c:pt>
                <c:pt idx="4">
                  <c:v>20</c:v>
                </c:pt>
                <c:pt idx="5">
                  <c:v>7</c:v>
                </c:pt>
              </c:numCache>
            </c:numRef>
          </c:val>
          <c:extLst>
            <c:ext xmlns:c16="http://schemas.microsoft.com/office/drawing/2014/chart" uri="{C3380CC4-5D6E-409C-BE32-E72D297353CC}">
              <c16:uniqueId val="{0000000C-F1CA-4833-BB48-027588AB828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Samples by their Cities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Sheet1!$A$9:$A$18</c:f>
              <c:strCache>
                <c:ptCount val="10"/>
                <c:pt idx="0">
                  <c:v>Other towns in North</c:v>
                </c:pt>
                <c:pt idx="1">
                  <c:v>Kolkata </c:v>
                </c:pt>
                <c:pt idx="2">
                  <c:v>Other towns in East</c:v>
                </c:pt>
                <c:pt idx="3">
                  <c:v>Other towns in South</c:v>
                </c:pt>
                <c:pt idx="4">
                  <c:v>Other towns in West</c:v>
                </c:pt>
                <c:pt idx="5">
                  <c:v>Delhi</c:v>
                </c:pt>
                <c:pt idx="6">
                  <c:v>Chennai</c:v>
                </c:pt>
                <c:pt idx="7">
                  <c:v>Mumbai </c:v>
                </c:pt>
                <c:pt idx="8">
                  <c:v>Hyderabad</c:v>
                </c:pt>
                <c:pt idx="9">
                  <c:v>Bangalore  </c:v>
                </c:pt>
              </c:strCache>
            </c:strRef>
          </c:cat>
          <c:val>
            <c:numRef>
              <c:f>Sheet1!$B$9:$B$18</c:f>
              <c:numCache>
                <c:formatCode>General</c:formatCode>
                <c:ptCount val="10"/>
                <c:pt idx="0">
                  <c:v>189</c:v>
                </c:pt>
                <c:pt idx="1">
                  <c:v>183</c:v>
                </c:pt>
                <c:pt idx="2">
                  <c:v>158</c:v>
                </c:pt>
                <c:pt idx="3">
                  <c:v>156</c:v>
                </c:pt>
                <c:pt idx="4">
                  <c:v>155</c:v>
                </c:pt>
                <c:pt idx="5">
                  <c:v>104</c:v>
                </c:pt>
                <c:pt idx="6">
                  <c:v>59</c:v>
                </c:pt>
                <c:pt idx="7">
                  <c:v>51</c:v>
                </c:pt>
                <c:pt idx="8">
                  <c:v>18</c:v>
                </c:pt>
                <c:pt idx="9">
                  <c:v>3</c:v>
                </c:pt>
              </c:numCache>
            </c:numRef>
          </c:val>
          <c:extLst>
            <c:ext xmlns:c16="http://schemas.microsoft.com/office/drawing/2014/chart" uri="{C3380CC4-5D6E-409C-BE32-E72D297353CC}">
              <c16:uniqueId val="{00000000-6030-4D70-A252-E5BA98F508E0}"/>
            </c:ext>
          </c:extLst>
        </c:ser>
        <c:dLbls>
          <c:showLegendKey val="0"/>
          <c:showVal val="0"/>
          <c:showCatName val="0"/>
          <c:showSerName val="0"/>
          <c:showPercent val="0"/>
          <c:showBubbleSize val="0"/>
        </c:dLbls>
        <c:gapWidth val="65"/>
        <c:shape val="box"/>
        <c:axId val="591363248"/>
        <c:axId val="372185336"/>
        <c:axId val="0"/>
      </c:bar3DChart>
      <c:catAx>
        <c:axId val="59136324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72185336"/>
        <c:crosses val="autoZero"/>
        <c:auto val="1"/>
        <c:lblAlgn val="ctr"/>
        <c:lblOffset val="100"/>
        <c:noMultiLvlLbl val="0"/>
      </c:catAx>
      <c:valAx>
        <c:axId val="37218533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91363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Summary!$A$7</c:f>
              <c:strCache>
                <c:ptCount val="1"/>
                <c:pt idx="0">
                  <c:v>Percentage </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F7A6-4D5F-BB5B-4BA379822B61}"/>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3-F7A6-4D5F-BB5B-4BA379822B61}"/>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5-F7A6-4D5F-BB5B-4BA379822B6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Summary!$B$7:$D$7</c:f>
              <c:numCache>
                <c:formatCode>0%</c:formatCode>
                <c:ptCount val="3"/>
                <c:pt idx="0">
                  <c:v>0.28000000000000003</c:v>
                </c:pt>
                <c:pt idx="1">
                  <c:v>0.26</c:v>
                </c:pt>
                <c:pt idx="2">
                  <c:v>0.46</c:v>
                </c:pt>
              </c:numCache>
            </c:numRef>
          </c:val>
          <c:extLst>
            <c:ext xmlns:c16="http://schemas.microsoft.com/office/drawing/2014/chart" uri="{C3380CC4-5D6E-409C-BE32-E72D297353CC}">
              <c16:uniqueId val="{00000006-F7A6-4D5F-BB5B-4BA379822B61}"/>
            </c:ext>
          </c:extLst>
        </c:ser>
        <c:dLbls>
          <c:showLegendKey val="0"/>
          <c:showVal val="0"/>
          <c:showCatName val="0"/>
          <c:showSerName val="0"/>
          <c:showPercent val="0"/>
          <c:showBubbleSize val="0"/>
          <c:showLeaderLines val="1"/>
        </c:dLbls>
      </c:pie3D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bg1"/>
                </a:solidFill>
                <a:latin typeface="+mn-lt"/>
                <a:ea typeface="+mn-ea"/>
                <a:cs typeface="+mn-cs"/>
              </a:defRPr>
            </a:pPr>
            <a:r>
              <a:rPr lang="en-IN" dirty="0">
                <a:solidFill>
                  <a:schemeClr val="bg1"/>
                </a:solidFill>
              </a:rPr>
              <a:t>Cluster</a:t>
            </a:r>
            <a:r>
              <a:rPr lang="en-IN" baseline="0" dirty="0">
                <a:solidFill>
                  <a:schemeClr val="bg1"/>
                </a:solidFill>
              </a:rPr>
              <a:t> 1</a:t>
            </a:r>
          </a:p>
        </c:rich>
      </c:tx>
      <c:layout>
        <c:manualLayout>
          <c:xMode val="edge"/>
          <c:yMode val="edge"/>
          <c:x val="0.43528199963376701"/>
          <c:y val="3.09358081979892E-2"/>
        </c:manualLayout>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6.5819921734589407E-2"/>
          <c:y val="0.13095529532126299"/>
          <c:w val="0.86143995245054195"/>
          <c:h val="0.69069459415020895"/>
        </c:manualLayout>
      </c:layout>
      <c:barChart>
        <c:barDir val="col"/>
        <c:grouping val="clustered"/>
        <c:varyColors val="0"/>
        <c:ser>
          <c:idx val="0"/>
          <c:order val="0"/>
          <c:tx>
            <c:strRef>
              <c:f>Summary!$B$44</c:f>
              <c:strCache>
                <c:ptCount val="1"/>
                <c:pt idx="0">
                  <c:v>Cola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Summary!$C$44</c:f>
              <c:numCache>
                <c:formatCode>General</c:formatCode>
                <c:ptCount val="1"/>
                <c:pt idx="0">
                  <c:v>103</c:v>
                </c:pt>
              </c:numCache>
            </c:numRef>
          </c:val>
          <c:extLst>
            <c:ext xmlns:c16="http://schemas.microsoft.com/office/drawing/2014/chart" uri="{C3380CC4-5D6E-409C-BE32-E72D297353CC}">
              <c16:uniqueId val="{00000000-C49A-4EC9-9B02-11B7BF26BDD3}"/>
            </c:ext>
          </c:extLst>
        </c:ser>
        <c:ser>
          <c:idx val="1"/>
          <c:order val="1"/>
          <c:tx>
            <c:strRef>
              <c:f>Summary!$B$45</c:f>
              <c:strCache>
                <c:ptCount val="1"/>
                <c:pt idx="0">
                  <c:v>Fruit Flavour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Summary!$C$45</c:f>
              <c:numCache>
                <c:formatCode>General</c:formatCode>
                <c:ptCount val="1"/>
                <c:pt idx="0">
                  <c:v>59</c:v>
                </c:pt>
              </c:numCache>
            </c:numRef>
          </c:val>
          <c:extLst>
            <c:ext xmlns:c16="http://schemas.microsoft.com/office/drawing/2014/chart" uri="{C3380CC4-5D6E-409C-BE32-E72D297353CC}">
              <c16:uniqueId val="{00000001-C49A-4EC9-9B02-11B7BF26BDD3}"/>
            </c:ext>
          </c:extLst>
        </c:ser>
        <c:ser>
          <c:idx val="2"/>
          <c:order val="2"/>
          <c:tx>
            <c:strRef>
              <c:f>Summary!$B$46</c:f>
              <c:strCache>
                <c:ptCount val="1"/>
                <c:pt idx="0">
                  <c:v>I do not consume soft drinks at all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Summary!$C$46</c:f>
              <c:numCache>
                <c:formatCode>General</c:formatCode>
                <c:ptCount val="1"/>
                <c:pt idx="0">
                  <c:v>88</c:v>
                </c:pt>
              </c:numCache>
            </c:numRef>
          </c:val>
          <c:extLst>
            <c:ext xmlns:c16="http://schemas.microsoft.com/office/drawing/2014/chart" uri="{C3380CC4-5D6E-409C-BE32-E72D297353CC}">
              <c16:uniqueId val="{00000002-C49A-4EC9-9B02-11B7BF26BDD3}"/>
            </c:ext>
          </c:extLst>
        </c:ser>
        <c:ser>
          <c:idx val="3"/>
          <c:order val="3"/>
          <c:tx>
            <c:strRef>
              <c:f>Summary!$B$47</c:f>
              <c:strCache>
                <c:ptCount val="1"/>
                <c:pt idx="0">
                  <c:v>Orange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Summary!$C$47</c:f>
              <c:numCache>
                <c:formatCode>General</c:formatCode>
                <c:ptCount val="1"/>
                <c:pt idx="0">
                  <c:v>18</c:v>
                </c:pt>
              </c:numCache>
            </c:numRef>
          </c:val>
          <c:extLst>
            <c:ext xmlns:c16="http://schemas.microsoft.com/office/drawing/2014/chart" uri="{C3380CC4-5D6E-409C-BE32-E72D297353CC}">
              <c16:uniqueId val="{00000003-C49A-4EC9-9B02-11B7BF26BDD3}"/>
            </c:ext>
          </c:extLst>
        </c:ser>
        <c:ser>
          <c:idx val="4"/>
          <c:order val="4"/>
          <c:tx>
            <c:strRef>
              <c:f>Summary!$B$48</c:f>
              <c:strCache>
                <c:ptCount val="1"/>
                <c:pt idx="0">
                  <c:v>White/ Colourless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Summary!$C$48</c:f>
              <c:numCache>
                <c:formatCode>General</c:formatCode>
                <c:ptCount val="1"/>
                <c:pt idx="0">
                  <c:v>37</c:v>
                </c:pt>
              </c:numCache>
            </c:numRef>
          </c:val>
          <c:extLst>
            <c:ext xmlns:c16="http://schemas.microsoft.com/office/drawing/2014/chart" uri="{C3380CC4-5D6E-409C-BE32-E72D297353CC}">
              <c16:uniqueId val="{00000004-C49A-4EC9-9B02-11B7BF26BDD3}"/>
            </c:ext>
          </c:extLst>
        </c:ser>
        <c:dLbls>
          <c:showLegendKey val="0"/>
          <c:showVal val="0"/>
          <c:showCatName val="0"/>
          <c:showSerName val="0"/>
          <c:showPercent val="0"/>
          <c:showBubbleSize val="0"/>
        </c:dLbls>
        <c:gapWidth val="219"/>
        <c:overlap val="-27"/>
        <c:axId val="424856376"/>
        <c:axId val="526308520"/>
      </c:barChart>
      <c:catAx>
        <c:axId val="424856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26308520"/>
        <c:crosses val="autoZero"/>
        <c:auto val="1"/>
        <c:lblAlgn val="ctr"/>
        <c:lblOffset val="100"/>
        <c:noMultiLvlLbl val="0"/>
      </c:catAx>
      <c:valAx>
        <c:axId val="526308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crossAx val="424856376"/>
        <c:crosses val="autoZero"/>
        <c:crossBetween val="between"/>
      </c:valAx>
      <c:spPr>
        <a:noFill/>
        <a:ln>
          <a:noFill/>
        </a:ln>
        <a:effectLst/>
      </c:spPr>
    </c:plotArea>
    <c:legend>
      <c:legendPos val="b"/>
      <c:layout>
        <c:manualLayout>
          <c:xMode val="edge"/>
          <c:yMode val="edge"/>
          <c:x val="2.3084025854108958E-2"/>
          <c:y val="0.85862211912691699"/>
          <c:w val="0.95510293294363136"/>
          <c:h val="0.14137788087308306"/>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bg1"/>
                </a:solidFill>
                <a:latin typeface="+mn-lt"/>
                <a:ea typeface="+mn-ea"/>
                <a:cs typeface="+mn-cs"/>
              </a:defRPr>
            </a:pPr>
            <a:r>
              <a:rPr lang="en-IN" dirty="0">
                <a:solidFill>
                  <a:schemeClr val="bg1"/>
                </a:solidFill>
              </a:rPr>
              <a:t>Cluster</a:t>
            </a:r>
            <a:r>
              <a:rPr lang="en-IN" baseline="0" dirty="0">
                <a:solidFill>
                  <a:schemeClr val="bg1"/>
                </a:solidFill>
              </a:rPr>
              <a:t> 3</a:t>
            </a:r>
            <a:r>
              <a:rPr lang="en-IN" sz="1400" b="0" i="0" u="none" strike="noStrike" baseline="0" dirty="0">
                <a:solidFill>
                  <a:schemeClr val="bg1"/>
                </a:solidFill>
              </a:rPr>
              <a:t> </a:t>
            </a:r>
            <a:endParaRPr lang="en-IN" dirty="0">
              <a:solidFill>
                <a:schemeClr val="bg1"/>
              </a:solidFill>
            </a:endParaRP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15463254593176"/>
          <c:y val="0.179930737824439"/>
          <c:w val="0.88453674540682403"/>
          <c:h val="0.48758202099737502"/>
        </c:manualLayout>
      </c:layout>
      <c:barChart>
        <c:barDir val="col"/>
        <c:grouping val="clustered"/>
        <c:varyColors val="0"/>
        <c:ser>
          <c:idx val="0"/>
          <c:order val="0"/>
          <c:tx>
            <c:strRef>
              <c:f>Sheet1!$G$8</c:f>
              <c:strCache>
                <c:ptCount val="1"/>
                <c:pt idx="0">
                  <c:v>Cola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Sheet1!$H$8</c:f>
              <c:numCache>
                <c:formatCode>General</c:formatCode>
                <c:ptCount val="1"/>
                <c:pt idx="0">
                  <c:v>254</c:v>
                </c:pt>
              </c:numCache>
            </c:numRef>
          </c:val>
          <c:extLst>
            <c:ext xmlns:c16="http://schemas.microsoft.com/office/drawing/2014/chart" uri="{C3380CC4-5D6E-409C-BE32-E72D297353CC}">
              <c16:uniqueId val="{00000000-72FF-4770-8D3B-DE37492A0706}"/>
            </c:ext>
          </c:extLst>
        </c:ser>
        <c:ser>
          <c:idx val="1"/>
          <c:order val="1"/>
          <c:tx>
            <c:strRef>
              <c:f>Sheet1!$G$9</c:f>
              <c:strCache>
                <c:ptCount val="1"/>
                <c:pt idx="0">
                  <c:v>Fruit Flavour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Sheet1!$H$9</c:f>
              <c:numCache>
                <c:formatCode>General</c:formatCode>
                <c:ptCount val="1"/>
                <c:pt idx="0">
                  <c:v>92</c:v>
                </c:pt>
              </c:numCache>
            </c:numRef>
          </c:val>
          <c:extLst>
            <c:ext xmlns:c16="http://schemas.microsoft.com/office/drawing/2014/chart" uri="{C3380CC4-5D6E-409C-BE32-E72D297353CC}">
              <c16:uniqueId val="{00000001-72FF-4770-8D3B-DE37492A0706}"/>
            </c:ext>
          </c:extLst>
        </c:ser>
        <c:ser>
          <c:idx val="2"/>
          <c:order val="2"/>
          <c:tx>
            <c:strRef>
              <c:f>Sheet1!$G$10</c:f>
              <c:strCache>
                <c:ptCount val="1"/>
                <c:pt idx="0">
                  <c:v>I do not consume soft drinks at all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Sheet1!$H$10</c:f>
              <c:numCache>
                <c:formatCode>General</c:formatCode>
                <c:ptCount val="1"/>
                <c:pt idx="0">
                  <c:v>57</c:v>
                </c:pt>
              </c:numCache>
            </c:numRef>
          </c:val>
          <c:extLst>
            <c:ext xmlns:c16="http://schemas.microsoft.com/office/drawing/2014/chart" uri="{C3380CC4-5D6E-409C-BE32-E72D297353CC}">
              <c16:uniqueId val="{00000002-72FF-4770-8D3B-DE37492A0706}"/>
            </c:ext>
          </c:extLst>
        </c:ser>
        <c:ser>
          <c:idx val="3"/>
          <c:order val="3"/>
          <c:tx>
            <c:strRef>
              <c:f>Sheet1!$G$11</c:f>
              <c:strCache>
                <c:ptCount val="1"/>
                <c:pt idx="0">
                  <c:v>Orange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Sheet1!$H$11</c:f>
              <c:numCache>
                <c:formatCode>General</c:formatCode>
                <c:ptCount val="1"/>
                <c:pt idx="0">
                  <c:v>49</c:v>
                </c:pt>
              </c:numCache>
            </c:numRef>
          </c:val>
          <c:extLst>
            <c:ext xmlns:c16="http://schemas.microsoft.com/office/drawing/2014/chart" uri="{C3380CC4-5D6E-409C-BE32-E72D297353CC}">
              <c16:uniqueId val="{00000003-72FF-4770-8D3B-DE37492A0706}"/>
            </c:ext>
          </c:extLst>
        </c:ser>
        <c:ser>
          <c:idx val="4"/>
          <c:order val="4"/>
          <c:tx>
            <c:strRef>
              <c:f>Sheet1!$G$12</c:f>
              <c:strCache>
                <c:ptCount val="1"/>
                <c:pt idx="0">
                  <c:v>White/ Colourless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Sheet1!$H$12</c:f>
              <c:numCache>
                <c:formatCode>General</c:formatCode>
                <c:ptCount val="1"/>
                <c:pt idx="0">
                  <c:v>53</c:v>
                </c:pt>
              </c:numCache>
            </c:numRef>
          </c:val>
          <c:extLst>
            <c:ext xmlns:c16="http://schemas.microsoft.com/office/drawing/2014/chart" uri="{C3380CC4-5D6E-409C-BE32-E72D297353CC}">
              <c16:uniqueId val="{00000004-72FF-4770-8D3B-DE37492A0706}"/>
            </c:ext>
          </c:extLst>
        </c:ser>
        <c:dLbls>
          <c:showLegendKey val="0"/>
          <c:showVal val="0"/>
          <c:showCatName val="0"/>
          <c:showSerName val="0"/>
          <c:showPercent val="0"/>
          <c:showBubbleSize val="0"/>
        </c:dLbls>
        <c:gapWidth val="219"/>
        <c:overlap val="-27"/>
        <c:axId val="615356808"/>
        <c:axId val="615356152"/>
      </c:barChart>
      <c:catAx>
        <c:axId val="615356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15356152"/>
        <c:crosses val="autoZero"/>
        <c:auto val="1"/>
        <c:lblAlgn val="ctr"/>
        <c:lblOffset val="100"/>
        <c:noMultiLvlLbl val="0"/>
      </c:catAx>
      <c:valAx>
        <c:axId val="615356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crossAx val="615356808"/>
        <c:crosses val="autoZero"/>
        <c:crossBetween val="between"/>
      </c:valAx>
      <c:spPr>
        <a:noFill/>
        <a:ln>
          <a:noFill/>
        </a:ln>
        <a:effectLst/>
      </c:spPr>
    </c:plotArea>
    <c:legend>
      <c:legendPos val="b"/>
      <c:layout>
        <c:manualLayout>
          <c:xMode val="edge"/>
          <c:yMode val="edge"/>
          <c:x val="0"/>
          <c:y val="0.71802351833456002"/>
          <c:w val="0.97863859316465529"/>
          <c:h val="0.12567494881082825"/>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bg1"/>
                </a:solidFill>
                <a:latin typeface="+mn-lt"/>
                <a:ea typeface="+mn-ea"/>
                <a:cs typeface="+mn-cs"/>
              </a:defRPr>
            </a:pPr>
            <a:r>
              <a:rPr lang="en-IN" dirty="0">
                <a:solidFill>
                  <a:schemeClr val="bg1"/>
                </a:solidFill>
              </a:rPr>
              <a:t>Cluster</a:t>
            </a:r>
            <a:r>
              <a:rPr lang="en-IN" baseline="0" dirty="0">
                <a:solidFill>
                  <a:schemeClr val="bg1"/>
                </a:solidFill>
              </a:rPr>
              <a:t> 2</a:t>
            </a:r>
            <a:endParaRPr lang="en-IN" dirty="0">
              <a:solidFill>
                <a:schemeClr val="bg1"/>
              </a:solidFill>
            </a:endParaRP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Sheet1!$G$8</c:f>
              <c:strCache>
                <c:ptCount val="1"/>
                <c:pt idx="0">
                  <c:v>Cola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Sheet1!$H$8</c:f>
              <c:numCache>
                <c:formatCode>General</c:formatCode>
                <c:ptCount val="1"/>
                <c:pt idx="0">
                  <c:v>143</c:v>
                </c:pt>
              </c:numCache>
            </c:numRef>
          </c:val>
          <c:extLst>
            <c:ext xmlns:c16="http://schemas.microsoft.com/office/drawing/2014/chart" uri="{C3380CC4-5D6E-409C-BE32-E72D297353CC}">
              <c16:uniqueId val="{00000000-F91E-47DD-A670-880682171731}"/>
            </c:ext>
          </c:extLst>
        </c:ser>
        <c:ser>
          <c:idx val="1"/>
          <c:order val="1"/>
          <c:tx>
            <c:strRef>
              <c:f>Sheet1!$G$9</c:f>
              <c:strCache>
                <c:ptCount val="1"/>
                <c:pt idx="0">
                  <c:v>Fruit Flavour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Sheet1!$H$9</c:f>
              <c:numCache>
                <c:formatCode>General</c:formatCode>
                <c:ptCount val="1"/>
                <c:pt idx="0">
                  <c:v>38</c:v>
                </c:pt>
              </c:numCache>
            </c:numRef>
          </c:val>
          <c:extLst>
            <c:ext xmlns:c16="http://schemas.microsoft.com/office/drawing/2014/chart" uri="{C3380CC4-5D6E-409C-BE32-E72D297353CC}">
              <c16:uniqueId val="{00000001-F91E-47DD-A670-880682171731}"/>
            </c:ext>
          </c:extLst>
        </c:ser>
        <c:ser>
          <c:idx val="2"/>
          <c:order val="2"/>
          <c:tx>
            <c:strRef>
              <c:f>Sheet1!$G$10</c:f>
              <c:strCache>
                <c:ptCount val="1"/>
                <c:pt idx="0">
                  <c:v>I do not consume soft drinks at all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Sheet1!$H$10</c:f>
              <c:numCache>
                <c:formatCode>General</c:formatCode>
                <c:ptCount val="1"/>
                <c:pt idx="0">
                  <c:v>38</c:v>
                </c:pt>
              </c:numCache>
            </c:numRef>
          </c:val>
          <c:extLst>
            <c:ext xmlns:c16="http://schemas.microsoft.com/office/drawing/2014/chart" uri="{C3380CC4-5D6E-409C-BE32-E72D297353CC}">
              <c16:uniqueId val="{00000002-F91E-47DD-A670-880682171731}"/>
            </c:ext>
          </c:extLst>
        </c:ser>
        <c:ser>
          <c:idx val="3"/>
          <c:order val="3"/>
          <c:tx>
            <c:strRef>
              <c:f>Sheet1!$G$11</c:f>
              <c:strCache>
                <c:ptCount val="1"/>
                <c:pt idx="0">
                  <c:v>Orange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Sheet1!$H$11</c:f>
              <c:numCache>
                <c:formatCode>General</c:formatCode>
                <c:ptCount val="1"/>
                <c:pt idx="0">
                  <c:v>28</c:v>
                </c:pt>
              </c:numCache>
            </c:numRef>
          </c:val>
          <c:extLst>
            <c:ext xmlns:c16="http://schemas.microsoft.com/office/drawing/2014/chart" uri="{C3380CC4-5D6E-409C-BE32-E72D297353CC}">
              <c16:uniqueId val="{00000003-F91E-47DD-A670-880682171731}"/>
            </c:ext>
          </c:extLst>
        </c:ser>
        <c:ser>
          <c:idx val="4"/>
          <c:order val="4"/>
          <c:tx>
            <c:strRef>
              <c:f>Sheet1!$G$12</c:f>
              <c:strCache>
                <c:ptCount val="1"/>
                <c:pt idx="0">
                  <c:v>White/ Colourless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Sheet1!$H$12</c:f>
              <c:numCache>
                <c:formatCode>General</c:formatCode>
                <c:ptCount val="1"/>
                <c:pt idx="0">
                  <c:v>40</c:v>
                </c:pt>
              </c:numCache>
            </c:numRef>
          </c:val>
          <c:extLst>
            <c:ext xmlns:c16="http://schemas.microsoft.com/office/drawing/2014/chart" uri="{C3380CC4-5D6E-409C-BE32-E72D297353CC}">
              <c16:uniqueId val="{00000004-F91E-47DD-A670-880682171731}"/>
            </c:ext>
          </c:extLst>
        </c:ser>
        <c:dLbls>
          <c:showLegendKey val="0"/>
          <c:showVal val="0"/>
          <c:showCatName val="0"/>
          <c:showSerName val="0"/>
          <c:showPercent val="0"/>
          <c:showBubbleSize val="0"/>
        </c:dLbls>
        <c:gapWidth val="219"/>
        <c:overlap val="-27"/>
        <c:axId val="619131592"/>
        <c:axId val="619137496"/>
      </c:barChart>
      <c:catAx>
        <c:axId val="619131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19137496"/>
        <c:crosses val="autoZero"/>
        <c:auto val="1"/>
        <c:lblAlgn val="ctr"/>
        <c:lblOffset val="100"/>
        <c:noMultiLvlLbl val="0"/>
      </c:catAx>
      <c:valAx>
        <c:axId val="619137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crossAx val="619131592"/>
        <c:crosses val="autoZero"/>
        <c:crossBetween val="between"/>
      </c:valAx>
      <c:spPr>
        <a:noFill/>
        <a:ln>
          <a:noFill/>
        </a:ln>
        <a:effectLst/>
      </c:spPr>
    </c:plotArea>
    <c:legend>
      <c:legendPos val="b"/>
      <c:layout>
        <c:manualLayout>
          <c:xMode val="edge"/>
          <c:yMode val="edge"/>
          <c:x val="4.1974485082297827E-2"/>
          <c:y val="0.73334651037266996"/>
          <c:w val="0.9544356069502129"/>
          <c:h val="0.13170838377202887"/>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2/2/2023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6.xml"/><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chart" Target="../charts/chart1.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255643" y="932346"/>
            <a:ext cx="6292639" cy="2201821"/>
          </a:xfrm>
        </p:spPr>
        <p:txBody>
          <a:bodyPr/>
          <a:lstStyle/>
          <a:p>
            <a:r>
              <a:rPr lang="en-US" altLang="zh-CN" dirty="0"/>
              <a:t>Psychographic </a:t>
            </a:r>
            <a:br>
              <a:rPr lang="en-US" altLang="zh-CN" dirty="0"/>
            </a:br>
            <a:r>
              <a:rPr lang="en-US" altLang="zh-CN" dirty="0"/>
              <a:t>Segmentation</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829068" y="3579452"/>
            <a:ext cx="4593246" cy="2201822"/>
          </a:xfrm>
        </p:spPr>
        <p:txBody>
          <a:bodyPr/>
          <a:lstStyle/>
          <a:p>
            <a:r>
              <a:rPr lang="en-US" dirty="0"/>
              <a:t>Atish Kumar Majee (A22012)</a:t>
            </a:r>
          </a:p>
          <a:p>
            <a:r>
              <a:rPr lang="en-US" dirty="0"/>
              <a:t>Manas Kumar Sarkar (A22022)</a:t>
            </a:r>
          </a:p>
          <a:p>
            <a:r>
              <a:rPr lang="en-US" dirty="0"/>
              <a:t>Kishore </a:t>
            </a:r>
            <a:r>
              <a:rPr lang="en-US" dirty="0" err="1"/>
              <a:t>Dipra</a:t>
            </a:r>
            <a:r>
              <a:rPr lang="en-US" dirty="0"/>
              <a:t> Dutta (A22019)</a:t>
            </a:r>
          </a:p>
          <a:p>
            <a:r>
              <a:rPr lang="en-US" dirty="0"/>
              <a:t>Soumya Chatterjee (A22046)</a:t>
            </a:r>
          </a:p>
          <a:p>
            <a:r>
              <a:rPr lang="en-US" dirty="0"/>
              <a:t>Ashutosh Pandey (A22010)</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cxnSp>
        <p:nvCxnSpPr>
          <p:cNvPr id="14" name="Straight Connector 13">
            <a:extLst>
              <a:ext uri="{FF2B5EF4-FFF2-40B4-BE49-F238E27FC236}">
                <a16:creationId xmlns:a16="http://schemas.microsoft.com/office/drawing/2014/main" id="{DB455B23-D6EF-3FA6-D983-4E2C9FD52D69}"/>
              </a:ext>
            </a:extLst>
          </p:cNvPr>
          <p:cNvCxnSpPr>
            <a:cxnSpLocks/>
          </p:cNvCxnSpPr>
          <p:nvPr/>
        </p:nvCxnSpPr>
        <p:spPr>
          <a:xfrm>
            <a:off x="6096000" y="185678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46B7822-2C40-B443-5E82-A1E404AFC337}"/>
              </a:ext>
            </a:extLst>
          </p:cNvPr>
          <p:cNvCxnSpPr>
            <a:cxnSpLocks/>
          </p:cNvCxnSpPr>
          <p:nvPr/>
        </p:nvCxnSpPr>
        <p:spPr>
          <a:xfrm>
            <a:off x="3909286" y="1382794"/>
            <a:ext cx="0" cy="547520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FB51C4F-9578-B8C9-BCB7-F9F34DDCE500}"/>
              </a:ext>
            </a:extLst>
          </p:cNvPr>
          <p:cNvCxnSpPr>
            <a:cxnSpLocks/>
          </p:cNvCxnSpPr>
          <p:nvPr/>
        </p:nvCxnSpPr>
        <p:spPr>
          <a:xfrm>
            <a:off x="8369558" y="1382794"/>
            <a:ext cx="0" cy="547520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0B70F2E9-ED6F-D02B-BB9B-0748D75A2918}"/>
              </a:ext>
            </a:extLst>
          </p:cNvPr>
          <p:cNvSpPr/>
          <p:nvPr/>
        </p:nvSpPr>
        <p:spPr>
          <a:xfrm>
            <a:off x="842940" y="1382797"/>
            <a:ext cx="1735494" cy="1726163"/>
          </a:xfrm>
          <a:prstGeom prst="flowChartConnector">
            <a:avLst/>
          </a:prstGeom>
          <a:noFill/>
          <a:ln w="57150">
            <a:solidFill>
              <a:schemeClr val="accent2"/>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CLUSTER1</a:t>
            </a:r>
          </a:p>
        </p:txBody>
      </p:sp>
      <p:sp>
        <p:nvSpPr>
          <p:cNvPr id="16" name="Flowchart: Connector 15">
            <a:extLst>
              <a:ext uri="{FF2B5EF4-FFF2-40B4-BE49-F238E27FC236}">
                <a16:creationId xmlns:a16="http://schemas.microsoft.com/office/drawing/2014/main" id="{D2914406-CD23-BDCE-9694-4C385248B373}"/>
              </a:ext>
            </a:extLst>
          </p:cNvPr>
          <p:cNvSpPr/>
          <p:nvPr/>
        </p:nvSpPr>
        <p:spPr>
          <a:xfrm>
            <a:off x="5055951" y="1382794"/>
            <a:ext cx="1735494" cy="1726163"/>
          </a:xfrm>
          <a:prstGeom prst="flowChartConnector">
            <a:avLst/>
          </a:prstGeom>
          <a:noFill/>
          <a:ln w="57150">
            <a:solidFill>
              <a:schemeClr val="accent2"/>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CLUSTER2</a:t>
            </a:r>
          </a:p>
        </p:txBody>
      </p:sp>
      <p:sp>
        <p:nvSpPr>
          <p:cNvPr id="17" name="Flowchart: Connector 16">
            <a:extLst>
              <a:ext uri="{FF2B5EF4-FFF2-40B4-BE49-F238E27FC236}">
                <a16:creationId xmlns:a16="http://schemas.microsoft.com/office/drawing/2014/main" id="{4D4F5913-5C48-9D24-612B-32667DA929B9}"/>
              </a:ext>
            </a:extLst>
          </p:cNvPr>
          <p:cNvSpPr/>
          <p:nvPr/>
        </p:nvSpPr>
        <p:spPr>
          <a:xfrm>
            <a:off x="9341181" y="1382794"/>
            <a:ext cx="1735494" cy="1726163"/>
          </a:xfrm>
          <a:prstGeom prst="flowChartConnector">
            <a:avLst/>
          </a:prstGeom>
          <a:noFill/>
          <a:ln w="57150">
            <a:solidFill>
              <a:schemeClr val="accent2"/>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CLUSTER3</a:t>
            </a:r>
          </a:p>
        </p:txBody>
      </p:sp>
      <p:sp>
        <p:nvSpPr>
          <p:cNvPr id="102" name="Rectangle 101">
            <a:extLst>
              <a:ext uri="{FF2B5EF4-FFF2-40B4-BE49-F238E27FC236}">
                <a16:creationId xmlns:a16="http://schemas.microsoft.com/office/drawing/2014/main" id="{4339DA1F-29DA-4B77-0B8F-34FD5BA47995}"/>
              </a:ext>
            </a:extLst>
          </p:cNvPr>
          <p:cNvSpPr/>
          <p:nvPr/>
        </p:nvSpPr>
        <p:spPr>
          <a:xfrm>
            <a:off x="48317" y="4012163"/>
            <a:ext cx="978050" cy="64940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000" dirty="0"/>
          </a:p>
        </p:txBody>
      </p:sp>
      <p:sp>
        <p:nvSpPr>
          <p:cNvPr id="2" name="Rectangle 1">
            <a:extLst>
              <a:ext uri="{FF2B5EF4-FFF2-40B4-BE49-F238E27FC236}">
                <a16:creationId xmlns:a16="http://schemas.microsoft.com/office/drawing/2014/main" id="{1843CA5E-EAE5-8D18-E25F-41C86A5BDE86}"/>
              </a:ext>
            </a:extLst>
          </p:cNvPr>
          <p:cNvSpPr/>
          <p:nvPr/>
        </p:nvSpPr>
        <p:spPr>
          <a:xfrm>
            <a:off x="549026" y="3592286"/>
            <a:ext cx="2323322" cy="262337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AFC4F16C-9729-3916-35F0-0F7B3707BB61}"/>
              </a:ext>
            </a:extLst>
          </p:cNvPr>
          <p:cNvSpPr/>
          <p:nvPr/>
        </p:nvSpPr>
        <p:spPr>
          <a:xfrm>
            <a:off x="9047267" y="3466323"/>
            <a:ext cx="2323322" cy="262337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F3099B1-81B9-D73C-5EB7-0273F8C3912A}"/>
              </a:ext>
            </a:extLst>
          </p:cNvPr>
          <p:cNvSpPr/>
          <p:nvPr/>
        </p:nvSpPr>
        <p:spPr>
          <a:xfrm>
            <a:off x="4762037" y="3466323"/>
            <a:ext cx="2323322" cy="262337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5DCB718D-F116-B4A2-FF6E-710F55631834}"/>
              </a:ext>
            </a:extLst>
          </p:cNvPr>
          <p:cNvSpPr/>
          <p:nvPr/>
        </p:nvSpPr>
        <p:spPr>
          <a:xfrm>
            <a:off x="2192697" y="86397"/>
            <a:ext cx="8098966" cy="838631"/>
          </a:xfrm>
          <a:prstGeom prst="rect">
            <a:avLst/>
          </a:prstGeom>
          <a:no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BRAND RECOMMENDATIONS</a:t>
            </a:r>
          </a:p>
        </p:txBody>
      </p:sp>
      <p:sp>
        <p:nvSpPr>
          <p:cNvPr id="8" name="TextBox 7">
            <a:extLst>
              <a:ext uri="{FF2B5EF4-FFF2-40B4-BE49-F238E27FC236}">
                <a16:creationId xmlns:a16="http://schemas.microsoft.com/office/drawing/2014/main" id="{3491DBA3-4D86-4B01-F3B4-29200D8A812A}"/>
              </a:ext>
            </a:extLst>
          </p:cNvPr>
          <p:cNvSpPr txBox="1"/>
          <p:nvPr/>
        </p:nvSpPr>
        <p:spPr>
          <a:xfrm>
            <a:off x="690465" y="3797559"/>
            <a:ext cx="1810139" cy="1477328"/>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 Nike</a:t>
            </a: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Reebok </a:t>
            </a:r>
            <a:endParaRPr lang="en-IN" dirty="0">
              <a:solidFill>
                <a:prstClr val="white"/>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0" name="TextBox 9">
            <a:extLst>
              <a:ext uri="{FF2B5EF4-FFF2-40B4-BE49-F238E27FC236}">
                <a16:creationId xmlns:a16="http://schemas.microsoft.com/office/drawing/2014/main" id="{647AED73-866F-8443-8E14-52D1397E9BA7}"/>
              </a:ext>
            </a:extLst>
          </p:cNvPr>
          <p:cNvSpPr txBox="1"/>
          <p:nvPr/>
        </p:nvSpPr>
        <p:spPr>
          <a:xfrm>
            <a:off x="4926563" y="3592286"/>
            <a:ext cx="1968759" cy="1200329"/>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Sennheiser</a:t>
            </a: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 JBL </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3" name="TextBox 12">
            <a:extLst>
              <a:ext uri="{FF2B5EF4-FFF2-40B4-BE49-F238E27FC236}">
                <a16:creationId xmlns:a16="http://schemas.microsoft.com/office/drawing/2014/main" id="{FFA67EDA-9529-8A2A-3D7B-647D53AB77A9}"/>
              </a:ext>
            </a:extLst>
          </p:cNvPr>
          <p:cNvSpPr txBox="1"/>
          <p:nvPr/>
        </p:nvSpPr>
        <p:spPr>
          <a:xfrm>
            <a:off x="9125339" y="3566723"/>
            <a:ext cx="2230254" cy="2031325"/>
          </a:xfrm>
          <a:prstGeom prst="rect">
            <a:avLst/>
          </a:prstGeom>
        </p:spPr>
        <p:txBody>
          <a:bodyPr wrap="square" rtlCol="0">
            <a:spAutoFit/>
          </a:bodyPr>
          <a:lstStyle/>
          <a:p>
            <a:pPr algn="ctr">
              <a:lnSpc>
                <a:spcPct val="100000"/>
              </a:lnSpc>
              <a:spcBef>
                <a:spcPts val="0"/>
              </a:spcBef>
            </a:pPr>
            <a:r>
              <a:rPr lang="en-US" sz="1800" dirty="0">
                <a:solidFill>
                  <a:prstClr val="white"/>
                </a:solidFill>
                <a:latin typeface="Posterama" panose="020B0504020200020000" pitchFamily="34" charset="0"/>
                <a:ea typeface="微软雅黑"/>
                <a:cs typeface="Posterama" panose="020B0504020200020000" pitchFamily="34" charset="0"/>
              </a:rPr>
              <a:t>Myntra  </a:t>
            </a:r>
          </a:p>
          <a:p>
            <a:pPr algn="ctr">
              <a:lnSpc>
                <a:spcPct val="100000"/>
              </a:lnSpc>
              <a:spcBef>
                <a:spcPts val="0"/>
              </a:spcBef>
            </a:pPr>
            <a:endParaRPr lang="en-US" sz="1800" dirty="0">
              <a:solidFill>
                <a:prstClr val="white"/>
              </a:solidFill>
              <a:latin typeface="Posterama" panose="020B0504020200020000" pitchFamily="34" charset="0"/>
              <a:ea typeface="微软雅黑"/>
              <a:cs typeface="Posterama" panose="020B0504020200020000" pitchFamily="34" charset="0"/>
            </a:endParaRPr>
          </a:p>
          <a:p>
            <a:pPr algn="ctr">
              <a:lnSpc>
                <a:spcPct val="100000"/>
              </a:lnSpc>
              <a:spcBef>
                <a:spcPts val="0"/>
              </a:spcBef>
            </a:pPr>
            <a:endParaRPr lang="en-US" sz="1800" dirty="0">
              <a:solidFill>
                <a:prstClr val="white"/>
              </a:solidFill>
              <a:latin typeface="Posterama" panose="020B0504020200020000" pitchFamily="34" charset="0"/>
              <a:ea typeface="微软雅黑"/>
              <a:cs typeface="Posterama" panose="020B0504020200020000" pitchFamily="34" charset="0"/>
            </a:endParaRPr>
          </a:p>
          <a:p>
            <a:pPr algn="ctr">
              <a:lnSpc>
                <a:spcPct val="100000"/>
              </a:lnSpc>
              <a:spcBef>
                <a:spcPts val="0"/>
              </a:spcBef>
            </a:pPr>
            <a:r>
              <a:rPr lang="en-US" sz="1800" dirty="0">
                <a:solidFill>
                  <a:prstClr val="white"/>
                </a:solidFill>
                <a:latin typeface="Posterama" panose="020B0504020200020000" pitchFamily="34" charset="0"/>
                <a:ea typeface="微软雅黑"/>
                <a:cs typeface="Posterama" panose="020B0504020200020000" pitchFamily="34" charset="0"/>
              </a:rPr>
              <a:t>BIBA</a:t>
            </a:r>
          </a:p>
          <a:p>
            <a:pPr algn="ctr">
              <a:lnSpc>
                <a:spcPct val="100000"/>
              </a:lnSpc>
              <a:spcBef>
                <a:spcPts val="0"/>
              </a:spcBef>
            </a:pPr>
            <a:endParaRPr lang="en-US" dirty="0">
              <a:solidFill>
                <a:prstClr val="white"/>
              </a:solidFill>
              <a:latin typeface="Posterama" panose="020B0504020200020000" pitchFamily="34" charset="0"/>
              <a:ea typeface="微软雅黑"/>
              <a:cs typeface="Posterama" panose="020B0504020200020000" pitchFamily="34" charset="0"/>
            </a:endParaRPr>
          </a:p>
          <a:p>
            <a:pPr algn="ctr">
              <a:lnSpc>
                <a:spcPct val="100000"/>
              </a:lnSpc>
              <a:spcBef>
                <a:spcPts val="0"/>
              </a:spcBef>
            </a:pPr>
            <a:r>
              <a:rPr lang="en-US" sz="1800" dirty="0">
                <a:solidFill>
                  <a:prstClr val="white"/>
                </a:solidFill>
                <a:latin typeface="Posterama" panose="020B0504020200020000" pitchFamily="34" charset="0"/>
                <a:ea typeface="微软雅黑"/>
                <a:cs typeface="Posterama" panose="020B0504020200020000" pitchFamily="34" charset="0"/>
              </a:rPr>
              <a:t> </a:t>
            </a:r>
          </a:p>
          <a:p>
            <a:pPr algn="ctr">
              <a:lnSpc>
                <a:spcPct val="100000"/>
              </a:lnSpc>
              <a:spcBef>
                <a:spcPts val="0"/>
              </a:spcBef>
            </a:pPr>
            <a:r>
              <a:rPr lang="en-US" sz="1800" dirty="0">
                <a:solidFill>
                  <a:prstClr val="white"/>
                </a:solidFill>
                <a:latin typeface="Posterama" panose="020B0504020200020000" pitchFamily="34" charset="0"/>
                <a:ea typeface="微软雅黑"/>
                <a:cs typeface="Posterama" panose="020B0504020200020000" pitchFamily="34" charset="0"/>
              </a:rPr>
              <a:t>HR-X</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36959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cxnSp>
        <p:nvCxnSpPr>
          <p:cNvPr id="14" name="Straight Connector 13">
            <a:extLst>
              <a:ext uri="{FF2B5EF4-FFF2-40B4-BE49-F238E27FC236}">
                <a16:creationId xmlns:a16="http://schemas.microsoft.com/office/drawing/2014/main" id="{DB455B23-D6EF-3FA6-D983-4E2C9FD52D69}"/>
              </a:ext>
            </a:extLst>
          </p:cNvPr>
          <p:cNvCxnSpPr>
            <a:cxnSpLocks/>
          </p:cNvCxnSpPr>
          <p:nvPr/>
        </p:nvCxnSpPr>
        <p:spPr>
          <a:xfrm>
            <a:off x="6096000" y="185678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46B7822-2C40-B443-5E82-A1E404AFC337}"/>
              </a:ext>
            </a:extLst>
          </p:cNvPr>
          <p:cNvCxnSpPr>
            <a:cxnSpLocks/>
          </p:cNvCxnSpPr>
          <p:nvPr/>
        </p:nvCxnSpPr>
        <p:spPr>
          <a:xfrm>
            <a:off x="3909286" y="1382794"/>
            <a:ext cx="0" cy="547520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FB51C4F-9578-B8C9-BCB7-F9F34DDCE500}"/>
              </a:ext>
            </a:extLst>
          </p:cNvPr>
          <p:cNvCxnSpPr>
            <a:cxnSpLocks/>
          </p:cNvCxnSpPr>
          <p:nvPr/>
        </p:nvCxnSpPr>
        <p:spPr>
          <a:xfrm>
            <a:off x="8369558" y="1382794"/>
            <a:ext cx="0" cy="547520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0B70F2E9-ED6F-D02B-BB9B-0748D75A2918}"/>
              </a:ext>
            </a:extLst>
          </p:cNvPr>
          <p:cNvSpPr/>
          <p:nvPr/>
        </p:nvSpPr>
        <p:spPr>
          <a:xfrm>
            <a:off x="842940" y="1382797"/>
            <a:ext cx="1735494" cy="1726163"/>
          </a:xfrm>
          <a:prstGeom prst="flowChartConnector">
            <a:avLst/>
          </a:prstGeom>
          <a:noFill/>
          <a:ln w="57150">
            <a:solidFill>
              <a:schemeClr val="accent2"/>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CLUSTER1</a:t>
            </a:r>
          </a:p>
        </p:txBody>
      </p:sp>
      <p:sp>
        <p:nvSpPr>
          <p:cNvPr id="16" name="Flowchart: Connector 15">
            <a:extLst>
              <a:ext uri="{FF2B5EF4-FFF2-40B4-BE49-F238E27FC236}">
                <a16:creationId xmlns:a16="http://schemas.microsoft.com/office/drawing/2014/main" id="{D2914406-CD23-BDCE-9694-4C385248B373}"/>
              </a:ext>
            </a:extLst>
          </p:cNvPr>
          <p:cNvSpPr/>
          <p:nvPr/>
        </p:nvSpPr>
        <p:spPr>
          <a:xfrm>
            <a:off x="5055951" y="1382794"/>
            <a:ext cx="1735494" cy="1726163"/>
          </a:xfrm>
          <a:prstGeom prst="flowChartConnector">
            <a:avLst/>
          </a:prstGeom>
          <a:noFill/>
          <a:ln w="57150">
            <a:solidFill>
              <a:schemeClr val="accent2"/>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CLUSTER2</a:t>
            </a:r>
          </a:p>
        </p:txBody>
      </p:sp>
      <p:sp>
        <p:nvSpPr>
          <p:cNvPr id="17" name="Flowchart: Connector 16">
            <a:extLst>
              <a:ext uri="{FF2B5EF4-FFF2-40B4-BE49-F238E27FC236}">
                <a16:creationId xmlns:a16="http://schemas.microsoft.com/office/drawing/2014/main" id="{4D4F5913-5C48-9D24-612B-32667DA929B9}"/>
              </a:ext>
            </a:extLst>
          </p:cNvPr>
          <p:cNvSpPr/>
          <p:nvPr/>
        </p:nvSpPr>
        <p:spPr>
          <a:xfrm>
            <a:off x="9341181" y="1382794"/>
            <a:ext cx="1735494" cy="1726163"/>
          </a:xfrm>
          <a:prstGeom prst="flowChartConnector">
            <a:avLst/>
          </a:prstGeom>
          <a:noFill/>
          <a:ln w="57150">
            <a:solidFill>
              <a:schemeClr val="accent2"/>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CLUSTER3</a:t>
            </a:r>
          </a:p>
        </p:txBody>
      </p:sp>
      <p:sp>
        <p:nvSpPr>
          <p:cNvPr id="102" name="Rectangle 101">
            <a:extLst>
              <a:ext uri="{FF2B5EF4-FFF2-40B4-BE49-F238E27FC236}">
                <a16:creationId xmlns:a16="http://schemas.microsoft.com/office/drawing/2014/main" id="{4339DA1F-29DA-4B77-0B8F-34FD5BA47995}"/>
              </a:ext>
            </a:extLst>
          </p:cNvPr>
          <p:cNvSpPr/>
          <p:nvPr/>
        </p:nvSpPr>
        <p:spPr>
          <a:xfrm>
            <a:off x="48317" y="4056215"/>
            <a:ext cx="1039956" cy="6053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000" dirty="0"/>
          </a:p>
        </p:txBody>
      </p:sp>
      <p:sp>
        <p:nvSpPr>
          <p:cNvPr id="2" name="Rectangle 1">
            <a:extLst>
              <a:ext uri="{FF2B5EF4-FFF2-40B4-BE49-F238E27FC236}">
                <a16:creationId xmlns:a16="http://schemas.microsoft.com/office/drawing/2014/main" id="{1843CA5E-EAE5-8D18-E25F-41C86A5BDE86}"/>
              </a:ext>
            </a:extLst>
          </p:cNvPr>
          <p:cNvSpPr/>
          <p:nvPr/>
        </p:nvSpPr>
        <p:spPr>
          <a:xfrm>
            <a:off x="549025" y="3629609"/>
            <a:ext cx="2507509" cy="262337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ASHUTOSH PANDEY</a:t>
            </a:r>
          </a:p>
        </p:txBody>
      </p:sp>
      <p:sp>
        <p:nvSpPr>
          <p:cNvPr id="3" name="Rectangle 2">
            <a:extLst>
              <a:ext uri="{FF2B5EF4-FFF2-40B4-BE49-F238E27FC236}">
                <a16:creationId xmlns:a16="http://schemas.microsoft.com/office/drawing/2014/main" id="{AFC4F16C-9729-3916-35F0-0F7B3707BB61}"/>
              </a:ext>
            </a:extLst>
          </p:cNvPr>
          <p:cNvSpPr/>
          <p:nvPr/>
        </p:nvSpPr>
        <p:spPr>
          <a:xfrm>
            <a:off x="9047266" y="3466323"/>
            <a:ext cx="2382717" cy="262337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SOUMYA CHATTERJEE</a:t>
            </a:r>
          </a:p>
        </p:txBody>
      </p:sp>
      <p:sp>
        <p:nvSpPr>
          <p:cNvPr id="6" name="Rectangle 5">
            <a:extLst>
              <a:ext uri="{FF2B5EF4-FFF2-40B4-BE49-F238E27FC236}">
                <a16:creationId xmlns:a16="http://schemas.microsoft.com/office/drawing/2014/main" id="{0F3099B1-81B9-D73C-5EB7-0273F8C3912A}"/>
              </a:ext>
            </a:extLst>
          </p:cNvPr>
          <p:cNvSpPr/>
          <p:nvPr/>
        </p:nvSpPr>
        <p:spPr>
          <a:xfrm>
            <a:off x="4762036" y="3466323"/>
            <a:ext cx="2635895" cy="262337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ATISH KR MAJEE</a:t>
            </a:r>
          </a:p>
          <a:p>
            <a:endParaRPr lang="en-IN" dirty="0"/>
          </a:p>
          <a:p>
            <a:r>
              <a:rPr lang="en-IN" dirty="0"/>
              <a:t>MANAS KR SARKAR</a:t>
            </a:r>
          </a:p>
        </p:txBody>
      </p:sp>
      <p:sp>
        <p:nvSpPr>
          <p:cNvPr id="7" name="Rectangle 6">
            <a:extLst>
              <a:ext uri="{FF2B5EF4-FFF2-40B4-BE49-F238E27FC236}">
                <a16:creationId xmlns:a16="http://schemas.microsoft.com/office/drawing/2014/main" id="{5DCB718D-F116-B4A2-FF6E-710F55631834}"/>
              </a:ext>
            </a:extLst>
          </p:cNvPr>
          <p:cNvSpPr/>
          <p:nvPr/>
        </p:nvSpPr>
        <p:spPr>
          <a:xfrm>
            <a:off x="2192697" y="86397"/>
            <a:ext cx="8098966" cy="838631"/>
          </a:xfrm>
          <a:prstGeom prst="rect">
            <a:avLst/>
          </a:prstGeom>
          <a:no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CLUSTER MEMBERSHIP </a:t>
            </a:r>
          </a:p>
        </p:txBody>
      </p:sp>
    </p:spTree>
    <p:extLst>
      <p:ext uri="{BB962C8B-B14F-4D97-AF65-F5344CB8AC3E}">
        <p14:creationId xmlns:p14="http://schemas.microsoft.com/office/powerpoint/2010/main" val="111229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773270" y="1543126"/>
            <a:ext cx="5002306" cy="1900517"/>
          </a:xfrm>
        </p:spPr>
        <p:txBody>
          <a:bodyPr/>
          <a:lstStyle/>
          <a:p>
            <a:r>
              <a:rPr lang="en-US" sz="8000"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977" y="1397387"/>
            <a:ext cx="5117162" cy="1325563"/>
          </a:xfrm>
        </p:spPr>
        <p:txBody>
          <a:bodyPr/>
          <a:lstStyle/>
          <a:p>
            <a:r>
              <a:rPr lang="en-US" dirty="0"/>
              <a:t>BACKGROUND &amp; OBJECTIVES</a:t>
            </a:r>
          </a:p>
        </p:txBody>
      </p:sp>
      <p:sp>
        <p:nvSpPr>
          <p:cNvPr id="20" name="Text Placeholder 19"/>
          <p:cNvSpPr>
            <a:spLocks noGrp="1"/>
          </p:cNvSpPr>
          <p:nvPr>
            <p:ph type="body" sz="quarter" idx="28"/>
          </p:nvPr>
        </p:nvSpPr>
        <p:spPr>
          <a:xfrm>
            <a:off x="411942" y="3291916"/>
            <a:ext cx="4260180" cy="3288874"/>
          </a:xfrm>
        </p:spPr>
        <p:txBody>
          <a:bodyPr/>
          <a:lstStyle/>
          <a:p>
            <a:r>
              <a:rPr lang="en-US" dirty="0"/>
              <a:t>Using a quantitative research survey among consumers, a certain number of psychographic statements were taken. The consumers were also asked about ownership and usage behavior of certain products. The primary objective of the study was to segment the target respondents by psychographics and then understand each segment by their usage of products. This research would give an understanding of the psychographics of users of some brands / product categories studied in this research. It could also give ideas for developing communication cues for other products and brands, for specific segments, in future.</a:t>
            </a:r>
          </a:p>
          <a:p>
            <a:endParaRPr lang="en-US" dirty="0"/>
          </a:p>
        </p:txBody>
      </p:sp>
      <p:pic>
        <p:nvPicPr>
          <p:cNvPr id="12" name="Picture Placeholder 11" descr="People around a table on their laptops"/>
          <p:cNvPicPr>
            <a:picLocks noGrp="1" noChangeAspect="1"/>
          </p:cNvPicPr>
          <p:nvPr>
            <p:ph type="pic" sz="quarter" idx="51"/>
          </p:nvPr>
        </p:nvPicPr>
        <p:blipFill rotWithShape="1">
          <a:blip r:embed="rId2" cstate="print"/>
          <a:srcRect l="26" r="26"/>
          <a:stretch>
            <a:fillRect/>
          </a:stretch>
        </p:blipFill>
        <p:spPr/>
      </p:pic>
      <p:sp>
        <p:nvSpPr>
          <p:cNvPr id="9"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t>2</a:t>
            </a:fld>
            <a:endParaRPr kumimoji="0" lang="zh-CN" altLang="en-US" sz="1200" u="none" strike="noStrike" kern="1200" cap="none" spc="0" normalizeH="0" baseline="0" noProof="0" dirty="0">
              <a:ln>
                <a:noFill/>
              </a:ln>
              <a:solidFill>
                <a:schemeClr val="bg1"/>
              </a:solidFill>
              <a:effectLst/>
              <a:uLnTx/>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127337"/>
            <a:ext cx="4383498" cy="879390"/>
          </a:xfrm>
        </p:spPr>
        <p:txBody>
          <a:bodyPr/>
          <a:lstStyle/>
          <a:p>
            <a:r>
              <a:rPr lang="en-US" altLang="zh-CN" dirty="0"/>
              <a:t>The Dataset:</a:t>
            </a:r>
            <a:endParaRPr lang="en-US" dirty="0"/>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pic>
        <p:nvPicPr>
          <p:cNvPr id="11" name="Graphic 10" descr="Man">
            <a:extLst>
              <a:ext uri="{FF2B5EF4-FFF2-40B4-BE49-F238E27FC236}">
                <a16:creationId xmlns:a16="http://schemas.microsoft.com/office/drawing/2014/main" id="{906FB160-00F7-6422-F61C-113A5F0A5A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0150" y="2615314"/>
            <a:ext cx="821381" cy="821381"/>
          </a:xfrm>
          <a:prstGeom prst="rect">
            <a:avLst/>
          </a:prstGeom>
        </p:spPr>
      </p:pic>
      <p:pic>
        <p:nvPicPr>
          <p:cNvPr id="14" name="Graphic 13" descr="Woman">
            <a:extLst>
              <a:ext uri="{FF2B5EF4-FFF2-40B4-BE49-F238E27FC236}">
                <a16:creationId xmlns:a16="http://schemas.microsoft.com/office/drawing/2014/main" id="{DE151903-33DF-6771-7FAA-4E869A1D4C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62223" y="2615314"/>
            <a:ext cx="821381" cy="821381"/>
          </a:xfrm>
          <a:prstGeom prst="rect">
            <a:avLst/>
          </a:prstGeom>
        </p:spPr>
      </p:pic>
      <p:sp>
        <p:nvSpPr>
          <p:cNvPr id="19" name="Rectangle: Rounded Corners 18">
            <a:extLst>
              <a:ext uri="{FF2B5EF4-FFF2-40B4-BE49-F238E27FC236}">
                <a16:creationId xmlns:a16="http://schemas.microsoft.com/office/drawing/2014/main" id="{4E912412-060C-186D-E3EB-8989D10455C9}"/>
              </a:ext>
            </a:extLst>
          </p:cNvPr>
          <p:cNvSpPr/>
          <p:nvPr/>
        </p:nvSpPr>
        <p:spPr>
          <a:xfrm>
            <a:off x="1631531" y="1081723"/>
            <a:ext cx="2492145" cy="11878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DBBBD60A-73ED-BE5F-42A8-74EE9FAC4AAF}"/>
              </a:ext>
            </a:extLst>
          </p:cNvPr>
          <p:cNvSpPr txBox="1"/>
          <p:nvPr/>
        </p:nvSpPr>
        <p:spPr>
          <a:xfrm>
            <a:off x="1656470" y="1225092"/>
            <a:ext cx="2411506" cy="830997"/>
          </a:xfrm>
          <a:prstGeom prst="rect">
            <a:avLst/>
          </a:prstGeom>
        </p:spPr>
        <p:txBody>
          <a:bodyPr wrap="square" rtlCol="0">
            <a:spAutoFit/>
          </a:bodyPr>
          <a:lstStyle/>
          <a:p>
            <a:pPr marL="0" indent="0" algn="ctr">
              <a:lnSpc>
                <a:spcPct val="100000"/>
              </a:lnSpc>
              <a:spcBef>
                <a:spcPts val="0"/>
              </a:spcBef>
              <a:buFontTx/>
              <a:buNone/>
            </a:pPr>
            <a:r>
              <a:rPr lang="en-US" sz="2400" b="1" dirty="0">
                <a:solidFill>
                  <a:prstClr val="white"/>
                </a:solidFill>
                <a:latin typeface="Posterama" panose="020B0504020200020000" pitchFamily="34" charset="0"/>
                <a:ea typeface="微软雅黑"/>
                <a:cs typeface="Posterama" panose="020B0504020200020000" pitchFamily="34" charset="0"/>
              </a:rPr>
              <a:t>Sample Size</a:t>
            </a:r>
          </a:p>
          <a:p>
            <a:pPr marL="0" indent="0" algn="ctr">
              <a:lnSpc>
                <a:spcPct val="100000"/>
              </a:lnSpc>
              <a:spcBef>
                <a:spcPts val="0"/>
              </a:spcBef>
              <a:buFontTx/>
              <a:buNone/>
            </a:pPr>
            <a:r>
              <a:rPr lang="en-US" sz="2400" dirty="0">
                <a:solidFill>
                  <a:prstClr val="white"/>
                </a:solidFill>
                <a:latin typeface="Posterama" panose="020B0504020200020000" pitchFamily="34" charset="0"/>
                <a:ea typeface="微软雅黑"/>
                <a:cs typeface="Posterama" panose="020B0504020200020000" pitchFamily="34" charset="0"/>
              </a:rPr>
              <a:t>1082</a:t>
            </a:r>
            <a:endParaRPr lang="en-IN" sz="2400" dirty="0">
              <a:solidFill>
                <a:prstClr val="white"/>
              </a:solidFill>
              <a:latin typeface="Posterama" panose="020B0504020200020000" pitchFamily="34" charset="0"/>
              <a:ea typeface="微软雅黑"/>
              <a:cs typeface="Posterama" panose="020B0504020200020000" pitchFamily="34" charset="0"/>
            </a:endParaRPr>
          </a:p>
        </p:txBody>
      </p:sp>
      <p:sp>
        <p:nvSpPr>
          <p:cNvPr id="22" name="TextBox 21">
            <a:extLst>
              <a:ext uri="{FF2B5EF4-FFF2-40B4-BE49-F238E27FC236}">
                <a16:creationId xmlns:a16="http://schemas.microsoft.com/office/drawing/2014/main" id="{189C4A74-DF0B-0045-5761-0FD191F5513E}"/>
              </a:ext>
            </a:extLst>
          </p:cNvPr>
          <p:cNvSpPr txBox="1"/>
          <p:nvPr/>
        </p:nvSpPr>
        <p:spPr>
          <a:xfrm>
            <a:off x="1558429" y="2588680"/>
            <a:ext cx="1452283" cy="1077218"/>
          </a:xfrm>
          <a:prstGeom prst="rect">
            <a:avLst/>
          </a:prstGeom>
        </p:spPr>
        <p:txBody>
          <a:bodyPr wrap="square" rtlCol="0">
            <a:spAutoFit/>
          </a:bodyPr>
          <a:lstStyle/>
          <a:p>
            <a:pPr marL="0" indent="0" algn="ctr">
              <a:lnSpc>
                <a:spcPct val="100000"/>
              </a:lnSpc>
              <a:spcBef>
                <a:spcPts val="0"/>
              </a:spcBef>
              <a:buFontTx/>
              <a:buNone/>
            </a:pPr>
            <a:r>
              <a:rPr lang="en-US" sz="3200" dirty="0">
                <a:solidFill>
                  <a:prstClr val="white"/>
                </a:solidFill>
                <a:latin typeface="Posterama" panose="020B0504020200020000" pitchFamily="34" charset="0"/>
                <a:ea typeface="微软雅黑"/>
                <a:cs typeface="Posterama" panose="020B0504020200020000" pitchFamily="34" charset="0"/>
              </a:rPr>
              <a:t>73.38%</a:t>
            </a:r>
            <a:endParaRPr lang="en-IN" sz="3200" dirty="0">
              <a:solidFill>
                <a:prstClr val="white"/>
              </a:solidFill>
              <a:latin typeface="Posterama" panose="020B0504020200020000" pitchFamily="34" charset="0"/>
              <a:ea typeface="微软雅黑"/>
              <a:cs typeface="Posterama" panose="020B0504020200020000" pitchFamily="34" charset="0"/>
            </a:endParaRPr>
          </a:p>
        </p:txBody>
      </p:sp>
      <p:sp>
        <p:nvSpPr>
          <p:cNvPr id="23" name="TextBox 22">
            <a:extLst>
              <a:ext uri="{FF2B5EF4-FFF2-40B4-BE49-F238E27FC236}">
                <a16:creationId xmlns:a16="http://schemas.microsoft.com/office/drawing/2014/main" id="{A8AC9188-85B5-B8A7-EAC1-8227A950A713}"/>
              </a:ext>
            </a:extLst>
          </p:cNvPr>
          <p:cNvSpPr txBox="1"/>
          <p:nvPr/>
        </p:nvSpPr>
        <p:spPr>
          <a:xfrm>
            <a:off x="3649479" y="2609289"/>
            <a:ext cx="1452283" cy="1077218"/>
          </a:xfrm>
          <a:prstGeom prst="rect">
            <a:avLst/>
          </a:prstGeom>
        </p:spPr>
        <p:txBody>
          <a:bodyPr wrap="square" rtlCol="0">
            <a:spAutoFit/>
          </a:bodyPr>
          <a:lstStyle/>
          <a:p>
            <a:pPr marL="0" indent="0" algn="ctr">
              <a:lnSpc>
                <a:spcPct val="100000"/>
              </a:lnSpc>
              <a:spcBef>
                <a:spcPts val="0"/>
              </a:spcBef>
              <a:buFontTx/>
              <a:buNone/>
            </a:pPr>
            <a:r>
              <a:rPr lang="en-US" sz="3200" dirty="0">
                <a:solidFill>
                  <a:prstClr val="white"/>
                </a:solidFill>
                <a:latin typeface="Posterama" panose="020B0504020200020000" pitchFamily="34" charset="0"/>
                <a:ea typeface="微软雅黑"/>
                <a:cs typeface="Posterama" panose="020B0504020200020000" pitchFamily="34" charset="0"/>
              </a:rPr>
              <a:t>26.62%</a:t>
            </a:r>
            <a:endParaRPr lang="en-IN" sz="3200" dirty="0">
              <a:solidFill>
                <a:prstClr val="white"/>
              </a:solidFill>
              <a:latin typeface="Posterama" panose="020B0504020200020000" pitchFamily="34" charset="0"/>
              <a:ea typeface="微软雅黑"/>
              <a:cs typeface="Posterama" panose="020B0504020200020000" pitchFamily="34" charset="0"/>
            </a:endParaRPr>
          </a:p>
        </p:txBody>
      </p:sp>
      <p:graphicFrame>
        <p:nvGraphicFramePr>
          <p:cNvPr id="24" name="Chart 23">
            <a:extLst>
              <a:ext uri="{FF2B5EF4-FFF2-40B4-BE49-F238E27FC236}">
                <a16:creationId xmlns:a16="http://schemas.microsoft.com/office/drawing/2014/main" id="{8DB70B3F-0147-6077-3251-20282D6B6D8E}"/>
              </a:ext>
            </a:extLst>
          </p:cNvPr>
          <p:cNvGraphicFramePr>
            <a:graphicFrameLocks/>
          </p:cNvGraphicFramePr>
          <p:nvPr>
            <p:extLst>
              <p:ext uri="{D42A27DB-BD31-4B8C-83A1-F6EECF244321}">
                <p14:modId xmlns:p14="http://schemas.microsoft.com/office/powerpoint/2010/main" val="2184184802"/>
              </p:ext>
            </p:extLst>
          </p:nvPr>
        </p:nvGraphicFramePr>
        <p:xfrm>
          <a:off x="6965577" y="3810000"/>
          <a:ext cx="4340106" cy="277079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5" name="Chart 24">
            <a:extLst>
              <a:ext uri="{FF2B5EF4-FFF2-40B4-BE49-F238E27FC236}">
                <a16:creationId xmlns:a16="http://schemas.microsoft.com/office/drawing/2014/main" id="{EAA3A28A-A0F9-4ED6-B608-87715AD47A81}"/>
              </a:ext>
            </a:extLst>
          </p:cNvPr>
          <p:cNvGraphicFramePr>
            <a:graphicFrameLocks/>
          </p:cNvGraphicFramePr>
          <p:nvPr>
            <p:extLst>
              <p:ext uri="{D42A27DB-BD31-4B8C-83A1-F6EECF244321}">
                <p14:modId xmlns:p14="http://schemas.microsoft.com/office/powerpoint/2010/main" val="2688857142"/>
              </p:ext>
            </p:extLst>
          </p:nvPr>
        </p:nvGraphicFramePr>
        <p:xfrm>
          <a:off x="6965577" y="1006726"/>
          <a:ext cx="4340106" cy="257019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Table 29">
            <a:extLst>
              <a:ext uri="{FF2B5EF4-FFF2-40B4-BE49-F238E27FC236}">
                <a16:creationId xmlns:a16="http://schemas.microsoft.com/office/drawing/2014/main" id="{F5C48C8A-C50F-843A-6ABB-184F44CA79CC}"/>
              </a:ext>
            </a:extLst>
          </p:cNvPr>
          <p:cNvGraphicFramePr>
            <a:graphicFrameLocks noGrp="1"/>
          </p:cNvGraphicFramePr>
          <p:nvPr>
            <p:extLst>
              <p:ext uri="{D42A27DB-BD31-4B8C-83A1-F6EECF244321}">
                <p14:modId xmlns:p14="http://schemas.microsoft.com/office/powerpoint/2010/main" val="886703628"/>
              </p:ext>
            </p:extLst>
          </p:nvPr>
        </p:nvGraphicFramePr>
        <p:xfrm>
          <a:off x="1114233" y="4168588"/>
          <a:ext cx="3897038" cy="2278565"/>
        </p:xfrm>
        <a:graphic>
          <a:graphicData uri="http://schemas.openxmlformats.org/drawingml/2006/table">
            <a:tbl>
              <a:tblPr firstRow="1" bandRow="1">
                <a:tableStyleId>{5C22544A-7EE6-4342-B048-85BDC9FD1C3A}</a:tableStyleId>
              </a:tblPr>
              <a:tblGrid>
                <a:gridCol w="1948519">
                  <a:extLst>
                    <a:ext uri="{9D8B030D-6E8A-4147-A177-3AD203B41FA5}">
                      <a16:colId xmlns:a16="http://schemas.microsoft.com/office/drawing/2014/main" val="3610384247"/>
                    </a:ext>
                  </a:extLst>
                </a:gridCol>
                <a:gridCol w="1948519">
                  <a:extLst>
                    <a:ext uri="{9D8B030D-6E8A-4147-A177-3AD203B41FA5}">
                      <a16:colId xmlns:a16="http://schemas.microsoft.com/office/drawing/2014/main" val="4148815296"/>
                    </a:ext>
                  </a:extLst>
                </a:gridCol>
              </a:tblGrid>
              <a:tr h="455713">
                <a:tc gridSpan="2">
                  <a:txBody>
                    <a:bodyPr/>
                    <a:lstStyle/>
                    <a:p>
                      <a:pPr algn="ctr"/>
                      <a:r>
                        <a:rPr lang="en-IN" dirty="0"/>
                        <a:t>Sample by occupation</a:t>
                      </a:r>
                    </a:p>
                  </a:txBody>
                  <a:tcPr/>
                </a:tc>
                <a:tc hMerge="1">
                  <a:txBody>
                    <a:bodyPr/>
                    <a:lstStyle/>
                    <a:p>
                      <a:endParaRPr lang="en-IN" dirty="0"/>
                    </a:p>
                  </a:txBody>
                  <a:tcPr/>
                </a:tc>
                <a:extLst>
                  <a:ext uri="{0D108BD9-81ED-4DB2-BD59-A6C34878D82A}">
                    <a16:rowId xmlns:a16="http://schemas.microsoft.com/office/drawing/2014/main" val="3884927777"/>
                  </a:ext>
                </a:extLst>
              </a:tr>
              <a:tr h="455713">
                <a:tc>
                  <a:txBody>
                    <a:bodyPr/>
                    <a:lstStyle/>
                    <a:p>
                      <a:pPr algn="ctr" fontAlgn="ctr"/>
                      <a:r>
                        <a:rPr lang="en-IN" sz="1400" b="1" i="0" u="none" strike="noStrike" dirty="0">
                          <a:solidFill>
                            <a:srgbClr val="000000"/>
                          </a:solidFill>
                          <a:effectLst/>
                          <a:latin typeface="Calibri" panose="020F0502020204030204" pitchFamily="34" charset="0"/>
                        </a:rPr>
                        <a:t>Student</a:t>
                      </a:r>
                    </a:p>
                  </a:txBody>
                  <a:tcPr marL="7620" marR="7620" marT="7620" marB="0" anchor="ctr"/>
                </a:tc>
                <a:tc>
                  <a:txBody>
                    <a:bodyPr/>
                    <a:lstStyle/>
                    <a:p>
                      <a:pPr algn="ctr" fontAlgn="b"/>
                      <a:r>
                        <a:rPr lang="en-IN" sz="1400" b="1" i="0" u="none" strike="noStrike" dirty="0">
                          <a:solidFill>
                            <a:srgbClr val="000000"/>
                          </a:solidFill>
                          <a:effectLst/>
                          <a:latin typeface="Calibri" panose="020F0502020204030204" pitchFamily="34" charset="0"/>
                        </a:rPr>
                        <a:t>992</a:t>
                      </a:r>
                    </a:p>
                  </a:txBody>
                  <a:tcPr marL="7620" marR="7620" marT="7620" marB="0" anchor="b"/>
                </a:tc>
                <a:extLst>
                  <a:ext uri="{0D108BD9-81ED-4DB2-BD59-A6C34878D82A}">
                    <a16:rowId xmlns:a16="http://schemas.microsoft.com/office/drawing/2014/main" val="3880488063"/>
                  </a:ext>
                </a:extLst>
              </a:tr>
              <a:tr h="455713">
                <a:tc>
                  <a:txBody>
                    <a:bodyPr/>
                    <a:lstStyle/>
                    <a:p>
                      <a:pPr algn="ctr" fontAlgn="ctr"/>
                      <a:r>
                        <a:rPr lang="en-IN" sz="1400" b="1" i="0" u="none" strike="noStrike" dirty="0">
                          <a:solidFill>
                            <a:srgbClr val="000000"/>
                          </a:solidFill>
                          <a:effectLst/>
                          <a:latin typeface="Calibri" panose="020F0502020204030204" pitchFamily="34" charset="0"/>
                        </a:rPr>
                        <a:t>Working Executive</a:t>
                      </a:r>
                    </a:p>
                  </a:txBody>
                  <a:tcPr marL="7620" marR="7620" marT="7620" marB="0" anchor="ctr"/>
                </a:tc>
                <a:tc>
                  <a:txBody>
                    <a:bodyPr/>
                    <a:lstStyle/>
                    <a:p>
                      <a:pPr algn="ctr" fontAlgn="b"/>
                      <a:r>
                        <a:rPr lang="en-IN" sz="1400" b="1" i="0" u="none" strike="noStrike" dirty="0">
                          <a:solidFill>
                            <a:srgbClr val="000000"/>
                          </a:solidFill>
                          <a:effectLst/>
                          <a:latin typeface="Calibri" panose="020F0502020204030204" pitchFamily="34" charset="0"/>
                        </a:rPr>
                        <a:t>88</a:t>
                      </a:r>
                    </a:p>
                  </a:txBody>
                  <a:tcPr marL="7620" marR="7620" marT="7620" marB="0" anchor="b"/>
                </a:tc>
                <a:extLst>
                  <a:ext uri="{0D108BD9-81ED-4DB2-BD59-A6C34878D82A}">
                    <a16:rowId xmlns:a16="http://schemas.microsoft.com/office/drawing/2014/main" val="2866708239"/>
                  </a:ext>
                </a:extLst>
              </a:tr>
              <a:tr h="455713">
                <a:tc>
                  <a:txBody>
                    <a:bodyPr/>
                    <a:lstStyle/>
                    <a:p>
                      <a:pPr algn="ctr" fontAlgn="ctr"/>
                      <a:r>
                        <a:rPr lang="en-IN" sz="1400" b="1" i="0" u="none" strike="noStrike" dirty="0">
                          <a:solidFill>
                            <a:srgbClr val="000000"/>
                          </a:solidFill>
                          <a:effectLst/>
                          <a:latin typeface="Calibri" panose="020F0502020204030204" pitchFamily="34" charset="0"/>
                        </a:rPr>
                        <a:t>Others </a:t>
                      </a:r>
                    </a:p>
                  </a:txBody>
                  <a:tcPr marL="7620" marR="7620" marT="7620" marB="0" anchor="ctr"/>
                </a:tc>
                <a:tc>
                  <a:txBody>
                    <a:bodyPr/>
                    <a:lstStyle/>
                    <a:p>
                      <a:pPr algn="ctr" fontAlgn="b"/>
                      <a:r>
                        <a:rPr lang="en-IN" sz="1400" b="1"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3836230631"/>
                  </a:ext>
                </a:extLst>
              </a:tr>
              <a:tr h="455713">
                <a:tc>
                  <a:txBody>
                    <a:bodyPr/>
                    <a:lstStyle/>
                    <a:p>
                      <a:pPr algn="ctr" fontAlgn="ctr"/>
                      <a:r>
                        <a:rPr lang="en-IN" sz="1400" b="1" i="0" u="none" strike="noStrike" dirty="0">
                          <a:solidFill>
                            <a:srgbClr val="000000"/>
                          </a:solidFill>
                          <a:effectLst/>
                          <a:latin typeface="Calibri" panose="020F0502020204030204" pitchFamily="34" charset="0"/>
                        </a:rPr>
                        <a:t>Self Employed/business</a:t>
                      </a:r>
                    </a:p>
                  </a:txBody>
                  <a:tcPr marL="7620" marR="7620" marT="7620" marB="0" anchor="ctr"/>
                </a:tc>
                <a:tc>
                  <a:txBody>
                    <a:bodyPr/>
                    <a:lstStyle/>
                    <a:p>
                      <a:pPr algn="ctr" fontAlgn="b"/>
                      <a:r>
                        <a:rPr lang="en-IN" sz="1400" b="1" i="0" u="none" strike="noStrike" dirty="0">
                          <a:solidFill>
                            <a:srgbClr val="000000"/>
                          </a:solidFill>
                          <a:effectLst/>
                          <a:latin typeface="Calibri" panose="020F0502020204030204" pitchFamily="34" charset="0"/>
                        </a:rPr>
                        <a:t>1</a:t>
                      </a:r>
                    </a:p>
                  </a:txBody>
                  <a:tcPr marL="7620" marR="7620" marT="7620" marB="0" anchor="b"/>
                </a:tc>
                <a:extLst>
                  <a:ext uri="{0D108BD9-81ED-4DB2-BD59-A6C34878D82A}">
                    <a16:rowId xmlns:a16="http://schemas.microsoft.com/office/drawing/2014/main" val="519268738"/>
                  </a:ext>
                </a:extLst>
              </a:tr>
            </a:tbl>
          </a:graphicData>
        </a:graphic>
      </p:graphicFrame>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69899" y="274955"/>
            <a:ext cx="10515600" cy="1115434"/>
          </a:xfrm>
        </p:spPr>
        <p:txBody>
          <a:bodyPr/>
          <a:lstStyle/>
          <a:p>
            <a:pPr algn="ctr"/>
            <a:r>
              <a:rPr lang="en-US" dirty="0"/>
              <a:t>Cluster Segmentation</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noProof="0"/>
              <a:t>Presentation Title</a:t>
            </a:r>
            <a:endParaRPr lang="en-US" noProof="0" dirty="0"/>
          </a:p>
        </p:txBody>
      </p:sp>
      <p:graphicFrame>
        <p:nvGraphicFramePr>
          <p:cNvPr id="9" name="Table 10">
            <a:extLst>
              <a:ext uri="{FF2B5EF4-FFF2-40B4-BE49-F238E27FC236}">
                <a16:creationId xmlns:a16="http://schemas.microsoft.com/office/drawing/2014/main" id="{B6E0129E-D4AB-5F86-1924-D9E6A916ABF8}"/>
              </a:ext>
            </a:extLst>
          </p:cNvPr>
          <p:cNvGraphicFramePr>
            <a:graphicFrameLocks noGrp="1"/>
          </p:cNvGraphicFramePr>
          <p:nvPr>
            <p:extLst>
              <p:ext uri="{D42A27DB-BD31-4B8C-83A1-F6EECF244321}">
                <p14:modId xmlns:p14="http://schemas.microsoft.com/office/powerpoint/2010/main" val="2978485543"/>
              </p:ext>
            </p:extLst>
          </p:nvPr>
        </p:nvGraphicFramePr>
        <p:xfrm>
          <a:off x="484632" y="2572595"/>
          <a:ext cx="5508172" cy="1873622"/>
        </p:xfrm>
        <a:graphic>
          <a:graphicData uri="http://schemas.openxmlformats.org/drawingml/2006/table">
            <a:tbl>
              <a:tblPr firstRow="1" bandRow="1">
                <a:tableStyleId>{5C22544A-7EE6-4342-B048-85BDC9FD1C3A}</a:tableStyleId>
              </a:tblPr>
              <a:tblGrid>
                <a:gridCol w="1377043">
                  <a:extLst>
                    <a:ext uri="{9D8B030D-6E8A-4147-A177-3AD203B41FA5}">
                      <a16:colId xmlns:a16="http://schemas.microsoft.com/office/drawing/2014/main" val="1560471607"/>
                    </a:ext>
                  </a:extLst>
                </a:gridCol>
                <a:gridCol w="1377043">
                  <a:extLst>
                    <a:ext uri="{9D8B030D-6E8A-4147-A177-3AD203B41FA5}">
                      <a16:colId xmlns:a16="http://schemas.microsoft.com/office/drawing/2014/main" val="3635318354"/>
                    </a:ext>
                  </a:extLst>
                </a:gridCol>
                <a:gridCol w="1377043">
                  <a:extLst>
                    <a:ext uri="{9D8B030D-6E8A-4147-A177-3AD203B41FA5}">
                      <a16:colId xmlns:a16="http://schemas.microsoft.com/office/drawing/2014/main" val="1564609788"/>
                    </a:ext>
                  </a:extLst>
                </a:gridCol>
                <a:gridCol w="1377043">
                  <a:extLst>
                    <a:ext uri="{9D8B030D-6E8A-4147-A177-3AD203B41FA5}">
                      <a16:colId xmlns:a16="http://schemas.microsoft.com/office/drawing/2014/main" val="1821184351"/>
                    </a:ext>
                  </a:extLst>
                </a:gridCol>
              </a:tblGrid>
              <a:tr h="689429">
                <a:tc>
                  <a:txBody>
                    <a:bodyPr/>
                    <a:lstStyle/>
                    <a:p>
                      <a:pPr algn="ctr" fontAlgn="b"/>
                      <a:r>
                        <a:rPr lang="en-IN" sz="1400" b="0" i="0" u="none" strike="noStrike" dirty="0">
                          <a:solidFill>
                            <a:srgbClr val="000000"/>
                          </a:solidFill>
                          <a:effectLst/>
                          <a:latin typeface="Calibri" panose="020F0502020204030204" pitchFamily="34" charset="0"/>
                        </a:rPr>
                        <a:t> </a:t>
                      </a:r>
                    </a:p>
                  </a:txBody>
                  <a:tcPr marL="7620" marR="7620" marT="7620" marB="0" anchor="b"/>
                </a:tc>
                <a:tc gridSpan="3">
                  <a:txBody>
                    <a:bodyPr/>
                    <a:lstStyle/>
                    <a:p>
                      <a:pPr algn="ctr" fontAlgn="b"/>
                      <a:r>
                        <a:rPr lang="en-IN" sz="1400" b="1" i="0" u="none" strike="noStrike" dirty="0">
                          <a:solidFill>
                            <a:srgbClr val="000000"/>
                          </a:solidFill>
                          <a:effectLst/>
                          <a:latin typeface="Calibri" panose="020F0502020204030204" pitchFamily="34" charset="0"/>
                        </a:rPr>
                        <a:t>Clusters</a:t>
                      </a:r>
                    </a:p>
                    <a:p>
                      <a:pPr algn="ctr" fontAlgn="b"/>
                      <a:r>
                        <a:rPr lang="en-IN" sz="1400" b="1" i="0" u="none" strike="noStrike" dirty="0">
                          <a:solidFill>
                            <a:srgbClr val="000000"/>
                          </a:solidFill>
                          <a:effectLst/>
                          <a:latin typeface="Calibri" panose="020F0502020204030204" pitchFamily="34" charset="0"/>
                        </a:rPr>
                        <a:t> </a:t>
                      </a:r>
                    </a:p>
                  </a:txBody>
                  <a:tcPr marL="7620" marR="7620" marT="7620" marB="0" anchor="b"/>
                </a:tc>
                <a:tc hMerge="1">
                  <a:txBody>
                    <a:bodyPr/>
                    <a:lstStyle/>
                    <a:p>
                      <a:pPr algn="l" fontAlgn="b"/>
                      <a:r>
                        <a:rPr lang="en-IN" sz="1100" b="1" i="0" u="none" strike="noStrike" dirty="0">
                          <a:solidFill>
                            <a:srgbClr val="000000"/>
                          </a:solidFill>
                          <a:effectLst/>
                          <a:latin typeface="Calibri" panose="020F0502020204030204" pitchFamily="34" charset="0"/>
                        </a:rPr>
                        <a:t> </a:t>
                      </a:r>
                    </a:p>
                  </a:txBody>
                  <a:tcPr marL="7620" marR="7620" marT="7620" marB="0" anchor="b"/>
                </a:tc>
                <a:tc hMerge="1">
                  <a:txBody>
                    <a:bodyPr/>
                    <a:lstStyle/>
                    <a:p>
                      <a:pPr algn="l" fontAlgn="b"/>
                      <a:r>
                        <a:rPr lang="en-IN" sz="1100" b="1" i="0" u="none" strike="noStrike" dirty="0">
                          <a:solidFill>
                            <a:srgbClr val="000000"/>
                          </a:solidFill>
                          <a:effectLst/>
                          <a:latin typeface="Calibri" panose="020F0502020204030204" pitchFamily="34" charset="0"/>
                        </a:rPr>
                        <a:t> </a:t>
                      </a:r>
                    </a:p>
                  </a:txBody>
                  <a:tcPr marL="7620" marR="7620" marT="7620" marB="0" anchor="b"/>
                </a:tc>
                <a:extLst>
                  <a:ext uri="{0D108BD9-81ED-4DB2-BD59-A6C34878D82A}">
                    <a16:rowId xmlns:a16="http://schemas.microsoft.com/office/drawing/2014/main" val="947458991"/>
                  </a:ext>
                </a:extLst>
              </a:tr>
              <a:tr h="394731">
                <a:tc>
                  <a:txBody>
                    <a:bodyPr/>
                    <a:lstStyle/>
                    <a:p>
                      <a:pPr algn="ctr" fontAlgn="b"/>
                      <a:r>
                        <a:rPr lang="en-IN" sz="1400" b="0" i="0" u="none" strike="noStrike">
                          <a:solidFill>
                            <a:srgbClr val="000000"/>
                          </a:solidFill>
                          <a:effectLst/>
                          <a:latin typeface="Calibri" panose="020F0502020204030204" pitchFamily="34" charset="0"/>
                        </a:rPr>
                        <a:t> </a:t>
                      </a:r>
                    </a:p>
                  </a:txBody>
                  <a:tcPr marL="7620" marR="7620" marT="7620" marB="0" anchor="b"/>
                </a:tc>
                <a:tc>
                  <a:txBody>
                    <a:bodyPr/>
                    <a:lstStyle/>
                    <a:p>
                      <a:pPr algn="ctr" fontAlgn="b"/>
                      <a:r>
                        <a:rPr lang="en-US" sz="1400" b="1" i="0" u="none" strike="noStrike" dirty="0">
                          <a:solidFill>
                            <a:srgbClr val="000000"/>
                          </a:solidFill>
                          <a:effectLst/>
                          <a:latin typeface="Calibri" panose="020F0502020204030204" pitchFamily="34" charset="0"/>
                        </a:rPr>
                        <a:t>1</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1" i="0" u="none" strike="noStrike" dirty="0">
                          <a:solidFill>
                            <a:srgbClr val="000000"/>
                          </a:solidFill>
                          <a:effectLst/>
                          <a:latin typeface="Calibri" panose="020F0502020204030204" pitchFamily="34" charset="0"/>
                        </a:rPr>
                        <a:t>2</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1" i="0" u="none" strike="noStrike" dirty="0">
                          <a:solidFill>
                            <a:srgbClr val="000000"/>
                          </a:solidFill>
                          <a:effectLst/>
                          <a:latin typeface="Calibri" panose="020F0502020204030204" pitchFamily="34" charset="0"/>
                        </a:rPr>
                        <a:t>3</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2310826"/>
                  </a:ext>
                </a:extLst>
              </a:tr>
              <a:tr h="394731">
                <a:tc>
                  <a:txBody>
                    <a:bodyPr/>
                    <a:lstStyle/>
                    <a:p>
                      <a:pPr algn="ctr" fontAlgn="b"/>
                      <a:r>
                        <a:rPr lang="en-IN" sz="1400" b="1" i="0" u="none" strike="noStrike">
                          <a:solidFill>
                            <a:srgbClr val="000000"/>
                          </a:solidFill>
                          <a:effectLst/>
                          <a:latin typeface="Calibri" panose="020F0502020204030204" pitchFamily="34" charset="0"/>
                        </a:rPr>
                        <a:t>Size of cluster</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300</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282</a:t>
                      </a:r>
                    </a:p>
                  </a:txBody>
                  <a:tcPr marL="7620" marR="7620" marT="7620" marB="0" anchor="b"/>
                </a:tc>
                <a:tc>
                  <a:txBody>
                    <a:bodyPr/>
                    <a:lstStyle/>
                    <a:p>
                      <a:pPr algn="ctr" fontAlgn="b"/>
                      <a:r>
                        <a:rPr lang="en-IN" sz="1400" b="0" i="0" u="none" strike="noStrike">
                          <a:solidFill>
                            <a:srgbClr val="000000"/>
                          </a:solidFill>
                          <a:effectLst/>
                          <a:latin typeface="Calibri" panose="020F0502020204030204" pitchFamily="34" charset="0"/>
                        </a:rPr>
                        <a:t>500</a:t>
                      </a:r>
                    </a:p>
                  </a:txBody>
                  <a:tcPr marL="7620" marR="7620" marT="7620" marB="0" anchor="b"/>
                </a:tc>
                <a:extLst>
                  <a:ext uri="{0D108BD9-81ED-4DB2-BD59-A6C34878D82A}">
                    <a16:rowId xmlns:a16="http://schemas.microsoft.com/office/drawing/2014/main" val="3162874138"/>
                  </a:ext>
                </a:extLst>
              </a:tr>
              <a:tr h="394731">
                <a:tc>
                  <a:txBody>
                    <a:bodyPr/>
                    <a:lstStyle/>
                    <a:p>
                      <a:pPr algn="ctr" fontAlgn="b"/>
                      <a:r>
                        <a:rPr lang="en-US" sz="1400" b="1" i="0" u="none" strike="noStrike" dirty="0">
                          <a:solidFill>
                            <a:srgbClr val="000000"/>
                          </a:solidFill>
                          <a:effectLst/>
                          <a:latin typeface="Calibri" panose="020F0502020204030204" pitchFamily="34" charset="0"/>
                        </a:rPr>
                        <a:t>P</a:t>
                      </a:r>
                      <a:r>
                        <a:rPr lang="en-IN" sz="1400" b="1" i="0" u="none" strike="noStrike" dirty="0" err="1">
                          <a:solidFill>
                            <a:srgbClr val="000000"/>
                          </a:solidFill>
                          <a:effectLst/>
                          <a:latin typeface="Calibri" panose="020F0502020204030204" pitchFamily="34" charset="0"/>
                        </a:rPr>
                        <a:t>ercentage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28%</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26%</a:t>
                      </a:r>
                    </a:p>
                  </a:txBody>
                  <a:tcPr marL="7620" marR="7620" marT="7620" marB="0" anchor="b"/>
                </a:tc>
                <a:tc>
                  <a:txBody>
                    <a:bodyPr/>
                    <a:lstStyle/>
                    <a:p>
                      <a:pPr algn="ctr" fontAlgn="b"/>
                      <a:r>
                        <a:rPr lang="en-IN" sz="1400" b="0" i="0" u="none" strike="noStrike" dirty="0">
                          <a:solidFill>
                            <a:srgbClr val="000000"/>
                          </a:solidFill>
                          <a:effectLst/>
                          <a:latin typeface="Calibri" panose="020F0502020204030204" pitchFamily="34" charset="0"/>
                        </a:rPr>
                        <a:t>46%</a:t>
                      </a:r>
                    </a:p>
                  </a:txBody>
                  <a:tcPr marL="7620" marR="7620" marT="7620" marB="0" anchor="b"/>
                </a:tc>
                <a:extLst>
                  <a:ext uri="{0D108BD9-81ED-4DB2-BD59-A6C34878D82A}">
                    <a16:rowId xmlns:a16="http://schemas.microsoft.com/office/drawing/2014/main" val="389277169"/>
                  </a:ext>
                </a:extLst>
              </a:tr>
            </a:tbl>
          </a:graphicData>
        </a:graphic>
      </p:graphicFrame>
      <p:graphicFrame>
        <p:nvGraphicFramePr>
          <p:cNvPr id="16" name="Chart 15">
            <a:extLst>
              <a:ext uri="{FF2B5EF4-FFF2-40B4-BE49-F238E27FC236}">
                <a16:creationId xmlns:a16="http://schemas.microsoft.com/office/drawing/2014/main" id="{C971C3F8-E3CA-16D0-B267-D80EFB7B91F1}"/>
              </a:ext>
            </a:extLst>
          </p:cNvPr>
          <p:cNvGraphicFramePr>
            <a:graphicFrameLocks/>
          </p:cNvGraphicFramePr>
          <p:nvPr>
            <p:extLst>
              <p:ext uri="{D42A27DB-BD31-4B8C-83A1-F6EECF244321}">
                <p14:modId xmlns:p14="http://schemas.microsoft.com/office/powerpoint/2010/main" val="918227094"/>
              </p:ext>
            </p:extLst>
          </p:nvPr>
        </p:nvGraphicFramePr>
        <p:xfrm>
          <a:off x="6329082" y="1922928"/>
          <a:ext cx="4572000" cy="2765611"/>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427E2D7B-1F7A-C953-21EB-70A0A59D433A}"/>
              </a:ext>
            </a:extLst>
          </p:cNvPr>
          <p:cNvSpPr txBox="1"/>
          <p:nvPr/>
        </p:nvSpPr>
        <p:spPr>
          <a:xfrm>
            <a:off x="6324600" y="2481169"/>
            <a:ext cx="1174376" cy="369332"/>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Cluster 3</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8" name="TextBox 17">
            <a:extLst>
              <a:ext uri="{FF2B5EF4-FFF2-40B4-BE49-F238E27FC236}">
                <a16:creationId xmlns:a16="http://schemas.microsoft.com/office/drawing/2014/main" id="{A9053E3A-84C2-94FF-147C-187A32F81373}"/>
              </a:ext>
            </a:extLst>
          </p:cNvPr>
          <p:cNvSpPr txBox="1"/>
          <p:nvPr/>
        </p:nvSpPr>
        <p:spPr>
          <a:xfrm>
            <a:off x="9789459" y="4076885"/>
            <a:ext cx="1174376" cy="369332"/>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Cluster 1</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9" name="TextBox 18">
            <a:extLst>
              <a:ext uri="{FF2B5EF4-FFF2-40B4-BE49-F238E27FC236}">
                <a16:creationId xmlns:a16="http://schemas.microsoft.com/office/drawing/2014/main" id="{6FD2781D-6FBA-1463-36D0-A74D9247CCDC}"/>
              </a:ext>
            </a:extLst>
          </p:cNvPr>
          <p:cNvSpPr txBox="1"/>
          <p:nvPr/>
        </p:nvSpPr>
        <p:spPr>
          <a:xfrm>
            <a:off x="9722224" y="2364305"/>
            <a:ext cx="1174376" cy="369332"/>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Cluster 2</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64028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2348752" y="232603"/>
            <a:ext cx="7584142" cy="1076243"/>
          </a:xfrm>
        </p:spPr>
        <p:txBody>
          <a:bodyPr/>
          <a:lstStyle/>
          <a:p>
            <a:pPr algn="ctr"/>
            <a:r>
              <a:rPr lang="en-US" dirty="0"/>
              <a:t>Normalized Table:</a:t>
            </a:r>
            <a:br>
              <a:rPr lang="en-US" dirty="0"/>
            </a:br>
            <a:r>
              <a:rPr lang="en-US" dirty="0"/>
              <a:t>Cluster Characteristics</a:t>
            </a:r>
          </a:p>
        </p:txBody>
      </p:sp>
      <p:graphicFrame>
        <p:nvGraphicFramePr>
          <p:cNvPr id="7" name="Table 6">
            <a:extLst>
              <a:ext uri="{FF2B5EF4-FFF2-40B4-BE49-F238E27FC236}">
                <a16:creationId xmlns:a16="http://schemas.microsoft.com/office/drawing/2014/main" id="{EE7147E0-A84B-DBEF-2F7D-7E4A2E24D3FC}"/>
              </a:ext>
            </a:extLst>
          </p:cNvPr>
          <p:cNvGraphicFramePr>
            <a:graphicFrameLocks noGrp="1"/>
          </p:cNvGraphicFramePr>
          <p:nvPr>
            <p:extLst>
              <p:ext uri="{D42A27DB-BD31-4B8C-83A1-F6EECF244321}">
                <p14:modId xmlns:p14="http://schemas.microsoft.com/office/powerpoint/2010/main" val="874168432"/>
              </p:ext>
            </p:extLst>
          </p:nvPr>
        </p:nvGraphicFramePr>
        <p:xfrm>
          <a:off x="307910" y="1539368"/>
          <a:ext cx="11438966" cy="4930575"/>
        </p:xfrm>
        <a:graphic>
          <a:graphicData uri="http://schemas.openxmlformats.org/drawingml/2006/table">
            <a:tbl>
              <a:tblPr/>
              <a:tblGrid>
                <a:gridCol w="8889101">
                  <a:extLst>
                    <a:ext uri="{9D8B030D-6E8A-4147-A177-3AD203B41FA5}">
                      <a16:colId xmlns:a16="http://schemas.microsoft.com/office/drawing/2014/main" val="3756726793"/>
                    </a:ext>
                  </a:extLst>
                </a:gridCol>
                <a:gridCol w="849955">
                  <a:extLst>
                    <a:ext uri="{9D8B030D-6E8A-4147-A177-3AD203B41FA5}">
                      <a16:colId xmlns:a16="http://schemas.microsoft.com/office/drawing/2014/main" val="3385953435"/>
                    </a:ext>
                  </a:extLst>
                </a:gridCol>
                <a:gridCol w="849955">
                  <a:extLst>
                    <a:ext uri="{9D8B030D-6E8A-4147-A177-3AD203B41FA5}">
                      <a16:colId xmlns:a16="http://schemas.microsoft.com/office/drawing/2014/main" val="7141035"/>
                    </a:ext>
                  </a:extLst>
                </a:gridCol>
                <a:gridCol w="849955">
                  <a:extLst>
                    <a:ext uri="{9D8B030D-6E8A-4147-A177-3AD203B41FA5}">
                      <a16:colId xmlns:a16="http://schemas.microsoft.com/office/drawing/2014/main" val="1606233626"/>
                    </a:ext>
                  </a:extLst>
                </a:gridCol>
              </a:tblGrid>
              <a:tr h="328705">
                <a:tc>
                  <a:txBody>
                    <a:bodyPr/>
                    <a:lstStyle/>
                    <a:p>
                      <a:pPr algn="ctr" fontAlgn="b"/>
                      <a:r>
                        <a:rPr lang="en-US" sz="1800" b="1" i="0" u="none" strike="noStrike" dirty="0">
                          <a:solidFill>
                            <a:srgbClr val="000000"/>
                          </a:solidFill>
                          <a:effectLst/>
                          <a:latin typeface="Calibri" panose="020F0502020204030204" pitchFamily="34" charset="0"/>
                        </a:rPr>
                        <a:t>A</a:t>
                      </a:r>
                      <a:r>
                        <a:rPr lang="en-IN" sz="1800" b="1" i="0" u="none" strike="noStrike" dirty="0" err="1">
                          <a:solidFill>
                            <a:srgbClr val="000000"/>
                          </a:solidFill>
                          <a:effectLst/>
                          <a:latin typeface="Calibri" panose="020F0502020204030204" pitchFamily="34" charset="0"/>
                        </a:rPr>
                        <a:t>ttributes</a:t>
                      </a:r>
                      <a:endParaRPr lang="en-IN" sz="18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n-IN" sz="1600" b="1" i="0" u="none" strike="noStrike" dirty="0">
                          <a:solidFill>
                            <a:srgbClr val="000000"/>
                          </a:solidFill>
                          <a:effectLst/>
                          <a:latin typeface="Calibri" panose="020F0502020204030204" pitchFamily="34" charset="0"/>
                        </a:rPr>
                        <a:t>Cluster 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n-IN" sz="1600" b="1" i="0" u="none" strike="noStrike" dirty="0">
                          <a:solidFill>
                            <a:srgbClr val="000000"/>
                          </a:solidFill>
                          <a:effectLst/>
                          <a:latin typeface="Calibri" panose="020F0502020204030204" pitchFamily="34" charset="0"/>
                        </a:rPr>
                        <a:t>Cluster 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l" fontAlgn="b"/>
                      <a:r>
                        <a:rPr lang="en-IN" sz="1600" b="1" i="0" u="none" strike="noStrike" dirty="0">
                          <a:solidFill>
                            <a:srgbClr val="000000"/>
                          </a:solidFill>
                          <a:effectLst/>
                          <a:latin typeface="Calibri" panose="020F0502020204030204" pitchFamily="34" charset="0"/>
                        </a:rPr>
                        <a:t>Cluster 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791123624"/>
                  </a:ext>
                </a:extLst>
              </a:tr>
              <a:tr h="328705">
                <a:tc>
                  <a:txBody>
                    <a:bodyPr/>
                    <a:lstStyle/>
                    <a:p>
                      <a:pPr algn="l" fontAlgn="b"/>
                      <a:r>
                        <a:rPr lang="en-US" sz="1600" b="0" i="0" u="none" strike="noStrike" dirty="0">
                          <a:solidFill>
                            <a:srgbClr val="000000"/>
                          </a:solidFill>
                          <a:effectLst/>
                          <a:latin typeface="Calibri" panose="020F0502020204030204" pitchFamily="34" charset="0"/>
                        </a:rPr>
                        <a:t>I generally plan my expenses and never spend more than my budget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dirty="0">
                          <a:solidFill>
                            <a:srgbClr val="000000"/>
                          </a:solidFill>
                          <a:effectLst/>
                          <a:latin typeface="Calibri" panose="020F0502020204030204" pitchFamily="34" charset="0"/>
                        </a:rPr>
                        <a:t>1.248214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IN" sz="1400" b="0" i="0" u="none" strike="noStrike">
                          <a:solidFill>
                            <a:srgbClr val="000000"/>
                          </a:solidFill>
                          <a:effectLst/>
                          <a:latin typeface="Calibri" panose="020F0502020204030204" pitchFamily="34" charset="0"/>
                        </a:rPr>
                        <a:t>-0.06671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dirty="0">
                          <a:solidFill>
                            <a:srgbClr val="000000"/>
                          </a:solidFill>
                          <a:effectLst/>
                          <a:latin typeface="Calibri" panose="020F0502020204030204" pitchFamily="34" charset="0"/>
                        </a:rPr>
                        <a:t>-1.1815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98811712"/>
                  </a:ext>
                </a:extLst>
              </a:tr>
              <a:tr h="328705">
                <a:tc>
                  <a:txBody>
                    <a:bodyPr/>
                    <a:lstStyle/>
                    <a:p>
                      <a:pPr algn="l" fontAlgn="b"/>
                      <a:r>
                        <a:rPr lang="en-US" sz="1600" b="0" i="0" u="none" strike="noStrike" dirty="0">
                          <a:solidFill>
                            <a:srgbClr val="000000"/>
                          </a:solidFill>
                          <a:effectLst/>
                          <a:latin typeface="Calibri" panose="020F0502020204030204" pitchFamily="34" charset="0"/>
                        </a:rPr>
                        <a:t>I often take opinions or check reviews before buying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dirty="0">
                          <a:solidFill>
                            <a:srgbClr val="000000"/>
                          </a:solidFill>
                          <a:effectLst/>
                          <a:latin typeface="Calibri" panose="020F0502020204030204" pitchFamily="34" charset="0"/>
                        </a:rPr>
                        <a:t>0.483881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a:solidFill>
                            <a:srgbClr val="000000"/>
                          </a:solidFill>
                          <a:effectLst/>
                          <a:latin typeface="Calibri" panose="020F0502020204030204" pitchFamily="34" charset="0"/>
                        </a:rPr>
                        <a:t>0.279952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a:solidFill>
                            <a:srgbClr val="000000"/>
                          </a:solidFill>
                          <a:effectLst/>
                          <a:latin typeface="Calibri" panose="020F0502020204030204" pitchFamily="34" charset="0"/>
                        </a:rPr>
                        <a:t>-0.76383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248282160"/>
                  </a:ext>
                </a:extLst>
              </a:tr>
              <a:tr h="328705">
                <a:tc>
                  <a:txBody>
                    <a:bodyPr/>
                    <a:lstStyle/>
                    <a:p>
                      <a:pPr algn="l" fontAlgn="b"/>
                      <a:r>
                        <a:rPr lang="en-US" sz="1600" b="0" i="0" u="none" strike="noStrike" dirty="0">
                          <a:solidFill>
                            <a:srgbClr val="000000"/>
                          </a:solidFill>
                          <a:effectLst/>
                          <a:latin typeface="Calibri" panose="020F0502020204030204" pitchFamily="34" charset="0"/>
                        </a:rPr>
                        <a:t>I often experiment with new brands rather than just sticking to old ones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a:solidFill>
                            <a:srgbClr val="000000"/>
                          </a:solidFill>
                          <a:effectLst/>
                          <a:latin typeface="Calibri" panose="020F0502020204030204" pitchFamily="34" charset="0"/>
                        </a:rPr>
                        <a:t>0.218214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dirty="0">
                          <a:solidFill>
                            <a:srgbClr val="000000"/>
                          </a:solidFill>
                          <a:effectLst/>
                          <a:latin typeface="Calibri" panose="020F0502020204030204" pitchFamily="34" charset="0"/>
                        </a:rPr>
                        <a:t>0.067286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a:solidFill>
                            <a:srgbClr val="000000"/>
                          </a:solidFill>
                          <a:effectLst/>
                          <a:latin typeface="Calibri" panose="020F0502020204030204" pitchFamily="34" charset="0"/>
                        </a:rPr>
                        <a:t>-0.2855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70755649"/>
                  </a:ext>
                </a:extLst>
              </a:tr>
              <a:tr h="328705">
                <a:tc>
                  <a:txBody>
                    <a:bodyPr/>
                    <a:lstStyle/>
                    <a:p>
                      <a:pPr algn="l" fontAlgn="b"/>
                      <a:r>
                        <a:rPr lang="en-US" sz="1600" b="0" i="0" u="none" strike="noStrike" dirty="0">
                          <a:solidFill>
                            <a:srgbClr val="000000"/>
                          </a:solidFill>
                          <a:effectLst/>
                          <a:latin typeface="Calibri" panose="020F0502020204030204" pitchFamily="34" charset="0"/>
                        </a:rPr>
                        <a:t>I like to spend my weekends with friends than staying at home .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a:solidFill>
                            <a:srgbClr val="000000"/>
                          </a:solidFill>
                          <a:effectLst/>
                          <a:latin typeface="Calibri" panose="020F0502020204030204" pitchFamily="34" charset="0"/>
                        </a:rPr>
                        <a:t>-0.26579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dirty="0">
                          <a:solidFill>
                            <a:srgbClr val="000000"/>
                          </a:solidFill>
                          <a:effectLst/>
                          <a:latin typeface="Calibri" panose="020F0502020204030204" pitchFamily="34" charset="0"/>
                        </a:rPr>
                        <a:t>-0.42971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a:solidFill>
                            <a:srgbClr val="000000"/>
                          </a:solidFill>
                          <a:effectLst/>
                          <a:latin typeface="Calibri" panose="020F0502020204030204" pitchFamily="34" charset="0"/>
                        </a:rPr>
                        <a:t>0.6955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68698000"/>
                  </a:ext>
                </a:extLst>
              </a:tr>
              <a:tr h="328705">
                <a:tc>
                  <a:txBody>
                    <a:bodyPr/>
                    <a:lstStyle/>
                    <a:p>
                      <a:pPr algn="l" fontAlgn="b"/>
                      <a:r>
                        <a:rPr lang="en-US" sz="1600" b="0" i="0" u="none" strike="noStrike" dirty="0">
                          <a:solidFill>
                            <a:srgbClr val="000000"/>
                          </a:solidFill>
                          <a:effectLst/>
                          <a:latin typeface="Calibri" panose="020F0502020204030204" pitchFamily="34" charset="0"/>
                        </a:rPr>
                        <a:t>My favorite subjects in school were Mathematics &amp; Science rather than Literature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a:solidFill>
                            <a:srgbClr val="000000"/>
                          </a:solidFill>
                          <a:effectLst/>
                          <a:latin typeface="Calibri" panose="020F0502020204030204" pitchFamily="34" charset="0"/>
                        </a:rPr>
                        <a:t>0.844548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dirty="0">
                          <a:solidFill>
                            <a:srgbClr val="000000"/>
                          </a:solidFill>
                          <a:effectLst/>
                          <a:latin typeface="Calibri" panose="020F0502020204030204" pitchFamily="34" charset="0"/>
                        </a:rPr>
                        <a:t>-0.09538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a:solidFill>
                            <a:srgbClr val="000000"/>
                          </a:solidFill>
                          <a:effectLst/>
                          <a:latin typeface="Calibri" panose="020F0502020204030204" pitchFamily="34" charset="0"/>
                        </a:rPr>
                        <a:t>-0.74917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637584557"/>
                  </a:ext>
                </a:extLst>
              </a:tr>
              <a:tr h="328705">
                <a:tc>
                  <a:txBody>
                    <a:bodyPr/>
                    <a:lstStyle/>
                    <a:p>
                      <a:pPr algn="l" fontAlgn="b"/>
                      <a:r>
                        <a:rPr lang="en-US" sz="1600" b="0" i="0" u="none" strike="noStrike" dirty="0">
                          <a:solidFill>
                            <a:srgbClr val="000000"/>
                          </a:solidFill>
                          <a:effectLst/>
                          <a:latin typeface="Calibri" panose="020F0502020204030204" pitchFamily="34" charset="0"/>
                        </a:rPr>
                        <a:t> I make it a point to do some physical exercises (like swimming, walking, yoga) almost everyday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dirty="0">
                          <a:solidFill>
                            <a:srgbClr val="000000"/>
                          </a:solidFill>
                          <a:effectLst/>
                          <a:latin typeface="Calibri" panose="020F0502020204030204" pitchFamily="34" charset="0"/>
                        </a:rPr>
                        <a:t>2.569548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IN" sz="1400" b="0" i="0" u="none" strike="noStrike" dirty="0">
                          <a:solidFill>
                            <a:srgbClr val="000000"/>
                          </a:solidFill>
                          <a:effectLst/>
                          <a:latin typeface="Calibri" panose="020F0502020204030204" pitchFamily="34" charset="0"/>
                        </a:rPr>
                        <a:t>-2.31538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IN" sz="1400" b="0" i="0" u="none" strike="noStrike">
                          <a:solidFill>
                            <a:srgbClr val="000000"/>
                          </a:solidFill>
                          <a:effectLst/>
                          <a:latin typeface="Calibri" panose="020F0502020204030204" pitchFamily="34" charset="0"/>
                        </a:rPr>
                        <a:t>-0.25417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936898831"/>
                  </a:ext>
                </a:extLst>
              </a:tr>
              <a:tr h="328705">
                <a:tc>
                  <a:txBody>
                    <a:bodyPr/>
                    <a:lstStyle/>
                    <a:p>
                      <a:pPr algn="l" fontAlgn="b"/>
                      <a:r>
                        <a:rPr lang="en-US" sz="1600" b="0" i="0" u="none" strike="noStrike" dirty="0">
                          <a:solidFill>
                            <a:srgbClr val="000000"/>
                          </a:solidFill>
                          <a:effectLst/>
                          <a:latin typeface="Calibri" panose="020F0502020204030204" pitchFamily="34" charset="0"/>
                        </a:rPr>
                        <a:t>When I go out for shopping, I end up buying more items just by impulse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a:solidFill>
                            <a:srgbClr val="000000"/>
                          </a:solidFill>
                          <a:effectLst/>
                          <a:latin typeface="Calibri" panose="020F0502020204030204" pitchFamily="34" charset="0"/>
                        </a:rPr>
                        <a:t>-0.97145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dirty="0">
                          <a:solidFill>
                            <a:srgbClr val="000000"/>
                          </a:solidFill>
                          <a:effectLst/>
                          <a:latin typeface="Calibri" panose="020F0502020204030204" pitchFamily="34" charset="0"/>
                        </a:rPr>
                        <a:t>0.052619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dirty="0">
                          <a:solidFill>
                            <a:srgbClr val="000000"/>
                          </a:solidFill>
                          <a:effectLst/>
                          <a:latin typeface="Calibri" panose="020F0502020204030204" pitchFamily="34" charset="0"/>
                        </a:rPr>
                        <a:t>0.918833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732868359"/>
                  </a:ext>
                </a:extLst>
              </a:tr>
              <a:tr h="328705">
                <a:tc>
                  <a:txBody>
                    <a:bodyPr/>
                    <a:lstStyle/>
                    <a:p>
                      <a:pPr algn="l" fontAlgn="b"/>
                      <a:r>
                        <a:rPr lang="en-US" sz="1600" b="0" i="0" u="none" strike="noStrike" dirty="0">
                          <a:solidFill>
                            <a:srgbClr val="000000"/>
                          </a:solidFill>
                          <a:effectLst/>
                          <a:latin typeface="Calibri" panose="020F0502020204030204" pitchFamily="34" charset="0"/>
                        </a:rPr>
                        <a:t>I am active on almost all Social media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dirty="0">
                          <a:solidFill>
                            <a:srgbClr val="000000"/>
                          </a:solidFill>
                          <a:effectLst/>
                          <a:latin typeface="Calibri" panose="020F0502020204030204" pitchFamily="34" charset="0"/>
                        </a:rPr>
                        <a:t>-1.26279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IN" sz="1400" b="0" i="0" u="none" strike="noStrike" dirty="0">
                          <a:solidFill>
                            <a:srgbClr val="000000"/>
                          </a:solidFill>
                          <a:effectLst/>
                          <a:latin typeface="Calibri" panose="020F0502020204030204" pitchFamily="34" charset="0"/>
                        </a:rPr>
                        <a:t>-0.11671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dirty="0">
                          <a:solidFill>
                            <a:srgbClr val="000000"/>
                          </a:solidFill>
                          <a:effectLst/>
                          <a:latin typeface="Calibri" panose="020F0502020204030204" pitchFamily="34" charset="0"/>
                        </a:rPr>
                        <a:t>1.3795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062984565"/>
                  </a:ext>
                </a:extLst>
              </a:tr>
              <a:tr h="328705">
                <a:tc>
                  <a:txBody>
                    <a:bodyPr/>
                    <a:lstStyle/>
                    <a:p>
                      <a:pPr algn="l" fontAlgn="b"/>
                      <a:r>
                        <a:rPr lang="en-US" sz="1600" b="0" i="0" u="none" strike="noStrike" dirty="0">
                          <a:solidFill>
                            <a:srgbClr val="000000"/>
                          </a:solidFill>
                          <a:effectLst/>
                          <a:latin typeface="Calibri" panose="020F0502020204030204" pitchFamily="34" charset="0"/>
                        </a:rPr>
                        <a:t>I like light, sober colors to bright, exciting colors when it comes to clothing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a:solidFill>
                            <a:srgbClr val="000000"/>
                          </a:solidFill>
                          <a:effectLst/>
                          <a:latin typeface="Calibri" panose="020F0502020204030204" pitchFamily="34" charset="0"/>
                        </a:rPr>
                        <a:t>0.275548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dirty="0">
                          <a:solidFill>
                            <a:srgbClr val="000000"/>
                          </a:solidFill>
                          <a:effectLst/>
                          <a:latin typeface="Calibri" panose="020F0502020204030204" pitchFamily="34" charset="0"/>
                        </a:rPr>
                        <a:t>0.202619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dirty="0">
                          <a:solidFill>
                            <a:srgbClr val="000000"/>
                          </a:solidFill>
                          <a:effectLst/>
                          <a:latin typeface="Calibri" panose="020F0502020204030204" pitchFamily="34" charset="0"/>
                        </a:rPr>
                        <a:t>-0.47817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979014013"/>
                  </a:ext>
                </a:extLst>
              </a:tr>
              <a:tr h="328705">
                <a:tc>
                  <a:txBody>
                    <a:bodyPr/>
                    <a:lstStyle/>
                    <a:p>
                      <a:pPr algn="l" fontAlgn="b"/>
                      <a:r>
                        <a:rPr lang="en-US" sz="1600" b="0" i="0" u="none" strike="noStrike" dirty="0">
                          <a:solidFill>
                            <a:srgbClr val="000000"/>
                          </a:solidFill>
                          <a:effectLst/>
                          <a:latin typeface="Calibri" panose="020F0502020204030204" pitchFamily="34" charset="0"/>
                        </a:rPr>
                        <a:t>I prefer watching videos/shows online rather than watching them in the television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a:solidFill>
                            <a:srgbClr val="000000"/>
                          </a:solidFill>
                          <a:effectLst/>
                          <a:latin typeface="Calibri" panose="020F0502020204030204" pitchFamily="34" charset="0"/>
                        </a:rPr>
                        <a:t>-0.13045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dirty="0">
                          <a:solidFill>
                            <a:srgbClr val="000000"/>
                          </a:solidFill>
                          <a:effectLst/>
                          <a:latin typeface="Calibri" panose="020F0502020204030204" pitchFamily="34" charset="0"/>
                        </a:rPr>
                        <a:t>0.521619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dirty="0">
                          <a:solidFill>
                            <a:srgbClr val="000000"/>
                          </a:solidFill>
                          <a:effectLst/>
                          <a:latin typeface="Calibri" panose="020F0502020204030204" pitchFamily="34" charset="0"/>
                        </a:rPr>
                        <a:t>-0.39117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640499250"/>
                  </a:ext>
                </a:extLst>
              </a:tr>
              <a:tr h="328705">
                <a:tc>
                  <a:txBody>
                    <a:bodyPr/>
                    <a:lstStyle/>
                    <a:p>
                      <a:pPr algn="l" fontAlgn="b"/>
                      <a:r>
                        <a:rPr lang="en-US" sz="1600" b="0" i="0" u="none" strike="noStrike" dirty="0">
                          <a:solidFill>
                            <a:srgbClr val="000000"/>
                          </a:solidFill>
                          <a:effectLst/>
                          <a:latin typeface="Calibri" panose="020F0502020204030204" pitchFamily="34" charset="0"/>
                        </a:rPr>
                        <a:t>I prefer ordering in from online apps than dining out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a:solidFill>
                            <a:srgbClr val="000000"/>
                          </a:solidFill>
                          <a:effectLst/>
                          <a:latin typeface="Calibri" panose="020F0502020204030204" pitchFamily="34" charset="0"/>
                        </a:rPr>
                        <a:t>-0.89712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dirty="0">
                          <a:solidFill>
                            <a:srgbClr val="000000"/>
                          </a:solidFill>
                          <a:effectLst/>
                          <a:latin typeface="Calibri" panose="020F0502020204030204" pitchFamily="34" charset="0"/>
                        </a:rPr>
                        <a:t>1.281952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IN" sz="1400" b="0" i="0" u="none" strike="noStrike" dirty="0">
                          <a:solidFill>
                            <a:srgbClr val="000000"/>
                          </a:solidFill>
                          <a:effectLst/>
                          <a:latin typeface="Calibri" panose="020F0502020204030204" pitchFamily="34" charset="0"/>
                        </a:rPr>
                        <a:t>-0.38483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349996878"/>
                  </a:ext>
                </a:extLst>
              </a:tr>
              <a:tr h="328705">
                <a:tc>
                  <a:txBody>
                    <a:bodyPr/>
                    <a:lstStyle/>
                    <a:p>
                      <a:pPr algn="l" fontAlgn="b"/>
                      <a:r>
                        <a:rPr lang="en-US" sz="1600" b="0" i="0" u="none" strike="noStrike" dirty="0">
                          <a:solidFill>
                            <a:srgbClr val="000000"/>
                          </a:solidFill>
                          <a:effectLst/>
                          <a:latin typeface="Calibri" panose="020F0502020204030204" pitchFamily="34" charset="0"/>
                        </a:rPr>
                        <a:t>I follow Brands, celebrities, influencers on social media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a:solidFill>
                            <a:srgbClr val="000000"/>
                          </a:solidFill>
                          <a:effectLst/>
                          <a:latin typeface="Calibri" panose="020F0502020204030204" pitchFamily="34" charset="0"/>
                        </a:rPr>
                        <a:t>-0.78579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dirty="0">
                          <a:solidFill>
                            <a:srgbClr val="000000"/>
                          </a:solidFill>
                          <a:effectLst/>
                          <a:latin typeface="Calibri" panose="020F0502020204030204" pitchFamily="34" charset="0"/>
                        </a:rPr>
                        <a:t>-0.74771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dirty="0">
                          <a:solidFill>
                            <a:srgbClr val="000000"/>
                          </a:solidFill>
                          <a:effectLst/>
                          <a:latin typeface="Calibri" panose="020F0502020204030204" pitchFamily="34" charset="0"/>
                        </a:rPr>
                        <a:t>1.5335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861617648"/>
                  </a:ext>
                </a:extLst>
              </a:tr>
              <a:tr h="328705">
                <a:tc>
                  <a:txBody>
                    <a:bodyPr/>
                    <a:lstStyle/>
                    <a:p>
                      <a:pPr algn="l" fontAlgn="b"/>
                      <a:r>
                        <a:rPr lang="en-US" sz="1600" b="0" i="0" u="none" strike="noStrike" dirty="0">
                          <a:solidFill>
                            <a:srgbClr val="000000"/>
                          </a:solidFill>
                          <a:effectLst/>
                          <a:latin typeface="Calibri" panose="020F0502020204030204" pitchFamily="34" charset="0"/>
                        </a:rPr>
                        <a:t>I always try to keep up with new fashion trends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dirty="0">
                          <a:solidFill>
                            <a:srgbClr val="000000"/>
                          </a:solidFill>
                          <a:effectLst/>
                          <a:latin typeface="Calibri" panose="020F0502020204030204" pitchFamily="34" charset="0"/>
                        </a:rPr>
                        <a:t>-0.29679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a:solidFill>
                            <a:srgbClr val="000000"/>
                          </a:solidFill>
                          <a:effectLst/>
                          <a:latin typeface="Calibri" panose="020F0502020204030204" pitchFamily="34" charset="0"/>
                        </a:rPr>
                        <a:t>-0.76071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IN" sz="1400" b="0" i="0" u="none" strike="noStrike" dirty="0">
                          <a:solidFill>
                            <a:srgbClr val="000000"/>
                          </a:solidFill>
                          <a:effectLst/>
                          <a:latin typeface="Calibri" panose="020F0502020204030204" pitchFamily="34" charset="0"/>
                        </a:rPr>
                        <a:t>1.0575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975492989"/>
                  </a:ext>
                </a:extLst>
              </a:tr>
              <a:tr h="328705">
                <a:tc>
                  <a:txBody>
                    <a:bodyPr/>
                    <a:lstStyle/>
                    <a:p>
                      <a:pPr algn="l" fontAlgn="b"/>
                      <a:r>
                        <a:rPr lang="en-US" sz="1600" b="0" i="0" u="none" strike="noStrike" dirty="0">
                          <a:solidFill>
                            <a:srgbClr val="000000"/>
                          </a:solidFill>
                          <a:effectLst/>
                          <a:latin typeface="Calibri" panose="020F0502020204030204" pitchFamily="34" charset="0"/>
                        </a:rPr>
                        <a:t>I prefer reading or listening to music rather than exercising or playing a sport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fontAlgn="b"/>
                      <a:r>
                        <a:rPr lang="en-IN" sz="1400" b="0" i="0" u="none" strike="noStrike">
                          <a:solidFill>
                            <a:srgbClr val="000000"/>
                          </a:solidFill>
                          <a:effectLst/>
                          <a:latin typeface="Calibri" panose="020F0502020204030204" pitchFamily="34" charset="0"/>
                        </a:rPr>
                        <a:t>-1.02979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IN" sz="1400" b="0" i="0" u="none" strike="noStrike" dirty="0">
                          <a:solidFill>
                            <a:srgbClr val="000000"/>
                          </a:solidFill>
                          <a:effectLst/>
                          <a:latin typeface="Calibri" panose="020F0502020204030204" pitchFamily="34" charset="0"/>
                        </a:rPr>
                        <a:t>2.126286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IN" sz="1400" b="0" i="0" u="none" strike="noStrike" dirty="0">
                          <a:solidFill>
                            <a:srgbClr val="000000"/>
                          </a:solidFill>
                          <a:effectLst/>
                          <a:latin typeface="Calibri" panose="020F0502020204030204" pitchFamily="34" charset="0"/>
                        </a:rPr>
                        <a:t>-1.0965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515937257"/>
                  </a:ext>
                </a:extLst>
              </a:tr>
            </a:tbl>
          </a:graphicData>
        </a:graphic>
      </p:graphicFrame>
    </p:spTree>
    <p:extLst>
      <p:ext uri="{BB962C8B-B14F-4D97-AF65-F5344CB8AC3E}">
        <p14:creationId xmlns:p14="http://schemas.microsoft.com/office/powerpoint/2010/main" val="24780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11" name="Rectangle 10">
            <a:extLst>
              <a:ext uri="{FF2B5EF4-FFF2-40B4-BE49-F238E27FC236}">
                <a16:creationId xmlns:a16="http://schemas.microsoft.com/office/drawing/2014/main" id="{31DE2C91-9B02-2045-F92A-6D00DD51845A}"/>
              </a:ext>
            </a:extLst>
          </p:cNvPr>
          <p:cNvSpPr/>
          <p:nvPr/>
        </p:nvSpPr>
        <p:spPr>
          <a:xfrm>
            <a:off x="4934339" y="531845"/>
            <a:ext cx="2323322" cy="1324944"/>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a:t>
            </a:r>
          </a:p>
        </p:txBody>
      </p:sp>
      <p:cxnSp>
        <p:nvCxnSpPr>
          <p:cNvPr id="14" name="Straight Connector 13">
            <a:extLst>
              <a:ext uri="{FF2B5EF4-FFF2-40B4-BE49-F238E27FC236}">
                <a16:creationId xmlns:a16="http://schemas.microsoft.com/office/drawing/2014/main" id="{DB455B23-D6EF-3FA6-D983-4E2C9FD52D69}"/>
              </a:ext>
            </a:extLst>
          </p:cNvPr>
          <p:cNvCxnSpPr>
            <a:cxnSpLocks/>
            <a:stCxn id="11" idx="2"/>
            <a:endCxn id="11" idx="2"/>
          </p:cNvCxnSpPr>
          <p:nvPr/>
        </p:nvCxnSpPr>
        <p:spPr>
          <a:xfrm>
            <a:off x="6096000" y="185678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341BB86-D132-152B-06DD-BD426862F41F}"/>
              </a:ext>
            </a:extLst>
          </p:cNvPr>
          <p:cNvCxnSpPr>
            <a:cxnSpLocks/>
          </p:cNvCxnSpPr>
          <p:nvPr/>
        </p:nvCxnSpPr>
        <p:spPr>
          <a:xfrm flipH="1">
            <a:off x="2808514" y="2360645"/>
            <a:ext cx="7072604"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E8D1FFB-5B1B-A4C1-BC99-4D96277245D9}"/>
              </a:ext>
            </a:extLst>
          </p:cNvPr>
          <p:cNvCxnSpPr>
            <a:cxnSpLocks/>
            <a:stCxn id="11" idx="2"/>
          </p:cNvCxnSpPr>
          <p:nvPr/>
        </p:nvCxnSpPr>
        <p:spPr>
          <a:xfrm>
            <a:off x="6096000" y="1856789"/>
            <a:ext cx="0" cy="50385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E42558-5565-5D12-E437-14B869E73B30}"/>
              </a:ext>
            </a:extLst>
          </p:cNvPr>
          <p:cNvCxnSpPr/>
          <p:nvPr/>
        </p:nvCxnSpPr>
        <p:spPr>
          <a:xfrm>
            <a:off x="2811624" y="2360645"/>
            <a:ext cx="0" cy="60649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8364478-B2F9-597F-42A9-2B6FBC78E6A2}"/>
              </a:ext>
            </a:extLst>
          </p:cNvPr>
          <p:cNvCxnSpPr/>
          <p:nvPr/>
        </p:nvCxnSpPr>
        <p:spPr>
          <a:xfrm>
            <a:off x="6096000" y="2360645"/>
            <a:ext cx="0" cy="60649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A575AF8-FED9-6816-C6FF-A6997E37C3FB}"/>
              </a:ext>
            </a:extLst>
          </p:cNvPr>
          <p:cNvCxnSpPr/>
          <p:nvPr/>
        </p:nvCxnSpPr>
        <p:spPr>
          <a:xfrm>
            <a:off x="9874898" y="2360645"/>
            <a:ext cx="0" cy="60649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723173E-B662-70F1-6B92-F79B62E24AE9}"/>
              </a:ext>
            </a:extLst>
          </p:cNvPr>
          <p:cNvSpPr/>
          <p:nvPr/>
        </p:nvSpPr>
        <p:spPr>
          <a:xfrm>
            <a:off x="1808584" y="2985797"/>
            <a:ext cx="2323322" cy="1511552"/>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 1</a:t>
            </a:r>
          </a:p>
          <a:p>
            <a:pPr algn="ctr"/>
            <a:r>
              <a:rPr lang="en-IN" dirty="0"/>
              <a:t>(METHODICAL)</a:t>
            </a:r>
          </a:p>
        </p:txBody>
      </p:sp>
      <p:sp>
        <p:nvSpPr>
          <p:cNvPr id="32" name="Rectangle 31">
            <a:extLst>
              <a:ext uri="{FF2B5EF4-FFF2-40B4-BE49-F238E27FC236}">
                <a16:creationId xmlns:a16="http://schemas.microsoft.com/office/drawing/2014/main" id="{CB474989-FEF7-9E64-7810-AB795F5153E7}"/>
              </a:ext>
            </a:extLst>
          </p:cNvPr>
          <p:cNvSpPr/>
          <p:nvPr/>
        </p:nvSpPr>
        <p:spPr>
          <a:xfrm>
            <a:off x="5055638" y="2985797"/>
            <a:ext cx="2323322" cy="1511552"/>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 2</a:t>
            </a:r>
          </a:p>
          <a:p>
            <a:pPr algn="ctr"/>
            <a:r>
              <a:rPr lang="en-IN" dirty="0"/>
              <a:t>(HEEDFUL MUSICOPHILE)</a:t>
            </a:r>
          </a:p>
        </p:txBody>
      </p:sp>
      <p:sp>
        <p:nvSpPr>
          <p:cNvPr id="33" name="Rectangle 32">
            <a:extLst>
              <a:ext uri="{FF2B5EF4-FFF2-40B4-BE49-F238E27FC236}">
                <a16:creationId xmlns:a16="http://schemas.microsoft.com/office/drawing/2014/main" id="{A9C4E011-2E83-7224-5177-1563262F845C}"/>
              </a:ext>
            </a:extLst>
          </p:cNvPr>
          <p:cNvSpPr/>
          <p:nvPr/>
        </p:nvSpPr>
        <p:spPr>
          <a:xfrm>
            <a:off x="8573279" y="2985797"/>
            <a:ext cx="2323322" cy="1511552"/>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CLUSTER 3</a:t>
            </a:r>
          </a:p>
          <a:p>
            <a:pPr algn="ctr"/>
            <a:r>
              <a:rPr lang="en-IN" dirty="0"/>
              <a:t>( INFLUENCER)</a:t>
            </a:r>
          </a:p>
        </p:txBody>
      </p:sp>
      <p:sp>
        <p:nvSpPr>
          <p:cNvPr id="3" name="Rectangle 2">
            <a:extLst>
              <a:ext uri="{FF2B5EF4-FFF2-40B4-BE49-F238E27FC236}">
                <a16:creationId xmlns:a16="http://schemas.microsoft.com/office/drawing/2014/main" id="{12DB9DDE-6A98-27AE-85A5-3B2E00C01C8D}"/>
              </a:ext>
            </a:extLst>
          </p:cNvPr>
          <p:cNvSpPr/>
          <p:nvPr/>
        </p:nvSpPr>
        <p:spPr>
          <a:xfrm>
            <a:off x="1808584" y="4693298"/>
            <a:ext cx="2323322" cy="1670027"/>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-Prefers Physical activities</a:t>
            </a:r>
          </a:p>
          <a:p>
            <a:endParaRPr lang="en-IN" dirty="0"/>
          </a:p>
          <a:p>
            <a:r>
              <a:rPr lang="en-IN" dirty="0"/>
              <a:t>-Pre-planned and pre-thought</a:t>
            </a:r>
          </a:p>
        </p:txBody>
      </p:sp>
      <p:sp>
        <p:nvSpPr>
          <p:cNvPr id="4" name="Rectangle 3">
            <a:extLst>
              <a:ext uri="{FF2B5EF4-FFF2-40B4-BE49-F238E27FC236}">
                <a16:creationId xmlns:a16="http://schemas.microsoft.com/office/drawing/2014/main" id="{6028148A-F709-5180-6AAF-823B92A24F4B}"/>
              </a:ext>
            </a:extLst>
          </p:cNvPr>
          <p:cNvSpPr/>
          <p:nvPr/>
        </p:nvSpPr>
        <p:spPr>
          <a:xfrm>
            <a:off x="5055638" y="4693298"/>
            <a:ext cx="2323322" cy="1670027"/>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-Makes Heedful decisions</a:t>
            </a:r>
          </a:p>
          <a:p>
            <a:endParaRPr lang="en-US" dirty="0"/>
          </a:p>
          <a:p>
            <a:r>
              <a:rPr lang="en-US" dirty="0"/>
              <a:t>-Loves Music</a:t>
            </a:r>
          </a:p>
          <a:p>
            <a:endParaRPr lang="en-US" dirty="0"/>
          </a:p>
          <a:p>
            <a:r>
              <a:rPr lang="en-US" dirty="0"/>
              <a:t>-Couch Potato</a:t>
            </a:r>
            <a:endParaRPr lang="en-IN" dirty="0"/>
          </a:p>
        </p:txBody>
      </p:sp>
      <p:sp>
        <p:nvSpPr>
          <p:cNvPr id="5" name="Rectangle 4">
            <a:extLst>
              <a:ext uri="{FF2B5EF4-FFF2-40B4-BE49-F238E27FC236}">
                <a16:creationId xmlns:a16="http://schemas.microsoft.com/office/drawing/2014/main" id="{05C4B6A2-1ADF-5130-BE2A-165897E9A2DC}"/>
              </a:ext>
            </a:extLst>
          </p:cNvPr>
          <p:cNvSpPr/>
          <p:nvPr/>
        </p:nvSpPr>
        <p:spPr>
          <a:xfrm>
            <a:off x="8566047" y="4693298"/>
            <a:ext cx="2323322" cy="1670027"/>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-Fashionista</a:t>
            </a:r>
          </a:p>
          <a:p>
            <a:endParaRPr lang="en-US" dirty="0"/>
          </a:p>
          <a:p>
            <a:r>
              <a:rPr lang="en-US" dirty="0"/>
              <a:t>-Unplanned</a:t>
            </a:r>
          </a:p>
          <a:p>
            <a:endParaRPr lang="en-US" dirty="0"/>
          </a:p>
          <a:p>
            <a:r>
              <a:rPr lang="en-US" dirty="0"/>
              <a:t>-Nethead</a:t>
            </a:r>
            <a:endParaRPr lang="en-IN" dirty="0"/>
          </a:p>
        </p:txBody>
      </p:sp>
    </p:spTree>
    <p:extLst>
      <p:ext uri="{BB962C8B-B14F-4D97-AF65-F5344CB8AC3E}">
        <p14:creationId xmlns:p14="http://schemas.microsoft.com/office/powerpoint/2010/main" val="136360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cxnSp>
        <p:nvCxnSpPr>
          <p:cNvPr id="14" name="Straight Connector 13">
            <a:extLst>
              <a:ext uri="{FF2B5EF4-FFF2-40B4-BE49-F238E27FC236}">
                <a16:creationId xmlns:a16="http://schemas.microsoft.com/office/drawing/2014/main" id="{DB455B23-D6EF-3FA6-D983-4E2C9FD52D69}"/>
              </a:ext>
            </a:extLst>
          </p:cNvPr>
          <p:cNvCxnSpPr>
            <a:cxnSpLocks/>
          </p:cNvCxnSpPr>
          <p:nvPr/>
        </p:nvCxnSpPr>
        <p:spPr>
          <a:xfrm>
            <a:off x="6096000" y="185678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46B7822-2C40-B443-5E82-A1E404AFC337}"/>
              </a:ext>
            </a:extLst>
          </p:cNvPr>
          <p:cNvCxnSpPr>
            <a:cxnSpLocks/>
          </p:cNvCxnSpPr>
          <p:nvPr/>
        </p:nvCxnSpPr>
        <p:spPr>
          <a:xfrm>
            <a:off x="3909285" y="0"/>
            <a:ext cx="1" cy="6858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FB51C4F-9578-B8C9-BCB7-F9F34DDCE500}"/>
              </a:ext>
            </a:extLst>
          </p:cNvPr>
          <p:cNvCxnSpPr>
            <a:cxnSpLocks/>
          </p:cNvCxnSpPr>
          <p:nvPr/>
        </p:nvCxnSpPr>
        <p:spPr>
          <a:xfrm>
            <a:off x="8369558" y="27992"/>
            <a:ext cx="0" cy="6858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5" name="Flowchart: Connector 14">
            <a:extLst>
              <a:ext uri="{FF2B5EF4-FFF2-40B4-BE49-F238E27FC236}">
                <a16:creationId xmlns:a16="http://schemas.microsoft.com/office/drawing/2014/main" id="{0B70F2E9-ED6F-D02B-BB9B-0748D75A2918}"/>
              </a:ext>
            </a:extLst>
          </p:cNvPr>
          <p:cNvSpPr/>
          <p:nvPr/>
        </p:nvSpPr>
        <p:spPr>
          <a:xfrm>
            <a:off x="885848" y="709276"/>
            <a:ext cx="1735494" cy="1726163"/>
          </a:xfrm>
          <a:prstGeom prst="flowChartConnector">
            <a:avLst/>
          </a:prstGeom>
          <a:noFill/>
          <a:ln w="57150">
            <a:solidFill>
              <a:schemeClr val="accent2"/>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GENDER</a:t>
            </a:r>
          </a:p>
        </p:txBody>
      </p:sp>
      <p:sp>
        <p:nvSpPr>
          <p:cNvPr id="16" name="Flowchart: Connector 15">
            <a:extLst>
              <a:ext uri="{FF2B5EF4-FFF2-40B4-BE49-F238E27FC236}">
                <a16:creationId xmlns:a16="http://schemas.microsoft.com/office/drawing/2014/main" id="{D2914406-CD23-BDCE-9694-4C385248B373}"/>
              </a:ext>
            </a:extLst>
          </p:cNvPr>
          <p:cNvSpPr/>
          <p:nvPr/>
        </p:nvSpPr>
        <p:spPr>
          <a:xfrm>
            <a:off x="4946223" y="682428"/>
            <a:ext cx="1735494" cy="1726163"/>
          </a:xfrm>
          <a:prstGeom prst="flowChartConnector">
            <a:avLst/>
          </a:prstGeom>
          <a:noFill/>
          <a:ln w="57150">
            <a:solidFill>
              <a:schemeClr val="accent2"/>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AGE</a:t>
            </a:r>
          </a:p>
        </p:txBody>
      </p:sp>
      <p:sp>
        <p:nvSpPr>
          <p:cNvPr id="17" name="Flowchart: Connector 16">
            <a:extLst>
              <a:ext uri="{FF2B5EF4-FFF2-40B4-BE49-F238E27FC236}">
                <a16:creationId xmlns:a16="http://schemas.microsoft.com/office/drawing/2014/main" id="{4D4F5913-5C48-9D24-612B-32667DA929B9}"/>
              </a:ext>
            </a:extLst>
          </p:cNvPr>
          <p:cNvSpPr/>
          <p:nvPr/>
        </p:nvSpPr>
        <p:spPr>
          <a:xfrm>
            <a:off x="9414015" y="614041"/>
            <a:ext cx="1735494" cy="1726163"/>
          </a:xfrm>
          <a:prstGeom prst="flowChartConnector">
            <a:avLst/>
          </a:prstGeom>
          <a:noFill/>
          <a:ln w="57150">
            <a:solidFill>
              <a:schemeClr val="accent2"/>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LOCATION</a:t>
            </a:r>
          </a:p>
        </p:txBody>
      </p:sp>
      <p:cxnSp>
        <p:nvCxnSpPr>
          <p:cNvPr id="20" name="Straight Connector 19">
            <a:extLst>
              <a:ext uri="{FF2B5EF4-FFF2-40B4-BE49-F238E27FC236}">
                <a16:creationId xmlns:a16="http://schemas.microsoft.com/office/drawing/2014/main" id="{F415440C-E7E8-221C-EFBD-BB2D5B319DB1}"/>
              </a:ext>
            </a:extLst>
          </p:cNvPr>
          <p:cNvCxnSpPr>
            <a:cxnSpLocks/>
          </p:cNvCxnSpPr>
          <p:nvPr/>
        </p:nvCxnSpPr>
        <p:spPr>
          <a:xfrm flipH="1">
            <a:off x="484632" y="2724539"/>
            <a:ext cx="2453951"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E1589CC-C916-7D67-72F0-0D0634A6E5D8}"/>
              </a:ext>
            </a:extLst>
          </p:cNvPr>
          <p:cNvCxnSpPr>
            <a:cxnSpLocks/>
          </p:cNvCxnSpPr>
          <p:nvPr/>
        </p:nvCxnSpPr>
        <p:spPr>
          <a:xfrm>
            <a:off x="497069" y="2724539"/>
            <a:ext cx="0" cy="52251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EDC964-6C39-FB67-A964-89E68772B1A8}"/>
              </a:ext>
            </a:extLst>
          </p:cNvPr>
          <p:cNvCxnSpPr>
            <a:cxnSpLocks/>
          </p:cNvCxnSpPr>
          <p:nvPr/>
        </p:nvCxnSpPr>
        <p:spPr>
          <a:xfrm>
            <a:off x="2938583" y="2757196"/>
            <a:ext cx="0" cy="489857"/>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9E8BCA8-F06A-1E2D-E6D4-7569959317A6}"/>
              </a:ext>
            </a:extLst>
          </p:cNvPr>
          <p:cNvCxnSpPr>
            <a:cxnSpLocks/>
          </p:cNvCxnSpPr>
          <p:nvPr/>
        </p:nvCxnSpPr>
        <p:spPr>
          <a:xfrm>
            <a:off x="1753595" y="2724539"/>
            <a:ext cx="0" cy="489857"/>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Flowchart: Connector 41">
            <a:extLst>
              <a:ext uri="{FF2B5EF4-FFF2-40B4-BE49-F238E27FC236}">
                <a16:creationId xmlns:a16="http://schemas.microsoft.com/office/drawing/2014/main" id="{65C38F8F-C5AE-C994-DE89-9CD73F2B8C55}"/>
              </a:ext>
            </a:extLst>
          </p:cNvPr>
          <p:cNvSpPr/>
          <p:nvPr/>
        </p:nvSpPr>
        <p:spPr>
          <a:xfrm>
            <a:off x="203694" y="3286242"/>
            <a:ext cx="561876" cy="615820"/>
          </a:xfrm>
          <a:prstGeom prst="flowChartConnector">
            <a:avLst/>
          </a:prstGeom>
          <a:noFill/>
          <a:ln w="19050">
            <a:solidFill>
              <a:srgbClr val="FFFF00"/>
            </a:solidFill>
            <a:prstDash val="sys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C1</a:t>
            </a:r>
          </a:p>
        </p:txBody>
      </p:sp>
      <p:cxnSp>
        <p:nvCxnSpPr>
          <p:cNvPr id="45" name="Straight Connector 44">
            <a:extLst>
              <a:ext uri="{FF2B5EF4-FFF2-40B4-BE49-F238E27FC236}">
                <a16:creationId xmlns:a16="http://schemas.microsoft.com/office/drawing/2014/main" id="{88BCE1FB-CA46-0D77-042A-8A1453CA3AB7}"/>
              </a:ext>
            </a:extLst>
          </p:cNvPr>
          <p:cNvCxnSpPr>
            <a:cxnSpLocks/>
          </p:cNvCxnSpPr>
          <p:nvPr/>
        </p:nvCxnSpPr>
        <p:spPr>
          <a:xfrm flipH="1">
            <a:off x="4586995" y="2691882"/>
            <a:ext cx="2453951"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41C53E-2A3C-5956-68AA-C42F0A20AA3C}"/>
              </a:ext>
            </a:extLst>
          </p:cNvPr>
          <p:cNvCxnSpPr>
            <a:cxnSpLocks/>
          </p:cNvCxnSpPr>
          <p:nvPr/>
        </p:nvCxnSpPr>
        <p:spPr>
          <a:xfrm>
            <a:off x="4599432" y="2691882"/>
            <a:ext cx="0" cy="52251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152D07-224F-EDC0-23B7-55DB91858AD6}"/>
              </a:ext>
            </a:extLst>
          </p:cNvPr>
          <p:cNvCxnSpPr>
            <a:cxnSpLocks/>
          </p:cNvCxnSpPr>
          <p:nvPr/>
        </p:nvCxnSpPr>
        <p:spPr>
          <a:xfrm>
            <a:off x="7040946" y="2724539"/>
            <a:ext cx="0" cy="489857"/>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90C87C9-2751-B286-28D3-E2F59B40E799}"/>
              </a:ext>
            </a:extLst>
          </p:cNvPr>
          <p:cNvCxnSpPr>
            <a:cxnSpLocks/>
          </p:cNvCxnSpPr>
          <p:nvPr/>
        </p:nvCxnSpPr>
        <p:spPr>
          <a:xfrm>
            <a:off x="5855958" y="2691882"/>
            <a:ext cx="0" cy="489857"/>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520D6F1-B249-9EEB-A6A4-5A2FDB66650D}"/>
              </a:ext>
            </a:extLst>
          </p:cNvPr>
          <p:cNvCxnSpPr>
            <a:cxnSpLocks/>
          </p:cNvCxnSpPr>
          <p:nvPr/>
        </p:nvCxnSpPr>
        <p:spPr>
          <a:xfrm flipH="1">
            <a:off x="9054787" y="2640564"/>
            <a:ext cx="2453951"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78A795A-3B03-833E-5515-04B3BB5F116B}"/>
              </a:ext>
            </a:extLst>
          </p:cNvPr>
          <p:cNvCxnSpPr>
            <a:cxnSpLocks/>
          </p:cNvCxnSpPr>
          <p:nvPr/>
        </p:nvCxnSpPr>
        <p:spPr>
          <a:xfrm>
            <a:off x="9067224" y="2640564"/>
            <a:ext cx="0" cy="52251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587E8C6-5059-CC9E-9380-0D96A1BC437A}"/>
              </a:ext>
            </a:extLst>
          </p:cNvPr>
          <p:cNvCxnSpPr>
            <a:cxnSpLocks/>
          </p:cNvCxnSpPr>
          <p:nvPr/>
        </p:nvCxnSpPr>
        <p:spPr>
          <a:xfrm>
            <a:off x="11508738" y="2673221"/>
            <a:ext cx="0" cy="489857"/>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DCBC6E8-963C-7B73-94BE-DE200035217B}"/>
              </a:ext>
            </a:extLst>
          </p:cNvPr>
          <p:cNvCxnSpPr>
            <a:cxnSpLocks/>
          </p:cNvCxnSpPr>
          <p:nvPr/>
        </p:nvCxnSpPr>
        <p:spPr>
          <a:xfrm>
            <a:off x="10323750" y="2640564"/>
            <a:ext cx="0" cy="489857"/>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Flowchart: Connector 58">
            <a:extLst>
              <a:ext uri="{FF2B5EF4-FFF2-40B4-BE49-F238E27FC236}">
                <a16:creationId xmlns:a16="http://schemas.microsoft.com/office/drawing/2014/main" id="{B227F0B5-8334-A3D9-40BC-C1447D368111}"/>
              </a:ext>
            </a:extLst>
          </p:cNvPr>
          <p:cNvSpPr/>
          <p:nvPr/>
        </p:nvSpPr>
        <p:spPr>
          <a:xfrm>
            <a:off x="1482258" y="3286242"/>
            <a:ext cx="561876" cy="615820"/>
          </a:xfrm>
          <a:prstGeom prst="flowChartConnector">
            <a:avLst/>
          </a:prstGeom>
          <a:noFill/>
          <a:ln w="19050">
            <a:solidFill>
              <a:srgbClr val="FFFF00"/>
            </a:solidFill>
            <a:prstDash val="sys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C2</a:t>
            </a:r>
          </a:p>
        </p:txBody>
      </p:sp>
      <p:sp>
        <p:nvSpPr>
          <p:cNvPr id="60" name="Flowchart: Connector 59">
            <a:extLst>
              <a:ext uri="{FF2B5EF4-FFF2-40B4-BE49-F238E27FC236}">
                <a16:creationId xmlns:a16="http://schemas.microsoft.com/office/drawing/2014/main" id="{65F5526A-4265-3506-7560-06315851BC33}"/>
              </a:ext>
            </a:extLst>
          </p:cNvPr>
          <p:cNvSpPr/>
          <p:nvPr/>
        </p:nvSpPr>
        <p:spPr>
          <a:xfrm>
            <a:off x="2630899" y="3290908"/>
            <a:ext cx="561876" cy="615820"/>
          </a:xfrm>
          <a:prstGeom prst="flowChartConnector">
            <a:avLst/>
          </a:prstGeom>
          <a:noFill/>
          <a:ln w="19050">
            <a:solidFill>
              <a:srgbClr val="FFFF00"/>
            </a:solidFill>
            <a:prstDash val="sys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C3</a:t>
            </a:r>
          </a:p>
        </p:txBody>
      </p:sp>
      <p:sp>
        <p:nvSpPr>
          <p:cNvPr id="61" name="Flowchart: Connector 60">
            <a:extLst>
              <a:ext uri="{FF2B5EF4-FFF2-40B4-BE49-F238E27FC236}">
                <a16:creationId xmlns:a16="http://schemas.microsoft.com/office/drawing/2014/main" id="{E995B56B-0D37-F7C8-61A3-762A1DD149F5}"/>
              </a:ext>
            </a:extLst>
          </p:cNvPr>
          <p:cNvSpPr/>
          <p:nvPr/>
        </p:nvSpPr>
        <p:spPr>
          <a:xfrm>
            <a:off x="4328609" y="3247053"/>
            <a:ext cx="561876" cy="615820"/>
          </a:xfrm>
          <a:prstGeom prst="flowChartConnector">
            <a:avLst/>
          </a:prstGeom>
          <a:noFill/>
          <a:ln w="19050">
            <a:solidFill>
              <a:srgbClr val="FFFF00"/>
            </a:solidFill>
            <a:prstDash val="sys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C1</a:t>
            </a:r>
          </a:p>
        </p:txBody>
      </p:sp>
      <p:sp>
        <p:nvSpPr>
          <p:cNvPr id="62" name="Flowchart: Connector 61">
            <a:extLst>
              <a:ext uri="{FF2B5EF4-FFF2-40B4-BE49-F238E27FC236}">
                <a16:creationId xmlns:a16="http://schemas.microsoft.com/office/drawing/2014/main" id="{3840E75A-C064-13D8-3CBE-27F91BABC532}"/>
              </a:ext>
            </a:extLst>
          </p:cNvPr>
          <p:cNvSpPr/>
          <p:nvPr/>
        </p:nvSpPr>
        <p:spPr>
          <a:xfrm>
            <a:off x="5585135" y="3208134"/>
            <a:ext cx="561876" cy="615820"/>
          </a:xfrm>
          <a:prstGeom prst="flowChartConnector">
            <a:avLst/>
          </a:prstGeom>
          <a:noFill/>
          <a:ln w="19050">
            <a:solidFill>
              <a:srgbClr val="FFFF00"/>
            </a:solidFill>
            <a:prstDash val="sys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C2</a:t>
            </a:r>
          </a:p>
        </p:txBody>
      </p:sp>
      <p:sp>
        <p:nvSpPr>
          <p:cNvPr id="63" name="Flowchart: Connector 62">
            <a:extLst>
              <a:ext uri="{FF2B5EF4-FFF2-40B4-BE49-F238E27FC236}">
                <a16:creationId xmlns:a16="http://schemas.microsoft.com/office/drawing/2014/main" id="{249A8AB3-7A6D-9B87-2FD0-2FBB67363FBD}"/>
              </a:ext>
            </a:extLst>
          </p:cNvPr>
          <p:cNvSpPr/>
          <p:nvPr/>
        </p:nvSpPr>
        <p:spPr>
          <a:xfrm>
            <a:off x="6743376" y="3236124"/>
            <a:ext cx="561876" cy="615820"/>
          </a:xfrm>
          <a:prstGeom prst="flowChartConnector">
            <a:avLst/>
          </a:prstGeom>
          <a:noFill/>
          <a:ln w="19050">
            <a:solidFill>
              <a:srgbClr val="FFFF00"/>
            </a:solidFill>
            <a:prstDash val="sys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C3</a:t>
            </a:r>
          </a:p>
        </p:txBody>
      </p:sp>
      <p:sp>
        <p:nvSpPr>
          <p:cNvPr id="64" name="Flowchart: Connector 63">
            <a:extLst>
              <a:ext uri="{FF2B5EF4-FFF2-40B4-BE49-F238E27FC236}">
                <a16:creationId xmlns:a16="http://schemas.microsoft.com/office/drawing/2014/main" id="{153F7336-AA0A-70B8-90D3-3C7144567B59}"/>
              </a:ext>
            </a:extLst>
          </p:cNvPr>
          <p:cNvSpPr/>
          <p:nvPr/>
        </p:nvSpPr>
        <p:spPr>
          <a:xfrm>
            <a:off x="8811197" y="3167743"/>
            <a:ext cx="561876" cy="615820"/>
          </a:xfrm>
          <a:prstGeom prst="flowChartConnector">
            <a:avLst/>
          </a:prstGeom>
          <a:noFill/>
          <a:ln w="19050">
            <a:solidFill>
              <a:srgbClr val="FFFF00"/>
            </a:solidFill>
            <a:prstDash val="sys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C1</a:t>
            </a:r>
          </a:p>
        </p:txBody>
      </p:sp>
      <p:sp>
        <p:nvSpPr>
          <p:cNvPr id="65" name="Flowchart: Connector 64">
            <a:extLst>
              <a:ext uri="{FF2B5EF4-FFF2-40B4-BE49-F238E27FC236}">
                <a16:creationId xmlns:a16="http://schemas.microsoft.com/office/drawing/2014/main" id="{5C67B92E-EE8A-C5E8-6BF2-685734FBFFEA}"/>
              </a:ext>
            </a:extLst>
          </p:cNvPr>
          <p:cNvSpPr/>
          <p:nvPr/>
        </p:nvSpPr>
        <p:spPr>
          <a:xfrm>
            <a:off x="10054270" y="3167743"/>
            <a:ext cx="561876" cy="615820"/>
          </a:xfrm>
          <a:prstGeom prst="flowChartConnector">
            <a:avLst/>
          </a:prstGeom>
          <a:noFill/>
          <a:ln w="19050">
            <a:solidFill>
              <a:srgbClr val="FFFF00"/>
            </a:solidFill>
            <a:prstDash val="sys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C2</a:t>
            </a:r>
          </a:p>
        </p:txBody>
      </p:sp>
      <p:sp>
        <p:nvSpPr>
          <p:cNvPr id="66" name="Flowchart: Connector 65">
            <a:extLst>
              <a:ext uri="{FF2B5EF4-FFF2-40B4-BE49-F238E27FC236}">
                <a16:creationId xmlns:a16="http://schemas.microsoft.com/office/drawing/2014/main" id="{7B2F9233-8B0D-AC65-72EE-7AF80E9EACB5}"/>
              </a:ext>
            </a:extLst>
          </p:cNvPr>
          <p:cNvSpPr/>
          <p:nvPr/>
        </p:nvSpPr>
        <p:spPr>
          <a:xfrm>
            <a:off x="11227800" y="3208134"/>
            <a:ext cx="561876" cy="615820"/>
          </a:xfrm>
          <a:prstGeom prst="flowChartConnector">
            <a:avLst/>
          </a:prstGeom>
          <a:noFill/>
          <a:ln w="19050">
            <a:solidFill>
              <a:srgbClr val="FFFF00"/>
            </a:solidFill>
            <a:prstDash val="sysDot"/>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C3</a:t>
            </a:r>
          </a:p>
        </p:txBody>
      </p:sp>
      <p:pic>
        <p:nvPicPr>
          <p:cNvPr id="68" name="Graphic 67" descr="Female Profile with solid fill">
            <a:extLst>
              <a:ext uri="{FF2B5EF4-FFF2-40B4-BE49-F238E27FC236}">
                <a16:creationId xmlns:a16="http://schemas.microsoft.com/office/drawing/2014/main" id="{712A9BD6-18E3-6F17-3B67-2D0F8EB3C4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650" y="4671837"/>
            <a:ext cx="546765" cy="615820"/>
          </a:xfrm>
          <a:prstGeom prst="rect">
            <a:avLst/>
          </a:prstGeom>
        </p:spPr>
      </p:pic>
      <p:pic>
        <p:nvPicPr>
          <p:cNvPr id="70" name="Graphic 69" descr="Man with solid fill">
            <a:extLst>
              <a:ext uri="{FF2B5EF4-FFF2-40B4-BE49-F238E27FC236}">
                <a16:creationId xmlns:a16="http://schemas.microsoft.com/office/drawing/2014/main" id="{1898795B-1094-46A8-04A0-56C4579E52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406" y="4711228"/>
            <a:ext cx="537038" cy="537038"/>
          </a:xfrm>
          <a:prstGeom prst="rect">
            <a:avLst/>
          </a:prstGeom>
        </p:spPr>
      </p:pic>
      <p:sp>
        <p:nvSpPr>
          <p:cNvPr id="71" name="Rectangle 70">
            <a:extLst>
              <a:ext uri="{FF2B5EF4-FFF2-40B4-BE49-F238E27FC236}">
                <a16:creationId xmlns:a16="http://schemas.microsoft.com/office/drawing/2014/main" id="{2A1BD19C-A21F-7107-D7AA-70985464912D}"/>
              </a:ext>
            </a:extLst>
          </p:cNvPr>
          <p:cNvSpPr/>
          <p:nvPr/>
        </p:nvSpPr>
        <p:spPr>
          <a:xfrm>
            <a:off x="49476" y="4056220"/>
            <a:ext cx="1035095" cy="1201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2" name="Graphic 71" descr="Female Profile with solid fill">
            <a:extLst>
              <a:ext uri="{FF2B5EF4-FFF2-40B4-BE49-F238E27FC236}">
                <a16:creationId xmlns:a16="http://schemas.microsoft.com/office/drawing/2014/main" id="{29D4DD0F-CCDB-7A8E-084C-915867D8B2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74402" y="4671837"/>
            <a:ext cx="546765" cy="615820"/>
          </a:xfrm>
          <a:prstGeom prst="rect">
            <a:avLst/>
          </a:prstGeom>
        </p:spPr>
      </p:pic>
      <p:pic>
        <p:nvPicPr>
          <p:cNvPr id="73" name="Graphic 72" descr="Man with solid fill">
            <a:extLst>
              <a:ext uri="{FF2B5EF4-FFF2-40B4-BE49-F238E27FC236}">
                <a16:creationId xmlns:a16="http://schemas.microsoft.com/office/drawing/2014/main" id="{5C81FBEF-9900-BAB4-1819-13A41968F5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3955" y="4711228"/>
            <a:ext cx="537038" cy="537038"/>
          </a:xfrm>
          <a:prstGeom prst="rect">
            <a:avLst/>
          </a:prstGeom>
        </p:spPr>
      </p:pic>
      <p:sp>
        <p:nvSpPr>
          <p:cNvPr id="74" name="Rectangle 73">
            <a:extLst>
              <a:ext uri="{FF2B5EF4-FFF2-40B4-BE49-F238E27FC236}">
                <a16:creationId xmlns:a16="http://schemas.microsoft.com/office/drawing/2014/main" id="{ABFA9D20-7DEE-EFC3-B369-C6E3C489A444}"/>
              </a:ext>
            </a:extLst>
          </p:cNvPr>
          <p:cNvSpPr/>
          <p:nvPr/>
        </p:nvSpPr>
        <p:spPr>
          <a:xfrm>
            <a:off x="1345838" y="4056216"/>
            <a:ext cx="1025544" cy="1201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5" name="Graphic 74" descr="Female Profile with solid fill">
            <a:extLst>
              <a:ext uri="{FF2B5EF4-FFF2-40B4-BE49-F238E27FC236}">
                <a16:creationId xmlns:a16="http://schemas.microsoft.com/office/drawing/2014/main" id="{8A21B60C-2F05-38C9-D7F8-962F7082CE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3183" y="4671837"/>
            <a:ext cx="546765" cy="615820"/>
          </a:xfrm>
          <a:prstGeom prst="rect">
            <a:avLst/>
          </a:prstGeom>
        </p:spPr>
      </p:pic>
      <p:pic>
        <p:nvPicPr>
          <p:cNvPr id="76" name="Graphic 75" descr="Man with solid fill">
            <a:extLst>
              <a:ext uri="{FF2B5EF4-FFF2-40B4-BE49-F238E27FC236}">
                <a16:creationId xmlns:a16="http://schemas.microsoft.com/office/drawing/2014/main" id="{B2CCF5C6-EECE-CC4D-1CB0-59B5239A02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6263" y="4711228"/>
            <a:ext cx="537038" cy="537038"/>
          </a:xfrm>
          <a:prstGeom prst="rect">
            <a:avLst/>
          </a:prstGeom>
        </p:spPr>
      </p:pic>
      <p:sp>
        <p:nvSpPr>
          <p:cNvPr id="77" name="Rectangle 76">
            <a:extLst>
              <a:ext uri="{FF2B5EF4-FFF2-40B4-BE49-F238E27FC236}">
                <a16:creationId xmlns:a16="http://schemas.microsoft.com/office/drawing/2014/main" id="{2EA8AAF8-C25A-F3B9-435E-84725376C4B8}"/>
              </a:ext>
            </a:extLst>
          </p:cNvPr>
          <p:cNvSpPr/>
          <p:nvPr/>
        </p:nvSpPr>
        <p:spPr>
          <a:xfrm>
            <a:off x="2495872" y="4056220"/>
            <a:ext cx="1034076" cy="1201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1D0B701A-D581-D8DC-1452-DDE2EDF566D5}"/>
              </a:ext>
            </a:extLst>
          </p:cNvPr>
          <p:cNvSpPr/>
          <p:nvPr/>
        </p:nvSpPr>
        <p:spPr>
          <a:xfrm>
            <a:off x="44615" y="4056218"/>
            <a:ext cx="1039956" cy="12012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000" dirty="0"/>
          </a:p>
        </p:txBody>
      </p:sp>
      <p:cxnSp>
        <p:nvCxnSpPr>
          <p:cNvPr id="80" name="Straight Connector 79">
            <a:extLst>
              <a:ext uri="{FF2B5EF4-FFF2-40B4-BE49-F238E27FC236}">
                <a16:creationId xmlns:a16="http://schemas.microsoft.com/office/drawing/2014/main" id="{0CC6AC21-161D-2B2C-CE37-EFAF49C72906}"/>
              </a:ext>
            </a:extLst>
          </p:cNvPr>
          <p:cNvCxnSpPr>
            <a:cxnSpLocks/>
          </p:cNvCxnSpPr>
          <p:nvPr/>
        </p:nvCxnSpPr>
        <p:spPr>
          <a:xfrm>
            <a:off x="578251" y="4045950"/>
            <a:ext cx="0" cy="12012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3FCC1E2-8DE1-B1F9-4B12-38580ABA6E94}"/>
              </a:ext>
            </a:extLst>
          </p:cNvPr>
          <p:cNvSpPr/>
          <p:nvPr/>
        </p:nvSpPr>
        <p:spPr>
          <a:xfrm>
            <a:off x="1339596" y="4065413"/>
            <a:ext cx="1019047" cy="11920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3" name="Straight Connector 82">
            <a:extLst>
              <a:ext uri="{FF2B5EF4-FFF2-40B4-BE49-F238E27FC236}">
                <a16:creationId xmlns:a16="http://schemas.microsoft.com/office/drawing/2014/main" id="{A6DE862F-1C94-E733-5277-5084F07851DE}"/>
              </a:ext>
            </a:extLst>
          </p:cNvPr>
          <p:cNvCxnSpPr>
            <a:cxnSpLocks/>
            <a:stCxn id="82" idx="0"/>
            <a:endCxn id="82" idx="2"/>
          </p:cNvCxnSpPr>
          <p:nvPr/>
        </p:nvCxnSpPr>
        <p:spPr>
          <a:xfrm>
            <a:off x="1849120" y="4065413"/>
            <a:ext cx="0" cy="11920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5BED5936-B361-3429-F8A5-91E59B2DEDA3}"/>
              </a:ext>
            </a:extLst>
          </p:cNvPr>
          <p:cNvSpPr/>
          <p:nvPr/>
        </p:nvSpPr>
        <p:spPr>
          <a:xfrm>
            <a:off x="2492946" y="4045950"/>
            <a:ext cx="1044283" cy="12012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5" name="Straight Connector 84">
            <a:extLst>
              <a:ext uri="{FF2B5EF4-FFF2-40B4-BE49-F238E27FC236}">
                <a16:creationId xmlns:a16="http://schemas.microsoft.com/office/drawing/2014/main" id="{55E7130D-7D1F-326E-007A-124971B5140D}"/>
              </a:ext>
            </a:extLst>
          </p:cNvPr>
          <p:cNvCxnSpPr>
            <a:cxnSpLocks/>
            <a:stCxn id="84" idx="0"/>
            <a:endCxn id="84" idx="2"/>
          </p:cNvCxnSpPr>
          <p:nvPr/>
        </p:nvCxnSpPr>
        <p:spPr>
          <a:xfrm>
            <a:off x="3015088" y="4045950"/>
            <a:ext cx="0" cy="12012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DBDFCDF-CCEB-F22B-6DDF-2B9AD7ACAB5A}"/>
              </a:ext>
            </a:extLst>
          </p:cNvPr>
          <p:cNvSpPr txBox="1"/>
          <p:nvPr/>
        </p:nvSpPr>
        <p:spPr>
          <a:xfrm>
            <a:off x="-15610" y="4207513"/>
            <a:ext cx="6125546" cy="261610"/>
          </a:xfrm>
          <a:prstGeom prst="rect">
            <a:avLst/>
          </a:prstGeom>
          <a:noFill/>
        </p:spPr>
        <p:txBody>
          <a:bodyPr wrap="square">
            <a:spAutoFit/>
          </a:bodyPr>
          <a:lstStyle/>
          <a:p>
            <a:pPr algn="just"/>
            <a:r>
              <a:rPr lang="en-IN" sz="1050" dirty="0">
                <a:solidFill>
                  <a:schemeClr val="bg1"/>
                </a:solidFill>
              </a:rPr>
              <a:t>77.81% 22.19%</a:t>
            </a:r>
            <a:r>
              <a:rPr lang="en-IN" sz="1100" dirty="0">
                <a:solidFill>
                  <a:schemeClr val="bg1"/>
                </a:solidFill>
              </a:rPr>
              <a:t>    </a:t>
            </a:r>
          </a:p>
        </p:txBody>
      </p:sp>
      <p:sp>
        <p:nvSpPr>
          <p:cNvPr id="102" name="Rectangle 101">
            <a:extLst>
              <a:ext uri="{FF2B5EF4-FFF2-40B4-BE49-F238E27FC236}">
                <a16:creationId xmlns:a16="http://schemas.microsoft.com/office/drawing/2014/main" id="{4339DA1F-29DA-4B77-0B8F-34FD5BA47995}"/>
              </a:ext>
            </a:extLst>
          </p:cNvPr>
          <p:cNvSpPr/>
          <p:nvPr/>
        </p:nvSpPr>
        <p:spPr>
          <a:xfrm>
            <a:off x="48317" y="4056215"/>
            <a:ext cx="1039956" cy="6053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000" dirty="0"/>
          </a:p>
        </p:txBody>
      </p:sp>
      <p:sp>
        <p:nvSpPr>
          <p:cNvPr id="103" name="Rectangle 102">
            <a:extLst>
              <a:ext uri="{FF2B5EF4-FFF2-40B4-BE49-F238E27FC236}">
                <a16:creationId xmlns:a16="http://schemas.microsoft.com/office/drawing/2014/main" id="{D7D6838C-1A31-3485-A3C6-C9A18005AF89}"/>
              </a:ext>
            </a:extLst>
          </p:cNvPr>
          <p:cNvSpPr/>
          <p:nvPr/>
        </p:nvSpPr>
        <p:spPr>
          <a:xfrm>
            <a:off x="1346320" y="4046811"/>
            <a:ext cx="1039956" cy="6053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000" dirty="0"/>
          </a:p>
        </p:txBody>
      </p:sp>
      <p:sp>
        <p:nvSpPr>
          <p:cNvPr id="104" name="Rectangle 103">
            <a:extLst>
              <a:ext uri="{FF2B5EF4-FFF2-40B4-BE49-F238E27FC236}">
                <a16:creationId xmlns:a16="http://schemas.microsoft.com/office/drawing/2014/main" id="{2A686083-99A4-1989-1FDB-609B0BE17936}"/>
              </a:ext>
            </a:extLst>
          </p:cNvPr>
          <p:cNvSpPr/>
          <p:nvPr/>
        </p:nvSpPr>
        <p:spPr>
          <a:xfrm>
            <a:off x="2492947" y="4046811"/>
            <a:ext cx="1000783" cy="60535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000" dirty="0"/>
          </a:p>
        </p:txBody>
      </p:sp>
      <p:sp>
        <p:nvSpPr>
          <p:cNvPr id="110" name="TextBox 109">
            <a:extLst>
              <a:ext uri="{FF2B5EF4-FFF2-40B4-BE49-F238E27FC236}">
                <a16:creationId xmlns:a16="http://schemas.microsoft.com/office/drawing/2014/main" id="{C0765C9F-FA07-7E71-3FA9-438FAB86EB43}"/>
              </a:ext>
            </a:extLst>
          </p:cNvPr>
          <p:cNvSpPr txBox="1"/>
          <p:nvPr/>
        </p:nvSpPr>
        <p:spPr>
          <a:xfrm>
            <a:off x="1265836" y="4207273"/>
            <a:ext cx="6125546" cy="261610"/>
          </a:xfrm>
          <a:prstGeom prst="rect">
            <a:avLst/>
          </a:prstGeom>
          <a:noFill/>
        </p:spPr>
        <p:txBody>
          <a:bodyPr wrap="square">
            <a:spAutoFit/>
          </a:bodyPr>
          <a:lstStyle/>
          <a:p>
            <a:pPr algn="just"/>
            <a:r>
              <a:rPr lang="en-IN" sz="1050" dirty="0">
                <a:solidFill>
                  <a:schemeClr val="bg1"/>
                </a:solidFill>
              </a:rPr>
              <a:t>75.00% 25.00%</a:t>
            </a:r>
            <a:r>
              <a:rPr lang="en-IN" sz="1100" dirty="0">
                <a:solidFill>
                  <a:schemeClr val="bg1"/>
                </a:solidFill>
              </a:rPr>
              <a:t>    </a:t>
            </a:r>
          </a:p>
        </p:txBody>
      </p:sp>
      <p:sp>
        <p:nvSpPr>
          <p:cNvPr id="111" name="TextBox 110">
            <a:extLst>
              <a:ext uri="{FF2B5EF4-FFF2-40B4-BE49-F238E27FC236}">
                <a16:creationId xmlns:a16="http://schemas.microsoft.com/office/drawing/2014/main" id="{C13DDA3D-3F46-16FB-D755-968CB3D2EBAB}"/>
              </a:ext>
            </a:extLst>
          </p:cNvPr>
          <p:cNvSpPr txBox="1"/>
          <p:nvPr/>
        </p:nvSpPr>
        <p:spPr>
          <a:xfrm>
            <a:off x="2417440" y="4207273"/>
            <a:ext cx="6125546" cy="261610"/>
          </a:xfrm>
          <a:prstGeom prst="rect">
            <a:avLst/>
          </a:prstGeom>
          <a:noFill/>
        </p:spPr>
        <p:txBody>
          <a:bodyPr wrap="square">
            <a:spAutoFit/>
          </a:bodyPr>
          <a:lstStyle/>
          <a:p>
            <a:pPr algn="just"/>
            <a:r>
              <a:rPr lang="en-IN" sz="1050" dirty="0">
                <a:solidFill>
                  <a:schemeClr val="bg1"/>
                </a:solidFill>
              </a:rPr>
              <a:t>69.52% 30.48%</a:t>
            </a:r>
            <a:r>
              <a:rPr lang="en-IN" sz="1100" dirty="0">
                <a:solidFill>
                  <a:schemeClr val="bg1"/>
                </a:solidFill>
              </a:rPr>
              <a:t>    </a:t>
            </a:r>
          </a:p>
        </p:txBody>
      </p:sp>
      <p:sp>
        <p:nvSpPr>
          <p:cNvPr id="113" name="Rectangle 112">
            <a:extLst>
              <a:ext uri="{FF2B5EF4-FFF2-40B4-BE49-F238E27FC236}">
                <a16:creationId xmlns:a16="http://schemas.microsoft.com/office/drawing/2014/main" id="{8BC305A9-9283-9A5E-B4EF-9B949C412D1B}"/>
              </a:ext>
            </a:extLst>
          </p:cNvPr>
          <p:cNvSpPr/>
          <p:nvPr/>
        </p:nvSpPr>
        <p:spPr>
          <a:xfrm>
            <a:off x="4082164" y="4045950"/>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18-28: 83%</a:t>
            </a:r>
          </a:p>
        </p:txBody>
      </p:sp>
      <p:sp>
        <p:nvSpPr>
          <p:cNvPr id="128" name="Rectangle 127">
            <a:extLst>
              <a:ext uri="{FF2B5EF4-FFF2-40B4-BE49-F238E27FC236}">
                <a16:creationId xmlns:a16="http://schemas.microsoft.com/office/drawing/2014/main" id="{9C864810-8971-A478-D610-0D16A0B48D98}"/>
              </a:ext>
            </a:extLst>
          </p:cNvPr>
          <p:cNvSpPr/>
          <p:nvPr/>
        </p:nvSpPr>
        <p:spPr>
          <a:xfrm>
            <a:off x="4079392" y="4434625"/>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29-40: 11%</a:t>
            </a:r>
          </a:p>
        </p:txBody>
      </p:sp>
      <p:sp>
        <p:nvSpPr>
          <p:cNvPr id="129" name="Rectangle 128">
            <a:extLst>
              <a:ext uri="{FF2B5EF4-FFF2-40B4-BE49-F238E27FC236}">
                <a16:creationId xmlns:a16="http://schemas.microsoft.com/office/drawing/2014/main" id="{7445E029-06BB-5C02-3495-9815A7E97151}"/>
              </a:ext>
            </a:extLst>
          </p:cNvPr>
          <p:cNvSpPr/>
          <p:nvPr/>
        </p:nvSpPr>
        <p:spPr>
          <a:xfrm>
            <a:off x="4079393" y="4799450"/>
            <a:ext cx="1044283" cy="44773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40+ : 16%</a:t>
            </a:r>
          </a:p>
        </p:txBody>
      </p:sp>
      <p:sp>
        <p:nvSpPr>
          <p:cNvPr id="131" name="Rectangle 130">
            <a:extLst>
              <a:ext uri="{FF2B5EF4-FFF2-40B4-BE49-F238E27FC236}">
                <a16:creationId xmlns:a16="http://schemas.microsoft.com/office/drawing/2014/main" id="{E3F2F013-C209-8D13-CFE9-D2767D1D22EF}"/>
              </a:ext>
            </a:extLst>
          </p:cNvPr>
          <p:cNvSpPr/>
          <p:nvPr/>
        </p:nvSpPr>
        <p:spPr>
          <a:xfrm>
            <a:off x="4068552" y="4033668"/>
            <a:ext cx="1044283" cy="12012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ectangle 132">
            <a:extLst>
              <a:ext uri="{FF2B5EF4-FFF2-40B4-BE49-F238E27FC236}">
                <a16:creationId xmlns:a16="http://schemas.microsoft.com/office/drawing/2014/main" id="{DF09110E-A6D0-77E7-1B25-E5BBFC497A0F}"/>
              </a:ext>
            </a:extLst>
          </p:cNvPr>
          <p:cNvSpPr/>
          <p:nvPr/>
        </p:nvSpPr>
        <p:spPr>
          <a:xfrm>
            <a:off x="5414209" y="4029367"/>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18-28: 85%</a:t>
            </a:r>
          </a:p>
        </p:txBody>
      </p:sp>
      <p:sp>
        <p:nvSpPr>
          <p:cNvPr id="134" name="Rectangle 133">
            <a:extLst>
              <a:ext uri="{FF2B5EF4-FFF2-40B4-BE49-F238E27FC236}">
                <a16:creationId xmlns:a16="http://schemas.microsoft.com/office/drawing/2014/main" id="{E4383832-36EC-D748-20DD-F92965080C97}"/>
              </a:ext>
            </a:extLst>
          </p:cNvPr>
          <p:cNvSpPr/>
          <p:nvPr/>
        </p:nvSpPr>
        <p:spPr>
          <a:xfrm>
            <a:off x="5411437" y="4418042"/>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29-40: 12%</a:t>
            </a:r>
          </a:p>
        </p:txBody>
      </p:sp>
      <p:sp>
        <p:nvSpPr>
          <p:cNvPr id="135" name="Rectangle 134">
            <a:extLst>
              <a:ext uri="{FF2B5EF4-FFF2-40B4-BE49-F238E27FC236}">
                <a16:creationId xmlns:a16="http://schemas.microsoft.com/office/drawing/2014/main" id="{0EE1893A-5F15-3D4F-C52C-A27ECEF2DBA8}"/>
              </a:ext>
            </a:extLst>
          </p:cNvPr>
          <p:cNvSpPr/>
          <p:nvPr/>
        </p:nvSpPr>
        <p:spPr>
          <a:xfrm>
            <a:off x="5411438" y="4782867"/>
            <a:ext cx="1044283" cy="44773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40+ :   3%</a:t>
            </a:r>
          </a:p>
        </p:txBody>
      </p:sp>
      <p:sp>
        <p:nvSpPr>
          <p:cNvPr id="136" name="Rectangle 135">
            <a:extLst>
              <a:ext uri="{FF2B5EF4-FFF2-40B4-BE49-F238E27FC236}">
                <a16:creationId xmlns:a16="http://schemas.microsoft.com/office/drawing/2014/main" id="{210DDC2A-6EF9-827F-29D6-E35CF473DC64}"/>
              </a:ext>
            </a:extLst>
          </p:cNvPr>
          <p:cNvSpPr/>
          <p:nvPr/>
        </p:nvSpPr>
        <p:spPr>
          <a:xfrm>
            <a:off x="5400597" y="4017085"/>
            <a:ext cx="1044283" cy="12012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F750B7F0-CD87-FFE3-6DEA-746FBA083C56}"/>
              </a:ext>
            </a:extLst>
          </p:cNvPr>
          <p:cNvSpPr/>
          <p:nvPr/>
        </p:nvSpPr>
        <p:spPr>
          <a:xfrm>
            <a:off x="6720277" y="4019093"/>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18-28: 91%</a:t>
            </a:r>
          </a:p>
        </p:txBody>
      </p:sp>
      <p:sp>
        <p:nvSpPr>
          <p:cNvPr id="139" name="Rectangle 138">
            <a:extLst>
              <a:ext uri="{FF2B5EF4-FFF2-40B4-BE49-F238E27FC236}">
                <a16:creationId xmlns:a16="http://schemas.microsoft.com/office/drawing/2014/main" id="{4E547637-4A0A-A18B-3A71-B34D6941090E}"/>
              </a:ext>
            </a:extLst>
          </p:cNvPr>
          <p:cNvSpPr/>
          <p:nvPr/>
        </p:nvSpPr>
        <p:spPr>
          <a:xfrm>
            <a:off x="6717505" y="4407768"/>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29-40:  1%</a:t>
            </a:r>
          </a:p>
        </p:txBody>
      </p:sp>
      <p:sp>
        <p:nvSpPr>
          <p:cNvPr id="140" name="Rectangle 139">
            <a:extLst>
              <a:ext uri="{FF2B5EF4-FFF2-40B4-BE49-F238E27FC236}">
                <a16:creationId xmlns:a16="http://schemas.microsoft.com/office/drawing/2014/main" id="{7D759FD2-0F5C-3283-F69A-C1FC83084C04}"/>
              </a:ext>
            </a:extLst>
          </p:cNvPr>
          <p:cNvSpPr/>
          <p:nvPr/>
        </p:nvSpPr>
        <p:spPr>
          <a:xfrm>
            <a:off x="6717506" y="4772593"/>
            <a:ext cx="1044283" cy="44773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40+ :   8%</a:t>
            </a:r>
          </a:p>
        </p:txBody>
      </p:sp>
      <p:sp>
        <p:nvSpPr>
          <p:cNvPr id="141" name="Rectangle 140">
            <a:extLst>
              <a:ext uri="{FF2B5EF4-FFF2-40B4-BE49-F238E27FC236}">
                <a16:creationId xmlns:a16="http://schemas.microsoft.com/office/drawing/2014/main" id="{507DD522-5F5E-2E61-22D0-328461AEDD20}"/>
              </a:ext>
            </a:extLst>
          </p:cNvPr>
          <p:cNvSpPr/>
          <p:nvPr/>
        </p:nvSpPr>
        <p:spPr>
          <a:xfrm>
            <a:off x="6706665" y="4006811"/>
            <a:ext cx="1044283" cy="12012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ectangle 141">
            <a:extLst>
              <a:ext uri="{FF2B5EF4-FFF2-40B4-BE49-F238E27FC236}">
                <a16:creationId xmlns:a16="http://schemas.microsoft.com/office/drawing/2014/main" id="{E8D28F2A-446B-8631-E870-9AB2D82AD5AB}"/>
              </a:ext>
            </a:extLst>
          </p:cNvPr>
          <p:cNvSpPr/>
          <p:nvPr/>
        </p:nvSpPr>
        <p:spPr>
          <a:xfrm>
            <a:off x="8576915" y="3953234"/>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NORTH:  28%</a:t>
            </a:r>
          </a:p>
        </p:txBody>
      </p:sp>
      <p:sp>
        <p:nvSpPr>
          <p:cNvPr id="143" name="Rectangle 142">
            <a:extLst>
              <a:ext uri="{FF2B5EF4-FFF2-40B4-BE49-F238E27FC236}">
                <a16:creationId xmlns:a16="http://schemas.microsoft.com/office/drawing/2014/main" id="{C9D7B4FE-1F86-CE66-E1C0-ACB5B9FF0031}"/>
              </a:ext>
            </a:extLst>
          </p:cNvPr>
          <p:cNvSpPr/>
          <p:nvPr/>
        </p:nvSpPr>
        <p:spPr>
          <a:xfrm>
            <a:off x="8583620" y="4231995"/>
            <a:ext cx="1156977" cy="381413"/>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SOUTH:   28%</a:t>
            </a:r>
          </a:p>
        </p:txBody>
      </p:sp>
      <p:sp>
        <p:nvSpPr>
          <p:cNvPr id="144" name="Rectangle 143">
            <a:extLst>
              <a:ext uri="{FF2B5EF4-FFF2-40B4-BE49-F238E27FC236}">
                <a16:creationId xmlns:a16="http://schemas.microsoft.com/office/drawing/2014/main" id="{BD56B89F-32B6-642F-6AE1-4516AF61E5D1}"/>
              </a:ext>
            </a:extLst>
          </p:cNvPr>
          <p:cNvSpPr/>
          <p:nvPr/>
        </p:nvSpPr>
        <p:spPr>
          <a:xfrm>
            <a:off x="8563303" y="3940952"/>
            <a:ext cx="1044283" cy="12012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a:extLst>
              <a:ext uri="{FF2B5EF4-FFF2-40B4-BE49-F238E27FC236}">
                <a16:creationId xmlns:a16="http://schemas.microsoft.com/office/drawing/2014/main" id="{75C0D240-8F4D-6E70-AF6B-49107BA757C5}"/>
              </a:ext>
            </a:extLst>
          </p:cNvPr>
          <p:cNvSpPr/>
          <p:nvPr/>
        </p:nvSpPr>
        <p:spPr>
          <a:xfrm>
            <a:off x="8583619" y="4475747"/>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EAST:     23%</a:t>
            </a:r>
          </a:p>
        </p:txBody>
      </p:sp>
      <p:sp>
        <p:nvSpPr>
          <p:cNvPr id="146" name="Rectangle 145">
            <a:extLst>
              <a:ext uri="{FF2B5EF4-FFF2-40B4-BE49-F238E27FC236}">
                <a16:creationId xmlns:a16="http://schemas.microsoft.com/office/drawing/2014/main" id="{0038EE00-6E02-BF18-AD30-56334714FDE4}"/>
              </a:ext>
            </a:extLst>
          </p:cNvPr>
          <p:cNvSpPr/>
          <p:nvPr/>
        </p:nvSpPr>
        <p:spPr>
          <a:xfrm>
            <a:off x="8582914" y="4797951"/>
            <a:ext cx="1077668" cy="19851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WEST:     21%</a:t>
            </a:r>
          </a:p>
        </p:txBody>
      </p:sp>
      <p:sp>
        <p:nvSpPr>
          <p:cNvPr id="147" name="Rectangle 146">
            <a:extLst>
              <a:ext uri="{FF2B5EF4-FFF2-40B4-BE49-F238E27FC236}">
                <a16:creationId xmlns:a16="http://schemas.microsoft.com/office/drawing/2014/main" id="{1C7C02C4-FB59-68D1-1CD6-CAB8BD401FFE}"/>
              </a:ext>
            </a:extLst>
          </p:cNvPr>
          <p:cNvSpPr/>
          <p:nvPr/>
        </p:nvSpPr>
        <p:spPr>
          <a:xfrm>
            <a:off x="9899607" y="3965516"/>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NORTH:  24%</a:t>
            </a:r>
          </a:p>
        </p:txBody>
      </p:sp>
      <p:sp>
        <p:nvSpPr>
          <p:cNvPr id="148" name="Rectangle 147">
            <a:extLst>
              <a:ext uri="{FF2B5EF4-FFF2-40B4-BE49-F238E27FC236}">
                <a16:creationId xmlns:a16="http://schemas.microsoft.com/office/drawing/2014/main" id="{43C6300C-7F11-62B4-E0D7-3FAA46AB2091}"/>
              </a:ext>
            </a:extLst>
          </p:cNvPr>
          <p:cNvSpPr/>
          <p:nvPr/>
        </p:nvSpPr>
        <p:spPr>
          <a:xfrm>
            <a:off x="9906312" y="4244278"/>
            <a:ext cx="1094480" cy="393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SOUTH:   37%</a:t>
            </a:r>
          </a:p>
        </p:txBody>
      </p:sp>
      <p:sp>
        <p:nvSpPr>
          <p:cNvPr id="149" name="Rectangle 148">
            <a:extLst>
              <a:ext uri="{FF2B5EF4-FFF2-40B4-BE49-F238E27FC236}">
                <a16:creationId xmlns:a16="http://schemas.microsoft.com/office/drawing/2014/main" id="{3EFCBAD7-21E2-F255-E56A-5021EFC1D04A}"/>
              </a:ext>
            </a:extLst>
          </p:cNvPr>
          <p:cNvSpPr/>
          <p:nvPr/>
        </p:nvSpPr>
        <p:spPr>
          <a:xfrm>
            <a:off x="9885995" y="3953234"/>
            <a:ext cx="1044283" cy="12012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extLst>
              <a:ext uri="{FF2B5EF4-FFF2-40B4-BE49-F238E27FC236}">
                <a16:creationId xmlns:a16="http://schemas.microsoft.com/office/drawing/2014/main" id="{8A6FE8CE-80FA-0523-E8AD-ACDD8A62EE3D}"/>
              </a:ext>
            </a:extLst>
          </p:cNvPr>
          <p:cNvSpPr/>
          <p:nvPr/>
        </p:nvSpPr>
        <p:spPr>
          <a:xfrm>
            <a:off x="9906311" y="4488029"/>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EAST:     19%</a:t>
            </a:r>
          </a:p>
        </p:txBody>
      </p:sp>
      <p:sp>
        <p:nvSpPr>
          <p:cNvPr id="151" name="Rectangle 150">
            <a:extLst>
              <a:ext uri="{FF2B5EF4-FFF2-40B4-BE49-F238E27FC236}">
                <a16:creationId xmlns:a16="http://schemas.microsoft.com/office/drawing/2014/main" id="{BE246109-AB3D-5836-6C49-636A1F90D3B2}"/>
              </a:ext>
            </a:extLst>
          </p:cNvPr>
          <p:cNvSpPr/>
          <p:nvPr/>
        </p:nvSpPr>
        <p:spPr>
          <a:xfrm>
            <a:off x="9906311" y="4853706"/>
            <a:ext cx="1101360" cy="2501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WEST:     20%</a:t>
            </a:r>
          </a:p>
        </p:txBody>
      </p:sp>
      <p:sp>
        <p:nvSpPr>
          <p:cNvPr id="152" name="Rectangle 151">
            <a:extLst>
              <a:ext uri="{FF2B5EF4-FFF2-40B4-BE49-F238E27FC236}">
                <a16:creationId xmlns:a16="http://schemas.microsoft.com/office/drawing/2014/main" id="{C22C7CCA-2075-FA3D-7AFF-46B9F1313645}"/>
              </a:ext>
            </a:extLst>
          </p:cNvPr>
          <p:cNvSpPr/>
          <p:nvPr/>
        </p:nvSpPr>
        <p:spPr>
          <a:xfrm>
            <a:off x="11070197" y="3953234"/>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NORTH:  31%</a:t>
            </a:r>
          </a:p>
        </p:txBody>
      </p:sp>
      <p:sp>
        <p:nvSpPr>
          <p:cNvPr id="153" name="Rectangle 152">
            <a:extLst>
              <a:ext uri="{FF2B5EF4-FFF2-40B4-BE49-F238E27FC236}">
                <a16:creationId xmlns:a16="http://schemas.microsoft.com/office/drawing/2014/main" id="{FB5075C3-16AF-5026-AD82-87D1E468CBA9}"/>
              </a:ext>
            </a:extLst>
          </p:cNvPr>
          <p:cNvSpPr/>
          <p:nvPr/>
        </p:nvSpPr>
        <p:spPr>
          <a:xfrm>
            <a:off x="11076902" y="4231996"/>
            <a:ext cx="1064598"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SOUTH:   26%</a:t>
            </a:r>
          </a:p>
        </p:txBody>
      </p:sp>
      <p:sp>
        <p:nvSpPr>
          <p:cNvPr id="154" name="Rectangle 153">
            <a:extLst>
              <a:ext uri="{FF2B5EF4-FFF2-40B4-BE49-F238E27FC236}">
                <a16:creationId xmlns:a16="http://schemas.microsoft.com/office/drawing/2014/main" id="{8A286AF1-5F46-8FB2-913C-8C5FBFC6BC60}"/>
              </a:ext>
            </a:extLst>
          </p:cNvPr>
          <p:cNvSpPr/>
          <p:nvPr/>
        </p:nvSpPr>
        <p:spPr>
          <a:xfrm>
            <a:off x="11056585" y="3940952"/>
            <a:ext cx="1044283" cy="12012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154">
            <a:extLst>
              <a:ext uri="{FF2B5EF4-FFF2-40B4-BE49-F238E27FC236}">
                <a16:creationId xmlns:a16="http://schemas.microsoft.com/office/drawing/2014/main" id="{5F9FC545-8396-48AE-472D-2A60CA028F1F}"/>
              </a:ext>
            </a:extLst>
          </p:cNvPr>
          <p:cNvSpPr/>
          <p:nvPr/>
        </p:nvSpPr>
        <p:spPr>
          <a:xfrm>
            <a:off x="11076901" y="4475747"/>
            <a:ext cx="1044283" cy="37209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EAST:     23%</a:t>
            </a:r>
          </a:p>
        </p:txBody>
      </p:sp>
      <p:sp>
        <p:nvSpPr>
          <p:cNvPr id="156" name="Rectangle 155">
            <a:extLst>
              <a:ext uri="{FF2B5EF4-FFF2-40B4-BE49-F238E27FC236}">
                <a16:creationId xmlns:a16="http://schemas.microsoft.com/office/drawing/2014/main" id="{4B3E2484-60B3-E53D-9C03-0FFB035300A7}"/>
              </a:ext>
            </a:extLst>
          </p:cNvPr>
          <p:cNvSpPr/>
          <p:nvPr/>
        </p:nvSpPr>
        <p:spPr>
          <a:xfrm>
            <a:off x="11076901" y="4841424"/>
            <a:ext cx="1115099" cy="25016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100" dirty="0"/>
              <a:t>WEST:     20%</a:t>
            </a:r>
          </a:p>
        </p:txBody>
      </p:sp>
      <p:sp>
        <p:nvSpPr>
          <p:cNvPr id="2" name="Title 45">
            <a:extLst>
              <a:ext uri="{FF2B5EF4-FFF2-40B4-BE49-F238E27FC236}">
                <a16:creationId xmlns:a16="http://schemas.microsoft.com/office/drawing/2014/main" id="{ECDCA431-9BD7-0702-6FB8-429E6C511291}"/>
              </a:ext>
            </a:extLst>
          </p:cNvPr>
          <p:cNvSpPr>
            <a:spLocks noGrp="1"/>
          </p:cNvSpPr>
          <p:nvPr>
            <p:ph type="title"/>
          </p:nvPr>
        </p:nvSpPr>
        <p:spPr>
          <a:xfrm>
            <a:off x="382559" y="5496147"/>
            <a:ext cx="11407112" cy="1076243"/>
          </a:xfrm>
          <a:solidFill>
            <a:schemeClr val="tx2"/>
          </a:solidFill>
        </p:spPr>
        <p:txBody>
          <a:bodyPr/>
          <a:lstStyle/>
          <a:p>
            <a:pPr algn="ctr"/>
            <a:r>
              <a:rPr lang="en-US" sz="3600" dirty="0"/>
              <a:t>Cluster Distribution based on Gender, Age and Location</a:t>
            </a:r>
          </a:p>
        </p:txBody>
      </p:sp>
    </p:spTree>
    <p:extLst>
      <p:ext uri="{BB962C8B-B14F-4D97-AF65-F5344CB8AC3E}">
        <p14:creationId xmlns:p14="http://schemas.microsoft.com/office/powerpoint/2010/main" val="376876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75427" y="133486"/>
            <a:ext cx="5417431" cy="1115434"/>
          </a:xfrm>
        </p:spPr>
        <p:txBody>
          <a:bodyPr/>
          <a:lstStyle/>
          <a:p>
            <a:r>
              <a:rPr lang="en-US" dirty="0"/>
              <a:t>Soft drink Preferences </a:t>
            </a:r>
          </a:p>
        </p:txBody>
      </p:sp>
      <p:sp>
        <p:nvSpPr>
          <p:cNvPr id="8"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t>8</a:t>
            </a:fld>
            <a:endParaRPr kumimoji="0" lang="zh-CN" altLang="en-US" sz="1200" u="none" strike="noStrike" kern="1200" cap="none" spc="0" normalizeH="0" baseline="0" noProof="0" dirty="0">
              <a:ln>
                <a:noFill/>
              </a:ln>
              <a:solidFill>
                <a:schemeClr val="bg1"/>
              </a:solidFill>
              <a:effectLst/>
              <a:uLnTx/>
              <a:uFillTx/>
            </a:endParaRPr>
          </a:p>
        </p:txBody>
      </p:sp>
      <p:graphicFrame>
        <p:nvGraphicFramePr>
          <p:cNvPr id="2" name="Chart 1"/>
          <p:cNvGraphicFramePr/>
          <p:nvPr>
            <p:extLst>
              <p:ext uri="{D42A27DB-BD31-4B8C-83A1-F6EECF244321}">
                <p14:modId xmlns:p14="http://schemas.microsoft.com/office/powerpoint/2010/main" val="3617868512"/>
              </p:ext>
            </p:extLst>
          </p:nvPr>
        </p:nvGraphicFramePr>
        <p:xfrm>
          <a:off x="109156" y="1420139"/>
          <a:ext cx="3921549" cy="31804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0" name="Chart 29"/>
          <p:cNvGraphicFramePr/>
          <p:nvPr>
            <p:extLst>
              <p:ext uri="{D42A27DB-BD31-4B8C-83A1-F6EECF244321}">
                <p14:modId xmlns:p14="http://schemas.microsoft.com/office/powerpoint/2010/main" val="3415134447"/>
              </p:ext>
            </p:extLst>
          </p:nvPr>
        </p:nvGraphicFramePr>
        <p:xfrm>
          <a:off x="8161295" y="1430120"/>
          <a:ext cx="3921549" cy="36181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30"/>
          <p:cNvGraphicFramePr/>
          <p:nvPr>
            <p:extLst>
              <p:ext uri="{D42A27DB-BD31-4B8C-83A1-F6EECF244321}">
                <p14:modId xmlns:p14="http://schemas.microsoft.com/office/powerpoint/2010/main" val="1376159311"/>
              </p:ext>
            </p:extLst>
          </p:nvPr>
        </p:nvGraphicFramePr>
        <p:xfrm>
          <a:off x="4132083" y="1420139"/>
          <a:ext cx="3921549" cy="386358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265207" y="1421386"/>
            <a:ext cx="1488421" cy="826514"/>
          </a:xfrm>
          <a:prstGeom prst="roundRect">
            <a:avLst/>
          </a:prstGeom>
          <a:solidFill>
            <a:schemeClr val="accent3">
              <a:lumMod val="60000"/>
              <a:lumOff val="4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Apple</a:t>
            </a:r>
            <a:endParaRPr lang="en-IN" dirty="0"/>
          </a:p>
        </p:txBody>
      </p:sp>
      <p:sp>
        <p:nvSpPr>
          <p:cNvPr id="60" name="Arrow: Down 59">
            <a:extLst>
              <a:ext uri="{FF2B5EF4-FFF2-40B4-BE49-F238E27FC236}">
                <a16:creationId xmlns:a16="http://schemas.microsoft.com/office/drawing/2014/main" id="{CEBD1BB3-13EF-BC1B-64B1-BBECFC8B51A5}"/>
              </a:ext>
            </a:extLst>
          </p:cNvPr>
          <p:cNvSpPr/>
          <p:nvPr/>
        </p:nvSpPr>
        <p:spPr>
          <a:xfrm>
            <a:off x="853874" y="2247900"/>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itle 23">
            <a:extLst>
              <a:ext uri="{FF2B5EF4-FFF2-40B4-BE49-F238E27FC236}">
                <a16:creationId xmlns:a16="http://schemas.microsoft.com/office/drawing/2014/main" id="{2FEE0726-34F2-BFE4-3238-6A92035B3CD8}"/>
              </a:ext>
            </a:extLst>
          </p:cNvPr>
          <p:cNvSpPr>
            <a:spLocks noGrp="1"/>
          </p:cNvSpPr>
          <p:nvPr>
            <p:ph type="title"/>
          </p:nvPr>
        </p:nvSpPr>
        <p:spPr>
          <a:xfrm>
            <a:off x="1164959" y="471801"/>
            <a:ext cx="9810750" cy="523160"/>
          </a:xfrm>
          <a:noFill/>
          <a:ln w="19050">
            <a:noFill/>
            <a:prstDash val="sysDot"/>
          </a:ln>
        </p:spPr>
        <p:txBody>
          <a:bodyPr/>
          <a:lstStyle/>
          <a:p>
            <a:pPr algn="ctr"/>
            <a:r>
              <a:rPr lang="en-US" sz="4800" dirty="0"/>
              <a:t>Smartphones Usage</a:t>
            </a:r>
          </a:p>
        </p:txBody>
      </p:sp>
      <p:sp>
        <p:nvSpPr>
          <p:cNvPr id="107" name="Rectangle: Rounded Corners 106">
            <a:extLst>
              <a:ext uri="{FF2B5EF4-FFF2-40B4-BE49-F238E27FC236}">
                <a16:creationId xmlns:a16="http://schemas.microsoft.com/office/drawing/2014/main" id="{AB6BB898-9D37-AE98-C79A-4CDD0945B912}"/>
              </a:ext>
            </a:extLst>
          </p:cNvPr>
          <p:cNvSpPr/>
          <p:nvPr/>
        </p:nvSpPr>
        <p:spPr>
          <a:xfrm>
            <a:off x="265207" y="2577590"/>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 25%</a:t>
            </a:r>
            <a:endParaRPr lang="en-IN" dirty="0"/>
          </a:p>
        </p:txBody>
      </p:sp>
      <p:sp>
        <p:nvSpPr>
          <p:cNvPr id="108" name="Arrow: Down 107">
            <a:extLst>
              <a:ext uri="{FF2B5EF4-FFF2-40B4-BE49-F238E27FC236}">
                <a16:creationId xmlns:a16="http://schemas.microsoft.com/office/drawing/2014/main" id="{BC8825E6-B290-3B57-3317-72CC5959FDA4}"/>
              </a:ext>
            </a:extLst>
          </p:cNvPr>
          <p:cNvSpPr/>
          <p:nvPr/>
        </p:nvSpPr>
        <p:spPr>
          <a:xfrm>
            <a:off x="853874" y="3404104"/>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ectangle: Rounded Corners 108">
            <a:extLst>
              <a:ext uri="{FF2B5EF4-FFF2-40B4-BE49-F238E27FC236}">
                <a16:creationId xmlns:a16="http://schemas.microsoft.com/office/drawing/2014/main" id="{4CD1C1D6-943A-712C-A157-B639FC8D03DB}"/>
              </a:ext>
            </a:extLst>
          </p:cNvPr>
          <p:cNvSpPr/>
          <p:nvPr/>
        </p:nvSpPr>
        <p:spPr>
          <a:xfrm>
            <a:off x="265207" y="3733794"/>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 15%</a:t>
            </a:r>
            <a:endParaRPr lang="en-IN" dirty="0"/>
          </a:p>
        </p:txBody>
      </p:sp>
      <p:sp>
        <p:nvSpPr>
          <p:cNvPr id="110" name="Arrow: Down 109">
            <a:extLst>
              <a:ext uri="{FF2B5EF4-FFF2-40B4-BE49-F238E27FC236}">
                <a16:creationId xmlns:a16="http://schemas.microsoft.com/office/drawing/2014/main" id="{05A02912-B00E-6256-1D43-59183ED4AF8B}"/>
              </a:ext>
            </a:extLst>
          </p:cNvPr>
          <p:cNvSpPr/>
          <p:nvPr/>
        </p:nvSpPr>
        <p:spPr>
          <a:xfrm>
            <a:off x="853874" y="4560308"/>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Rectangle: Rounded Corners 110">
            <a:extLst>
              <a:ext uri="{FF2B5EF4-FFF2-40B4-BE49-F238E27FC236}">
                <a16:creationId xmlns:a16="http://schemas.microsoft.com/office/drawing/2014/main" id="{92DA4AA9-3F5B-8EC8-F131-287C4B77C979}"/>
              </a:ext>
            </a:extLst>
          </p:cNvPr>
          <p:cNvSpPr/>
          <p:nvPr/>
        </p:nvSpPr>
        <p:spPr>
          <a:xfrm>
            <a:off x="265207" y="4889998"/>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 60%</a:t>
            </a:r>
            <a:endParaRPr lang="en-IN" dirty="0"/>
          </a:p>
        </p:txBody>
      </p:sp>
      <p:sp>
        <p:nvSpPr>
          <p:cNvPr id="113" name="Rectangle: Rounded Corners 112">
            <a:extLst>
              <a:ext uri="{FF2B5EF4-FFF2-40B4-BE49-F238E27FC236}">
                <a16:creationId xmlns:a16="http://schemas.microsoft.com/office/drawing/2014/main" id="{6D6CEA75-D216-7F5C-5105-B100BD1300BF}"/>
              </a:ext>
            </a:extLst>
          </p:cNvPr>
          <p:cNvSpPr/>
          <p:nvPr/>
        </p:nvSpPr>
        <p:spPr>
          <a:xfrm>
            <a:off x="2007252" y="1421386"/>
            <a:ext cx="1488421" cy="826514"/>
          </a:xfrm>
          <a:prstGeom prst="roundRect">
            <a:avLst/>
          </a:prstGeom>
          <a:solidFill>
            <a:schemeClr val="accent3">
              <a:lumMod val="60000"/>
              <a:lumOff val="4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Xiaomi</a:t>
            </a:r>
            <a:endParaRPr lang="en-IN" dirty="0"/>
          </a:p>
        </p:txBody>
      </p:sp>
      <p:sp>
        <p:nvSpPr>
          <p:cNvPr id="114" name="Arrow: Down 113">
            <a:extLst>
              <a:ext uri="{FF2B5EF4-FFF2-40B4-BE49-F238E27FC236}">
                <a16:creationId xmlns:a16="http://schemas.microsoft.com/office/drawing/2014/main" id="{39922015-80D3-8237-8AD1-0DBD74842B39}"/>
              </a:ext>
            </a:extLst>
          </p:cNvPr>
          <p:cNvSpPr/>
          <p:nvPr/>
        </p:nvSpPr>
        <p:spPr>
          <a:xfrm>
            <a:off x="2595919" y="2247900"/>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Rounded Corners 114">
            <a:extLst>
              <a:ext uri="{FF2B5EF4-FFF2-40B4-BE49-F238E27FC236}">
                <a16:creationId xmlns:a16="http://schemas.microsoft.com/office/drawing/2014/main" id="{54FBB20F-321A-B41B-18EB-6067132C07CE}"/>
              </a:ext>
            </a:extLst>
          </p:cNvPr>
          <p:cNvSpPr/>
          <p:nvPr/>
        </p:nvSpPr>
        <p:spPr>
          <a:xfrm>
            <a:off x="2007252" y="2577590"/>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 26%</a:t>
            </a:r>
            <a:endParaRPr lang="en-IN" dirty="0"/>
          </a:p>
        </p:txBody>
      </p:sp>
      <p:sp>
        <p:nvSpPr>
          <p:cNvPr id="116" name="Arrow: Down 115">
            <a:extLst>
              <a:ext uri="{FF2B5EF4-FFF2-40B4-BE49-F238E27FC236}">
                <a16:creationId xmlns:a16="http://schemas.microsoft.com/office/drawing/2014/main" id="{59D14024-31B5-9CB7-9BAF-359A3669A388}"/>
              </a:ext>
            </a:extLst>
          </p:cNvPr>
          <p:cNvSpPr/>
          <p:nvPr/>
        </p:nvSpPr>
        <p:spPr>
          <a:xfrm>
            <a:off x="2595919" y="3404104"/>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ectangle: Rounded Corners 116">
            <a:extLst>
              <a:ext uri="{FF2B5EF4-FFF2-40B4-BE49-F238E27FC236}">
                <a16:creationId xmlns:a16="http://schemas.microsoft.com/office/drawing/2014/main" id="{E5FB61AF-9A4A-05B5-3549-6229FAE3283D}"/>
              </a:ext>
            </a:extLst>
          </p:cNvPr>
          <p:cNvSpPr/>
          <p:nvPr/>
        </p:nvSpPr>
        <p:spPr>
          <a:xfrm>
            <a:off x="2007252" y="3733794"/>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 27%</a:t>
            </a:r>
            <a:endParaRPr lang="en-IN" dirty="0"/>
          </a:p>
        </p:txBody>
      </p:sp>
      <p:sp>
        <p:nvSpPr>
          <p:cNvPr id="118" name="Arrow: Down 117">
            <a:extLst>
              <a:ext uri="{FF2B5EF4-FFF2-40B4-BE49-F238E27FC236}">
                <a16:creationId xmlns:a16="http://schemas.microsoft.com/office/drawing/2014/main" id="{D32A1CB4-631B-0A61-A157-F577707E400F}"/>
              </a:ext>
            </a:extLst>
          </p:cNvPr>
          <p:cNvSpPr/>
          <p:nvPr/>
        </p:nvSpPr>
        <p:spPr>
          <a:xfrm>
            <a:off x="2595919" y="4560308"/>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Rounded Corners 118">
            <a:extLst>
              <a:ext uri="{FF2B5EF4-FFF2-40B4-BE49-F238E27FC236}">
                <a16:creationId xmlns:a16="http://schemas.microsoft.com/office/drawing/2014/main" id="{934C68B6-2A6B-5F11-0BDC-433DF57169C4}"/>
              </a:ext>
            </a:extLst>
          </p:cNvPr>
          <p:cNvSpPr/>
          <p:nvPr/>
        </p:nvSpPr>
        <p:spPr>
          <a:xfrm>
            <a:off x="2007252" y="4889998"/>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 47%</a:t>
            </a:r>
            <a:endParaRPr lang="en-IN" dirty="0"/>
          </a:p>
        </p:txBody>
      </p:sp>
      <p:sp>
        <p:nvSpPr>
          <p:cNvPr id="120" name="Rectangle: Rounded Corners 119">
            <a:extLst>
              <a:ext uri="{FF2B5EF4-FFF2-40B4-BE49-F238E27FC236}">
                <a16:creationId xmlns:a16="http://schemas.microsoft.com/office/drawing/2014/main" id="{639351EE-7522-AAD6-9099-6F3BB17F2FE7}"/>
              </a:ext>
            </a:extLst>
          </p:cNvPr>
          <p:cNvSpPr/>
          <p:nvPr/>
        </p:nvSpPr>
        <p:spPr>
          <a:xfrm>
            <a:off x="3718608" y="1421386"/>
            <a:ext cx="1488421" cy="826514"/>
          </a:xfrm>
          <a:prstGeom prst="roundRect">
            <a:avLst/>
          </a:prstGeom>
          <a:solidFill>
            <a:schemeClr val="accent3">
              <a:lumMod val="60000"/>
              <a:lumOff val="4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Samsung</a:t>
            </a:r>
            <a:endParaRPr lang="en-IN" dirty="0"/>
          </a:p>
        </p:txBody>
      </p:sp>
      <p:sp>
        <p:nvSpPr>
          <p:cNvPr id="121" name="Arrow: Down 120">
            <a:extLst>
              <a:ext uri="{FF2B5EF4-FFF2-40B4-BE49-F238E27FC236}">
                <a16:creationId xmlns:a16="http://schemas.microsoft.com/office/drawing/2014/main" id="{324B2F9E-4C46-D37E-8122-38F5FFBC5A04}"/>
              </a:ext>
            </a:extLst>
          </p:cNvPr>
          <p:cNvSpPr/>
          <p:nvPr/>
        </p:nvSpPr>
        <p:spPr>
          <a:xfrm>
            <a:off x="4307275" y="2247900"/>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Rectangle: Rounded Corners 121">
            <a:extLst>
              <a:ext uri="{FF2B5EF4-FFF2-40B4-BE49-F238E27FC236}">
                <a16:creationId xmlns:a16="http://schemas.microsoft.com/office/drawing/2014/main" id="{5F0A8E6A-8B37-55DE-78B2-A2D8F8B2E242}"/>
              </a:ext>
            </a:extLst>
          </p:cNvPr>
          <p:cNvSpPr/>
          <p:nvPr/>
        </p:nvSpPr>
        <p:spPr>
          <a:xfrm>
            <a:off x="3718608" y="2577590"/>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 31%</a:t>
            </a:r>
            <a:endParaRPr lang="en-IN" dirty="0"/>
          </a:p>
        </p:txBody>
      </p:sp>
      <p:sp>
        <p:nvSpPr>
          <p:cNvPr id="123" name="Arrow: Down 122">
            <a:extLst>
              <a:ext uri="{FF2B5EF4-FFF2-40B4-BE49-F238E27FC236}">
                <a16:creationId xmlns:a16="http://schemas.microsoft.com/office/drawing/2014/main" id="{4A33DA86-7519-4E7A-A6FB-CA3264F25B8E}"/>
              </a:ext>
            </a:extLst>
          </p:cNvPr>
          <p:cNvSpPr/>
          <p:nvPr/>
        </p:nvSpPr>
        <p:spPr>
          <a:xfrm>
            <a:off x="4307275" y="3404104"/>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Rectangle: Rounded Corners 123">
            <a:extLst>
              <a:ext uri="{FF2B5EF4-FFF2-40B4-BE49-F238E27FC236}">
                <a16:creationId xmlns:a16="http://schemas.microsoft.com/office/drawing/2014/main" id="{21FB2FFA-E0D2-91D3-3282-B19B449B6592}"/>
              </a:ext>
            </a:extLst>
          </p:cNvPr>
          <p:cNvSpPr/>
          <p:nvPr/>
        </p:nvSpPr>
        <p:spPr>
          <a:xfrm>
            <a:off x="3718608" y="3733794"/>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 31%</a:t>
            </a:r>
            <a:endParaRPr lang="en-IN" dirty="0"/>
          </a:p>
        </p:txBody>
      </p:sp>
      <p:sp>
        <p:nvSpPr>
          <p:cNvPr id="125" name="Arrow: Down 124">
            <a:extLst>
              <a:ext uri="{FF2B5EF4-FFF2-40B4-BE49-F238E27FC236}">
                <a16:creationId xmlns:a16="http://schemas.microsoft.com/office/drawing/2014/main" id="{142D6399-F049-D70B-8DA4-BEC7AC6D2A4A}"/>
              </a:ext>
            </a:extLst>
          </p:cNvPr>
          <p:cNvSpPr/>
          <p:nvPr/>
        </p:nvSpPr>
        <p:spPr>
          <a:xfrm>
            <a:off x="4307275" y="4560308"/>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Rounded Corners 125">
            <a:extLst>
              <a:ext uri="{FF2B5EF4-FFF2-40B4-BE49-F238E27FC236}">
                <a16:creationId xmlns:a16="http://schemas.microsoft.com/office/drawing/2014/main" id="{A6C62187-4966-40B3-03D8-EABF87846358}"/>
              </a:ext>
            </a:extLst>
          </p:cNvPr>
          <p:cNvSpPr/>
          <p:nvPr/>
        </p:nvSpPr>
        <p:spPr>
          <a:xfrm>
            <a:off x="3718608" y="4889998"/>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 38%</a:t>
            </a:r>
            <a:endParaRPr lang="en-IN" dirty="0"/>
          </a:p>
        </p:txBody>
      </p:sp>
      <p:sp>
        <p:nvSpPr>
          <p:cNvPr id="127" name="Rectangle: Rounded Corners 126">
            <a:extLst>
              <a:ext uri="{FF2B5EF4-FFF2-40B4-BE49-F238E27FC236}">
                <a16:creationId xmlns:a16="http://schemas.microsoft.com/office/drawing/2014/main" id="{B0ECF5C1-830C-4E92-0F27-5D7B221F23F3}"/>
              </a:ext>
            </a:extLst>
          </p:cNvPr>
          <p:cNvSpPr/>
          <p:nvPr/>
        </p:nvSpPr>
        <p:spPr>
          <a:xfrm>
            <a:off x="5351789" y="1421386"/>
            <a:ext cx="1488421" cy="826514"/>
          </a:xfrm>
          <a:prstGeom prst="roundRect">
            <a:avLst/>
          </a:prstGeom>
          <a:solidFill>
            <a:schemeClr val="accent3">
              <a:lumMod val="60000"/>
              <a:lumOff val="4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Vivo</a:t>
            </a:r>
            <a:endParaRPr lang="en-IN" dirty="0"/>
          </a:p>
        </p:txBody>
      </p:sp>
      <p:sp>
        <p:nvSpPr>
          <p:cNvPr id="128" name="Arrow: Down 127">
            <a:extLst>
              <a:ext uri="{FF2B5EF4-FFF2-40B4-BE49-F238E27FC236}">
                <a16:creationId xmlns:a16="http://schemas.microsoft.com/office/drawing/2014/main" id="{4439C403-439A-C816-813A-83F4C8271579}"/>
              </a:ext>
            </a:extLst>
          </p:cNvPr>
          <p:cNvSpPr/>
          <p:nvPr/>
        </p:nvSpPr>
        <p:spPr>
          <a:xfrm>
            <a:off x="5940456" y="2247900"/>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Rectangle: Rounded Corners 128">
            <a:extLst>
              <a:ext uri="{FF2B5EF4-FFF2-40B4-BE49-F238E27FC236}">
                <a16:creationId xmlns:a16="http://schemas.microsoft.com/office/drawing/2014/main" id="{EB027FA8-857D-AA35-9766-EA93FF333500}"/>
              </a:ext>
            </a:extLst>
          </p:cNvPr>
          <p:cNvSpPr/>
          <p:nvPr/>
        </p:nvSpPr>
        <p:spPr>
          <a:xfrm>
            <a:off x="5351789" y="2577590"/>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 26%</a:t>
            </a:r>
            <a:endParaRPr lang="en-IN" dirty="0"/>
          </a:p>
        </p:txBody>
      </p:sp>
      <p:sp>
        <p:nvSpPr>
          <p:cNvPr id="130" name="Arrow: Down 129">
            <a:extLst>
              <a:ext uri="{FF2B5EF4-FFF2-40B4-BE49-F238E27FC236}">
                <a16:creationId xmlns:a16="http://schemas.microsoft.com/office/drawing/2014/main" id="{4829C175-6D9A-4261-92DE-7BC61FD17BB3}"/>
              </a:ext>
            </a:extLst>
          </p:cNvPr>
          <p:cNvSpPr/>
          <p:nvPr/>
        </p:nvSpPr>
        <p:spPr>
          <a:xfrm>
            <a:off x="5940456" y="3404104"/>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Rectangle: Rounded Corners 130">
            <a:extLst>
              <a:ext uri="{FF2B5EF4-FFF2-40B4-BE49-F238E27FC236}">
                <a16:creationId xmlns:a16="http://schemas.microsoft.com/office/drawing/2014/main" id="{053B5C24-8F85-645A-BD39-26A8E46BFA52}"/>
              </a:ext>
            </a:extLst>
          </p:cNvPr>
          <p:cNvSpPr/>
          <p:nvPr/>
        </p:nvSpPr>
        <p:spPr>
          <a:xfrm>
            <a:off x="5351789" y="3733794"/>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 33%</a:t>
            </a:r>
            <a:endParaRPr lang="en-IN" dirty="0"/>
          </a:p>
        </p:txBody>
      </p:sp>
      <p:sp>
        <p:nvSpPr>
          <p:cNvPr id="132" name="Arrow: Down 131">
            <a:extLst>
              <a:ext uri="{FF2B5EF4-FFF2-40B4-BE49-F238E27FC236}">
                <a16:creationId xmlns:a16="http://schemas.microsoft.com/office/drawing/2014/main" id="{8820ACC7-B5EC-C4EE-CD64-0B115142230C}"/>
              </a:ext>
            </a:extLst>
          </p:cNvPr>
          <p:cNvSpPr/>
          <p:nvPr/>
        </p:nvSpPr>
        <p:spPr>
          <a:xfrm>
            <a:off x="5940456" y="4560308"/>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ectangle: Rounded Corners 132">
            <a:extLst>
              <a:ext uri="{FF2B5EF4-FFF2-40B4-BE49-F238E27FC236}">
                <a16:creationId xmlns:a16="http://schemas.microsoft.com/office/drawing/2014/main" id="{46CD09CD-210B-64BB-8B38-CF470106544A}"/>
              </a:ext>
            </a:extLst>
          </p:cNvPr>
          <p:cNvSpPr/>
          <p:nvPr/>
        </p:nvSpPr>
        <p:spPr>
          <a:xfrm>
            <a:off x="5351789" y="4889998"/>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 41%</a:t>
            </a:r>
            <a:endParaRPr lang="en-IN" dirty="0"/>
          </a:p>
        </p:txBody>
      </p:sp>
      <p:sp>
        <p:nvSpPr>
          <p:cNvPr id="134" name="Rectangle: Rounded Corners 133">
            <a:extLst>
              <a:ext uri="{FF2B5EF4-FFF2-40B4-BE49-F238E27FC236}">
                <a16:creationId xmlns:a16="http://schemas.microsoft.com/office/drawing/2014/main" id="{F65DE402-E073-22C2-0EB2-5480D96933C5}"/>
              </a:ext>
            </a:extLst>
          </p:cNvPr>
          <p:cNvSpPr/>
          <p:nvPr/>
        </p:nvSpPr>
        <p:spPr>
          <a:xfrm>
            <a:off x="6984968" y="1421386"/>
            <a:ext cx="1488421" cy="826514"/>
          </a:xfrm>
          <a:prstGeom prst="roundRect">
            <a:avLst/>
          </a:prstGeom>
          <a:solidFill>
            <a:schemeClr val="accent3">
              <a:lumMod val="60000"/>
              <a:lumOff val="4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Oppo</a:t>
            </a:r>
            <a:endParaRPr lang="en-IN" dirty="0"/>
          </a:p>
        </p:txBody>
      </p:sp>
      <p:sp>
        <p:nvSpPr>
          <p:cNvPr id="135" name="Arrow: Down 134">
            <a:extLst>
              <a:ext uri="{FF2B5EF4-FFF2-40B4-BE49-F238E27FC236}">
                <a16:creationId xmlns:a16="http://schemas.microsoft.com/office/drawing/2014/main" id="{277DE301-CFF3-28CC-AD13-9949ACE336E9}"/>
              </a:ext>
            </a:extLst>
          </p:cNvPr>
          <p:cNvSpPr/>
          <p:nvPr/>
        </p:nvSpPr>
        <p:spPr>
          <a:xfrm>
            <a:off x="7573635" y="2247900"/>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ectangle: Rounded Corners 135">
            <a:extLst>
              <a:ext uri="{FF2B5EF4-FFF2-40B4-BE49-F238E27FC236}">
                <a16:creationId xmlns:a16="http://schemas.microsoft.com/office/drawing/2014/main" id="{64733C9A-BCBB-A501-3AC2-C37A78489EAF}"/>
              </a:ext>
            </a:extLst>
          </p:cNvPr>
          <p:cNvSpPr/>
          <p:nvPr/>
        </p:nvSpPr>
        <p:spPr>
          <a:xfrm>
            <a:off x="6984968" y="2577590"/>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 34%</a:t>
            </a:r>
            <a:endParaRPr lang="en-IN" dirty="0"/>
          </a:p>
        </p:txBody>
      </p:sp>
      <p:sp>
        <p:nvSpPr>
          <p:cNvPr id="137" name="Arrow: Down 136">
            <a:extLst>
              <a:ext uri="{FF2B5EF4-FFF2-40B4-BE49-F238E27FC236}">
                <a16:creationId xmlns:a16="http://schemas.microsoft.com/office/drawing/2014/main" id="{BAEFF14C-DC94-B933-07CD-AFC3E26E7E78}"/>
              </a:ext>
            </a:extLst>
          </p:cNvPr>
          <p:cNvSpPr/>
          <p:nvPr/>
        </p:nvSpPr>
        <p:spPr>
          <a:xfrm>
            <a:off x="7573635" y="3404104"/>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Rounded Corners 137">
            <a:extLst>
              <a:ext uri="{FF2B5EF4-FFF2-40B4-BE49-F238E27FC236}">
                <a16:creationId xmlns:a16="http://schemas.microsoft.com/office/drawing/2014/main" id="{8111E258-4CC5-852C-C7F1-CAAF25D17BEC}"/>
              </a:ext>
            </a:extLst>
          </p:cNvPr>
          <p:cNvSpPr/>
          <p:nvPr/>
        </p:nvSpPr>
        <p:spPr>
          <a:xfrm>
            <a:off x="6984968" y="3733794"/>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 19%</a:t>
            </a:r>
            <a:endParaRPr lang="en-IN" dirty="0"/>
          </a:p>
        </p:txBody>
      </p:sp>
      <p:sp>
        <p:nvSpPr>
          <p:cNvPr id="139" name="Arrow: Down 138">
            <a:extLst>
              <a:ext uri="{FF2B5EF4-FFF2-40B4-BE49-F238E27FC236}">
                <a16:creationId xmlns:a16="http://schemas.microsoft.com/office/drawing/2014/main" id="{96D2E0A0-FF31-0C07-1EFC-59028BEDD0FF}"/>
              </a:ext>
            </a:extLst>
          </p:cNvPr>
          <p:cNvSpPr/>
          <p:nvPr/>
        </p:nvSpPr>
        <p:spPr>
          <a:xfrm>
            <a:off x="7573635" y="4560308"/>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Rounded Corners 139">
            <a:extLst>
              <a:ext uri="{FF2B5EF4-FFF2-40B4-BE49-F238E27FC236}">
                <a16:creationId xmlns:a16="http://schemas.microsoft.com/office/drawing/2014/main" id="{19A319B4-5A16-9579-AA6D-EEF3E5F5ABD7}"/>
              </a:ext>
            </a:extLst>
          </p:cNvPr>
          <p:cNvSpPr/>
          <p:nvPr/>
        </p:nvSpPr>
        <p:spPr>
          <a:xfrm>
            <a:off x="6984968" y="4889998"/>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 47%</a:t>
            </a:r>
            <a:endParaRPr lang="en-IN" dirty="0"/>
          </a:p>
        </p:txBody>
      </p:sp>
      <p:sp>
        <p:nvSpPr>
          <p:cNvPr id="141" name="Rectangle: Rounded Corners 140">
            <a:extLst>
              <a:ext uri="{FF2B5EF4-FFF2-40B4-BE49-F238E27FC236}">
                <a16:creationId xmlns:a16="http://schemas.microsoft.com/office/drawing/2014/main" id="{21129D56-D975-675C-C961-3A16871E32C9}"/>
              </a:ext>
            </a:extLst>
          </p:cNvPr>
          <p:cNvSpPr/>
          <p:nvPr/>
        </p:nvSpPr>
        <p:spPr>
          <a:xfrm>
            <a:off x="8618145" y="1421386"/>
            <a:ext cx="1488421" cy="826514"/>
          </a:xfrm>
          <a:prstGeom prst="roundRect">
            <a:avLst/>
          </a:prstGeom>
          <a:solidFill>
            <a:schemeClr val="accent3">
              <a:lumMod val="60000"/>
              <a:lumOff val="4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Plus</a:t>
            </a:r>
            <a:endParaRPr lang="en-IN" dirty="0"/>
          </a:p>
        </p:txBody>
      </p:sp>
      <p:sp>
        <p:nvSpPr>
          <p:cNvPr id="142" name="Arrow: Down 141">
            <a:extLst>
              <a:ext uri="{FF2B5EF4-FFF2-40B4-BE49-F238E27FC236}">
                <a16:creationId xmlns:a16="http://schemas.microsoft.com/office/drawing/2014/main" id="{E03B1B3C-E750-1664-CC71-4ADBF048E88D}"/>
              </a:ext>
            </a:extLst>
          </p:cNvPr>
          <p:cNvSpPr/>
          <p:nvPr/>
        </p:nvSpPr>
        <p:spPr>
          <a:xfrm>
            <a:off x="9206812" y="2247900"/>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Rounded Corners 142">
            <a:extLst>
              <a:ext uri="{FF2B5EF4-FFF2-40B4-BE49-F238E27FC236}">
                <a16:creationId xmlns:a16="http://schemas.microsoft.com/office/drawing/2014/main" id="{A2CC972C-E315-D470-5B20-2BCF2C8A1B07}"/>
              </a:ext>
            </a:extLst>
          </p:cNvPr>
          <p:cNvSpPr/>
          <p:nvPr/>
        </p:nvSpPr>
        <p:spPr>
          <a:xfrm>
            <a:off x="8618145" y="2577590"/>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 29%</a:t>
            </a:r>
            <a:endParaRPr lang="en-IN" dirty="0"/>
          </a:p>
        </p:txBody>
      </p:sp>
      <p:sp>
        <p:nvSpPr>
          <p:cNvPr id="144" name="Arrow: Down 143">
            <a:extLst>
              <a:ext uri="{FF2B5EF4-FFF2-40B4-BE49-F238E27FC236}">
                <a16:creationId xmlns:a16="http://schemas.microsoft.com/office/drawing/2014/main" id="{BC8804C4-0675-CE79-C119-53332E37B388}"/>
              </a:ext>
            </a:extLst>
          </p:cNvPr>
          <p:cNvSpPr/>
          <p:nvPr/>
        </p:nvSpPr>
        <p:spPr>
          <a:xfrm>
            <a:off x="9206812" y="3404104"/>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Rounded Corners 144">
            <a:extLst>
              <a:ext uri="{FF2B5EF4-FFF2-40B4-BE49-F238E27FC236}">
                <a16:creationId xmlns:a16="http://schemas.microsoft.com/office/drawing/2014/main" id="{D4827D74-F0E7-868E-643D-C49E78214249}"/>
              </a:ext>
            </a:extLst>
          </p:cNvPr>
          <p:cNvSpPr/>
          <p:nvPr/>
        </p:nvSpPr>
        <p:spPr>
          <a:xfrm>
            <a:off x="8618145" y="3733794"/>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 22%</a:t>
            </a:r>
            <a:endParaRPr lang="en-IN" dirty="0"/>
          </a:p>
        </p:txBody>
      </p:sp>
      <p:sp>
        <p:nvSpPr>
          <p:cNvPr id="146" name="Arrow: Down 145">
            <a:extLst>
              <a:ext uri="{FF2B5EF4-FFF2-40B4-BE49-F238E27FC236}">
                <a16:creationId xmlns:a16="http://schemas.microsoft.com/office/drawing/2014/main" id="{00B4AAD9-5EF7-0D9B-2ACE-40D815E1C0CA}"/>
              </a:ext>
            </a:extLst>
          </p:cNvPr>
          <p:cNvSpPr/>
          <p:nvPr/>
        </p:nvSpPr>
        <p:spPr>
          <a:xfrm>
            <a:off x="9206812" y="4560308"/>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Rounded Corners 146">
            <a:extLst>
              <a:ext uri="{FF2B5EF4-FFF2-40B4-BE49-F238E27FC236}">
                <a16:creationId xmlns:a16="http://schemas.microsoft.com/office/drawing/2014/main" id="{B71EDB16-55C8-2FE2-CEDE-F6849F46F28E}"/>
              </a:ext>
            </a:extLst>
          </p:cNvPr>
          <p:cNvSpPr/>
          <p:nvPr/>
        </p:nvSpPr>
        <p:spPr>
          <a:xfrm>
            <a:off x="8618145" y="4889998"/>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 49%</a:t>
            </a:r>
            <a:endParaRPr lang="en-IN" dirty="0"/>
          </a:p>
        </p:txBody>
      </p:sp>
      <p:sp>
        <p:nvSpPr>
          <p:cNvPr id="148" name="Rectangle: Rounded Corners 147">
            <a:extLst>
              <a:ext uri="{FF2B5EF4-FFF2-40B4-BE49-F238E27FC236}">
                <a16:creationId xmlns:a16="http://schemas.microsoft.com/office/drawing/2014/main" id="{2A3BC19A-020D-F521-A5C7-6F016A43351D}"/>
              </a:ext>
            </a:extLst>
          </p:cNvPr>
          <p:cNvSpPr/>
          <p:nvPr/>
        </p:nvSpPr>
        <p:spPr>
          <a:xfrm>
            <a:off x="10302728" y="1421386"/>
            <a:ext cx="1488421" cy="826514"/>
          </a:xfrm>
          <a:prstGeom prst="roundRect">
            <a:avLst/>
          </a:prstGeom>
          <a:solidFill>
            <a:schemeClr val="accent3">
              <a:lumMod val="60000"/>
              <a:lumOff val="40000"/>
            </a:schemeClr>
          </a:solid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Others</a:t>
            </a:r>
            <a:endParaRPr lang="en-IN" dirty="0"/>
          </a:p>
        </p:txBody>
      </p:sp>
      <p:sp>
        <p:nvSpPr>
          <p:cNvPr id="149" name="Arrow: Down 148">
            <a:extLst>
              <a:ext uri="{FF2B5EF4-FFF2-40B4-BE49-F238E27FC236}">
                <a16:creationId xmlns:a16="http://schemas.microsoft.com/office/drawing/2014/main" id="{DCD4016B-99AF-C939-5DE5-A8CBDF75AF31}"/>
              </a:ext>
            </a:extLst>
          </p:cNvPr>
          <p:cNvSpPr/>
          <p:nvPr/>
        </p:nvSpPr>
        <p:spPr>
          <a:xfrm>
            <a:off x="10891395" y="2247900"/>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Rounded Corners 149">
            <a:extLst>
              <a:ext uri="{FF2B5EF4-FFF2-40B4-BE49-F238E27FC236}">
                <a16:creationId xmlns:a16="http://schemas.microsoft.com/office/drawing/2014/main" id="{E16CF890-1185-A513-11A2-6D5D575874D1}"/>
              </a:ext>
            </a:extLst>
          </p:cNvPr>
          <p:cNvSpPr/>
          <p:nvPr/>
        </p:nvSpPr>
        <p:spPr>
          <a:xfrm>
            <a:off x="10302728" y="2577590"/>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 41%</a:t>
            </a:r>
            <a:endParaRPr lang="en-IN" dirty="0"/>
          </a:p>
        </p:txBody>
      </p:sp>
      <p:sp>
        <p:nvSpPr>
          <p:cNvPr id="151" name="Arrow: Down 150">
            <a:extLst>
              <a:ext uri="{FF2B5EF4-FFF2-40B4-BE49-F238E27FC236}">
                <a16:creationId xmlns:a16="http://schemas.microsoft.com/office/drawing/2014/main" id="{3884295F-B96F-AA38-D1DA-C33FAD6D40F5}"/>
              </a:ext>
            </a:extLst>
          </p:cNvPr>
          <p:cNvSpPr/>
          <p:nvPr/>
        </p:nvSpPr>
        <p:spPr>
          <a:xfrm>
            <a:off x="10891395" y="3404104"/>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Rounded Corners 151">
            <a:extLst>
              <a:ext uri="{FF2B5EF4-FFF2-40B4-BE49-F238E27FC236}">
                <a16:creationId xmlns:a16="http://schemas.microsoft.com/office/drawing/2014/main" id="{E5A75FF9-AEC1-2987-AF97-9EBEC4E1EB67}"/>
              </a:ext>
            </a:extLst>
          </p:cNvPr>
          <p:cNvSpPr/>
          <p:nvPr/>
        </p:nvSpPr>
        <p:spPr>
          <a:xfrm>
            <a:off x="10302728" y="3733794"/>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 29%</a:t>
            </a:r>
            <a:endParaRPr lang="en-IN" dirty="0"/>
          </a:p>
        </p:txBody>
      </p:sp>
      <p:sp>
        <p:nvSpPr>
          <p:cNvPr id="153" name="Arrow: Down 152">
            <a:extLst>
              <a:ext uri="{FF2B5EF4-FFF2-40B4-BE49-F238E27FC236}">
                <a16:creationId xmlns:a16="http://schemas.microsoft.com/office/drawing/2014/main" id="{131CE59F-F38A-C41F-2955-3403740AE858}"/>
              </a:ext>
            </a:extLst>
          </p:cNvPr>
          <p:cNvSpPr/>
          <p:nvPr/>
        </p:nvSpPr>
        <p:spPr>
          <a:xfrm>
            <a:off x="10891395" y="4560308"/>
            <a:ext cx="311085" cy="329690"/>
          </a:xfrm>
          <a:prstGeom prst="downArrow">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Rectangle: Rounded Corners 153">
            <a:extLst>
              <a:ext uri="{FF2B5EF4-FFF2-40B4-BE49-F238E27FC236}">
                <a16:creationId xmlns:a16="http://schemas.microsoft.com/office/drawing/2014/main" id="{DDEE5961-D892-3FE1-2F80-4DAF26AABE48}"/>
              </a:ext>
            </a:extLst>
          </p:cNvPr>
          <p:cNvSpPr/>
          <p:nvPr/>
        </p:nvSpPr>
        <p:spPr>
          <a:xfrm>
            <a:off x="10302728" y="4889998"/>
            <a:ext cx="1488421" cy="826514"/>
          </a:xfrm>
          <a:prstGeom prst="round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C3:31%</a:t>
            </a:r>
            <a:endParaRPr lang="en-IN" dirty="0"/>
          </a:p>
        </p:txBody>
      </p:sp>
    </p:spTree>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2.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488</TotalTime>
  <Words>765</Words>
  <Application>Microsoft Office PowerPoint</Application>
  <PresentationFormat>Widescreen</PresentationFormat>
  <Paragraphs>239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等线</vt:lpstr>
      <vt:lpstr>Abadi</vt:lpstr>
      <vt:lpstr>Arial</vt:lpstr>
      <vt:lpstr>Calibri</vt:lpstr>
      <vt:lpstr>Posterama</vt:lpstr>
      <vt:lpstr>Posterama Text Black</vt:lpstr>
      <vt:lpstr>Posterama Text SemiBold</vt:lpstr>
      <vt:lpstr>Office 主题​​</vt:lpstr>
      <vt:lpstr>Psychographic  Segmentation</vt:lpstr>
      <vt:lpstr>BACKGROUND &amp; OBJECTIVES</vt:lpstr>
      <vt:lpstr>The Dataset:</vt:lpstr>
      <vt:lpstr>Cluster Segmentation</vt:lpstr>
      <vt:lpstr>Normalized Table: Cluster Characteristics</vt:lpstr>
      <vt:lpstr>PowerPoint Presentation</vt:lpstr>
      <vt:lpstr>Cluster Distribution based on Gender, Age and Location</vt:lpstr>
      <vt:lpstr>Soft drink Preferences </vt:lpstr>
      <vt:lpstr>Smartphones Usage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Psychographic  Segmentation</dc:title>
  <dc:creator>Atish Majee</dc:creator>
  <cp:lastModifiedBy>MANAS SARKAR</cp:lastModifiedBy>
  <cp:revision>17</cp:revision>
  <dcterms:created xsi:type="dcterms:W3CDTF">2023-02-01T19:55:47Z</dcterms:created>
  <dcterms:modified xsi:type="dcterms:W3CDTF">2023-02-02T11:07:24Z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