
<file path=[Content_Types].xml><?xml version="1.0" encoding="utf-8"?>
<Types xmlns="http://schemas.openxmlformats.org/package/2006/content-types">
  <Default Extension="jpeg" ContentType="image/jpeg"/>
  <Default Extension="jp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bookmarkIdSeed="2">
  <p:sldMasterIdLst>
    <p:sldMasterId id="2147483648" r:id="rId1"/>
  </p:sldMasterIdLst>
  <p:notesMasterIdLst>
    <p:notesMasterId r:id="rId38"/>
  </p:notesMasterIdLst>
  <p:handoutMasterIdLst>
    <p:handoutMasterId r:id="rId39"/>
  </p:handoutMasterIdLst>
  <p:sldIdLst>
    <p:sldId id="256" r:id="rId2"/>
    <p:sldId id="476" r:id="rId3"/>
    <p:sldId id="480" r:id="rId4"/>
    <p:sldId id="452" r:id="rId5"/>
    <p:sldId id="566" r:id="rId6"/>
    <p:sldId id="567" r:id="rId7"/>
    <p:sldId id="538" r:id="rId8"/>
    <p:sldId id="453" r:id="rId9"/>
    <p:sldId id="509" r:id="rId10"/>
    <p:sldId id="466" r:id="rId11"/>
    <p:sldId id="508" r:id="rId12"/>
    <p:sldId id="469" r:id="rId13"/>
    <p:sldId id="512" r:id="rId14"/>
    <p:sldId id="570" r:id="rId15"/>
    <p:sldId id="470" r:id="rId16"/>
    <p:sldId id="483" r:id="rId17"/>
    <p:sldId id="485" r:id="rId18"/>
    <p:sldId id="513" r:id="rId19"/>
    <p:sldId id="565" r:id="rId20"/>
    <p:sldId id="514" r:id="rId21"/>
    <p:sldId id="471" r:id="rId22"/>
    <p:sldId id="539" r:id="rId23"/>
    <p:sldId id="515" r:id="rId24"/>
    <p:sldId id="516" r:id="rId25"/>
    <p:sldId id="518" r:id="rId26"/>
    <p:sldId id="474" r:id="rId27"/>
    <p:sldId id="472" r:id="rId28"/>
    <p:sldId id="543" r:id="rId29"/>
    <p:sldId id="542" r:id="rId30"/>
    <p:sldId id="544" r:id="rId31"/>
    <p:sldId id="473" r:id="rId32"/>
    <p:sldId id="569" r:id="rId33"/>
    <p:sldId id="568" r:id="rId34"/>
    <p:sldId id="523" r:id="rId35"/>
    <p:sldId id="524" r:id="rId36"/>
    <p:sldId id="525" r:id="rId37"/>
  </p:sldIdLst>
  <p:sldSz cx="12192000" cy="6858000"/>
  <p:notesSz cx="7099300" cy="10234613"/>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CC99"/>
    <a:srgbClr val="6F8E2A"/>
    <a:srgbClr val="88AE34"/>
    <a:srgbClr val="799A2E"/>
    <a:srgbClr val="6CA200"/>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301B821-A1FF-4177-AEE7-76D212191A09}">
  <a:tblStyle styleId="{B301B821-A1FF-4177-AEE7-76D212191A09}" styleName="Medium Style 9">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2H>
      <a:tcStyle>
        <a:tcBdr/>
      </a:tcStyle>
    </a:band2H>
    <a:band1V>
      <a:tcStyle>
        <a:tcBdr/>
        <a:fill>
          <a:solidFill>
            <a:schemeClr val="accent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1"/>
          </a:solidFill>
        </a:fill>
      </a:tcStyle>
    </a:firstRow>
    <a:neCell>
      <a:tcStyle>
        <a:tcBdr/>
      </a:tcStyle>
    </a:neCell>
    <a:nwCell>
      <a:tcStyle>
        <a:tcBdr/>
      </a:tcStyle>
    </a:nwCell>
  </a:tblStyle>
  <a:tblStyle styleId="{9DCAF9ED-07DC-4A11-8D7F-57B35C25682E}" styleName="Medium Style 10">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2H>
      <a:tcStyle>
        <a:tcBdr/>
      </a:tcStyle>
    </a:band2H>
    <a:band1V>
      <a:tcStyle>
        <a:tcBdr/>
        <a:fill>
          <a:solidFill>
            <a:schemeClr val="accent2">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2"/>
          </a:solidFill>
        </a:fill>
      </a:tcStyle>
    </a:firstRow>
    <a:neCell>
      <a:tcStyle>
        <a:tcBdr/>
      </a:tcStyle>
    </a:neCell>
    <a:nwCell>
      <a:tcStyle>
        <a:tcBdr/>
      </a:tcStyle>
    </a:nwCell>
  </a:tblStyle>
  <a:tblStyle styleId="{793D81CF-94F2-401A-BA57-92F5A7B2D0C5}" styleName="Medium Style 8">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2H>
      <a:tcStyle>
        <a:tcBdr/>
      </a:tcStyle>
    </a:band2H>
    <a:band1V>
      <a:tcStyle>
        <a:tcBdr/>
        <a:fill>
          <a:solidFill>
            <a:schemeClr val="dk1">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dk1"/>
          </a:solidFill>
        </a:fill>
      </a:tcStyle>
    </a:firstRow>
    <a:neCell>
      <a:tcStyle>
        <a:tcBdr/>
      </a:tcStyle>
    </a:neCell>
    <a:nwCell>
      <a:tcStyle>
        <a:tcBdr/>
      </a:tcStyle>
    </a:nwCell>
  </a:tblStyle>
  <a:tblStyle styleId="{5FD0F851-EC5A-4D38-B0AD-8093EC10F338}" styleName="Light Style 6">
    <a:wholeTbl>
      <a:tcTxStyle>
        <a:fontRef idx="minor">
          <a:scrgbClr r="0" g="0" b="0"/>
        </a:fontRef>
        <a:schemeClr val="accent5"/>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seCell>
      <a:tcStyle>
        <a:tcBdr/>
      </a:tcStyle>
    </a:seCell>
    <a:swCell>
      <a:tcStyle>
        <a:tcBdr/>
      </a:tcStyle>
    </a:swCell>
    <a:firstRow>
      <a:tcTxStyle b="on"/>
      <a:tcStyle>
        <a:tcBdr>
          <a:bottom>
            <a:ln w="12700" cmpd="sng">
              <a:solidFill>
                <a:schemeClr val="accent5"/>
              </a:solidFill>
            </a:ln>
          </a:bottom>
        </a:tcBdr>
        <a:fill>
          <a:noFill/>
        </a:fill>
      </a:tcStyle>
    </a:firstRow>
    <a:neCell>
      <a:tcStyle>
        <a:tcBdr/>
      </a:tcStyle>
    </a:neCell>
    <a:nwCell>
      <a:tcStyle>
        <a:tcBdr/>
      </a:tcStyle>
    </a:nwCell>
  </a:tblStyle>
  <a:tblStyle styleId="{1FECB4D8-DB02-4DC6-A0A2-4F2EBAE1DC90}" styleName="Medium Style 11">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tcStyle>
    </a:band2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seCell>
      <a:tcStyle>
        <a:tcBdr/>
      </a:tcStyle>
    </a:seCell>
    <a:swCell>
      <a:tcStyle>
        <a:tcBdr/>
      </a:tcStyle>
    </a:swCell>
    <a:firstRow>
      <a:tcTxStyle b="on">
        <a:fontRef idx="minor">
          <a:scrgbClr r="0" g="0" b="0"/>
        </a:fontRef>
        <a:schemeClr val="lt1"/>
      </a:tcTxStyle>
      <a:tcStyle>
        <a:tcBdr/>
        <a:fill>
          <a:solidFill>
            <a:schemeClr val="accent3"/>
          </a:solidFill>
        </a:fill>
      </a:tcStyle>
    </a:firstRow>
    <a:neCell>
      <a:tcStyle>
        <a:tcBdr/>
      </a:tcStyle>
    </a:neCell>
    <a:nwCell>
      <a:tcStyle>
        <a:tcBdr/>
      </a:tcStyle>
    </a:nwCell>
  </a:tblStyle>
  <a:tblStyle styleId="{3B4B98B0-60AC-42C2-AFA5-B58CD77FA1E5}" styleName="Light Style 2">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seCell>
      <a:tcStyle>
        <a:tcBdr/>
      </a:tcStyle>
    </a:seCell>
    <a:swCell>
      <a:tcStyle>
        <a:tcBdr/>
      </a:tcStyle>
    </a:swCell>
    <a:firstRow>
      <a:tcTxStyle b="on"/>
      <a:tcStyle>
        <a:tcBdr>
          <a:bottom>
            <a:ln w="12700" cmpd="sng">
              <a:solidFill>
                <a:schemeClr val="accent1"/>
              </a:solidFill>
            </a:ln>
          </a:bottom>
        </a:tcBdr>
        <a:fill>
          <a:noFill/>
        </a:fill>
      </a:tcStyle>
    </a:firstRow>
    <a:neCell>
      <a:tcStyle>
        <a:tcBdr/>
      </a:tcStyle>
    </a:neCell>
    <a:nwCell>
      <a:tcStyle>
        <a:tcBdr/>
      </a:tcStyle>
    </a:nwCell>
  </a:tblStyle>
  <a:tblStyle styleId="{0E3FDE45-AF77-4B5C-9715-49D594BDF05E}" styleName="Light Style 3">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band2V>
      <a:tcStyle>
        <a:tcBdr/>
      </a:tcStyle>
    </a:band2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seCell>
      <a:tcStyle>
        <a:tcBdr/>
      </a:tcStyle>
    </a:seCell>
    <a:swCell>
      <a:tcStyle>
        <a:tcBdr/>
      </a:tcStyle>
    </a:swCell>
    <a:firstRow>
      <a:tcTxStyle b="on"/>
      <a:tcStyle>
        <a:tcBdr>
          <a:bottom>
            <a:ln w="12700" cmpd="sng">
              <a:solidFill>
                <a:schemeClr val="accent2"/>
              </a:solidFill>
            </a:ln>
          </a:bottom>
        </a:tcBdr>
        <a:fill>
          <a:noFill/>
        </a:fill>
      </a:tcStyle>
    </a:firstRow>
    <a:neCell>
      <a:tcStyle>
        <a:tcBdr/>
      </a:tcStyle>
    </a:neCell>
    <a:nwCell>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39" autoAdjust="0"/>
    <p:restoredTop sz="63742" autoAdjust="0"/>
  </p:normalViewPr>
  <p:slideViewPr>
    <p:cSldViewPr>
      <p:cViewPr varScale="1">
        <p:scale>
          <a:sx n="50" d="100"/>
          <a:sy n="50" d="100"/>
        </p:scale>
        <p:origin x="1085" y="3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8115" tIns="49058" rIns="98115" bIns="49058"/>
          <a:lstStyle/>
          <a:p>
            <a:endParaRPr lang="en-US"/>
          </a:p>
        </p:txBody>
      </p:sp>
      <p:sp>
        <p:nvSpPr>
          <p:cNvPr id="3" name="Rectangle 3"/>
          <p:cNvSpPr>
            <a:spLocks noGrp="1"/>
          </p:cNvSpPr>
          <p:nvPr>
            <p:ph type="dt" sz="quarter" idx="1"/>
          </p:nvPr>
        </p:nvSpPr>
        <p:spPr>
          <a:xfrm>
            <a:off x="4021294" y="0"/>
            <a:ext cx="3076363" cy="511731"/>
          </a:xfrm>
          <a:prstGeom prst="rect">
            <a:avLst/>
          </a:prstGeom>
        </p:spPr>
        <p:txBody>
          <a:bodyPr vert="horz" lIns="98115" tIns="49058" rIns="98115" bIns="49058"/>
          <a:lstStyle/>
          <a:p>
            <a:fld id="{31555DB1-8736-42A3-B48D-2B08FB93332A}" type="datetimeFigureOut">
              <a:rPr lang="en-US" smtClean="0"/>
              <a:pPr/>
              <a:t>10/7/2024</a:t>
            </a:fld>
            <a:endParaRPr lang="en-US"/>
          </a:p>
        </p:txBody>
      </p:sp>
      <p:sp>
        <p:nvSpPr>
          <p:cNvPr id="4" name="Rectangle 4"/>
          <p:cNvSpPr>
            <a:spLocks noGrp="1"/>
          </p:cNvSpPr>
          <p:nvPr>
            <p:ph type="ftr" sz="quarter" idx="2"/>
          </p:nvPr>
        </p:nvSpPr>
        <p:spPr>
          <a:xfrm>
            <a:off x="0" y="9721106"/>
            <a:ext cx="3076363" cy="511731"/>
          </a:xfrm>
          <a:prstGeom prst="rect">
            <a:avLst/>
          </a:prstGeom>
        </p:spPr>
        <p:txBody>
          <a:bodyPr vert="horz" lIns="98115" tIns="49058" rIns="98115" bIns="49058"/>
          <a:lstStyle/>
          <a:p>
            <a:endParaRPr lang="en-US"/>
          </a:p>
        </p:txBody>
      </p:sp>
      <p:sp>
        <p:nvSpPr>
          <p:cNvPr id="5" name="Rectangle 5"/>
          <p:cNvSpPr>
            <a:spLocks noGrp="1"/>
          </p:cNvSpPr>
          <p:nvPr>
            <p:ph type="sldNum" sz="quarter" idx="3"/>
          </p:nvPr>
        </p:nvSpPr>
        <p:spPr>
          <a:xfrm>
            <a:off x="4021294" y="9721106"/>
            <a:ext cx="3076363" cy="511731"/>
          </a:xfrm>
          <a:prstGeom prst="rect">
            <a:avLst/>
          </a:prstGeom>
        </p:spPr>
        <p:txBody>
          <a:bodyPr vert="horz" lIns="98115" tIns="49058" rIns="98115" bIns="49058"/>
          <a:lstStyle/>
          <a:p>
            <a:fld id="{5400D380-E0D7-4EB1-B91E-BFCC7DA7F29D}" type="slidenum">
              <a:rPr lang="en-US" smtClean="0"/>
              <a:pPr/>
              <a:t>‹#›</a:t>
            </a:fld>
            <a:endParaRPr lang="en-US"/>
          </a:p>
        </p:txBody>
      </p:sp>
    </p:spTree>
    <p:extLst>
      <p:ext uri="{BB962C8B-B14F-4D97-AF65-F5344CB8AC3E}">
        <p14:creationId xmlns:p14="http://schemas.microsoft.com/office/powerpoint/2010/main" val="24576248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3076363" cy="511731"/>
          </a:xfrm>
          <a:prstGeom prst="rect">
            <a:avLst/>
          </a:prstGeom>
        </p:spPr>
        <p:txBody>
          <a:bodyPr vert="horz" lIns="98115" tIns="49058" rIns="98115" bIns="49058"/>
          <a:lstStyle/>
          <a:p>
            <a:endParaRPr lang="en-US"/>
          </a:p>
        </p:txBody>
      </p:sp>
      <p:sp>
        <p:nvSpPr>
          <p:cNvPr id="3" name="Rectangle 3"/>
          <p:cNvSpPr>
            <a:spLocks noGrp="1"/>
          </p:cNvSpPr>
          <p:nvPr>
            <p:ph type="dt" idx="1"/>
          </p:nvPr>
        </p:nvSpPr>
        <p:spPr>
          <a:xfrm>
            <a:off x="4021294" y="0"/>
            <a:ext cx="3076363" cy="511731"/>
          </a:xfrm>
          <a:prstGeom prst="rect">
            <a:avLst/>
          </a:prstGeom>
        </p:spPr>
        <p:txBody>
          <a:bodyPr vert="horz" lIns="98115" tIns="49058" rIns="98115" bIns="49058"/>
          <a:lstStyle/>
          <a:p>
            <a:fld id="{0BDB199F-A56C-4049-BA04-1447030960FF}" type="datetimeFigureOut">
              <a:rPr lang="en-US" smtClean="0"/>
              <a:pPr/>
              <a:t>10/7/2024</a:t>
            </a:fld>
            <a:endParaRPr lang="en-US"/>
          </a:p>
        </p:txBody>
      </p:sp>
      <p:sp>
        <p:nvSpPr>
          <p:cNvPr id="4" name="Rectangle 4"/>
          <p:cNvSpPr>
            <a:spLocks noGrp="1" noRot="1" noChangeAspect="1"/>
          </p:cNvSpPr>
          <p:nvPr>
            <p:ph type="sldImg" idx="2"/>
          </p:nvPr>
        </p:nvSpPr>
        <p:spPr>
          <a:xfrm>
            <a:off x="138113" y="766763"/>
            <a:ext cx="6823075" cy="3838575"/>
          </a:xfrm>
          <a:prstGeom prst="rect">
            <a:avLst/>
          </a:prstGeom>
          <a:noFill/>
          <a:ln w="12700">
            <a:solidFill>
              <a:prstClr val="black"/>
            </a:solidFill>
          </a:ln>
        </p:spPr>
        <p:txBody>
          <a:bodyPr vert="horz" lIns="98115" tIns="49058" rIns="98115" bIns="49058" anchor="ctr"/>
          <a:lstStyle/>
          <a:p>
            <a:endParaRPr lang="en-US"/>
          </a:p>
        </p:txBody>
      </p:sp>
      <p:sp>
        <p:nvSpPr>
          <p:cNvPr id="5" name="Rectangle 5"/>
          <p:cNvSpPr>
            <a:spLocks noGrp="1"/>
          </p:cNvSpPr>
          <p:nvPr>
            <p:ph type="body" sz="quarter" idx="3"/>
          </p:nvPr>
        </p:nvSpPr>
        <p:spPr>
          <a:xfrm>
            <a:off x="709930" y="4861441"/>
            <a:ext cx="5679440" cy="4605576"/>
          </a:xfrm>
          <a:prstGeom prst="rect">
            <a:avLst/>
          </a:prstGeom>
        </p:spPr>
        <p:txBody>
          <a:bodyPr vert="horz" lIns="98115" tIns="49058" rIns="98115" bIns="49058">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9721106"/>
            <a:ext cx="3076363" cy="511731"/>
          </a:xfrm>
          <a:prstGeom prst="rect">
            <a:avLst/>
          </a:prstGeom>
        </p:spPr>
        <p:txBody>
          <a:bodyPr vert="horz" lIns="98115" tIns="49058" rIns="98115" bIns="49058"/>
          <a:lstStyle/>
          <a:p>
            <a:endParaRPr lang="en-US"/>
          </a:p>
        </p:txBody>
      </p:sp>
      <p:sp>
        <p:nvSpPr>
          <p:cNvPr id="7" name="Rectangle 7"/>
          <p:cNvSpPr>
            <a:spLocks noGrp="1"/>
          </p:cNvSpPr>
          <p:nvPr>
            <p:ph type="sldNum" sz="quarter" idx="5"/>
          </p:nvPr>
        </p:nvSpPr>
        <p:spPr>
          <a:xfrm>
            <a:off x="4021294" y="9721106"/>
            <a:ext cx="3076363" cy="511731"/>
          </a:xfrm>
          <a:prstGeom prst="rect">
            <a:avLst/>
          </a:prstGeom>
        </p:spPr>
        <p:txBody>
          <a:bodyPr vert="horz" lIns="98115" tIns="49058" rIns="98115" bIns="49058"/>
          <a:lstStyle/>
          <a:p>
            <a:fld id="{B3A019F3-8596-4028-9847-CBD3A185B07A}" type="slidenum">
              <a:rPr lang="en-US" smtClean="0"/>
              <a:pPr/>
              <a:t>‹#›</a:t>
            </a:fld>
            <a:endParaRPr lang="en-US"/>
          </a:p>
        </p:txBody>
      </p:sp>
    </p:spTree>
    <p:extLst>
      <p:ext uri="{BB962C8B-B14F-4D97-AF65-F5344CB8AC3E}">
        <p14:creationId xmlns:p14="http://schemas.microsoft.com/office/powerpoint/2010/main" val="4112124001"/>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a:xfrm>
            <a:off x="138113" y="766763"/>
            <a:ext cx="6823075" cy="3838575"/>
          </a:xfrm>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B3A019F3-8596-4028-9847-CBD3A185B07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pPr marL="914400" lvl="2" indent="0">
              <a:spcBef>
                <a:spcPts val="1200"/>
              </a:spcBef>
              <a:buClr>
                <a:schemeClr val="accent6">
                  <a:lumMod val="50000"/>
                </a:schemeClr>
              </a:buClr>
              <a:buFont typeface="Wingdings" pitchFamily="2" charset="2"/>
              <a:buNone/>
            </a:pPr>
            <a:endParaRPr lang="en-US" sz="2800" i="1"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pPr marL="585273" lvl="0" indent="-551898">
              <a:spcBef>
                <a:spcPts val="1288"/>
              </a:spcBef>
              <a:buClr>
                <a:schemeClr val="accent6">
                  <a:lumMod val="50000"/>
                </a:schemeClr>
              </a:buClr>
            </a:pPr>
            <a:r>
              <a:rPr lang="en-US" sz="2600" dirty="0"/>
              <a:t>Are each of these requirements functional or non-functional? Most can be viewed as either, depending on the focus… but:</a:t>
            </a:r>
          </a:p>
          <a:p>
            <a:pPr marL="585273" lvl="0" indent="-551898">
              <a:spcBef>
                <a:spcPts val="1288"/>
              </a:spcBef>
              <a:buClr>
                <a:schemeClr val="accent6">
                  <a:lumMod val="50000"/>
                </a:schemeClr>
              </a:buClr>
              <a:buAutoNum type="arabicPeriod"/>
            </a:pPr>
            <a:r>
              <a:rPr lang="en-US" sz="2600" dirty="0"/>
              <a:t>Modifiability? </a:t>
            </a:r>
          </a:p>
          <a:p>
            <a:pPr marL="585273" lvl="0" indent="-551898">
              <a:spcBef>
                <a:spcPts val="1288"/>
              </a:spcBef>
              <a:buClr>
                <a:schemeClr val="accent6">
                  <a:lumMod val="50000"/>
                </a:schemeClr>
              </a:buClr>
              <a:buAutoNum type="arabicPeriod"/>
            </a:pPr>
            <a:r>
              <a:rPr lang="en-US" sz="2600" dirty="0"/>
              <a:t>Safety?</a:t>
            </a:r>
          </a:p>
          <a:p>
            <a:pPr marL="585273" lvl="0" indent="-551898">
              <a:spcBef>
                <a:spcPts val="1288"/>
              </a:spcBef>
              <a:buClr>
                <a:schemeClr val="accent6">
                  <a:lumMod val="50000"/>
                </a:schemeClr>
              </a:buClr>
              <a:buAutoNum type="arabicPeriod"/>
            </a:pPr>
            <a:r>
              <a:rPr lang="en-US" sz="2600" dirty="0"/>
              <a:t>Repairability?  </a:t>
            </a:r>
          </a:p>
        </p:txBody>
      </p:sp>
      <p:sp>
        <p:nvSpPr>
          <p:cNvPr id="4" name="Slide Number Placeholder 3"/>
          <p:cNvSpPr>
            <a:spLocks noGrp="1"/>
          </p:cNvSpPr>
          <p:nvPr>
            <p:ph type="sldNum" sz="quarter" idx="10"/>
          </p:nvPr>
        </p:nvSpPr>
        <p:spPr/>
        <p:txBody>
          <a:bodyPr/>
          <a:lstStyle/>
          <a:p>
            <a:fld id="{B3A019F3-8596-4028-9847-CBD3A185B07A}"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r>
              <a:rPr lang="en-US" dirty="0"/>
              <a:t>Ranking AKA: (business value, architectural impact)</a:t>
            </a:r>
          </a:p>
        </p:txBody>
      </p:sp>
      <p:sp>
        <p:nvSpPr>
          <p:cNvPr id="4" name="Slide Number Placeholder 3"/>
          <p:cNvSpPr>
            <a:spLocks noGrp="1"/>
          </p:cNvSpPr>
          <p:nvPr>
            <p:ph type="sldNum" sz="quarter" idx="10"/>
          </p:nvPr>
        </p:nvSpPr>
        <p:spPr/>
        <p:txBody>
          <a:bodyPr/>
          <a:lstStyle/>
          <a:p>
            <a:fld id="{B3A019F3-8596-4028-9847-CBD3A185B07A}"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r>
              <a:rPr lang="en-US" dirty="0"/>
              <a:t>Solving the most important requirements first == prioritization </a:t>
            </a:r>
          </a:p>
        </p:txBody>
      </p:sp>
      <p:sp>
        <p:nvSpPr>
          <p:cNvPr id="4" name="Slide Number Placeholder 3"/>
          <p:cNvSpPr>
            <a:spLocks noGrp="1"/>
          </p:cNvSpPr>
          <p:nvPr>
            <p:ph type="sldNum" sz="quarter" idx="10"/>
          </p:nvPr>
        </p:nvSpPr>
        <p:spPr/>
        <p:txBody>
          <a:bodyPr/>
          <a:lstStyle/>
          <a:p>
            <a:fld id="{B3A019F3-8596-4028-9847-CBD3A185B07A}"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fontScale="92500"/>
          </a:bodyPr>
          <a:lstStyle/>
          <a:p>
            <a:pPr marL="0" lvl="0" indent="0">
              <a:spcBef>
                <a:spcPts val="1200"/>
              </a:spcBef>
              <a:buClr>
                <a:schemeClr val="accent6">
                  <a:lumMod val="50000"/>
                </a:schemeClr>
              </a:buClr>
              <a:buFont typeface="Wingdings" pitchFamily="2" charset="2"/>
              <a:buNone/>
            </a:pPr>
            <a:r>
              <a:rPr lang="en-US" sz="2800" dirty="0"/>
              <a:t>Example drivers:</a:t>
            </a:r>
          </a:p>
          <a:p>
            <a:pPr marL="457200" lvl="0" indent="-457200">
              <a:spcBef>
                <a:spcPts val="1200"/>
              </a:spcBef>
              <a:buClr>
                <a:schemeClr val="accent6">
                  <a:lumMod val="50000"/>
                </a:schemeClr>
              </a:buClr>
              <a:buFontTx/>
              <a:buChar char="-"/>
            </a:pPr>
            <a:r>
              <a:rPr lang="en-US" sz="2800" b="0" dirty="0">
                <a:solidFill>
                  <a:srgbClr val="C00000"/>
                </a:solidFill>
              </a:rPr>
              <a:t>Real-time performance</a:t>
            </a:r>
          </a:p>
          <a:p>
            <a:pPr marL="457200" lvl="0" indent="-457200">
              <a:spcBef>
                <a:spcPts val="1200"/>
              </a:spcBef>
              <a:buClr>
                <a:schemeClr val="accent6">
                  <a:lumMod val="50000"/>
                </a:schemeClr>
              </a:buClr>
              <a:buFontTx/>
              <a:buChar char="-"/>
            </a:pPr>
            <a:r>
              <a:rPr lang="en-US" sz="2800" b="0" dirty="0">
                <a:solidFill>
                  <a:srgbClr val="C00000"/>
                </a:solidFill>
              </a:rPr>
              <a:t>Modifiability to support product lines</a:t>
            </a:r>
          </a:p>
          <a:p>
            <a:pPr marL="457200" lvl="0" indent="-457200">
              <a:spcBef>
                <a:spcPts val="1200"/>
              </a:spcBef>
              <a:buClr>
                <a:schemeClr val="accent6">
                  <a:lumMod val="50000"/>
                </a:schemeClr>
              </a:buClr>
              <a:buFontTx/>
              <a:buChar char="-"/>
            </a:pPr>
            <a:r>
              <a:rPr lang="en-US" sz="2800" b="0" dirty="0">
                <a:solidFill>
                  <a:srgbClr val="C00000"/>
                </a:solidFill>
              </a:rPr>
              <a:t>Online diagnosis for home automation system</a:t>
            </a:r>
          </a:p>
          <a:p>
            <a:pPr marL="457200" lvl="0" indent="-457200">
              <a:spcBef>
                <a:spcPts val="1200"/>
              </a:spcBef>
              <a:buClr>
                <a:schemeClr val="accent6">
                  <a:lumMod val="50000"/>
                </a:schemeClr>
              </a:buClr>
              <a:buFontTx/>
              <a:buChar char="-"/>
            </a:pPr>
            <a:endParaRPr lang="en-US" sz="2800" b="1" dirty="0">
              <a:solidFill>
                <a:srgbClr val="C00000"/>
              </a:solidFill>
            </a:endParaRPr>
          </a:p>
          <a:p>
            <a:pPr marL="0" lvl="0" indent="0">
              <a:spcBef>
                <a:spcPts val="1200"/>
              </a:spcBef>
              <a:buClr>
                <a:schemeClr val="accent6">
                  <a:lumMod val="50000"/>
                </a:schemeClr>
              </a:buClr>
              <a:buFontTx/>
              <a:buNone/>
            </a:pPr>
            <a:r>
              <a:rPr lang="en-US" sz="2800" dirty="0"/>
              <a:t>Ranking: (business value, architectural impact)</a:t>
            </a:r>
          </a:p>
          <a:p>
            <a:pPr marL="0" marR="0" lvl="0" indent="0" algn="l" defTabSz="914400" rtl="0" eaLnBrk="1" fontAlgn="auto" latinLnBrk="0" hangingPunct="1">
              <a:lnSpc>
                <a:spcPct val="100000"/>
              </a:lnSpc>
              <a:spcBef>
                <a:spcPts val="1200"/>
              </a:spcBef>
              <a:spcAft>
                <a:spcPts val="0"/>
              </a:spcAft>
              <a:buClr>
                <a:schemeClr val="accent6">
                  <a:lumMod val="50000"/>
                </a:schemeClr>
              </a:buClr>
              <a:buSzTx/>
              <a:buFontTx/>
              <a:buNone/>
              <a:tabLst/>
              <a:defRPr/>
            </a:pPr>
            <a:r>
              <a:rPr lang="en-US" sz="2800" dirty="0"/>
              <a:t>(H, M) and (M, H) are likely to be ASRs</a:t>
            </a:r>
          </a:p>
          <a:p>
            <a:pPr marL="0" lvl="0" indent="0">
              <a:spcBef>
                <a:spcPts val="1200"/>
              </a:spcBef>
              <a:buClr>
                <a:schemeClr val="accent6">
                  <a:lumMod val="50000"/>
                </a:schemeClr>
              </a:buClr>
              <a:buFontTx/>
              <a:buNone/>
            </a:pPr>
            <a:endParaRPr lang="en-US" sz="2800" dirty="0"/>
          </a:p>
          <a:p>
            <a:pPr marL="585273" lvl="0" indent="-551898">
              <a:spcBef>
                <a:spcPts val="1288"/>
              </a:spcBef>
              <a:buClr>
                <a:schemeClr val="accent6">
                  <a:lumMod val="50000"/>
                </a:schemeClr>
              </a:buClr>
            </a:pPr>
            <a:endParaRPr lang="en-US" sz="2600"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14</a:t>
            </a:fld>
            <a:endParaRPr lang="en-US"/>
          </a:p>
        </p:txBody>
      </p:sp>
    </p:spTree>
    <p:extLst>
      <p:ext uri="{BB962C8B-B14F-4D97-AF65-F5344CB8AC3E}">
        <p14:creationId xmlns:p14="http://schemas.microsoft.com/office/powerpoint/2010/main" val="1075175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pPr marL="171450" indent="-171450">
              <a:buFont typeface="Arial" panose="020B0604020202020204" pitchFamily="34" charset="0"/>
              <a:buChar char="•"/>
            </a:pPr>
            <a:r>
              <a:rPr lang="en-US" dirty="0"/>
              <a:t>Initial candidate solution will likely be inspired by a pattern, possibly augmented by one or more tactics. </a:t>
            </a:r>
          </a:p>
          <a:p>
            <a:pPr marL="171450" indent="-171450">
              <a:buFont typeface="Arial" panose="020B0604020202020204" pitchFamily="34" charset="0"/>
              <a:buChar char="•"/>
            </a:pPr>
            <a:r>
              <a:rPr lang="en-US" dirty="0"/>
              <a:t>Several ASRs may be addressed at once, especially if the problem you are solving is similar to problems solved by known patterns. </a:t>
            </a:r>
          </a:p>
          <a:p>
            <a:pPr marL="171450" indent="-171450">
              <a:buFont typeface="Arial" panose="020B0604020202020204" pitchFamily="34" charset="0"/>
              <a:buChar char="•"/>
            </a:pPr>
            <a:r>
              <a:rPr lang="en-US" dirty="0"/>
              <a:t>Design decisions made in this steps become constraints in all future steps! </a:t>
            </a:r>
          </a:p>
        </p:txBody>
      </p:sp>
      <p:sp>
        <p:nvSpPr>
          <p:cNvPr id="4" name="Slide Number Placeholder 3"/>
          <p:cNvSpPr>
            <a:spLocks noGrp="1"/>
          </p:cNvSpPr>
          <p:nvPr>
            <p:ph type="sldNum" sz="quarter" idx="10"/>
          </p:nvPr>
        </p:nvSpPr>
        <p:spPr/>
        <p:txBody>
          <a:bodyPr/>
          <a:lstStyle/>
          <a:p>
            <a:fld id="{B3A019F3-8596-4028-9847-CBD3A185B07A}"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pPr marL="1533049" lvl="2" indent="-551898">
              <a:spcBef>
                <a:spcPts val="1288"/>
              </a:spcBef>
              <a:buClr>
                <a:schemeClr val="accent6">
                  <a:lumMod val="50000"/>
                </a:schemeClr>
              </a:buClr>
              <a:buFont typeface="Wingdings" pitchFamily="2" charset="2"/>
              <a:buChar char="§"/>
            </a:pPr>
            <a:endParaRPr lang="en-US" sz="2600" dirty="0"/>
          </a:p>
          <a:p>
            <a:pPr marL="1042473" lvl="1" indent="-551898">
              <a:spcBef>
                <a:spcPts val="1288"/>
              </a:spcBef>
              <a:buClr>
                <a:schemeClr val="accent6">
                  <a:lumMod val="50000"/>
                </a:schemeClr>
              </a:buClr>
              <a:buFont typeface="Wingdings" pitchFamily="2" charset="2"/>
              <a:buChar char="§"/>
            </a:pPr>
            <a:r>
              <a:rPr lang="en-US" sz="2600" dirty="0"/>
              <a:t>What Design Decisions Are Made During Step 3a? </a:t>
            </a:r>
          </a:p>
          <a:p>
            <a:pPr marL="1533049" lvl="3" indent="-551898">
              <a:spcBef>
                <a:spcPts val="1288"/>
              </a:spcBef>
              <a:buClr>
                <a:schemeClr val="accent6">
                  <a:lumMod val="50000"/>
                </a:schemeClr>
              </a:buClr>
              <a:buFont typeface="Wingdings" pitchFamily="2" charset="2"/>
              <a:buChar char="§"/>
            </a:pPr>
            <a:r>
              <a:rPr lang="en-US" sz="2600" dirty="0"/>
              <a:t>No design decisions are made during this step.</a:t>
            </a:r>
          </a:p>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pPr marL="1533049" lvl="2" indent="-551898">
              <a:spcBef>
                <a:spcPts val="1288"/>
              </a:spcBef>
              <a:buClr>
                <a:schemeClr val="accent6">
                  <a:lumMod val="50000"/>
                </a:schemeClr>
              </a:buClr>
              <a:buFont typeface="Wingdings" pitchFamily="2" charset="2"/>
              <a:buChar char="§"/>
            </a:pPr>
            <a:endParaRPr lang="en-US" sz="2600" dirty="0"/>
          </a:p>
          <a:p>
            <a:pPr marL="1533049" lvl="3" indent="-551898">
              <a:spcBef>
                <a:spcPts val="1288"/>
              </a:spcBef>
              <a:buClr>
                <a:schemeClr val="accent6">
                  <a:lumMod val="50000"/>
                </a:schemeClr>
              </a:buClr>
              <a:buFont typeface="Wingdings" pitchFamily="2" charset="2"/>
              <a:buChar char="§"/>
            </a:pPr>
            <a:r>
              <a:rPr lang="en-US" sz="2600" dirty="0"/>
              <a:t>No design decisions are made during this step.</a:t>
            </a:r>
          </a:p>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pPr>
              <a:lnSpc>
                <a:spcPct val="90000"/>
              </a:lnSpc>
            </a:pPr>
            <a:r>
              <a:rPr lang="en-US" dirty="0"/>
              <a:t>We go on to Instantiate Modules</a:t>
            </a:r>
          </a:p>
        </p:txBody>
      </p:sp>
      <p:sp>
        <p:nvSpPr>
          <p:cNvPr id="4" name="Slide Number Placeholder 3"/>
          <p:cNvSpPr>
            <a:spLocks noGrp="1"/>
          </p:cNvSpPr>
          <p:nvPr>
            <p:ph type="sldNum" sz="quarter" idx="10"/>
          </p:nvPr>
        </p:nvSpPr>
        <p:spPr/>
        <p:txBody>
          <a:bodyPr/>
          <a:lstStyle/>
          <a:p>
            <a:fld id="{B3A019F3-8596-4028-9847-CBD3A185B07A}"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r>
              <a:rPr lang="en-US" sz="1300" dirty="0"/>
              <a:t>The first time, this will likely be the entire system itself.</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pPr marL="1042473" lvl="1" indent="-551898">
              <a:spcBef>
                <a:spcPts val="1288"/>
              </a:spcBef>
              <a:buClr>
                <a:schemeClr val="accent6">
                  <a:lumMod val="50000"/>
                </a:schemeClr>
              </a:buClr>
            </a:pPr>
            <a:r>
              <a:rPr lang="en-US" sz="2600" dirty="0"/>
              <a:t>Similar functionalities in the same module? -&gt; increase cohesion</a:t>
            </a:r>
          </a:p>
        </p:txBody>
      </p:sp>
      <p:sp>
        <p:nvSpPr>
          <p:cNvPr id="4" name="Slide Number Placeholder 3"/>
          <p:cNvSpPr>
            <a:spLocks noGrp="1"/>
          </p:cNvSpPr>
          <p:nvPr>
            <p:ph type="sldNum" sz="quarter" idx="10"/>
          </p:nvPr>
        </p:nvSpPr>
        <p:spPr/>
        <p:txBody>
          <a:bodyPr/>
          <a:lstStyle/>
          <a:p>
            <a:fld id="{B3A019F3-8596-4028-9847-CBD3A185B07A}"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pPr>
              <a:lnSpc>
                <a:spcPct val="90000"/>
              </a:lnSpc>
            </a:pPr>
            <a:r>
              <a:rPr lang="en-US" dirty="0"/>
              <a:t>Instantiate Modules:</a:t>
            </a:r>
          </a:p>
          <a:p>
            <a:pPr lvl="1">
              <a:lnSpc>
                <a:spcPct val="90000"/>
              </a:lnSpc>
            </a:pPr>
            <a:r>
              <a:rPr lang="en-US" dirty="0">
                <a:solidFill>
                  <a:schemeClr val="accent1"/>
                </a:solidFill>
              </a:rPr>
              <a:t>Non-performance Critical Computation:</a:t>
            </a:r>
          </a:p>
          <a:p>
            <a:pPr lvl="2">
              <a:lnSpc>
                <a:spcPct val="90000"/>
              </a:lnSpc>
            </a:pPr>
            <a:r>
              <a:rPr lang="en-US" dirty="0"/>
              <a:t>Handles communication and sensor interactions</a:t>
            </a:r>
          </a:p>
          <a:p>
            <a:pPr lvl="2">
              <a:lnSpc>
                <a:spcPct val="90000"/>
              </a:lnSpc>
            </a:pPr>
            <a:r>
              <a:rPr lang="en-US" dirty="0"/>
              <a:t>Raising/Lowering Door</a:t>
            </a:r>
          </a:p>
          <a:p>
            <a:pPr lvl="1">
              <a:lnSpc>
                <a:spcPct val="90000"/>
              </a:lnSpc>
            </a:pPr>
            <a:r>
              <a:rPr lang="en-US" dirty="0">
                <a:solidFill>
                  <a:schemeClr val="accent1"/>
                </a:solidFill>
              </a:rPr>
              <a:t>Performance Critical Computation:</a:t>
            </a:r>
          </a:p>
          <a:p>
            <a:pPr lvl="2">
              <a:lnSpc>
                <a:spcPct val="90000"/>
              </a:lnSpc>
            </a:pPr>
            <a:r>
              <a:rPr lang="en-US" dirty="0"/>
              <a:t>Obstacle Detection</a:t>
            </a:r>
          </a:p>
          <a:p>
            <a:pPr lvl="1">
              <a:lnSpc>
                <a:spcPct val="90000"/>
              </a:lnSpc>
            </a:pPr>
            <a:r>
              <a:rPr lang="en-US" dirty="0">
                <a:solidFill>
                  <a:schemeClr val="accent1"/>
                </a:solidFill>
              </a:rPr>
              <a:t>Virtual Machine:</a:t>
            </a:r>
          </a:p>
          <a:p>
            <a:pPr lvl="2">
              <a:lnSpc>
                <a:spcPct val="90000"/>
              </a:lnSpc>
            </a:pPr>
            <a:r>
              <a:rPr lang="en-US" dirty="0"/>
              <a:t>Two instances: communication and sensor/actuator control</a:t>
            </a:r>
          </a:p>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pPr marL="0" lvl="1" defTabSz="981151">
              <a:defRPr/>
            </a:pPr>
            <a:r>
              <a:rPr lang="en-US" dirty="0"/>
              <a:t>Instantiate modules and allocate functionality from the use cases and represent using multiple views.</a:t>
            </a:r>
          </a:p>
          <a:p>
            <a:pPr marL="0" lvl="1" defTabSz="981151">
              <a:defRPr/>
            </a:pPr>
            <a:endParaRPr lang="en-US" dirty="0"/>
          </a:p>
          <a:p>
            <a:pPr>
              <a:lnSpc>
                <a:spcPct val="90000"/>
              </a:lnSpc>
            </a:pPr>
            <a:r>
              <a:rPr lang="en-US" dirty="0"/>
              <a:t>Instantiate Modules:</a:t>
            </a:r>
          </a:p>
          <a:p>
            <a:pPr lvl="1">
              <a:lnSpc>
                <a:spcPct val="90000"/>
              </a:lnSpc>
            </a:pPr>
            <a:r>
              <a:rPr lang="en-US" dirty="0">
                <a:solidFill>
                  <a:schemeClr val="accent1"/>
                </a:solidFill>
              </a:rPr>
              <a:t>Non-performance Critical Computation:</a:t>
            </a:r>
          </a:p>
          <a:p>
            <a:pPr lvl="2">
              <a:lnSpc>
                <a:spcPct val="90000"/>
              </a:lnSpc>
            </a:pPr>
            <a:r>
              <a:rPr lang="en-US" dirty="0"/>
              <a:t>Handles communication and sensor interactions</a:t>
            </a:r>
          </a:p>
          <a:p>
            <a:pPr lvl="2">
              <a:lnSpc>
                <a:spcPct val="90000"/>
              </a:lnSpc>
            </a:pPr>
            <a:r>
              <a:rPr lang="en-US" dirty="0"/>
              <a:t>Raising/Lowering Door</a:t>
            </a:r>
          </a:p>
          <a:p>
            <a:pPr lvl="1">
              <a:lnSpc>
                <a:spcPct val="90000"/>
              </a:lnSpc>
            </a:pPr>
            <a:r>
              <a:rPr lang="en-US" dirty="0">
                <a:solidFill>
                  <a:schemeClr val="accent1"/>
                </a:solidFill>
              </a:rPr>
              <a:t>Performance Critical Computation:</a:t>
            </a:r>
          </a:p>
          <a:p>
            <a:pPr lvl="2">
              <a:lnSpc>
                <a:spcPct val="90000"/>
              </a:lnSpc>
            </a:pPr>
            <a:r>
              <a:rPr lang="en-US" dirty="0"/>
              <a:t>Obstacle Detection</a:t>
            </a:r>
          </a:p>
          <a:p>
            <a:pPr lvl="1">
              <a:lnSpc>
                <a:spcPct val="90000"/>
              </a:lnSpc>
            </a:pPr>
            <a:r>
              <a:rPr lang="en-US" dirty="0">
                <a:solidFill>
                  <a:schemeClr val="accent1"/>
                </a:solidFill>
              </a:rPr>
              <a:t>Virtual Machine:</a:t>
            </a:r>
          </a:p>
          <a:p>
            <a:pPr lvl="2">
              <a:lnSpc>
                <a:spcPct val="90000"/>
              </a:lnSpc>
            </a:pPr>
            <a:r>
              <a:rPr lang="en-US" dirty="0"/>
              <a:t>Two instances: communication and sensor/actuator control</a:t>
            </a:r>
          </a:p>
          <a:p>
            <a:pPr marL="0" lvl="1" defTabSz="981151">
              <a:defRPr/>
            </a:pP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pPr>
              <a:lnSpc>
                <a:spcPct val="90000"/>
              </a:lnSpc>
            </a:pPr>
            <a:r>
              <a:rPr lang="en-US" dirty="0"/>
              <a:t>Instantiate Modules:</a:t>
            </a:r>
          </a:p>
          <a:p>
            <a:pPr lvl="1">
              <a:lnSpc>
                <a:spcPct val="90000"/>
              </a:lnSpc>
            </a:pPr>
            <a:r>
              <a:rPr lang="en-US" dirty="0">
                <a:solidFill>
                  <a:schemeClr val="accent1"/>
                </a:solidFill>
              </a:rPr>
              <a:t>Non-performance Critical Computation:</a:t>
            </a:r>
          </a:p>
          <a:p>
            <a:pPr lvl="2">
              <a:lnSpc>
                <a:spcPct val="90000"/>
              </a:lnSpc>
            </a:pPr>
            <a:r>
              <a:rPr lang="en-US" dirty="0"/>
              <a:t>Handles communication and sensor interactions</a:t>
            </a:r>
          </a:p>
          <a:p>
            <a:pPr lvl="2">
              <a:lnSpc>
                <a:spcPct val="90000"/>
              </a:lnSpc>
            </a:pPr>
            <a:r>
              <a:rPr lang="en-US" dirty="0"/>
              <a:t>Raising/Lowering Door</a:t>
            </a:r>
          </a:p>
          <a:p>
            <a:pPr lvl="1">
              <a:lnSpc>
                <a:spcPct val="90000"/>
              </a:lnSpc>
            </a:pPr>
            <a:r>
              <a:rPr lang="en-US" dirty="0">
                <a:solidFill>
                  <a:schemeClr val="accent1"/>
                </a:solidFill>
              </a:rPr>
              <a:t>Performance Critical Computation:</a:t>
            </a:r>
          </a:p>
          <a:p>
            <a:pPr lvl="2">
              <a:lnSpc>
                <a:spcPct val="90000"/>
              </a:lnSpc>
            </a:pPr>
            <a:r>
              <a:rPr lang="en-US" dirty="0"/>
              <a:t>Obstacle Detection</a:t>
            </a:r>
          </a:p>
          <a:p>
            <a:pPr lvl="1">
              <a:lnSpc>
                <a:spcPct val="90000"/>
              </a:lnSpc>
            </a:pPr>
            <a:r>
              <a:rPr lang="en-US" dirty="0">
                <a:solidFill>
                  <a:schemeClr val="accent1"/>
                </a:solidFill>
              </a:rPr>
              <a:t>Virtual Machine:</a:t>
            </a:r>
          </a:p>
          <a:p>
            <a:pPr lvl="2">
              <a:lnSpc>
                <a:spcPct val="90000"/>
              </a:lnSpc>
            </a:pPr>
            <a:r>
              <a:rPr lang="en-US" dirty="0"/>
              <a:t>Two instances: communication and sensor/actuator control</a:t>
            </a:r>
          </a:p>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pPr>
              <a:lnSpc>
                <a:spcPct val="90000"/>
              </a:lnSpc>
            </a:pPr>
            <a:r>
              <a:rPr lang="en-US" dirty="0"/>
              <a:t>Instantiate Modules:</a:t>
            </a:r>
          </a:p>
          <a:p>
            <a:pPr lvl="1">
              <a:lnSpc>
                <a:spcPct val="90000"/>
              </a:lnSpc>
            </a:pPr>
            <a:r>
              <a:rPr lang="en-US" dirty="0">
                <a:solidFill>
                  <a:schemeClr val="accent1"/>
                </a:solidFill>
              </a:rPr>
              <a:t>Non-performance Critical Computation:</a:t>
            </a:r>
          </a:p>
          <a:p>
            <a:pPr lvl="2">
              <a:lnSpc>
                <a:spcPct val="90000"/>
              </a:lnSpc>
            </a:pPr>
            <a:r>
              <a:rPr lang="en-US" dirty="0"/>
              <a:t>Handles communication and sensor interactions</a:t>
            </a:r>
          </a:p>
          <a:p>
            <a:pPr lvl="2">
              <a:lnSpc>
                <a:spcPct val="90000"/>
              </a:lnSpc>
            </a:pPr>
            <a:r>
              <a:rPr lang="en-US" dirty="0"/>
              <a:t>Raising/Lowering Door</a:t>
            </a:r>
          </a:p>
          <a:p>
            <a:pPr lvl="1">
              <a:lnSpc>
                <a:spcPct val="90000"/>
              </a:lnSpc>
            </a:pPr>
            <a:r>
              <a:rPr lang="en-US" dirty="0">
                <a:solidFill>
                  <a:schemeClr val="accent1"/>
                </a:solidFill>
              </a:rPr>
              <a:t>Performance Critical Computation:</a:t>
            </a:r>
          </a:p>
          <a:p>
            <a:pPr lvl="2">
              <a:lnSpc>
                <a:spcPct val="90000"/>
              </a:lnSpc>
            </a:pPr>
            <a:r>
              <a:rPr lang="en-US" dirty="0"/>
              <a:t>Obstacle Detection</a:t>
            </a:r>
          </a:p>
          <a:p>
            <a:pPr lvl="1">
              <a:lnSpc>
                <a:spcPct val="90000"/>
              </a:lnSpc>
            </a:pPr>
            <a:r>
              <a:rPr lang="en-US" dirty="0">
                <a:solidFill>
                  <a:schemeClr val="accent1"/>
                </a:solidFill>
              </a:rPr>
              <a:t>Virtual Machine:</a:t>
            </a:r>
          </a:p>
          <a:p>
            <a:pPr lvl="2">
              <a:lnSpc>
                <a:spcPct val="90000"/>
              </a:lnSpc>
            </a:pPr>
            <a:r>
              <a:rPr lang="en-US" dirty="0"/>
              <a:t>Two instances: communication and sensor/actuator control</a:t>
            </a:r>
          </a:p>
          <a:p>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lIns="92807" tIns="46404" rIns="92807" bIns="46404"/>
          <a:lstStyle/>
          <a:p>
            <a:fld id="{E5C162AB-0ABB-4441-AE7B-2606EE8E5D64}" type="slidenum">
              <a:rPr lang="en-US"/>
              <a:pPr/>
              <a:t>24</a:t>
            </a:fld>
            <a:endParaRPr lang="en-US"/>
          </a:p>
        </p:txBody>
      </p:sp>
      <p:sp>
        <p:nvSpPr>
          <p:cNvPr id="239618" name="Rectangle 2"/>
          <p:cNvSpPr>
            <a:spLocks noGrp="1" noRot="1" noChangeAspect="1" noChangeArrowheads="1" noTextEdit="1"/>
          </p:cNvSpPr>
          <p:nvPr>
            <p:ph type="sldImg"/>
          </p:nvPr>
        </p:nvSpPr>
        <p:spPr>
          <a:xfrm>
            <a:off x="138113" y="766763"/>
            <a:ext cx="6823075" cy="3838575"/>
          </a:xfrm>
          <a:ln/>
        </p:spPr>
      </p:sp>
      <p:sp>
        <p:nvSpPr>
          <p:cNvPr id="239619" name="Rectangle 3"/>
          <p:cNvSpPr>
            <a:spLocks noGrp="1" noChangeArrowheads="1"/>
          </p:cNvSpPr>
          <p:nvPr>
            <p:ph type="body" idx="1"/>
          </p:nvPr>
        </p:nvSpPr>
        <p:spPr/>
        <p:txBody>
          <a:bodyPr lIns="92807" tIns="46404" rIns="92807" bIns="46404"/>
          <a:lstStyle/>
          <a:p>
            <a:r>
              <a:rPr lang="en-US" dirty="0"/>
              <a:t>Here is the virtual machine and non-performance critical computation further split up into their components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lIns="92807" tIns="46404" rIns="92807" bIns="46404"/>
          <a:lstStyle/>
          <a:p>
            <a:fld id="{6F425463-1D06-45DF-8DEB-BED5236DE424}" type="slidenum">
              <a:rPr lang="en-US"/>
              <a:pPr/>
              <a:t>25</a:t>
            </a:fld>
            <a:endParaRPr lang="en-US"/>
          </a:p>
        </p:txBody>
      </p:sp>
      <p:sp>
        <p:nvSpPr>
          <p:cNvPr id="237570" name="Rectangle 2"/>
          <p:cNvSpPr>
            <a:spLocks noGrp="1" noRot="1" noChangeAspect="1" noChangeArrowheads="1" noTextEdit="1"/>
          </p:cNvSpPr>
          <p:nvPr>
            <p:ph type="sldImg"/>
          </p:nvPr>
        </p:nvSpPr>
        <p:spPr>
          <a:xfrm>
            <a:off x="138113" y="766763"/>
            <a:ext cx="6823075" cy="3838575"/>
          </a:xfrm>
          <a:ln/>
        </p:spPr>
      </p:sp>
      <p:sp>
        <p:nvSpPr>
          <p:cNvPr id="237571" name="Rectangle 3"/>
          <p:cNvSpPr>
            <a:spLocks noGrp="1" noChangeArrowheads="1"/>
          </p:cNvSpPr>
          <p:nvPr>
            <p:ph type="body" idx="1"/>
          </p:nvPr>
        </p:nvSpPr>
        <p:spPr/>
        <p:txBody>
          <a:bodyPr lIns="92807" tIns="46404" rIns="92807" bIns="46404"/>
          <a:lstStyle/>
          <a:p>
            <a:r>
              <a:rPr lang="en-US" dirty="0"/>
              <a:t>Here is another view that can be useful.</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r>
              <a:rPr lang="en-US" dirty="0"/>
              <a:t>We went over architectural views a few weeks ago. </a:t>
            </a:r>
          </a:p>
        </p:txBody>
      </p:sp>
      <p:sp>
        <p:nvSpPr>
          <p:cNvPr id="4" name="Slide Number Placeholder 3"/>
          <p:cNvSpPr>
            <a:spLocks noGrp="1"/>
          </p:cNvSpPr>
          <p:nvPr>
            <p:ph type="sldNum" sz="quarter" idx="10"/>
          </p:nvPr>
        </p:nvSpPr>
        <p:spPr/>
        <p:txBody>
          <a:bodyPr/>
          <a:lstStyle/>
          <a:p>
            <a:fld id="{B3A019F3-8596-4028-9847-CBD3A185B07A}"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r>
              <a:rPr lang="en-US" dirty="0"/>
              <a:t>Requirements become </a:t>
            </a:r>
            <a:r>
              <a:rPr lang="en-US" sz="1200" dirty="0"/>
              <a:t>constraints for instantiated elements.</a:t>
            </a:r>
          </a:p>
          <a:p>
            <a:endParaRPr lang="en-US" sz="1200" dirty="0"/>
          </a:p>
          <a:p>
            <a:r>
              <a:rPr lang="en-US" sz="1200" dirty="0"/>
              <a:t>Either the design from step 3 will satisfy all of the chosen element’s ASRs or it won’t. If it doesn’t, they can either be allocated to elements that will be elaborated in future iterations of ADD, or the existing design is inadequate and we should backtrack. </a:t>
            </a:r>
          </a:p>
          <a:p>
            <a:endParaRPr lang="en-US" sz="1200" dirty="0"/>
          </a:p>
          <a:p>
            <a:r>
              <a:rPr lang="en-US" sz="1200" dirty="0"/>
              <a:t>Non-ASR requirements will either be satisfied, allocated to children, or indicated as not achievable. </a:t>
            </a:r>
          </a:p>
        </p:txBody>
      </p:sp>
      <p:sp>
        <p:nvSpPr>
          <p:cNvPr id="4" name="Slide Number Placeholder 3"/>
          <p:cNvSpPr>
            <a:spLocks noGrp="1"/>
          </p:cNvSpPr>
          <p:nvPr>
            <p:ph type="sldNum" sz="quarter" idx="10"/>
          </p:nvPr>
        </p:nvSpPr>
        <p:spPr/>
        <p:txBody>
          <a:bodyPr/>
          <a:lstStyle/>
          <a:p>
            <a:fld id="{B3A019F3-8596-4028-9847-CBD3A185B07A}"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A019F3-8596-4028-9847-CBD3A185B07A}"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A019F3-8596-4028-9847-CBD3A185B07A}" type="slidenum">
              <a:rPr lang="en-US" smtClean="0"/>
              <a:pPr/>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r>
              <a:rPr lang="en-US" sz="1300" dirty="0"/>
              <a:t>For example, a concrete scenario may specify “events arrive periodically.” This may require a specific scheduling model. Another element of the existing design might be that a particular operating system is to be used. This determines the execution time associated with processing one event. This is a parameter of the model that is bound. All parameters not bound are considered free.</a:t>
            </a:r>
          </a:p>
          <a:p>
            <a:endParaRPr lang="en-US" sz="1300" dirty="0"/>
          </a:p>
          <a:p>
            <a:r>
              <a:rPr lang="en-US" sz="1300" dirty="0"/>
              <a:t>This is where your quality attribute scenarios can come in. </a:t>
            </a:r>
          </a:p>
          <a:p>
            <a:r>
              <a:rPr lang="en-US" sz="1300" dirty="0"/>
              <a:t>Important things to remember about QAs: </a:t>
            </a:r>
          </a:p>
          <a:p>
            <a:pPr marL="285750" indent="-285750">
              <a:buFont typeface="Arial" panose="020B0604020202020204" pitchFamily="34" charset="0"/>
              <a:buChar char="•"/>
            </a:pPr>
            <a:r>
              <a:rPr lang="en-US" sz="1300" dirty="0"/>
              <a:t>the stimuli that requires the architecture to respond, </a:t>
            </a:r>
          </a:p>
          <a:p>
            <a:pPr marL="285750" indent="-285750">
              <a:buFont typeface="Arial" panose="020B0604020202020204" pitchFamily="34" charset="0"/>
              <a:buChar char="•"/>
            </a:pPr>
            <a:r>
              <a:rPr lang="en-US" sz="1300" dirty="0"/>
              <a:t>the source of the stimuli,</a:t>
            </a:r>
          </a:p>
          <a:p>
            <a:pPr marL="285750" indent="-285750">
              <a:buFont typeface="Arial" panose="020B0604020202020204" pitchFamily="34" charset="0"/>
              <a:buChar char="•"/>
            </a:pPr>
            <a:r>
              <a:rPr lang="en-US" sz="1300" dirty="0"/>
              <a:t>the context within which the stimuli occurs,</a:t>
            </a:r>
          </a:p>
          <a:p>
            <a:pPr marL="285750" indent="-285750">
              <a:buFont typeface="Arial" panose="020B0604020202020204" pitchFamily="34" charset="0"/>
              <a:buChar char="•"/>
            </a:pPr>
            <a:r>
              <a:rPr lang="en-US" sz="1300" dirty="0"/>
              <a:t>the type of system elements involved in the response,</a:t>
            </a:r>
          </a:p>
          <a:p>
            <a:pPr marL="285750" indent="-285750">
              <a:buFont typeface="Arial" panose="020B0604020202020204" pitchFamily="34" charset="0"/>
              <a:buChar char="•"/>
            </a:pPr>
            <a:r>
              <a:rPr lang="en-US" sz="1300" dirty="0"/>
              <a:t>possible responses, and</a:t>
            </a:r>
          </a:p>
          <a:p>
            <a:pPr marL="285750" indent="-285750">
              <a:buFont typeface="Arial" panose="020B0604020202020204" pitchFamily="34" charset="0"/>
              <a:buChar char="•"/>
            </a:pPr>
            <a:r>
              <a:rPr lang="en-US" sz="1300" dirty="0"/>
              <a:t>the measures used to characterize the architecture’s response</a:t>
            </a:r>
            <a:endParaRPr lang="en-US" sz="3900"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A019F3-8596-4028-9847-CBD3A185B07A}" type="slidenum">
              <a:rPr lang="en-US" smtClean="0"/>
              <a:pPr/>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A019F3-8596-4028-9847-CBD3A185B07A}"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r>
              <a:rPr lang="en-US" dirty="0"/>
              <a:t>Examples: </a:t>
            </a:r>
          </a:p>
          <a:p>
            <a:r>
              <a:rPr lang="en-US" dirty="0"/>
              <a:t>Pro – makes sure they are not prevented from being handled (or that another requirement is not implemented in such a way that makes it difficult) in the future</a:t>
            </a:r>
          </a:p>
          <a:p>
            <a:r>
              <a:rPr lang="en-US" dirty="0"/>
              <a:t>Con – other ASRs might pave the road for handling (or working around) the constraints well, other high-priority requirements may be poorly handled because the steps in which the system is designed may be in a different order, constraints can also occur at different steps in the iterative process.</a:t>
            </a:r>
          </a:p>
        </p:txBody>
      </p:sp>
      <p:sp>
        <p:nvSpPr>
          <p:cNvPr id="4" name="Slide Number Placeholder 3"/>
          <p:cNvSpPr>
            <a:spLocks noGrp="1"/>
          </p:cNvSpPr>
          <p:nvPr>
            <p:ph type="sldNum" sz="quarter" idx="10"/>
          </p:nvPr>
        </p:nvSpPr>
        <p:spPr/>
        <p:txBody>
          <a:bodyPr/>
          <a:lstStyle/>
          <a:p>
            <a:fld id="{B3A019F3-8596-4028-9847-CBD3A185B07A}" type="slidenum">
              <a:rPr lang="en-US" smtClean="0"/>
              <a:pPr/>
              <a:t>32</a:t>
            </a:fld>
            <a:endParaRPr lang="en-US"/>
          </a:p>
        </p:txBody>
      </p:sp>
    </p:spTree>
    <p:extLst>
      <p:ext uri="{BB962C8B-B14F-4D97-AF65-F5344CB8AC3E}">
        <p14:creationId xmlns:p14="http://schemas.microsoft.com/office/powerpoint/2010/main" val="12679182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A019F3-8596-4028-9847-CBD3A185B07A}" type="slidenum">
              <a:rPr lang="en-US" smtClean="0"/>
              <a:pPr/>
              <a:t>33</a:t>
            </a:fld>
            <a:endParaRPr lang="en-US"/>
          </a:p>
        </p:txBody>
      </p:sp>
    </p:spTree>
    <p:extLst>
      <p:ext uri="{BB962C8B-B14F-4D97-AF65-F5344CB8AC3E}">
        <p14:creationId xmlns:p14="http://schemas.microsoft.com/office/powerpoint/2010/main" val="2375846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A019F3-8596-4028-9847-CBD3A185B07A}" type="slidenum">
              <a:rPr lang="en-US" smtClean="0"/>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r>
              <a:rPr lang="en-US" sz="1200" b="1" dirty="0"/>
              <a:t>teams should strive for high cohesion and low coupling:</a:t>
            </a:r>
          </a:p>
          <a:p>
            <a:r>
              <a:rPr lang="en-US" sz="1200" b="0" dirty="0"/>
              <a:t>- those working on different parts should minimize their effect on the other parts </a:t>
            </a:r>
          </a:p>
          <a:p>
            <a:r>
              <a:rPr lang="en-US" sz="1200" b="0" dirty="0"/>
              <a:t>- those working together should work on related things</a:t>
            </a:r>
          </a:p>
        </p:txBody>
      </p:sp>
      <p:sp>
        <p:nvSpPr>
          <p:cNvPr id="4" name="Slide Number Placeholder 3"/>
          <p:cNvSpPr>
            <a:spLocks noGrp="1"/>
          </p:cNvSpPr>
          <p:nvPr>
            <p:ph type="sldNum" sz="quarter" idx="10"/>
          </p:nvPr>
        </p:nvSpPr>
        <p:spPr/>
        <p:txBody>
          <a:bodyPr/>
          <a:lstStyle/>
          <a:p>
            <a:fld id="{B3A019F3-8596-4028-9847-CBD3A185B07A}" type="slidenum">
              <a:rPr lang="en-US" smtClean="0"/>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3A019F3-8596-4028-9847-CBD3A185B07A}" type="slidenum">
              <a:rPr lang="en-US" smtClean="0"/>
              <a:pPr/>
              <a:t>36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pPr marL="1042473" lvl="1" indent="-551898">
              <a:spcBef>
                <a:spcPts val="1288"/>
              </a:spcBef>
              <a:buClr>
                <a:schemeClr val="accent6">
                  <a:lumMod val="50000"/>
                </a:schemeClr>
              </a:buClr>
            </a:pPr>
            <a:r>
              <a:rPr lang="en-US" sz="2600" dirty="0"/>
              <a:t>Constraints are design decisions that are forced by outside factors (“design decisions that have already been made”).</a:t>
            </a:r>
          </a:p>
        </p:txBody>
      </p:sp>
      <p:sp>
        <p:nvSpPr>
          <p:cNvPr id="4" name="Slide Number Placeholder 3"/>
          <p:cNvSpPr>
            <a:spLocks noGrp="1"/>
          </p:cNvSpPr>
          <p:nvPr>
            <p:ph type="sldNum" sz="quarter" idx="10"/>
          </p:nvPr>
        </p:nvSpPr>
        <p:spPr/>
        <p:txBody>
          <a:bodyPr/>
          <a:lstStyle/>
          <a:p>
            <a:fld id="{B3A019F3-8596-4028-9847-CBD3A185B07A}"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pPr marL="1042473" lvl="1" indent="-551898">
              <a:spcBef>
                <a:spcPts val="1288"/>
              </a:spcBef>
              <a:buClr>
                <a:schemeClr val="accent6">
                  <a:lumMod val="50000"/>
                </a:schemeClr>
              </a:buClr>
            </a:pPr>
            <a:endParaRPr lang="en-US" sz="2600"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5</a:t>
            </a:fld>
            <a:endParaRPr lang="en-US"/>
          </a:p>
        </p:txBody>
      </p:sp>
    </p:spTree>
    <p:extLst>
      <p:ext uri="{BB962C8B-B14F-4D97-AF65-F5344CB8AC3E}">
        <p14:creationId xmlns:p14="http://schemas.microsoft.com/office/powerpoint/2010/main" val="793928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pPr marL="1042473" lvl="1" indent="-551898">
              <a:spcBef>
                <a:spcPts val="1288"/>
              </a:spcBef>
              <a:buClr>
                <a:schemeClr val="accent6">
                  <a:lumMod val="50000"/>
                </a:schemeClr>
              </a:buClr>
            </a:pPr>
            <a:r>
              <a:rPr lang="en-US" sz="2600" dirty="0"/>
              <a:t>The main steps have sub-tasks (in between steps) that help get us to the next step or provide a more detailed approach. </a:t>
            </a:r>
          </a:p>
          <a:p>
            <a:pPr marL="1042473" lvl="1" indent="-551898">
              <a:spcBef>
                <a:spcPts val="1288"/>
              </a:spcBef>
              <a:buClr>
                <a:schemeClr val="accent6">
                  <a:lumMod val="50000"/>
                </a:schemeClr>
              </a:buClr>
            </a:pPr>
            <a:r>
              <a:rPr lang="en-US" sz="2600" dirty="0"/>
              <a:t>It can also be viewed as a more detailed 8-step process (if you choose to view each sub-task as a step).</a:t>
            </a:r>
          </a:p>
        </p:txBody>
      </p:sp>
      <p:sp>
        <p:nvSpPr>
          <p:cNvPr id="4" name="Slide Number Placeholder 3"/>
          <p:cNvSpPr>
            <a:spLocks noGrp="1"/>
          </p:cNvSpPr>
          <p:nvPr>
            <p:ph type="sldNum" sz="quarter" idx="10"/>
          </p:nvPr>
        </p:nvSpPr>
        <p:spPr/>
        <p:txBody>
          <a:bodyPr/>
          <a:lstStyle/>
          <a:p>
            <a:fld id="{B3A019F3-8596-4028-9847-CBD3A185B07A}" type="slidenum">
              <a:rPr lang="en-US" smtClean="0"/>
              <a:pPr/>
              <a:t>6</a:t>
            </a:fld>
            <a:endParaRPr lang="en-US"/>
          </a:p>
        </p:txBody>
      </p:sp>
    </p:spTree>
    <p:extLst>
      <p:ext uri="{BB962C8B-B14F-4D97-AF65-F5344CB8AC3E}">
        <p14:creationId xmlns:p14="http://schemas.microsoft.com/office/powerpoint/2010/main" val="2318518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pPr marL="1042473" lvl="1" indent="-551898">
              <a:spcBef>
                <a:spcPts val="1288"/>
              </a:spcBef>
              <a:buClr>
                <a:schemeClr val="accent6">
                  <a:lumMod val="50000"/>
                </a:schemeClr>
              </a:buClr>
            </a:pPr>
            <a:endParaRPr lang="en-US" sz="2600"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r>
              <a:rPr lang="en-US" sz="1300" dirty="0"/>
              <a:t>The first time, following ADD will yield a broad, shallow design with newly identified architectural elements and their interactions. </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normAutofit/>
          </a:bodyPr>
          <a:lstStyle/>
          <a:p>
            <a:r>
              <a:rPr lang="en-US" sz="1300" dirty="0"/>
              <a:t>The first time, this will likely be the entire system itself.</a:t>
            </a:r>
            <a:endParaRPr lang="en-US" dirty="0"/>
          </a:p>
        </p:txBody>
      </p:sp>
      <p:sp>
        <p:nvSpPr>
          <p:cNvPr id="4" name="Slide Number Placeholder 3"/>
          <p:cNvSpPr>
            <a:spLocks noGrp="1"/>
          </p:cNvSpPr>
          <p:nvPr>
            <p:ph type="sldNum" sz="quarter" idx="10"/>
          </p:nvPr>
        </p:nvSpPr>
        <p:spPr/>
        <p:txBody>
          <a:bodyPr/>
          <a:lstStyle/>
          <a:p>
            <a:fld id="{B3A019F3-8596-4028-9847-CBD3A185B07A}"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p>
            <a:r>
              <a:rPr lang="en-US"/>
              <a:t>Click to edit Master title style</a:t>
            </a:r>
          </a:p>
        </p:txBody>
      </p:sp>
      <p:sp>
        <p:nvSpPr>
          <p:cNvPr id="19" name="Rectangle 8"/>
          <p:cNvSpPr>
            <a:spLocks noGrp="1"/>
          </p:cNvSpPr>
          <p:nvPr>
            <p:ph type="body" sz="quarter" idx="13" hasCustomPrompt="1"/>
          </p:nvPr>
        </p:nvSpPr>
        <p:spPr>
          <a:xfrm>
            <a:off x="406400" y="381000"/>
            <a:ext cx="10769600" cy="762000"/>
          </a:xfrm>
          <a:solidFill>
            <a:schemeClr val="accent6">
              <a:shade val="75000"/>
            </a:schemeClr>
          </a:solidFill>
        </p:spPr>
        <p:txBody>
          <a:bodyPr>
            <a:noAutofit/>
          </a:bodyPr>
          <a:lstStyle>
            <a:lvl1pPr>
              <a:defRPr sz="3200" b="1">
                <a:solidFill>
                  <a:schemeClr val="bg1"/>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F67F149A-ADB5-415A-9FCB-02A00CEFA994}" type="datetime1">
              <a:rPr lang="en-US" smtClean="0"/>
              <a:pPr algn="r"/>
              <a:t>10/7/2024</a:t>
            </a:fld>
            <a:endParaRPr lang="en-US"/>
          </a:p>
        </p:txBody>
      </p:sp>
      <p:sp>
        <p:nvSpPr>
          <p:cNvPr id="8" name="Rectangle 8"/>
          <p:cNvSpPr>
            <a:spLocks noGrp="1"/>
          </p:cNvSpPr>
          <p:nvPr>
            <p:ph type="sldNum" sz="quarter" idx="15"/>
          </p:nvPr>
        </p:nvSpPr>
        <p:spPr/>
        <p:txBody>
          <a:bodyPr/>
          <a:lstStyle/>
          <a:p>
            <a:pPr algn="r"/>
            <a:fld id="{256D3EEF-DE4E-429D-8EC4-DDC531AFF587}" type="slidenum">
              <a:rPr lang="en-US" sz="1000" smtClean="0"/>
              <a:pPr algn="r"/>
              <a:t>‹#›</a:t>
            </a:fld>
            <a:endParaRPr lang="en-US"/>
          </a:p>
        </p:txBody>
      </p:sp>
      <p:sp>
        <p:nvSpPr>
          <p:cNvPr id="9" name="Rectangle 9"/>
          <p:cNvSpPr>
            <a:spLocks noGrp="1"/>
          </p:cNvSpPr>
          <p:nvPr>
            <p:ph type="ftr" sz="quarter" idx="16"/>
          </p:nvPr>
        </p:nvSpPr>
        <p:spPr/>
        <p:txBody>
          <a:bodyPr/>
          <a:lstStyle/>
          <a:p>
            <a:endParaRPr lang="en-US"/>
          </a:p>
        </p:txBody>
      </p:sp>
      <p:sp>
        <p:nvSpPr>
          <p:cNvPr id="10" name="TextBox 9"/>
          <p:cNvSpPr txBox="1"/>
          <p:nvPr userDrawn="1"/>
        </p:nvSpPr>
        <p:spPr>
          <a:xfrm>
            <a:off x="406400" y="1383268"/>
            <a:ext cx="10058400" cy="369332"/>
          </a:xfrm>
          <a:prstGeom prst="rect">
            <a:avLst/>
          </a:prstGeom>
          <a:noFill/>
        </p:spPr>
        <p:txBody>
          <a:bodyPr wrap="square" rtlCol="0">
            <a:spAutoFit/>
          </a:bodyPr>
          <a:lstStyle/>
          <a:p>
            <a:pPr marL="347663" indent="-347663">
              <a:buClr>
                <a:schemeClr val="accent6">
                  <a:lumMod val="50000"/>
                </a:schemeClr>
              </a:buClr>
              <a:buFont typeface="Wingdings" pitchFamily="2" charset="2"/>
              <a:buChar char="§"/>
            </a:pPr>
            <a:r>
              <a:rPr lang="en-US" sz="1800" dirty="0"/>
              <a:t>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p>
            <a:r>
              <a:rPr lang="en-US"/>
              <a:t>Click to edit Master title style</a:t>
            </a:r>
          </a:p>
        </p:txBody>
      </p:sp>
      <p:sp>
        <p:nvSpPr>
          <p:cNvPr id="13" name="Rectangle 8"/>
          <p:cNvSpPr>
            <a:spLocks noGrp="1"/>
          </p:cNvSpPr>
          <p:nvPr>
            <p:ph type="body" sz="quarter" idx="13" hasCustomPrompt="1"/>
          </p:nvPr>
        </p:nvSpPr>
        <p:spPr>
          <a:xfrm>
            <a:off x="406400"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4" name="Rectangle 11"/>
          <p:cNvSpPr>
            <a:spLocks noGrp="1"/>
          </p:cNvSpPr>
          <p:nvPr>
            <p:ph sz="quarter" idx="15"/>
          </p:nvPr>
        </p:nvSpPr>
        <p:spPr>
          <a:xfrm>
            <a:off x="406400"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8"/>
          <p:cNvSpPr>
            <a:spLocks noGrp="1"/>
          </p:cNvSpPr>
          <p:nvPr>
            <p:ph type="body" sz="quarter" idx="16"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7"/>
          </p:nvPr>
        </p:nvSpPr>
        <p:spPr>
          <a:xfrm>
            <a:off x="58928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Rectangle 8"/>
          <p:cNvSpPr>
            <a:spLocks noGrp="1"/>
          </p:cNvSpPr>
          <p:nvPr>
            <p:ph type="body" sz="quarter" idx="18"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0" name="Rectangle 11"/>
          <p:cNvSpPr>
            <a:spLocks noGrp="1"/>
          </p:cNvSpPr>
          <p:nvPr>
            <p:ph sz="quarter" idx="19"/>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Rectangle 21"/>
          <p:cNvSpPr>
            <a:spLocks noGrp="1"/>
          </p:cNvSpPr>
          <p:nvPr>
            <p:ph type="dt" sz="half" idx="20"/>
          </p:nvPr>
        </p:nvSpPr>
        <p:spPr/>
        <p:txBody>
          <a:bodyPr/>
          <a:lstStyle/>
          <a:p>
            <a:pPr algn="r"/>
            <a:fld id="{C62827CF-A0EF-4581-ACA3-D3A86640FE20}" type="datetime1">
              <a:rPr lang="en-US" smtClean="0"/>
              <a:pPr algn="r"/>
              <a:t>10/7/2024</a:t>
            </a:fld>
            <a:endParaRPr lang="en-US"/>
          </a:p>
        </p:txBody>
      </p:sp>
      <p:sp>
        <p:nvSpPr>
          <p:cNvPr id="22" name="Rectangle 22"/>
          <p:cNvSpPr>
            <a:spLocks noGrp="1"/>
          </p:cNvSpPr>
          <p:nvPr>
            <p:ph type="sldNum" sz="quarter" idx="21"/>
          </p:nvPr>
        </p:nvSpPr>
        <p:spPr/>
        <p:txBody>
          <a:bodyPr/>
          <a:lstStyle/>
          <a:p>
            <a:pPr algn="r"/>
            <a:fld id="{256D3EEF-DE4E-429D-8EC4-DDC531AFF587}" type="slidenum">
              <a:rPr lang="en-US" sz="1000" smtClean="0"/>
              <a:pPr algn="r"/>
              <a:t>‹#›</a:t>
            </a:fld>
            <a:endParaRPr lang="en-US"/>
          </a:p>
        </p:txBody>
      </p:sp>
      <p:sp>
        <p:nvSpPr>
          <p:cNvPr id="23" name="Rectangle 23"/>
          <p:cNvSpPr>
            <a:spLocks noGrp="1"/>
          </p:cNvSpPr>
          <p:nvPr>
            <p:ph type="ftr" sz="quarter" idx="22"/>
          </p:nvPr>
        </p:nvSpPr>
        <p:spPr/>
        <p:txBody>
          <a:bodyPr/>
          <a:lstStyle/>
          <a:p>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p>
            <a:r>
              <a:rPr lang="en-US"/>
              <a:t>Click to edit Master title style</a:t>
            </a:r>
          </a:p>
        </p:txBody>
      </p:sp>
      <p:sp>
        <p:nvSpPr>
          <p:cNvPr id="13"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15"/>
          </p:nvPr>
        </p:nvSpPr>
        <p:spPr>
          <a:xfrm>
            <a:off x="402336" y="609600"/>
            <a:ext cx="10765536"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8"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Rectangle 8"/>
          <p:cNvSpPr>
            <a:spLocks noGrp="1"/>
          </p:cNvSpPr>
          <p:nvPr>
            <p:ph type="body" sz="quarter" idx="20"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3" name="Rectangle 11"/>
          <p:cNvSpPr>
            <a:spLocks noGrp="1"/>
          </p:cNvSpPr>
          <p:nvPr>
            <p:ph sz="quarter" idx="21"/>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19"/>
          <p:cNvSpPr>
            <a:spLocks noGrp="1"/>
          </p:cNvSpPr>
          <p:nvPr>
            <p:ph type="dt" sz="half" idx="22"/>
          </p:nvPr>
        </p:nvSpPr>
        <p:spPr/>
        <p:txBody>
          <a:bodyPr/>
          <a:lstStyle/>
          <a:p>
            <a:pPr algn="r"/>
            <a:fld id="{8AB9FA84-380B-487E-8C57-06D5866F162D}" type="datetime1">
              <a:rPr lang="en-US" smtClean="0"/>
              <a:pPr algn="r"/>
              <a:t>10/7/2024</a:t>
            </a:fld>
            <a:endParaRPr lang="en-US"/>
          </a:p>
        </p:txBody>
      </p:sp>
      <p:sp>
        <p:nvSpPr>
          <p:cNvPr id="20" name="Rectangle 20"/>
          <p:cNvSpPr>
            <a:spLocks noGrp="1"/>
          </p:cNvSpPr>
          <p:nvPr>
            <p:ph type="sldNum" sz="quarter" idx="23"/>
          </p:nvPr>
        </p:nvSpPr>
        <p:spPr/>
        <p:txBody>
          <a:bodyPr/>
          <a:lstStyle/>
          <a:p>
            <a:pPr algn="r"/>
            <a:fld id="{256D3EEF-DE4E-429D-8EC4-DDC531AFF587}" type="slidenum">
              <a:rPr lang="en-US" sz="1000" smtClean="0"/>
              <a:pPr algn="r"/>
              <a:t>‹#›</a:t>
            </a:fld>
            <a:endParaRPr lang="en-US"/>
          </a:p>
        </p:txBody>
      </p:sp>
      <p:sp>
        <p:nvSpPr>
          <p:cNvPr id="22" name="Rectangle 22"/>
          <p:cNvSpPr>
            <a:spLocks noGrp="1"/>
          </p:cNvSpPr>
          <p:nvPr>
            <p:ph type="ftr" sz="quarter" idx="24"/>
          </p:nvPr>
        </p:nvSpPr>
        <p:spPr/>
        <p:txBody>
          <a:bodyPr/>
          <a:lstStyle/>
          <a:p>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p>
            <a:r>
              <a:rPr lang="en-US"/>
              <a:t>Click to edit Master title style</a:t>
            </a:r>
          </a:p>
        </p:txBody>
      </p:sp>
      <p:sp>
        <p:nvSpPr>
          <p:cNvPr id="16" name="Rectangle 8"/>
          <p:cNvSpPr>
            <a:spLocks noGrp="1"/>
          </p:cNvSpPr>
          <p:nvPr>
            <p:ph type="body" sz="quarter" idx="13"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5"/>
          </p:nvPr>
        </p:nvSpPr>
        <p:spPr>
          <a:xfrm>
            <a:off x="4064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0"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Rectangle 8"/>
          <p:cNvSpPr>
            <a:spLocks noGrp="1"/>
          </p:cNvSpPr>
          <p:nvPr>
            <p:ph type="body" sz="quarter" idx="18"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4" name="Rectangle 11"/>
          <p:cNvSpPr>
            <a:spLocks noGrp="1"/>
          </p:cNvSpPr>
          <p:nvPr>
            <p:ph sz="quarter" idx="19"/>
          </p:nvPr>
        </p:nvSpPr>
        <p:spPr>
          <a:xfrm>
            <a:off x="58928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Rectangle 8"/>
          <p:cNvSpPr>
            <a:spLocks noGrp="1"/>
          </p:cNvSpPr>
          <p:nvPr>
            <p:ph type="body" sz="quarter" idx="20"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6" name="Rectangle 11"/>
          <p:cNvSpPr>
            <a:spLocks noGrp="1"/>
          </p:cNvSpPr>
          <p:nvPr>
            <p:ph sz="quarter" idx="21"/>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Rectangle 23"/>
          <p:cNvSpPr>
            <a:spLocks noGrp="1"/>
          </p:cNvSpPr>
          <p:nvPr>
            <p:ph type="dt" sz="half" idx="22"/>
          </p:nvPr>
        </p:nvSpPr>
        <p:spPr/>
        <p:txBody>
          <a:bodyPr/>
          <a:lstStyle/>
          <a:p>
            <a:pPr algn="r"/>
            <a:fld id="{689DDEAC-9968-4BBA-B6DC-E6D57F4B0DC6}" type="datetime1">
              <a:rPr lang="en-US" smtClean="0"/>
              <a:pPr algn="r"/>
              <a:t>10/7/2024</a:t>
            </a:fld>
            <a:endParaRPr lang="en-US"/>
          </a:p>
        </p:txBody>
      </p:sp>
      <p:sp>
        <p:nvSpPr>
          <p:cNvPr id="27" name="Rectangle 27"/>
          <p:cNvSpPr>
            <a:spLocks noGrp="1"/>
          </p:cNvSpPr>
          <p:nvPr>
            <p:ph type="sldNum" sz="quarter" idx="23"/>
          </p:nvPr>
        </p:nvSpPr>
        <p:spPr/>
        <p:txBody>
          <a:bodyPr/>
          <a:lstStyle/>
          <a:p>
            <a:pPr algn="r"/>
            <a:fld id="{256D3EEF-DE4E-429D-8EC4-DDC531AFF587}" type="slidenum">
              <a:rPr lang="en-US" sz="1000" smtClean="0"/>
              <a:pPr algn="r"/>
              <a:t>‹#›</a:t>
            </a:fld>
            <a:endParaRPr lang="en-US"/>
          </a:p>
        </p:txBody>
      </p:sp>
      <p:sp>
        <p:nvSpPr>
          <p:cNvPr id="28" name="Rectangle 28"/>
          <p:cNvSpPr>
            <a:spLocks noGrp="1"/>
          </p:cNvSpPr>
          <p:nvPr>
            <p:ph type="ftr" sz="quarter" idx="24"/>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p>
            <a:r>
              <a:rPr lang="en-US"/>
              <a:t>Click to edit Master title style</a:t>
            </a:r>
          </a:p>
        </p:txBody>
      </p:sp>
      <p:sp>
        <p:nvSpPr>
          <p:cNvPr id="10" name="Rectangle 8"/>
          <p:cNvSpPr>
            <a:spLocks noGrp="1"/>
          </p:cNvSpPr>
          <p:nvPr>
            <p:ph type="body" sz="quarter" idx="14"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8" name="Rectangle 11"/>
          <p:cNvSpPr>
            <a:spLocks noGrp="1"/>
          </p:cNvSpPr>
          <p:nvPr>
            <p:ph sz="quarter" idx="16"/>
          </p:nvPr>
        </p:nvSpPr>
        <p:spPr>
          <a:xfrm>
            <a:off x="5892800"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8"/>
          <p:cNvSpPr>
            <a:spLocks noGrp="1"/>
          </p:cNvSpPr>
          <p:nvPr>
            <p:ph type="body" sz="quarter" idx="13" hasCustomPrompt="1"/>
          </p:nvPr>
        </p:nvSpPr>
        <p:spPr>
          <a:xfrm>
            <a:off x="406400"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0" name="Rectangle 11"/>
          <p:cNvSpPr>
            <a:spLocks noGrp="1"/>
          </p:cNvSpPr>
          <p:nvPr>
            <p:ph sz="quarter" idx="15"/>
          </p:nvPr>
        </p:nvSpPr>
        <p:spPr>
          <a:xfrm>
            <a:off x="406400"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8"/>
          <p:cNvSpPr>
            <a:spLocks noGrp="1"/>
          </p:cNvSpPr>
          <p:nvPr>
            <p:ph type="body" sz="quarter" idx="17" hasCustomPrompt="1"/>
          </p:nvPr>
        </p:nvSpPr>
        <p:spPr>
          <a:xfrm>
            <a:off x="5888736"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3" name="Rectangle 11"/>
          <p:cNvSpPr>
            <a:spLocks noGrp="1"/>
          </p:cNvSpPr>
          <p:nvPr>
            <p:ph sz="quarter" idx="18"/>
          </p:nvPr>
        </p:nvSpPr>
        <p:spPr>
          <a:xfrm>
            <a:off x="5888736"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8"/>
          <p:cNvSpPr>
            <a:spLocks noGrp="1"/>
          </p:cNvSpPr>
          <p:nvPr>
            <p:ph type="body" sz="quarter" idx="19" hasCustomPrompt="1"/>
          </p:nvPr>
        </p:nvSpPr>
        <p:spPr>
          <a:xfrm>
            <a:off x="5892800"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20"/>
          </p:nvPr>
        </p:nvSpPr>
        <p:spPr>
          <a:xfrm>
            <a:off x="5892800"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1"/>
          </p:nvPr>
        </p:nvSpPr>
        <p:spPr/>
        <p:txBody>
          <a:bodyPr/>
          <a:lstStyle/>
          <a:p>
            <a:pPr algn="r"/>
            <a:fld id="{3EEB0FA9-82A7-4404-83AE-97F3C293BC05}" type="datetime1">
              <a:rPr lang="en-US" smtClean="0"/>
              <a:pPr algn="r"/>
              <a:t>10/7/2024</a:t>
            </a:fld>
            <a:endParaRPr lang="en-US"/>
          </a:p>
        </p:txBody>
      </p:sp>
      <p:sp>
        <p:nvSpPr>
          <p:cNvPr id="18" name="Rectangle 18"/>
          <p:cNvSpPr>
            <a:spLocks noGrp="1"/>
          </p:cNvSpPr>
          <p:nvPr>
            <p:ph type="sldNum" sz="quarter" idx="22"/>
          </p:nvPr>
        </p:nvSpPr>
        <p:spPr/>
        <p:txBody>
          <a:bodyPr/>
          <a:lstStyle/>
          <a:p>
            <a:pPr algn="r"/>
            <a:fld id="{256D3EEF-DE4E-429D-8EC4-DDC531AFF587}" type="slidenum">
              <a:rPr lang="en-US" sz="1000" smtClean="0"/>
              <a:pPr algn="r"/>
              <a:t>‹#›</a:t>
            </a:fld>
            <a:endParaRPr lang="en-US"/>
          </a:p>
        </p:txBody>
      </p:sp>
      <p:sp>
        <p:nvSpPr>
          <p:cNvPr id="21" name="Rectangle 21"/>
          <p:cNvSpPr>
            <a:spLocks noGrp="1"/>
          </p:cNvSpPr>
          <p:nvPr>
            <p:ph type="ftr" sz="quarter" idx="23"/>
          </p:nvPr>
        </p:nvSpPr>
        <p:spPr/>
        <p:txBody>
          <a:bodyPr/>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p>
        </p:txBody>
      </p:sp>
      <p:sp>
        <p:nvSpPr>
          <p:cNvPr id="18" name="Rectangle 8"/>
          <p:cNvSpPr>
            <a:spLocks noGrp="1"/>
          </p:cNvSpPr>
          <p:nvPr>
            <p:ph type="body" sz="quarter" idx="13" hasCustomPrompt="1"/>
          </p:nvPr>
        </p:nvSpPr>
        <p:spPr>
          <a:xfrm>
            <a:off x="5888736"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1" name="Rectangle 11"/>
          <p:cNvSpPr>
            <a:spLocks noGrp="1"/>
          </p:cNvSpPr>
          <p:nvPr>
            <p:ph sz="quarter" idx="15"/>
          </p:nvPr>
        </p:nvSpPr>
        <p:spPr>
          <a:xfrm>
            <a:off x="5888736"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a:spLocks noGrp="1"/>
          </p:cNvSpPr>
          <p:nvPr>
            <p:ph type="body" sz="quarter" idx="14"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0" name="Rectangle 11"/>
          <p:cNvSpPr>
            <a:spLocks noGrp="1"/>
          </p:cNvSpPr>
          <p:nvPr>
            <p:ph sz="quarter" idx="16"/>
          </p:nvPr>
        </p:nvSpPr>
        <p:spPr>
          <a:xfrm>
            <a:off x="406400"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8"/>
          <p:cNvSpPr>
            <a:spLocks noGrp="1"/>
          </p:cNvSpPr>
          <p:nvPr>
            <p:ph type="body" sz="quarter" idx="17" hasCustomPrompt="1"/>
          </p:nvPr>
        </p:nvSpPr>
        <p:spPr>
          <a:xfrm>
            <a:off x="402336"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4" name="Rectangle 11"/>
          <p:cNvSpPr>
            <a:spLocks noGrp="1"/>
          </p:cNvSpPr>
          <p:nvPr>
            <p:ph sz="quarter" idx="18"/>
          </p:nvPr>
        </p:nvSpPr>
        <p:spPr>
          <a:xfrm>
            <a:off x="402336"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8"/>
          <p:cNvSpPr>
            <a:spLocks noGrp="1"/>
          </p:cNvSpPr>
          <p:nvPr>
            <p:ph type="body" sz="quarter" idx="19" hasCustomPrompt="1"/>
          </p:nvPr>
        </p:nvSpPr>
        <p:spPr>
          <a:xfrm>
            <a:off x="406400"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6" name="Rectangle 11"/>
          <p:cNvSpPr>
            <a:spLocks noGrp="1"/>
          </p:cNvSpPr>
          <p:nvPr>
            <p:ph sz="quarter" idx="20"/>
          </p:nvPr>
        </p:nvSpPr>
        <p:spPr>
          <a:xfrm>
            <a:off x="406400"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1"/>
          </p:nvPr>
        </p:nvSpPr>
        <p:spPr/>
        <p:txBody>
          <a:bodyPr/>
          <a:lstStyle/>
          <a:p>
            <a:pPr algn="r"/>
            <a:fld id="{37BF1F27-3004-4600-8938-7DA2C8971172}" type="datetime1">
              <a:rPr lang="en-US" smtClean="0"/>
              <a:pPr algn="r"/>
              <a:t>10/7/2024</a:t>
            </a:fld>
            <a:endParaRPr lang="en-US" dirty="0"/>
          </a:p>
        </p:txBody>
      </p:sp>
      <p:sp>
        <p:nvSpPr>
          <p:cNvPr id="19" name="Rectangle 19"/>
          <p:cNvSpPr>
            <a:spLocks noGrp="1"/>
          </p:cNvSpPr>
          <p:nvPr>
            <p:ph type="sldNum" sz="quarter" idx="22"/>
          </p:nvPr>
        </p:nvSpPr>
        <p:spPr/>
        <p:txBody>
          <a:bodyPr/>
          <a:lstStyle/>
          <a:p>
            <a:pPr algn="r"/>
            <a:fld id="{256D3EEF-DE4E-429D-8EC4-DDC531AFF587}" type="slidenum">
              <a:rPr lang="en-US" sz="1000" smtClean="0"/>
              <a:pPr algn="r"/>
              <a:t>‹#›</a:t>
            </a:fld>
            <a:endParaRPr lang="en-US"/>
          </a:p>
        </p:txBody>
      </p:sp>
      <p:sp>
        <p:nvSpPr>
          <p:cNvPr id="20" name="Rectangle 20"/>
          <p:cNvSpPr>
            <a:spLocks noGrp="1"/>
          </p:cNvSpPr>
          <p:nvPr>
            <p:ph type="ftr" sz="quarter" idx="23"/>
          </p:nvPr>
        </p:nvSpPr>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p>
            <a:r>
              <a:rPr lang="en-US"/>
              <a:t>Click to edit Master title style</a:t>
            </a:r>
          </a:p>
        </p:txBody>
      </p:sp>
      <p:sp>
        <p:nvSpPr>
          <p:cNvPr id="23" name="Rectangle 8"/>
          <p:cNvSpPr>
            <a:spLocks noGrp="1"/>
          </p:cNvSpPr>
          <p:nvPr>
            <p:ph type="body" sz="quarter" idx="13"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4" name="Rectangle 11"/>
          <p:cNvSpPr>
            <a:spLocks noGrp="1"/>
          </p:cNvSpPr>
          <p:nvPr>
            <p:ph sz="quarter" idx="15"/>
          </p:nvPr>
        </p:nvSpPr>
        <p:spPr>
          <a:xfrm>
            <a:off x="4064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6"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Rectangle 8"/>
          <p:cNvSpPr>
            <a:spLocks noGrp="1"/>
          </p:cNvSpPr>
          <p:nvPr>
            <p:ph type="body" sz="quarter" idx="14"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9" name="Rectangle 11"/>
          <p:cNvSpPr>
            <a:spLocks noGrp="1"/>
          </p:cNvSpPr>
          <p:nvPr>
            <p:ph sz="quarter" idx="18"/>
          </p:nvPr>
        </p:nvSpPr>
        <p:spPr>
          <a:xfrm>
            <a:off x="5892800"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Rectangle 8"/>
          <p:cNvSpPr>
            <a:spLocks noGrp="1"/>
          </p:cNvSpPr>
          <p:nvPr>
            <p:ph type="body" sz="quarter" idx="19" hasCustomPrompt="1"/>
          </p:nvPr>
        </p:nvSpPr>
        <p:spPr>
          <a:xfrm>
            <a:off x="5888736"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32" name="Rectangle 11"/>
          <p:cNvSpPr>
            <a:spLocks noGrp="1"/>
          </p:cNvSpPr>
          <p:nvPr>
            <p:ph sz="quarter" idx="20"/>
          </p:nvPr>
        </p:nvSpPr>
        <p:spPr>
          <a:xfrm>
            <a:off x="5888736"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Rectangle 8"/>
          <p:cNvSpPr>
            <a:spLocks noGrp="1"/>
          </p:cNvSpPr>
          <p:nvPr>
            <p:ph type="body" sz="quarter" idx="21" hasCustomPrompt="1"/>
          </p:nvPr>
        </p:nvSpPr>
        <p:spPr>
          <a:xfrm>
            <a:off x="5892800"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34" name="Rectangle 11"/>
          <p:cNvSpPr>
            <a:spLocks noGrp="1"/>
          </p:cNvSpPr>
          <p:nvPr>
            <p:ph sz="quarter" idx="22"/>
          </p:nvPr>
        </p:nvSpPr>
        <p:spPr>
          <a:xfrm>
            <a:off x="5892800"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Rectangle 16"/>
          <p:cNvSpPr>
            <a:spLocks noGrp="1"/>
          </p:cNvSpPr>
          <p:nvPr>
            <p:ph type="dt" sz="half" idx="23"/>
          </p:nvPr>
        </p:nvSpPr>
        <p:spPr/>
        <p:txBody>
          <a:bodyPr/>
          <a:lstStyle/>
          <a:p>
            <a:pPr algn="r"/>
            <a:fld id="{1777B6A9-A5D7-46AE-A624-12E03E6EFB71}" type="datetime1">
              <a:rPr lang="en-US" smtClean="0"/>
              <a:pPr algn="r"/>
              <a:t>10/7/2024</a:t>
            </a:fld>
            <a:endParaRPr lang="en-US"/>
          </a:p>
        </p:txBody>
      </p:sp>
      <p:sp>
        <p:nvSpPr>
          <p:cNvPr id="17" name="Rectangle 17"/>
          <p:cNvSpPr>
            <a:spLocks noGrp="1"/>
          </p:cNvSpPr>
          <p:nvPr>
            <p:ph type="sldNum" sz="quarter" idx="24"/>
          </p:nvPr>
        </p:nvSpPr>
        <p:spPr/>
        <p:txBody>
          <a:bodyPr/>
          <a:lstStyle/>
          <a:p>
            <a:pPr algn="r"/>
            <a:fld id="{256D3EEF-DE4E-429D-8EC4-DDC531AFF587}" type="slidenum">
              <a:rPr lang="en-US" sz="1000" smtClean="0"/>
              <a:pPr algn="r"/>
              <a:t>‹#›</a:t>
            </a:fld>
            <a:endParaRPr lang="en-US"/>
          </a:p>
        </p:txBody>
      </p:sp>
      <p:sp>
        <p:nvSpPr>
          <p:cNvPr id="18" name="Rectangle 18"/>
          <p:cNvSpPr>
            <a:spLocks noGrp="1"/>
          </p:cNvSpPr>
          <p:nvPr>
            <p:ph type="ftr" sz="quarter" idx="25"/>
          </p:nvPr>
        </p:nvSpPr>
        <p:spPr/>
        <p:txBody>
          <a:body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p>
            <a:r>
              <a:rPr lang="en-US"/>
              <a:t>Click to edit Master title style</a:t>
            </a:r>
          </a:p>
        </p:txBody>
      </p:sp>
      <p:sp>
        <p:nvSpPr>
          <p:cNvPr id="21" name="Rectangle 8"/>
          <p:cNvSpPr>
            <a:spLocks noGrp="1"/>
          </p:cNvSpPr>
          <p:nvPr>
            <p:ph type="body" sz="quarter" idx="14" hasCustomPrompt="1"/>
          </p:nvPr>
        </p:nvSpPr>
        <p:spPr>
          <a:xfrm>
            <a:off x="410464"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2" name="Rectangle 11"/>
          <p:cNvSpPr>
            <a:spLocks noGrp="1"/>
          </p:cNvSpPr>
          <p:nvPr>
            <p:ph sz="quarter" idx="16"/>
          </p:nvPr>
        </p:nvSpPr>
        <p:spPr>
          <a:xfrm>
            <a:off x="410464"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Rectangle 8"/>
          <p:cNvSpPr>
            <a:spLocks noGrp="1"/>
          </p:cNvSpPr>
          <p:nvPr>
            <p:ph type="body" sz="quarter" idx="17" hasCustomPrompt="1"/>
          </p:nvPr>
        </p:nvSpPr>
        <p:spPr>
          <a:xfrm>
            <a:off x="406400"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6" name="Rectangle 11"/>
          <p:cNvSpPr>
            <a:spLocks noGrp="1"/>
          </p:cNvSpPr>
          <p:nvPr>
            <p:ph sz="quarter" idx="18"/>
          </p:nvPr>
        </p:nvSpPr>
        <p:spPr>
          <a:xfrm>
            <a:off x="406400"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Rectangle 8"/>
          <p:cNvSpPr>
            <a:spLocks noGrp="1"/>
          </p:cNvSpPr>
          <p:nvPr>
            <p:ph type="body" sz="quarter" idx="19" hasCustomPrompt="1"/>
          </p:nvPr>
        </p:nvSpPr>
        <p:spPr>
          <a:xfrm>
            <a:off x="410464"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8" name="Rectangle 11"/>
          <p:cNvSpPr>
            <a:spLocks noGrp="1"/>
          </p:cNvSpPr>
          <p:nvPr>
            <p:ph sz="quarter" idx="20"/>
          </p:nvPr>
        </p:nvSpPr>
        <p:spPr>
          <a:xfrm>
            <a:off x="410464"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8"/>
          <p:cNvSpPr>
            <a:spLocks noGrp="1"/>
          </p:cNvSpPr>
          <p:nvPr>
            <p:ph type="body" sz="quarter" idx="21"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3" name="Rectangle 11"/>
          <p:cNvSpPr>
            <a:spLocks noGrp="1"/>
          </p:cNvSpPr>
          <p:nvPr>
            <p:ph sz="quarter" idx="22"/>
          </p:nvPr>
        </p:nvSpPr>
        <p:spPr>
          <a:xfrm>
            <a:off x="58928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8"/>
          <p:cNvSpPr>
            <a:spLocks noGrp="1"/>
          </p:cNvSpPr>
          <p:nvPr>
            <p:ph type="body" sz="quarter" idx="23"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6" name="Rectangle 11"/>
          <p:cNvSpPr>
            <a:spLocks noGrp="1"/>
          </p:cNvSpPr>
          <p:nvPr>
            <p:ph sz="quarter" idx="24"/>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5"/>
          </p:nvPr>
        </p:nvSpPr>
        <p:spPr/>
        <p:txBody>
          <a:bodyPr/>
          <a:lstStyle/>
          <a:p>
            <a:pPr algn="r"/>
            <a:fld id="{7E428A8B-FA71-42DF-9D3B-0207DB72CACC}" type="datetime1">
              <a:rPr lang="en-US" smtClean="0"/>
              <a:pPr algn="r"/>
              <a:t>10/7/2024</a:t>
            </a:fld>
            <a:endParaRPr lang="en-US"/>
          </a:p>
        </p:txBody>
      </p:sp>
      <p:sp>
        <p:nvSpPr>
          <p:cNvPr id="18" name="Rectangle 18"/>
          <p:cNvSpPr>
            <a:spLocks noGrp="1"/>
          </p:cNvSpPr>
          <p:nvPr>
            <p:ph type="sldNum" sz="quarter" idx="26"/>
          </p:nvPr>
        </p:nvSpPr>
        <p:spPr/>
        <p:txBody>
          <a:bodyPr/>
          <a:lstStyle/>
          <a:p>
            <a:pPr algn="r"/>
            <a:fld id="{256D3EEF-DE4E-429D-8EC4-DDC531AFF587}" type="slidenum">
              <a:rPr lang="en-US" sz="1000" smtClean="0"/>
              <a:pPr algn="r"/>
              <a:t>‹#›</a:t>
            </a:fld>
            <a:endParaRPr lang="en-US"/>
          </a:p>
        </p:txBody>
      </p:sp>
      <p:sp>
        <p:nvSpPr>
          <p:cNvPr id="23" name="Rectangle 23"/>
          <p:cNvSpPr>
            <a:spLocks noGrp="1"/>
          </p:cNvSpPr>
          <p:nvPr>
            <p:ph type="ftr" sz="quarter" idx="27"/>
          </p:nvPr>
        </p:nvSpPr>
        <p:spPr/>
        <p:txBody>
          <a:bodyPr/>
          <a:lstStyle/>
          <a:p>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p>
            <a:r>
              <a:rPr lang="en-US"/>
              <a:t>Click to edit Master title style</a:t>
            </a:r>
          </a:p>
        </p:txBody>
      </p:sp>
      <p:sp>
        <p:nvSpPr>
          <p:cNvPr id="9" name="Rectangle 6"/>
          <p:cNvSpPr/>
          <p:nvPr/>
        </p:nvSpPr>
        <p:spPr>
          <a:xfrm>
            <a:off x="1828800" y="14478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8" name="Rectangle 6"/>
          <p:cNvSpPr/>
          <p:nvPr/>
        </p:nvSpPr>
        <p:spPr>
          <a:xfrm>
            <a:off x="1828800" y="38862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6" name="Rectangle 6"/>
          <p:cNvSpPr/>
          <p:nvPr/>
        </p:nvSpPr>
        <p:spPr>
          <a:xfrm>
            <a:off x="4673600" y="14478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5" name="Rectangle 6"/>
          <p:cNvSpPr/>
          <p:nvPr/>
        </p:nvSpPr>
        <p:spPr>
          <a:xfrm>
            <a:off x="4673600" y="38862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31" name="Rectangle 6"/>
          <p:cNvSpPr/>
          <p:nvPr/>
        </p:nvSpPr>
        <p:spPr>
          <a:xfrm>
            <a:off x="7518400" y="14478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3" name="Rectangle 6"/>
          <p:cNvSpPr/>
          <p:nvPr/>
        </p:nvSpPr>
        <p:spPr>
          <a:xfrm>
            <a:off x="7518400" y="38862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4" name="Rectangle 10"/>
          <p:cNvSpPr>
            <a:spLocks noGrp="1"/>
          </p:cNvSpPr>
          <p:nvPr>
            <p:ph type="pic" sz="quarter" idx="13" hasCustomPrompt="1"/>
          </p:nvPr>
        </p:nvSpPr>
        <p:spPr>
          <a:xfrm>
            <a:off x="2032000" y="1600200"/>
            <a:ext cx="1828800" cy="685800"/>
          </a:xfrm>
        </p:spPr>
        <p:txBody>
          <a:bodyPr/>
          <a:lstStyle/>
          <a:p>
            <a:r>
              <a:rPr lang="en-US" dirty="0"/>
              <a:t>Company</a:t>
            </a:r>
            <a:r>
              <a:rPr lang="en-US" baseline="0" dirty="0"/>
              <a:t> Logo</a:t>
            </a:r>
            <a:endParaRPr lang="en-US" dirty="0"/>
          </a:p>
        </p:txBody>
      </p:sp>
      <p:sp>
        <p:nvSpPr>
          <p:cNvPr id="19" name="Rectangle 10"/>
          <p:cNvSpPr>
            <a:spLocks noGrp="1"/>
          </p:cNvSpPr>
          <p:nvPr>
            <p:ph type="pic" sz="quarter" idx="29" hasCustomPrompt="1"/>
          </p:nvPr>
        </p:nvSpPr>
        <p:spPr>
          <a:xfrm>
            <a:off x="2032000" y="4038600"/>
            <a:ext cx="1828800" cy="685800"/>
          </a:xfrm>
        </p:spPr>
        <p:txBody>
          <a:bodyPr/>
          <a:lstStyle/>
          <a:p>
            <a:r>
              <a:rPr lang="en-US" dirty="0"/>
              <a:t>Company</a:t>
            </a:r>
            <a:r>
              <a:rPr lang="en-US" baseline="0" dirty="0"/>
              <a:t> Logo</a:t>
            </a:r>
            <a:endParaRPr lang="en-US" dirty="0"/>
          </a:p>
        </p:txBody>
      </p:sp>
      <p:sp>
        <p:nvSpPr>
          <p:cNvPr id="27" name="Rectangle 10"/>
          <p:cNvSpPr>
            <a:spLocks noGrp="1"/>
          </p:cNvSpPr>
          <p:nvPr>
            <p:ph type="pic" sz="quarter" idx="17" hasCustomPrompt="1"/>
          </p:nvPr>
        </p:nvSpPr>
        <p:spPr>
          <a:xfrm>
            <a:off x="4876800" y="1600200"/>
            <a:ext cx="1828800" cy="685800"/>
          </a:xfrm>
        </p:spPr>
        <p:txBody>
          <a:bodyPr/>
          <a:lstStyle/>
          <a:p>
            <a:r>
              <a:rPr lang="en-US" dirty="0"/>
              <a:t>Company</a:t>
            </a:r>
            <a:r>
              <a:rPr lang="en-US" baseline="0" dirty="0"/>
              <a:t> Logo</a:t>
            </a:r>
            <a:endParaRPr lang="en-US" dirty="0"/>
          </a:p>
        </p:txBody>
      </p:sp>
      <p:sp>
        <p:nvSpPr>
          <p:cNvPr id="11" name="Rectangle 10"/>
          <p:cNvSpPr>
            <a:spLocks noGrp="1"/>
          </p:cNvSpPr>
          <p:nvPr>
            <p:ph type="pic" sz="quarter" idx="30" hasCustomPrompt="1"/>
          </p:nvPr>
        </p:nvSpPr>
        <p:spPr>
          <a:xfrm>
            <a:off x="4876800" y="4038600"/>
            <a:ext cx="1828800" cy="685800"/>
          </a:xfrm>
        </p:spPr>
        <p:txBody>
          <a:bodyPr/>
          <a:lstStyle/>
          <a:p>
            <a:r>
              <a:rPr lang="en-US" dirty="0"/>
              <a:t>Company</a:t>
            </a:r>
            <a:r>
              <a:rPr lang="en-US" baseline="0" dirty="0"/>
              <a:t> Logo</a:t>
            </a:r>
            <a:endParaRPr lang="en-US" dirty="0"/>
          </a:p>
        </p:txBody>
      </p:sp>
      <p:sp>
        <p:nvSpPr>
          <p:cNvPr id="4" name="Rectangle 10"/>
          <p:cNvSpPr>
            <a:spLocks noGrp="1"/>
          </p:cNvSpPr>
          <p:nvPr>
            <p:ph type="pic" sz="quarter" idx="21" hasCustomPrompt="1"/>
          </p:nvPr>
        </p:nvSpPr>
        <p:spPr>
          <a:xfrm>
            <a:off x="7721600" y="1600200"/>
            <a:ext cx="1828800" cy="685800"/>
          </a:xfrm>
        </p:spPr>
        <p:txBody>
          <a:bodyPr/>
          <a:lstStyle/>
          <a:p>
            <a:r>
              <a:rPr lang="en-US" dirty="0"/>
              <a:t>Company</a:t>
            </a:r>
            <a:r>
              <a:rPr lang="en-US" baseline="0" dirty="0"/>
              <a:t> Logo</a:t>
            </a:r>
            <a:endParaRPr lang="en-US" dirty="0"/>
          </a:p>
        </p:txBody>
      </p:sp>
      <p:sp>
        <p:nvSpPr>
          <p:cNvPr id="15" name="Rectangle 10"/>
          <p:cNvSpPr>
            <a:spLocks noGrp="1"/>
          </p:cNvSpPr>
          <p:nvPr>
            <p:ph type="pic" sz="quarter" idx="31" hasCustomPrompt="1"/>
          </p:nvPr>
        </p:nvSpPr>
        <p:spPr>
          <a:xfrm>
            <a:off x="7721600" y="4038600"/>
            <a:ext cx="1828800" cy="685800"/>
          </a:xfrm>
        </p:spPr>
        <p:txBody>
          <a:bodyPr/>
          <a:lstStyle/>
          <a:p>
            <a:r>
              <a:rPr lang="en-US" dirty="0"/>
              <a:t>Company</a:t>
            </a:r>
            <a:r>
              <a:rPr lang="en-US" baseline="0" dirty="0"/>
              <a:t> Logo</a:t>
            </a:r>
            <a:endParaRPr lang="en-US" dirty="0"/>
          </a:p>
        </p:txBody>
      </p:sp>
      <p:sp>
        <p:nvSpPr>
          <p:cNvPr id="7" name="Rectangle 12"/>
          <p:cNvSpPr>
            <a:spLocks noGrp="1"/>
          </p:cNvSpPr>
          <p:nvPr>
            <p:ph type="body" sz="quarter" idx="14" hasCustomPrompt="1"/>
          </p:nvPr>
        </p:nvSpPr>
        <p:spPr>
          <a:xfrm>
            <a:off x="2032000" y="2895600"/>
            <a:ext cx="1828800" cy="304800"/>
          </a:xfrm>
        </p:spPr>
        <p:txBody>
          <a:bodyPr anchor="ctr"/>
          <a:lstStyle>
            <a:lvl1pPr algn="ctr">
              <a:defRPr b="1"/>
            </a:lvl1pPr>
            <a:extLst/>
          </a:lstStyle>
          <a:p>
            <a:pPr lvl="0"/>
            <a:r>
              <a:rPr lang="en-US" dirty="0"/>
              <a:t>Amount</a:t>
            </a:r>
          </a:p>
        </p:txBody>
      </p:sp>
      <p:sp>
        <p:nvSpPr>
          <p:cNvPr id="28" name="Rectangle 12"/>
          <p:cNvSpPr>
            <a:spLocks noGrp="1"/>
          </p:cNvSpPr>
          <p:nvPr>
            <p:ph type="body" sz="quarter" idx="33" hasCustomPrompt="1"/>
          </p:nvPr>
        </p:nvSpPr>
        <p:spPr>
          <a:xfrm>
            <a:off x="2032000" y="5334000"/>
            <a:ext cx="1828800" cy="304800"/>
          </a:xfrm>
        </p:spPr>
        <p:txBody>
          <a:bodyPr anchor="ctr"/>
          <a:lstStyle>
            <a:lvl1pPr algn="ctr">
              <a:defRPr b="1"/>
            </a:lvl1pPr>
            <a:extLst/>
          </a:lstStyle>
          <a:p>
            <a:pPr lvl="0"/>
            <a:r>
              <a:rPr lang="en-US" dirty="0"/>
              <a:t>Amount</a:t>
            </a:r>
          </a:p>
        </p:txBody>
      </p:sp>
      <p:sp>
        <p:nvSpPr>
          <p:cNvPr id="30" name="Rectangle 12"/>
          <p:cNvSpPr>
            <a:spLocks noGrp="1"/>
          </p:cNvSpPr>
          <p:nvPr>
            <p:ph type="body" sz="quarter" idx="18" hasCustomPrompt="1"/>
          </p:nvPr>
        </p:nvSpPr>
        <p:spPr>
          <a:xfrm>
            <a:off x="4876800" y="2895600"/>
            <a:ext cx="1828800" cy="304800"/>
          </a:xfrm>
        </p:spPr>
        <p:txBody>
          <a:bodyPr anchor="ctr"/>
          <a:lstStyle>
            <a:lvl1pPr algn="ctr">
              <a:defRPr b="1"/>
            </a:lvl1pPr>
            <a:extLst/>
          </a:lstStyle>
          <a:p>
            <a:pPr lvl="0"/>
            <a:r>
              <a:rPr lang="en-US" dirty="0"/>
              <a:t>Amount</a:t>
            </a:r>
          </a:p>
        </p:txBody>
      </p:sp>
      <p:sp>
        <p:nvSpPr>
          <p:cNvPr id="13" name="Rectangle 12"/>
          <p:cNvSpPr>
            <a:spLocks noGrp="1"/>
          </p:cNvSpPr>
          <p:nvPr>
            <p:ph type="body" sz="quarter" idx="34" hasCustomPrompt="1"/>
          </p:nvPr>
        </p:nvSpPr>
        <p:spPr>
          <a:xfrm>
            <a:off x="4876800" y="5334000"/>
            <a:ext cx="1828800" cy="304800"/>
          </a:xfrm>
        </p:spPr>
        <p:txBody>
          <a:bodyPr anchor="ctr"/>
          <a:lstStyle>
            <a:lvl1pPr algn="ctr">
              <a:defRPr b="1"/>
            </a:lvl1pPr>
            <a:extLst/>
          </a:lstStyle>
          <a:p>
            <a:pPr lvl="0"/>
            <a:r>
              <a:rPr lang="en-US" dirty="0"/>
              <a:t>Amount</a:t>
            </a:r>
          </a:p>
        </p:txBody>
      </p:sp>
      <p:sp>
        <p:nvSpPr>
          <p:cNvPr id="14" name="Rectangle 12"/>
          <p:cNvSpPr>
            <a:spLocks noGrp="1"/>
          </p:cNvSpPr>
          <p:nvPr>
            <p:ph type="body" sz="quarter" idx="22" hasCustomPrompt="1"/>
          </p:nvPr>
        </p:nvSpPr>
        <p:spPr>
          <a:xfrm>
            <a:off x="7721600" y="2895600"/>
            <a:ext cx="1828800" cy="304800"/>
          </a:xfrm>
        </p:spPr>
        <p:txBody>
          <a:bodyPr anchor="ctr"/>
          <a:lstStyle>
            <a:lvl1pPr algn="ctr">
              <a:defRPr b="1"/>
            </a:lvl1pPr>
            <a:extLst/>
          </a:lstStyle>
          <a:p>
            <a:pPr lvl="0"/>
            <a:r>
              <a:rPr lang="en-US" dirty="0"/>
              <a:t>Amount</a:t>
            </a:r>
          </a:p>
        </p:txBody>
      </p:sp>
      <p:sp>
        <p:nvSpPr>
          <p:cNvPr id="2" name="Rectangle 12"/>
          <p:cNvSpPr>
            <a:spLocks noGrp="1"/>
          </p:cNvSpPr>
          <p:nvPr>
            <p:ph type="body" sz="quarter" idx="35" hasCustomPrompt="1"/>
          </p:nvPr>
        </p:nvSpPr>
        <p:spPr>
          <a:xfrm>
            <a:off x="7721600" y="5334000"/>
            <a:ext cx="1828800" cy="304800"/>
          </a:xfrm>
        </p:spPr>
        <p:txBody>
          <a:bodyPr anchor="ctr"/>
          <a:lstStyle>
            <a:lvl1pPr algn="ctr">
              <a:defRPr b="1"/>
            </a:lvl1pPr>
            <a:extLst/>
          </a:lstStyle>
          <a:p>
            <a:pPr lvl="0"/>
            <a:r>
              <a:rPr lang="en-US" dirty="0"/>
              <a:t>Amount</a:t>
            </a:r>
          </a:p>
        </p:txBody>
      </p:sp>
      <p:sp>
        <p:nvSpPr>
          <p:cNvPr id="44" name="Rectangle 11"/>
          <p:cNvSpPr>
            <a:spLocks noGrp="1"/>
          </p:cNvSpPr>
          <p:nvPr>
            <p:ph type="body" sz="quarter" idx="15" hasCustomPrompt="1"/>
          </p:nvPr>
        </p:nvSpPr>
        <p:spPr>
          <a:xfrm>
            <a:off x="2032000" y="3200400"/>
            <a:ext cx="1828800" cy="152400"/>
          </a:xfrm>
        </p:spPr>
        <p:txBody>
          <a:bodyPr anchor="ctr">
            <a:noAutofit/>
          </a:bodyPr>
          <a:lstStyle>
            <a:lvl1pPr algn="ctr">
              <a:defRPr sz="800" i="1"/>
            </a:lvl1pPr>
            <a:extLst/>
          </a:lstStyle>
          <a:p>
            <a:pPr lvl="0"/>
            <a:r>
              <a:rPr lang="en-US" dirty="0"/>
              <a:t>Date</a:t>
            </a:r>
          </a:p>
        </p:txBody>
      </p:sp>
      <p:sp>
        <p:nvSpPr>
          <p:cNvPr id="35" name="Rectangle 11"/>
          <p:cNvSpPr>
            <a:spLocks noGrp="1"/>
          </p:cNvSpPr>
          <p:nvPr>
            <p:ph type="body" sz="quarter" idx="37" hasCustomPrompt="1"/>
          </p:nvPr>
        </p:nvSpPr>
        <p:spPr>
          <a:xfrm>
            <a:off x="2032000" y="5638800"/>
            <a:ext cx="1828800" cy="152400"/>
          </a:xfrm>
        </p:spPr>
        <p:txBody>
          <a:bodyPr anchor="ctr">
            <a:noAutofit/>
          </a:bodyPr>
          <a:lstStyle>
            <a:lvl1pPr algn="ctr">
              <a:defRPr sz="800" i="1"/>
            </a:lvl1pPr>
            <a:extLst/>
          </a:lstStyle>
          <a:p>
            <a:pPr lvl="0"/>
            <a:r>
              <a:rPr lang="en-US" dirty="0"/>
              <a:t>Date</a:t>
            </a:r>
          </a:p>
        </p:txBody>
      </p:sp>
      <p:sp>
        <p:nvSpPr>
          <p:cNvPr id="34" name="Rectangle 11"/>
          <p:cNvSpPr>
            <a:spLocks noGrp="1"/>
          </p:cNvSpPr>
          <p:nvPr>
            <p:ph type="body" sz="quarter" idx="19" hasCustomPrompt="1"/>
          </p:nvPr>
        </p:nvSpPr>
        <p:spPr>
          <a:xfrm>
            <a:off x="4876800" y="3200400"/>
            <a:ext cx="1828800" cy="152400"/>
          </a:xfrm>
        </p:spPr>
        <p:txBody>
          <a:bodyPr anchor="ctr">
            <a:noAutofit/>
          </a:bodyPr>
          <a:lstStyle>
            <a:lvl1pPr algn="ctr">
              <a:defRPr sz="800" i="1"/>
            </a:lvl1pPr>
            <a:extLst/>
          </a:lstStyle>
          <a:p>
            <a:pPr lvl="0"/>
            <a:r>
              <a:rPr lang="en-US" dirty="0"/>
              <a:t>Date</a:t>
            </a:r>
          </a:p>
        </p:txBody>
      </p:sp>
      <p:sp>
        <p:nvSpPr>
          <p:cNvPr id="40" name="Rectangle 11"/>
          <p:cNvSpPr>
            <a:spLocks noGrp="1"/>
          </p:cNvSpPr>
          <p:nvPr>
            <p:ph type="body" sz="quarter" idx="38" hasCustomPrompt="1"/>
          </p:nvPr>
        </p:nvSpPr>
        <p:spPr>
          <a:xfrm>
            <a:off x="4876800" y="5638800"/>
            <a:ext cx="1828800" cy="152400"/>
          </a:xfrm>
        </p:spPr>
        <p:txBody>
          <a:bodyPr anchor="ctr">
            <a:noAutofit/>
          </a:bodyPr>
          <a:lstStyle>
            <a:lvl1pPr algn="ctr">
              <a:defRPr sz="800" i="1"/>
            </a:lvl1pPr>
            <a:extLst/>
          </a:lstStyle>
          <a:p>
            <a:pPr lvl="0"/>
            <a:r>
              <a:rPr lang="en-US" dirty="0"/>
              <a:t>Date</a:t>
            </a:r>
          </a:p>
        </p:txBody>
      </p:sp>
      <p:sp>
        <p:nvSpPr>
          <p:cNvPr id="38" name="Rectangle 11"/>
          <p:cNvSpPr>
            <a:spLocks noGrp="1"/>
          </p:cNvSpPr>
          <p:nvPr>
            <p:ph type="body" sz="quarter" idx="23" hasCustomPrompt="1"/>
          </p:nvPr>
        </p:nvSpPr>
        <p:spPr>
          <a:xfrm>
            <a:off x="7721600" y="3200400"/>
            <a:ext cx="1828800" cy="152400"/>
          </a:xfrm>
        </p:spPr>
        <p:txBody>
          <a:bodyPr anchor="ctr">
            <a:noAutofit/>
          </a:bodyPr>
          <a:lstStyle>
            <a:lvl1pPr algn="ctr">
              <a:defRPr sz="800" i="1"/>
            </a:lvl1pPr>
            <a:extLst/>
          </a:lstStyle>
          <a:p>
            <a:pPr lvl="0"/>
            <a:r>
              <a:rPr lang="en-US" dirty="0"/>
              <a:t>Date</a:t>
            </a:r>
          </a:p>
        </p:txBody>
      </p:sp>
      <p:sp>
        <p:nvSpPr>
          <p:cNvPr id="33" name="Rectangle 11"/>
          <p:cNvSpPr>
            <a:spLocks noGrp="1"/>
          </p:cNvSpPr>
          <p:nvPr>
            <p:ph type="body" sz="quarter" idx="39" hasCustomPrompt="1"/>
          </p:nvPr>
        </p:nvSpPr>
        <p:spPr>
          <a:xfrm>
            <a:off x="7721600" y="5638800"/>
            <a:ext cx="1828800" cy="152400"/>
          </a:xfrm>
        </p:spPr>
        <p:txBody>
          <a:bodyPr anchor="ctr">
            <a:noAutofit/>
          </a:bodyPr>
          <a:lstStyle>
            <a:lvl1pPr algn="ctr">
              <a:defRPr sz="800" i="1"/>
            </a:lvl1pPr>
            <a:extLst/>
          </a:lstStyle>
          <a:p>
            <a:pPr lvl="0"/>
            <a:r>
              <a:rPr lang="en-US" dirty="0"/>
              <a:t>Date</a:t>
            </a:r>
          </a:p>
        </p:txBody>
      </p:sp>
      <p:sp>
        <p:nvSpPr>
          <p:cNvPr id="5" name="Rectangle 14"/>
          <p:cNvSpPr>
            <a:spLocks noGrp="1"/>
          </p:cNvSpPr>
          <p:nvPr>
            <p:ph type="body" sz="quarter" idx="16" hasCustomPrompt="1"/>
          </p:nvPr>
        </p:nvSpPr>
        <p:spPr>
          <a:xfrm>
            <a:off x="2032000" y="2286000"/>
            <a:ext cx="1828800" cy="609600"/>
          </a:xfrm>
        </p:spPr>
        <p:txBody>
          <a:bodyPr anchor="ctr"/>
          <a:lstStyle>
            <a:lvl1pPr algn="ctr">
              <a:defRPr sz="800"/>
            </a:lvl1pPr>
            <a:extLst/>
          </a:lstStyle>
          <a:p>
            <a:pPr lvl="0"/>
            <a:r>
              <a:rPr lang="en-US" dirty="0"/>
              <a:t>Description</a:t>
            </a:r>
          </a:p>
        </p:txBody>
      </p:sp>
      <p:sp>
        <p:nvSpPr>
          <p:cNvPr id="56" name="Rectangle 14"/>
          <p:cNvSpPr>
            <a:spLocks noGrp="1"/>
          </p:cNvSpPr>
          <p:nvPr>
            <p:ph type="body" sz="quarter" idx="41" hasCustomPrompt="1"/>
          </p:nvPr>
        </p:nvSpPr>
        <p:spPr>
          <a:xfrm>
            <a:off x="2032000" y="4724400"/>
            <a:ext cx="1828800" cy="609600"/>
          </a:xfrm>
        </p:spPr>
        <p:txBody>
          <a:bodyPr anchor="ctr"/>
          <a:lstStyle>
            <a:lvl1pPr algn="ctr">
              <a:defRPr sz="800"/>
            </a:lvl1pPr>
            <a:extLst/>
          </a:lstStyle>
          <a:p>
            <a:pPr lvl="0"/>
            <a:r>
              <a:rPr lang="en-US" dirty="0"/>
              <a:t>Description</a:t>
            </a:r>
          </a:p>
        </p:txBody>
      </p:sp>
      <p:sp>
        <p:nvSpPr>
          <p:cNvPr id="62" name="Rectangle 14"/>
          <p:cNvSpPr>
            <a:spLocks noGrp="1"/>
          </p:cNvSpPr>
          <p:nvPr>
            <p:ph type="body" sz="quarter" idx="20" hasCustomPrompt="1"/>
          </p:nvPr>
        </p:nvSpPr>
        <p:spPr>
          <a:xfrm>
            <a:off x="4876800" y="2286000"/>
            <a:ext cx="1828800" cy="609600"/>
          </a:xfrm>
        </p:spPr>
        <p:txBody>
          <a:bodyPr anchor="ctr"/>
          <a:lstStyle>
            <a:lvl1pPr algn="ctr">
              <a:defRPr sz="800"/>
            </a:lvl1pPr>
            <a:extLst/>
          </a:lstStyle>
          <a:p>
            <a:pPr lvl="0"/>
            <a:r>
              <a:rPr lang="en-US" dirty="0"/>
              <a:t>Description</a:t>
            </a:r>
          </a:p>
        </p:txBody>
      </p:sp>
      <p:sp>
        <p:nvSpPr>
          <p:cNvPr id="37" name="Rectangle 14"/>
          <p:cNvSpPr>
            <a:spLocks noGrp="1"/>
          </p:cNvSpPr>
          <p:nvPr>
            <p:ph type="body" sz="quarter" idx="42" hasCustomPrompt="1"/>
          </p:nvPr>
        </p:nvSpPr>
        <p:spPr>
          <a:xfrm>
            <a:off x="4876800" y="4724400"/>
            <a:ext cx="1828800" cy="609600"/>
          </a:xfrm>
        </p:spPr>
        <p:txBody>
          <a:bodyPr anchor="ctr"/>
          <a:lstStyle>
            <a:lvl1pPr algn="ctr">
              <a:defRPr sz="800"/>
            </a:lvl1pPr>
            <a:extLst/>
          </a:lstStyle>
          <a:p>
            <a:pPr lvl="0"/>
            <a:r>
              <a:rPr lang="en-US" dirty="0"/>
              <a:t>Description</a:t>
            </a:r>
          </a:p>
        </p:txBody>
      </p:sp>
      <p:sp>
        <p:nvSpPr>
          <p:cNvPr id="41" name="Rectangle 14"/>
          <p:cNvSpPr>
            <a:spLocks noGrp="1"/>
          </p:cNvSpPr>
          <p:nvPr>
            <p:ph type="body" sz="quarter" idx="24" hasCustomPrompt="1"/>
          </p:nvPr>
        </p:nvSpPr>
        <p:spPr>
          <a:xfrm>
            <a:off x="7721600" y="2286000"/>
            <a:ext cx="1828800" cy="609600"/>
          </a:xfrm>
        </p:spPr>
        <p:txBody>
          <a:bodyPr anchor="ctr"/>
          <a:lstStyle>
            <a:lvl1pPr algn="ctr">
              <a:defRPr sz="800"/>
            </a:lvl1pPr>
            <a:extLst/>
          </a:lstStyle>
          <a:p>
            <a:pPr lvl="0"/>
            <a:r>
              <a:rPr lang="en-US" dirty="0"/>
              <a:t>Description</a:t>
            </a:r>
          </a:p>
        </p:txBody>
      </p:sp>
      <p:sp>
        <p:nvSpPr>
          <p:cNvPr id="52" name="Rectangle 14"/>
          <p:cNvSpPr>
            <a:spLocks noGrp="1"/>
          </p:cNvSpPr>
          <p:nvPr>
            <p:ph type="body" sz="quarter" idx="43" hasCustomPrompt="1"/>
          </p:nvPr>
        </p:nvSpPr>
        <p:spPr>
          <a:xfrm>
            <a:off x="7721600" y="4724400"/>
            <a:ext cx="1828800" cy="609600"/>
          </a:xfrm>
        </p:spPr>
        <p:txBody>
          <a:bodyPr anchor="ctr"/>
          <a:lstStyle>
            <a:lvl1pPr algn="ctr">
              <a:defRPr sz="800"/>
            </a:lvl1pPr>
            <a:extLst/>
          </a:lstStyle>
          <a:p>
            <a:pPr lvl="0"/>
            <a:r>
              <a:rPr lang="en-US" dirty="0"/>
              <a:t>Description</a:t>
            </a:r>
          </a:p>
        </p:txBody>
      </p:sp>
      <p:sp>
        <p:nvSpPr>
          <p:cNvPr id="39" name="Rectangle 51"/>
          <p:cNvSpPr>
            <a:spLocks noGrp="1"/>
          </p:cNvSpPr>
          <p:nvPr>
            <p:ph type="body" sz="quarter" idx="46"/>
          </p:nvPr>
        </p:nvSpPr>
        <p:spPr>
          <a:xfrm>
            <a:off x="406400" y="381000"/>
            <a:ext cx="10769600" cy="838200"/>
          </a:xfrm>
        </p:spPr>
        <p:txBody>
          <a:bodyPr/>
          <a:lstStyle>
            <a:lvl1pPr>
              <a:defRPr sz="1200"/>
            </a:lvl1pPr>
            <a:extLst/>
          </a:lstStyle>
          <a:p>
            <a:pPr lvl="0"/>
            <a:r>
              <a:rPr lang="en-US"/>
              <a:t>Click to edit Master text styles</a:t>
            </a:r>
          </a:p>
        </p:txBody>
      </p:sp>
      <p:sp>
        <p:nvSpPr>
          <p:cNvPr id="42" name="Rectangle 42"/>
          <p:cNvSpPr>
            <a:spLocks noGrp="1"/>
          </p:cNvSpPr>
          <p:nvPr>
            <p:ph type="dt" sz="half" idx="47"/>
          </p:nvPr>
        </p:nvSpPr>
        <p:spPr/>
        <p:txBody>
          <a:bodyPr/>
          <a:lstStyle/>
          <a:p>
            <a:pPr algn="r"/>
            <a:fld id="{5EA243D4-FE7B-4E09-BADF-BD83F280BBD5}" type="datetime1">
              <a:rPr lang="en-US" smtClean="0"/>
              <a:pPr algn="r"/>
              <a:t>10/7/2024</a:t>
            </a:fld>
            <a:endParaRPr lang="en-US"/>
          </a:p>
        </p:txBody>
      </p:sp>
      <p:sp>
        <p:nvSpPr>
          <p:cNvPr id="43" name="Rectangle 43"/>
          <p:cNvSpPr>
            <a:spLocks noGrp="1"/>
          </p:cNvSpPr>
          <p:nvPr>
            <p:ph type="sldNum" sz="quarter" idx="48"/>
          </p:nvPr>
        </p:nvSpPr>
        <p:spPr/>
        <p:txBody>
          <a:bodyPr/>
          <a:lstStyle/>
          <a:p>
            <a:pPr algn="r"/>
            <a:fld id="{256D3EEF-DE4E-429D-8EC4-DDC531AFF587}" type="slidenum">
              <a:rPr lang="en-US" sz="1000" smtClean="0"/>
              <a:pPr algn="r"/>
              <a:t>‹#›</a:t>
            </a:fld>
            <a:endParaRPr lang="en-US"/>
          </a:p>
        </p:txBody>
      </p:sp>
      <p:sp>
        <p:nvSpPr>
          <p:cNvPr id="45" name="Rectangle 45"/>
          <p:cNvSpPr>
            <a:spLocks noGrp="1"/>
          </p:cNvSpPr>
          <p:nvPr>
            <p:ph type="ftr" sz="quarter" idx="49"/>
          </p:nvPr>
        </p:nvSpPr>
        <p:spPr/>
        <p:txBody>
          <a:bodyPr/>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9DD6BAF-1706-4A8C-9CC5-C0CC77522421}" type="slidenum">
              <a:rPr lang="en-US"/>
              <a:pPr/>
              <a:t>‹#›</a:t>
            </a:fld>
            <a:endParaRPr lang="en-US">
              <a:solidFill>
                <a:schemeClr val="tx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5842665B-64C4-49EE-9E77-9EB6C4BCC564}" type="slidenum">
              <a:rPr lang="en-US"/>
              <a:pPr/>
              <a:t>‹#›</a:t>
            </a:fld>
            <a:endParaRPr lang="en-US">
              <a:solidFill>
                <a:schemeClr val="tx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12192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 name="Rectangle 2"/>
          <p:cNvSpPr>
            <a:spLocks noGrp="1"/>
          </p:cNvSpPr>
          <p:nvPr>
            <p:ph type="ctrTitle"/>
          </p:nvPr>
        </p:nvSpPr>
        <p:spPr>
          <a:xfrm>
            <a:off x="304800" y="4114800"/>
            <a:ext cx="9652000" cy="533400"/>
          </a:xfr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hasCustomPrompt="1"/>
          </p:nvPr>
        </p:nvSpPr>
        <p:spPr>
          <a:xfrm>
            <a:off x="304800" y="4706112"/>
            <a:ext cx="9245600" cy="228600"/>
          </a:xfrm>
          <a:solidFill>
            <a:schemeClr val="bg1"/>
          </a:solidFill>
        </p:spPr>
        <p:txBody>
          <a:bodyPr/>
          <a:lstStyle>
            <a:lvl1pPr marL="0" indent="0" algn="l">
              <a:buNone/>
              <a:defRPr sz="11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add author information</a:t>
            </a:r>
          </a:p>
        </p:txBody>
      </p:sp>
      <p:sp>
        <p:nvSpPr>
          <p:cNvPr id="15" name="Rectangle 15"/>
          <p:cNvSpPr>
            <a:spLocks noGrp="1"/>
          </p:cNvSpPr>
          <p:nvPr>
            <p:ph type="sldNum" sz="quarter" idx="11"/>
          </p:nvPr>
        </p:nvSpPr>
        <p:spPr>
          <a:xfrm>
            <a:off x="8636000" y="6477000"/>
            <a:ext cx="1361440" cy="304800"/>
          </a:xfrm>
        </p:spPr>
        <p:txBody>
          <a:bodyPr anchor="ctr"/>
          <a:lstStyle/>
          <a:p>
            <a:pPr algn="r"/>
            <a:fld id="{256D3EEF-DE4E-429D-8EC4-DDC531AFF587}" type="slidenum">
              <a:rPr lang="en-US" sz="1000" smtClean="0"/>
              <a:pPr algn="r"/>
              <a:t>‹#›</a:t>
            </a:fld>
            <a:endParaRPr lang="en-US" dirty="0"/>
          </a:p>
        </p:txBody>
      </p:sp>
      <p:sp>
        <p:nvSpPr>
          <p:cNvPr id="16" name="Rectangle 16"/>
          <p:cNvSpPr>
            <a:spLocks noGrp="1"/>
          </p:cNvSpPr>
          <p:nvPr>
            <p:ph type="ftr" sz="quarter" idx="12"/>
          </p:nvPr>
        </p:nvSpPr>
        <p:spPr/>
        <p:txBody>
          <a:bodyPr/>
          <a:lstStyle/>
          <a:p>
            <a:endParaRPr lang="en-US" dirty="0"/>
          </a:p>
        </p:txBody>
      </p:sp>
      <p:sp>
        <p:nvSpPr>
          <p:cNvPr id="8" name="Rectangle 10"/>
          <p:cNvSpPr/>
          <p:nvPr userDrawn="1"/>
        </p:nvSpPr>
        <p:spPr>
          <a:xfrm>
            <a:off x="0" y="0"/>
            <a:ext cx="12192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10" name="Date Placeholder 9"/>
          <p:cNvSpPr>
            <a:spLocks noGrp="1"/>
          </p:cNvSpPr>
          <p:nvPr>
            <p:ph type="dt" sz="half" idx="10"/>
          </p:nvPr>
        </p:nvSpPr>
        <p:spPr>
          <a:xfrm>
            <a:off x="304800" y="6477000"/>
            <a:ext cx="2133600" cy="304800"/>
          </a:xfrm>
        </p:spPr>
        <p:txBody>
          <a:bodyPr anchor="ctr"/>
          <a:lstStyle>
            <a:lvl1pPr algn="l">
              <a:defRPr>
                <a:solidFill>
                  <a:srgbClr val="A0A0A0"/>
                </a:solidFill>
              </a:defRPr>
            </a:lvl1pPr>
            <a:extLst/>
          </a:lstStyle>
          <a:p>
            <a:fld id="{DE7DADB7-7648-44BF-990B-72D9CBB64046}" type="datetime1">
              <a:rPr lang="en-US" smtClean="0"/>
              <a:pPr/>
              <a:t>10/7/2024</a:t>
            </a:fld>
            <a:endParaRPr lang="en-US" dirty="0"/>
          </a:p>
        </p:txBody>
      </p:sp>
      <p:sp>
        <p:nvSpPr>
          <p:cNvPr id="12" name="Rectangle 11"/>
          <p:cNvSpPr/>
          <p:nvPr userDrawn="1"/>
        </p:nvSpPr>
        <p:spPr>
          <a:xfrm>
            <a:off x="0" y="4645880"/>
            <a:ext cx="12192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pic>
        <p:nvPicPr>
          <p:cNvPr id="30722" name="Picture 2" descr="http://t0.gstatic.com/images?q=tbn:ANd9GcTEavU6ReZJKrLo4LLL3qd1pNNChMqsqJKR3Ora1sy11xS5w_X4Xw&amp;t=1"/>
          <p:cNvPicPr>
            <a:picLocks noChangeAspect="1" noChangeArrowheads="1"/>
          </p:cNvPicPr>
          <p:nvPr userDrawn="1"/>
        </p:nvPicPr>
        <p:blipFill>
          <a:blip r:embed="rId2" cstate="print"/>
          <a:srcRect/>
          <a:stretch>
            <a:fillRect/>
          </a:stretch>
        </p:blipFill>
        <p:spPr bwMode="auto">
          <a:xfrm>
            <a:off x="10769600" y="5795942"/>
            <a:ext cx="1422400" cy="1062059"/>
          </a:xfrm>
          <a:prstGeom prst="rect">
            <a:avLst/>
          </a:prstGeom>
          <a:noFill/>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endParaRPr lang="en-US" dirty="0"/>
          </a:p>
        </p:txBody>
      </p:sp>
      <p:sp>
        <p:nvSpPr>
          <p:cNvPr id="37" name="Rectangle 37"/>
          <p:cNvSpPr>
            <a:spLocks noGrp="1"/>
          </p:cNvSpPr>
          <p:nvPr>
            <p:ph type="body" sz="quarter" idx="13" hasCustomPrompt="1"/>
          </p:nvPr>
        </p:nvSpPr>
        <p:spPr>
          <a:xfrm>
            <a:off x="414528" y="3810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3" name="Rectangle 37"/>
          <p:cNvSpPr>
            <a:spLocks noGrp="1"/>
          </p:cNvSpPr>
          <p:nvPr>
            <p:ph type="body" sz="quarter" idx="15" hasCustomPrompt="1"/>
          </p:nvPr>
        </p:nvSpPr>
        <p:spPr>
          <a:xfrm>
            <a:off x="406400" y="838200"/>
            <a:ext cx="9855200"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1" name="Rectangle 37"/>
          <p:cNvSpPr>
            <a:spLocks noGrp="1"/>
          </p:cNvSpPr>
          <p:nvPr>
            <p:ph type="body" sz="quarter" idx="17" hasCustomPrompt="1"/>
          </p:nvPr>
        </p:nvSpPr>
        <p:spPr>
          <a:xfrm>
            <a:off x="414528" y="12954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5" name="Rectangle 37"/>
          <p:cNvSpPr>
            <a:spLocks noGrp="1"/>
          </p:cNvSpPr>
          <p:nvPr>
            <p:ph type="body" sz="quarter" idx="19" hasCustomPrompt="1"/>
          </p:nvPr>
        </p:nvSpPr>
        <p:spPr>
          <a:xfrm>
            <a:off x="414528" y="1752600"/>
            <a:ext cx="9847072" cy="228600"/>
          </a:xfr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47" name="Rectangle 37"/>
          <p:cNvSpPr>
            <a:spLocks noGrp="1"/>
          </p:cNvSpPr>
          <p:nvPr>
            <p:ph type="body" sz="quarter" idx="21" hasCustomPrompt="1"/>
          </p:nvPr>
        </p:nvSpPr>
        <p:spPr>
          <a:xfrm>
            <a:off x="414528" y="2209800"/>
            <a:ext cx="9847072" cy="228600"/>
          </a:xfr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49" name="Rectangle 37"/>
          <p:cNvSpPr>
            <a:spLocks noGrp="1"/>
          </p:cNvSpPr>
          <p:nvPr>
            <p:ph type="body" sz="quarter" idx="23" hasCustomPrompt="1"/>
          </p:nvPr>
        </p:nvSpPr>
        <p:spPr>
          <a:xfrm>
            <a:off x="414528" y="26670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1" name="Rectangle 37"/>
          <p:cNvSpPr>
            <a:spLocks noGrp="1"/>
          </p:cNvSpPr>
          <p:nvPr>
            <p:ph type="body" sz="quarter" idx="25" hasCustomPrompt="1"/>
          </p:nvPr>
        </p:nvSpPr>
        <p:spPr>
          <a:xfrm>
            <a:off x="414528" y="31242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3" name="Rectangle 37"/>
          <p:cNvSpPr>
            <a:spLocks noGrp="1"/>
          </p:cNvSpPr>
          <p:nvPr>
            <p:ph type="body" sz="quarter" idx="27" hasCustomPrompt="1"/>
          </p:nvPr>
        </p:nvSpPr>
        <p:spPr>
          <a:xfrm>
            <a:off x="414528" y="35814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5" name="Rectangle 37"/>
          <p:cNvSpPr>
            <a:spLocks noGrp="1"/>
          </p:cNvSpPr>
          <p:nvPr>
            <p:ph type="body" sz="quarter" idx="29" hasCustomPrompt="1"/>
          </p:nvPr>
        </p:nvSpPr>
        <p:spPr>
          <a:xfrm>
            <a:off x="414528" y="4038600"/>
            <a:ext cx="9847072" cy="228600"/>
          </a:xfr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57" name="Rectangle 37"/>
          <p:cNvSpPr>
            <a:spLocks noGrp="1"/>
          </p:cNvSpPr>
          <p:nvPr>
            <p:ph type="body" sz="quarter" idx="31" hasCustomPrompt="1"/>
          </p:nvPr>
        </p:nvSpPr>
        <p:spPr>
          <a:xfrm>
            <a:off x="414528" y="44958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26" name="Rectangle 37"/>
          <p:cNvSpPr>
            <a:spLocks noGrp="1"/>
          </p:cNvSpPr>
          <p:nvPr>
            <p:ph type="body" sz="quarter" idx="33" hasCustomPrompt="1"/>
          </p:nvPr>
        </p:nvSpPr>
        <p:spPr>
          <a:xfrm>
            <a:off x="414528" y="49530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28" name="Rectangle 37"/>
          <p:cNvSpPr>
            <a:spLocks noGrp="1"/>
          </p:cNvSpPr>
          <p:nvPr>
            <p:ph type="body" sz="quarter" idx="35" hasCustomPrompt="1"/>
          </p:nvPr>
        </p:nvSpPr>
        <p:spPr>
          <a:xfrm>
            <a:off x="414528" y="54102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98" name="Rectangle 37"/>
          <p:cNvSpPr>
            <a:spLocks noGrp="1"/>
          </p:cNvSpPr>
          <p:nvPr>
            <p:ph type="body" sz="quarter" idx="14" hasCustomPrompt="1"/>
          </p:nvPr>
        </p:nvSpPr>
        <p:spPr>
          <a:xfrm>
            <a:off x="10261600" y="3810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p>
        </p:txBody>
      </p:sp>
      <p:sp>
        <p:nvSpPr>
          <p:cNvPr id="44" name="Rectangle 37"/>
          <p:cNvSpPr>
            <a:spLocks noGrp="1"/>
          </p:cNvSpPr>
          <p:nvPr>
            <p:ph type="body" sz="quarter" idx="16" hasCustomPrompt="1"/>
          </p:nvPr>
        </p:nvSpPr>
        <p:spPr>
          <a:xfrm>
            <a:off x="10261600" y="8382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2" name="Rectangle 37"/>
          <p:cNvSpPr>
            <a:spLocks noGrp="1"/>
          </p:cNvSpPr>
          <p:nvPr>
            <p:ph type="body" sz="quarter" idx="18" hasCustomPrompt="1"/>
          </p:nvPr>
        </p:nvSpPr>
        <p:spPr>
          <a:xfrm>
            <a:off x="10261600" y="12954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6" name="Rectangle 37"/>
          <p:cNvSpPr>
            <a:spLocks noGrp="1"/>
          </p:cNvSpPr>
          <p:nvPr>
            <p:ph type="body" sz="quarter" idx="20" hasCustomPrompt="1"/>
          </p:nvPr>
        </p:nvSpPr>
        <p:spPr>
          <a:xfrm>
            <a:off x="10261600" y="17526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8" name="Rectangle 37"/>
          <p:cNvSpPr>
            <a:spLocks noGrp="1"/>
          </p:cNvSpPr>
          <p:nvPr>
            <p:ph type="body" sz="quarter" idx="22" hasCustomPrompt="1"/>
          </p:nvPr>
        </p:nvSpPr>
        <p:spPr>
          <a:xfrm>
            <a:off x="10261600" y="22098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0" name="Rectangle 37"/>
          <p:cNvSpPr>
            <a:spLocks noGrp="1"/>
          </p:cNvSpPr>
          <p:nvPr>
            <p:ph type="body" sz="quarter" idx="24" hasCustomPrompt="1"/>
          </p:nvPr>
        </p:nvSpPr>
        <p:spPr>
          <a:xfrm>
            <a:off x="10261600" y="26670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2" name="Rectangle 37"/>
          <p:cNvSpPr>
            <a:spLocks noGrp="1"/>
          </p:cNvSpPr>
          <p:nvPr>
            <p:ph type="body" sz="quarter" idx="26" hasCustomPrompt="1"/>
          </p:nvPr>
        </p:nvSpPr>
        <p:spPr>
          <a:xfrm>
            <a:off x="10261600" y="31242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4" name="Rectangle 37"/>
          <p:cNvSpPr>
            <a:spLocks noGrp="1"/>
          </p:cNvSpPr>
          <p:nvPr>
            <p:ph type="body" sz="quarter" idx="28" hasCustomPrompt="1"/>
          </p:nvPr>
        </p:nvSpPr>
        <p:spPr>
          <a:xfrm>
            <a:off x="10261600" y="35814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6" name="Rectangle 37"/>
          <p:cNvSpPr>
            <a:spLocks noGrp="1"/>
          </p:cNvSpPr>
          <p:nvPr>
            <p:ph type="body" sz="quarter" idx="30" hasCustomPrompt="1"/>
          </p:nvPr>
        </p:nvSpPr>
        <p:spPr>
          <a:xfrm>
            <a:off x="10261600" y="40386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8" name="Rectangle 37"/>
          <p:cNvSpPr>
            <a:spLocks noGrp="1"/>
          </p:cNvSpPr>
          <p:nvPr>
            <p:ph type="body" sz="quarter" idx="32" hasCustomPrompt="1"/>
          </p:nvPr>
        </p:nvSpPr>
        <p:spPr>
          <a:xfrm>
            <a:off x="10261600" y="44958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27" name="Rectangle 37"/>
          <p:cNvSpPr>
            <a:spLocks noGrp="1"/>
          </p:cNvSpPr>
          <p:nvPr>
            <p:ph type="body" sz="quarter" idx="34" hasCustomPrompt="1"/>
          </p:nvPr>
        </p:nvSpPr>
        <p:spPr>
          <a:xfrm>
            <a:off x="10261600" y="49530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29" name="Rectangle 37"/>
          <p:cNvSpPr>
            <a:spLocks noGrp="1"/>
          </p:cNvSpPr>
          <p:nvPr>
            <p:ph type="body" sz="quarter" idx="36" hasCustomPrompt="1"/>
          </p:nvPr>
        </p:nvSpPr>
        <p:spPr>
          <a:xfrm>
            <a:off x="10261600" y="54102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30" name="Rectangle 37"/>
          <p:cNvSpPr>
            <a:spLocks noGrp="1"/>
          </p:cNvSpPr>
          <p:nvPr>
            <p:ph type="body" sz="quarter" idx="37" hasCustomPrompt="1"/>
          </p:nvPr>
        </p:nvSpPr>
        <p:spPr>
          <a:xfrm>
            <a:off x="414528" y="5867400"/>
            <a:ext cx="9847072" cy="228600"/>
          </a:xfrm>
          <a:solidFill>
            <a:schemeClr val="tx2">
              <a:tint val="40000"/>
            </a:schemeClr>
          </a:solidFill>
        </p:spPr>
        <p:txBody>
          <a:bodyPr anchor="ctr">
            <a:noAutofit/>
          </a:bodyPr>
          <a:lstStyle>
            <a:lvl1pPr>
              <a:buFontTx/>
              <a:buNone/>
              <a:defRPr sz="1100"/>
            </a:lvl1pPr>
            <a:extLst/>
          </a:lstStyle>
          <a:p>
            <a:pPr lvl="0"/>
            <a:r>
              <a:rPr lang="en-US" dirty="0"/>
              <a:t>Click to add agenda item</a:t>
            </a:r>
          </a:p>
        </p:txBody>
      </p:sp>
      <p:sp>
        <p:nvSpPr>
          <p:cNvPr id="31" name="Rectangle 37"/>
          <p:cNvSpPr>
            <a:spLocks noGrp="1"/>
          </p:cNvSpPr>
          <p:nvPr>
            <p:ph type="body" sz="quarter" idx="38" hasCustomPrompt="1"/>
          </p:nvPr>
        </p:nvSpPr>
        <p:spPr>
          <a:xfrm>
            <a:off x="10261600" y="58674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32" name="Rectangle 32"/>
          <p:cNvSpPr>
            <a:spLocks noGrp="1"/>
          </p:cNvSpPr>
          <p:nvPr>
            <p:ph type="dt" sz="half" idx="39"/>
          </p:nvPr>
        </p:nvSpPr>
        <p:spPr/>
        <p:txBody>
          <a:bodyPr/>
          <a:lstStyle>
            <a:lvl1pPr>
              <a:defRPr sz="1100"/>
            </a:lvl1pPr>
            <a:extLst/>
          </a:lstStyle>
          <a:p>
            <a:pPr algn="r"/>
            <a:fld id="{ED46C288-20EB-40C5-9FAA-C79523672892}" type="datetime1">
              <a:rPr lang="en-US" sz="1100" smtClean="0"/>
              <a:pPr algn="r"/>
              <a:t>10/7/2024</a:t>
            </a:fld>
            <a:endParaRPr lang="en-US" sz="1100"/>
          </a:p>
        </p:txBody>
      </p:sp>
      <p:sp>
        <p:nvSpPr>
          <p:cNvPr id="33" name="Rectangle 33"/>
          <p:cNvSpPr>
            <a:spLocks noGrp="1"/>
          </p:cNvSpPr>
          <p:nvPr>
            <p:ph type="sldNum" sz="quarter" idx="40"/>
          </p:nvPr>
        </p:nvSpPr>
        <p:spPr/>
        <p:txBody>
          <a:bodyPr/>
          <a:lstStyle/>
          <a:p>
            <a:pPr algn="r"/>
            <a:fld id="{256D3EEF-DE4E-429D-8EC4-DDC531AFF587}" type="slidenum">
              <a:rPr lang="en-US" sz="1000" smtClean="0"/>
              <a:pPr algn="r"/>
              <a:t>‹#›</a:t>
            </a:fld>
            <a:endParaRPr lang="en-US"/>
          </a:p>
        </p:txBody>
      </p:sp>
      <p:sp>
        <p:nvSpPr>
          <p:cNvPr id="34" name="Rectangle 34"/>
          <p:cNvSpPr>
            <a:spLocks noGrp="1"/>
          </p:cNvSpPr>
          <p:nvPr>
            <p:ph type="ftr" sz="quarter" idx="41"/>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12192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14" name="Title 13"/>
          <p:cNvSpPr>
            <a:spLocks noGrp="1"/>
          </p:cNvSpPr>
          <p:nvPr>
            <p:ph type="ctrTitle"/>
          </p:nvPr>
        </p:nvSpPr>
        <p:spPr>
          <a:xfrm>
            <a:off x="304800" y="4114800"/>
            <a:ext cx="9652000" cy="533400"/>
          </a:xfr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dt" sz="half" idx="10"/>
          </p:nvPr>
        </p:nvSpPr>
        <p:spPr>
          <a:xfrm>
            <a:off x="304800" y="6477000"/>
            <a:ext cx="2133600" cy="304800"/>
          </a:xfrm>
        </p:spPr>
        <p:txBody>
          <a:bodyPr anchor="ctr"/>
          <a:lstStyle>
            <a:lvl1pPr algn="l">
              <a:defRPr>
                <a:solidFill>
                  <a:srgbClr val="A0A0A0"/>
                </a:solidFill>
              </a:defRPr>
            </a:lvl1pPr>
            <a:extLst/>
          </a:lstStyle>
          <a:p>
            <a:fld id="{58F9FF61-682A-4F19-9E6C-0C1852620258}" type="datetime1">
              <a:rPr lang="en-US" smtClean="0"/>
              <a:pPr/>
              <a:t>10/7/2024</a:t>
            </a:fld>
            <a:endParaRPr lang="en-US" dirty="0"/>
          </a:p>
        </p:txBody>
      </p:sp>
      <p:sp>
        <p:nvSpPr>
          <p:cNvPr id="4" name="Rectangle 4"/>
          <p:cNvSpPr>
            <a:spLocks noGrp="1"/>
          </p:cNvSpPr>
          <p:nvPr>
            <p:ph type="ftr" sz="quarter" idx="11"/>
          </p:nvPr>
        </p:nvSpPr>
        <p:spPr>
          <a:xfrm>
            <a:off x="3606800" y="6477000"/>
            <a:ext cx="4978400" cy="304800"/>
          </a:xfrm>
        </p:spPr>
        <p:txBody>
          <a:bodyPr/>
          <a:lstStyle>
            <a:lvl1pPr>
              <a:defRPr>
                <a:solidFill>
                  <a:schemeClr val="bg1"/>
                </a:solidFill>
              </a:defRPr>
            </a:lvl1pPr>
            <a:extLst/>
          </a:lstStyle>
          <a:p>
            <a:endParaRPr lang="en-US" dirty="0">
              <a:solidFill>
                <a:schemeClr val="bg1"/>
              </a:solidFill>
            </a:endParaRPr>
          </a:p>
        </p:txBody>
      </p:sp>
      <p:sp>
        <p:nvSpPr>
          <p:cNvPr id="13" name="Slide Number Placeholder 12"/>
          <p:cNvSpPr>
            <a:spLocks noGrp="1"/>
          </p:cNvSpPr>
          <p:nvPr>
            <p:ph type="sldNum" sz="quarter" idx="12"/>
          </p:nvPr>
        </p:nvSpPr>
        <p:spPr>
          <a:xfrm>
            <a:off x="8636000" y="6477000"/>
            <a:ext cx="1361440" cy="304800"/>
          </a:xfrm>
        </p:spPr>
        <p:txBody>
          <a:bodyPr anchor="ctr"/>
          <a:lstStyle/>
          <a:p>
            <a:pPr algn="r"/>
            <a:fld id="{256D3EEF-DE4E-429D-8EC4-DDC531AFF587}" type="slidenum">
              <a:rPr lang="en-US" sz="1000" smtClean="0"/>
              <a:pPr algn="r"/>
              <a:t>‹#›</a:t>
            </a:fld>
            <a:endParaRPr lang="en-US" dirty="0"/>
          </a:p>
        </p:txBody>
      </p:sp>
      <p:sp>
        <p:nvSpPr>
          <p:cNvPr id="11" name="Rectangle 10"/>
          <p:cNvSpPr/>
          <p:nvPr userDrawn="1"/>
        </p:nvSpPr>
        <p:spPr>
          <a:xfrm>
            <a:off x="0" y="4645880"/>
            <a:ext cx="12192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pic>
        <p:nvPicPr>
          <p:cNvPr id="28674" name="Picture 2" descr="http://t0.gstatic.com/images?q=tbn:ANd9GcTEavU6ReZJKrLo4LLL3qd1pNNChMqsqJKR3Ora1sy11xS5w_X4Xw&amp;t=1"/>
          <p:cNvPicPr>
            <a:picLocks noChangeAspect="1" noChangeArrowheads="1"/>
          </p:cNvPicPr>
          <p:nvPr userDrawn="1"/>
        </p:nvPicPr>
        <p:blipFill>
          <a:blip r:embed="rId2" cstate="print"/>
          <a:srcRect/>
          <a:stretch>
            <a:fillRect/>
          </a:stretch>
        </p:blipFill>
        <p:spPr bwMode="auto">
          <a:xfrm>
            <a:off x="9956801" y="5943600"/>
            <a:ext cx="1224643" cy="9144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lvl1pPr>
              <a:defRPr b="0"/>
            </a:lvl1pPr>
            <a:extLst/>
          </a:lstStyle>
          <a:p>
            <a:r>
              <a:rPr lang="en-US" dirty="0"/>
              <a:t>Click to edit Master title style</a:t>
            </a:r>
          </a:p>
        </p:txBody>
      </p:sp>
      <p:sp>
        <p:nvSpPr>
          <p:cNvPr id="19"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647D17C9-17F1-473D-BE50-6DAC61FDADB2}" type="datetime1">
              <a:rPr lang="en-US" smtClean="0"/>
              <a:pPr algn="r"/>
              <a:t>10/7/2024</a:t>
            </a:fld>
            <a:endParaRPr lang="en-US"/>
          </a:p>
        </p:txBody>
      </p:sp>
      <p:sp>
        <p:nvSpPr>
          <p:cNvPr id="8" name="Rectangle 8"/>
          <p:cNvSpPr>
            <a:spLocks noGrp="1"/>
          </p:cNvSpPr>
          <p:nvPr>
            <p:ph type="sldNum" sz="quarter" idx="15"/>
          </p:nvPr>
        </p:nvSpPr>
        <p:spPr/>
        <p:txBody>
          <a:bodyPr/>
          <a:lstStyle/>
          <a:p>
            <a:pPr algn="r"/>
            <a:fld id="{256D3EEF-DE4E-429D-8EC4-DDC531AFF587}" type="slidenum">
              <a:rPr lang="en-US" sz="1000" smtClean="0"/>
              <a:pPr algn="r"/>
              <a:t>‹#›</a:t>
            </a:fld>
            <a:endParaRPr lang="en-US"/>
          </a:p>
        </p:txBody>
      </p:sp>
      <p:sp>
        <p:nvSpPr>
          <p:cNvPr id="9" name="Rectangle 9"/>
          <p:cNvSpPr>
            <a:spLocks noGrp="1"/>
          </p:cNvSpPr>
          <p:nvPr>
            <p:ph type="ftr" sz="quarter" idx="16"/>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p>
            <a:r>
              <a:rPr lang="en-US"/>
              <a:t>Click to edit Master title style</a:t>
            </a:r>
          </a:p>
        </p:txBody>
      </p:sp>
      <p:sp>
        <p:nvSpPr>
          <p:cNvPr id="6" name="Rectangle 6"/>
          <p:cNvSpPr>
            <a:spLocks noGrp="1"/>
          </p:cNvSpPr>
          <p:nvPr>
            <p:ph type="dt" sz="half" idx="10"/>
          </p:nvPr>
        </p:nvSpPr>
        <p:spPr/>
        <p:txBody>
          <a:bodyPr/>
          <a:lstStyle/>
          <a:p>
            <a:pPr algn="r"/>
            <a:fld id="{C14BC3C9-A685-472C-8276-68FAD2641ACB}" type="datetime1">
              <a:rPr lang="en-US" smtClean="0"/>
              <a:pPr algn="r"/>
              <a:t>10/7/2024</a:t>
            </a:fld>
            <a:endParaRPr lang="en-US"/>
          </a:p>
        </p:txBody>
      </p:sp>
      <p:sp>
        <p:nvSpPr>
          <p:cNvPr id="8" name="Rectangle 8"/>
          <p:cNvSpPr>
            <a:spLocks noGrp="1"/>
          </p:cNvSpPr>
          <p:nvPr>
            <p:ph type="sldNum" sz="quarter" idx="11"/>
          </p:nvPr>
        </p:nvSpPr>
        <p:spPr/>
        <p:txBody>
          <a:bodyPr/>
          <a:lstStyle/>
          <a:p>
            <a:pPr algn="r"/>
            <a:fld id="{256D3EEF-DE4E-429D-8EC4-DDC531AFF587}" type="slidenum">
              <a:rPr lang="en-US" sz="1000" smtClean="0"/>
              <a:pPr algn="r"/>
              <a:t>‹#›</a:t>
            </a:fld>
            <a:endParaRPr lang="en-US"/>
          </a:p>
        </p:txBody>
      </p:sp>
      <p:sp>
        <p:nvSpPr>
          <p:cNvPr id="9" name="Rectangle 9"/>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endParaRPr lang="en-US" dirty="0"/>
          </a:p>
        </p:txBody>
      </p:sp>
      <p:sp>
        <p:nvSpPr>
          <p:cNvPr id="8"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1" name="Rectangle 11"/>
          <p:cNvSpPr>
            <a:spLocks noGrp="1"/>
          </p:cNvSpPr>
          <p:nvPr>
            <p:ph sz="quarter" idx="15"/>
          </p:nvPr>
        </p:nvSpPr>
        <p:spPr>
          <a:xfrm>
            <a:off x="406400" y="609600"/>
            <a:ext cx="107696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9"/>
          <p:cNvSpPr>
            <a:spLocks noGrp="1"/>
          </p:cNvSpPr>
          <p:nvPr>
            <p:ph type="dt" sz="half" idx="16"/>
          </p:nvPr>
        </p:nvSpPr>
        <p:spPr/>
        <p:txBody>
          <a:bodyPr/>
          <a:lstStyle/>
          <a:p>
            <a:pPr algn="r"/>
            <a:fld id="{3D75E07C-0522-4AF0-A966-D05316F558E7}" type="datetime1">
              <a:rPr lang="en-US" smtClean="0"/>
              <a:pPr algn="r"/>
              <a:t>10/7/2024</a:t>
            </a:fld>
            <a:endParaRPr lang="en-US"/>
          </a:p>
        </p:txBody>
      </p:sp>
      <p:sp>
        <p:nvSpPr>
          <p:cNvPr id="10" name="Rectangle 10"/>
          <p:cNvSpPr>
            <a:spLocks noGrp="1"/>
          </p:cNvSpPr>
          <p:nvPr>
            <p:ph type="sldNum" sz="quarter" idx="17"/>
          </p:nvPr>
        </p:nvSpPr>
        <p:spPr/>
        <p:txBody>
          <a:bodyPr/>
          <a:lstStyle/>
          <a:p>
            <a:pPr algn="r"/>
            <a:fld id="{256D3EEF-DE4E-429D-8EC4-DDC531AFF587}" type="slidenum">
              <a:rPr lang="en-US" sz="1000" smtClean="0"/>
              <a:pPr algn="r"/>
              <a:t>‹#›</a:t>
            </a:fld>
            <a:endParaRPr lang="en-US"/>
          </a:p>
        </p:txBody>
      </p:sp>
      <p:sp>
        <p:nvSpPr>
          <p:cNvPr id="12" name="Rectangle 12"/>
          <p:cNvSpPr>
            <a:spLocks noGrp="1"/>
          </p:cNvSpPr>
          <p:nvPr>
            <p:ph type="ftr" sz="quarter" idx="18"/>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p>
            <a:r>
              <a:rPr lang="en-US"/>
              <a:t>Click to edit Master title style</a:t>
            </a:r>
          </a:p>
        </p:txBody>
      </p:sp>
      <p:sp>
        <p:nvSpPr>
          <p:cNvPr id="31" name="Rectangle 8"/>
          <p:cNvSpPr>
            <a:spLocks noGrp="1"/>
          </p:cNvSpPr>
          <p:nvPr>
            <p:ph type="body" sz="quarter" idx="13" hasCustomPrompt="1"/>
          </p:nvPr>
        </p:nvSpPr>
        <p:spPr>
          <a:xfrm>
            <a:off x="406400"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9" name="Rectangle 11"/>
          <p:cNvSpPr>
            <a:spLocks noGrp="1"/>
          </p:cNvSpPr>
          <p:nvPr>
            <p:ph sz="quarter" idx="15"/>
          </p:nvPr>
        </p:nvSpPr>
        <p:spPr>
          <a:xfrm>
            <a:off x="406400"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8"/>
          <p:cNvSpPr>
            <a:spLocks noGrp="1"/>
          </p:cNvSpPr>
          <p:nvPr>
            <p:ph type="body" sz="quarter" idx="16" hasCustomPrompt="1"/>
          </p:nvPr>
        </p:nvSpPr>
        <p:spPr>
          <a:xfrm>
            <a:off x="5888736"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17"/>
          </p:nvPr>
        </p:nvSpPr>
        <p:spPr>
          <a:xfrm>
            <a:off x="5888736"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3"/>
          <p:cNvSpPr>
            <a:spLocks noGrp="1"/>
          </p:cNvSpPr>
          <p:nvPr>
            <p:ph type="dt" sz="half" idx="18"/>
          </p:nvPr>
        </p:nvSpPr>
        <p:spPr/>
        <p:txBody>
          <a:bodyPr/>
          <a:lstStyle/>
          <a:p>
            <a:pPr algn="r"/>
            <a:fld id="{E670A75E-E93C-4A89-BCBC-7B6289FEC257}" type="datetime1">
              <a:rPr lang="en-US" smtClean="0"/>
              <a:pPr algn="r"/>
              <a:t>10/7/2024</a:t>
            </a:fld>
            <a:endParaRPr lang="en-US"/>
          </a:p>
        </p:txBody>
      </p:sp>
      <p:sp>
        <p:nvSpPr>
          <p:cNvPr id="16" name="Rectangle 16"/>
          <p:cNvSpPr>
            <a:spLocks noGrp="1"/>
          </p:cNvSpPr>
          <p:nvPr>
            <p:ph type="sldNum" sz="quarter" idx="19"/>
          </p:nvPr>
        </p:nvSpPr>
        <p:spPr/>
        <p:txBody>
          <a:bodyPr/>
          <a:lstStyle/>
          <a:p>
            <a:pPr algn="r"/>
            <a:fld id="{256D3EEF-DE4E-429D-8EC4-DDC531AFF587}" type="slidenum">
              <a:rPr lang="en-US" sz="1000" smtClean="0"/>
              <a:pPr algn="r"/>
              <a:t>‹#›</a:t>
            </a:fld>
            <a:endParaRPr lang="en-US"/>
          </a:p>
        </p:txBody>
      </p:sp>
      <p:sp>
        <p:nvSpPr>
          <p:cNvPr id="17" name="Rectangle 17"/>
          <p:cNvSpPr>
            <a:spLocks noGrp="1"/>
          </p:cNvSpPr>
          <p:nvPr>
            <p:ph type="ftr" sz="quarter" idx="20"/>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p>
            <a:r>
              <a:rPr lang="en-US"/>
              <a:t>Click to edit Master title style</a:t>
            </a:r>
          </a:p>
        </p:txBody>
      </p:sp>
      <p:sp>
        <p:nvSpPr>
          <p:cNvPr id="9" name="Rectangle 8"/>
          <p:cNvSpPr>
            <a:spLocks noGrp="1"/>
          </p:cNvSpPr>
          <p:nvPr>
            <p:ph type="body" sz="quarter" idx="13"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8" name="Rectangle 11"/>
          <p:cNvSpPr>
            <a:spLocks noGrp="1"/>
          </p:cNvSpPr>
          <p:nvPr>
            <p:ph sz="quarter" idx="15"/>
          </p:nvPr>
        </p:nvSpPr>
        <p:spPr>
          <a:xfrm>
            <a:off x="4064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Rectangle 8"/>
          <p:cNvSpPr>
            <a:spLocks noGrp="1"/>
          </p:cNvSpPr>
          <p:nvPr>
            <p:ph type="body" sz="quarter" idx="18" hasCustomPrompt="1"/>
          </p:nvPr>
        </p:nvSpPr>
        <p:spPr>
          <a:xfrm>
            <a:off x="5888736"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1" name="Rectangle 11"/>
          <p:cNvSpPr>
            <a:spLocks noGrp="1"/>
          </p:cNvSpPr>
          <p:nvPr>
            <p:ph sz="quarter" idx="19"/>
          </p:nvPr>
        </p:nvSpPr>
        <p:spPr>
          <a:xfrm>
            <a:off x="5888736"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3"/>
          <p:cNvSpPr>
            <a:spLocks noGrp="1"/>
          </p:cNvSpPr>
          <p:nvPr>
            <p:ph type="dt" sz="half" idx="20"/>
          </p:nvPr>
        </p:nvSpPr>
        <p:spPr/>
        <p:txBody>
          <a:bodyPr/>
          <a:lstStyle/>
          <a:p>
            <a:pPr algn="r"/>
            <a:fld id="{E8B83FCA-112E-4C8A-943E-864D247B1987}" type="datetime1">
              <a:rPr lang="en-US" smtClean="0"/>
              <a:pPr algn="r"/>
              <a:t>10/7/2024</a:t>
            </a:fld>
            <a:endParaRPr lang="en-US"/>
          </a:p>
        </p:txBody>
      </p:sp>
      <p:sp>
        <p:nvSpPr>
          <p:cNvPr id="19" name="Rectangle 19"/>
          <p:cNvSpPr>
            <a:spLocks noGrp="1"/>
          </p:cNvSpPr>
          <p:nvPr>
            <p:ph type="sldNum" sz="quarter" idx="21"/>
          </p:nvPr>
        </p:nvSpPr>
        <p:spPr/>
        <p:txBody>
          <a:bodyPr/>
          <a:lstStyle/>
          <a:p>
            <a:pPr algn="r"/>
            <a:fld id="{256D3EEF-DE4E-429D-8EC4-DDC531AFF587}" type="slidenum">
              <a:rPr lang="en-US" sz="1000" smtClean="0"/>
              <a:pPr algn="r"/>
              <a:t>‹#›</a:t>
            </a:fld>
            <a:endParaRPr lang="en-US"/>
          </a:p>
        </p:txBody>
      </p:sp>
      <p:sp>
        <p:nvSpPr>
          <p:cNvPr id="22" name="Rectangle 22"/>
          <p:cNvSpPr>
            <a:spLocks noGrp="1"/>
          </p:cNvSpPr>
          <p:nvPr>
            <p:ph type="ftr" sz="quarter" idx="2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11480800" y="0"/>
            <a:ext cx="711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2" name="Rectangle 2"/>
          <p:cNvSpPr>
            <a:spLocks noGrp="1"/>
          </p:cNvSpPr>
          <p:nvPr>
            <p:ph type="title"/>
          </p:nvPr>
        </p:nvSpPr>
        <p:spPr>
          <a:xfrm>
            <a:off x="11480800" y="381000"/>
            <a:ext cx="711200" cy="5867400"/>
          </a:xfrm>
          <a:prstGeom prst="rect">
            <a:avLst/>
          </a:prstGeom>
        </p:spPr>
        <p:txBody>
          <a:bodyPr vert="vert" anchor="ctr">
            <a:normAutofit/>
          </a:bodyPr>
          <a:lstStyle/>
          <a:p>
            <a:r>
              <a:rPr lang="en-US"/>
              <a:t>Click to edit Master title style</a:t>
            </a:r>
            <a:endParaRPr lang="en-US" dirty="0"/>
          </a:p>
        </p:txBody>
      </p:sp>
      <p:sp>
        <p:nvSpPr>
          <p:cNvPr id="3" name="Rectangle 3"/>
          <p:cNvSpPr>
            <a:spLocks noGrp="1"/>
          </p:cNvSpPr>
          <p:nvPr>
            <p:ph type="body" idx="1"/>
          </p:nvPr>
        </p:nvSpPr>
        <p:spPr>
          <a:xfrm>
            <a:off x="406400" y="381000"/>
            <a:ext cx="10769600" cy="586740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p:cNvSpPr>
          <p:nvPr>
            <p:ph type="dt" sz="half" idx="2"/>
          </p:nvPr>
        </p:nvSpPr>
        <p:spPr>
          <a:xfrm>
            <a:off x="9347200" y="76200"/>
            <a:ext cx="1828800" cy="228600"/>
          </a:xfrm>
          <a:prstGeom prst="rect">
            <a:avLst/>
          </a:prstGeom>
        </p:spPr>
        <p:txBody>
          <a:bodyPr vert="horz"/>
          <a:lstStyle>
            <a:lvl1pPr algn="ctr">
              <a:defRPr sz="1000">
                <a:solidFill>
                  <a:schemeClr val="tx1">
                    <a:tint val="65000"/>
                  </a:schemeClr>
                </a:solidFill>
              </a:defRPr>
            </a:lvl1pPr>
            <a:extLst/>
          </a:lstStyle>
          <a:p>
            <a:pPr algn="r"/>
            <a:fld id="{EA410BD0-13B0-40BA-A406-EBE74DA9E965}" type="datetime1">
              <a:rPr lang="en-US" smtClean="0"/>
              <a:pPr algn="r"/>
              <a:t>10/7/2024</a:t>
            </a:fld>
            <a:endParaRPr lang="en-US" sz="1000" dirty="0">
              <a:solidFill>
                <a:schemeClr val="tx1">
                  <a:tint val="65000"/>
                </a:schemeClr>
              </a:solidFill>
            </a:endParaRPr>
          </a:p>
        </p:txBody>
      </p:sp>
      <p:sp>
        <p:nvSpPr>
          <p:cNvPr id="6" name="Rectangle 6"/>
          <p:cNvSpPr>
            <a:spLocks noGrp="1"/>
          </p:cNvSpPr>
          <p:nvPr>
            <p:ph type="sldNum" sz="quarter" idx="4"/>
          </p:nvPr>
        </p:nvSpPr>
        <p:spPr>
          <a:xfrm>
            <a:off x="8672576" y="6473952"/>
            <a:ext cx="1320800" cy="304800"/>
          </a:xfrm>
          <a:prstGeom prst="rect">
            <a:avLst/>
          </a:prstGeom>
        </p:spPr>
        <p:txBody>
          <a:bodyPr vert="horz" anchor="ctr"/>
          <a:lstStyle>
            <a:lvl1pPr algn="r">
              <a:defRPr sz="1000"/>
            </a:lvl1pPr>
            <a:extLst/>
          </a:lstStyle>
          <a:p>
            <a:pPr algn="r"/>
            <a:fld id="{256D3EEF-DE4E-429D-8EC4-DDC531AFF587}" type="slidenum">
              <a:rPr lang="en-US" sz="1000" smtClean="0"/>
              <a:pPr algn="r"/>
              <a:t>‹#›</a:t>
            </a:fld>
            <a:endParaRPr lang="en-US" sz="1000" dirty="0"/>
          </a:p>
        </p:txBody>
      </p:sp>
      <p:sp>
        <p:nvSpPr>
          <p:cNvPr id="11" name="Rectangle 10"/>
          <p:cNvSpPr/>
          <p:nvPr/>
        </p:nvSpPr>
        <p:spPr>
          <a:xfrm>
            <a:off x="0" y="0"/>
            <a:ext cx="1016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p>
        </p:txBody>
      </p:sp>
      <p:sp>
        <p:nvSpPr>
          <p:cNvPr id="12" name="Rectangle 12"/>
          <p:cNvSpPr>
            <a:spLocks noGrp="1"/>
          </p:cNvSpPr>
          <p:nvPr>
            <p:ph type="ftr" sz="quarter" idx="3"/>
          </p:nvPr>
        </p:nvSpPr>
        <p:spPr>
          <a:xfrm>
            <a:off x="3606800" y="6477000"/>
            <a:ext cx="4978400" cy="304800"/>
          </a:xfrm>
          <a:prstGeom prst="rect">
            <a:avLst/>
          </a:prstGeom>
        </p:spPr>
        <p:txBody>
          <a:bodyPr vert="horz" anchor="ctr"/>
          <a:lstStyle>
            <a:lvl1pPr algn="ctr">
              <a:defRPr sz="1000">
                <a:solidFill>
                  <a:sysClr val="windowText" lastClr="000000"/>
                </a:solidFill>
              </a:defRPr>
            </a:lvl1pPr>
            <a:extLst/>
          </a:lstStyle>
          <a:p>
            <a:endParaRPr lang="en-US" sz="1000" dirty="0">
              <a:solidFill>
                <a:sysClr val="windowText" lastClr="000000"/>
              </a:solidFill>
            </a:endParaRPr>
          </a:p>
        </p:txBody>
      </p:sp>
      <p:pic>
        <p:nvPicPr>
          <p:cNvPr id="31746" name="Picture 2" descr="http://t0.gstatic.com/images?q=tbn:ANd9GcTEavU6ReZJKrLo4LLL3qd1pNNChMqsqJKR3Ora1sy11xS5w_X4Xw&amp;t=1"/>
          <p:cNvPicPr>
            <a:picLocks noChangeAspect="1" noChangeArrowheads="1"/>
          </p:cNvPicPr>
          <p:nvPr userDrawn="1"/>
        </p:nvPicPr>
        <p:blipFill>
          <a:blip r:embed="rId21" cstate="print"/>
          <a:srcRect/>
          <a:stretch>
            <a:fillRect/>
          </a:stretch>
        </p:blipFill>
        <p:spPr bwMode="auto">
          <a:xfrm>
            <a:off x="10160000" y="5943600"/>
            <a:ext cx="1224643" cy="914400"/>
          </a:xfrm>
          <a:prstGeom prst="rect">
            <a:avLst/>
          </a:prstGeom>
          <a:noFill/>
        </p:spPr>
      </p:pic>
    </p:spTree>
  </p:cSld>
  <p:clrMap bg1="lt1" tx1="dk1" bg2="lt2" tx2="dk2" accent1="accent1" accent2="accent2" accent3="accent3" accent4="accent4" accent5="accent5" accent6="accent6" hlink="hlink" folHlink="folHlink"/>
  <p:sldLayoutIdLst>
    <p:sldLayoutId id="2147483665"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63" r:id="rId11"/>
    <p:sldLayoutId id="2147483658" r:id="rId12"/>
    <p:sldLayoutId id="2147483659" r:id="rId13"/>
    <p:sldLayoutId id="2147483660" r:id="rId14"/>
    <p:sldLayoutId id="2147483661" r:id="rId15"/>
    <p:sldLayoutId id="2147483662" r:id="rId16"/>
    <p:sldLayoutId id="2147483664" r:id="rId17"/>
    <p:sldLayoutId id="2147483666" r:id="rId18"/>
    <p:sldLayoutId id="2147483667" r:id="rId19"/>
  </p:sldLayoutIdLst>
  <p:hf hdr="0" ftr="0" dt="0"/>
  <p:txStyles>
    <p:titleStyle>
      <a:lvl1pPr algn="l" rtl="0" eaLnBrk="1" latinLnBrk="0" hangingPunct="1">
        <a:spcBef>
          <a:spcPct val="0"/>
        </a:spcBef>
        <a:buNone/>
        <a:defRP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peoplematters.in/article/technology/is-your-it-team-ready-for-a-cloud-native-it-architecture-18448"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hyperlink" Target="https://pixabay.com/en/team-table-playmobil-round-table-451372/"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162034" y="4067556"/>
            <a:ext cx="9652000" cy="533400"/>
          </a:xfrm>
        </p:spPr>
        <p:txBody>
          <a:bodyPr>
            <a:normAutofit/>
          </a:bodyPr>
          <a:lstStyle/>
          <a:p>
            <a:r>
              <a:rPr lang="en-US" sz="2400" b="1" dirty="0"/>
              <a:t>SWEN 755: Software Architecture</a:t>
            </a:r>
          </a:p>
        </p:txBody>
      </p:sp>
      <p:sp>
        <p:nvSpPr>
          <p:cNvPr id="3" name="Rectangle 3"/>
          <p:cNvSpPr>
            <a:spLocks noGrp="1"/>
          </p:cNvSpPr>
          <p:nvPr>
            <p:ph type="subTitle" idx="1"/>
          </p:nvPr>
        </p:nvSpPr>
        <p:spPr>
          <a:xfrm>
            <a:off x="162034" y="4782312"/>
            <a:ext cx="10734566" cy="2075688"/>
          </a:xfrm>
        </p:spPr>
        <p:txBody>
          <a:bodyPr>
            <a:noAutofit/>
          </a:bodyPr>
          <a:lstStyle/>
          <a:p>
            <a:r>
              <a:rPr lang="en-US" sz="2400" dirty="0"/>
              <a:t>Viktoria Koscinski</a:t>
            </a:r>
          </a:p>
          <a:p>
            <a:endParaRPr lang="en-US" sz="2400" b="0" dirty="0"/>
          </a:p>
          <a:p>
            <a:r>
              <a:rPr lang="en-US" sz="2400" dirty="0"/>
              <a:t>Recommended reading: </a:t>
            </a:r>
            <a:r>
              <a:rPr lang="en-US" sz="2400" b="0" dirty="0"/>
              <a:t>Software Architecture In Practice (3</a:t>
            </a:r>
            <a:r>
              <a:rPr lang="en-US" sz="2400" b="0" baseline="30000" dirty="0"/>
              <a:t>rd</a:t>
            </a:r>
            <a:r>
              <a:rPr lang="en-US" sz="2400" b="0" dirty="0"/>
              <a:t> ed.), Chapter 17</a:t>
            </a:r>
            <a:endParaRPr lang="en-US" sz="1200" b="0" dirty="0"/>
          </a:p>
        </p:txBody>
      </p:sp>
      <p:sp>
        <p:nvSpPr>
          <p:cNvPr id="35" name="Slide Number Placeholder 34"/>
          <p:cNvSpPr>
            <a:spLocks noGrp="1"/>
          </p:cNvSpPr>
          <p:nvPr>
            <p:ph type="sldNum" sz="quarter" idx="11"/>
          </p:nvPr>
        </p:nvSpPr>
        <p:spPr/>
        <p:txBody>
          <a:bodyPr/>
          <a:lstStyle/>
          <a:p>
            <a:pPr algn="r"/>
            <a:fld id="{256D3EEF-DE4E-429D-8EC4-DDC531AFF587}" type="slidenum">
              <a:rPr lang="en-US"/>
              <a:pPr algn="r"/>
              <a:t>1</a:t>
            </a:fld>
            <a:endParaRPr lang="en-US" dirty="0"/>
          </a:p>
        </p:txBody>
      </p:sp>
      <p:sp>
        <p:nvSpPr>
          <p:cNvPr id="49" name="Rectangle 2"/>
          <p:cNvSpPr txBox="1">
            <a:spLocks/>
          </p:cNvSpPr>
          <p:nvPr/>
        </p:nvSpPr>
        <p:spPr>
          <a:xfrm>
            <a:off x="162034" y="762000"/>
            <a:ext cx="4882743" cy="2819400"/>
          </a:xfrm>
          <a:prstGeom prst="rect">
            <a:avLst/>
          </a:prstGeom>
          <a:noFill/>
        </p:spPr>
        <p:txBody>
          <a:bodyPr vert="horz" anchor="ctr">
            <a:normAutofit/>
          </a:bodyPr>
          <a:lstStyle/>
          <a:p>
            <a:pPr>
              <a:spcBef>
                <a:spcPct val="0"/>
              </a:spcBef>
              <a:defRPr/>
            </a:pPr>
            <a:r>
              <a:rPr lang="en-US" sz="3200" b="1" kern="0" cap="all" spc="150" dirty="0">
                <a:solidFill>
                  <a:schemeClr val="bg1"/>
                </a:solidFill>
                <a:latin typeface="+mj-lt"/>
                <a:ea typeface="+mj-ea"/>
                <a:cs typeface="+mj-cs"/>
              </a:rPr>
              <a:t>Software architecture design: Attribute Driven Design Method (ADD)</a:t>
            </a:r>
          </a:p>
        </p:txBody>
      </p:sp>
      <p:sp>
        <p:nvSpPr>
          <p:cNvPr id="4" name="TextBox 3">
            <a:extLst>
              <a:ext uri="{FF2B5EF4-FFF2-40B4-BE49-F238E27FC236}">
                <a16:creationId xmlns:a16="http://schemas.microsoft.com/office/drawing/2014/main" id="{6558395F-0D90-4E24-3C58-16A93D609DAC}"/>
              </a:ext>
            </a:extLst>
          </p:cNvPr>
          <p:cNvSpPr txBox="1"/>
          <p:nvPr/>
        </p:nvSpPr>
        <p:spPr>
          <a:xfrm>
            <a:off x="4000500" y="6520190"/>
            <a:ext cx="4191000" cy="215444"/>
          </a:xfrm>
          <a:prstGeom prst="rect">
            <a:avLst/>
          </a:prstGeom>
          <a:noFill/>
        </p:spPr>
        <p:txBody>
          <a:bodyPr wrap="square" rtlCol="0">
            <a:spAutoFit/>
          </a:bodyPr>
          <a:lstStyle/>
          <a:p>
            <a:pPr algn="ctr"/>
            <a:r>
              <a:rPr lang="en-US" sz="800" dirty="0"/>
              <a:t>Rights reserved: M. </a:t>
            </a:r>
            <a:r>
              <a:rPr lang="en-US" sz="800" dirty="0" err="1"/>
              <a:t>Mirakhorli</a:t>
            </a:r>
            <a:r>
              <a:rPr lang="en-US" sz="800" dirty="0"/>
              <a:t>, V. Koscinski</a:t>
            </a:r>
          </a:p>
        </p:txBody>
      </p:sp>
      <p:pic>
        <p:nvPicPr>
          <p:cNvPr id="6" name="Picture 5">
            <a:extLst>
              <a:ext uri="{FF2B5EF4-FFF2-40B4-BE49-F238E27FC236}">
                <a16:creationId xmlns:a16="http://schemas.microsoft.com/office/drawing/2014/main" id="{37D81FF7-DA16-98DB-9965-7C397A10394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044777" y="-15240"/>
            <a:ext cx="7116743" cy="40538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200" dirty="0"/>
              <a:t>Attribute Driven Design Method</a:t>
            </a:r>
          </a:p>
        </p:txBody>
      </p:sp>
      <p:sp>
        <p:nvSpPr>
          <p:cNvPr id="5" name="Text Placeholder 4"/>
          <p:cNvSpPr>
            <a:spLocks noGrp="1"/>
          </p:cNvSpPr>
          <p:nvPr>
            <p:ph type="body" sz="quarter" idx="13"/>
          </p:nvPr>
        </p:nvSpPr>
        <p:spPr>
          <a:xfrm>
            <a:off x="228600" y="381000"/>
            <a:ext cx="10896600" cy="685800"/>
          </a:xfrm>
        </p:spPr>
        <p:txBody>
          <a:bodyPr>
            <a:normAutofit/>
          </a:bodyPr>
          <a:lstStyle/>
          <a:p>
            <a:r>
              <a:rPr lang="en-US" sz="3200" dirty="0"/>
              <a:t>ADD - Step 2</a:t>
            </a:r>
            <a:endParaRPr lang="en-US" sz="1600" b="0" dirty="0"/>
          </a:p>
        </p:txBody>
      </p:sp>
      <p:sp>
        <p:nvSpPr>
          <p:cNvPr id="6" name="TextBox 5"/>
          <p:cNvSpPr txBox="1"/>
          <p:nvPr/>
        </p:nvSpPr>
        <p:spPr>
          <a:xfrm>
            <a:off x="228600" y="1143000"/>
            <a:ext cx="10896600" cy="5416868"/>
          </a:xfrm>
          <a:prstGeom prst="rect">
            <a:avLst/>
          </a:prstGeom>
          <a:noFill/>
        </p:spPr>
        <p:txBody>
          <a:bodyPr wrap="square" rtlCol="0">
            <a:spAutoFit/>
          </a:bodyPr>
          <a:lstStyle/>
          <a:p>
            <a:pPr marL="514350" indent="-514350">
              <a:spcBef>
                <a:spcPts val="1200"/>
              </a:spcBef>
              <a:buClr>
                <a:schemeClr val="accent6">
                  <a:lumMod val="50000"/>
                </a:schemeClr>
              </a:buClr>
              <a:buFont typeface="+mj-lt"/>
              <a:buAutoNum type="arabicPeriod" startAt="2"/>
            </a:pPr>
            <a:r>
              <a:rPr lang="en-US" sz="3600" dirty="0"/>
              <a:t>Identify the ASRs for this element:</a:t>
            </a:r>
          </a:p>
          <a:p>
            <a:pPr marL="971550" lvl="1" indent="-514350">
              <a:spcBef>
                <a:spcPts val="1200"/>
              </a:spcBef>
              <a:buClr>
                <a:schemeClr val="accent6">
                  <a:lumMod val="50000"/>
                </a:schemeClr>
              </a:buClr>
              <a:buFont typeface="Wingdings" pitchFamily="2" charset="2"/>
              <a:buChar char="§"/>
            </a:pPr>
            <a:r>
              <a:rPr lang="en-US" sz="3200" dirty="0"/>
              <a:t>What does step 2 involve?</a:t>
            </a:r>
          </a:p>
          <a:p>
            <a:pPr marL="1428750" lvl="2" indent="-514350">
              <a:spcBef>
                <a:spcPts val="1200"/>
              </a:spcBef>
              <a:buClr>
                <a:schemeClr val="accent6">
                  <a:lumMod val="50000"/>
                </a:schemeClr>
              </a:buClr>
              <a:buFont typeface="Wingdings" pitchFamily="2" charset="2"/>
              <a:buChar char="§"/>
            </a:pPr>
            <a:r>
              <a:rPr lang="en-US" sz="2800" dirty="0"/>
              <a:t>Determining that there is sufficient information about the </a:t>
            </a:r>
            <a:r>
              <a:rPr lang="en-US" sz="2800" i="1" dirty="0"/>
              <a:t>quality attribute requirements</a:t>
            </a:r>
            <a:r>
              <a:rPr lang="en-US" sz="2800" dirty="0"/>
              <a:t> of the system/element and that they are prioritized.</a:t>
            </a:r>
          </a:p>
          <a:p>
            <a:pPr marL="1428750" lvl="2" indent="-514350">
              <a:spcBef>
                <a:spcPts val="1200"/>
              </a:spcBef>
              <a:buClr>
                <a:schemeClr val="accent6">
                  <a:lumMod val="50000"/>
                </a:schemeClr>
              </a:buClr>
              <a:buFont typeface="Wingdings" pitchFamily="2" charset="2"/>
              <a:buChar char="§"/>
            </a:pPr>
            <a:r>
              <a:rPr lang="en-US" sz="2800" i="1" dirty="0"/>
              <a:t>Architecturally-significant requirements </a:t>
            </a:r>
            <a:r>
              <a:rPr lang="en-US" sz="2800" dirty="0"/>
              <a:t>may include both functional and non-functional requirements, as long as they affect the decision-making process of the system’s design.</a:t>
            </a:r>
            <a:endParaRPr lang="en-US" sz="2800" i="1" dirty="0"/>
          </a:p>
          <a:p>
            <a:pPr marL="971550" lvl="1" indent="-514350">
              <a:spcBef>
                <a:spcPts val="1200"/>
              </a:spcBef>
              <a:buClr>
                <a:schemeClr val="accent6">
                  <a:lumMod val="50000"/>
                </a:schemeClr>
              </a:buClr>
              <a:buFont typeface="Wingdings" pitchFamily="2" charset="2"/>
              <a:buChar char="§"/>
            </a:pPr>
            <a:r>
              <a:rPr lang="en-US" sz="3200" dirty="0"/>
              <a:t>What design decisions are made during step 2? </a:t>
            </a:r>
          </a:p>
          <a:p>
            <a:pPr marL="1428750" lvl="3" indent="-514350">
              <a:spcBef>
                <a:spcPts val="1200"/>
              </a:spcBef>
              <a:buClr>
                <a:schemeClr val="accent6">
                  <a:lumMod val="50000"/>
                </a:schemeClr>
              </a:buClr>
              <a:buFont typeface="Wingdings" pitchFamily="2" charset="2"/>
              <a:buChar char="§"/>
            </a:pPr>
            <a:r>
              <a:rPr lang="en-US" sz="2800" dirty="0"/>
              <a:t>No design decisions are made during this step.</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200" dirty="0"/>
              <a:t>Attribute Driven Design Method</a:t>
            </a:r>
          </a:p>
        </p:txBody>
      </p:sp>
      <p:sp>
        <p:nvSpPr>
          <p:cNvPr id="5" name="Text Placeholder 4"/>
          <p:cNvSpPr>
            <a:spLocks noGrp="1"/>
          </p:cNvSpPr>
          <p:nvPr>
            <p:ph type="body" sz="quarter" idx="13"/>
          </p:nvPr>
        </p:nvSpPr>
        <p:spPr>
          <a:xfrm>
            <a:off x="275492" y="381000"/>
            <a:ext cx="10849708" cy="685800"/>
          </a:xfrm>
        </p:spPr>
        <p:txBody>
          <a:bodyPr>
            <a:normAutofit/>
          </a:bodyPr>
          <a:lstStyle/>
          <a:p>
            <a:r>
              <a:rPr lang="en-US" sz="3200" dirty="0"/>
              <a:t>ADD - Step 2 example: Garage door</a:t>
            </a:r>
            <a:endParaRPr lang="en-US" sz="1600" b="0" dirty="0"/>
          </a:p>
        </p:txBody>
      </p:sp>
      <p:sp>
        <p:nvSpPr>
          <p:cNvPr id="6" name="TextBox 5"/>
          <p:cNvSpPr txBox="1"/>
          <p:nvPr/>
        </p:nvSpPr>
        <p:spPr>
          <a:xfrm>
            <a:off x="304800" y="1295400"/>
            <a:ext cx="10849708" cy="5232202"/>
          </a:xfrm>
          <a:prstGeom prst="rect">
            <a:avLst/>
          </a:prstGeom>
          <a:noFill/>
        </p:spPr>
        <p:txBody>
          <a:bodyPr wrap="square" rtlCol="0">
            <a:spAutoFit/>
          </a:bodyPr>
          <a:lstStyle/>
          <a:p>
            <a:pPr marL="514350" indent="-514350">
              <a:spcBef>
                <a:spcPts val="1200"/>
              </a:spcBef>
              <a:buClr>
                <a:schemeClr val="accent6">
                  <a:lumMod val="50000"/>
                </a:schemeClr>
              </a:buClr>
            </a:pPr>
            <a:r>
              <a:rPr lang="en-US" sz="3200" dirty="0"/>
              <a:t>Some sample requirements:</a:t>
            </a:r>
          </a:p>
          <a:p>
            <a:pPr marL="971550" lvl="1" indent="-514350">
              <a:spcBef>
                <a:spcPts val="1200"/>
              </a:spcBef>
              <a:buClr>
                <a:schemeClr val="accent6">
                  <a:lumMod val="50000"/>
                </a:schemeClr>
              </a:buClr>
              <a:buFont typeface="Wingdings" pitchFamily="2" charset="2"/>
              <a:buChar char="§"/>
            </a:pPr>
            <a:r>
              <a:rPr lang="en-US" sz="2800" dirty="0">
                <a:solidFill>
                  <a:srgbClr val="C00000"/>
                </a:solidFill>
              </a:rPr>
              <a:t>Device and controls </a:t>
            </a:r>
            <a:r>
              <a:rPr lang="en-US" sz="2800" dirty="0"/>
              <a:t>for opening and closing </a:t>
            </a:r>
            <a:r>
              <a:rPr lang="en-US" sz="2800" dirty="0">
                <a:solidFill>
                  <a:srgbClr val="C00000"/>
                </a:solidFill>
              </a:rPr>
              <a:t>are different for the various products</a:t>
            </a:r>
            <a:r>
              <a:rPr lang="en-US" sz="2800" dirty="0"/>
              <a:t> in a product line. They include controls from within a home automation system.  </a:t>
            </a:r>
          </a:p>
          <a:p>
            <a:pPr marL="971550" lvl="1" indent="-514350">
              <a:spcBef>
                <a:spcPts val="1200"/>
              </a:spcBef>
              <a:buClr>
                <a:schemeClr val="accent6">
                  <a:lumMod val="50000"/>
                </a:schemeClr>
              </a:buClr>
              <a:buFont typeface="Wingdings" pitchFamily="2" charset="2"/>
              <a:buChar char="§"/>
            </a:pPr>
            <a:r>
              <a:rPr lang="en-US" sz="2800" dirty="0"/>
              <a:t>If an obstacle (person or object) is </a:t>
            </a:r>
            <a:r>
              <a:rPr lang="en-US" sz="2800" dirty="0">
                <a:solidFill>
                  <a:srgbClr val="C00000"/>
                </a:solidFill>
              </a:rPr>
              <a:t>detected </a:t>
            </a:r>
            <a:r>
              <a:rPr lang="en-US" sz="2800" dirty="0"/>
              <a:t>by the garage door </a:t>
            </a:r>
            <a:r>
              <a:rPr lang="en-US" sz="2800" dirty="0">
                <a:solidFill>
                  <a:srgbClr val="C00000"/>
                </a:solidFill>
              </a:rPr>
              <a:t>during descent, it must halt </a:t>
            </a:r>
            <a:r>
              <a:rPr lang="en-US" sz="2800" dirty="0"/>
              <a:t>(alternatively re-open) </a:t>
            </a:r>
            <a:r>
              <a:rPr lang="en-US" sz="2800" dirty="0">
                <a:solidFill>
                  <a:srgbClr val="C00000"/>
                </a:solidFill>
              </a:rPr>
              <a:t>within 0.1 second</a:t>
            </a:r>
            <a:r>
              <a:rPr lang="en-US" sz="2800" dirty="0"/>
              <a:t>.</a:t>
            </a:r>
          </a:p>
          <a:p>
            <a:pPr marL="971550" lvl="1" indent="-514350">
              <a:spcBef>
                <a:spcPts val="1200"/>
              </a:spcBef>
              <a:buClr>
                <a:schemeClr val="accent6">
                  <a:lumMod val="50000"/>
                </a:schemeClr>
              </a:buClr>
              <a:buFont typeface="Wingdings" pitchFamily="2" charset="2"/>
              <a:buChar char="§"/>
            </a:pPr>
            <a:r>
              <a:rPr lang="en-US" sz="2800" dirty="0"/>
              <a:t>The garage door opener should be </a:t>
            </a:r>
            <a:r>
              <a:rPr lang="en-US" sz="2800" dirty="0">
                <a:solidFill>
                  <a:srgbClr val="C00000"/>
                </a:solidFill>
              </a:rPr>
              <a:t>accessible for diagnosis and administration</a:t>
            </a:r>
            <a:r>
              <a:rPr lang="en-US" sz="2800" dirty="0"/>
              <a:t> within the home information system using a product-specific protocol.</a:t>
            </a:r>
          </a:p>
          <a:p>
            <a:pPr lvl="1"/>
            <a:endParaRPr lang="en-US" sz="200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Attribute Driven Design Method</a:t>
            </a:r>
          </a:p>
        </p:txBody>
      </p:sp>
      <p:sp>
        <p:nvSpPr>
          <p:cNvPr id="5" name="Text Placeholder 4"/>
          <p:cNvSpPr>
            <a:spLocks noGrp="1"/>
          </p:cNvSpPr>
          <p:nvPr>
            <p:ph type="body" sz="quarter" idx="13"/>
          </p:nvPr>
        </p:nvSpPr>
        <p:spPr>
          <a:xfrm>
            <a:off x="304800" y="381000"/>
            <a:ext cx="10820400" cy="685800"/>
          </a:xfrm>
        </p:spPr>
        <p:txBody>
          <a:bodyPr>
            <a:normAutofit/>
          </a:bodyPr>
          <a:lstStyle/>
          <a:p>
            <a:r>
              <a:rPr lang="en-US" sz="3600" dirty="0"/>
              <a:t>ADD - Step 2a</a:t>
            </a:r>
            <a:endParaRPr lang="en-US" sz="18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12</a:t>
            </a:fld>
            <a:endParaRPr lang="en-US"/>
          </a:p>
        </p:txBody>
      </p:sp>
      <p:sp>
        <p:nvSpPr>
          <p:cNvPr id="6" name="Rectangle 5"/>
          <p:cNvSpPr/>
          <p:nvPr/>
        </p:nvSpPr>
        <p:spPr>
          <a:xfrm>
            <a:off x="304800" y="1219200"/>
            <a:ext cx="10820400" cy="5558849"/>
          </a:xfrm>
          <a:prstGeom prst="rect">
            <a:avLst/>
          </a:prstGeom>
        </p:spPr>
        <p:txBody>
          <a:bodyPr wrap="square">
            <a:normAutofit lnSpcReduction="10000"/>
          </a:bodyPr>
          <a:lstStyle/>
          <a:p>
            <a:pPr>
              <a:spcBef>
                <a:spcPts val="1200"/>
              </a:spcBef>
              <a:buClr>
                <a:schemeClr val="accent6">
                  <a:lumMod val="50000"/>
                </a:schemeClr>
              </a:buClr>
            </a:pPr>
            <a:r>
              <a:rPr lang="en-US" sz="3600" dirty="0"/>
              <a:t>Identify candidate architectural drivers:</a:t>
            </a:r>
          </a:p>
          <a:p>
            <a:pPr marL="971550" lvl="1" indent="-514350">
              <a:spcBef>
                <a:spcPts val="1200"/>
              </a:spcBef>
              <a:buClr>
                <a:schemeClr val="accent6">
                  <a:lumMod val="50000"/>
                </a:schemeClr>
              </a:buClr>
              <a:buFont typeface="Wingdings" pitchFamily="2" charset="2"/>
              <a:buChar char="§"/>
            </a:pPr>
            <a:r>
              <a:rPr lang="en-US" sz="2800" dirty="0"/>
              <a:t>What does step 2a involve?</a:t>
            </a:r>
            <a:endParaRPr lang="en-US" sz="3600" dirty="0"/>
          </a:p>
          <a:p>
            <a:pPr marL="1428750" lvl="2" indent="-514350">
              <a:spcBef>
                <a:spcPts val="1200"/>
              </a:spcBef>
              <a:buClr>
                <a:schemeClr val="accent6">
                  <a:lumMod val="50000"/>
                </a:schemeClr>
              </a:buClr>
              <a:buFont typeface="Wingdings" pitchFamily="2" charset="2"/>
              <a:buChar char="§"/>
            </a:pPr>
            <a:r>
              <a:rPr lang="en-US" sz="2400" dirty="0"/>
              <a:t>Rank requirements: (importance of requirements to stakeholders, potential impact of requirements on the architecture) – each high/medium/low</a:t>
            </a:r>
          </a:p>
          <a:p>
            <a:pPr marL="1428750" lvl="2" indent="-514350">
              <a:spcBef>
                <a:spcPts val="1200"/>
              </a:spcBef>
              <a:buClr>
                <a:schemeClr val="accent6">
                  <a:lumMod val="50000"/>
                </a:schemeClr>
              </a:buClr>
              <a:buFont typeface="Wingdings" pitchFamily="2" charset="2"/>
              <a:buChar char="§"/>
            </a:pPr>
            <a:r>
              <a:rPr lang="en-US" sz="2400" dirty="0"/>
              <a:t>Done by identifying architectural drivers.</a:t>
            </a:r>
          </a:p>
          <a:p>
            <a:pPr marL="1428750" lvl="2" indent="-514350">
              <a:spcBef>
                <a:spcPts val="1200"/>
              </a:spcBef>
              <a:buClr>
                <a:schemeClr val="accent6">
                  <a:lumMod val="50000"/>
                </a:schemeClr>
              </a:buClr>
              <a:buFont typeface="Wingdings" pitchFamily="2" charset="2"/>
              <a:buChar char="§"/>
            </a:pPr>
            <a:r>
              <a:rPr lang="pt-BR" sz="2400" dirty="0"/>
              <a:t>(H,H) (H,M) (H,L) (M,H) (M,M) (M,L) (L,H) (L,M) (L,L) </a:t>
            </a:r>
            <a:endParaRPr lang="en-US" sz="2400" dirty="0"/>
          </a:p>
          <a:p>
            <a:pPr marL="1885950" lvl="4" indent="-514350">
              <a:spcBef>
                <a:spcPts val="1200"/>
              </a:spcBef>
              <a:buClr>
                <a:schemeClr val="accent6">
                  <a:lumMod val="50000"/>
                </a:schemeClr>
              </a:buClr>
              <a:buFont typeface="Wingdings" pitchFamily="2" charset="2"/>
              <a:buChar char="§"/>
            </a:pPr>
            <a:r>
              <a:rPr lang="en-US" sz="2000" dirty="0"/>
              <a:t>System availability in rush time of the week (H,H)</a:t>
            </a:r>
          </a:p>
          <a:p>
            <a:pPr marL="1885950" lvl="4" indent="-514350">
              <a:spcBef>
                <a:spcPts val="1200"/>
              </a:spcBef>
              <a:buClr>
                <a:schemeClr val="accent6">
                  <a:lumMod val="50000"/>
                </a:schemeClr>
              </a:buClr>
              <a:buFont typeface="Wingdings" pitchFamily="2" charset="2"/>
              <a:buChar char="§"/>
            </a:pPr>
            <a:r>
              <a:rPr lang="en-US" sz="2000" dirty="0"/>
              <a:t>(H, H) are ASRs</a:t>
            </a:r>
          </a:p>
          <a:p>
            <a:pPr marL="1885950" lvl="4" indent="-514350">
              <a:spcBef>
                <a:spcPts val="1200"/>
              </a:spcBef>
              <a:buClr>
                <a:schemeClr val="accent6">
                  <a:lumMod val="50000"/>
                </a:schemeClr>
              </a:buClr>
              <a:buFont typeface="Wingdings" pitchFamily="2" charset="2"/>
              <a:buChar char="§"/>
            </a:pPr>
            <a:r>
              <a:rPr lang="en-US" sz="2000" dirty="0"/>
              <a:t>(H, M) and (M, H) are likely to be ASRs</a:t>
            </a:r>
          </a:p>
          <a:p>
            <a:pPr marL="971550" lvl="1" indent="-514350">
              <a:spcBef>
                <a:spcPts val="1200"/>
              </a:spcBef>
              <a:buClr>
                <a:schemeClr val="accent6">
                  <a:lumMod val="50000"/>
                </a:schemeClr>
              </a:buClr>
              <a:buFont typeface="Wingdings" pitchFamily="2" charset="2"/>
              <a:buChar char="§"/>
            </a:pPr>
            <a:r>
              <a:rPr lang="en-US" sz="2800" dirty="0"/>
              <a:t>What design decisions are made during step 2a? </a:t>
            </a:r>
          </a:p>
          <a:p>
            <a:pPr marL="1428750" lvl="3" indent="-514350">
              <a:spcBef>
                <a:spcPts val="1200"/>
              </a:spcBef>
              <a:buClr>
                <a:schemeClr val="accent6">
                  <a:lumMod val="50000"/>
                </a:schemeClr>
              </a:buClr>
              <a:buFont typeface="Wingdings" pitchFamily="2" charset="2"/>
              <a:buChar char="§"/>
            </a:pPr>
            <a:r>
              <a:rPr lang="en-US" sz="2400" dirty="0"/>
              <a:t>No design decisions are made during this step.</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Attribute Driven Design Method</a:t>
            </a:r>
          </a:p>
        </p:txBody>
      </p:sp>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ADD – Step 2a Example: Garage door</a:t>
            </a:r>
          </a:p>
          <a:p>
            <a:endParaRPr lang="en-US" sz="16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13</a:t>
            </a:fld>
            <a:endParaRPr lang="en-US"/>
          </a:p>
        </p:txBody>
      </p:sp>
      <p:sp>
        <p:nvSpPr>
          <p:cNvPr id="6" name="Rectangle 5"/>
          <p:cNvSpPr/>
          <p:nvPr/>
        </p:nvSpPr>
        <p:spPr>
          <a:xfrm>
            <a:off x="304800" y="1299151"/>
            <a:ext cx="10820400" cy="5755422"/>
          </a:xfrm>
          <a:prstGeom prst="rect">
            <a:avLst/>
          </a:prstGeom>
        </p:spPr>
        <p:txBody>
          <a:bodyPr wrap="square">
            <a:spAutoFit/>
          </a:bodyPr>
          <a:lstStyle/>
          <a:p>
            <a:pPr>
              <a:spcBef>
                <a:spcPts val="1200"/>
              </a:spcBef>
              <a:buClr>
                <a:schemeClr val="accent6">
                  <a:lumMod val="50000"/>
                </a:schemeClr>
              </a:buClr>
            </a:pPr>
            <a:r>
              <a:rPr lang="en-US" sz="3200" dirty="0"/>
              <a:t>Identify candidate architectural drivers:</a:t>
            </a:r>
          </a:p>
          <a:p>
            <a:pPr marL="971550" lvl="1" indent="-514350">
              <a:spcBef>
                <a:spcPts val="1200"/>
              </a:spcBef>
              <a:buClr>
                <a:schemeClr val="accent6">
                  <a:lumMod val="50000"/>
                </a:schemeClr>
              </a:buClr>
              <a:buFont typeface="Wingdings" pitchFamily="2" charset="2"/>
              <a:buChar char="§"/>
            </a:pPr>
            <a:r>
              <a:rPr lang="en-US" sz="2800" dirty="0"/>
              <a:t>Drivers, for example:</a:t>
            </a:r>
          </a:p>
          <a:p>
            <a:pPr marL="1428750" lvl="2" indent="-514350">
              <a:spcBef>
                <a:spcPts val="1200"/>
              </a:spcBef>
              <a:buClr>
                <a:schemeClr val="accent6">
                  <a:lumMod val="50000"/>
                </a:schemeClr>
              </a:buClr>
              <a:buFont typeface="Wingdings" pitchFamily="2" charset="2"/>
              <a:buChar char="§"/>
            </a:pPr>
            <a:r>
              <a:rPr lang="en-US" sz="2800" b="1" dirty="0">
                <a:solidFill>
                  <a:srgbClr val="C00000"/>
                </a:solidFill>
              </a:rPr>
              <a:t>Real-time performance</a:t>
            </a:r>
          </a:p>
          <a:p>
            <a:pPr marL="1428750" lvl="2" indent="-514350">
              <a:spcBef>
                <a:spcPts val="1200"/>
              </a:spcBef>
              <a:buClr>
                <a:schemeClr val="accent6">
                  <a:lumMod val="50000"/>
                </a:schemeClr>
              </a:buClr>
              <a:buFont typeface="Wingdings" pitchFamily="2" charset="2"/>
              <a:buChar char="§"/>
            </a:pPr>
            <a:r>
              <a:rPr lang="en-US" sz="2800" b="1" dirty="0">
                <a:solidFill>
                  <a:srgbClr val="C00000"/>
                </a:solidFill>
              </a:rPr>
              <a:t>Modifiability to support product lines</a:t>
            </a:r>
          </a:p>
          <a:p>
            <a:pPr marL="1428750" lvl="2" indent="-514350">
              <a:spcBef>
                <a:spcPts val="1200"/>
              </a:spcBef>
              <a:buClr>
                <a:schemeClr val="accent6">
                  <a:lumMod val="50000"/>
                </a:schemeClr>
              </a:buClr>
              <a:buFont typeface="Wingdings" pitchFamily="2" charset="2"/>
              <a:buChar char="§"/>
            </a:pPr>
            <a:r>
              <a:rPr lang="en-US" sz="2800" b="1" dirty="0">
                <a:solidFill>
                  <a:srgbClr val="C00000"/>
                </a:solidFill>
              </a:rPr>
              <a:t>Online diagnosis for home automation system</a:t>
            </a:r>
          </a:p>
          <a:p>
            <a:pPr marL="1428750" lvl="2" indent="-514350">
              <a:spcBef>
                <a:spcPts val="1200"/>
              </a:spcBef>
              <a:buClr>
                <a:schemeClr val="accent6">
                  <a:lumMod val="50000"/>
                </a:schemeClr>
              </a:buClr>
              <a:buFont typeface="Wingdings" pitchFamily="2" charset="2"/>
              <a:buChar char="§"/>
            </a:pPr>
            <a:endParaRPr lang="en-US" sz="2800" dirty="0"/>
          </a:p>
          <a:p>
            <a:pPr marL="971550" lvl="1" indent="-514350">
              <a:spcBef>
                <a:spcPts val="1200"/>
              </a:spcBef>
              <a:buClr>
                <a:schemeClr val="accent6">
                  <a:lumMod val="50000"/>
                </a:schemeClr>
              </a:buClr>
              <a:buFont typeface="Wingdings" pitchFamily="2" charset="2"/>
              <a:buChar char="§"/>
            </a:pPr>
            <a:r>
              <a:rPr lang="en-US" sz="2800" dirty="0"/>
              <a:t>By choosing the drivers, we are reducing the problem to solving the most important requirements first</a:t>
            </a:r>
          </a:p>
          <a:p>
            <a:pPr marL="1428750" lvl="2" indent="-514350">
              <a:spcBef>
                <a:spcPts val="1200"/>
              </a:spcBef>
              <a:buClr>
                <a:schemeClr val="accent6">
                  <a:lumMod val="50000"/>
                </a:schemeClr>
              </a:buClr>
              <a:buFont typeface="Wingdings" pitchFamily="2" charset="2"/>
              <a:buChar char="§"/>
            </a:pPr>
            <a:r>
              <a:rPr lang="en-US" sz="2800" dirty="0"/>
              <a:t>Lesser requirements will be addressed later</a:t>
            </a:r>
          </a:p>
          <a:p>
            <a:pPr marL="971550" lvl="1" indent="-514350">
              <a:spcBef>
                <a:spcPts val="1200"/>
              </a:spcBef>
              <a:buClr>
                <a:schemeClr val="accent6">
                  <a:lumMod val="50000"/>
                </a:schemeClr>
              </a:buClr>
              <a:buFont typeface="Wingdings" pitchFamily="2" charset="2"/>
              <a:buChar char="§"/>
            </a:pP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200" dirty="0"/>
              <a:t>Attribute Driven Design Method</a:t>
            </a:r>
          </a:p>
        </p:txBody>
      </p:sp>
      <p:sp>
        <p:nvSpPr>
          <p:cNvPr id="5" name="Text Placeholder 4"/>
          <p:cNvSpPr>
            <a:spLocks noGrp="1"/>
          </p:cNvSpPr>
          <p:nvPr>
            <p:ph type="body" sz="quarter" idx="13"/>
          </p:nvPr>
        </p:nvSpPr>
        <p:spPr>
          <a:xfrm>
            <a:off x="275492" y="381000"/>
            <a:ext cx="10849708" cy="685800"/>
          </a:xfrm>
        </p:spPr>
        <p:txBody>
          <a:bodyPr>
            <a:normAutofit/>
          </a:bodyPr>
          <a:lstStyle/>
          <a:p>
            <a:r>
              <a:rPr lang="en-US" sz="3200" dirty="0"/>
              <a:t>ADD - Step 2a example: Garage door</a:t>
            </a:r>
            <a:endParaRPr lang="en-US" sz="1600" b="0" dirty="0"/>
          </a:p>
        </p:txBody>
      </p:sp>
      <p:sp>
        <p:nvSpPr>
          <p:cNvPr id="6" name="TextBox 5"/>
          <p:cNvSpPr txBox="1"/>
          <p:nvPr/>
        </p:nvSpPr>
        <p:spPr>
          <a:xfrm>
            <a:off x="304800" y="1295400"/>
            <a:ext cx="10849708" cy="5724644"/>
          </a:xfrm>
          <a:prstGeom prst="rect">
            <a:avLst/>
          </a:prstGeom>
          <a:noFill/>
        </p:spPr>
        <p:txBody>
          <a:bodyPr wrap="square" rtlCol="0">
            <a:spAutoFit/>
          </a:bodyPr>
          <a:lstStyle/>
          <a:p>
            <a:pPr>
              <a:spcBef>
                <a:spcPts val="1200"/>
              </a:spcBef>
              <a:buClr>
                <a:schemeClr val="accent6">
                  <a:lumMod val="50000"/>
                </a:schemeClr>
              </a:buClr>
            </a:pPr>
            <a:r>
              <a:rPr lang="en-US" sz="3200" dirty="0"/>
              <a:t>How would you rank these sample requirements given our example architectural drivers? </a:t>
            </a:r>
            <a:r>
              <a:rPr lang="en-US" sz="2400" dirty="0"/>
              <a:t>(business value, architectural impact)</a:t>
            </a:r>
          </a:p>
          <a:p>
            <a:pPr marL="971550" lvl="1" indent="-514350">
              <a:spcBef>
                <a:spcPts val="1200"/>
              </a:spcBef>
              <a:buClr>
                <a:schemeClr val="accent6">
                  <a:lumMod val="50000"/>
                </a:schemeClr>
              </a:buClr>
              <a:buFont typeface="Wingdings" pitchFamily="2" charset="2"/>
              <a:buChar char="§"/>
            </a:pPr>
            <a:r>
              <a:rPr lang="en-US" sz="2800" dirty="0">
                <a:solidFill>
                  <a:srgbClr val="C00000"/>
                </a:solidFill>
              </a:rPr>
              <a:t>Device and controls </a:t>
            </a:r>
            <a:r>
              <a:rPr lang="en-US" sz="2800" dirty="0"/>
              <a:t>for opening and closing </a:t>
            </a:r>
            <a:r>
              <a:rPr lang="en-US" sz="2800" dirty="0">
                <a:solidFill>
                  <a:srgbClr val="C00000"/>
                </a:solidFill>
              </a:rPr>
              <a:t>are different for the various products</a:t>
            </a:r>
            <a:r>
              <a:rPr lang="en-US" sz="2800" dirty="0"/>
              <a:t> in a product line. They include controls from within a home automation system.  </a:t>
            </a:r>
          </a:p>
          <a:p>
            <a:pPr marL="971550" lvl="1" indent="-514350">
              <a:spcBef>
                <a:spcPts val="1200"/>
              </a:spcBef>
              <a:buClr>
                <a:schemeClr val="accent6">
                  <a:lumMod val="50000"/>
                </a:schemeClr>
              </a:buClr>
              <a:buFont typeface="Wingdings" pitchFamily="2" charset="2"/>
              <a:buChar char="§"/>
            </a:pPr>
            <a:r>
              <a:rPr lang="en-US" sz="2800" dirty="0"/>
              <a:t>If an obstacle (person or object) is </a:t>
            </a:r>
            <a:r>
              <a:rPr lang="en-US" sz="2800" dirty="0">
                <a:solidFill>
                  <a:srgbClr val="C00000"/>
                </a:solidFill>
              </a:rPr>
              <a:t>detected </a:t>
            </a:r>
            <a:r>
              <a:rPr lang="en-US" sz="2800" dirty="0"/>
              <a:t>by the garage door </a:t>
            </a:r>
            <a:r>
              <a:rPr lang="en-US" sz="2800" dirty="0">
                <a:solidFill>
                  <a:srgbClr val="C00000"/>
                </a:solidFill>
              </a:rPr>
              <a:t>during descent, it must halt </a:t>
            </a:r>
            <a:r>
              <a:rPr lang="en-US" sz="2800" dirty="0"/>
              <a:t>(alternatively re-open) </a:t>
            </a:r>
            <a:r>
              <a:rPr lang="en-US" sz="2800" dirty="0">
                <a:solidFill>
                  <a:srgbClr val="C00000"/>
                </a:solidFill>
              </a:rPr>
              <a:t>within 0.1 second</a:t>
            </a:r>
            <a:r>
              <a:rPr lang="en-US" sz="2800" dirty="0"/>
              <a:t>.</a:t>
            </a:r>
          </a:p>
          <a:p>
            <a:pPr marL="971550" lvl="1" indent="-514350">
              <a:spcBef>
                <a:spcPts val="1200"/>
              </a:spcBef>
              <a:buClr>
                <a:schemeClr val="accent6">
                  <a:lumMod val="50000"/>
                </a:schemeClr>
              </a:buClr>
              <a:buFont typeface="Wingdings" pitchFamily="2" charset="2"/>
              <a:buChar char="§"/>
            </a:pPr>
            <a:r>
              <a:rPr lang="en-US" sz="2800" dirty="0"/>
              <a:t>The garage door opener should be </a:t>
            </a:r>
            <a:r>
              <a:rPr lang="en-US" sz="2800" dirty="0">
                <a:solidFill>
                  <a:srgbClr val="C00000"/>
                </a:solidFill>
              </a:rPr>
              <a:t>accessible for diagnosis and administration</a:t>
            </a:r>
            <a:r>
              <a:rPr lang="en-US" sz="2800" dirty="0"/>
              <a:t> within the home information system using a product-specific protocol.</a:t>
            </a:r>
          </a:p>
          <a:p>
            <a:pPr lvl="1"/>
            <a:endParaRPr lang="en-US" sz="200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14</a:t>
            </a:fld>
            <a:endParaRPr lang="en-US"/>
          </a:p>
        </p:txBody>
      </p:sp>
    </p:spTree>
    <p:extLst>
      <p:ext uri="{BB962C8B-B14F-4D97-AF65-F5344CB8AC3E}">
        <p14:creationId xmlns:p14="http://schemas.microsoft.com/office/powerpoint/2010/main" val="2494293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Attribute Driven Design Method</a:t>
            </a:r>
          </a:p>
        </p:txBody>
      </p:sp>
      <p:sp>
        <p:nvSpPr>
          <p:cNvPr id="5" name="Text Placeholder 4"/>
          <p:cNvSpPr>
            <a:spLocks noGrp="1"/>
          </p:cNvSpPr>
          <p:nvPr>
            <p:ph type="body" sz="quarter" idx="13"/>
          </p:nvPr>
        </p:nvSpPr>
        <p:spPr>
          <a:xfrm>
            <a:off x="228600" y="381000"/>
            <a:ext cx="10896600" cy="685800"/>
          </a:xfrm>
        </p:spPr>
        <p:txBody>
          <a:bodyPr>
            <a:normAutofit/>
          </a:bodyPr>
          <a:lstStyle/>
          <a:p>
            <a:r>
              <a:rPr lang="en-US" sz="3200" dirty="0"/>
              <a:t>ADD - Step 3</a:t>
            </a:r>
            <a:endParaRPr lang="en-US" sz="16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15</a:t>
            </a:fld>
            <a:endParaRPr lang="en-US"/>
          </a:p>
        </p:txBody>
      </p:sp>
      <p:sp>
        <p:nvSpPr>
          <p:cNvPr id="6" name="Rectangle 5"/>
          <p:cNvSpPr/>
          <p:nvPr/>
        </p:nvSpPr>
        <p:spPr>
          <a:xfrm>
            <a:off x="228600" y="1299150"/>
            <a:ext cx="10896600" cy="4647426"/>
          </a:xfrm>
          <a:prstGeom prst="rect">
            <a:avLst/>
          </a:prstGeom>
        </p:spPr>
        <p:txBody>
          <a:bodyPr wrap="square">
            <a:spAutoFit/>
          </a:bodyPr>
          <a:lstStyle/>
          <a:p>
            <a:pPr marL="514350" indent="-514350">
              <a:spcBef>
                <a:spcPts val="1200"/>
              </a:spcBef>
              <a:buClr>
                <a:schemeClr val="accent6">
                  <a:lumMod val="50000"/>
                </a:schemeClr>
              </a:buClr>
              <a:buFont typeface="+mj-lt"/>
              <a:buAutoNum type="arabicPeriod" startAt="3"/>
            </a:pPr>
            <a:r>
              <a:rPr lang="en-US" sz="3200" dirty="0"/>
              <a:t>Generate a design solution for the chosen element</a:t>
            </a:r>
          </a:p>
          <a:p>
            <a:pPr marL="971550" lvl="1" indent="-514350">
              <a:spcBef>
                <a:spcPts val="1200"/>
              </a:spcBef>
              <a:buClr>
                <a:schemeClr val="accent6">
                  <a:lumMod val="50000"/>
                </a:schemeClr>
              </a:buClr>
              <a:buFont typeface="Wingdings" pitchFamily="2" charset="2"/>
              <a:buChar char="§"/>
            </a:pPr>
            <a:r>
              <a:rPr lang="en-US" sz="2800" b="1" dirty="0"/>
              <a:t>What does step 3 involve? </a:t>
            </a:r>
            <a:r>
              <a:rPr lang="en-US" sz="2800" b="1" dirty="0">
                <a:solidFill>
                  <a:srgbClr val="FF0000"/>
                </a:solidFill>
              </a:rPr>
              <a:t>Design decisions!</a:t>
            </a:r>
            <a:endParaRPr lang="en-US" sz="3600" b="1" dirty="0"/>
          </a:p>
          <a:p>
            <a:pPr marL="1428750" lvl="2" indent="-514350">
              <a:spcBef>
                <a:spcPts val="1200"/>
              </a:spcBef>
              <a:buClr>
                <a:schemeClr val="accent6">
                  <a:lumMod val="50000"/>
                </a:schemeClr>
              </a:buClr>
              <a:buFont typeface="Wingdings" pitchFamily="2" charset="2"/>
              <a:buChar char="§"/>
            </a:pPr>
            <a:r>
              <a:rPr lang="en-US" sz="2800" dirty="0"/>
              <a:t>List possible architectural solutions to satisfy architectural drivers. </a:t>
            </a:r>
          </a:p>
          <a:p>
            <a:pPr marL="1428750" lvl="2" indent="-514350">
              <a:spcBef>
                <a:spcPts val="1200"/>
              </a:spcBef>
              <a:buClr>
                <a:schemeClr val="accent6">
                  <a:lumMod val="50000"/>
                </a:schemeClr>
              </a:buClr>
              <a:buFont typeface="Wingdings" pitchFamily="2" charset="2"/>
              <a:buChar char="§"/>
            </a:pPr>
            <a:r>
              <a:rPr lang="en-US" sz="2800" dirty="0"/>
              <a:t>Analyze your solution to see tradeoffs expected when using each pattern, and if it’s possible to refine or combine two solutions to get a better result.</a:t>
            </a:r>
          </a:p>
          <a:p>
            <a:pPr marL="1428750" lvl="2" indent="-514350">
              <a:spcBef>
                <a:spcPts val="1200"/>
              </a:spcBef>
              <a:buClr>
                <a:schemeClr val="accent6">
                  <a:lumMod val="50000"/>
                </a:schemeClr>
              </a:buClr>
              <a:buFont typeface="Wingdings" pitchFamily="2" charset="2"/>
              <a:buChar char="§"/>
            </a:pPr>
            <a:r>
              <a:rPr lang="en-US" sz="2800" dirty="0"/>
              <a:t>Choose patterns that together come closest to satisfying the architectural drivers.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Attribute Driven Design Method</a:t>
            </a:r>
          </a:p>
        </p:txBody>
      </p:sp>
      <p:sp>
        <p:nvSpPr>
          <p:cNvPr id="5" name="Text Placeholder 4"/>
          <p:cNvSpPr>
            <a:spLocks noGrp="1"/>
          </p:cNvSpPr>
          <p:nvPr>
            <p:ph type="body" sz="quarter" idx="13"/>
          </p:nvPr>
        </p:nvSpPr>
        <p:spPr>
          <a:xfrm>
            <a:off x="228600" y="381000"/>
            <a:ext cx="10896600" cy="685800"/>
          </a:xfrm>
        </p:spPr>
        <p:txBody>
          <a:bodyPr>
            <a:normAutofit/>
          </a:bodyPr>
          <a:lstStyle/>
          <a:p>
            <a:r>
              <a:rPr lang="en-US" sz="3200" dirty="0"/>
              <a:t>ADD - Step 3a</a:t>
            </a:r>
            <a:endParaRPr lang="en-US" sz="16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16</a:t>
            </a:fld>
            <a:endParaRPr lang="en-US"/>
          </a:p>
        </p:txBody>
      </p:sp>
      <p:sp>
        <p:nvSpPr>
          <p:cNvPr id="6" name="Rectangle 5"/>
          <p:cNvSpPr/>
          <p:nvPr/>
        </p:nvSpPr>
        <p:spPr>
          <a:xfrm>
            <a:off x="228600" y="1299151"/>
            <a:ext cx="10896600" cy="5078313"/>
          </a:xfrm>
          <a:prstGeom prst="rect">
            <a:avLst/>
          </a:prstGeom>
        </p:spPr>
        <p:txBody>
          <a:bodyPr wrap="square">
            <a:spAutoFit/>
          </a:bodyPr>
          <a:lstStyle/>
          <a:p>
            <a:pPr>
              <a:spcBef>
                <a:spcPts val="1200"/>
              </a:spcBef>
              <a:buClr>
                <a:schemeClr val="accent6">
                  <a:lumMod val="50000"/>
                </a:schemeClr>
              </a:buClr>
            </a:pPr>
            <a:r>
              <a:rPr lang="en-US" sz="3200" b="1" dirty="0"/>
              <a:t>Decompose the system (or module) based on the patterns:</a:t>
            </a:r>
          </a:p>
          <a:p>
            <a:pPr marL="514350" indent="-514350">
              <a:spcBef>
                <a:spcPts val="1200"/>
              </a:spcBef>
              <a:buClr>
                <a:schemeClr val="accent6">
                  <a:lumMod val="50000"/>
                </a:schemeClr>
              </a:buClr>
              <a:buFont typeface="Wingdings" pitchFamily="2" charset="2"/>
              <a:buChar char="§"/>
            </a:pPr>
            <a:r>
              <a:rPr lang="en-US" sz="2800" dirty="0"/>
              <a:t>To your original decomposition, add the types of elements from the various patterns and show how they are related.</a:t>
            </a:r>
          </a:p>
          <a:p>
            <a:pPr marL="514350" indent="-514350">
              <a:spcBef>
                <a:spcPts val="1200"/>
              </a:spcBef>
              <a:buClr>
                <a:schemeClr val="accent6">
                  <a:lumMod val="50000"/>
                </a:schemeClr>
              </a:buClr>
              <a:buFont typeface="Wingdings" pitchFamily="2" charset="2"/>
              <a:buChar char="§"/>
            </a:pPr>
            <a:r>
              <a:rPr lang="en-US" sz="2800" dirty="0"/>
              <a:t>Identify new element types that emerge as a result of combining patterns. </a:t>
            </a:r>
          </a:p>
          <a:p>
            <a:pPr marL="514350" indent="-514350">
              <a:spcBef>
                <a:spcPts val="1200"/>
              </a:spcBef>
              <a:buClr>
                <a:schemeClr val="accent6">
                  <a:lumMod val="50000"/>
                </a:schemeClr>
              </a:buClr>
              <a:buFont typeface="Wingdings" pitchFamily="2" charset="2"/>
              <a:buChar char="§"/>
            </a:pPr>
            <a:r>
              <a:rPr lang="en-US" sz="2800" dirty="0"/>
              <a:t>Review the list of design decisions and confirm that you have made all the relevant decisions. </a:t>
            </a:r>
          </a:p>
          <a:p>
            <a:pPr marL="514350" indent="-514350">
              <a:spcBef>
                <a:spcPts val="1200"/>
              </a:spcBef>
              <a:buClr>
                <a:schemeClr val="accent6">
                  <a:lumMod val="50000"/>
                </a:schemeClr>
              </a:buClr>
              <a:buFont typeface="Wingdings" pitchFamily="2" charset="2"/>
              <a:buChar char="§"/>
            </a:pPr>
            <a:r>
              <a:rPr lang="en-US" sz="2800" dirty="0"/>
              <a:t>Describe the patterns you’ve selected by starting to capture different architectural views, such as Module, Component-and-Connector, and Allocation views.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Attribute Driven Design Method</a:t>
            </a:r>
          </a:p>
        </p:txBody>
      </p:sp>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ADD - Step 3a</a:t>
            </a:r>
            <a:endParaRPr lang="en-US" sz="16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17</a:t>
            </a:fld>
            <a:endParaRPr lang="en-US"/>
          </a:p>
        </p:txBody>
      </p:sp>
      <p:sp>
        <p:nvSpPr>
          <p:cNvPr id="6" name="Rectangle 5"/>
          <p:cNvSpPr/>
          <p:nvPr/>
        </p:nvSpPr>
        <p:spPr>
          <a:xfrm>
            <a:off x="304800" y="1299151"/>
            <a:ext cx="10820400" cy="4431983"/>
          </a:xfrm>
          <a:prstGeom prst="rect">
            <a:avLst/>
          </a:prstGeom>
        </p:spPr>
        <p:txBody>
          <a:bodyPr wrap="square">
            <a:spAutoFit/>
          </a:bodyPr>
          <a:lstStyle/>
          <a:p>
            <a:pPr marL="514350" indent="-514350">
              <a:spcBef>
                <a:spcPts val="1200"/>
              </a:spcBef>
              <a:buClr>
                <a:schemeClr val="accent6">
                  <a:lumMod val="50000"/>
                </a:schemeClr>
              </a:buClr>
              <a:buFont typeface="Wingdings" pitchFamily="2" charset="2"/>
              <a:buChar char="§"/>
            </a:pPr>
            <a:r>
              <a:rPr lang="en-US" sz="2800" b="1" dirty="0"/>
              <a:t>What do we learn during step 3a? </a:t>
            </a:r>
          </a:p>
          <a:p>
            <a:pPr marL="971550" lvl="1" indent="-514350">
              <a:spcBef>
                <a:spcPts val="1200"/>
              </a:spcBef>
              <a:buClr>
                <a:schemeClr val="accent6">
                  <a:lumMod val="50000"/>
                </a:schemeClr>
              </a:buClr>
              <a:buFont typeface="Wingdings" pitchFamily="2" charset="2"/>
              <a:buChar char="§"/>
            </a:pPr>
            <a:r>
              <a:rPr lang="en-US" sz="2800" dirty="0"/>
              <a:t>Overall design concept that includes the major types of elements that will appear in the architecture and the types of relationships among them.  </a:t>
            </a:r>
          </a:p>
          <a:p>
            <a:pPr marL="971550" lvl="1" indent="-514350">
              <a:spcBef>
                <a:spcPts val="1200"/>
              </a:spcBef>
              <a:buClr>
                <a:schemeClr val="accent6">
                  <a:lumMod val="50000"/>
                </a:schemeClr>
              </a:buClr>
              <a:buFont typeface="Wingdings" pitchFamily="2" charset="2"/>
              <a:buChar char="§"/>
            </a:pPr>
            <a:r>
              <a:rPr lang="en-US" sz="2800" dirty="0"/>
              <a:t>Some of the functionality associated with the different types of elements (e.g., elements that ping in a Ping-Echo pattern will have ping functionality). </a:t>
            </a:r>
          </a:p>
          <a:p>
            <a:pPr marL="971550" lvl="1" indent="-514350">
              <a:spcBef>
                <a:spcPts val="1200"/>
              </a:spcBef>
              <a:buClr>
                <a:schemeClr val="accent6">
                  <a:lumMod val="50000"/>
                </a:schemeClr>
              </a:buClr>
              <a:buFont typeface="Wingdings" pitchFamily="2" charset="2"/>
              <a:buChar char="§"/>
            </a:pPr>
            <a:r>
              <a:rPr lang="en-US" sz="2800" dirty="0"/>
              <a:t>How and when particular types of software elements map to one another (i.e., either statically or dynamically).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Attribute Driven Design Method</a:t>
            </a:r>
          </a:p>
        </p:txBody>
      </p:sp>
      <p:sp>
        <p:nvSpPr>
          <p:cNvPr id="5" name="Text Placeholder 4"/>
          <p:cNvSpPr>
            <a:spLocks noGrp="1"/>
          </p:cNvSpPr>
          <p:nvPr>
            <p:ph type="body" sz="quarter" idx="13"/>
          </p:nvPr>
        </p:nvSpPr>
        <p:spPr>
          <a:xfrm>
            <a:off x="228600" y="381000"/>
            <a:ext cx="10896600" cy="685800"/>
          </a:xfrm>
        </p:spPr>
        <p:txBody>
          <a:bodyPr>
            <a:normAutofit/>
          </a:bodyPr>
          <a:lstStyle/>
          <a:p>
            <a:r>
              <a:rPr lang="en-US" sz="3200" dirty="0"/>
              <a:t>ADD – Step 3a Example: Garage door</a:t>
            </a:r>
          </a:p>
          <a:p>
            <a:endParaRPr lang="en-US" sz="16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18</a:t>
            </a:fld>
            <a:endParaRPr lang="en-US"/>
          </a:p>
        </p:txBody>
      </p:sp>
      <p:sp>
        <p:nvSpPr>
          <p:cNvPr id="6" name="Rectangle 5"/>
          <p:cNvSpPr/>
          <p:nvPr/>
        </p:nvSpPr>
        <p:spPr>
          <a:xfrm>
            <a:off x="228600" y="1299150"/>
            <a:ext cx="10896600" cy="4285469"/>
          </a:xfrm>
          <a:prstGeom prst="rect">
            <a:avLst/>
          </a:prstGeom>
        </p:spPr>
        <p:txBody>
          <a:bodyPr wrap="square">
            <a:spAutoFit/>
          </a:bodyPr>
          <a:lstStyle/>
          <a:p>
            <a:pPr marL="514350" indent="-514350">
              <a:lnSpc>
                <a:spcPct val="80000"/>
              </a:lnSpc>
              <a:spcBef>
                <a:spcPts val="1200"/>
              </a:spcBef>
              <a:buClr>
                <a:schemeClr val="accent6">
                  <a:lumMod val="50000"/>
                </a:schemeClr>
              </a:buClr>
              <a:buFont typeface="Wingdings" pitchFamily="2" charset="2"/>
              <a:buChar char="§"/>
            </a:pPr>
            <a:r>
              <a:rPr lang="en-US" sz="2400" u="sng" dirty="0"/>
              <a:t>Performance and modifiability</a:t>
            </a:r>
            <a:r>
              <a:rPr lang="en-US" sz="2400" dirty="0"/>
              <a:t> are the critical quality attributes.</a:t>
            </a:r>
          </a:p>
          <a:p>
            <a:pPr marL="514350" indent="-514350">
              <a:lnSpc>
                <a:spcPct val="80000"/>
              </a:lnSpc>
              <a:spcBef>
                <a:spcPts val="1200"/>
              </a:spcBef>
              <a:buClr>
                <a:schemeClr val="accent6">
                  <a:lumMod val="50000"/>
                </a:schemeClr>
              </a:buClr>
              <a:buFont typeface="Wingdings" pitchFamily="2" charset="2"/>
              <a:buChar char="§"/>
            </a:pPr>
            <a:r>
              <a:rPr lang="en-US" sz="2400" b="1" dirty="0"/>
              <a:t>Modifiability tactics include:</a:t>
            </a:r>
          </a:p>
          <a:p>
            <a:pPr marL="971550" lvl="1" indent="-514350">
              <a:lnSpc>
                <a:spcPct val="80000"/>
              </a:lnSpc>
              <a:spcBef>
                <a:spcPts val="1200"/>
              </a:spcBef>
              <a:buClr>
                <a:schemeClr val="accent6">
                  <a:lumMod val="50000"/>
                </a:schemeClr>
              </a:buClr>
              <a:buFont typeface="Wingdings" pitchFamily="2" charset="2"/>
              <a:buChar char="§"/>
            </a:pPr>
            <a:r>
              <a:rPr lang="en-US" sz="2400" dirty="0">
                <a:solidFill>
                  <a:srgbClr val="C00000"/>
                </a:solidFill>
              </a:rPr>
              <a:t>Localize changes</a:t>
            </a:r>
          </a:p>
          <a:p>
            <a:pPr marL="971550" lvl="1" indent="-514350">
              <a:lnSpc>
                <a:spcPct val="80000"/>
              </a:lnSpc>
              <a:spcBef>
                <a:spcPts val="1200"/>
              </a:spcBef>
              <a:buClr>
                <a:schemeClr val="accent6">
                  <a:lumMod val="50000"/>
                </a:schemeClr>
              </a:buClr>
              <a:buFont typeface="Wingdings" pitchFamily="2" charset="2"/>
              <a:buChar char="§"/>
            </a:pPr>
            <a:r>
              <a:rPr lang="en-US" sz="2400" dirty="0">
                <a:solidFill>
                  <a:srgbClr val="C00000"/>
                </a:solidFill>
              </a:rPr>
              <a:t>Prevent ripple effects</a:t>
            </a:r>
          </a:p>
          <a:p>
            <a:pPr marL="971550" lvl="1" indent="-514350">
              <a:lnSpc>
                <a:spcPct val="80000"/>
              </a:lnSpc>
              <a:spcBef>
                <a:spcPts val="1200"/>
              </a:spcBef>
              <a:buClr>
                <a:schemeClr val="accent6">
                  <a:lumMod val="50000"/>
                </a:schemeClr>
              </a:buClr>
              <a:buFont typeface="Wingdings" pitchFamily="2" charset="2"/>
              <a:buChar char="§"/>
            </a:pPr>
            <a:r>
              <a:rPr lang="en-US" sz="2400" dirty="0">
                <a:solidFill>
                  <a:srgbClr val="C00000"/>
                </a:solidFill>
              </a:rPr>
              <a:t>Defer binding time</a:t>
            </a:r>
          </a:p>
          <a:p>
            <a:pPr marL="514350" indent="-514350">
              <a:lnSpc>
                <a:spcPct val="80000"/>
              </a:lnSpc>
              <a:spcBef>
                <a:spcPts val="1200"/>
              </a:spcBef>
              <a:buClr>
                <a:schemeClr val="accent6">
                  <a:lumMod val="50000"/>
                </a:schemeClr>
              </a:buClr>
              <a:buFont typeface="Wingdings" pitchFamily="2" charset="2"/>
              <a:buChar char="§"/>
            </a:pPr>
            <a:r>
              <a:rPr lang="en-US" sz="2400" dirty="0"/>
              <a:t>Our modifiability driver is primarily concerned with changes during system design, so we chose </a:t>
            </a:r>
            <a:r>
              <a:rPr lang="en-US" sz="2400" b="1" dirty="0">
                <a:solidFill>
                  <a:srgbClr val="C00000"/>
                </a:solidFill>
              </a:rPr>
              <a:t>“localize changes”</a:t>
            </a:r>
          </a:p>
          <a:p>
            <a:pPr marL="514350" indent="-514350">
              <a:lnSpc>
                <a:spcPct val="80000"/>
              </a:lnSpc>
              <a:spcBef>
                <a:spcPts val="1200"/>
              </a:spcBef>
              <a:buClr>
                <a:schemeClr val="accent6">
                  <a:lumMod val="50000"/>
                </a:schemeClr>
              </a:buClr>
              <a:buFont typeface="Wingdings" pitchFamily="2" charset="2"/>
              <a:buChar char="§"/>
            </a:pPr>
            <a:r>
              <a:rPr lang="en-US" sz="2400" b="1" dirty="0"/>
              <a:t>Performance tactics include:</a:t>
            </a:r>
          </a:p>
          <a:p>
            <a:pPr marL="971550" lvl="1" indent="-514350">
              <a:lnSpc>
                <a:spcPct val="80000"/>
              </a:lnSpc>
              <a:spcBef>
                <a:spcPts val="1200"/>
              </a:spcBef>
              <a:buClr>
                <a:schemeClr val="accent6">
                  <a:lumMod val="50000"/>
                </a:schemeClr>
              </a:buClr>
              <a:buFont typeface="Wingdings" pitchFamily="2" charset="2"/>
              <a:buChar char="§"/>
            </a:pPr>
            <a:r>
              <a:rPr lang="en-US" sz="2400" dirty="0">
                <a:solidFill>
                  <a:srgbClr val="C00000"/>
                </a:solidFill>
              </a:rPr>
              <a:t>Resource demand: “increase computational efficiency”</a:t>
            </a:r>
          </a:p>
          <a:p>
            <a:pPr marL="971550" lvl="1" indent="-514350">
              <a:lnSpc>
                <a:spcPct val="80000"/>
              </a:lnSpc>
              <a:spcBef>
                <a:spcPts val="1200"/>
              </a:spcBef>
              <a:buClr>
                <a:schemeClr val="accent6">
                  <a:lumMod val="50000"/>
                </a:schemeClr>
              </a:buClr>
              <a:buFont typeface="Wingdings" pitchFamily="2" charset="2"/>
              <a:buChar char="§"/>
            </a:pPr>
            <a:r>
              <a:rPr lang="en-US" sz="2400" dirty="0">
                <a:solidFill>
                  <a:srgbClr val="C00000"/>
                </a:solidFill>
              </a:rPr>
              <a:t>Resource arbitration: “choose scheduling policy”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Attribute Driven Design Method</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19</a:t>
            </a:fld>
            <a:endParaRPr lang="en-US"/>
          </a:p>
        </p:txBody>
      </p:sp>
      <p:sp>
        <p:nvSpPr>
          <p:cNvPr id="7" name="Rectangle 4"/>
          <p:cNvSpPr>
            <a:spLocks noChangeArrowheads="1"/>
          </p:cNvSpPr>
          <p:nvPr/>
        </p:nvSpPr>
        <p:spPr bwMode="auto">
          <a:xfrm>
            <a:off x="2667000" y="1547586"/>
            <a:ext cx="2133600" cy="1295400"/>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a:solidFill>
                  <a:schemeClr val="bg1"/>
                </a:solidFill>
              </a:rPr>
              <a:t>Home </a:t>
            </a:r>
          </a:p>
          <a:p>
            <a:pPr algn="ctr"/>
            <a:r>
              <a:rPr lang="en-US">
                <a:solidFill>
                  <a:schemeClr val="bg1"/>
                </a:solidFill>
              </a:rPr>
              <a:t>Information</a:t>
            </a:r>
          </a:p>
          <a:p>
            <a:pPr algn="ctr"/>
            <a:r>
              <a:rPr lang="en-US">
                <a:solidFill>
                  <a:schemeClr val="bg1"/>
                </a:solidFill>
              </a:rPr>
              <a:t>System UI</a:t>
            </a:r>
          </a:p>
        </p:txBody>
      </p:sp>
      <p:sp>
        <p:nvSpPr>
          <p:cNvPr id="9" name="Rectangle 6"/>
          <p:cNvSpPr>
            <a:spLocks noChangeArrowheads="1"/>
          </p:cNvSpPr>
          <p:nvPr/>
        </p:nvSpPr>
        <p:spPr bwMode="auto">
          <a:xfrm>
            <a:off x="5715000" y="2995386"/>
            <a:ext cx="2133600" cy="1295400"/>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dirty="0">
                <a:solidFill>
                  <a:schemeClr val="bg1"/>
                </a:solidFill>
              </a:rPr>
              <a:t>Garage Door System</a:t>
            </a:r>
          </a:p>
        </p:txBody>
      </p:sp>
      <p:cxnSp>
        <p:nvCxnSpPr>
          <p:cNvPr id="10" name="AutoShape 8"/>
          <p:cNvCxnSpPr>
            <a:cxnSpLocks noChangeShapeType="1"/>
            <a:stCxn id="9" idx="0"/>
            <a:endCxn id="7" idx="3"/>
          </p:cNvCxnSpPr>
          <p:nvPr/>
        </p:nvCxnSpPr>
        <p:spPr bwMode="auto">
          <a:xfrm rot="5400000" flipH="1">
            <a:off x="5391150" y="1604736"/>
            <a:ext cx="800100" cy="1981200"/>
          </a:xfrm>
          <a:prstGeom prst="bentConnector2">
            <a:avLst/>
          </a:prstGeom>
          <a:noFill/>
          <a:ln w="76200">
            <a:solidFill>
              <a:schemeClr val="tx1"/>
            </a:solidFill>
            <a:prstDash val="sysDot"/>
            <a:miter lim="800000"/>
            <a:headEnd type="none" w="sm" len="sm"/>
            <a:tailEnd type="triangle" w="med" len="med"/>
          </a:ln>
          <a:effectLst/>
        </p:spPr>
      </p:cxnSp>
    </p:spTree>
    <p:extLst>
      <p:ext uri="{BB962C8B-B14F-4D97-AF65-F5344CB8AC3E}">
        <p14:creationId xmlns:p14="http://schemas.microsoft.com/office/powerpoint/2010/main" val="681439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cap="all" spc="150" dirty="0"/>
              <a:t>Software architecture design</a:t>
            </a:r>
            <a:endParaRPr lang="en-US" sz="1200" dirty="0"/>
          </a:p>
        </p:txBody>
      </p:sp>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Designing Software Architecture</a:t>
            </a:r>
            <a:endParaRPr lang="en-US" sz="1600" b="0" dirty="0"/>
          </a:p>
        </p:txBody>
      </p:sp>
      <p:sp>
        <p:nvSpPr>
          <p:cNvPr id="6" name="TextBox 5"/>
          <p:cNvSpPr txBox="1"/>
          <p:nvPr/>
        </p:nvSpPr>
        <p:spPr>
          <a:xfrm>
            <a:off x="333555" y="1218781"/>
            <a:ext cx="10791645" cy="5562599"/>
          </a:xfrm>
          <a:prstGeom prst="rect">
            <a:avLst/>
          </a:prstGeom>
          <a:noFill/>
        </p:spPr>
        <p:txBody>
          <a:bodyPr wrap="square" rtlCol="0">
            <a:normAutofit lnSpcReduction="10000"/>
          </a:bodyPr>
          <a:lstStyle/>
          <a:p>
            <a:pPr marL="514350" indent="-514350">
              <a:spcBef>
                <a:spcPts val="1200"/>
              </a:spcBef>
              <a:buClr>
                <a:schemeClr val="accent6">
                  <a:lumMod val="50000"/>
                </a:schemeClr>
              </a:buClr>
            </a:pPr>
            <a:r>
              <a:rPr lang="en-US" sz="3200" b="1" dirty="0"/>
              <a:t>How to derive the structure of the system:</a:t>
            </a:r>
          </a:p>
          <a:p>
            <a:pPr marL="514350" indent="-514350">
              <a:spcBef>
                <a:spcPts val="1200"/>
              </a:spcBef>
              <a:buClr>
                <a:schemeClr val="accent6">
                  <a:lumMod val="50000"/>
                </a:schemeClr>
              </a:buClr>
              <a:buFont typeface="Wingdings" pitchFamily="2" charset="2"/>
              <a:buChar char="§"/>
            </a:pPr>
            <a:r>
              <a:rPr lang="en-US" sz="2800" dirty="0"/>
              <a:t>Based on </a:t>
            </a:r>
            <a:r>
              <a:rPr lang="en-US" sz="2800" b="1" dirty="0"/>
              <a:t>Functional Requirements</a:t>
            </a:r>
            <a:r>
              <a:rPr lang="en-US" sz="2800" dirty="0"/>
              <a:t>:</a:t>
            </a:r>
          </a:p>
          <a:p>
            <a:pPr marL="971550" lvl="1" indent="-514350">
              <a:spcBef>
                <a:spcPts val="1200"/>
              </a:spcBef>
              <a:buClr>
                <a:schemeClr val="accent6">
                  <a:lumMod val="50000"/>
                </a:schemeClr>
              </a:buClr>
              <a:buFont typeface="Wingdings" pitchFamily="2" charset="2"/>
              <a:buChar char="§"/>
            </a:pPr>
            <a:r>
              <a:rPr lang="en-US" sz="2400" i="1" dirty="0"/>
              <a:t>Similar functionalities in the same module.</a:t>
            </a:r>
            <a:r>
              <a:rPr lang="en-US" sz="2400" dirty="0"/>
              <a:t> E.g., banking system: account management, managing cash distribution, cash collection, transaction records, tracking system</a:t>
            </a:r>
          </a:p>
          <a:p>
            <a:pPr marL="514350" indent="-514350">
              <a:spcBef>
                <a:spcPts val="1200"/>
              </a:spcBef>
              <a:buClr>
                <a:schemeClr val="accent6">
                  <a:lumMod val="50000"/>
                </a:schemeClr>
              </a:buClr>
              <a:buFont typeface="Wingdings" pitchFamily="2" charset="2"/>
              <a:buChar char="§"/>
            </a:pPr>
            <a:r>
              <a:rPr lang="en-US" sz="2800" dirty="0"/>
              <a:t>Reference Models</a:t>
            </a:r>
          </a:p>
          <a:p>
            <a:pPr marL="514350" indent="-514350">
              <a:spcBef>
                <a:spcPts val="1200"/>
              </a:spcBef>
              <a:buClr>
                <a:schemeClr val="accent6">
                  <a:lumMod val="50000"/>
                </a:schemeClr>
              </a:buClr>
              <a:buFont typeface="Wingdings" pitchFamily="2" charset="2"/>
              <a:buChar char="§"/>
            </a:pPr>
            <a:r>
              <a:rPr lang="en-US" sz="2800" dirty="0"/>
              <a:t>Existing Assets</a:t>
            </a:r>
          </a:p>
          <a:p>
            <a:pPr marL="971550" lvl="1" indent="-514350">
              <a:spcBef>
                <a:spcPts val="1200"/>
              </a:spcBef>
              <a:buClr>
                <a:schemeClr val="accent6">
                  <a:lumMod val="50000"/>
                </a:schemeClr>
              </a:buClr>
              <a:buFont typeface="Wingdings" pitchFamily="2" charset="2"/>
              <a:buChar char="§"/>
            </a:pPr>
            <a:r>
              <a:rPr lang="en-US" sz="2400" dirty="0"/>
              <a:t>Legacy systems, commercial-off-the-shelf (COTS), reused design</a:t>
            </a:r>
          </a:p>
          <a:p>
            <a:pPr marL="514350" indent="-514350">
              <a:spcBef>
                <a:spcPts val="1200"/>
              </a:spcBef>
              <a:buClr>
                <a:schemeClr val="accent6">
                  <a:lumMod val="50000"/>
                </a:schemeClr>
              </a:buClr>
              <a:buFont typeface="Wingdings" pitchFamily="2" charset="2"/>
              <a:buChar char="§"/>
            </a:pPr>
            <a:r>
              <a:rPr lang="en-US" sz="2800" dirty="0"/>
              <a:t>Architectural Decisions</a:t>
            </a:r>
          </a:p>
          <a:p>
            <a:pPr marL="971550" lvl="1" indent="-514350">
              <a:spcBef>
                <a:spcPts val="1200"/>
              </a:spcBef>
              <a:buClr>
                <a:schemeClr val="accent6">
                  <a:lumMod val="50000"/>
                </a:schemeClr>
              </a:buClr>
              <a:buFont typeface="Wingdings" pitchFamily="2" charset="2"/>
              <a:buChar char="§"/>
            </a:pPr>
            <a:r>
              <a:rPr lang="en-US" sz="2400" dirty="0"/>
              <a:t>Patterns – e.g., Client-Server Approach</a:t>
            </a:r>
          </a:p>
          <a:p>
            <a:pPr marL="514350" indent="-514350">
              <a:spcBef>
                <a:spcPts val="1200"/>
              </a:spcBef>
              <a:buClr>
                <a:schemeClr val="accent6">
                  <a:lumMod val="50000"/>
                </a:schemeClr>
              </a:buClr>
              <a:buFont typeface="Wingdings" pitchFamily="2" charset="2"/>
              <a:buChar char="§"/>
            </a:pPr>
            <a:r>
              <a:rPr lang="en-US" sz="2800" dirty="0"/>
              <a:t>Constraints</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6"/>
          <p:cNvSpPr>
            <a:spLocks noChangeArrowheads="1"/>
          </p:cNvSpPr>
          <p:nvPr/>
        </p:nvSpPr>
        <p:spPr bwMode="auto">
          <a:xfrm>
            <a:off x="2133600" y="2857500"/>
            <a:ext cx="7391400" cy="3543300"/>
          </a:xfrm>
          <a:prstGeom prst="rect">
            <a:avLst/>
          </a:prstGeom>
          <a:solidFill>
            <a:schemeClr val="accent6">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dirty="0"/>
              <a:t>Garage Door System</a:t>
            </a:r>
          </a:p>
        </p:txBody>
      </p:sp>
      <p:sp>
        <p:nvSpPr>
          <p:cNvPr id="4" name="Title 3"/>
          <p:cNvSpPr>
            <a:spLocks noGrp="1"/>
          </p:cNvSpPr>
          <p:nvPr>
            <p:ph type="title"/>
          </p:nvPr>
        </p:nvSpPr>
        <p:spPr/>
        <p:txBody>
          <a:bodyPr>
            <a:normAutofit/>
          </a:bodyPr>
          <a:lstStyle/>
          <a:p>
            <a:r>
              <a:rPr lang="en-US" dirty="0"/>
              <a:t>High-Level Functional Modules</a:t>
            </a:r>
          </a:p>
        </p:txBody>
      </p:sp>
      <p:sp>
        <p:nvSpPr>
          <p:cNvPr id="5" name="Text Placeholder 4"/>
          <p:cNvSpPr>
            <a:spLocks noGrp="1"/>
          </p:cNvSpPr>
          <p:nvPr>
            <p:ph type="body" sz="quarter" idx="13"/>
          </p:nvPr>
        </p:nvSpPr>
        <p:spPr>
          <a:xfrm>
            <a:off x="228600" y="381000"/>
            <a:ext cx="10896600" cy="685800"/>
          </a:xfrm>
        </p:spPr>
        <p:txBody>
          <a:bodyPr>
            <a:normAutofit/>
          </a:bodyPr>
          <a:lstStyle/>
          <a:p>
            <a:r>
              <a:rPr lang="en-US" sz="3200" dirty="0"/>
              <a:t>ADD – Step 3a Example: Garage door</a:t>
            </a:r>
          </a:p>
          <a:p>
            <a:endParaRPr lang="en-US" sz="16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20</a:t>
            </a:fld>
            <a:endParaRPr lang="en-US"/>
          </a:p>
        </p:txBody>
      </p:sp>
      <p:sp>
        <p:nvSpPr>
          <p:cNvPr id="7" name="Rectangle 5"/>
          <p:cNvSpPr>
            <a:spLocks noChangeArrowheads="1"/>
          </p:cNvSpPr>
          <p:nvPr/>
        </p:nvSpPr>
        <p:spPr bwMode="auto">
          <a:xfrm>
            <a:off x="2895600" y="1524000"/>
            <a:ext cx="1752600" cy="990600"/>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a:solidFill>
                  <a:schemeClr val="bg1"/>
                </a:solidFill>
              </a:rPr>
              <a:t>User </a:t>
            </a:r>
          </a:p>
          <a:p>
            <a:pPr algn="ctr"/>
            <a:r>
              <a:rPr lang="en-US">
                <a:solidFill>
                  <a:schemeClr val="bg1"/>
                </a:solidFill>
              </a:rPr>
              <a:t>Interface</a:t>
            </a:r>
          </a:p>
        </p:txBody>
      </p:sp>
      <p:sp>
        <p:nvSpPr>
          <p:cNvPr id="9" name="Rectangle 6"/>
          <p:cNvSpPr>
            <a:spLocks noChangeArrowheads="1"/>
          </p:cNvSpPr>
          <p:nvPr/>
        </p:nvSpPr>
        <p:spPr bwMode="auto">
          <a:xfrm>
            <a:off x="2438400" y="3276600"/>
            <a:ext cx="2590800" cy="990600"/>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a:solidFill>
                  <a:schemeClr val="bg1"/>
                </a:solidFill>
              </a:rPr>
              <a:t>Non-Performance</a:t>
            </a:r>
          </a:p>
          <a:p>
            <a:pPr algn="ctr"/>
            <a:r>
              <a:rPr lang="en-US">
                <a:solidFill>
                  <a:schemeClr val="bg1"/>
                </a:solidFill>
              </a:rPr>
              <a:t>Critical Computation</a:t>
            </a:r>
          </a:p>
        </p:txBody>
      </p:sp>
      <p:sp>
        <p:nvSpPr>
          <p:cNvPr id="10" name="Rectangle 7"/>
          <p:cNvSpPr>
            <a:spLocks noChangeArrowheads="1"/>
          </p:cNvSpPr>
          <p:nvPr/>
        </p:nvSpPr>
        <p:spPr bwMode="auto">
          <a:xfrm>
            <a:off x="6324600" y="3200400"/>
            <a:ext cx="2667000" cy="990600"/>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a:solidFill>
                  <a:schemeClr val="bg1"/>
                </a:solidFill>
              </a:rPr>
              <a:t>Performance</a:t>
            </a:r>
          </a:p>
          <a:p>
            <a:pPr algn="ctr"/>
            <a:r>
              <a:rPr lang="en-US">
                <a:solidFill>
                  <a:schemeClr val="bg1"/>
                </a:solidFill>
              </a:rPr>
              <a:t>Critical Computation</a:t>
            </a:r>
          </a:p>
        </p:txBody>
      </p:sp>
      <p:sp>
        <p:nvSpPr>
          <p:cNvPr id="11" name="Rectangle 8"/>
          <p:cNvSpPr>
            <a:spLocks noChangeArrowheads="1"/>
          </p:cNvSpPr>
          <p:nvPr/>
        </p:nvSpPr>
        <p:spPr bwMode="auto">
          <a:xfrm>
            <a:off x="6400800" y="5029200"/>
            <a:ext cx="2438400" cy="990600"/>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a:solidFill>
                  <a:schemeClr val="bg1"/>
                </a:solidFill>
              </a:rPr>
              <a:t>Scheduler</a:t>
            </a:r>
          </a:p>
          <a:p>
            <a:pPr algn="ctr"/>
            <a:r>
              <a:rPr lang="en-US">
                <a:solidFill>
                  <a:schemeClr val="bg1"/>
                </a:solidFill>
              </a:rPr>
              <a:t>That Guarantees</a:t>
            </a:r>
          </a:p>
          <a:p>
            <a:pPr algn="ctr"/>
            <a:r>
              <a:rPr lang="en-US">
                <a:solidFill>
                  <a:schemeClr val="bg1"/>
                </a:solidFill>
              </a:rPr>
              <a:t>Deadlines</a:t>
            </a:r>
          </a:p>
        </p:txBody>
      </p:sp>
      <p:sp>
        <p:nvSpPr>
          <p:cNvPr id="12" name="Rectangle 9"/>
          <p:cNvSpPr>
            <a:spLocks noChangeArrowheads="1"/>
          </p:cNvSpPr>
          <p:nvPr/>
        </p:nvSpPr>
        <p:spPr bwMode="auto">
          <a:xfrm>
            <a:off x="2514600" y="5105400"/>
            <a:ext cx="2438400" cy="990600"/>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a:solidFill>
                  <a:schemeClr val="bg1"/>
                </a:solidFill>
              </a:rPr>
              <a:t>Virtual </a:t>
            </a:r>
          </a:p>
          <a:p>
            <a:pPr algn="ctr"/>
            <a:r>
              <a:rPr lang="en-US">
                <a:solidFill>
                  <a:schemeClr val="bg1"/>
                </a:solidFill>
              </a:rPr>
              <a:t>Machine</a:t>
            </a:r>
          </a:p>
        </p:txBody>
      </p:sp>
      <p:sp>
        <p:nvSpPr>
          <p:cNvPr id="13" name="Line 10"/>
          <p:cNvSpPr>
            <a:spLocks noChangeShapeType="1"/>
          </p:cNvSpPr>
          <p:nvPr/>
        </p:nvSpPr>
        <p:spPr bwMode="auto">
          <a:xfrm flipH="1" flipV="1">
            <a:off x="3810000" y="4267200"/>
            <a:ext cx="0" cy="838200"/>
          </a:xfrm>
          <a:prstGeom prst="line">
            <a:avLst/>
          </a:prstGeom>
          <a:noFill/>
          <a:ln w="76200">
            <a:solidFill>
              <a:schemeClr val="tx1"/>
            </a:solidFill>
            <a:prstDash val="sysDot"/>
            <a:round/>
            <a:headEnd type="none" w="sm" len="sm"/>
            <a:tailEnd type="triangle" w="sm" len="sm"/>
          </a:ln>
          <a:effectLst/>
        </p:spPr>
        <p:txBody>
          <a:bodyPr/>
          <a:lstStyle/>
          <a:p>
            <a:endParaRPr lang="en-US"/>
          </a:p>
        </p:txBody>
      </p:sp>
      <p:sp>
        <p:nvSpPr>
          <p:cNvPr id="14" name="Line 12"/>
          <p:cNvSpPr>
            <a:spLocks noChangeShapeType="1"/>
          </p:cNvSpPr>
          <p:nvPr/>
        </p:nvSpPr>
        <p:spPr bwMode="auto">
          <a:xfrm flipV="1">
            <a:off x="7543800" y="4267200"/>
            <a:ext cx="0" cy="685800"/>
          </a:xfrm>
          <a:prstGeom prst="line">
            <a:avLst/>
          </a:prstGeom>
          <a:noFill/>
          <a:ln w="76200">
            <a:solidFill>
              <a:schemeClr val="tx1"/>
            </a:solidFill>
            <a:prstDash val="sysDot"/>
            <a:round/>
            <a:headEnd type="none" w="sm" len="sm"/>
            <a:tailEnd type="triangle" w="sm" len="sm"/>
          </a:ln>
          <a:effectLst/>
        </p:spPr>
        <p:txBody>
          <a:bodyPr/>
          <a:lstStyle/>
          <a:p>
            <a:endParaRPr lang="en-US"/>
          </a:p>
        </p:txBody>
      </p:sp>
      <p:sp>
        <p:nvSpPr>
          <p:cNvPr id="15" name="Line 13"/>
          <p:cNvSpPr>
            <a:spLocks noChangeShapeType="1"/>
          </p:cNvSpPr>
          <p:nvPr/>
        </p:nvSpPr>
        <p:spPr bwMode="auto">
          <a:xfrm flipV="1">
            <a:off x="3733800" y="2514600"/>
            <a:ext cx="0" cy="685800"/>
          </a:xfrm>
          <a:prstGeom prst="line">
            <a:avLst/>
          </a:prstGeom>
          <a:noFill/>
          <a:ln w="76200">
            <a:solidFill>
              <a:schemeClr val="tx1"/>
            </a:solidFill>
            <a:prstDash val="sysDot"/>
            <a:round/>
            <a:headEnd type="none" w="sm" len="sm"/>
            <a:tailEnd type="triangle" w="sm" len="sm"/>
          </a:ln>
          <a:effectLst/>
        </p:spPr>
        <p:txBody>
          <a:bodyPr/>
          <a:lstStyle/>
          <a:p>
            <a:endParaRPr lang="en-US"/>
          </a:p>
        </p:txBody>
      </p:sp>
      <p:sp>
        <p:nvSpPr>
          <p:cNvPr id="16" name="Line 14"/>
          <p:cNvSpPr>
            <a:spLocks noChangeShapeType="1"/>
          </p:cNvSpPr>
          <p:nvPr/>
        </p:nvSpPr>
        <p:spPr bwMode="auto">
          <a:xfrm flipH="1" flipV="1">
            <a:off x="5105400" y="3581400"/>
            <a:ext cx="1066800" cy="0"/>
          </a:xfrm>
          <a:prstGeom prst="line">
            <a:avLst/>
          </a:prstGeom>
          <a:noFill/>
          <a:ln w="76200">
            <a:solidFill>
              <a:schemeClr val="tx1"/>
            </a:solidFill>
            <a:prstDash val="sysDot"/>
            <a:round/>
            <a:headEnd type="none" w="sm" len="sm"/>
            <a:tailEnd type="triangle" w="sm" len="sm"/>
          </a:ln>
          <a:effectLst/>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Attribute Driven Design Method</a:t>
            </a:r>
          </a:p>
        </p:txBody>
      </p:sp>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ADD - Step 3b</a:t>
            </a:r>
            <a:endParaRPr lang="en-US" sz="1600" b="0" dirty="0"/>
          </a:p>
          <a:p>
            <a:endParaRPr lang="en-US" sz="16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21</a:t>
            </a:fld>
            <a:endParaRPr lang="en-US"/>
          </a:p>
        </p:txBody>
      </p:sp>
      <p:sp>
        <p:nvSpPr>
          <p:cNvPr id="6" name="Rectangle 5"/>
          <p:cNvSpPr/>
          <p:nvPr/>
        </p:nvSpPr>
        <p:spPr>
          <a:xfrm>
            <a:off x="304800" y="1146751"/>
            <a:ext cx="10820400" cy="5867401"/>
          </a:xfrm>
          <a:prstGeom prst="rect">
            <a:avLst/>
          </a:prstGeom>
        </p:spPr>
        <p:txBody>
          <a:bodyPr wrap="square">
            <a:normAutofit lnSpcReduction="10000"/>
          </a:bodyPr>
          <a:lstStyle/>
          <a:p>
            <a:pPr>
              <a:spcBef>
                <a:spcPts val="1200"/>
              </a:spcBef>
              <a:buClr>
                <a:schemeClr val="accent6">
                  <a:lumMod val="50000"/>
                </a:schemeClr>
              </a:buClr>
            </a:pPr>
            <a:r>
              <a:rPr lang="en-US" sz="3200" dirty="0"/>
              <a:t>Instantiate architectural elements and allocate responsibilities: </a:t>
            </a:r>
            <a:r>
              <a:rPr lang="en-US" sz="2800" b="1" dirty="0"/>
              <a:t>What does step 3b involve?</a:t>
            </a:r>
          </a:p>
          <a:p>
            <a:pPr marL="971550" lvl="1" indent="-514350">
              <a:spcBef>
                <a:spcPts val="1200"/>
              </a:spcBef>
              <a:buClr>
                <a:schemeClr val="accent6">
                  <a:lumMod val="50000"/>
                </a:schemeClr>
              </a:buClr>
              <a:buFont typeface="Wingdings" pitchFamily="2" charset="2"/>
              <a:buChar char="§"/>
            </a:pPr>
            <a:r>
              <a:rPr lang="en-US" sz="2400" dirty="0"/>
              <a:t>Instantiate one instance of every type of element you chose in Step 3a. These are called “child elements.”</a:t>
            </a:r>
          </a:p>
          <a:p>
            <a:pPr marL="971550" lvl="1" indent="-514350">
              <a:spcBef>
                <a:spcPts val="1200"/>
              </a:spcBef>
              <a:buClr>
                <a:schemeClr val="accent6">
                  <a:lumMod val="50000"/>
                </a:schemeClr>
              </a:buClr>
              <a:buFont typeface="Wingdings" pitchFamily="2" charset="2"/>
              <a:buChar char="§"/>
            </a:pPr>
            <a:r>
              <a:rPr lang="en-US" sz="2400" dirty="0"/>
              <a:t>Assign responsibilities to child elements according to their type. E.g. ping-type elements are assigned responsibilities including </a:t>
            </a:r>
            <a:r>
              <a:rPr lang="en-US" sz="2400" u="sng" dirty="0"/>
              <a:t>ping functionality</a:t>
            </a:r>
            <a:r>
              <a:rPr lang="en-US" sz="2400" dirty="0"/>
              <a:t>, </a:t>
            </a:r>
            <a:r>
              <a:rPr lang="en-US" sz="2400" u="sng" dirty="0"/>
              <a:t>ping frequency</a:t>
            </a:r>
            <a:r>
              <a:rPr lang="en-US" sz="2400" dirty="0"/>
              <a:t>, </a:t>
            </a:r>
            <a:r>
              <a:rPr lang="en-US" sz="2400" u="sng" dirty="0"/>
              <a:t>data content of ping signals</a:t>
            </a:r>
            <a:r>
              <a:rPr lang="en-US" sz="2400" dirty="0"/>
              <a:t>, and </a:t>
            </a:r>
            <a:r>
              <a:rPr lang="en-US" sz="2400" u="sng" dirty="0"/>
              <a:t>the elements to which they send ping signals</a:t>
            </a:r>
            <a:r>
              <a:rPr lang="en-US" sz="2400" dirty="0"/>
              <a:t>. </a:t>
            </a:r>
          </a:p>
          <a:p>
            <a:pPr marL="971550" lvl="1" indent="-514350">
              <a:spcBef>
                <a:spcPts val="1200"/>
              </a:spcBef>
              <a:buClr>
                <a:schemeClr val="accent6">
                  <a:lumMod val="50000"/>
                </a:schemeClr>
              </a:buClr>
              <a:buFont typeface="Wingdings" pitchFamily="2" charset="2"/>
              <a:buChar char="§"/>
            </a:pPr>
            <a:r>
              <a:rPr lang="en-US" sz="2400" dirty="0"/>
              <a:t>Allocate responsibilities associated with the parent element among its children according to the rationale and element properties recorded in Step 3a. e.g., Parent element in a banking system is responsible for </a:t>
            </a:r>
            <a:r>
              <a:rPr lang="en-US" sz="2400" u="sng" dirty="0"/>
              <a:t>managing cash distribution</a:t>
            </a:r>
            <a:r>
              <a:rPr lang="en-US" sz="2400" dirty="0"/>
              <a:t>, </a:t>
            </a:r>
            <a:r>
              <a:rPr lang="en-US" sz="2400" u="sng" dirty="0"/>
              <a:t>cash collection</a:t>
            </a:r>
            <a:r>
              <a:rPr lang="en-US" sz="2400" dirty="0"/>
              <a:t>, and </a:t>
            </a:r>
            <a:r>
              <a:rPr lang="en-US" sz="2400" u="sng" dirty="0"/>
              <a:t>transaction records</a:t>
            </a:r>
            <a:r>
              <a:rPr lang="en-US" sz="2400" dirty="0"/>
              <a:t>, then allocate those responsibilities among its children. Note that all responsibilities assigned to the parent are considered at this time regardless of whether they are architecturally significant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ADD – Step 3b Example: Garage door</a:t>
            </a:r>
          </a:p>
          <a:p>
            <a:endParaRPr lang="en-US" sz="16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22</a:t>
            </a:fld>
            <a:endParaRPr lang="en-US"/>
          </a:p>
        </p:txBody>
      </p:sp>
      <p:sp>
        <p:nvSpPr>
          <p:cNvPr id="6" name="Rectangle 5"/>
          <p:cNvSpPr/>
          <p:nvPr/>
        </p:nvSpPr>
        <p:spPr>
          <a:xfrm>
            <a:off x="247490" y="1147036"/>
            <a:ext cx="6156505" cy="5570756"/>
          </a:xfrm>
          <a:prstGeom prst="rect">
            <a:avLst/>
          </a:prstGeom>
        </p:spPr>
        <p:txBody>
          <a:bodyPr wrap="square">
            <a:spAutoFit/>
          </a:bodyPr>
          <a:lstStyle/>
          <a:p>
            <a:pPr>
              <a:spcBef>
                <a:spcPts val="1200"/>
              </a:spcBef>
              <a:buClr>
                <a:schemeClr val="accent6">
                  <a:lumMod val="50000"/>
                </a:schemeClr>
              </a:buClr>
            </a:pPr>
            <a:r>
              <a:rPr lang="en-US" sz="2800" dirty="0"/>
              <a:t>We allocate the responsibility for managing </a:t>
            </a:r>
            <a:r>
              <a:rPr lang="en-US" sz="2800" u="sng" dirty="0"/>
              <a:t>obstacle detection</a:t>
            </a:r>
            <a:r>
              <a:rPr lang="en-US" sz="2800" dirty="0"/>
              <a:t> and </a:t>
            </a:r>
            <a:r>
              <a:rPr lang="en-US" sz="2800" u="sng" dirty="0"/>
              <a:t>halting the garage door </a:t>
            </a:r>
            <a:r>
              <a:rPr lang="en-US" sz="2800" dirty="0"/>
              <a:t>to the </a:t>
            </a:r>
            <a:r>
              <a:rPr lang="en-US" sz="2800" dirty="0">
                <a:solidFill>
                  <a:srgbClr val="FF0000"/>
                </a:solidFill>
              </a:rPr>
              <a:t>performance-critical section</a:t>
            </a:r>
            <a:r>
              <a:rPr lang="en-US" sz="2800" dirty="0"/>
              <a:t> since the functionality has a deadline.</a:t>
            </a:r>
          </a:p>
          <a:p>
            <a:pPr>
              <a:spcBef>
                <a:spcPts val="1200"/>
              </a:spcBef>
              <a:buClr>
                <a:schemeClr val="accent6">
                  <a:lumMod val="50000"/>
                </a:schemeClr>
              </a:buClr>
            </a:pPr>
            <a:r>
              <a:rPr lang="en-US" sz="2800" dirty="0"/>
              <a:t>The management of the </a:t>
            </a:r>
            <a:r>
              <a:rPr lang="en-US" sz="2800" u="sng" dirty="0"/>
              <a:t>normal raising and lowering </a:t>
            </a:r>
            <a:r>
              <a:rPr lang="en-US" sz="2800" dirty="0"/>
              <a:t>of the door has no timing deadline so we can treat it as </a:t>
            </a:r>
            <a:r>
              <a:rPr lang="en-US" sz="2800" dirty="0">
                <a:solidFill>
                  <a:srgbClr val="FF0000"/>
                </a:solidFill>
              </a:rPr>
              <a:t>non-performance-critical</a:t>
            </a:r>
            <a:r>
              <a:rPr lang="en-US" sz="2800" dirty="0"/>
              <a:t>.</a:t>
            </a:r>
          </a:p>
          <a:p>
            <a:pPr>
              <a:spcBef>
                <a:spcPts val="1200"/>
              </a:spcBef>
              <a:buClr>
                <a:schemeClr val="accent6">
                  <a:lumMod val="50000"/>
                </a:schemeClr>
              </a:buClr>
            </a:pPr>
            <a:r>
              <a:rPr lang="en-US" sz="2800" dirty="0"/>
              <a:t>We also identify several responsibilities of the </a:t>
            </a:r>
            <a:r>
              <a:rPr lang="en-US" sz="2800" dirty="0">
                <a:solidFill>
                  <a:srgbClr val="FF0000"/>
                </a:solidFill>
              </a:rPr>
              <a:t>virtual machine</a:t>
            </a:r>
            <a:r>
              <a:rPr lang="en-US" sz="2800" dirty="0"/>
              <a:t>: </a:t>
            </a:r>
            <a:r>
              <a:rPr lang="en-US" sz="2800" u="sng" dirty="0"/>
              <a:t>communication</a:t>
            </a:r>
            <a:r>
              <a:rPr lang="en-US" sz="2800" dirty="0"/>
              <a:t> and </a:t>
            </a:r>
            <a:r>
              <a:rPr lang="en-US" sz="2800" u="sng" dirty="0"/>
              <a:t>sensor reading and actuator control</a:t>
            </a:r>
            <a:r>
              <a:rPr lang="en-US" sz="2800" dirty="0"/>
              <a:t>.</a:t>
            </a:r>
          </a:p>
        </p:txBody>
      </p:sp>
      <p:sp>
        <p:nvSpPr>
          <p:cNvPr id="2" name="Rectangle 6">
            <a:extLst>
              <a:ext uri="{FF2B5EF4-FFF2-40B4-BE49-F238E27FC236}">
                <a16:creationId xmlns:a16="http://schemas.microsoft.com/office/drawing/2014/main" id="{6EF61467-8F82-1EB6-E61C-827F573F26E2}"/>
              </a:ext>
            </a:extLst>
          </p:cNvPr>
          <p:cNvSpPr>
            <a:spLocks noChangeArrowheads="1"/>
          </p:cNvSpPr>
          <p:nvPr/>
        </p:nvSpPr>
        <p:spPr bwMode="auto">
          <a:xfrm>
            <a:off x="6413406" y="2885420"/>
            <a:ext cx="5486400" cy="2530360"/>
          </a:xfrm>
          <a:prstGeom prst="rect">
            <a:avLst/>
          </a:prstGeom>
          <a:solidFill>
            <a:schemeClr val="accent6">
              <a:lumMod val="40000"/>
              <a:lumOff val="60000"/>
            </a:schemeClr>
          </a:solidFill>
          <a:ln w="12700">
            <a:solidFill>
              <a:schemeClr val="tx1"/>
            </a:solidFill>
            <a:miter lim="800000"/>
            <a:headEnd type="none" w="sm" len="sm"/>
            <a:tailEnd type="none" w="sm" len="sm"/>
          </a:ln>
          <a:effectLst/>
        </p:spPr>
        <p:txBody>
          <a:bodyPr wrap="none" anchor="ctr"/>
          <a:lstStyle/>
          <a:p>
            <a:pPr algn="ctr"/>
            <a:r>
              <a:rPr lang="en-US" dirty="0"/>
              <a:t>Garage Door System</a:t>
            </a:r>
          </a:p>
        </p:txBody>
      </p:sp>
      <p:sp>
        <p:nvSpPr>
          <p:cNvPr id="3" name="Rectangle 5">
            <a:extLst>
              <a:ext uri="{FF2B5EF4-FFF2-40B4-BE49-F238E27FC236}">
                <a16:creationId xmlns:a16="http://schemas.microsoft.com/office/drawing/2014/main" id="{6D7D5F84-2A15-E6A0-B7A7-7047580349D2}"/>
              </a:ext>
            </a:extLst>
          </p:cNvPr>
          <p:cNvSpPr>
            <a:spLocks noChangeArrowheads="1"/>
          </p:cNvSpPr>
          <p:nvPr/>
        </p:nvSpPr>
        <p:spPr bwMode="auto">
          <a:xfrm>
            <a:off x="7230405" y="1600200"/>
            <a:ext cx="1676400" cy="752642"/>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a:solidFill>
                  <a:schemeClr val="bg1"/>
                </a:solidFill>
              </a:rPr>
              <a:t>User </a:t>
            </a:r>
          </a:p>
          <a:p>
            <a:pPr algn="ctr"/>
            <a:r>
              <a:rPr lang="en-US">
                <a:solidFill>
                  <a:schemeClr val="bg1"/>
                </a:solidFill>
              </a:rPr>
              <a:t>Interface</a:t>
            </a:r>
          </a:p>
        </p:txBody>
      </p:sp>
      <p:sp>
        <p:nvSpPr>
          <p:cNvPr id="7" name="Rectangle 6">
            <a:extLst>
              <a:ext uri="{FF2B5EF4-FFF2-40B4-BE49-F238E27FC236}">
                <a16:creationId xmlns:a16="http://schemas.microsoft.com/office/drawing/2014/main" id="{EA728A3B-D589-3A98-C183-70522CF10FB1}"/>
              </a:ext>
            </a:extLst>
          </p:cNvPr>
          <p:cNvSpPr>
            <a:spLocks noChangeArrowheads="1"/>
          </p:cNvSpPr>
          <p:nvPr/>
        </p:nvSpPr>
        <p:spPr bwMode="auto">
          <a:xfrm>
            <a:off x="6533781" y="3053579"/>
            <a:ext cx="2478157" cy="752642"/>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a:solidFill>
                  <a:srgbClr val="FF0000"/>
                </a:solidFill>
              </a:rPr>
              <a:t>Non-Performance</a:t>
            </a:r>
          </a:p>
          <a:p>
            <a:pPr algn="ctr"/>
            <a:r>
              <a:rPr lang="en-US">
                <a:solidFill>
                  <a:srgbClr val="FF0000"/>
                </a:solidFill>
              </a:rPr>
              <a:t>Critical Computation</a:t>
            </a:r>
          </a:p>
        </p:txBody>
      </p:sp>
      <p:sp>
        <p:nvSpPr>
          <p:cNvPr id="9" name="Rectangle 7">
            <a:extLst>
              <a:ext uri="{FF2B5EF4-FFF2-40B4-BE49-F238E27FC236}">
                <a16:creationId xmlns:a16="http://schemas.microsoft.com/office/drawing/2014/main" id="{7B61CB41-2D2D-F716-7FC3-14ECEC18F9F9}"/>
              </a:ext>
            </a:extLst>
          </p:cNvPr>
          <p:cNvSpPr>
            <a:spLocks noChangeArrowheads="1"/>
          </p:cNvSpPr>
          <p:nvPr/>
        </p:nvSpPr>
        <p:spPr bwMode="auto">
          <a:xfrm>
            <a:off x="9237227" y="3053579"/>
            <a:ext cx="2551043" cy="752642"/>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dirty="0">
                <a:solidFill>
                  <a:srgbClr val="FF0000"/>
                </a:solidFill>
              </a:rPr>
              <a:t>Performance</a:t>
            </a:r>
          </a:p>
          <a:p>
            <a:pPr algn="ctr"/>
            <a:r>
              <a:rPr lang="en-US" dirty="0">
                <a:solidFill>
                  <a:srgbClr val="FF0000"/>
                </a:solidFill>
              </a:rPr>
              <a:t>Critical Computation</a:t>
            </a:r>
          </a:p>
        </p:txBody>
      </p:sp>
      <p:sp>
        <p:nvSpPr>
          <p:cNvPr id="10" name="Rectangle 8">
            <a:extLst>
              <a:ext uri="{FF2B5EF4-FFF2-40B4-BE49-F238E27FC236}">
                <a16:creationId xmlns:a16="http://schemas.microsoft.com/office/drawing/2014/main" id="{144AA7F0-2EDC-0E1F-F1BE-E07EFF83B990}"/>
              </a:ext>
            </a:extLst>
          </p:cNvPr>
          <p:cNvSpPr>
            <a:spLocks noChangeArrowheads="1"/>
          </p:cNvSpPr>
          <p:nvPr/>
        </p:nvSpPr>
        <p:spPr bwMode="auto">
          <a:xfrm>
            <a:off x="9430263" y="4489949"/>
            <a:ext cx="2332383" cy="752642"/>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a:solidFill>
                  <a:schemeClr val="bg1"/>
                </a:solidFill>
              </a:rPr>
              <a:t>Scheduler</a:t>
            </a:r>
          </a:p>
          <a:p>
            <a:pPr algn="ctr"/>
            <a:r>
              <a:rPr lang="en-US">
                <a:solidFill>
                  <a:schemeClr val="bg1"/>
                </a:solidFill>
              </a:rPr>
              <a:t>That Guarantees</a:t>
            </a:r>
          </a:p>
          <a:p>
            <a:pPr algn="ctr"/>
            <a:r>
              <a:rPr lang="en-US">
                <a:solidFill>
                  <a:schemeClr val="bg1"/>
                </a:solidFill>
              </a:rPr>
              <a:t>Deadlines</a:t>
            </a:r>
          </a:p>
        </p:txBody>
      </p:sp>
      <p:sp>
        <p:nvSpPr>
          <p:cNvPr id="11" name="Rectangle 9">
            <a:extLst>
              <a:ext uri="{FF2B5EF4-FFF2-40B4-BE49-F238E27FC236}">
                <a16:creationId xmlns:a16="http://schemas.microsoft.com/office/drawing/2014/main" id="{E572846B-8B2D-A245-FE9F-F2527E268875}"/>
              </a:ext>
            </a:extLst>
          </p:cNvPr>
          <p:cNvSpPr>
            <a:spLocks noChangeArrowheads="1"/>
          </p:cNvSpPr>
          <p:nvPr/>
        </p:nvSpPr>
        <p:spPr bwMode="auto">
          <a:xfrm>
            <a:off x="6533781" y="4489949"/>
            <a:ext cx="2332383" cy="752642"/>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a:solidFill>
                  <a:srgbClr val="FF0000"/>
                </a:solidFill>
              </a:rPr>
              <a:t>Virtual </a:t>
            </a:r>
          </a:p>
          <a:p>
            <a:pPr algn="ctr"/>
            <a:r>
              <a:rPr lang="en-US">
                <a:solidFill>
                  <a:srgbClr val="FF0000"/>
                </a:solidFill>
              </a:rPr>
              <a:t>Machine</a:t>
            </a:r>
          </a:p>
        </p:txBody>
      </p:sp>
      <p:sp>
        <p:nvSpPr>
          <p:cNvPr id="12" name="Line 10">
            <a:extLst>
              <a:ext uri="{FF2B5EF4-FFF2-40B4-BE49-F238E27FC236}">
                <a16:creationId xmlns:a16="http://schemas.microsoft.com/office/drawing/2014/main" id="{D54A03D0-DAB8-B228-7BF6-F3C7025AD2EB}"/>
              </a:ext>
            </a:extLst>
          </p:cNvPr>
          <p:cNvSpPr>
            <a:spLocks noChangeShapeType="1"/>
          </p:cNvSpPr>
          <p:nvPr/>
        </p:nvSpPr>
        <p:spPr bwMode="auto">
          <a:xfrm flipH="1" flipV="1">
            <a:off x="10680606" y="3847425"/>
            <a:ext cx="0" cy="636851"/>
          </a:xfrm>
          <a:prstGeom prst="line">
            <a:avLst/>
          </a:prstGeom>
          <a:noFill/>
          <a:ln w="76200">
            <a:solidFill>
              <a:schemeClr val="tx1"/>
            </a:solidFill>
            <a:prstDash val="sysDot"/>
            <a:round/>
            <a:headEnd type="none" w="sm" len="sm"/>
            <a:tailEnd type="triangle" w="sm" len="sm"/>
          </a:ln>
          <a:effectLst/>
        </p:spPr>
        <p:txBody>
          <a:bodyPr/>
          <a:lstStyle/>
          <a:p>
            <a:endParaRPr lang="en-US"/>
          </a:p>
        </p:txBody>
      </p:sp>
      <p:sp>
        <p:nvSpPr>
          <p:cNvPr id="13" name="Line 12">
            <a:extLst>
              <a:ext uri="{FF2B5EF4-FFF2-40B4-BE49-F238E27FC236}">
                <a16:creationId xmlns:a16="http://schemas.microsoft.com/office/drawing/2014/main" id="{A14D16B8-CCA1-6D2A-2530-9246109C753C}"/>
              </a:ext>
            </a:extLst>
          </p:cNvPr>
          <p:cNvSpPr>
            <a:spLocks noChangeShapeType="1"/>
          </p:cNvSpPr>
          <p:nvPr/>
        </p:nvSpPr>
        <p:spPr bwMode="auto">
          <a:xfrm flipH="1" flipV="1">
            <a:off x="7708806" y="3806221"/>
            <a:ext cx="18333" cy="678055"/>
          </a:xfrm>
          <a:prstGeom prst="line">
            <a:avLst/>
          </a:prstGeom>
          <a:noFill/>
          <a:ln w="76200">
            <a:solidFill>
              <a:schemeClr val="tx1"/>
            </a:solidFill>
            <a:prstDash val="sysDot"/>
            <a:round/>
            <a:headEnd type="none" w="sm" len="sm"/>
            <a:tailEnd type="triangle" w="sm" len="sm"/>
          </a:ln>
          <a:effectLst/>
        </p:spPr>
        <p:txBody>
          <a:bodyPr/>
          <a:lstStyle/>
          <a:p>
            <a:endParaRPr lang="en-US"/>
          </a:p>
        </p:txBody>
      </p:sp>
      <p:sp>
        <p:nvSpPr>
          <p:cNvPr id="14" name="Line 13">
            <a:extLst>
              <a:ext uri="{FF2B5EF4-FFF2-40B4-BE49-F238E27FC236}">
                <a16:creationId xmlns:a16="http://schemas.microsoft.com/office/drawing/2014/main" id="{C08A1712-E1D8-1246-5C54-BF7CD7E9DE45}"/>
              </a:ext>
            </a:extLst>
          </p:cNvPr>
          <p:cNvSpPr>
            <a:spLocks noChangeShapeType="1"/>
          </p:cNvSpPr>
          <p:nvPr/>
        </p:nvSpPr>
        <p:spPr bwMode="auto">
          <a:xfrm flipV="1">
            <a:off x="8013606" y="2364360"/>
            <a:ext cx="0" cy="521060"/>
          </a:xfrm>
          <a:prstGeom prst="line">
            <a:avLst/>
          </a:prstGeom>
          <a:noFill/>
          <a:ln w="76200">
            <a:solidFill>
              <a:schemeClr val="tx1"/>
            </a:solidFill>
            <a:prstDash val="sysDot"/>
            <a:round/>
            <a:headEnd type="none" w="sm" len="sm"/>
            <a:tailEnd type="triangle" w="sm" len="sm"/>
          </a:ln>
          <a:effectLst/>
        </p:spPr>
        <p:txBody>
          <a:bodyPr/>
          <a:lstStyle/>
          <a:p>
            <a:endParaRPr lang="en-US"/>
          </a:p>
        </p:txBody>
      </p:sp>
      <p:sp>
        <p:nvSpPr>
          <p:cNvPr id="15" name="Line 14">
            <a:extLst>
              <a:ext uri="{FF2B5EF4-FFF2-40B4-BE49-F238E27FC236}">
                <a16:creationId xmlns:a16="http://schemas.microsoft.com/office/drawing/2014/main" id="{47CEED3E-FB7F-5B8F-5C66-9F9A42ABAE63}"/>
              </a:ext>
            </a:extLst>
          </p:cNvPr>
          <p:cNvSpPr>
            <a:spLocks noChangeShapeType="1"/>
          </p:cNvSpPr>
          <p:nvPr/>
        </p:nvSpPr>
        <p:spPr bwMode="auto">
          <a:xfrm flipH="1" flipV="1">
            <a:off x="9011937" y="3429900"/>
            <a:ext cx="225288" cy="0"/>
          </a:xfrm>
          <a:prstGeom prst="line">
            <a:avLst/>
          </a:prstGeom>
          <a:noFill/>
          <a:ln w="76200">
            <a:solidFill>
              <a:schemeClr val="tx1"/>
            </a:solidFill>
            <a:prstDash val="sysDot"/>
            <a:round/>
            <a:headEnd type="none" w="sm" len="sm"/>
            <a:tailEnd type="triangle" w="sm" len="sm"/>
          </a:ln>
          <a:effectLst/>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Instantiate Modules</a:t>
            </a:r>
          </a:p>
        </p:txBody>
      </p:sp>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ADD – Step 3b Example: Garage door</a:t>
            </a:r>
          </a:p>
          <a:p>
            <a:endParaRPr lang="en-US" sz="16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23</a:t>
            </a:fld>
            <a:endParaRPr lang="en-US"/>
          </a:p>
        </p:txBody>
      </p:sp>
      <p:sp>
        <p:nvSpPr>
          <p:cNvPr id="6" name="Rectangle 5"/>
          <p:cNvSpPr/>
          <p:nvPr/>
        </p:nvSpPr>
        <p:spPr>
          <a:xfrm>
            <a:off x="304800" y="1299151"/>
            <a:ext cx="10820400" cy="5558850"/>
          </a:xfrm>
          <a:prstGeom prst="rect">
            <a:avLst/>
          </a:prstGeom>
        </p:spPr>
        <p:txBody>
          <a:bodyPr wrap="square">
            <a:normAutofit lnSpcReduction="10000"/>
          </a:bodyPr>
          <a:lstStyle/>
          <a:p>
            <a:pPr>
              <a:lnSpc>
                <a:spcPct val="80000"/>
              </a:lnSpc>
              <a:spcBef>
                <a:spcPts val="1200"/>
              </a:spcBef>
              <a:buClr>
                <a:schemeClr val="accent6">
                  <a:lumMod val="50000"/>
                </a:schemeClr>
              </a:buClr>
            </a:pPr>
            <a:r>
              <a:rPr lang="en-US" sz="2800" dirty="0"/>
              <a:t>Thus, the non-performance-critical and performance-critical modules become instantiated as:</a:t>
            </a:r>
          </a:p>
          <a:p>
            <a:pPr marL="971550" lvl="1" indent="-514350">
              <a:lnSpc>
                <a:spcPct val="80000"/>
              </a:lnSpc>
              <a:spcBef>
                <a:spcPts val="1200"/>
              </a:spcBef>
              <a:buClr>
                <a:schemeClr val="accent6">
                  <a:lumMod val="50000"/>
                </a:schemeClr>
              </a:buClr>
              <a:buFont typeface="Wingdings" pitchFamily="2" charset="2"/>
              <a:buChar char="§"/>
            </a:pPr>
            <a:r>
              <a:rPr lang="en-US" sz="2800" dirty="0"/>
              <a:t>Non-performance Critical Computation</a:t>
            </a:r>
          </a:p>
          <a:p>
            <a:pPr marL="1428750" lvl="2" indent="-514350">
              <a:lnSpc>
                <a:spcPct val="80000"/>
              </a:lnSpc>
              <a:spcBef>
                <a:spcPts val="1200"/>
              </a:spcBef>
              <a:buClr>
                <a:schemeClr val="accent6">
                  <a:lumMod val="50000"/>
                </a:schemeClr>
              </a:buClr>
              <a:buFont typeface="Wingdings" pitchFamily="2" charset="2"/>
              <a:buChar char="§"/>
            </a:pPr>
            <a:r>
              <a:rPr lang="en-US" sz="2800" dirty="0"/>
              <a:t>Diagnosis modules (handling communication/sensor interactions)</a:t>
            </a:r>
          </a:p>
          <a:p>
            <a:pPr marL="1428750" lvl="2" indent="-514350">
              <a:lnSpc>
                <a:spcPct val="80000"/>
              </a:lnSpc>
              <a:spcBef>
                <a:spcPts val="1200"/>
              </a:spcBef>
              <a:buClr>
                <a:schemeClr val="accent6">
                  <a:lumMod val="50000"/>
                </a:schemeClr>
              </a:buClr>
              <a:buFont typeface="Wingdings" pitchFamily="2" charset="2"/>
              <a:buChar char="§"/>
            </a:pPr>
            <a:r>
              <a:rPr lang="en-US" sz="2800" dirty="0"/>
              <a:t>Raising/Lowering Door modules</a:t>
            </a:r>
          </a:p>
          <a:p>
            <a:pPr marL="1428750" lvl="2" indent="-514350">
              <a:lnSpc>
                <a:spcPct val="80000"/>
              </a:lnSpc>
              <a:spcBef>
                <a:spcPts val="1200"/>
              </a:spcBef>
              <a:buClr>
                <a:schemeClr val="accent6">
                  <a:lumMod val="50000"/>
                </a:schemeClr>
              </a:buClr>
              <a:buFont typeface="Wingdings" pitchFamily="2" charset="2"/>
              <a:buChar char="§"/>
            </a:pPr>
            <a:endParaRPr lang="en-US" sz="2800" dirty="0"/>
          </a:p>
          <a:p>
            <a:pPr marL="971550" lvl="1" indent="-514350">
              <a:lnSpc>
                <a:spcPct val="80000"/>
              </a:lnSpc>
              <a:spcBef>
                <a:spcPts val="1200"/>
              </a:spcBef>
              <a:buClr>
                <a:schemeClr val="accent6">
                  <a:lumMod val="50000"/>
                </a:schemeClr>
              </a:buClr>
              <a:buFont typeface="Wingdings" pitchFamily="2" charset="2"/>
              <a:buChar char="§"/>
            </a:pPr>
            <a:r>
              <a:rPr lang="en-US" sz="2800" dirty="0"/>
              <a:t>Performance Critical Computation</a:t>
            </a:r>
          </a:p>
          <a:p>
            <a:pPr marL="1428750" lvl="2" indent="-514350">
              <a:lnSpc>
                <a:spcPct val="80000"/>
              </a:lnSpc>
              <a:spcBef>
                <a:spcPts val="1200"/>
              </a:spcBef>
              <a:buClr>
                <a:schemeClr val="accent6">
                  <a:lumMod val="50000"/>
                </a:schemeClr>
              </a:buClr>
              <a:buFont typeface="Wingdings" pitchFamily="2" charset="2"/>
              <a:buChar char="§"/>
            </a:pPr>
            <a:r>
              <a:rPr lang="en-US" sz="2800" dirty="0"/>
              <a:t>Obstacle Detection</a:t>
            </a:r>
          </a:p>
          <a:p>
            <a:pPr marL="1428750" lvl="2" indent="-514350">
              <a:lnSpc>
                <a:spcPct val="80000"/>
              </a:lnSpc>
              <a:spcBef>
                <a:spcPts val="1200"/>
              </a:spcBef>
              <a:buClr>
                <a:schemeClr val="accent6">
                  <a:lumMod val="50000"/>
                </a:schemeClr>
              </a:buClr>
              <a:buFont typeface="Wingdings" pitchFamily="2" charset="2"/>
              <a:buChar char="§"/>
            </a:pPr>
            <a:endParaRPr lang="en-US" sz="2800" dirty="0"/>
          </a:p>
          <a:p>
            <a:pPr marL="971550" lvl="1" indent="-514350">
              <a:lnSpc>
                <a:spcPct val="80000"/>
              </a:lnSpc>
              <a:spcBef>
                <a:spcPts val="1200"/>
              </a:spcBef>
              <a:buClr>
                <a:schemeClr val="accent6">
                  <a:lumMod val="50000"/>
                </a:schemeClr>
              </a:buClr>
              <a:buFont typeface="Wingdings" pitchFamily="2" charset="2"/>
              <a:buChar char="§"/>
            </a:pPr>
            <a:r>
              <a:rPr lang="en-US" sz="2800" dirty="0"/>
              <a:t>Virtual Machine</a:t>
            </a:r>
          </a:p>
          <a:p>
            <a:pPr marL="1428750" lvl="2" indent="-514350">
              <a:lnSpc>
                <a:spcPct val="80000"/>
              </a:lnSpc>
              <a:spcBef>
                <a:spcPts val="1200"/>
              </a:spcBef>
              <a:buClr>
                <a:schemeClr val="accent6">
                  <a:lumMod val="50000"/>
                </a:schemeClr>
              </a:buClr>
              <a:buFont typeface="Wingdings" pitchFamily="2" charset="2"/>
              <a:buChar char="§"/>
            </a:pPr>
            <a:r>
              <a:rPr lang="en-US" sz="2800" dirty="0"/>
              <a:t>Two instances:  communication and sensor/actuator control</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a:extLst>
              <a:ext uri="{FF2B5EF4-FFF2-40B4-BE49-F238E27FC236}">
                <a16:creationId xmlns:a16="http://schemas.microsoft.com/office/drawing/2014/main" id="{B6647A80-AD5D-ED1F-75F3-F7D460CC3438}"/>
              </a:ext>
            </a:extLst>
          </p:cNvPr>
          <p:cNvSpPr>
            <a:spLocks noChangeArrowheads="1"/>
          </p:cNvSpPr>
          <p:nvPr/>
        </p:nvSpPr>
        <p:spPr bwMode="auto">
          <a:xfrm>
            <a:off x="1371599" y="2209800"/>
            <a:ext cx="8839187" cy="3581400"/>
          </a:xfrm>
          <a:prstGeom prst="rect">
            <a:avLst/>
          </a:prstGeom>
          <a:solidFill>
            <a:schemeClr val="accent6">
              <a:lumMod val="40000"/>
              <a:lumOff val="60000"/>
            </a:schemeClr>
          </a:solidFill>
          <a:ln w="12700">
            <a:solidFill>
              <a:schemeClr val="tx1"/>
            </a:solidFill>
            <a:miter lim="800000"/>
            <a:headEnd type="none" w="sm" len="sm"/>
            <a:tailEnd type="none" w="sm" len="sm"/>
          </a:ln>
          <a:effectLst/>
        </p:spPr>
        <p:txBody>
          <a:bodyPr wrap="none" anchor="ctr"/>
          <a:lstStyle/>
          <a:p>
            <a:pPr algn="ctr"/>
            <a:endParaRPr lang="en-US" dirty="0"/>
          </a:p>
        </p:txBody>
      </p:sp>
      <p:sp>
        <p:nvSpPr>
          <p:cNvPr id="238609" name="Rectangle 17"/>
          <p:cNvSpPr>
            <a:spLocks noChangeArrowheads="1"/>
          </p:cNvSpPr>
          <p:nvPr/>
        </p:nvSpPr>
        <p:spPr bwMode="auto">
          <a:xfrm>
            <a:off x="1676400" y="4038600"/>
            <a:ext cx="5715000" cy="1600200"/>
          </a:xfrm>
          <a:prstGeom prst="rect">
            <a:avLst/>
          </a:prstGeom>
          <a:solidFill>
            <a:schemeClr val="bg1"/>
          </a:solidFill>
          <a:ln w="12700">
            <a:solidFill>
              <a:schemeClr val="tx1"/>
            </a:solidFill>
            <a:miter lim="800000"/>
            <a:headEnd type="none" w="sm" len="sm"/>
            <a:tailEnd type="none" w="sm" len="sm"/>
          </a:ln>
          <a:effectLst/>
        </p:spPr>
        <p:txBody>
          <a:bodyPr wrap="none" anchor="ctr"/>
          <a:lstStyle/>
          <a:p>
            <a:endParaRPr lang="en-US">
              <a:solidFill>
                <a:schemeClr val="bg1"/>
              </a:solidFill>
            </a:endParaRPr>
          </a:p>
        </p:txBody>
      </p:sp>
      <p:sp>
        <p:nvSpPr>
          <p:cNvPr id="238610" name="Rectangle 18"/>
          <p:cNvSpPr>
            <a:spLocks noChangeArrowheads="1"/>
          </p:cNvSpPr>
          <p:nvPr/>
        </p:nvSpPr>
        <p:spPr bwMode="auto">
          <a:xfrm>
            <a:off x="1676400" y="2362200"/>
            <a:ext cx="5715000" cy="1447800"/>
          </a:xfrm>
          <a:prstGeom prst="rect">
            <a:avLst/>
          </a:prstGeom>
          <a:solidFill>
            <a:schemeClr val="bg1"/>
          </a:solidFill>
          <a:ln w="12700">
            <a:solidFill>
              <a:schemeClr val="tx1"/>
            </a:solidFill>
            <a:miter lim="800000"/>
            <a:headEnd type="none" w="sm" len="sm"/>
            <a:tailEnd type="none" w="sm" len="sm"/>
          </a:ln>
          <a:effectLst/>
        </p:spPr>
        <p:txBody>
          <a:bodyPr wrap="none" anchor="ctr"/>
          <a:lstStyle/>
          <a:p>
            <a:endParaRPr lang="en-US">
              <a:solidFill>
                <a:schemeClr val="bg1"/>
              </a:solidFill>
            </a:endParaRPr>
          </a:p>
        </p:txBody>
      </p:sp>
      <p:sp>
        <p:nvSpPr>
          <p:cNvPr id="19" name="Slide Number Placeholder 4"/>
          <p:cNvSpPr>
            <a:spLocks noGrp="1"/>
          </p:cNvSpPr>
          <p:nvPr>
            <p:ph type="sldNum" sz="quarter" idx="12"/>
          </p:nvPr>
        </p:nvSpPr>
        <p:spPr>
          <a:solidFill>
            <a:schemeClr val="bg1"/>
          </a:solidFill>
        </p:spPr>
        <p:txBody>
          <a:bodyPr/>
          <a:lstStyle/>
          <a:p>
            <a:fld id="{05484A9D-B7D9-4C52-9F4C-38CF9BF222B3}" type="slidenum">
              <a:rPr lang="en-US"/>
              <a:pPr/>
              <a:t>24</a:t>
            </a:fld>
            <a:endParaRPr lang="en-US"/>
          </a:p>
        </p:txBody>
      </p:sp>
      <p:sp>
        <p:nvSpPr>
          <p:cNvPr id="238594" name="Rectangle 2"/>
          <p:cNvSpPr>
            <a:spLocks noGrp="1" noChangeArrowheads="1"/>
          </p:cNvSpPr>
          <p:nvPr>
            <p:ph type="title"/>
          </p:nvPr>
        </p:nvSpPr>
        <p:spPr/>
        <p:txBody>
          <a:bodyPr>
            <a:normAutofit/>
          </a:bodyPr>
          <a:lstStyle/>
          <a:p>
            <a:r>
              <a:rPr lang="en-US"/>
              <a:t>Detailed Functional Modules</a:t>
            </a:r>
          </a:p>
        </p:txBody>
      </p:sp>
      <p:sp>
        <p:nvSpPr>
          <p:cNvPr id="238595" name="Rectangle 3"/>
          <p:cNvSpPr>
            <a:spLocks noChangeArrowheads="1"/>
          </p:cNvSpPr>
          <p:nvPr/>
        </p:nvSpPr>
        <p:spPr bwMode="auto">
          <a:xfrm>
            <a:off x="4648200" y="914400"/>
            <a:ext cx="1752600" cy="990600"/>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sz="2000">
                <a:solidFill>
                  <a:schemeClr val="bg1"/>
                </a:solidFill>
              </a:rPr>
              <a:t>User </a:t>
            </a:r>
          </a:p>
          <a:p>
            <a:pPr algn="ctr"/>
            <a:r>
              <a:rPr lang="en-US" sz="2000">
                <a:solidFill>
                  <a:schemeClr val="bg1"/>
                </a:solidFill>
              </a:rPr>
              <a:t>Interface</a:t>
            </a:r>
          </a:p>
        </p:txBody>
      </p:sp>
      <p:sp>
        <p:nvSpPr>
          <p:cNvPr id="238596" name="Rectangle 4"/>
          <p:cNvSpPr>
            <a:spLocks noChangeArrowheads="1"/>
          </p:cNvSpPr>
          <p:nvPr/>
        </p:nvSpPr>
        <p:spPr bwMode="auto">
          <a:xfrm>
            <a:off x="1752600" y="2667000"/>
            <a:ext cx="2590800" cy="990600"/>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sz="2000">
                <a:solidFill>
                  <a:schemeClr val="bg1"/>
                </a:solidFill>
              </a:rPr>
              <a:t>Diagnosis </a:t>
            </a:r>
          </a:p>
        </p:txBody>
      </p:sp>
      <p:sp>
        <p:nvSpPr>
          <p:cNvPr id="238597" name="Rectangle 5"/>
          <p:cNvSpPr>
            <a:spLocks noChangeArrowheads="1"/>
          </p:cNvSpPr>
          <p:nvPr/>
        </p:nvSpPr>
        <p:spPr bwMode="auto">
          <a:xfrm>
            <a:off x="8077200" y="2590800"/>
            <a:ext cx="1981200" cy="990600"/>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sz="2000">
                <a:solidFill>
                  <a:schemeClr val="bg1"/>
                </a:solidFill>
              </a:rPr>
              <a:t>Obstacle </a:t>
            </a:r>
          </a:p>
          <a:p>
            <a:pPr algn="ctr"/>
            <a:r>
              <a:rPr lang="en-US" sz="2000">
                <a:solidFill>
                  <a:schemeClr val="bg1"/>
                </a:solidFill>
              </a:rPr>
              <a:t>Detection</a:t>
            </a:r>
          </a:p>
        </p:txBody>
      </p:sp>
      <p:sp>
        <p:nvSpPr>
          <p:cNvPr id="238598" name="Rectangle 6"/>
          <p:cNvSpPr>
            <a:spLocks noChangeArrowheads="1"/>
          </p:cNvSpPr>
          <p:nvPr/>
        </p:nvSpPr>
        <p:spPr bwMode="auto">
          <a:xfrm>
            <a:off x="7848600" y="4419600"/>
            <a:ext cx="2209800" cy="990600"/>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sz="2000">
                <a:solidFill>
                  <a:schemeClr val="bg1"/>
                </a:solidFill>
              </a:rPr>
              <a:t>Scheduler</a:t>
            </a:r>
          </a:p>
          <a:p>
            <a:pPr algn="ctr"/>
            <a:r>
              <a:rPr lang="en-US" sz="2000">
                <a:solidFill>
                  <a:schemeClr val="bg1"/>
                </a:solidFill>
              </a:rPr>
              <a:t>That Guarantees</a:t>
            </a:r>
          </a:p>
          <a:p>
            <a:pPr algn="ctr"/>
            <a:r>
              <a:rPr lang="en-US" sz="2000">
                <a:solidFill>
                  <a:schemeClr val="bg1"/>
                </a:solidFill>
              </a:rPr>
              <a:t>Deadlines</a:t>
            </a:r>
          </a:p>
        </p:txBody>
      </p:sp>
      <p:sp>
        <p:nvSpPr>
          <p:cNvPr id="238599" name="Rectangle 7"/>
          <p:cNvSpPr>
            <a:spLocks noChangeArrowheads="1"/>
          </p:cNvSpPr>
          <p:nvPr/>
        </p:nvSpPr>
        <p:spPr bwMode="auto">
          <a:xfrm>
            <a:off x="1828800" y="4419600"/>
            <a:ext cx="2438400" cy="990600"/>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sz="2000">
                <a:solidFill>
                  <a:schemeClr val="bg1"/>
                </a:solidFill>
              </a:rPr>
              <a:t>Communication </a:t>
            </a:r>
          </a:p>
          <a:p>
            <a:pPr algn="ctr"/>
            <a:r>
              <a:rPr lang="en-US" sz="2000">
                <a:solidFill>
                  <a:schemeClr val="bg1"/>
                </a:solidFill>
              </a:rPr>
              <a:t>Virtual Machine</a:t>
            </a:r>
          </a:p>
        </p:txBody>
      </p:sp>
      <p:sp>
        <p:nvSpPr>
          <p:cNvPr id="238600" name="Line 8"/>
          <p:cNvSpPr>
            <a:spLocks noChangeShapeType="1"/>
          </p:cNvSpPr>
          <p:nvPr/>
        </p:nvSpPr>
        <p:spPr bwMode="auto">
          <a:xfrm flipH="1" flipV="1">
            <a:off x="3429000" y="3657600"/>
            <a:ext cx="0" cy="457200"/>
          </a:xfrm>
          <a:prstGeom prst="line">
            <a:avLst/>
          </a:prstGeom>
          <a:noFill/>
          <a:ln w="76200">
            <a:solidFill>
              <a:schemeClr val="tx1"/>
            </a:solidFill>
            <a:prstDash val="sysDot"/>
            <a:round/>
            <a:headEnd type="none" w="sm" len="sm"/>
            <a:tailEnd type="triangle" w="sm" len="sm"/>
          </a:ln>
          <a:effectLst/>
        </p:spPr>
        <p:txBody>
          <a:bodyPr/>
          <a:lstStyle/>
          <a:p>
            <a:endParaRPr lang="en-US">
              <a:solidFill>
                <a:schemeClr val="bg1"/>
              </a:solidFill>
            </a:endParaRPr>
          </a:p>
        </p:txBody>
      </p:sp>
      <p:sp>
        <p:nvSpPr>
          <p:cNvPr id="238601" name="Line 9"/>
          <p:cNvSpPr>
            <a:spLocks noChangeShapeType="1"/>
          </p:cNvSpPr>
          <p:nvPr/>
        </p:nvSpPr>
        <p:spPr bwMode="auto">
          <a:xfrm flipV="1">
            <a:off x="8763000" y="3657600"/>
            <a:ext cx="0" cy="685800"/>
          </a:xfrm>
          <a:prstGeom prst="line">
            <a:avLst/>
          </a:prstGeom>
          <a:noFill/>
          <a:ln w="76200">
            <a:solidFill>
              <a:schemeClr val="tx1"/>
            </a:solidFill>
            <a:prstDash val="sysDot"/>
            <a:round/>
            <a:headEnd type="none" w="sm" len="sm"/>
            <a:tailEnd type="triangle" w="sm" len="sm"/>
          </a:ln>
          <a:effectLst/>
        </p:spPr>
        <p:txBody>
          <a:bodyPr/>
          <a:lstStyle/>
          <a:p>
            <a:endParaRPr lang="en-US">
              <a:solidFill>
                <a:schemeClr val="bg1"/>
              </a:solidFill>
            </a:endParaRPr>
          </a:p>
        </p:txBody>
      </p:sp>
      <p:sp>
        <p:nvSpPr>
          <p:cNvPr id="238602" name="Line 10"/>
          <p:cNvSpPr>
            <a:spLocks noChangeShapeType="1"/>
          </p:cNvSpPr>
          <p:nvPr/>
        </p:nvSpPr>
        <p:spPr bwMode="auto">
          <a:xfrm flipV="1">
            <a:off x="5181600" y="1905000"/>
            <a:ext cx="0" cy="685800"/>
          </a:xfrm>
          <a:prstGeom prst="line">
            <a:avLst/>
          </a:prstGeom>
          <a:noFill/>
          <a:ln w="76200">
            <a:solidFill>
              <a:schemeClr val="tx1"/>
            </a:solidFill>
            <a:prstDash val="sysDot"/>
            <a:round/>
            <a:headEnd type="none" w="sm" len="sm"/>
            <a:tailEnd type="triangle" w="sm" len="sm"/>
          </a:ln>
          <a:effectLst/>
        </p:spPr>
        <p:txBody>
          <a:bodyPr/>
          <a:lstStyle/>
          <a:p>
            <a:endParaRPr lang="en-US">
              <a:solidFill>
                <a:schemeClr val="bg1"/>
              </a:solidFill>
            </a:endParaRPr>
          </a:p>
        </p:txBody>
      </p:sp>
      <p:sp>
        <p:nvSpPr>
          <p:cNvPr id="238603" name="Line 11"/>
          <p:cNvSpPr>
            <a:spLocks noChangeShapeType="1"/>
          </p:cNvSpPr>
          <p:nvPr/>
        </p:nvSpPr>
        <p:spPr bwMode="auto">
          <a:xfrm flipH="1" flipV="1">
            <a:off x="7391400" y="2819400"/>
            <a:ext cx="685800" cy="0"/>
          </a:xfrm>
          <a:prstGeom prst="line">
            <a:avLst/>
          </a:prstGeom>
          <a:noFill/>
          <a:ln w="76200">
            <a:solidFill>
              <a:schemeClr val="tx1"/>
            </a:solidFill>
            <a:prstDash val="sysDot"/>
            <a:round/>
            <a:headEnd type="none" w="sm" len="sm"/>
            <a:tailEnd type="triangle" w="sm" len="sm"/>
          </a:ln>
          <a:effectLst/>
        </p:spPr>
        <p:txBody>
          <a:bodyPr/>
          <a:lstStyle/>
          <a:p>
            <a:endParaRPr lang="en-US">
              <a:solidFill>
                <a:schemeClr val="bg1"/>
              </a:solidFill>
            </a:endParaRPr>
          </a:p>
        </p:txBody>
      </p:sp>
      <p:sp>
        <p:nvSpPr>
          <p:cNvPr id="238604" name="Rectangle 12"/>
          <p:cNvSpPr>
            <a:spLocks noChangeArrowheads="1"/>
          </p:cNvSpPr>
          <p:nvPr/>
        </p:nvSpPr>
        <p:spPr bwMode="auto">
          <a:xfrm>
            <a:off x="4648200" y="4419600"/>
            <a:ext cx="2438400" cy="990600"/>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sz="2000">
                <a:solidFill>
                  <a:schemeClr val="bg1"/>
                </a:solidFill>
              </a:rPr>
              <a:t>Sensor/Actuator</a:t>
            </a:r>
          </a:p>
          <a:p>
            <a:pPr algn="ctr"/>
            <a:r>
              <a:rPr lang="en-US" sz="2000">
                <a:solidFill>
                  <a:schemeClr val="bg1"/>
                </a:solidFill>
              </a:rPr>
              <a:t>Virtual Machine</a:t>
            </a:r>
          </a:p>
        </p:txBody>
      </p:sp>
      <p:sp>
        <p:nvSpPr>
          <p:cNvPr id="238605" name="Rectangle 13"/>
          <p:cNvSpPr>
            <a:spLocks noChangeArrowheads="1"/>
          </p:cNvSpPr>
          <p:nvPr/>
        </p:nvSpPr>
        <p:spPr bwMode="auto">
          <a:xfrm>
            <a:off x="4724400" y="2667000"/>
            <a:ext cx="2362200" cy="990600"/>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sz="2000">
                <a:solidFill>
                  <a:schemeClr val="bg1"/>
                </a:solidFill>
              </a:rPr>
              <a:t>Raising/Lowering</a:t>
            </a:r>
          </a:p>
          <a:p>
            <a:pPr algn="ctr"/>
            <a:r>
              <a:rPr lang="en-US" sz="2000">
                <a:solidFill>
                  <a:schemeClr val="bg1"/>
                </a:solidFill>
              </a:rPr>
              <a:t>Door </a:t>
            </a:r>
          </a:p>
        </p:txBody>
      </p:sp>
      <p:cxnSp>
        <p:nvCxnSpPr>
          <p:cNvPr id="238606" name="AutoShape 14"/>
          <p:cNvCxnSpPr>
            <a:cxnSpLocks noChangeShapeType="1"/>
            <a:stCxn id="238604" idx="3"/>
            <a:endCxn id="238597" idx="1"/>
          </p:cNvCxnSpPr>
          <p:nvPr/>
        </p:nvCxnSpPr>
        <p:spPr bwMode="auto">
          <a:xfrm flipV="1">
            <a:off x="7086600" y="3086100"/>
            <a:ext cx="990600" cy="1828800"/>
          </a:xfrm>
          <a:prstGeom prst="bentConnector3">
            <a:avLst>
              <a:gd name="adj1" fmla="val 50000"/>
            </a:avLst>
          </a:prstGeom>
          <a:noFill/>
          <a:ln w="76200">
            <a:solidFill>
              <a:schemeClr val="tx1"/>
            </a:solidFill>
            <a:prstDash val="sysDot"/>
            <a:miter lim="800000"/>
            <a:headEnd type="none" w="sm" len="sm"/>
            <a:tailEnd type="triangle" w="med" len="med"/>
          </a:ln>
          <a:effectLst/>
        </p:spPr>
      </p:cxnSp>
      <p:cxnSp>
        <p:nvCxnSpPr>
          <p:cNvPr id="238607" name="AutoShape 15"/>
          <p:cNvCxnSpPr>
            <a:cxnSpLocks noChangeShapeType="1"/>
            <a:stCxn id="238599" idx="0"/>
            <a:endCxn id="238604" idx="0"/>
          </p:cNvCxnSpPr>
          <p:nvPr/>
        </p:nvCxnSpPr>
        <p:spPr bwMode="auto">
          <a:xfrm rot="5400000" flipV="1">
            <a:off x="4456906" y="3010694"/>
            <a:ext cx="1588" cy="2819400"/>
          </a:xfrm>
          <a:prstGeom prst="bentConnector3">
            <a:avLst>
              <a:gd name="adj1" fmla="val -14400000"/>
            </a:avLst>
          </a:prstGeom>
          <a:noFill/>
          <a:ln w="76200">
            <a:solidFill>
              <a:schemeClr val="tx1"/>
            </a:solidFill>
            <a:prstDash val="sysDot"/>
            <a:miter lim="800000"/>
            <a:headEnd type="none" w="sm" len="sm"/>
            <a:tailEnd type="none" w="sm" len="sm"/>
          </a:ln>
          <a:effectLst/>
        </p:spPr>
      </p:cxnSp>
      <p:sp>
        <p:nvSpPr>
          <p:cNvPr id="238608" name="Line 16"/>
          <p:cNvSpPr>
            <a:spLocks noChangeShapeType="1"/>
          </p:cNvSpPr>
          <p:nvPr/>
        </p:nvSpPr>
        <p:spPr bwMode="auto">
          <a:xfrm flipH="1" flipV="1">
            <a:off x="5181600" y="3657600"/>
            <a:ext cx="0" cy="457200"/>
          </a:xfrm>
          <a:prstGeom prst="line">
            <a:avLst/>
          </a:prstGeom>
          <a:noFill/>
          <a:ln w="76200">
            <a:solidFill>
              <a:schemeClr val="tx1"/>
            </a:solidFill>
            <a:prstDash val="sysDot"/>
            <a:round/>
            <a:headEnd type="none" w="sm" len="sm"/>
            <a:tailEnd type="triangle" w="sm" len="sm"/>
          </a:ln>
          <a:effectLst/>
        </p:spPr>
        <p:txBody>
          <a:bodyPr/>
          <a:lstStyle/>
          <a:p>
            <a:endParaRPr lang="en-US">
              <a:solidFill>
                <a:schemeClr val="bg1"/>
              </a:solidFill>
            </a:endParaRPr>
          </a:p>
        </p:txBody>
      </p:sp>
      <p:sp>
        <p:nvSpPr>
          <p:cNvPr id="2" name="Rectangle 1">
            <a:extLst>
              <a:ext uri="{FF2B5EF4-FFF2-40B4-BE49-F238E27FC236}">
                <a16:creationId xmlns:a16="http://schemas.microsoft.com/office/drawing/2014/main" id="{B9776996-8717-D6D1-F112-A1F94F081027}"/>
              </a:ext>
            </a:extLst>
          </p:cNvPr>
          <p:cNvSpPr>
            <a:spLocks noChangeArrowheads="1"/>
          </p:cNvSpPr>
          <p:nvPr/>
        </p:nvSpPr>
        <p:spPr bwMode="auto">
          <a:xfrm>
            <a:off x="1676400" y="2353376"/>
            <a:ext cx="5714997" cy="1456623"/>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sz="2000" dirty="0">
                <a:solidFill>
                  <a:srgbClr val="FF0000"/>
                </a:solidFill>
              </a:rPr>
              <a:t>Non-Performance</a:t>
            </a:r>
          </a:p>
          <a:p>
            <a:pPr algn="ctr"/>
            <a:r>
              <a:rPr lang="en-US" sz="2000" dirty="0">
                <a:solidFill>
                  <a:srgbClr val="FF0000"/>
                </a:solidFill>
              </a:rPr>
              <a:t>Critical Computation</a:t>
            </a:r>
          </a:p>
        </p:txBody>
      </p:sp>
      <p:sp>
        <p:nvSpPr>
          <p:cNvPr id="3" name="Rectangle 9">
            <a:extLst>
              <a:ext uri="{FF2B5EF4-FFF2-40B4-BE49-F238E27FC236}">
                <a16:creationId xmlns:a16="http://schemas.microsoft.com/office/drawing/2014/main" id="{02DAA0C0-7FD9-7673-9630-2D7399A6B649}"/>
              </a:ext>
            </a:extLst>
          </p:cNvPr>
          <p:cNvSpPr>
            <a:spLocks noChangeArrowheads="1"/>
          </p:cNvSpPr>
          <p:nvPr/>
        </p:nvSpPr>
        <p:spPr bwMode="auto">
          <a:xfrm>
            <a:off x="1676400" y="4038599"/>
            <a:ext cx="5714997" cy="1600201"/>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sz="2000">
                <a:solidFill>
                  <a:srgbClr val="FF0000"/>
                </a:solidFill>
              </a:rPr>
              <a:t>Virtual </a:t>
            </a:r>
          </a:p>
          <a:p>
            <a:pPr algn="ctr"/>
            <a:r>
              <a:rPr lang="en-US" sz="2000">
                <a:solidFill>
                  <a:srgbClr val="FF0000"/>
                </a:solidFill>
              </a:rPr>
              <a:t>Machine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fld id="{907BBBEF-004D-4E17-B5CB-649831335BE6}" type="slidenum">
              <a:rPr lang="en-US"/>
              <a:pPr/>
              <a:t>25</a:t>
            </a:fld>
            <a:endParaRPr lang="en-US">
              <a:solidFill>
                <a:schemeClr val="tx1"/>
              </a:solidFill>
            </a:endParaRPr>
          </a:p>
        </p:txBody>
      </p:sp>
      <p:sp>
        <p:nvSpPr>
          <p:cNvPr id="236546" name="Rectangle 2"/>
          <p:cNvSpPr>
            <a:spLocks noGrp="1" noChangeArrowheads="1"/>
          </p:cNvSpPr>
          <p:nvPr>
            <p:ph type="title"/>
          </p:nvPr>
        </p:nvSpPr>
        <p:spPr/>
        <p:txBody>
          <a:bodyPr>
            <a:normAutofit/>
          </a:bodyPr>
          <a:lstStyle/>
          <a:p>
            <a:r>
              <a:rPr lang="en-US"/>
              <a:t>Deployment View</a:t>
            </a:r>
          </a:p>
        </p:txBody>
      </p:sp>
      <p:sp>
        <p:nvSpPr>
          <p:cNvPr id="236548" name="Rectangle 4"/>
          <p:cNvSpPr>
            <a:spLocks noChangeArrowheads="1"/>
          </p:cNvSpPr>
          <p:nvPr/>
        </p:nvSpPr>
        <p:spPr bwMode="auto">
          <a:xfrm>
            <a:off x="2209800" y="1371600"/>
            <a:ext cx="2133600" cy="1295400"/>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a:solidFill>
                  <a:schemeClr val="bg1"/>
                </a:solidFill>
              </a:rPr>
              <a:t>Home </a:t>
            </a:r>
          </a:p>
          <a:p>
            <a:pPr algn="ctr"/>
            <a:r>
              <a:rPr lang="en-US">
                <a:solidFill>
                  <a:schemeClr val="bg1"/>
                </a:solidFill>
              </a:rPr>
              <a:t>Information</a:t>
            </a:r>
          </a:p>
          <a:p>
            <a:pPr algn="ctr"/>
            <a:r>
              <a:rPr lang="en-US">
                <a:solidFill>
                  <a:schemeClr val="bg1"/>
                </a:solidFill>
              </a:rPr>
              <a:t>System UI</a:t>
            </a:r>
          </a:p>
        </p:txBody>
      </p:sp>
      <p:sp>
        <p:nvSpPr>
          <p:cNvPr id="236549" name="Oval 5"/>
          <p:cNvSpPr>
            <a:spLocks noChangeArrowheads="1"/>
          </p:cNvSpPr>
          <p:nvPr/>
        </p:nvSpPr>
        <p:spPr bwMode="auto">
          <a:xfrm>
            <a:off x="7543800" y="4648200"/>
            <a:ext cx="2133600" cy="914400"/>
          </a:xfrm>
          <a:prstGeom prst="ellipse">
            <a:avLst/>
          </a:prstGeom>
          <a:solidFill>
            <a:schemeClr val="accent6">
              <a:lumMod val="75000"/>
            </a:schemeClr>
          </a:solidFill>
          <a:ln w="12700">
            <a:solidFill>
              <a:schemeClr val="tx1"/>
            </a:solidFill>
            <a:round/>
            <a:headEnd type="none" w="sm" len="sm"/>
            <a:tailEnd type="none" w="sm" len="sm"/>
          </a:ln>
          <a:effectLst/>
        </p:spPr>
        <p:txBody>
          <a:bodyPr wrap="none" anchor="ctr"/>
          <a:lstStyle/>
          <a:p>
            <a:pPr algn="ctr"/>
            <a:r>
              <a:rPr lang="en-US">
                <a:solidFill>
                  <a:schemeClr val="bg1"/>
                </a:solidFill>
              </a:rPr>
              <a:t>Door Sensor/</a:t>
            </a:r>
          </a:p>
          <a:p>
            <a:pPr algn="ctr"/>
            <a:r>
              <a:rPr lang="en-US">
                <a:solidFill>
                  <a:schemeClr val="bg1"/>
                </a:solidFill>
              </a:rPr>
              <a:t>Actuator</a:t>
            </a:r>
          </a:p>
        </p:txBody>
      </p:sp>
      <p:sp>
        <p:nvSpPr>
          <p:cNvPr id="236550" name="Rectangle 6"/>
          <p:cNvSpPr>
            <a:spLocks noChangeArrowheads="1"/>
          </p:cNvSpPr>
          <p:nvPr/>
        </p:nvSpPr>
        <p:spPr bwMode="auto">
          <a:xfrm>
            <a:off x="5257800" y="2819400"/>
            <a:ext cx="2133600" cy="1295400"/>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a:solidFill>
                  <a:schemeClr val="bg1"/>
                </a:solidFill>
              </a:rPr>
              <a:t>Computation</a:t>
            </a:r>
          </a:p>
          <a:p>
            <a:pPr algn="ctr"/>
            <a:r>
              <a:rPr lang="en-US">
                <a:solidFill>
                  <a:schemeClr val="bg1"/>
                </a:solidFill>
              </a:rPr>
              <a:t>On Host</a:t>
            </a:r>
          </a:p>
        </p:txBody>
      </p:sp>
      <p:cxnSp>
        <p:nvCxnSpPr>
          <p:cNvPr id="236551" name="AutoShape 7"/>
          <p:cNvCxnSpPr>
            <a:cxnSpLocks noChangeShapeType="1"/>
            <a:stCxn id="236549" idx="0"/>
            <a:endCxn id="236550" idx="3"/>
          </p:cNvCxnSpPr>
          <p:nvPr/>
        </p:nvCxnSpPr>
        <p:spPr bwMode="auto">
          <a:xfrm rot="5400000" flipH="1">
            <a:off x="7410450" y="3448050"/>
            <a:ext cx="1181100" cy="1219200"/>
          </a:xfrm>
          <a:prstGeom prst="bentConnector2">
            <a:avLst/>
          </a:prstGeom>
          <a:noFill/>
          <a:ln w="76200">
            <a:solidFill>
              <a:schemeClr val="tx1"/>
            </a:solidFill>
            <a:prstDash val="sysDot"/>
            <a:miter lim="800000"/>
            <a:headEnd type="none" w="sm" len="sm"/>
            <a:tailEnd type="triangle" w="med" len="med"/>
          </a:ln>
          <a:effectLst/>
        </p:spPr>
      </p:cxnSp>
      <p:cxnSp>
        <p:nvCxnSpPr>
          <p:cNvPr id="236552" name="AutoShape 8"/>
          <p:cNvCxnSpPr>
            <a:cxnSpLocks noChangeShapeType="1"/>
            <a:stCxn id="236550" idx="0"/>
            <a:endCxn id="236548" idx="3"/>
          </p:cNvCxnSpPr>
          <p:nvPr/>
        </p:nvCxnSpPr>
        <p:spPr bwMode="auto">
          <a:xfrm rot="5400000" flipH="1">
            <a:off x="4933950" y="1428750"/>
            <a:ext cx="800100" cy="1981200"/>
          </a:xfrm>
          <a:prstGeom prst="bentConnector2">
            <a:avLst/>
          </a:prstGeom>
          <a:noFill/>
          <a:ln w="76200">
            <a:solidFill>
              <a:schemeClr val="tx1"/>
            </a:solidFill>
            <a:prstDash val="sysDot"/>
            <a:miter lim="800000"/>
            <a:headEnd type="none" w="sm" len="sm"/>
            <a:tailEnd type="triangle" w="med" len="med"/>
          </a:ln>
          <a:effectLst/>
        </p:spPr>
      </p:cxnSp>
      <p:sp>
        <p:nvSpPr>
          <p:cNvPr id="236555" name="Oval 11"/>
          <p:cNvSpPr>
            <a:spLocks noChangeArrowheads="1"/>
          </p:cNvSpPr>
          <p:nvPr/>
        </p:nvSpPr>
        <p:spPr bwMode="auto">
          <a:xfrm>
            <a:off x="4800600" y="4724400"/>
            <a:ext cx="2133600" cy="914400"/>
          </a:xfrm>
          <a:prstGeom prst="ellipse">
            <a:avLst/>
          </a:prstGeom>
          <a:solidFill>
            <a:schemeClr val="accent6">
              <a:lumMod val="75000"/>
            </a:schemeClr>
          </a:solidFill>
          <a:ln w="12700">
            <a:solidFill>
              <a:schemeClr val="tx1"/>
            </a:solidFill>
            <a:round/>
            <a:headEnd type="none" w="sm" len="sm"/>
            <a:tailEnd type="none" w="sm" len="sm"/>
          </a:ln>
          <a:effectLst/>
        </p:spPr>
        <p:txBody>
          <a:bodyPr wrap="none" anchor="ctr"/>
          <a:lstStyle/>
          <a:p>
            <a:pPr algn="ctr"/>
            <a:r>
              <a:rPr lang="en-US">
                <a:solidFill>
                  <a:schemeClr val="bg1"/>
                </a:solidFill>
              </a:rPr>
              <a:t>Garage Door</a:t>
            </a:r>
          </a:p>
          <a:p>
            <a:pPr algn="ctr"/>
            <a:r>
              <a:rPr lang="en-US">
                <a:solidFill>
                  <a:schemeClr val="bg1"/>
                </a:solidFill>
              </a:rPr>
              <a:t>Opener</a:t>
            </a:r>
          </a:p>
        </p:txBody>
      </p:sp>
      <p:cxnSp>
        <p:nvCxnSpPr>
          <p:cNvPr id="236556" name="AutoShape 12"/>
          <p:cNvCxnSpPr>
            <a:cxnSpLocks noChangeShapeType="1"/>
            <a:stCxn id="236550" idx="1"/>
            <a:endCxn id="236555" idx="2"/>
          </p:cNvCxnSpPr>
          <p:nvPr/>
        </p:nvCxnSpPr>
        <p:spPr bwMode="auto">
          <a:xfrm rot="10800000" flipV="1">
            <a:off x="4800600" y="3467100"/>
            <a:ext cx="457200" cy="1714500"/>
          </a:xfrm>
          <a:prstGeom prst="bentConnector3">
            <a:avLst>
              <a:gd name="adj1" fmla="val 287148"/>
            </a:avLst>
          </a:prstGeom>
          <a:noFill/>
          <a:ln w="76200">
            <a:solidFill>
              <a:schemeClr val="tx1"/>
            </a:solidFill>
            <a:prstDash val="sysDot"/>
            <a:miter lim="800000"/>
            <a:headEnd type="none" w="sm" len="sm"/>
            <a:tailEnd type="triangle" w="med" len="med"/>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Attribute Driven Design Method</a:t>
            </a:r>
          </a:p>
        </p:txBody>
      </p:sp>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ADD - Step 3c</a:t>
            </a:r>
            <a:endParaRPr lang="en-US" sz="16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26</a:t>
            </a:fld>
            <a:endParaRPr lang="en-US"/>
          </a:p>
        </p:txBody>
      </p:sp>
      <p:sp>
        <p:nvSpPr>
          <p:cNvPr id="6" name="Rectangle 5"/>
          <p:cNvSpPr/>
          <p:nvPr/>
        </p:nvSpPr>
        <p:spPr>
          <a:xfrm>
            <a:off x="304800" y="1299151"/>
            <a:ext cx="10820400" cy="4708981"/>
          </a:xfrm>
          <a:prstGeom prst="rect">
            <a:avLst/>
          </a:prstGeom>
        </p:spPr>
        <p:txBody>
          <a:bodyPr wrap="square">
            <a:spAutoFit/>
          </a:bodyPr>
          <a:lstStyle/>
          <a:p>
            <a:pPr>
              <a:spcBef>
                <a:spcPts val="1200"/>
              </a:spcBef>
              <a:buClr>
                <a:schemeClr val="accent6">
                  <a:lumMod val="50000"/>
                </a:schemeClr>
              </a:buClr>
            </a:pPr>
            <a:r>
              <a:rPr lang="en-US" sz="3600" dirty="0"/>
              <a:t>Define interfaces for instantiated elements:</a:t>
            </a:r>
          </a:p>
          <a:p>
            <a:pPr marL="971550" lvl="1" indent="-514350">
              <a:spcBef>
                <a:spcPts val="1200"/>
              </a:spcBef>
              <a:buClr>
                <a:schemeClr val="accent6">
                  <a:lumMod val="50000"/>
                </a:schemeClr>
              </a:buClr>
              <a:buFont typeface="Wingdings" pitchFamily="2" charset="2"/>
              <a:buChar char="§"/>
            </a:pPr>
            <a:r>
              <a:rPr lang="en-US" sz="2800" dirty="0"/>
              <a:t>An interface of a module shows the services and properties provided and required.</a:t>
            </a:r>
          </a:p>
          <a:p>
            <a:pPr marL="971550" lvl="1" indent="-514350">
              <a:spcBef>
                <a:spcPts val="1200"/>
              </a:spcBef>
              <a:buClr>
                <a:schemeClr val="accent6">
                  <a:lumMod val="50000"/>
                </a:schemeClr>
              </a:buClr>
              <a:buFont typeface="Wingdings" pitchFamily="2" charset="2"/>
              <a:buChar char="§"/>
            </a:pPr>
            <a:r>
              <a:rPr lang="en-US" sz="2800" dirty="0"/>
              <a:t>It documents what others can use and on what they can depend.</a:t>
            </a:r>
          </a:p>
          <a:p>
            <a:pPr marL="971550" lvl="1" indent="-514350">
              <a:spcBef>
                <a:spcPts val="1200"/>
              </a:spcBef>
              <a:buClr>
                <a:schemeClr val="accent6">
                  <a:lumMod val="50000"/>
                </a:schemeClr>
              </a:buClr>
              <a:buFont typeface="Wingdings" pitchFamily="2" charset="2"/>
              <a:buChar char="§"/>
            </a:pPr>
            <a:r>
              <a:rPr lang="en-US" sz="2800" dirty="0"/>
              <a:t>Analyzing and documenting the decomposition in terms of structure (module decomposition view), dynamism (concurrency view) and runtime (deployment view) uncovers the interaction assumptions for the child modules.</a:t>
            </a:r>
          </a:p>
          <a:p>
            <a:pPr marL="514350" indent="-514350">
              <a:spcBef>
                <a:spcPts val="1200"/>
              </a:spcBef>
              <a:buClr>
                <a:schemeClr val="accent6">
                  <a:lumMod val="50000"/>
                </a:schemeClr>
              </a:buClr>
              <a:buFont typeface="Wingdings" pitchFamily="2" charset="2"/>
              <a:buChar char="§"/>
            </a:pP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Attribute Driven Design Method</a:t>
            </a:r>
          </a:p>
        </p:txBody>
      </p:sp>
      <p:sp>
        <p:nvSpPr>
          <p:cNvPr id="5" name="Text Placeholder 4"/>
          <p:cNvSpPr>
            <a:spLocks noGrp="1"/>
          </p:cNvSpPr>
          <p:nvPr>
            <p:ph type="body" sz="quarter" idx="13"/>
          </p:nvPr>
        </p:nvSpPr>
        <p:spPr>
          <a:xfrm>
            <a:off x="304800" y="341244"/>
            <a:ext cx="10820400" cy="685800"/>
          </a:xfrm>
        </p:spPr>
        <p:txBody>
          <a:bodyPr>
            <a:normAutofit/>
          </a:bodyPr>
          <a:lstStyle/>
          <a:p>
            <a:r>
              <a:rPr lang="en-US" sz="3200" dirty="0"/>
              <a:t>ADD - Step 4</a:t>
            </a:r>
            <a:endParaRPr lang="en-US" sz="16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27</a:t>
            </a:fld>
            <a:endParaRPr lang="en-US"/>
          </a:p>
        </p:txBody>
      </p:sp>
      <p:sp>
        <p:nvSpPr>
          <p:cNvPr id="6" name="Rectangle 5"/>
          <p:cNvSpPr/>
          <p:nvPr/>
        </p:nvSpPr>
        <p:spPr>
          <a:xfrm>
            <a:off x="261668" y="1143001"/>
            <a:ext cx="10863532" cy="5715000"/>
          </a:xfrm>
          <a:prstGeom prst="rect">
            <a:avLst/>
          </a:prstGeom>
        </p:spPr>
        <p:txBody>
          <a:bodyPr wrap="square">
            <a:normAutofit lnSpcReduction="10000"/>
          </a:bodyPr>
          <a:lstStyle/>
          <a:p>
            <a:pPr marL="514350" indent="-514350">
              <a:spcBef>
                <a:spcPts val="1200"/>
              </a:spcBef>
              <a:buClr>
                <a:schemeClr val="accent6">
                  <a:lumMod val="50000"/>
                </a:schemeClr>
              </a:buClr>
              <a:buFont typeface="+mj-lt"/>
              <a:buAutoNum type="arabicPeriod" startAt="4"/>
            </a:pPr>
            <a:r>
              <a:rPr lang="en-US" sz="3200" dirty="0"/>
              <a:t>Verify and refine requirements and generate input for the next iteration.</a:t>
            </a:r>
          </a:p>
          <a:p>
            <a:pPr marL="514350" indent="-514350">
              <a:spcBef>
                <a:spcPts val="1200"/>
              </a:spcBef>
              <a:buClr>
                <a:schemeClr val="accent6">
                  <a:lumMod val="50000"/>
                </a:schemeClr>
              </a:buClr>
              <a:buFont typeface="Wingdings" pitchFamily="2" charset="2"/>
              <a:buChar char="§"/>
            </a:pPr>
            <a:r>
              <a:rPr lang="en-US" sz="2800" dirty="0"/>
              <a:t>Each child module has responsibilities that need to be translated into use cases for the module. Use cases can also be defined by splitting and refining the parent use cases.</a:t>
            </a:r>
          </a:p>
          <a:p>
            <a:pPr marL="514350" indent="-514350">
              <a:spcBef>
                <a:spcPts val="1200"/>
              </a:spcBef>
              <a:buClr>
                <a:schemeClr val="accent6">
                  <a:lumMod val="50000"/>
                </a:schemeClr>
              </a:buClr>
              <a:buFont typeface="Wingdings" pitchFamily="2" charset="2"/>
              <a:buChar char="§"/>
            </a:pPr>
            <a:r>
              <a:rPr lang="en-US" sz="2800" dirty="0"/>
              <a:t>Quality scenarios also need to be refined and assigned to child modules:</a:t>
            </a:r>
          </a:p>
          <a:p>
            <a:pPr marL="971550" lvl="2" indent="-514350">
              <a:spcBef>
                <a:spcPts val="1200"/>
              </a:spcBef>
              <a:buClr>
                <a:schemeClr val="accent6">
                  <a:lumMod val="50000"/>
                </a:schemeClr>
              </a:buClr>
              <a:buFont typeface="Wingdings" pitchFamily="2" charset="2"/>
              <a:buChar char="§"/>
            </a:pPr>
            <a:r>
              <a:rPr lang="en-US" sz="2400" dirty="0"/>
              <a:t>A quality scenario may be completely satisfied by the decomposition without any additional impact and thereby marked as satisfied.</a:t>
            </a:r>
          </a:p>
          <a:p>
            <a:pPr marL="971550" lvl="2" indent="-514350">
              <a:spcBef>
                <a:spcPts val="1200"/>
              </a:spcBef>
              <a:buClr>
                <a:schemeClr val="accent6">
                  <a:lumMod val="50000"/>
                </a:schemeClr>
              </a:buClr>
              <a:buFont typeface="Wingdings" pitchFamily="2" charset="2"/>
              <a:buChar char="§"/>
            </a:pPr>
            <a:r>
              <a:rPr lang="en-US" sz="2400" dirty="0"/>
              <a:t>A quality scenario may be satisfied by the current decomposition with constraints on child modules</a:t>
            </a:r>
            <a:r>
              <a:rPr lang="en-US" sz="2800" dirty="0"/>
              <a:t>.</a:t>
            </a:r>
          </a:p>
          <a:p>
            <a:pPr marL="971550" lvl="2" indent="-514350">
              <a:lnSpc>
                <a:spcPct val="90000"/>
              </a:lnSpc>
              <a:spcBef>
                <a:spcPts val="1200"/>
              </a:spcBef>
              <a:buClr>
                <a:schemeClr val="accent6">
                  <a:lumMod val="50000"/>
                </a:schemeClr>
              </a:buClr>
              <a:buFont typeface="Wingdings" pitchFamily="2" charset="2"/>
              <a:buChar char="§"/>
            </a:pPr>
            <a:r>
              <a:rPr lang="en-US" sz="2400" dirty="0"/>
              <a:t>A quality scenario may not be satisfiable with the current decomposition. Rationale justifying its omission must be provided.</a:t>
            </a:r>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Attribute Driven Design Method</a:t>
            </a:r>
          </a:p>
        </p:txBody>
      </p:sp>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ADD - Step 4</a:t>
            </a:r>
            <a:endParaRPr lang="en-US" sz="16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28</a:t>
            </a:fld>
            <a:endParaRPr lang="en-US"/>
          </a:p>
        </p:txBody>
      </p:sp>
      <p:sp>
        <p:nvSpPr>
          <p:cNvPr id="6" name="Rectangle 5"/>
          <p:cNvSpPr/>
          <p:nvPr/>
        </p:nvSpPr>
        <p:spPr>
          <a:xfrm>
            <a:off x="304800" y="1299150"/>
            <a:ext cx="10820400" cy="4862870"/>
          </a:xfrm>
          <a:prstGeom prst="rect">
            <a:avLst/>
          </a:prstGeom>
        </p:spPr>
        <p:txBody>
          <a:bodyPr wrap="square">
            <a:spAutoFit/>
          </a:bodyPr>
          <a:lstStyle/>
          <a:p>
            <a:pPr marL="514350" indent="-514350">
              <a:spcBef>
                <a:spcPts val="1200"/>
              </a:spcBef>
              <a:buClr>
                <a:schemeClr val="accent6">
                  <a:lumMod val="50000"/>
                </a:schemeClr>
              </a:buClr>
              <a:buFont typeface="Wingdings" pitchFamily="2" charset="2"/>
              <a:buChar char="§"/>
            </a:pPr>
            <a:r>
              <a:rPr lang="en-US" sz="3200" dirty="0"/>
              <a:t>The constraints of the parent module can be satisfied in one of the following ways:</a:t>
            </a:r>
          </a:p>
          <a:p>
            <a:pPr marL="971550" lvl="1" indent="-514350">
              <a:spcBef>
                <a:spcPts val="1200"/>
              </a:spcBef>
              <a:buClr>
                <a:schemeClr val="accent6">
                  <a:lumMod val="50000"/>
                </a:schemeClr>
              </a:buClr>
              <a:buFont typeface="Wingdings" pitchFamily="2" charset="2"/>
              <a:buChar char="§"/>
            </a:pPr>
            <a:r>
              <a:rPr lang="en-US" sz="2400" dirty="0"/>
              <a:t>The decomposition satisfies the constraint. E.g., if the constraint is to use a certain operating system, by defining the operating system as a child the constraint is satisfied.</a:t>
            </a:r>
          </a:p>
          <a:p>
            <a:pPr marL="971550" lvl="1" indent="-514350">
              <a:spcBef>
                <a:spcPts val="1200"/>
              </a:spcBef>
              <a:buClr>
                <a:schemeClr val="accent6">
                  <a:lumMod val="50000"/>
                </a:schemeClr>
              </a:buClr>
              <a:buFont typeface="Wingdings" pitchFamily="2" charset="2"/>
              <a:buChar char="§"/>
            </a:pPr>
            <a:r>
              <a:rPr lang="en-US" sz="2400" dirty="0"/>
              <a:t>The constraint is satisfied by a single child module, e.g., if the constraint is to use a special protocol, it can be satisfied by defining an encapsulation child module for the protocol.</a:t>
            </a:r>
          </a:p>
          <a:p>
            <a:pPr marL="971550" lvl="1" indent="-514350">
              <a:spcBef>
                <a:spcPts val="1200"/>
              </a:spcBef>
              <a:buClr>
                <a:schemeClr val="accent6">
                  <a:lumMod val="50000"/>
                </a:schemeClr>
              </a:buClr>
              <a:buFont typeface="Wingdings" pitchFamily="2" charset="2"/>
              <a:buChar char="§"/>
            </a:pPr>
            <a:r>
              <a:rPr lang="en-US" sz="2400" dirty="0"/>
              <a:t>The constraint is satisfied by multiple child modules, e.g., using the Web requires two modules (client and server) to implement the necessary protocols.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Attribute Driven Design Method</a:t>
            </a:r>
          </a:p>
        </p:txBody>
      </p:sp>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ADD - Step 4 Example: Garage door</a:t>
            </a:r>
          </a:p>
          <a:p>
            <a:endParaRPr lang="en-US" sz="1000" b="0" dirty="0"/>
          </a:p>
          <a:p>
            <a:endParaRPr lang="en-US" sz="16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29</a:t>
            </a:fld>
            <a:endParaRPr lang="en-US"/>
          </a:p>
        </p:txBody>
      </p:sp>
      <p:sp>
        <p:nvSpPr>
          <p:cNvPr id="6" name="Rectangle 5"/>
          <p:cNvSpPr/>
          <p:nvPr/>
        </p:nvSpPr>
        <p:spPr>
          <a:xfrm>
            <a:off x="304800" y="1299151"/>
            <a:ext cx="10515600" cy="5558850"/>
          </a:xfrm>
          <a:prstGeom prst="rect">
            <a:avLst/>
          </a:prstGeom>
        </p:spPr>
        <p:txBody>
          <a:bodyPr wrap="square">
            <a:normAutofit fontScale="92500" lnSpcReduction="10000"/>
          </a:bodyPr>
          <a:lstStyle/>
          <a:p>
            <a:pPr marL="514350" indent="-514350">
              <a:spcBef>
                <a:spcPts val="1200"/>
              </a:spcBef>
              <a:buClr>
                <a:schemeClr val="accent6">
                  <a:lumMod val="50000"/>
                </a:schemeClr>
              </a:buClr>
              <a:buFont typeface="Wingdings" pitchFamily="2" charset="2"/>
              <a:buChar char="§"/>
            </a:pPr>
            <a:r>
              <a:rPr lang="en-US" sz="2400" dirty="0"/>
              <a:t>For the garage door opener system, the responsibilities are decomposed into the following functional groups:</a:t>
            </a:r>
          </a:p>
          <a:p>
            <a:pPr marL="971550" lvl="2" indent="-514350">
              <a:spcBef>
                <a:spcPts val="1200"/>
              </a:spcBef>
              <a:buClr>
                <a:schemeClr val="accent6">
                  <a:lumMod val="50000"/>
                </a:schemeClr>
              </a:buClr>
              <a:buFont typeface="Wingdings" pitchFamily="2" charset="2"/>
              <a:buChar char="§"/>
            </a:pPr>
            <a:r>
              <a:rPr lang="en-US" sz="2400" u="sng" dirty="0"/>
              <a:t>User interface</a:t>
            </a:r>
            <a:r>
              <a:rPr lang="en-US" sz="2400" b="1" dirty="0"/>
              <a:t> </a:t>
            </a:r>
            <a:r>
              <a:rPr lang="en-US" sz="2400" dirty="0"/>
              <a:t>– recognize user requests and translate them into the form expected by the raising/lowering door module.</a:t>
            </a:r>
          </a:p>
          <a:p>
            <a:pPr marL="971550" lvl="2" indent="-514350">
              <a:lnSpc>
                <a:spcPct val="90000"/>
              </a:lnSpc>
              <a:spcBef>
                <a:spcPts val="1200"/>
              </a:spcBef>
              <a:buClr>
                <a:schemeClr val="accent6">
                  <a:lumMod val="50000"/>
                </a:schemeClr>
              </a:buClr>
              <a:buFont typeface="Wingdings" pitchFamily="2" charset="2"/>
              <a:buChar char="§"/>
            </a:pPr>
            <a:r>
              <a:rPr lang="en-US" sz="2400" u="sng" dirty="0"/>
              <a:t>Raising/lowering door module </a:t>
            </a:r>
            <a:r>
              <a:rPr lang="en-US" sz="2400" dirty="0"/>
              <a:t>– control actuators to raise or lower the door.  Stop the door when it reaches either fully open or fully closed.</a:t>
            </a:r>
          </a:p>
          <a:p>
            <a:pPr marL="971550" lvl="2" indent="-514350">
              <a:lnSpc>
                <a:spcPct val="90000"/>
              </a:lnSpc>
              <a:spcBef>
                <a:spcPts val="1200"/>
              </a:spcBef>
              <a:buClr>
                <a:schemeClr val="accent6">
                  <a:lumMod val="50000"/>
                </a:schemeClr>
              </a:buClr>
              <a:buFont typeface="Wingdings" pitchFamily="2" charset="2"/>
              <a:buChar char="§"/>
            </a:pPr>
            <a:r>
              <a:rPr lang="en-US" sz="2400" u="sng" dirty="0"/>
              <a:t>Obstacle detection</a:t>
            </a:r>
            <a:r>
              <a:rPr lang="en-US" sz="2400" dirty="0"/>
              <a:t> – recognize when an obstacle is detected and either stop the descent of the door or reverse it.</a:t>
            </a:r>
          </a:p>
          <a:p>
            <a:pPr marL="971550" lvl="2" indent="-514350">
              <a:lnSpc>
                <a:spcPct val="90000"/>
              </a:lnSpc>
              <a:spcBef>
                <a:spcPts val="1200"/>
              </a:spcBef>
              <a:buClr>
                <a:schemeClr val="accent6">
                  <a:lumMod val="50000"/>
                </a:schemeClr>
              </a:buClr>
              <a:buFont typeface="Wingdings" pitchFamily="2" charset="2"/>
              <a:buChar char="§"/>
            </a:pPr>
            <a:r>
              <a:rPr lang="en-US" sz="2400" u="sng" dirty="0"/>
              <a:t>Communication virtual machine</a:t>
            </a:r>
            <a:r>
              <a:rPr lang="en-US" sz="2400" dirty="0"/>
              <a:t> – Manage all communication with the home information system.</a:t>
            </a:r>
          </a:p>
          <a:p>
            <a:pPr marL="971550" lvl="2" indent="-514350">
              <a:lnSpc>
                <a:spcPct val="90000"/>
              </a:lnSpc>
              <a:spcBef>
                <a:spcPts val="1200"/>
              </a:spcBef>
              <a:buClr>
                <a:schemeClr val="accent6">
                  <a:lumMod val="50000"/>
                </a:schemeClr>
              </a:buClr>
              <a:buFont typeface="Wingdings" pitchFamily="2" charset="2"/>
              <a:buChar char="§"/>
            </a:pPr>
            <a:r>
              <a:rPr lang="en-US" sz="2400" u="sng" dirty="0"/>
              <a:t>Sensor/actuator virtual machine</a:t>
            </a:r>
            <a:r>
              <a:rPr lang="en-US" sz="2400" dirty="0"/>
              <a:t> – Manage all interactions with the sensors and actuators.</a:t>
            </a:r>
          </a:p>
          <a:p>
            <a:pPr marL="971550" lvl="2" indent="-514350">
              <a:lnSpc>
                <a:spcPct val="90000"/>
              </a:lnSpc>
              <a:spcBef>
                <a:spcPts val="1200"/>
              </a:spcBef>
              <a:buClr>
                <a:schemeClr val="accent6">
                  <a:lumMod val="50000"/>
                </a:schemeClr>
              </a:buClr>
              <a:buFont typeface="Wingdings" pitchFamily="2" charset="2"/>
              <a:buChar char="§"/>
            </a:pPr>
            <a:r>
              <a:rPr lang="en-US" sz="2400" u="sng" dirty="0"/>
              <a:t>Scheduler</a:t>
            </a:r>
            <a:r>
              <a:rPr lang="en-US" sz="2400" dirty="0"/>
              <a:t> – Guarantee that the obstacle detector will meet its deadlines.</a:t>
            </a:r>
          </a:p>
          <a:p>
            <a:pPr marL="971550" lvl="2" indent="-514350">
              <a:lnSpc>
                <a:spcPct val="90000"/>
              </a:lnSpc>
              <a:spcBef>
                <a:spcPts val="1200"/>
              </a:spcBef>
              <a:buClr>
                <a:schemeClr val="accent6">
                  <a:lumMod val="50000"/>
                </a:schemeClr>
              </a:buClr>
              <a:buFont typeface="Wingdings" pitchFamily="2" charset="2"/>
              <a:buChar char="§"/>
            </a:pPr>
            <a:r>
              <a:rPr lang="en-US" sz="2400" u="sng" dirty="0"/>
              <a:t>Diagnosis</a:t>
            </a:r>
            <a:r>
              <a:rPr lang="en-US" sz="2400" dirty="0"/>
              <a:t> – Manage the interactions with the home information system devoted to diagnosis.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000" cap="all" spc="150" dirty="0"/>
              <a:t>Software architecture design</a:t>
            </a:r>
            <a:endParaRPr lang="en-US" sz="2200" dirty="0"/>
          </a:p>
        </p:txBody>
      </p:sp>
      <p:sp>
        <p:nvSpPr>
          <p:cNvPr id="5" name="Text Placeholder 4"/>
          <p:cNvSpPr>
            <a:spLocks noGrp="1"/>
          </p:cNvSpPr>
          <p:nvPr>
            <p:ph type="body" sz="quarter" idx="13"/>
          </p:nvPr>
        </p:nvSpPr>
        <p:spPr>
          <a:xfrm>
            <a:off x="165847" y="381000"/>
            <a:ext cx="10959353" cy="685800"/>
          </a:xfrm>
        </p:spPr>
        <p:txBody>
          <a:bodyPr>
            <a:normAutofit/>
          </a:bodyPr>
          <a:lstStyle/>
          <a:p>
            <a:r>
              <a:rPr lang="en-US" sz="3200" dirty="0"/>
              <a:t>Designing Software Architecture</a:t>
            </a:r>
            <a:endParaRPr lang="en-US" sz="1600" b="0" dirty="0"/>
          </a:p>
        </p:txBody>
      </p:sp>
      <p:sp>
        <p:nvSpPr>
          <p:cNvPr id="6" name="TextBox 5"/>
          <p:cNvSpPr txBox="1"/>
          <p:nvPr/>
        </p:nvSpPr>
        <p:spPr>
          <a:xfrm>
            <a:off x="228600" y="1295401"/>
            <a:ext cx="10896600" cy="5032147"/>
          </a:xfrm>
          <a:prstGeom prst="rect">
            <a:avLst/>
          </a:prstGeom>
          <a:noFill/>
        </p:spPr>
        <p:txBody>
          <a:bodyPr wrap="square" rtlCol="0">
            <a:spAutoFit/>
          </a:bodyPr>
          <a:lstStyle/>
          <a:p>
            <a:pPr marL="514350" indent="-514350">
              <a:spcBef>
                <a:spcPts val="1200"/>
              </a:spcBef>
              <a:buClr>
                <a:schemeClr val="accent6">
                  <a:lumMod val="50000"/>
                </a:schemeClr>
              </a:buClr>
            </a:pPr>
            <a:r>
              <a:rPr lang="en-US" sz="2800" b="1" dirty="0"/>
              <a:t>Insights:</a:t>
            </a:r>
          </a:p>
          <a:p>
            <a:pPr lvl="1" indent="-457200">
              <a:spcBef>
                <a:spcPts val="600"/>
              </a:spcBef>
              <a:buClr>
                <a:schemeClr val="accent6">
                  <a:lumMod val="50000"/>
                </a:schemeClr>
              </a:buClr>
              <a:buFont typeface="+mj-lt"/>
              <a:buAutoNum type="arabicPeriod"/>
            </a:pPr>
            <a:r>
              <a:rPr lang="en-US" sz="2400" u="sng" dirty="0"/>
              <a:t>Understand quality attributes</a:t>
            </a:r>
            <a:r>
              <a:rPr lang="en-US" sz="2400" dirty="0"/>
              <a:t>: They are the most important things to drive the right set of decisions</a:t>
            </a:r>
          </a:p>
          <a:p>
            <a:pPr lvl="1" indent="-457200">
              <a:spcBef>
                <a:spcPts val="600"/>
              </a:spcBef>
              <a:buClr>
                <a:schemeClr val="accent6">
                  <a:lumMod val="50000"/>
                </a:schemeClr>
              </a:buClr>
              <a:buFont typeface="+mj-lt"/>
              <a:buAutoNum type="arabicPeriod"/>
            </a:pPr>
            <a:r>
              <a:rPr lang="en-US" sz="2400" dirty="0"/>
              <a:t>Determine </a:t>
            </a:r>
            <a:r>
              <a:rPr lang="en-US" sz="2400" u="sng" dirty="0"/>
              <a:t>bound</a:t>
            </a:r>
            <a:r>
              <a:rPr lang="en-US" sz="2400" dirty="0"/>
              <a:t> and </a:t>
            </a:r>
            <a:r>
              <a:rPr lang="en-US" sz="2400" u="sng" dirty="0"/>
              <a:t>free parameters</a:t>
            </a:r>
          </a:p>
          <a:p>
            <a:pPr lvl="2" indent="-457200">
              <a:spcBef>
                <a:spcPts val="600"/>
              </a:spcBef>
              <a:buClr>
                <a:schemeClr val="accent6">
                  <a:lumMod val="50000"/>
                </a:schemeClr>
              </a:buClr>
              <a:buFont typeface="Wingdings" pitchFamily="2" charset="2"/>
              <a:buChar char="§"/>
            </a:pPr>
            <a:r>
              <a:rPr lang="en-US" sz="2400" dirty="0"/>
              <a:t>Processors, number of units of concurrency, hard-deadline requirements</a:t>
            </a:r>
            <a:endParaRPr lang="en-US" sz="2800" dirty="0"/>
          </a:p>
          <a:p>
            <a:pPr lvl="1" indent="-457200">
              <a:spcBef>
                <a:spcPts val="600"/>
              </a:spcBef>
              <a:buClr>
                <a:schemeClr val="accent6">
                  <a:lumMod val="50000"/>
                </a:schemeClr>
              </a:buClr>
              <a:buFont typeface="+mj-lt"/>
              <a:buAutoNum type="arabicPeriod"/>
            </a:pPr>
            <a:r>
              <a:rPr lang="en-US" sz="2400" dirty="0"/>
              <a:t>Choose design options associated with free parameters to control them</a:t>
            </a:r>
          </a:p>
          <a:p>
            <a:pPr lvl="2" indent="-457200">
              <a:spcBef>
                <a:spcPts val="600"/>
              </a:spcBef>
              <a:buClr>
                <a:schemeClr val="accent6">
                  <a:lumMod val="50000"/>
                </a:schemeClr>
              </a:buClr>
              <a:buFont typeface="Wingdings" pitchFamily="2" charset="2"/>
              <a:buChar char="§"/>
            </a:pPr>
            <a:r>
              <a:rPr lang="en-US" sz="2400" dirty="0"/>
              <a:t>Bound parameter: single processor</a:t>
            </a:r>
          </a:p>
          <a:p>
            <a:pPr lvl="3" indent="-457200">
              <a:spcBef>
                <a:spcPts val="600"/>
              </a:spcBef>
              <a:buClr>
                <a:schemeClr val="accent6">
                  <a:lumMod val="50000"/>
                </a:schemeClr>
              </a:buClr>
              <a:buFont typeface="Wingdings" pitchFamily="2" charset="2"/>
              <a:buChar char="§"/>
            </a:pPr>
            <a:r>
              <a:rPr lang="en-US" sz="2000" dirty="0"/>
              <a:t>This rules out the following tactics: </a:t>
            </a:r>
            <a:r>
              <a:rPr lang="en-US" sz="2000" i="1" dirty="0"/>
              <a:t>increase physical concurrency, balance resource allocation.</a:t>
            </a:r>
          </a:p>
          <a:p>
            <a:pPr lvl="2" indent="-457200">
              <a:spcBef>
                <a:spcPts val="600"/>
              </a:spcBef>
              <a:buClr>
                <a:schemeClr val="accent6">
                  <a:lumMod val="50000"/>
                </a:schemeClr>
              </a:buClr>
              <a:buFont typeface="Wingdings" pitchFamily="2" charset="2"/>
              <a:buChar char="§"/>
            </a:pPr>
            <a:r>
              <a:rPr lang="en-US" sz="2400" dirty="0"/>
              <a:t>Free parameters:</a:t>
            </a:r>
          </a:p>
          <a:p>
            <a:pPr lvl="3" indent="-457200">
              <a:spcBef>
                <a:spcPts val="600"/>
              </a:spcBef>
              <a:buClr>
                <a:schemeClr val="accent6">
                  <a:lumMod val="50000"/>
                </a:schemeClr>
              </a:buClr>
              <a:buFont typeface="Wingdings" pitchFamily="2" charset="2"/>
              <a:buChar char="§"/>
            </a:pPr>
            <a:r>
              <a:rPr lang="en-US" sz="2000" dirty="0"/>
              <a:t>Execution time - the responsibilities will suggest a likely range, but this is not yet fixed. </a:t>
            </a:r>
          </a:p>
          <a:p>
            <a:pPr lvl="3" indent="-457200">
              <a:spcBef>
                <a:spcPts val="600"/>
              </a:spcBef>
              <a:buClr>
                <a:schemeClr val="accent6">
                  <a:lumMod val="50000"/>
                </a:schemeClr>
              </a:buClr>
              <a:buFont typeface="Wingdings" pitchFamily="2" charset="2"/>
              <a:buChar char="§"/>
            </a:pPr>
            <a:r>
              <a:rPr lang="en-US" sz="2000" dirty="0"/>
              <a:t>Number of units of concurrency – this is free and will be determined later in design.</a:t>
            </a:r>
            <a:endParaRPr lang="en-US" sz="280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Attribute Driven Design Method</a:t>
            </a:r>
          </a:p>
        </p:txBody>
      </p:sp>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ADD - Step 4 Example: Garage door</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30</a:t>
            </a:fld>
            <a:endParaRPr lang="en-US"/>
          </a:p>
        </p:txBody>
      </p:sp>
      <p:sp>
        <p:nvSpPr>
          <p:cNvPr id="6" name="Rectangle 5"/>
          <p:cNvSpPr/>
          <p:nvPr/>
        </p:nvSpPr>
        <p:spPr>
          <a:xfrm>
            <a:off x="304800" y="1299150"/>
            <a:ext cx="10820400" cy="4339650"/>
          </a:xfrm>
          <a:prstGeom prst="rect">
            <a:avLst/>
          </a:prstGeom>
        </p:spPr>
        <p:txBody>
          <a:bodyPr wrap="square">
            <a:spAutoFit/>
          </a:bodyPr>
          <a:lstStyle/>
          <a:p>
            <a:pPr marL="514350" lvl="1" indent="-514350">
              <a:spcBef>
                <a:spcPts val="1200"/>
              </a:spcBef>
              <a:buClr>
                <a:schemeClr val="accent6">
                  <a:lumMod val="50000"/>
                </a:schemeClr>
              </a:buClr>
              <a:buFont typeface="Wingdings" pitchFamily="2" charset="2"/>
              <a:buChar char="§"/>
            </a:pPr>
            <a:r>
              <a:rPr lang="en-US" sz="3200" dirty="0"/>
              <a:t>In the garage door opener system: </a:t>
            </a:r>
          </a:p>
          <a:p>
            <a:pPr marL="971550" lvl="2" indent="-514350">
              <a:spcBef>
                <a:spcPts val="1200"/>
              </a:spcBef>
              <a:buClr>
                <a:schemeClr val="accent6">
                  <a:lumMod val="50000"/>
                </a:schemeClr>
              </a:buClr>
              <a:buFont typeface="Wingdings" pitchFamily="2" charset="2"/>
              <a:buChar char="§"/>
            </a:pPr>
            <a:r>
              <a:rPr lang="en-US" sz="2800" dirty="0"/>
              <a:t>One constraint is that the communication with the home information system is maintained. The communication virtual machine will recognize if this communication is unavailable, so the constraint is satisfied by a single child.</a:t>
            </a:r>
          </a:p>
          <a:p>
            <a:pPr marL="971550" lvl="2" indent="-514350">
              <a:spcBef>
                <a:spcPts val="1200"/>
              </a:spcBef>
              <a:buClr>
                <a:schemeClr val="accent6">
                  <a:lumMod val="50000"/>
                </a:schemeClr>
              </a:buClr>
              <a:buFont typeface="Wingdings" pitchFamily="2" charset="2"/>
              <a:buChar char="§"/>
            </a:pPr>
            <a:r>
              <a:rPr lang="en-US" sz="2800" dirty="0"/>
              <a:t>The processor used in different products will differ. This scenario is delegated to all of the modules.  Each module becomes  responsible for not using processor-specific features not supported by standard compilers.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Attribute Driven Design Method</a:t>
            </a:r>
          </a:p>
        </p:txBody>
      </p:sp>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ADD - Step 5</a:t>
            </a:r>
            <a:endParaRPr lang="en-US" sz="16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31</a:t>
            </a:fld>
            <a:endParaRPr lang="en-US"/>
          </a:p>
        </p:txBody>
      </p:sp>
      <p:sp>
        <p:nvSpPr>
          <p:cNvPr id="6" name="Rectangle 5"/>
          <p:cNvSpPr/>
          <p:nvPr/>
        </p:nvSpPr>
        <p:spPr>
          <a:xfrm>
            <a:off x="304800" y="1299150"/>
            <a:ext cx="10820400" cy="5404556"/>
          </a:xfrm>
          <a:prstGeom prst="rect">
            <a:avLst/>
          </a:prstGeom>
        </p:spPr>
        <p:txBody>
          <a:bodyPr wrap="square">
            <a:spAutoFit/>
          </a:bodyPr>
          <a:lstStyle/>
          <a:p>
            <a:pPr marL="514350" indent="-514350">
              <a:spcBef>
                <a:spcPts val="1200"/>
              </a:spcBef>
              <a:buClr>
                <a:schemeClr val="accent6">
                  <a:lumMod val="50000"/>
                </a:schemeClr>
              </a:buClr>
              <a:buFont typeface="+mj-lt"/>
              <a:buAutoNum type="arabicPeriod" startAt="5"/>
            </a:pPr>
            <a:r>
              <a:rPr lang="en-US" sz="3200" dirty="0"/>
              <a:t>Repeat steps 1 through 4 for the next element of the system you wish to decompose </a:t>
            </a:r>
          </a:p>
          <a:p>
            <a:pPr>
              <a:spcBef>
                <a:spcPts val="1200"/>
              </a:spcBef>
              <a:buClr>
                <a:schemeClr val="accent6">
                  <a:lumMod val="50000"/>
                </a:schemeClr>
              </a:buClr>
            </a:pPr>
            <a:endParaRPr lang="en-US" sz="1400" dirty="0"/>
          </a:p>
          <a:p>
            <a:pPr marL="514350" indent="-514350">
              <a:spcBef>
                <a:spcPts val="1200"/>
              </a:spcBef>
              <a:buClr>
                <a:schemeClr val="accent6">
                  <a:lumMod val="50000"/>
                </a:schemeClr>
              </a:buClr>
            </a:pPr>
            <a:r>
              <a:rPr lang="en-US" sz="3200" dirty="0"/>
              <a:t>Where we are at the end of each iteration:</a:t>
            </a:r>
          </a:p>
          <a:p>
            <a:pPr marL="971550" lvl="2" indent="-514350">
              <a:lnSpc>
                <a:spcPct val="90000"/>
              </a:lnSpc>
              <a:spcBef>
                <a:spcPts val="1200"/>
              </a:spcBef>
              <a:buClr>
                <a:schemeClr val="accent6">
                  <a:lumMod val="50000"/>
                </a:schemeClr>
              </a:buClr>
              <a:buFont typeface="Wingdings" pitchFamily="2" charset="2"/>
              <a:buChar char="§"/>
            </a:pPr>
            <a:r>
              <a:rPr lang="en-US" sz="2800" dirty="0"/>
              <a:t>We now have a decomposition of a module into its children.</a:t>
            </a:r>
          </a:p>
          <a:p>
            <a:pPr marL="971550" lvl="2" indent="-514350">
              <a:lnSpc>
                <a:spcPct val="90000"/>
              </a:lnSpc>
              <a:spcBef>
                <a:spcPts val="1200"/>
              </a:spcBef>
              <a:buClr>
                <a:schemeClr val="accent6">
                  <a:lumMod val="50000"/>
                </a:schemeClr>
              </a:buClr>
              <a:buFont typeface="Wingdings" pitchFamily="2" charset="2"/>
              <a:buChar char="§"/>
            </a:pPr>
            <a:r>
              <a:rPr lang="en-US" sz="2800" dirty="0"/>
              <a:t>Each child has a collection of responsibilities:</a:t>
            </a:r>
          </a:p>
          <a:p>
            <a:pPr marL="1428750" lvl="3" indent="-514350">
              <a:lnSpc>
                <a:spcPct val="90000"/>
              </a:lnSpc>
              <a:spcBef>
                <a:spcPts val="1200"/>
              </a:spcBef>
              <a:buClr>
                <a:schemeClr val="accent6">
                  <a:lumMod val="50000"/>
                </a:schemeClr>
              </a:buClr>
              <a:buFont typeface="Wingdings" pitchFamily="2" charset="2"/>
              <a:buChar char="§"/>
            </a:pPr>
            <a:r>
              <a:rPr lang="en-US" sz="2800" dirty="0"/>
              <a:t>A set of use cases</a:t>
            </a:r>
          </a:p>
          <a:p>
            <a:pPr marL="1428750" lvl="3" indent="-514350">
              <a:lnSpc>
                <a:spcPct val="90000"/>
              </a:lnSpc>
              <a:spcBef>
                <a:spcPts val="1200"/>
              </a:spcBef>
              <a:buClr>
                <a:schemeClr val="accent6">
                  <a:lumMod val="50000"/>
                </a:schemeClr>
              </a:buClr>
              <a:buFont typeface="Wingdings" pitchFamily="2" charset="2"/>
              <a:buChar char="§"/>
            </a:pPr>
            <a:r>
              <a:rPr lang="en-US" sz="2800" dirty="0"/>
              <a:t>An interface</a:t>
            </a:r>
          </a:p>
          <a:p>
            <a:pPr marL="1428750" lvl="3" indent="-514350">
              <a:lnSpc>
                <a:spcPct val="90000"/>
              </a:lnSpc>
              <a:spcBef>
                <a:spcPts val="1200"/>
              </a:spcBef>
              <a:buClr>
                <a:schemeClr val="accent6">
                  <a:lumMod val="50000"/>
                </a:schemeClr>
              </a:buClr>
              <a:buFont typeface="Wingdings" pitchFamily="2" charset="2"/>
              <a:buChar char="§"/>
            </a:pPr>
            <a:r>
              <a:rPr lang="en-US" sz="2800" dirty="0"/>
              <a:t>Quality scenarios</a:t>
            </a:r>
          </a:p>
          <a:p>
            <a:pPr marL="1428750" lvl="3" indent="-514350">
              <a:lnSpc>
                <a:spcPct val="90000"/>
              </a:lnSpc>
              <a:spcBef>
                <a:spcPts val="1200"/>
              </a:spcBef>
              <a:buClr>
                <a:schemeClr val="accent6">
                  <a:lumMod val="50000"/>
                </a:schemeClr>
              </a:buClr>
              <a:buFont typeface="Wingdings" pitchFamily="2" charset="2"/>
              <a:buChar char="§"/>
            </a:pPr>
            <a:r>
              <a:rPr lang="en-US" sz="2800" dirty="0"/>
              <a:t>A collection of constraints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Attribute Driven Design Method</a:t>
            </a:r>
          </a:p>
        </p:txBody>
      </p:sp>
      <p:sp>
        <p:nvSpPr>
          <p:cNvPr id="5" name="Text Placeholder 4"/>
          <p:cNvSpPr>
            <a:spLocks noGrp="1"/>
          </p:cNvSpPr>
          <p:nvPr>
            <p:ph type="body" sz="quarter" idx="13"/>
          </p:nvPr>
        </p:nvSpPr>
        <p:spPr>
          <a:xfrm>
            <a:off x="304800" y="381000"/>
            <a:ext cx="10896600" cy="685800"/>
          </a:xfrm>
        </p:spPr>
        <p:txBody>
          <a:bodyPr>
            <a:normAutofit/>
          </a:bodyPr>
          <a:lstStyle/>
          <a:p>
            <a:r>
              <a:rPr lang="en-US" sz="3200" dirty="0"/>
              <a:t>Class discussion question</a:t>
            </a:r>
            <a:endParaRPr lang="en-US" sz="16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32</a:t>
            </a:fld>
            <a:endParaRPr lang="en-US"/>
          </a:p>
        </p:txBody>
      </p:sp>
      <p:sp>
        <p:nvSpPr>
          <p:cNvPr id="6" name="Rectangle 5"/>
          <p:cNvSpPr/>
          <p:nvPr/>
        </p:nvSpPr>
        <p:spPr>
          <a:xfrm>
            <a:off x="304800" y="1299150"/>
            <a:ext cx="10896600" cy="3170099"/>
          </a:xfrm>
          <a:prstGeom prst="rect">
            <a:avLst/>
          </a:prstGeom>
        </p:spPr>
        <p:txBody>
          <a:bodyPr wrap="square">
            <a:spAutoFit/>
          </a:bodyPr>
          <a:lstStyle/>
          <a:p>
            <a:pPr>
              <a:spcBef>
                <a:spcPts val="1200"/>
              </a:spcBef>
              <a:buClr>
                <a:schemeClr val="accent6">
                  <a:lumMod val="50000"/>
                </a:schemeClr>
              </a:buClr>
            </a:pPr>
            <a:r>
              <a:rPr lang="en-US" sz="3600" dirty="0"/>
              <a:t>What sets a constraint apart from other (even high-priority) requirements is that it is not negotiable. </a:t>
            </a:r>
          </a:p>
          <a:p>
            <a:pPr>
              <a:spcBef>
                <a:spcPts val="1200"/>
              </a:spcBef>
              <a:buClr>
                <a:schemeClr val="accent6">
                  <a:lumMod val="50000"/>
                </a:schemeClr>
              </a:buClr>
            </a:pPr>
            <a:r>
              <a:rPr lang="en-US" sz="3600" dirty="0"/>
              <a:t>Should this consideration guide the design process? </a:t>
            </a:r>
          </a:p>
          <a:p>
            <a:pPr>
              <a:spcBef>
                <a:spcPts val="1200"/>
              </a:spcBef>
              <a:buClr>
                <a:schemeClr val="accent6">
                  <a:lumMod val="50000"/>
                </a:schemeClr>
              </a:buClr>
            </a:pPr>
            <a:r>
              <a:rPr lang="en-US" sz="3600" dirty="0"/>
              <a:t>For example, would it be wise to design to satisfy all of the constraints before worrying about other ASRs?</a:t>
            </a:r>
          </a:p>
        </p:txBody>
      </p:sp>
    </p:spTree>
    <p:extLst>
      <p:ext uri="{BB962C8B-B14F-4D97-AF65-F5344CB8AC3E}">
        <p14:creationId xmlns:p14="http://schemas.microsoft.com/office/powerpoint/2010/main" val="42705250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53564-4765-0428-9E64-D851546F5572}"/>
              </a:ext>
            </a:extLst>
          </p:cNvPr>
          <p:cNvSpPr>
            <a:spLocks noGrp="1"/>
          </p:cNvSpPr>
          <p:nvPr>
            <p:ph type="ctrTitle"/>
          </p:nvPr>
        </p:nvSpPr>
        <p:spPr/>
        <p:txBody>
          <a:bodyPr/>
          <a:lstStyle/>
          <a:p>
            <a:r>
              <a:rPr lang="en-US" dirty="0"/>
              <a:t>Team Structure</a:t>
            </a:r>
          </a:p>
        </p:txBody>
      </p:sp>
      <p:sp>
        <p:nvSpPr>
          <p:cNvPr id="3" name="Slide Number Placeholder 2">
            <a:extLst>
              <a:ext uri="{FF2B5EF4-FFF2-40B4-BE49-F238E27FC236}">
                <a16:creationId xmlns:a16="http://schemas.microsoft.com/office/drawing/2014/main" id="{65F02D1B-9925-A0DA-61E0-44197DC9FF81}"/>
              </a:ext>
            </a:extLst>
          </p:cNvPr>
          <p:cNvSpPr>
            <a:spLocks noGrp="1"/>
          </p:cNvSpPr>
          <p:nvPr>
            <p:ph type="sldNum" sz="quarter" idx="12"/>
          </p:nvPr>
        </p:nvSpPr>
        <p:spPr/>
        <p:txBody>
          <a:bodyPr/>
          <a:lstStyle/>
          <a:p>
            <a:pPr algn="r"/>
            <a:fld id="{256D3EEF-DE4E-429D-8EC4-DDC531AFF587}" type="slidenum">
              <a:rPr lang="en-US"/>
              <a:pPr algn="r"/>
              <a:t>33</a:t>
            </a:fld>
            <a:endParaRPr lang="en-US" dirty="0"/>
          </a:p>
        </p:txBody>
      </p:sp>
      <p:pic>
        <p:nvPicPr>
          <p:cNvPr id="9" name="Picture 8">
            <a:extLst>
              <a:ext uri="{FF2B5EF4-FFF2-40B4-BE49-F238E27FC236}">
                <a16:creationId xmlns:a16="http://schemas.microsoft.com/office/drawing/2014/main" id="{6599E12F-1F2E-5C2C-708F-6A44AB0BE002}"/>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0" y="0"/>
            <a:ext cx="5384800" cy="4038600"/>
          </a:xfrm>
          <a:prstGeom prst="rect">
            <a:avLst/>
          </a:prstGeom>
        </p:spPr>
      </p:pic>
    </p:spTree>
    <p:extLst>
      <p:ext uri="{BB962C8B-B14F-4D97-AF65-F5344CB8AC3E}">
        <p14:creationId xmlns:p14="http://schemas.microsoft.com/office/powerpoint/2010/main" val="1622017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Forming the Team Structure</a:t>
            </a:r>
          </a:p>
        </p:txBody>
      </p:sp>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Forming the Team Structure</a:t>
            </a:r>
            <a:endParaRPr lang="en-US" sz="16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34</a:t>
            </a:fld>
            <a:endParaRPr lang="en-US"/>
          </a:p>
        </p:txBody>
      </p:sp>
      <p:sp>
        <p:nvSpPr>
          <p:cNvPr id="6" name="Rectangle 5"/>
          <p:cNvSpPr/>
          <p:nvPr/>
        </p:nvSpPr>
        <p:spPr>
          <a:xfrm>
            <a:off x="304800" y="1299150"/>
            <a:ext cx="10820400" cy="4696670"/>
          </a:xfrm>
          <a:prstGeom prst="rect">
            <a:avLst/>
          </a:prstGeom>
        </p:spPr>
        <p:txBody>
          <a:bodyPr wrap="square">
            <a:spAutoFit/>
          </a:bodyPr>
          <a:lstStyle/>
          <a:p>
            <a:pPr marL="514350" lvl="1" indent="-514350">
              <a:lnSpc>
                <a:spcPct val="90000"/>
              </a:lnSpc>
              <a:spcBef>
                <a:spcPts val="1200"/>
              </a:spcBef>
              <a:buClr>
                <a:schemeClr val="accent6">
                  <a:lumMod val="50000"/>
                </a:schemeClr>
              </a:buClr>
              <a:buFont typeface="Wingdings" pitchFamily="2" charset="2"/>
              <a:buChar char="§"/>
            </a:pPr>
            <a:r>
              <a:rPr lang="en-US" sz="3200" dirty="0"/>
              <a:t>Once the first few levels of the architecture’s module decomposition structure are fairly stable, those modules can be allocated to </a:t>
            </a:r>
            <a:r>
              <a:rPr lang="en-US" sz="3200" b="1" dirty="0"/>
              <a:t>development teams</a:t>
            </a:r>
            <a:r>
              <a:rPr lang="en-US" sz="3200" dirty="0"/>
              <a:t>.</a:t>
            </a:r>
          </a:p>
          <a:p>
            <a:pPr marL="514350" lvl="1" indent="-514350">
              <a:lnSpc>
                <a:spcPct val="90000"/>
              </a:lnSpc>
              <a:spcBef>
                <a:spcPts val="1200"/>
              </a:spcBef>
              <a:buClr>
                <a:schemeClr val="accent6">
                  <a:lumMod val="50000"/>
                </a:schemeClr>
              </a:buClr>
              <a:buFont typeface="Wingdings" pitchFamily="2" charset="2"/>
              <a:buChar char="§"/>
            </a:pPr>
            <a:endParaRPr lang="en-US" sz="3200" dirty="0"/>
          </a:p>
          <a:p>
            <a:pPr marL="514350" lvl="1" indent="-514350">
              <a:lnSpc>
                <a:spcPct val="90000"/>
              </a:lnSpc>
              <a:spcBef>
                <a:spcPts val="1200"/>
              </a:spcBef>
              <a:buClr>
                <a:schemeClr val="accent6">
                  <a:lumMod val="50000"/>
                </a:schemeClr>
              </a:buClr>
              <a:buFont typeface="Wingdings" pitchFamily="2" charset="2"/>
              <a:buChar char="§"/>
            </a:pPr>
            <a:r>
              <a:rPr lang="en-US" sz="3200" b="1" dirty="0"/>
              <a:t>Within teams</a:t>
            </a:r>
            <a:r>
              <a:rPr lang="en-US" sz="3200" dirty="0"/>
              <a:t>, there needs to be </a:t>
            </a:r>
            <a:r>
              <a:rPr lang="en-US" sz="3200" b="1" dirty="0"/>
              <a:t>high-bandwidth communications</a:t>
            </a:r>
            <a:r>
              <a:rPr lang="en-US" sz="3200" dirty="0"/>
              <a:t>.</a:t>
            </a:r>
          </a:p>
          <a:p>
            <a:pPr marL="514350" lvl="1" indent="-514350">
              <a:lnSpc>
                <a:spcPct val="90000"/>
              </a:lnSpc>
              <a:spcBef>
                <a:spcPts val="1200"/>
              </a:spcBef>
              <a:buClr>
                <a:schemeClr val="accent6">
                  <a:lumMod val="50000"/>
                </a:schemeClr>
              </a:buClr>
              <a:buFont typeface="Wingdings" pitchFamily="2" charset="2"/>
              <a:buChar char="§"/>
            </a:pPr>
            <a:endParaRPr lang="en-US" sz="3200" dirty="0"/>
          </a:p>
          <a:p>
            <a:pPr marL="514350" lvl="1" indent="-514350">
              <a:lnSpc>
                <a:spcPct val="90000"/>
              </a:lnSpc>
              <a:spcBef>
                <a:spcPts val="1200"/>
              </a:spcBef>
              <a:buClr>
                <a:schemeClr val="accent6">
                  <a:lumMod val="50000"/>
                </a:schemeClr>
              </a:buClr>
              <a:buFont typeface="Wingdings" pitchFamily="2" charset="2"/>
              <a:buChar char="§"/>
            </a:pPr>
            <a:r>
              <a:rPr lang="en-US" sz="3200" b="1" dirty="0"/>
              <a:t>Between teams</a:t>
            </a:r>
            <a:r>
              <a:rPr lang="en-US" sz="3200" dirty="0"/>
              <a:t>, </a:t>
            </a:r>
            <a:r>
              <a:rPr lang="en-US" sz="3200" b="1" dirty="0"/>
              <a:t>low-bandwidth communications</a:t>
            </a:r>
            <a:r>
              <a:rPr lang="en-US" sz="3200" dirty="0"/>
              <a:t> are sufficient (and in fact crucial).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Forming the Team Structure</a:t>
            </a:r>
          </a:p>
        </p:txBody>
      </p:sp>
      <p:sp>
        <p:nvSpPr>
          <p:cNvPr id="5" name="Text Placeholder 4"/>
          <p:cNvSpPr>
            <a:spLocks noGrp="1"/>
          </p:cNvSpPr>
          <p:nvPr>
            <p:ph type="body" sz="quarter" idx="13"/>
          </p:nvPr>
        </p:nvSpPr>
        <p:spPr>
          <a:xfrm>
            <a:off x="228600" y="381000"/>
            <a:ext cx="10896600" cy="685800"/>
          </a:xfrm>
        </p:spPr>
        <p:txBody>
          <a:bodyPr>
            <a:normAutofit/>
          </a:bodyPr>
          <a:lstStyle/>
          <a:p>
            <a:r>
              <a:rPr lang="en-US" sz="3200" dirty="0"/>
              <a:t>Forming the Team Structure</a:t>
            </a:r>
            <a:endParaRPr lang="en-US" sz="16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35</a:t>
            </a:fld>
            <a:endParaRPr lang="en-US"/>
          </a:p>
        </p:txBody>
      </p:sp>
      <p:sp>
        <p:nvSpPr>
          <p:cNvPr id="6" name="Rectangle 5"/>
          <p:cNvSpPr/>
          <p:nvPr/>
        </p:nvSpPr>
        <p:spPr>
          <a:xfrm>
            <a:off x="228600" y="1299151"/>
            <a:ext cx="10896600" cy="5441490"/>
          </a:xfrm>
          <a:prstGeom prst="rect">
            <a:avLst/>
          </a:prstGeom>
        </p:spPr>
        <p:txBody>
          <a:bodyPr wrap="square">
            <a:spAutoFit/>
          </a:bodyPr>
          <a:lstStyle/>
          <a:p>
            <a:pPr marL="514350" lvl="1" indent="-514350">
              <a:lnSpc>
                <a:spcPct val="90000"/>
              </a:lnSpc>
              <a:spcBef>
                <a:spcPts val="1200"/>
              </a:spcBef>
              <a:buClr>
                <a:schemeClr val="accent6">
                  <a:lumMod val="50000"/>
                </a:schemeClr>
              </a:buClr>
            </a:pPr>
            <a:r>
              <a:rPr lang="en-US" sz="3200" dirty="0"/>
              <a:t>If interactions between the teams is complex, either:</a:t>
            </a:r>
          </a:p>
          <a:p>
            <a:pPr marL="971550" lvl="2" indent="-514350">
              <a:lnSpc>
                <a:spcPct val="90000"/>
              </a:lnSpc>
              <a:spcBef>
                <a:spcPts val="1200"/>
              </a:spcBef>
              <a:buClr>
                <a:schemeClr val="accent6">
                  <a:lumMod val="50000"/>
                </a:schemeClr>
              </a:buClr>
              <a:buFont typeface="Wingdings" pitchFamily="2" charset="2"/>
              <a:buChar char="§"/>
            </a:pPr>
            <a:endParaRPr lang="en-US" sz="2800" dirty="0"/>
          </a:p>
          <a:p>
            <a:pPr marL="971550" lvl="2" indent="-514350">
              <a:lnSpc>
                <a:spcPct val="90000"/>
              </a:lnSpc>
              <a:spcBef>
                <a:spcPts val="1200"/>
              </a:spcBef>
              <a:buClr>
                <a:schemeClr val="accent6">
                  <a:lumMod val="50000"/>
                </a:schemeClr>
              </a:buClr>
              <a:buFont typeface="Wingdings" pitchFamily="2" charset="2"/>
              <a:buChar char="§"/>
            </a:pPr>
            <a:r>
              <a:rPr lang="en-US" sz="2800" dirty="0"/>
              <a:t>The interactions among the elements they are creating are needlessly complex.</a:t>
            </a:r>
          </a:p>
          <a:p>
            <a:pPr marL="3200400" lvl="8">
              <a:lnSpc>
                <a:spcPct val="90000"/>
              </a:lnSpc>
              <a:spcBef>
                <a:spcPts val="1200"/>
              </a:spcBef>
              <a:buClr>
                <a:schemeClr val="accent6">
                  <a:lumMod val="50000"/>
                </a:schemeClr>
              </a:buClr>
            </a:pPr>
            <a:r>
              <a:rPr lang="en-US" sz="2800" dirty="0"/>
              <a:t>	OR</a:t>
            </a:r>
          </a:p>
          <a:p>
            <a:pPr marL="971550" lvl="2" indent="-514350">
              <a:lnSpc>
                <a:spcPct val="90000"/>
              </a:lnSpc>
              <a:spcBef>
                <a:spcPts val="1200"/>
              </a:spcBef>
              <a:buClr>
                <a:schemeClr val="accent6">
                  <a:lumMod val="50000"/>
                </a:schemeClr>
              </a:buClr>
              <a:buFont typeface="Wingdings" pitchFamily="2" charset="2"/>
              <a:buChar char="§"/>
            </a:pPr>
            <a:r>
              <a:rPr lang="en-US" sz="2800" dirty="0"/>
              <a:t>The requirements for those elements were not sufficiently “hardened” before development commenced.</a:t>
            </a:r>
          </a:p>
          <a:p>
            <a:pPr marL="971550" lvl="2" indent="-514350">
              <a:lnSpc>
                <a:spcPct val="90000"/>
              </a:lnSpc>
              <a:spcBef>
                <a:spcPts val="1200"/>
              </a:spcBef>
              <a:buClr>
                <a:schemeClr val="accent6">
                  <a:lumMod val="50000"/>
                </a:schemeClr>
              </a:buClr>
              <a:buFont typeface="Wingdings" pitchFamily="2" charset="2"/>
              <a:buChar char="§"/>
            </a:pPr>
            <a:endParaRPr lang="en-US" sz="2800" dirty="0"/>
          </a:p>
          <a:p>
            <a:pPr marL="514350" lvl="1" indent="-514350">
              <a:lnSpc>
                <a:spcPct val="90000"/>
              </a:lnSpc>
              <a:spcBef>
                <a:spcPts val="1200"/>
              </a:spcBef>
              <a:buClr>
                <a:schemeClr val="accent6">
                  <a:lumMod val="50000"/>
                </a:schemeClr>
              </a:buClr>
              <a:buFont typeface="Wingdings" pitchFamily="2" charset="2"/>
              <a:buChar char="§"/>
            </a:pPr>
            <a:r>
              <a:rPr lang="en-US" sz="2800" dirty="0"/>
              <a:t>Like software systems, </a:t>
            </a:r>
            <a:r>
              <a:rPr lang="en-US" sz="2800" b="1" dirty="0"/>
              <a:t>teams should strive for high cohesion and low coupling</a:t>
            </a:r>
            <a:r>
              <a:rPr lang="en-US" sz="2800" dirty="0"/>
              <a:t>.</a:t>
            </a:r>
          </a:p>
          <a:p>
            <a:endParaRPr lang="en-US" sz="3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Forming the Team Structure</a:t>
            </a:r>
          </a:p>
        </p:txBody>
      </p:sp>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Forming the Team Structure</a:t>
            </a:r>
            <a:endParaRPr lang="en-US" sz="16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36</a:t>
            </a:fld>
            <a:endParaRPr lang="en-US"/>
          </a:p>
        </p:txBody>
      </p:sp>
      <p:sp>
        <p:nvSpPr>
          <p:cNvPr id="6" name="Rectangle 5"/>
          <p:cNvSpPr/>
          <p:nvPr/>
        </p:nvSpPr>
        <p:spPr>
          <a:xfrm>
            <a:off x="304800" y="1299150"/>
            <a:ext cx="10820400" cy="5189113"/>
          </a:xfrm>
          <a:prstGeom prst="rect">
            <a:avLst/>
          </a:prstGeom>
        </p:spPr>
        <p:txBody>
          <a:bodyPr wrap="square">
            <a:spAutoFit/>
          </a:bodyPr>
          <a:lstStyle/>
          <a:p>
            <a:pPr marL="514350" lvl="1" indent="-514350">
              <a:lnSpc>
                <a:spcPct val="90000"/>
              </a:lnSpc>
              <a:spcBef>
                <a:spcPts val="1200"/>
              </a:spcBef>
              <a:buClr>
                <a:schemeClr val="accent6">
                  <a:lumMod val="50000"/>
                </a:schemeClr>
              </a:buClr>
              <a:buFont typeface="Wingdings" pitchFamily="2" charset="2"/>
              <a:buChar char="§"/>
            </a:pPr>
            <a:r>
              <a:rPr lang="en-US" sz="3200" dirty="0"/>
              <a:t>Each module of the system constitutes its own small domain (area of specialized knowledge or expertise).</a:t>
            </a:r>
          </a:p>
          <a:p>
            <a:pPr marL="514350" lvl="1" indent="-514350">
              <a:lnSpc>
                <a:spcPct val="90000"/>
              </a:lnSpc>
              <a:spcBef>
                <a:spcPts val="1200"/>
              </a:spcBef>
              <a:buClr>
                <a:schemeClr val="accent6">
                  <a:lumMod val="50000"/>
                </a:schemeClr>
              </a:buClr>
              <a:buFont typeface="Wingdings" pitchFamily="2" charset="2"/>
              <a:buChar char="§"/>
            </a:pPr>
            <a:endParaRPr lang="en-US" sz="3200" dirty="0"/>
          </a:p>
          <a:p>
            <a:pPr marL="514350" lvl="1" indent="-514350">
              <a:lnSpc>
                <a:spcPct val="90000"/>
              </a:lnSpc>
              <a:spcBef>
                <a:spcPts val="1200"/>
              </a:spcBef>
              <a:buClr>
                <a:schemeClr val="accent6">
                  <a:lumMod val="50000"/>
                </a:schemeClr>
              </a:buClr>
              <a:buFont typeface="Wingdings" pitchFamily="2" charset="2"/>
              <a:buChar char="§"/>
            </a:pPr>
            <a:r>
              <a:rPr lang="en-US" sz="3200" dirty="0"/>
              <a:t>This makes for a natural fit between teams and modules of the decomposition structure.</a:t>
            </a:r>
          </a:p>
          <a:p>
            <a:pPr marL="514350" lvl="1" indent="-514350">
              <a:lnSpc>
                <a:spcPct val="90000"/>
              </a:lnSpc>
              <a:spcBef>
                <a:spcPts val="1200"/>
              </a:spcBef>
              <a:buClr>
                <a:schemeClr val="accent6">
                  <a:lumMod val="50000"/>
                </a:schemeClr>
              </a:buClr>
              <a:buFont typeface="Wingdings" pitchFamily="2" charset="2"/>
              <a:buChar char="§"/>
            </a:pPr>
            <a:endParaRPr lang="en-US" sz="3200" dirty="0"/>
          </a:p>
          <a:p>
            <a:pPr marL="514350" lvl="1" indent="-514350">
              <a:lnSpc>
                <a:spcPct val="90000"/>
              </a:lnSpc>
              <a:spcBef>
                <a:spcPts val="1200"/>
              </a:spcBef>
              <a:buClr>
                <a:schemeClr val="accent6">
                  <a:lumMod val="50000"/>
                </a:schemeClr>
              </a:buClr>
              <a:buFont typeface="Wingdings" pitchFamily="2" charset="2"/>
              <a:buChar char="§"/>
            </a:pPr>
            <a:r>
              <a:rPr lang="en-US" sz="3200" dirty="0"/>
              <a:t>The effective use of staff, therefore, is to assign members to a team based on their expertise.</a:t>
            </a:r>
          </a:p>
          <a:p>
            <a:pPr marL="0" lvl="1">
              <a:lnSpc>
                <a:spcPct val="90000"/>
              </a:lnSpc>
            </a:pPr>
            <a:endParaRPr lang="en-US" sz="3200" dirty="0"/>
          </a:p>
          <a:p>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200" dirty="0"/>
              <a:t>Attribute Driven Design Method</a:t>
            </a:r>
          </a:p>
        </p:txBody>
      </p:sp>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Attribute Driven Design Method</a:t>
            </a:r>
            <a:endParaRPr lang="en-US" sz="1600" b="0" dirty="0"/>
          </a:p>
        </p:txBody>
      </p:sp>
      <p:sp>
        <p:nvSpPr>
          <p:cNvPr id="6" name="TextBox 5"/>
          <p:cNvSpPr txBox="1"/>
          <p:nvPr/>
        </p:nvSpPr>
        <p:spPr>
          <a:xfrm>
            <a:off x="333555" y="1295400"/>
            <a:ext cx="10791645" cy="4862870"/>
          </a:xfrm>
          <a:prstGeom prst="rect">
            <a:avLst/>
          </a:prstGeom>
          <a:noFill/>
        </p:spPr>
        <p:txBody>
          <a:bodyPr wrap="square" rtlCol="0">
            <a:spAutoFit/>
          </a:bodyPr>
          <a:lstStyle/>
          <a:p>
            <a:pPr>
              <a:spcBef>
                <a:spcPts val="1200"/>
              </a:spcBef>
              <a:buClr>
                <a:schemeClr val="accent6">
                  <a:lumMod val="50000"/>
                </a:schemeClr>
              </a:buClr>
            </a:pPr>
            <a:r>
              <a:rPr lang="en-US" sz="2400" dirty="0"/>
              <a:t>The Attribute-Driven Design (ADD) method is a systematic, step-by-step method for designing the software architecture of a software-intensive system.</a:t>
            </a:r>
          </a:p>
          <a:p>
            <a:pPr marL="514350" indent="-514350">
              <a:spcBef>
                <a:spcPts val="1200"/>
              </a:spcBef>
              <a:buClr>
                <a:schemeClr val="accent6">
                  <a:lumMod val="50000"/>
                </a:schemeClr>
              </a:buClr>
              <a:buFont typeface="Wingdings" pitchFamily="2" charset="2"/>
              <a:buChar char="§"/>
            </a:pPr>
            <a:r>
              <a:rPr lang="en-US" sz="2400" dirty="0"/>
              <a:t>Like any software development practice, ADD is iterative</a:t>
            </a:r>
          </a:p>
          <a:p>
            <a:pPr marL="514350" indent="-514350">
              <a:spcBef>
                <a:spcPts val="1200"/>
              </a:spcBef>
              <a:buClr>
                <a:schemeClr val="accent6">
                  <a:lumMod val="50000"/>
                </a:schemeClr>
              </a:buClr>
              <a:buFont typeface="Wingdings" pitchFamily="2" charset="2"/>
              <a:buChar char="§"/>
            </a:pPr>
            <a:r>
              <a:rPr lang="en-US" sz="2400" dirty="0"/>
              <a:t>The inputs of this method are:</a:t>
            </a:r>
          </a:p>
          <a:p>
            <a:pPr marL="971550" lvl="1" indent="-514350">
              <a:spcBef>
                <a:spcPts val="1200"/>
              </a:spcBef>
              <a:buClr>
                <a:schemeClr val="accent6">
                  <a:lumMod val="50000"/>
                </a:schemeClr>
              </a:buClr>
              <a:buFont typeface="Wingdings" pitchFamily="2" charset="2"/>
              <a:buChar char="§"/>
            </a:pPr>
            <a:r>
              <a:rPr lang="en-US" sz="2400" dirty="0"/>
              <a:t>Functional requirements</a:t>
            </a:r>
          </a:p>
          <a:p>
            <a:pPr marL="971550" lvl="1" indent="-514350">
              <a:spcBef>
                <a:spcPts val="1200"/>
              </a:spcBef>
              <a:buClr>
                <a:schemeClr val="accent6">
                  <a:lumMod val="50000"/>
                </a:schemeClr>
              </a:buClr>
              <a:buFont typeface="Wingdings" pitchFamily="2" charset="2"/>
              <a:buChar char="§"/>
            </a:pPr>
            <a:r>
              <a:rPr lang="en-US" sz="2400" dirty="0"/>
              <a:t>Quality attribute (non-functional) requirements</a:t>
            </a:r>
          </a:p>
          <a:p>
            <a:pPr marL="971550" lvl="1" indent="-514350">
              <a:spcBef>
                <a:spcPts val="1200"/>
              </a:spcBef>
              <a:buClr>
                <a:schemeClr val="accent6">
                  <a:lumMod val="50000"/>
                </a:schemeClr>
              </a:buClr>
              <a:buFont typeface="Wingdings" pitchFamily="2" charset="2"/>
              <a:buChar char="§"/>
            </a:pPr>
            <a:r>
              <a:rPr lang="en-US" sz="2400" dirty="0"/>
              <a:t>Constraints</a:t>
            </a:r>
          </a:p>
          <a:p>
            <a:pPr marL="514350" indent="-514350">
              <a:spcBef>
                <a:spcPts val="1200"/>
              </a:spcBef>
              <a:buClr>
                <a:schemeClr val="accent6">
                  <a:lumMod val="50000"/>
                </a:schemeClr>
              </a:buClr>
              <a:buFont typeface="Wingdings" pitchFamily="2" charset="2"/>
              <a:buChar char="§"/>
            </a:pPr>
            <a:r>
              <a:rPr lang="en-US" sz="2400" dirty="0"/>
              <a:t>The result is the architecture design</a:t>
            </a:r>
          </a:p>
          <a:p>
            <a:pPr marL="971550" lvl="1" indent="-514350">
              <a:spcBef>
                <a:spcPts val="1200"/>
              </a:spcBef>
              <a:buClr>
                <a:schemeClr val="accent6">
                  <a:lumMod val="50000"/>
                </a:schemeClr>
              </a:buClr>
              <a:buFont typeface="Wingdings" pitchFamily="2" charset="2"/>
              <a:buChar char="§"/>
            </a:pPr>
            <a:r>
              <a:rPr lang="en-US" sz="2400" dirty="0"/>
              <a:t>Set of decisions, structure, behavior, and elements, all visible through different architectural views</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4</a:t>
            </a:fld>
            <a:endParaRPr lang="en-US"/>
          </a:p>
        </p:txBody>
      </p:sp>
      <p:sp>
        <p:nvSpPr>
          <p:cNvPr id="2" name="Rectangle 1">
            <a:extLst>
              <a:ext uri="{FF2B5EF4-FFF2-40B4-BE49-F238E27FC236}">
                <a16:creationId xmlns:a16="http://schemas.microsoft.com/office/drawing/2014/main" id="{04F3565C-BC66-9A95-A9FA-3F97D1EF16C9}"/>
              </a:ext>
            </a:extLst>
          </p:cNvPr>
          <p:cNvSpPr/>
          <p:nvPr/>
        </p:nvSpPr>
        <p:spPr>
          <a:xfrm>
            <a:off x="7620000" y="3581400"/>
            <a:ext cx="3238500"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Specifically, architecturally significant requirements (ASRs)</a:t>
            </a:r>
          </a:p>
        </p:txBody>
      </p:sp>
      <p:sp>
        <p:nvSpPr>
          <p:cNvPr id="3" name="Rectangle 2">
            <a:extLst>
              <a:ext uri="{FF2B5EF4-FFF2-40B4-BE49-F238E27FC236}">
                <a16:creationId xmlns:a16="http://schemas.microsoft.com/office/drawing/2014/main" id="{35FA12E1-D906-6C2C-2870-4DBC63BB972A}"/>
              </a:ext>
            </a:extLst>
          </p:cNvPr>
          <p:cNvSpPr/>
          <p:nvPr/>
        </p:nvSpPr>
        <p:spPr>
          <a:xfrm>
            <a:off x="5181600" y="5791200"/>
            <a:ext cx="2895600" cy="91440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A set of sketches of architectural views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200" dirty="0"/>
              <a:t>Attribute Driven Design Method</a:t>
            </a:r>
          </a:p>
        </p:txBody>
      </p:sp>
      <p:sp>
        <p:nvSpPr>
          <p:cNvPr id="5" name="Text Placeholder 4"/>
          <p:cNvSpPr>
            <a:spLocks noGrp="1"/>
          </p:cNvSpPr>
          <p:nvPr>
            <p:ph type="body" sz="quarter" idx="13"/>
          </p:nvPr>
        </p:nvSpPr>
        <p:spPr>
          <a:xfrm>
            <a:off x="275492" y="381000"/>
            <a:ext cx="10849708" cy="685800"/>
          </a:xfrm>
        </p:spPr>
        <p:txBody>
          <a:bodyPr>
            <a:normAutofit/>
          </a:bodyPr>
          <a:lstStyle/>
          <a:p>
            <a:r>
              <a:rPr lang="en-US" sz="3200" dirty="0"/>
              <a:t>Attribute Driven Design Method (ADD)</a:t>
            </a:r>
            <a:endParaRPr lang="en-US" sz="1600" b="0" dirty="0"/>
          </a:p>
        </p:txBody>
      </p:sp>
      <p:sp>
        <p:nvSpPr>
          <p:cNvPr id="6" name="TextBox 5"/>
          <p:cNvSpPr txBox="1"/>
          <p:nvPr/>
        </p:nvSpPr>
        <p:spPr>
          <a:xfrm>
            <a:off x="304800" y="1335158"/>
            <a:ext cx="10820400" cy="4708981"/>
          </a:xfrm>
          <a:prstGeom prst="rect">
            <a:avLst/>
          </a:prstGeom>
          <a:noFill/>
        </p:spPr>
        <p:txBody>
          <a:bodyPr wrap="square" rtlCol="0">
            <a:spAutoFit/>
          </a:bodyPr>
          <a:lstStyle/>
          <a:p>
            <a:pPr>
              <a:spcBef>
                <a:spcPts val="1200"/>
              </a:spcBef>
              <a:buClr>
                <a:schemeClr val="accent6">
                  <a:lumMod val="50000"/>
                </a:schemeClr>
              </a:buClr>
            </a:pPr>
            <a:r>
              <a:rPr lang="en-US" sz="2400" dirty="0"/>
              <a:t>At each iteration, the architect:</a:t>
            </a:r>
          </a:p>
          <a:p>
            <a:pPr marL="514350" indent="-514350">
              <a:spcBef>
                <a:spcPts val="1200"/>
              </a:spcBef>
              <a:buClr>
                <a:schemeClr val="accent6">
                  <a:lumMod val="50000"/>
                </a:schemeClr>
              </a:buClr>
              <a:buFont typeface="Wingdings" pitchFamily="2" charset="2"/>
              <a:buChar char="§"/>
            </a:pPr>
            <a:r>
              <a:rPr lang="en-US" sz="2400" dirty="0"/>
              <a:t>Chooses an element of the system to design</a:t>
            </a:r>
          </a:p>
          <a:p>
            <a:pPr marL="514350" indent="-514350">
              <a:spcBef>
                <a:spcPts val="1200"/>
              </a:spcBef>
              <a:buClr>
                <a:schemeClr val="accent6">
                  <a:lumMod val="50000"/>
                </a:schemeClr>
              </a:buClr>
              <a:buFont typeface="Wingdings" pitchFamily="2" charset="2"/>
              <a:buChar char="§"/>
            </a:pPr>
            <a:r>
              <a:rPr lang="en-US" sz="2400" dirty="0"/>
              <a:t>Identifies all the architecturally significant requirements (ASRs) for the chosen element</a:t>
            </a:r>
          </a:p>
          <a:p>
            <a:pPr marL="514350" indent="-514350">
              <a:spcBef>
                <a:spcPts val="1200"/>
              </a:spcBef>
              <a:buClr>
                <a:schemeClr val="accent6">
                  <a:lumMod val="50000"/>
                </a:schemeClr>
              </a:buClr>
              <a:buFont typeface="Wingdings" pitchFamily="2" charset="2"/>
              <a:buChar char="§"/>
            </a:pPr>
            <a:r>
              <a:rPr lang="en-US" sz="2400" dirty="0"/>
              <a:t>Creates and tests a design for that chosen element</a:t>
            </a:r>
          </a:p>
          <a:p>
            <a:pPr marL="514350" indent="-514350">
              <a:spcBef>
                <a:spcPts val="1200"/>
              </a:spcBef>
              <a:buClr>
                <a:schemeClr val="accent6">
                  <a:lumMod val="50000"/>
                </a:schemeClr>
              </a:buClr>
              <a:buFont typeface="Wingdings" pitchFamily="2" charset="2"/>
              <a:buChar char="§"/>
            </a:pPr>
            <a:endParaRPr lang="en-US" sz="2400" dirty="0"/>
          </a:p>
          <a:p>
            <a:pPr>
              <a:spcBef>
                <a:spcPts val="1200"/>
              </a:spcBef>
              <a:buClr>
                <a:schemeClr val="accent6">
                  <a:lumMod val="50000"/>
                </a:schemeClr>
              </a:buClr>
            </a:pPr>
            <a:r>
              <a:rPr lang="en-US" sz="2400" dirty="0"/>
              <a:t>The output in not a fully complete architecture, but an architecture in which the main design approaches have been selected and validated. </a:t>
            </a:r>
          </a:p>
          <a:p>
            <a:pPr>
              <a:spcBef>
                <a:spcPts val="1200"/>
              </a:spcBef>
              <a:buClr>
                <a:schemeClr val="accent6">
                  <a:lumMod val="50000"/>
                </a:schemeClr>
              </a:buClr>
            </a:pPr>
            <a:r>
              <a:rPr lang="en-US" sz="2400" dirty="0"/>
              <a:t>The ADD Method bases the recursive decomposition process on the quality attributes.</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5</a:t>
            </a:fld>
            <a:endParaRPr lang="en-US"/>
          </a:p>
        </p:txBody>
      </p:sp>
    </p:spTree>
    <p:extLst>
      <p:ext uri="{BB962C8B-B14F-4D97-AF65-F5344CB8AC3E}">
        <p14:creationId xmlns:p14="http://schemas.microsoft.com/office/powerpoint/2010/main" val="2249852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200" dirty="0"/>
              <a:t>Attribute Driven Design Method</a:t>
            </a:r>
          </a:p>
        </p:txBody>
      </p:sp>
      <p:sp>
        <p:nvSpPr>
          <p:cNvPr id="5" name="Text Placeholder 4"/>
          <p:cNvSpPr>
            <a:spLocks noGrp="1"/>
          </p:cNvSpPr>
          <p:nvPr>
            <p:ph type="body" sz="quarter" idx="13"/>
          </p:nvPr>
        </p:nvSpPr>
        <p:spPr>
          <a:xfrm>
            <a:off x="275492" y="381000"/>
            <a:ext cx="10849708" cy="685800"/>
          </a:xfrm>
        </p:spPr>
        <p:txBody>
          <a:bodyPr>
            <a:normAutofit/>
          </a:bodyPr>
          <a:lstStyle/>
          <a:p>
            <a:r>
              <a:rPr lang="en-US" sz="3200" dirty="0"/>
              <a:t>Attribute Driven Design Method (ADD)</a:t>
            </a:r>
            <a:endParaRPr lang="en-US" sz="1600" b="0" dirty="0"/>
          </a:p>
        </p:txBody>
      </p:sp>
      <p:sp>
        <p:nvSpPr>
          <p:cNvPr id="6" name="TextBox 5"/>
          <p:cNvSpPr txBox="1"/>
          <p:nvPr/>
        </p:nvSpPr>
        <p:spPr>
          <a:xfrm>
            <a:off x="275492" y="1147929"/>
            <a:ext cx="10849708" cy="5478423"/>
          </a:xfrm>
          <a:prstGeom prst="rect">
            <a:avLst/>
          </a:prstGeom>
          <a:noFill/>
        </p:spPr>
        <p:txBody>
          <a:bodyPr wrap="square" rtlCol="0">
            <a:spAutoFit/>
          </a:bodyPr>
          <a:lstStyle/>
          <a:p>
            <a:pPr>
              <a:spcBef>
                <a:spcPts val="1200"/>
              </a:spcBef>
              <a:buClr>
                <a:schemeClr val="accent6">
                  <a:lumMod val="50000"/>
                </a:schemeClr>
              </a:buClr>
            </a:pPr>
            <a:r>
              <a:rPr lang="en-US" sz="2800" dirty="0"/>
              <a:t>Five main steps:</a:t>
            </a:r>
          </a:p>
          <a:p>
            <a:pPr marL="514350" indent="-514350">
              <a:spcBef>
                <a:spcPts val="1200"/>
              </a:spcBef>
              <a:buClr>
                <a:schemeClr val="accent6">
                  <a:lumMod val="50000"/>
                </a:schemeClr>
              </a:buClr>
              <a:buFont typeface="+mj-lt"/>
              <a:buAutoNum type="arabicPeriod"/>
            </a:pPr>
            <a:r>
              <a:rPr lang="en-US" sz="2800" dirty="0"/>
              <a:t>Choose an element of the system to design/decompose. </a:t>
            </a:r>
          </a:p>
          <a:p>
            <a:pPr marL="514350" indent="-514350">
              <a:spcBef>
                <a:spcPts val="1200"/>
              </a:spcBef>
              <a:buClr>
                <a:schemeClr val="accent6">
                  <a:lumMod val="50000"/>
                </a:schemeClr>
              </a:buClr>
              <a:buFont typeface="+mj-lt"/>
              <a:buAutoNum type="arabicPeriod"/>
            </a:pPr>
            <a:r>
              <a:rPr lang="en-US" sz="2800" dirty="0"/>
              <a:t>Identify the ASRs for the chosen element. </a:t>
            </a:r>
          </a:p>
          <a:p>
            <a:pPr marL="514350" indent="-514350">
              <a:spcBef>
                <a:spcPts val="1200"/>
              </a:spcBef>
              <a:buClr>
                <a:schemeClr val="accent6">
                  <a:lumMod val="50000"/>
                </a:schemeClr>
              </a:buClr>
              <a:buFont typeface="+mj-lt"/>
              <a:buAutoNum type="arabicPeriod"/>
            </a:pPr>
            <a:r>
              <a:rPr lang="en-US" sz="2800" dirty="0"/>
              <a:t>Generate a design solution for the chosen element. </a:t>
            </a:r>
          </a:p>
          <a:p>
            <a:pPr marL="514350" indent="-514350">
              <a:spcBef>
                <a:spcPts val="1200"/>
              </a:spcBef>
              <a:buClr>
                <a:schemeClr val="accent6">
                  <a:lumMod val="50000"/>
                </a:schemeClr>
              </a:buClr>
              <a:buFont typeface="+mj-lt"/>
              <a:buAutoNum type="arabicPeriod"/>
            </a:pPr>
            <a:r>
              <a:rPr lang="en-US" sz="2800" dirty="0"/>
              <a:t>Inventory remaining requirements and select the input for the next iteration. </a:t>
            </a:r>
          </a:p>
          <a:p>
            <a:pPr marL="514350" indent="-514350">
              <a:spcBef>
                <a:spcPts val="1200"/>
              </a:spcBef>
              <a:buClr>
                <a:schemeClr val="accent6">
                  <a:lumMod val="50000"/>
                </a:schemeClr>
              </a:buClr>
              <a:buFont typeface="+mj-lt"/>
              <a:buAutoNum type="arabicPeriod"/>
            </a:pPr>
            <a:r>
              <a:rPr lang="en-US" sz="2800" dirty="0"/>
              <a:t>Repeat steps 1-4 until all ASRs have been satisfied.</a:t>
            </a:r>
          </a:p>
          <a:p>
            <a:pPr>
              <a:spcBef>
                <a:spcPts val="1200"/>
              </a:spcBef>
              <a:buClr>
                <a:schemeClr val="accent6">
                  <a:lumMod val="50000"/>
                </a:schemeClr>
              </a:buClr>
            </a:pPr>
            <a:endParaRPr lang="en-US" sz="2800" dirty="0"/>
          </a:p>
          <a:p>
            <a:pPr>
              <a:spcBef>
                <a:spcPts val="1200"/>
              </a:spcBef>
              <a:buClr>
                <a:schemeClr val="accent6">
                  <a:lumMod val="50000"/>
                </a:schemeClr>
              </a:buClr>
            </a:pPr>
            <a:r>
              <a:rPr lang="en-US" sz="2800" dirty="0"/>
              <a:t>ADD method is a packaging of the design strategies: decomposition, designing ASRs, “generate and test” (hypotheses)</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6</a:t>
            </a:fld>
            <a:endParaRPr lang="en-US"/>
          </a:p>
        </p:txBody>
      </p:sp>
    </p:spTree>
    <p:extLst>
      <p:ext uri="{BB962C8B-B14F-4D97-AF65-F5344CB8AC3E}">
        <p14:creationId xmlns:p14="http://schemas.microsoft.com/office/powerpoint/2010/main" val="1842188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2200" dirty="0"/>
              <a:t>Attribute Driven Design Method</a:t>
            </a:r>
          </a:p>
        </p:txBody>
      </p:sp>
      <p:sp>
        <p:nvSpPr>
          <p:cNvPr id="5" name="Text Placeholder 4"/>
          <p:cNvSpPr>
            <a:spLocks noGrp="1"/>
          </p:cNvSpPr>
          <p:nvPr>
            <p:ph type="body" sz="quarter" idx="13"/>
          </p:nvPr>
        </p:nvSpPr>
        <p:spPr>
          <a:xfrm>
            <a:off x="197827" y="381000"/>
            <a:ext cx="10927373" cy="685800"/>
          </a:xfrm>
        </p:spPr>
        <p:txBody>
          <a:bodyPr>
            <a:normAutofit/>
          </a:bodyPr>
          <a:lstStyle/>
          <a:p>
            <a:r>
              <a:rPr lang="en-US" sz="3200" dirty="0"/>
              <a:t>Example: Garage door</a:t>
            </a:r>
            <a:endParaRPr lang="en-US" sz="1600" b="0" dirty="0"/>
          </a:p>
        </p:txBody>
      </p:sp>
      <p:sp>
        <p:nvSpPr>
          <p:cNvPr id="6" name="TextBox 5"/>
          <p:cNvSpPr txBox="1"/>
          <p:nvPr/>
        </p:nvSpPr>
        <p:spPr>
          <a:xfrm>
            <a:off x="228600" y="1295400"/>
            <a:ext cx="10896600" cy="3262432"/>
          </a:xfrm>
          <a:prstGeom prst="rect">
            <a:avLst/>
          </a:prstGeom>
          <a:noFill/>
        </p:spPr>
        <p:txBody>
          <a:bodyPr wrap="square" rtlCol="0">
            <a:spAutoFit/>
          </a:bodyPr>
          <a:lstStyle/>
          <a:p>
            <a:pPr marL="514350" indent="-514350">
              <a:spcBef>
                <a:spcPts val="1200"/>
              </a:spcBef>
              <a:buClr>
                <a:schemeClr val="accent6">
                  <a:lumMod val="50000"/>
                </a:schemeClr>
              </a:buClr>
            </a:pPr>
            <a:r>
              <a:rPr lang="en-US" sz="3600" dirty="0"/>
              <a:t>Sample problem:</a:t>
            </a:r>
          </a:p>
          <a:p>
            <a:pPr marL="514350" indent="-514350">
              <a:spcBef>
                <a:spcPts val="1200"/>
              </a:spcBef>
              <a:buClr>
                <a:schemeClr val="accent6">
                  <a:lumMod val="50000"/>
                </a:schemeClr>
              </a:buClr>
              <a:buFont typeface="Wingdings" pitchFamily="2" charset="2"/>
              <a:buChar char="§"/>
            </a:pPr>
            <a:r>
              <a:rPr lang="en-US" sz="2800" dirty="0"/>
              <a:t>A garage door opener within a home information system.</a:t>
            </a:r>
          </a:p>
          <a:p>
            <a:pPr marL="971550" lvl="1" indent="-514350">
              <a:spcBef>
                <a:spcPts val="1200"/>
              </a:spcBef>
              <a:buClr>
                <a:schemeClr val="accent6">
                  <a:lumMod val="50000"/>
                </a:schemeClr>
              </a:buClr>
              <a:buFont typeface="Wingdings" pitchFamily="2" charset="2"/>
              <a:buChar char="§"/>
            </a:pPr>
            <a:r>
              <a:rPr lang="en-US" sz="2800" dirty="0"/>
              <a:t>The system is responsible for raising and lowering the door via a switch, remote control, or the home information system. </a:t>
            </a:r>
          </a:p>
          <a:p>
            <a:pPr marL="971550" lvl="1" indent="-514350">
              <a:spcBef>
                <a:spcPts val="1200"/>
              </a:spcBef>
              <a:buClr>
                <a:schemeClr val="accent6">
                  <a:lumMod val="50000"/>
                </a:schemeClr>
              </a:buClr>
              <a:buFont typeface="Wingdings" pitchFamily="2" charset="2"/>
              <a:buChar char="§"/>
            </a:pPr>
            <a:r>
              <a:rPr lang="en-US" sz="2800" dirty="0"/>
              <a:t>It is also possible to diagnose problems with the opener from within the home information system.</a:t>
            </a:r>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7</a:t>
            </a:fld>
            <a:endParaRPr lang="en-US"/>
          </a:p>
        </p:txBody>
      </p:sp>
      <p:pic>
        <p:nvPicPr>
          <p:cNvPr id="1026" name="Picture 2" descr="http://ecx.images-amazon.com/images/I/71gz-BK5X1L._SL1500_.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19644"/>
          <a:stretch/>
        </p:blipFill>
        <p:spPr bwMode="auto">
          <a:xfrm>
            <a:off x="4289913" y="4650799"/>
            <a:ext cx="2743200" cy="21279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Attribute Driven Design Method</a:t>
            </a:r>
          </a:p>
        </p:txBody>
      </p:sp>
      <p:sp>
        <p:nvSpPr>
          <p:cNvPr id="5" name="Text Placeholder 4"/>
          <p:cNvSpPr>
            <a:spLocks noGrp="1"/>
          </p:cNvSpPr>
          <p:nvPr>
            <p:ph type="body" sz="quarter" idx="13"/>
          </p:nvPr>
        </p:nvSpPr>
        <p:spPr>
          <a:xfrm>
            <a:off x="304800" y="381000"/>
            <a:ext cx="10820400" cy="685800"/>
          </a:xfrm>
        </p:spPr>
        <p:txBody>
          <a:bodyPr>
            <a:normAutofit/>
          </a:bodyPr>
          <a:lstStyle/>
          <a:p>
            <a:r>
              <a:rPr lang="en-US" sz="3200" dirty="0"/>
              <a:t>ADD - Step 1</a:t>
            </a:r>
            <a:endParaRPr lang="en-US" sz="1600" b="0" dirty="0"/>
          </a:p>
          <a:p>
            <a:endParaRPr lang="en-US" sz="16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8</a:t>
            </a:fld>
            <a:endParaRPr lang="en-US"/>
          </a:p>
        </p:txBody>
      </p:sp>
      <p:sp>
        <p:nvSpPr>
          <p:cNvPr id="6" name="Rectangle 5"/>
          <p:cNvSpPr/>
          <p:nvPr/>
        </p:nvSpPr>
        <p:spPr>
          <a:xfrm>
            <a:off x="304800" y="1299150"/>
            <a:ext cx="10820400" cy="4862870"/>
          </a:xfrm>
          <a:prstGeom prst="rect">
            <a:avLst/>
          </a:prstGeom>
        </p:spPr>
        <p:txBody>
          <a:bodyPr wrap="square">
            <a:spAutoFit/>
          </a:bodyPr>
          <a:lstStyle/>
          <a:p>
            <a:pPr marL="514350" indent="-514350">
              <a:spcBef>
                <a:spcPts val="1200"/>
              </a:spcBef>
              <a:buClr>
                <a:schemeClr val="accent6">
                  <a:lumMod val="50000"/>
                </a:schemeClr>
              </a:buClr>
              <a:buFont typeface="+mj-lt"/>
              <a:buAutoNum type="arabicPeriod"/>
            </a:pPr>
            <a:r>
              <a:rPr lang="en-US" sz="3600" dirty="0"/>
              <a:t>Choose an element of the system to design.</a:t>
            </a:r>
          </a:p>
          <a:p>
            <a:pPr marL="971550" lvl="1" indent="-514350">
              <a:spcBef>
                <a:spcPts val="1200"/>
              </a:spcBef>
              <a:buClr>
                <a:schemeClr val="accent6">
                  <a:lumMod val="50000"/>
                </a:schemeClr>
              </a:buClr>
              <a:buFont typeface="Wingdings" pitchFamily="2" charset="2"/>
              <a:buChar char="§"/>
            </a:pPr>
            <a:r>
              <a:rPr lang="en-US" sz="2800" dirty="0"/>
              <a:t>What does step 1 involve?</a:t>
            </a:r>
            <a:endParaRPr lang="en-US" sz="3600" dirty="0"/>
          </a:p>
          <a:p>
            <a:pPr marL="1428750" lvl="2" indent="-514350">
              <a:spcBef>
                <a:spcPts val="1200"/>
              </a:spcBef>
              <a:buClr>
                <a:schemeClr val="accent6">
                  <a:lumMod val="50000"/>
                </a:schemeClr>
              </a:buClr>
              <a:buFont typeface="Wingdings" pitchFamily="2" charset="2"/>
              <a:buChar char="§"/>
            </a:pPr>
            <a:r>
              <a:rPr lang="en-US" sz="2800" dirty="0"/>
              <a:t>At first (for green-field/“from scratch” designs), the only element you can decompose is the </a:t>
            </a:r>
            <a:r>
              <a:rPr lang="en-US" sz="2800" i="1" dirty="0"/>
              <a:t>entire system itself</a:t>
            </a:r>
            <a:r>
              <a:rPr lang="en-US" sz="2800" dirty="0"/>
              <a:t>. By default, all requirements are assigned to that system.  </a:t>
            </a:r>
          </a:p>
          <a:p>
            <a:pPr marL="1428750" lvl="2" indent="-514350">
              <a:spcBef>
                <a:spcPts val="1200"/>
              </a:spcBef>
              <a:buClr>
                <a:schemeClr val="accent6">
                  <a:lumMod val="50000"/>
                </a:schemeClr>
              </a:buClr>
              <a:buFont typeface="Wingdings" pitchFamily="2" charset="2"/>
              <a:buChar char="§"/>
            </a:pPr>
            <a:r>
              <a:rPr lang="en-US" sz="2800" dirty="0"/>
              <a:t>Otherwise, you are refining a partially-designed system and have visited Step 1 before.</a:t>
            </a:r>
          </a:p>
          <a:p>
            <a:pPr marL="971550" lvl="1" indent="-514350">
              <a:spcBef>
                <a:spcPts val="1200"/>
              </a:spcBef>
              <a:buClr>
                <a:schemeClr val="accent6">
                  <a:lumMod val="50000"/>
                </a:schemeClr>
              </a:buClr>
              <a:buFont typeface="Wingdings" pitchFamily="2" charset="2"/>
              <a:buChar char="§"/>
            </a:pPr>
            <a:r>
              <a:rPr lang="en-US" sz="2800" dirty="0"/>
              <a:t>What design decisions are made during step 1? </a:t>
            </a:r>
          </a:p>
          <a:p>
            <a:pPr marL="1428750" lvl="3" indent="-514350">
              <a:spcBef>
                <a:spcPts val="1200"/>
              </a:spcBef>
              <a:buClr>
                <a:schemeClr val="accent6">
                  <a:lumMod val="50000"/>
                </a:schemeClr>
              </a:buClr>
              <a:buFont typeface="Wingdings" pitchFamily="2" charset="2"/>
              <a:buChar char="§"/>
            </a:pPr>
            <a:r>
              <a:rPr lang="en-US" sz="2800" dirty="0"/>
              <a:t>No design decisions are made during this step.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Attribute Driven Design Method</a:t>
            </a:r>
          </a:p>
        </p:txBody>
      </p:sp>
      <p:sp>
        <p:nvSpPr>
          <p:cNvPr id="5" name="Text Placeholder 4"/>
          <p:cNvSpPr>
            <a:spLocks noGrp="1"/>
          </p:cNvSpPr>
          <p:nvPr>
            <p:ph type="body" sz="quarter" idx="13"/>
          </p:nvPr>
        </p:nvSpPr>
        <p:spPr>
          <a:xfrm>
            <a:off x="228600" y="381000"/>
            <a:ext cx="10896600" cy="685800"/>
          </a:xfrm>
        </p:spPr>
        <p:txBody>
          <a:bodyPr>
            <a:normAutofit/>
          </a:bodyPr>
          <a:lstStyle/>
          <a:p>
            <a:r>
              <a:rPr lang="en-US" sz="3600" dirty="0"/>
              <a:t>ADD - Step 1 Example: Garage door</a:t>
            </a:r>
          </a:p>
          <a:p>
            <a:endParaRPr lang="en-US" sz="1800" b="0" dirty="0"/>
          </a:p>
        </p:txBody>
      </p:sp>
      <p:sp>
        <p:nvSpPr>
          <p:cNvPr id="8" name="Slide Number Placeholder 7"/>
          <p:cNvSpPr>
            <a:spLocks noGrp="1"/>
          </p:cNvSpPr>
          <p:nvPr>
            <p:ph type="sldNum" sz="quarter" idx="15"/>
          </p:nvPr>
        </p:nvSpPr>
        <p:spPr/>
        <p:txBody>
          <a:bodyPr/>
          <a:lstStyle/>
          <a:p>
            <a:pPr algn="r"/>
            <a:fld id="{256D3EEF-DE4E-429D-8EC4-DDC531AFF587}" type="slidenum">
              <a:rPr lang="en-US"/>
              <a:pPr algn="r"/>
              <a:t>9</a:t>
            </a:fld>
            <a:endParaRPr lang="en-US"/>
          </a:p>
        </p:txBody>
      </p:sp>
      <p:sp>
        <p:nvSpPr>
          <p:cNvPr id="6" name="Rectangle 5"/>
          <p:cNvSpPr/>
          <p:nvPr/>
        </p:nvSpPr>
        <p:spPr>
          <a:xfrm>
            <a:off x="228600" y="1299150"/>
            <a:ext cx="10896600" cy="1754326"/>
          </a:xfrm>
          <a:prstGeom prst="rect">
            <a:avLst/>
          </a:prstGeom>
        </p:spPr>
        <p:txBody>
          <a:bodyPr wrap="square">
            <a:spAutoFit/>
          </a:bodyPr>
          <a:lstStyle/>
          <a:p>
            <a:pPr marL="514350" indent="-514350">
              <a:spcBef>
                <a:spcPts val="1200"/>
              </a:spcBef>
              <a:buClr>
                <a:schemeClr val="accent6">
                  <a:lumMod val="50000"/>
                </a:schemeClr>
              </a:buClr>
            </a:pPr>
            <a:r>
              <a:rPr lang="en-US" sz="3200" dirty="0"/>
              <a:t>Chosen element to decompose:</a:t>
            </a:r>
          </a:p>
          <a:p>
            <a:pPr marL="1428750" lvl="2" indent="-514350">
              <a:spcBef>
                <a:spcPts val="1200"/>
              </a:spcBef>
              <a:buClr>
                <a:schemeClr val="accent6">
                  <a:lumMod val="50000"/>
                </a:schemeClr>
              </a:buClr>
              <a:buFont typeface="Wingdings" pitchFamily="2" charset="2"/>
              <a:buChar char="§"/>
            </a:pPr>
            <a:r>
              <a:rPr lang="en-US" sz="2800" dirty="0"/>
              <a:t>System: garage door opener</a:t>
            </a:r>
          </a:p>
          <a:p>
            <a:pPr marL="1428750" lvl="2" indent="-514350">
              <a:spcBef>
                <a:spcPts val="1200"/>
              </a:spcBef>
              <a:buClr>
                <a:schemeClr val="accent6">
                  <a:lumMod val="50000"/>
                </a:schemeClr>
              </a:buClr>
              <a:buFont typeface="Wingdings" pitchFamily="2" charset="2"/>
              <a:buChar char="§"/>
            </a:pPr>
            <a:r>
              <a:rPr lang="en-US" sz="2800" dirty="0"/>
              <a:t>Constraint: opener must work with home information system</a:t>
            </a:r>
          </a:p>
        </p:txBody>
      </p:sp>
      <p:sp>
        <p:nvSpPr>
          <p:cNvPr id="7" name="Rectangle 4"/>
          <p:cNvSpPr>
            <a:spLocks noChangeArrowheads="1"/>
          </p:cNvSpPr>
          <p:nvPr/>
        </p:nvSpPr>
        <p:spPr bwMode="auto">
          <a:xfrm>
            <a:off x="2743200" y="3519377"/>
            <a:ext cx="2133600" cy="1295400"/>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sz="2400">
                <a:solidFill>
                  <a:schemeClr val="bg1"/>
                </a:solidFill>
              </a:rPr>
              <a:t>Home </a:t>
            </a:r>
          </a:p>
          <a:p>
            <a:pPr algn="ctr"/>
            <a:r>
              <a:rPr lang="en-US" sz="2400">
                <a:solidFill>
                  <a:schemeClr val="bg1"/>
                </a:solidFill>
              </a:rPr>
              <a:t>Information</a:t>
            </a:r>
          </a:p>
          <a:p>
            <a:pPr algn="ctr"/>
            <a:r>
              <a:rPr lang="en-US" sz="2400">
                <a:solidFill>
                  <a:schemeClr val="bg1"/>
                </a:solidFill>
              </a:rPr>
              <a:t>System UI</a:t>
            </a:r>
          </a:p>
        </p:txBody>
      </p:sp>
      <p:sp>
        <p:nvSpPr>
          <p:cNvPr id="9" name="Rectangle 6"/>
          <p:cNvSpPr>
            <a:spLocks noChangeArrowheads="1"/>
          </p:cNvSpPr>
          <p:nvPr/>
        </p:nvSpPr>
        <p:spPr bwMode="auto">
          <a:xfrm>
            <a:off x="5791200" y="4967177"/>
            <a:ext cx="2133600" cy="1295400"/>
          </a:xfrm>
          <a:prstGeom prst="rect">
            <a:avLst/>
          </a:prstGeom>
          <a:solidFill>
            <a:schemeClr val="accent6">
              <a:lumMod val="75000"/>
            </a:schemeClr>
          </a:solidFill>
          <a:ln w="12700">
            <a:solidFill>
              <a:schemeClr val="tx1"/>
            </a:solidFill>
            <a:miter lim="800000"/>
            <a:headEnd type="none" w="sm" len="sm"/>
            <a:tailEnd type="none" w="sm" len="sm"/>
          </a:ln>
          <a:effectLst/>
        </p:spPr>
        <p:txBody>
          <a:bodyPr wrap="none" anchor="ctr"/>
          <a:lstStyle/>
          <a:p>
            <a:pPr algn="ctr"/>
            <a:r>
              <a:rPr lang="en-US" sz="2400" dirty="0">
                <a:solidFill>
                  <a:schemeClr val="bg1"/>
                </a:solidFill>
              </a:rPr>
              <a:t>Garage Door </a:t>
            </a:r>
          </a:p>
          <a:p>
            <a:pPr algn="ctr"/>
            <a:r>
              <a:rPr lang="en-US" sz="2400" dirty="0">
                <a:solidFill>
                  <a:schemeClr val="bg1"/>
                </a:solidFill>
              </a:rPr>
              <a:t>System</a:t>
            </a:r>
          </a:p>
        </p:txBody>
      </p:sp>
      <p:cxnSp>
        <p:nvCxnSpPr>
          <p:cNvPr id="10" name="AutoShape 8"/>
          <p:cNvCxnSpPr>
            <a:cxnSpLocks noChangeShapeType="1"/>
            <a:stCxn id="9" idx="0"/>
            <a:endCxn id="7" idx="3"/>
          </p:cNvCxnSpPr>
          <p:nvPr/>
        </p:nvCxnSpPr>
        <p:spPr bwMode="auto">
          <a:xfrm rot="5400000" flipH="1">
            <a:off x="5467350" y="3576527"/>
            <a:ext cx="800100" cy="1981200"/>
          </a:xfrm>
          <a:prstGeom prst="bentConnector2">
            <a:avLst/>
          </a:prstGeom>
          <a:noFill/>
          <a:ln w="76200">
            <a:solidFill>
              <a:schemeClr val="tx1"/>
            </a:solidFill>
            <a:prstDash val="sysDot"/>
            <a:miter lim="800000"/>
            <a:headEnd type="none" w="sm" len="sm"/>
            <a:tailEnd type="triangle" w="med" len="med"/>
          </a:ln>
          <a:effectLst/>
        </p:spPr>
      </p:cxnSp>
    </p:spTree>
  </p:cSld>
  <p:clrMapOvr>
    <a:masterClrMapping/>
  </p:clrMapOvr>
</p:sld>
</file>

<file path=ppt/theme/theme1.xml><?xml version="1.0" encoding="utf-8"?>
<a:theme xmlns:a="http://schemas.openxmlformats.org/drawingml/2006/main" name="Pitchbook">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28000" dist="381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Pitchbook</Template>
  <TotalTime>0</TotalTime>
  <Words>3637</Words>
  <Application>Microsoft Office PowerPoint</Application>
  <PresentationFormat>Widescreen</PresentationFormat>
  <Paragraphs>473</Paragraphs>
  <Slides>36</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Wingdings</vt:lpstr>
      <vt:lpstr>Pitchbook</vt:lpstr>
      <vt:lpstr>SWEN 755: Software Architecture</vt:lpstr>
      <vt:lpstr>Software architecture design</vt:lpstr>
      <vt:lpstr>Software architecture design</vt:lpstr>
      <vt:lpstr>Attribute Driven Design Method</vt:lpstr>
      <vt:lpstr>Attribute Driven Design Method</vt:lpstr>
      <vt:lpstr>Attribute Driven Design Method</vt:lpstr>
      <vt:lpstr>Attribute Driven Design Method</vt:lpstr>
      <vt:lpstr>Attribute Driven Design Method</vt:lpstr>
      <vt:lpstr>Attribute Driven Design Method</vt:lpstr>
      <vt:lpstr>Attribute Driven Design Method</vt:lpstr>
      <vt:lpstr>Attribute Driven Design Method</vt:lpstr>
      <vt:lpstr>Attribute Driven Design Method</vt:lpstr>
      <vt:lpstr>Attribute Driven Design Method</vt:lpstr>
      <vt:lpstr>Attribute Driven Design Method</vt:lpstr>
      <vt:lpstr>Attribute Driven Design Method</vt:lpstr>
      <vt:lpstr>Attribute Driven Design Method</vt:lpstr>
      <vt:lpstr>Attribute Driven Design Method</vt:lpstr>
      <vt:lpstr>Attribute Driven Design Method</vt:lpstr>
      <vt:lpstr>Attribute Driven Design Method</vt:lpstr>
      <vt:lpstr>High-Level Functional Modules</vt:lpstr>
      <vt:lpstr>Attribute Driven Design Method</vt:lpstr>
      <vt:lpstr>PowerPoint Presentation</vt:lpstr>
      <vt:lpstr>Instantiate Modules</vt:lpstr>
      <vt:lpstr>Detailed Functional Modules</vt:lpstr>
      <vt:lpstr>Deployment View</vt:lpstr>
      <vt:lpstr>Attribute Driven Design Method</vt:lpstr>
      <vt:lpstr>Attribute Driven Design Method</vt:lpstr>
      <vt:lpstr>Attribute Driven Design Method</vt:lpstr>
      <vt:lpstr>Attribute Driven Design Method</vt:lpstr>
      <vt:lpstr>Attribute Driven Design Method</vt:lpstr>
      <vt:lpstr>Attribute Driven Design Method</vt:lpstr>
      <vt:lpstr>Attribute Driven Design Method</vt:lpstr>
      <vt:lpstr>Team Structure</vt:lpstr>
      <vt:lpstr>Forming the Team Structure</vt:lpstr>
      <vt:lpstr>Forming the Team Structure</vt:lpstr>
      <vt:lpstr>Forming the Team Structure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2011-02-26T16:21:31Z</dcterms:created>
  <dcterms:modified xsi:type="dcterms:W3CDTF">2024-10-07T18:22:07Z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