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271" r:id="rId3"/>
    <p:sldId id="258" r:id="rId4"/>
    <p:sldId id="280" r:id="rId5"/>
    <p:sldId id="261" r:id="rId6"/>
    <p:sldId id="318" r:id="rId7"/>
    <p:sldId id="262" r:id="rId8"/>
    <p:sldId id="317" r:id="rId9"/>
    <p:sldId id="263" r:id="rId10"/>
    <p:sldId id="268" r:id="rId11"/>
    <p:sldId id="264" r:id="rId12"/>
    <p:sldId id="269" r:id="rId13"/>
    <p:sldId id="265" r:id="rId14"/>
    <p:sldId id="270" r:id="rId15"/>
    <p:sldId id="311" r:id="rId16"/>
    <p:sldId id="266" r:id="rId17"/>
    <p:sldId id="313" r:id="rId18"/>
    <p:sldId id="314" r:id="rId19"/>
    <p:sldId id="309" r:id="rId20"/>
    <p:sldId id="282" r:id="rId21"/>
    <p:sldId id="312" r:id="rId22"/>
    <p:sldId id="310" r:id="rId23"/>
    <p:sldId id="267" r:id="rId24"/>
    <p:sldId id="316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008000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3871" autoAdjust="0"/>
  </p:normalViewPr>
  <p:slideViewPr>
    <p:cSldViewPr>
      <p:cViewPr>
        <p:scale>
          <a:sx n="66" d="100"/>
          <a:sy n="66" d="100"/>
        </p:scale>
        <p:origin x="437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1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26B1D-30E4-4B6B-8464-7DCCE911C5AC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8B0F3-0879-4C41-88A8-D6D0BC2FE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89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review from a previous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91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the layered structure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11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01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“The description of an architecture—the decisions made—can be organized around these four views, and then illustrated by a few selected use cases, or scenarios which become a fifth view. The architecture is in fact partially evolved from these scenarios.”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1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https://arxiv.org/ftp/arxiv/papers/2006/2006.04975.pdf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72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https://arxiv.org/ftp/arxiv/papers/2006/2006.04975.pdf </a:t>
            </a:r>
          </a:p>
          <a:p>
            <a:endParaRPr lang="en-US" dirty="0"/>
          </a:p>
          <a:p>
            <a:r>
              <a:rPr lang="en-US" b="1" dirty="0"/>
              <a:t>Logical view </a:t>
            </a:r>
            <a:r>
              <a:rPr lang="en-US" dirty="0"/>
              <a:t>– e.g. object model using object-oriented design method</a:t>
            </a:r>
          </a:p>
          <a:p>
            <a:r>
              <a:rPr lang="en-US" b="1" dirty="0"/>
              <a:t>Process view</a:t>
            </a:r>
            <a:r>
              <a:rPr lang="en-US" dirty="0"/>
              <a:t> – captures the concurrency and synchronization aspects</a:t>
            </a:r>
          </a:p>
          <a:p>
            <a:r>
              <a:rPr lang="en-US" b="1" dirty="0"/>
              <a:t>Physical view</a:t>
            </a:r>
            <a:r>
              <a:rPr lang="en-US" dirty="0"/>
              <a:t> – describes the mapping of software components to hardware, reflects its distribution aspect</a:t>
            </a:r>
          </a:p>
          <a:p>
            <a:r>
              <a:rPr lang="en-US" b="1" dirty="0"/>
              <a:t>Development view</a:t>
            </a:r>
            <a:r>
              <a:rPr lang="en-US" dirty="0"/>
              <a:t> – describes the static organization of the actual software modules (libraries, packages, subsystems)</a:t>
            </a:r>
          </a:p>
          <a:p>
            <a:r>
              <a:rPr lang="en-US" b="1" dirty="0"/>
              <a:t>Use case (scenario) view </a:t>
            </a:r>
            <a:r>
              <a:rPr lang="en-US" dirty="0"/>
              <a:t>– the “+1” view that integrates (and illustrates) the others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21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“4+1” view model has been used with success on several large projects with or without some local customization and adjustment in terminology [4]. It actually allowed the various stakeholders to find what they want to know about the software architecture. Systems engineers approach it from the Physical view, then the Process view. End-users, customers, data specialists from the Logical view. Project managers, software configuration staff see it from the Development view.”</a:t>
            </a:r>
          </a:p>
          <a:p>
            <a:endParaRPr lang="en-US" dirty="0"/>
          </a:p>
          <a:p>
            <a:r>
              <a:rPr lang="en-US" dirty="0"/>
              <a:t>- brings everyone on the same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9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8B0F3-0879-4C41-88A8-D6D0BC2FE8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0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2873" y="2130426"/>
            <a:ext cx="5046253" cy="466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674" y="685800"/>
            <a:ext cx="5046254" cy="466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9163" y="856924"/>
            <a:ext cx="520655" cy="499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7151" y="828675"/>
            <a:ext cx="6908800" cy="5048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674" y="685800"/>
            <a:ext cx="5046254" cy="466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9483365" cy="650820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674" y="685800"/>
            <a:ext cx="5046254" cy="466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7151" y="1754189"/>
            <a:ext cx="4639733" cy="4122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084" y="1754189"/>
            <a:ext cx="4639733" cy="4122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2873" y="274638"/>
            <a:ext cx="5046253" cy="4661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3674" y="685800"/>
            <a:ext cx="5046254" cy="4661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2056"/>
            <a:ext cx="3614772" cy="3430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24294"/>
            <a:ext cx="3614772" cy="3430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32425" y="685800"/>
            <a:ext cx="828752" cy="4661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44450" tIns="17463" rIns="44450" bIns="17463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5467" y="1447800"/>
            <a:ext cx="9482667" cy="4122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296" tIns="45720" rIns="82296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508000" y="6248400"/>
            <a:ext cx="11277600" cy="0"/>
          </a:xfrm>
          <a:prstGeom prst="line">
            <a:avLst/>
          </a:prstGeom>
          <a:noFill/>
          <a:ln w="9525">
            <a:solidFill>
              <a:srgbClr val="00447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000"/>
          </a:p>
        </p:txBody>
      </p:sp>
      <p:sp>
        <p:nvSpPr>
          <p:cNvPr id="1031" name="Text Box 9"/>
          <p:cNvSpPr txBox="1">
            <a:spLocks noChangeArrowheads="1"/>
          </p:cNvSpPr>
          <p:nvPr/>
        </p:nvSpPr>
        <p:spPr bwMode="auto">
          <a:xfrm>
            <a:off x="6704007" y="6343651"/>
            <a:ext cx="2189702" cy="18915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none" lIns="44450" tIns="17463" rIns="44450" bIns="17463">
            <a:spAutoFit/>
          </a:bodyPr>
          <a:lstStyle/>
          <a:p>
            <a:pPr algn="ctr" defTabSz="841375" eaLnBrk="0" hangingPunct="0">
              <a:defRPr/>
            </a:pPr>
            <a:r>
              <a:rPr lang="en-US" sz="1000">
                <a:solidFill>
                  <a:srgbClr val="00447F"/>
                </a:solidFill>
              </a:rPr>
              <a:t>Some material </a:t>
            </a:r>
            <a:r>
              <a:rPr lang="en-US" sz="1000">
                <a:solidFill>
                  <a:srgbClr val="00447F"/>
                </a:solidFill>
                <a:cs typeface="Times New Roman" charset="0"/>
              </a:rPr>
              <a:t>©  Pearson Education</a:t>
            </a:r>
          </a:p>
        </p:txBody>
      </p:sp>
      <p:pic>
        <p:nvPicPr>
          <p:cNvPr id="1032" name="Picture 12" descr="rit_blue_gray_bkgnd_no_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47301" y="6313489"/>
            <a:ext cx="1869017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4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2767" y="6242050"/>
            <a:ext cx="730251" cy="6159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8413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7F"/>
          </a:solidFill>
          <a:latin typeface="+mj-lt"/>
          <a:ea typeface="+mj-ea"/>
          <a:cs typeface="+mj-cs"/>
        </a:defRPr>
      </a:lvl1pPr>
      <a:lvl2pPr algn="ctr" defTabSz="8413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7F"/>
          </a:solidFill>
          <a:latin typeface="Arial" charset="0"/>
        </a:defRPr>
      </a:lvl2pPr>
      <a:lvl3pPr algn="ctr" defTabSz="8413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7F"/>
          </a:solidFill>
          <a:latin typeface="Arial" charset="0"/>
        </a:defRPr>
      </a:lvl3pPr>
      <a:lvl4pPr algn="ctr" defTabSz="8413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7F"/>
          </a:solidFill>
          <a:latin typeface="Arial" charset="0"/>
        </a:defRPr>
      </a:lvl4pPr>
      <a:lvl5pPr algn="ctr" defTabSz="841375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447F"/>
          </a:solidFill>
          <a:latin typeface="Arial" charset="0"/>
        </a:defRPr>
      </a:lvl5pPr>
      <a:lvl6pPr marL="457200" algn="ctr" defTabSz="84137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447F"/>
          </a:solidFill>
          <a:latin typeface="Arial" charset="0"/>
        </a:defRPr>
      </a:lvl6pPr>
      <a:lvl7pPr marL="914400" algn="ctr" defTabSz="84137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447F"/>
          </a:solidFill>
          <a:latin typeface="Arial" charset="0"/>
        </a:defRPr>
      </a:lvl7pPr>
      <a:lvl8pPr marL="1371600" algn="ctr" defTabSz="84137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447F"/>
          </a:solidFill>
          <a:latin typeface="Arial" charset="0"/>
        </a:defRPr>
      </a:lvl8pPr>
      <a:lvl9pPr marL="1828800" algn="ctr" defTabSz="841375" rtl="0" eaLnBrk="1" fontAlgn="base" hangingPunct="1">
        <a:spcBef>
          <a:spcPct val="0"/>
        </a:spcBef>
        <a:spcAft>
          <a:spcPct val="0"/>
        </a:spcAft>
        <a:defRPr sz="2600" b="1">
          <a:solidFill>
            <a:srgbClr val="00447F"/>
          </a:solidFill>
          <a:latin typeface="Arial" charset="0"/>
        </a:defRPr>
      </a:lvl9pPr>
    </p:titleStyle>
    <p:bodyStyle>
      <a:lvl1pPr marL="420688" indent="-420688" algn="l" defTabSz="84137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Font typeface="Symbol" pitchFamily="18" charset="2"/>
        <a:buChar char="·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893763" indent="-358775" algn="l" defTabSz="84137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Font typeface="Symbol" pitchFamily="18" charset="2"/>
        <a:buChar char="-"/>
        <a:defRPr sz="2100">
          <a:solidFill>
            <a:schemeClr val="tx1"/>
          </a:solidFill>
          <a:latin typeface="+mn-lt"/>
        </a:defRPr>
      </a:lvl2pPr>
      <a:lvl3pPr marL="1314450" indent="-306388" algn="l" defTabSz="84137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Font typeface="Wingdings" pitchFamily="2" charset="2"/>
        <a:buChar char="§"/>
        <a:defRPr sz="2100">
          <a:solidFill>
            <a:schemeClr val="tx1"/>
          </a:solidFill>
          <a:latin typeface="+mn-lt"/>
        </a:defRPr>
      </a:lvl3pPr>
      <a:lvl4pPr marL="1735138" indent="-306388" algn="l" defTabSz="84137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o"/>
        <a:defRPr sz="2100">
          <a:solidFill>
            <a:schemeClr val="tx1"/>
          </a:solidFill>
          <a:latin typeface="+mn-lt"/>
        </a:defRPr>
      </a:lvl4pPr>
      <a:lvl5pPr marL="2155825" indent="-306388" algn="l" defTabSz="841375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·"/>
        <a:defRPr sz="2100">
          <a:solidFill>
            <a:schemeClr val="tx1"/>
          </a:solidFill>
          <a:latin typeface="+mn-lt"/>
        </a:defRPr>
      </a:lvl5pPr>
      <a:lvl6pPr marL="2613025" indent="-306388" algn="l" defTabSz="84137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·"/>
        <a:defRPr sz="2100">
          <a:solidFill>
            <a:schemeClr val="tx1"/>
          </a:solidFill>
          <a:latin typeface="+mn-lt"/>
        </a:defRPr>
      </a:lvl6pPr>
      <a:lvl7pPr marL="3070225" indent="-306388" algn="l" defTabSz="84137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·"/>
        <a:defRPr sz="2100">
          <a:solidFill>
            <a:schemeClr val="tx1"/>
          </a:solidFill>
          <a:latin typeface="+mn-lt"/>
        </a:defRPr>
      </a:lvl7pPr>
      <a:lvl8pPr marL="3527425" indent="-306388" algn="l" defTabSz="84137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·"/>
        <a:defRPr sz="2100">
          <a:solidFill>
            <a:schemeClr val="tx1"/>
          </a:solidFill>
          <a:latin typeface="+mn-lt"/>
        </a:defRPr>
      </a:lvl8pPr>
      <a:lvl9pPr marL="3984625" indent="-306388" algn="l" defTabSz="841375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47F"/>
        </a:buClr>
        <a:buSzPct val="100000"/>
        <a:buChar char="·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2770575" y="2130426"/>
            <a:ext cx="6650860" cy="1512595"/>
          </a:xfrm>
        </p:spPr>
        <p:txBody>
          <a:bodyPr/>
          <a:lstStyle/>
          <a:p>
            <a:pPr eaLnBrk="1" hangingPunct="1"/>
            <a:r>
              <a:rPr lang="en-US" sz="3200" dirty="0"/>
              <a:t>SWEN-755: Software Architecture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Structures and Views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562100" y="4114800"/>
            <a:ext cx="9067800" cy="1752600"/>
          </a:xfrm>
        </p:spPr>
        <p:txBody>
          <a:bodyPr/>
          <a:lstStyle/>
          <a:p>
            <a:pPr eaLnBrk="1" hangingPunct="1"/>
            <a:r>
              <a:rPr lang="en-US" sz="2000" b="1" dirty="0"/>
              <a:t>Recommended reading: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Architectural Blueprints—The “4+1” View Model of Software Architecture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Chapter 18 “Software Architecture In Practice,” 3</a:t>
            </a:r>
            <a:r>
              <a:rPr lang="en-US" sz="2000" baseline="30000" dirty="0"/>
              <a:t>rd</a:t>
            </a:r>
            <a:r>
              <a:rPr lang="en-US" sz="2000" dirty="0"/>
              <a:t> edition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A7E Avionics System: A Case Study In Using Architectural Structures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177977" y="828676"/>
            <a:ext cx="3842399" cy="466154"/>
          </a:xfrm>
        </p:spPr>
        <p:txBody>
          <a:bodyPr/>
          <a:lstStyle/>
          <a:p>
            <a:r>
              <a:rPr lang="en-US" dirty="0"/>
              <a:t>Module View Example</a:t>
            </a:r>
          </a:p>
        </p:txBody>
      </p:sp>
      <p:pic>
        <p:nvPicPr>
          <p:cNvPr id="10243" name="Picture 2" descr="module structure view&#10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8237" y="1328738"/>
            <a:ext cx="7375525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37408" y="449263"/>
            <a:ext cx="6663684" cy="466154"/>
          </a:xfrm>
        </p:spPr>
        <p:txBody>
          <a:bodyPr/>
          <a:lstStyle/>
          <a:p>
            <a:pPr eaLnBrk="1" hangingPunct="1"/>
            <a:r>
              <a:rPr lang="en-US" dirty="0"/>
              <a:t>Component-and-Connector Structures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875106"/>
              </p:ext>
            </p:extLst>
          </p:nvPr>
        </p:nvGraphicFramePr>
        <p:xfrm>
          <a:off x="3733800" y="1287462"/>
          <a:ext cx="8305800" cy="4572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Structure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Relations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Useful for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Client-Server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Communicates with; depends 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Distributed operation; separation of concerns; performance analysis; load balancing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Process (Communicating Processes)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 concurrently with; may run concurrently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with; excludes; precedes; etc.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analysis; performance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Concurrency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Runs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on the same logical thread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Identifying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locations where resource contention exists, where threads may fork, join, be created or be killed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Shared Data (Repository)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Produces data; consumes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Performance; data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integrity; modifiability; persistence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 descr="component and connector structures">
            <a:extLst>
              <a:ext uri="{FF2B5EF4-FFF2-40B4-BE49-F238E27FC236}">
                <a16:creationId xmlns:a16="http://schemas.microsoft.com/office/drawing/2014/main" id="{25F45D52-4846-FB66-A3D3-9DF35AFE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2514600"/>
            <a:ext cx="3810000" cy="23196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587243" y="381000"/>
            <a:ext cx="4865114" cy="835486"/>
          </a:xfrm>
        </p:spPr>
        <p:txBody>
          <a:bodyPr/>
          <a:lstStyle/>
          <a:p>
            <a:r>
              <a:rPr lang="en-US" dirty="0"/>
              <a:t>Component-and-Connector </a:t>
            </a:r>
            <a:br>
              <a:rPr lang="en-US" dirty="0"/>
            </a:br>
            <a:endParaRPr lang="en-US" sz="2400" dirty="0"/>
          </a:p>
        </p:txBody>
      </p:sp>
      <p:pic>
        <p:nvPicPr>
          <p:cNvPr id="5" name="Picture 4" descr="Diagram, schematic representing component and connector structure 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838200"/>
            <a:ext cx="74676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5989087" y="950914"/>
            <a:ext cx="3725380" cy="466154"/>
          </a:xfrm>
        </p:spPr>
        <p:txBody>
          <a:bodyPr/>
          <a:lstStyle/>
          <a:p>
            <a:pPr eaLnBrk="1" hangingPunct="1"/>
            <a:r>
              <a:rPr lang="en-US" dirty="0"/>
              <a:t>Allocation Structures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419982"/>
              </p:ext>
            </p:extLst>
          </p:nvPr>
        </p:nvGraphicFramePr>
        <p:xfrm>
          <a:off x="3733800" y="2011363"/>
          <a:ext cx="8305800" cy="28352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2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Structure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Relations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Useful for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Allocated to; migrates to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Performance, availability, security analysis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23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Implementation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Stored in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Configuration control, integration, test activities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0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Work assignment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Assigned to</a:t>
                      </a: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Project management, best use of expertise,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management of commonality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0" marB="457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Picture 2" descr="allocation structure">
            <a:extLst>
              <a:ext uri="{FF2B5EF4-FFF2-40B4-BE49-F238E27FC236}">
                <a16:creationId xmlns:a16="http://schemas.microsoft.com/office/drawing/2014/main" id="{B5827F5D-9DE4-32E7-E459-3F199CED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5718"/>
            <a:ext cx="3657600" cy="18639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709625" y="828676"/>
            <a:ext cx="6779100" cy="466154"/>
          </a:xfrm>
        </p:spPr>
        <p:txBody>
          <a:bodyPr/>
          <a:lstStyle/>
          <a:p>
            <a:r>
              <a:rPr lang="en-US" dirty="0"/>
              <a:t>Allocation View – Deployment Example</a:t>
            </a:r>
          </a:p>
        </p:txBody>
      </p:sp>
      <p:pic>
        <p:nvPicPr>
          <p:cNvPr id="14339" name="Picture 2" descr="allocation view - deploy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1" y="1447800"/>
            <a:ext cx="7910513" cy="4776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709625" y="828676"/>
            <a:ext cx="6779100" cy="466154"/>
          </a:xfrm>
        </p:spPr>
        <p:txBody>
          <a:bodyPr/>
          <a:lstStyle/>
          <a:p>
            <a:r>
              <a:rPr lang="en-US" dirty="0"/>
              <a:t>Allocation View – Deployment Example</a:t>
            </a:r>
          </a:p>
        </p:txBody>
      </p:sp>
      <p:pic>
        <p:nvPicPr>
          <p:cNvPr id="4" name="Picture 3" descr="C:\Users\Mehdi\Dropbox\Lunar for Marek\Deployment View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930" y="1295401"/>
            <a:ext cx="6454140" cy="48494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260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168084" y="828676"/>
            <a:ext cx="5862182" cy="466154"/>
          </a:xfrm>
        </p:spPr>
        <p:txBody>
          <a:bodyPr/>
          <a:lstStyle/>
          <a:p>
            <a:pPr eaLnBrk="1" hangingPunct="1"/>
            <a:r>
              <a:rPr lang="en-US" dirty="0"/>
              <a:t>Relating Structures to Each Other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00600"/>
          </a:xfrm>
        </p:spPr>
        <p:txBody>
          <a:bodyPr/>
          <a:lstStyle/>
          <a:p>
            <a:pPr eaLnBrk="1" hangingPunct="1"/>
            <a:r>
              <a:rPr lang="en-US" b="1" dirty="0"/>
              <a:t>Each structure</a:t>
            </a:r>
            <a:r>
              <a:rPr lang="en-US" dirty="0"/>
              <a:t> provides a </a:t>
            </a:r>
            <a:r>
              <a:rPr lang="en-US" b="1" dirty="0"/>
              <a:t>different perspective</a:t>
            </a:r>
            <a:r>
              <a:rPr lang="en-US" dirty="0"/>
              <a:t> and design handle on a system</a:t>
            </a:r>
          </a:p>
          <a:p>
            <a:pPr lvl="1" eaLnBrk="1" hangingPunct="1"/>
            <a:r>
              <a:rPr lang="en-US" sz="2400" dirty="0"/>
              <a:t>Each is valid and useful on its own</a:t>
            </a:r>
          </a:p>
          <a:p>
            <a:pPr eaLnBrk="1" hangingPunct="1"/>
            <a:r>
              <a:rPr lang="en-US" dirty="0"/>
              <a:t>The structures are </a:t>
            </a:r>
            <a:r>
              <a:rPr lang="en-US" b="1" dirty="0"/>
              <a:t>not independent</a:t>
            </a:r>
            <a:r>
              <a:rPr lang="en-US" dirty="0"/>
              <a:t>, just the opposite</a:t>
            </a:r>
            <a:endParaRPr lang="en-US" b="1" dirty="0"/>
          </a:p>
          <a:p>
            <a:pPr lvl="1" eaLnBrk="1" hangingPunct="1"/>
            <a:r>
              <a:rPr lang="en-US" sz="2400" dirty="0"/>
              <a:t>Elements of one will be related to elements of another</a:t>
            </a:r>
          </a:p>
          <a:p>
            <a:pPr lvl="1" eaLnBrk="1" hangingPunct="1"/>
            <a:r>
              <a:rPr lang="en-US" sz="2400" dirty="0"/>
              <a:t>Relationships should be </a:t>
            </a:r>
            <a:r>
              <a:rPr lang="en-US" sz="2400" i="1" dirty="0"/>
              <a:t>consistent </a:t>
            </a:r>
            <a:r>
              <a:rPr lang="en-US" sz="2400" dirty="0"/>
              <a:t>and </a:t>
            </a:r>
            <a:r>
              <a:rPr lang="en-US" sz="2400" i="1" dirty="0"/>
              <a:t>rational</a:t>
            </a:r>
          </a:p>
          <a:p>
            <a:pPr lvl="1" eaLnBrk="1" hangingPunct="1"/>
            <a:r>
              <a:rPr lang="en-US" sz="2400" dirty="0"/>
              <a:t>Example: a code module in a decomposition structure may map to one, part of one, or several run-time components in a component-and-connector structure</a:t>
            </a:r>
          </a:p>
          <a:p>
            <a:pPr eaLnBrk="1" hangingPunct="1"/>
            <a:r>
              <a:rPr lang="en-US" b="1" dirty="0"/>
              <a:t>Sometimes, one structure dominates</a:t>
            </a:r>
            <a:r>
              <a:rPr lang="en-US" dirty="0"/>
              <a:t> (usually decomposition structure) </a:t>
            </a:r>
          </a:p>
          <a:p>
            <a:pPr eaLnBrk="1" hangingPunct="1"/>
            <a:r>
              <a:rPr lang="en-US" dirty="0"/>
              <a:t>For some systems, given structures may be irrelevant or trivial, such as a single node, single process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6F09-EE32-4D23-C221-59F8E7CC5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464" y="685800"/>
            <a:ext cx="8579272" cy="466154"/>
          </a:xfrm>
        </p:spPr>
        <p:txBody>
          <a:bodyPr/>
          <a:lstStyle/>
          <a:p>
            <a:r>
              <a:rPr lang="en-US" dirty="0"/>
              <a:t>Sometimes, it may make sense to combine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10D6-6E1E-CBA3-388A-E6F4094C0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799" cy="4122738"/>
          </a:xfrm>
        </p:spPr>
        <p:txBody>
          <a:bodyPr/>
          <a:lstStyle/>
          <a:p>
            <a:r>
              <a:rPr lang="en-US" sz="2800" dirty="0"/>
              <a:t>A combined view contains elements and relations from two or more views. </a:t>
            </a:r>
          </a:p>
          <a:p>
            <a:r>
              <a:rPr lang="en-US" sz="2800" dirty="0"/>
              <a:t>Combined views can be very useful as long as you do not try to overload them with too many mappings.</a:t>
            </a:r>
          </a:p>
          <a:p>
            <a:pPr lvl="1"/>
            <a:r>
              <a:rPr lang="en-US" sz="2400" dirty="0"/>
              <a:t>The easiest way to merge views is to create an overlay that combines the information that would otherwise have been in two separate views. </a:t>
            </a:r>
          </a:p>
          <a:p>
            <a:pPr lvl="1"/>
            <a:r>
              <a:rPr lang="en-US" sz="2400" dirty="0"/>
              <a:t>This works well if the coupling between the two views is tight (elements of both views are closely related).</a:t>
            </a:r>
          </a:p>
        </p:txBody>
      </p:sp>
    </p:spTree>
    <p:extLst>
      <p:ext uri="{BB962C8B-B14F-4D97-AF65-F5344CB8AC3E}">
        <p14:creationId xmlns:p14="http://schemas.microsoft.com/office/powerpoint/2010/main" val="259419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ecomposition view overlaid with &quot;uses&quot; information.">
            <a:extLst>
              <a:ext uri="{FF2B5EF4-FFF2-40B4-BE49-F238E27FC236}">
                <a16:creationId xmlns:a16="http://schemas.microsoft.com/office/drawing/2014/main" id="{5A2A0F69-8E40-2D6A-C7D0-663A83F1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0"/>
            <a:ext cx="6345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3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7689" y="685801"/>
            <a:ext cx="6092825" cy="466725"/>
          </a:xfrm>
        </p:spPr>
        <p:txBody>
          <a:bodyPr/>
          <a:lstStyle/>
          <a:p>
            <a:r>
              <a:rPr lang="en-US" dirty="0"/>
              <a:t>4+1 Views of Software Architecture</a:t>
            </a:r>
          </a:p>
        </p:txBody>
      </p:sp>
      <p:pic>
        <p:nvPicPr>
          <p:cNvPr id="16387" name="Picture 2" descr="four plus one view of software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076" y="1295400"/>
            <a:ext cx="56483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928938" y="5562601"/>
            <a:ext cx="62912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Phillipe </a:t>
            </a:r>
            <a:r>
              <a:rPr lang="en-US" sz="1800" dirty="0" err="1"/>
              <a:t>Kruchten</a:t>
            </a:r>
            <a:r>
              <a:rPr lang="en-US" sz="1800" dirty="0"/>
              <a:t>, “Architectural Blueprints—The “4+1” View</a:t>
            </a:r>
          </a:p>
          <a:p>
            <a:r>
              <a:rPr lang="en-US" sz="1800" dirty="0"/>
              <a:t>Model of Software Architecture,”  IEEE Software 12 (6)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510214" y="685801"/>
            <a:ext cx="1247775" cy="466725"/>
          </a:xfrm>
        </p:spPr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2799" cy="4122738"/>
          </a:xfrm>
        </p:spPr>
        <p:txBody>
          <a:bodyPr/>
          <a:lstStyle/>
          <a:p>
            <a:r>
              <a:rPr lang="en-US" sz="2800" dirty="0"/>
              <a:t>Structures and views</a:t>
            </a:r>
          </a:p>
          <a:p>
            <a:pPr lvl="1"/>
            <a:r>
              <a:rPr lang="en-US" sz="2400" dirty="0"/>
              <a:t>Modules</a:t>
            </a:r>
          </a:p>
          <a:p>
            <a:pPr lvl="1"/>
            <a:r>
              <a:rPr lang="en-US" sz="2400" dirty="0"/>
              <a:t>Component and connector</a:t>
            </a:r>
          </a:p>
          <a:p>
            <a:pPr lvl="1"/>
            <a:r>
              <a:rPr lang="en-US" sz="2400" dirty="0"/>
              <a:t>Allocation</a:t>
            </a:r>
          </a:p>
          <a:p>
            <a:r>
              <a:rPr lang="en-US" sz="2800" dirty="0"/>
              <a:t>Examine some software architecture view examples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2755900" cy="896938"/>
          </a:xfrm>
        </p:spPr>
        <p:txBody>
          <a:bodyPr/>
          <a:lstStyle/>
          <a:p>
            <a:r>
              <a:rPr lang="en-US" dirty="0"/>
              <a:t>4+1 View Model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[P.B. </a:t>
            </a:r>
            <a:r>
              <a:rPr lang="en-US" sz="2000" dirty="0" err="1"/>
              <a:t>Krutchen</a:t>
            </a:r>
            <a:r>
              <a:rPr lang="en-US" sz="2000" dirty="0"/>
              <a:t>, 1995]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7620000" cy="4800600"/>
          </a:xfrm>
        </p:spPr>
        <p:txBody>
          <a:bodyPr/>
          <a:lstStyle/>
          <a:p>
            <a:r>
              <a:rPr lang="en-US" b="1" dirty="0"/>
              <a:t>Logical view </a:t>
            </a:r>
            <a:r>
              <a:rPr lang="en-US" dirty="0"/>
              <a:t>– e.g. object model using object-oriented design method</a:t>
            </a:r>
          </a:p>
          <a:p>
            <a:r>
              <a:rPr lang="en-US" b="1" dirty="0"/>
              <a:t>Process view</a:t>
            </a:r>
            <a:r>
              <a:rPr lang="en-US" dirty="0"/>
              <a:t> – captures the concurrency and synchronization aspects</a:t>
            </a:r>
          </a:p>
          <a:p>
            <a:r>
              <a:rPr lang="en-US" b="1" dirty="0"/>
              <a:t>Physical view</a:t>
            </a:r>
            <a:r>
              <a:rPr lang="en-US" dirty="0"/>
              <a:t> – describes the mapping of software components to hardware, reflects its distribution aspect</a:t>
            </a:r>
          </a:p>
          <a:p>
            <a:r>
              <a:rPr lang="en-US" b="1" dirty="0"/>
              <a:t>Development view</a:t>
            </a:r>
            <a:r>
              <a:rPr lang="en-US" dirty="0"/>
              <a:t> – describes the static organization of the actual software modules (libraries, packages, subsystems)</a:t>
            </a:r>
          </a:p>
          <a:p>
            <a:r>
              <a:rPr lang="en-US" b="1" dirty="0"/>
              <a:t>Use case (scenario) view </a:t>
            </a:r>
            <a:r>
              <a:rPr lang="en-US" dirty="0"/>
              <a:t>– the “+1” view that integrates (and illustrates) the others</a:t>
            </a:r>
            <a:endParaRPr lang="en-US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87689" y="685801"/>
            <a:ext cx="6092825" cy="466725"/>
          </a:xfrm>
        </p:spPr>
        <p:txBody>
          <a:bodyPr/>
          <a:lstStyle/>
          <a:p>
            <a:r>
              <a:rPr lang="en-US" dirty="0"/>
              <a:t>4+1 Views of Software Architecture</a:t>
            </a:r>
          </a:p>
        </p:txBody>
      </p:sp>
      <p:pic>
        <p:nvPicPr>
          <p:cNvPr id="16387" name="Picture 2" descr="four plus one view of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7076" y="1295400"/>
            <a:ext cx="564832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928938" y="5562601"/>
            <a:ext cx="62912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Phillipe </a:t>
            </a:r>
            <a:r>
              <a:rPr lang="en-US" sz="1800" dirty="0" err="1"/>
              <a:t>Kruchten</a:t>
            </a:r>
            <a:r>
              <a:rPr lang="en-US" sz="1800" dirty="0"/>
              <a:t>, “Architectural Blueprints—The “4+1” View</a:t>
            </a:r>
          </a:p>
          <a:p>
            <a:r>
              <a:rPr lang="en-US" sz="1800" dirty="0"/>
              <a:t>Model of Software Architecture,”  IEEE Software 12 (6)</a:t>
            </a:r>
          </a:p>
          <a:p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3B36F9-8DB0-EB8E-EDE9-46C60DB1F854}"/>
              </a:ext>
            </a:extLst>
          </p:cNvPr>
          <p:cNvSpPr txBox="1"/>
          <p:nvPr/>
        </p:nvSpPr>
        <p:spPr>
          <a:xfrm>
            <a:off x="1618789" y="1942283"/>
            <a:ext cx="16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 model of the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E4A44-0DE3-AFA4-933D-78DC41601B36}"/>
              </a:ext>
            </a:extLst>
          </p:cNvPr>
          <p:cNvSpPr txBox="1"/>
          <p:nvPr/>
        </p:nvSpPr>
        <p:spPr>
          <a:xfrm>
            <a:off x="1066801" y="3723572"/>
            <a:ext cx="2200276" cy="707886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Concurrency and synchronization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DEBD6-F983-C46B-50B8-4E72937E35A0}"/>
              </a:ext>
            </a:extLst>
          </p:cNvPr>
          <p:cNvSpPr txBox="1"/>
          <p:nvPr/>
        </p:nvSpPr>
        <p:spPr>
          <a:xfrm>
            <a:off x="8977956" y="3680466"/>
            <a:ext cx="2819399" cy="101566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Mapping onto hardware, reflects distributed aspect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25409-FF4A-3076-5C9F-42FEF61E736E}"/>
              </a:ext>
            </a:extLst>
          </p:cNvPr>
          <p:cNvSpPr txBox="1"/>
          <p:nvPr/>
        </p:nvSpPr>
        <p:spPr>
          <a:xfrm>
            <a:off x="8936480" y="1940230"/>
            <a:ext cx="3228512" cy="1015663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organization of software in its development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9D442-BBF9-9A57-4C2A-52A5CC44B355}"/>
              </a:ext>
            </a:extLst>
          </p:cNvPr>
          <p:cNvSpPr txBox="1"/>
          <p:nvPr/>
        </p:nvSpPr>
        <p:spPr>
          <a:xfrm>
            <a:off x="5562600" y="3341912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369479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132014" y="685801"/>
            <a:ext cx="8004175" cy="404813"/>
          </a:xfrm>
        </p:spPr>
        <p:txBody>
          <a:bodyPr/>
          <a:lstStyle/>
          <a:p>
            <a:r>
              <a:rPr lang="en-US" sz="2400" dirty="0"/>
              <a:t>Possible Outline of a Software Architecture Document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00600"/>
          </a:xfrm>
        </p:spPr>
        <p:txBody>
          <a:bodyPr numCol="2"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Title Page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Change History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Table of Contents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List of Figures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1. Scope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2. References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3. Software Architecture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4. Architectural Goals &amp; Constraints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5. Logical Architecture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6. Process Architecture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7. Development Architecture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8. Physical Architecture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>
                <a:solidFill>
                  <a:srgbClr val="FF0000"/>
                </a:solidFill>
              </a:rPr>
              <a:t>9. Scenarios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10. Size and Performance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11. Quality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Appendices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A. Acronyms and Abbreviations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B. Definitions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dirty="0"/>
              <a:t>C. Design Principles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7696200" y="4819650"/>
            <a:ext cx="3962400" cy="1200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/>
              <a:t>Phillipe </a:t>
            </a:r>
            <a:r>
              <a:rPr lang="en-US" sz="1800" dirty="0" err="1"/>
              <a:t>Kruchten</a:t>
            </a:r>
            <a:r>
              <a:rPr lang="en-US" sz="1800" dirty="0"/>
              <a:t>, “Architectural Blueprints—The “4+1” View</a:t>
            </a:r>
          </a:p>
          <a:p>
            <a:r>
              <a:rPr lang="en-US" sz="1800" dirty="0"/>
              <a:t>Model of Software Architecture,”  IEEE Software 12 (6)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110583" y="533401"/>
            <a:ext cx="2047035" cy="466154"/>
          </a:xfrm>
        </p:spPr>
        <p:txBody>
          <a:bodyPr/>
          <a:lstStyle/>
          <a:p>
            <a:pPr eaLnBrk="1" hangingPunct="1"/>
            <a:r>
              <a:rPr lang="en-US" dirty="0"/>
              <a:t>Conclusion	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122738"/>
          </a:xfrm>
        </p:spPr>
        <p:txBody>
          <a:bodyPr/>
          <a:lstStyle/>
          <a:p>
            <a:pPr eaLnBrk="1" hangingPunct="1"/>
            <a:r>
              <a:rPr lang="en-US" sz="2800" dirty="0"/>
              <a:t>There are many software structures</a:t>
            </a:r>
          </a:p>
          <a:p>
            <a:pPr lvl="1" eaLnBrk="1" hangingPunct="1"/>
            <a:r>
              <a:rPr lang="en-US" sz="2400" dirty="0"/>
              <a:t>Each serves as an engineering leverage point into the design process</a:t>
            </a:r>
          </a:p>
          <a:p>
            <a:pPr eaLnBrk="1" hangingPunct="1"/>
            <a:r>
              <a:rPr lang="en-US" sz="2800" dirty="0"/>
              <a:t>A software architecture design provides early insight into the system, enables communication among stakeholders, and provides a re-usable asset</a:t>
            </a:r>
          </a:p>
          <a:p>
            <a:pPr eaLnBrk="1" hangingPunct="1"/>
            <a:r>
              <a:rPr lang="en-US" sz="2800" dirty="0"/>
              <a:t>Provide views </a:t>
            </a:r>
          </a:p>
          <a:p>
            <a:pPr lvl="1" eaLnBrk="1" hangingPunct="1"/>
            <a:r>
              <a:rPr lang="en-US" sz="2400" dirty="0"/>
              <a:t>Selected subset of related structures</a:t>
            </a:r>
          </a:p>
          <a:p>
            <a:pPr lvl="1" eaLnBrk="1" hangingPunct="1"/>
            <a:r>
              <a:rPr lang="en-US" sz="2400" dirty="0"/>
              <a:t>To focus stakeholders on concerns of interest</a:t>
            </a:r>
          </a:p>
          <a:p>
            <a:pPr eaLnBrk="1" hangingPunct="1"/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FCD94-A3C2-9832-7785-A0B73A5FC553}"/>
              </a:ext>
            </a:extLst>
          </p:cNvPr>
          <p:cNvSpPr txBox="1"/>
          <p:nvPr/>
        </p:nvSpPr>
        <p:spPr>
          <a:xfrm>
            <a:off x="647700" y="4962435"/>
            <a:ext cx="10972800" cy="120032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en-US" sz="2400" dirty="0">
                <a:solidFill>
                  <a:schemeClr val="bg1"/>
                </a:solidFill>
              </a:rPr>
              <a:t>For a case study, see the A7E Avionics System architecture (recommended reading) – an early real-world use of architectural principles (such as information hiding) in a complex software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678946" y="3195923"/>
            <a:ext cx="2834109" cy="589265"/>
          </a:xfrm>
        </p:spPr>
        <p:txBody>
          <a:bodyPr/>
          <a:lstStyle/>
          <a:p>
            <a:pPr eaLnBrk="1" hangingPunct="1"/>
            <a:r>
              <a:rPr lang="en-US" sz="3600" dirty="0"/>
              <a:t>Homework 4	</a:t>
            </a:r>
          </a:p>
        </p:txBody>
      </p:sp>
    </p:spTree>
    <p:extLst>
      <p:ext uri="{BB962C8B-B14F-4D97-AF65-F5344CB8AC3E}">
        <p14:creationId xmlns:p14="http://schemas.microsoft.com/office/powerpoint/2010/main" val="5798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290368" y="533401"/>
            <a:ext cx="3744615" cy="466154"/>
          </a:xfrm>
        </p:spPr>
        <p:txBody>
          <a:bodyPr/>
          <a:lstStyle/>
          <a:p>
            <a:pPr eaLnBrk="1" hangingPunct="1"/>
            <a:r>
              <a:rPr lang="en-US" dirty="0"/>
              <a:t>Structures and Views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pPr eaLnBrk="1" hangingPunct="1"/>
            <a:r>
              <a:rPr lang="en-US" sz="2800" dirty="0"/>
              <a:t>Problem: it is </a:t>
            </a:r>
            <a:r>
              <a:rPr lang="en-US" sz="2800" b="1" dirty="0"/>
              <a:t>difficult</a:t>
            </a:r>
            <a:r>
              <a:rPr lang="en-US" sz="2800" dirty="0"/>
              <a:t> to </a:t>
            </a:r>
            <a:r>
              <a:rPr lang="en-US" sz="2800" b="1" dirty="0"/>
              <a:t>comprehend</a:t>
            </a:r>
            <a:r>
              <a:rPr lang="en-US" sz="2800" dirty="0"/>
              <a:t> and discuss the </a:t>
            </a:r>
            <a:r>
              <a:rPr lang="en-US" sz="2800" b="1" dirty="0"/>
              <a:t>entire system and all structures at once</a:t>
            </a:r>
          </a:p>
          <a:p>
            <a:pPr lvl="1" eaLnBrk="1" hangingPunct="1"/>
            <a:r>
              <a:rPr lang="en-US" sz="2400" dirty="0"/>
              <a:t>Address a specific set of related architectural concerns </a:t>
            </a:r>
          </a:p>
          <a:p>
            <a:pPr lvl="1" eaLnBrk="1" hangingPunct="1"/>
            <a:r>
              <a:rPr lang="en-US" sz="2400" dirty="0"/>
              <a:t>Focus on a subset of the architecture elements and relationships </a:t>
            </a:r>
          </a:p>
          <a:p>
            <a:pPr eaLnBrk="1" hangingPunct="1"/>
            <a:r>
              <a:rPr lang="en-US" dirty="0"/>
              <a:t>Consider a </a:t>
            </a:r>
            <a:r>
              <a:rPr lang="en-US" b="1" dirty="0"/>
              <a:t>view</a:t>
            </a:r>
            <a:r>
              <a:rPr lang="en-US" dirty="0"/>
              <a:t> as a cohesive collection of architectural elements, selected to illustrate and define one or more </a:t>
            </a:r>
            <a:r>
              <a:rPr lang="en-US" b="1" dirty="0"/>
              <a:t>structural relationships</a:t>
            </a:r>
          </a:p>
          <a:p>
            <a:pPr eaLnBrk="1" hangingPunct="1"/>
            <a:r>
              <a:rPr lang="en-US" dirty="0"/>
              <a:t>Structural </a:t>
            </a:r>
            <a:r>
              <a:rPr lang="en-US" b="1" dirty="0"/>
              <a:t>relationships</a:t>
            </a:r>
            <a:r>
              <a:rPr lang="en-US" dirty="0"/>
              <a:t> to define:</a:t>
            </a:r>
          </a:p>
          <a:p>
            <a:pPr lvl="1" eaLnBrk="1" hangingPunct="1"/>
            <a:r>
              <a:rPr lang="en-US" sz="2400" b="1" dirty="0"/>
              <a:t>Module</a:t>
            </a:r>
            <a:r>
              <a:rPr lang="en-US" sz="2400" dirty="0"/>
              <a:t> (static)</a:t>
            </a:r>
          </a:p>
          <a:p>
            <a:pPr lvl="1" eaLnBrk="1" hangingPunct="1"/>
            <a:r>
              <a:rPr lang="en-US" sz="2400" b="1" dirty="0"/>
              <a:t>Component-and-Connector</a:t>
            </a:r>
            <a:r>
              <a:rPr lang="en-US" sz="2400" dirty="0"/>
              <a:t> (dynamic)</a:t>
            </a:r>
          </a:p>
          <a:p>
            <a:pPr lvl="1" eaLnBrk="1" hangingPunct="1"/>
            <a:r>
              <a:rPr lang="en-US" sz="2400" b="1" dirty="0"/>
              <a:t>Allocation</a:t>
            </a:r>
            <a:r>
              <a:rPr lang="en-US" sz="2400" dirty="0"/>
              <a:t> (physical, development)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657600" y="533401"/>
            <a:ext cx="4921250" cy="466725"/>
          </a:xfrm>
        </p:spPr>
        <p:txBody>
          <a:bodyPr/>
          <a:lstStyle/>
          <a:p>
            <a:r>
              <a:rPr lang="en-US" dirty="0"/>
              <a:t>Possible Views (Viewpoints)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53000"/>
          </a:xfrm>
        </p:spPr>
        <p:txBody>
          <a:bodyPr/>
          <a:lstStyle/>
          <a:p>
            <a:r>
              <a:rPr lang="en-US" sz="2800" dirty="0"/>
              <a:t>Functional/logic view</a:t>
            </a:r>
          </a:p>
          <a:p>
            <a:r>
              <a:rPr lang="en-US" sz="2800" dirty="0"/>
              <a:t>Code/module view</a:t>
            </a:r>
          </a:p>
          <a:p>
            <a:r>
              <a:rPr lang="en-US" sz="2800" dirty="0"/>
              <a:t>Development/structural view</a:t>
            </a:r>
          </a:p>
          <a:p>
            <a:r>
              <a:rPr lang="en-US" sz="2800" dirty="0"/>
              <a:t>Concurrency/process/runtime/thread view</a:t>
            </a:r>
          </a:p>
          <a:p>
            <a:r>
              <a:rPr lang="en-US" sz="2800" dirty="0"/>
              <a:t>Physical/deployment/install view</a:t>
            </a:r>
          </a:p>
          <a:p>
            <a:r>
              <a:rPr lang="en-US" sz="2800" dirty="0"/>
              <a:t>User action/feedback view</a:t>
            </a:r>
          </a:p>
          <a:p>
            <a:r>
              <a:rPr lang="en-US" sz="2800" dirty="0"/>
              <a:t>Data view/data model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Which of the views </a:t>
            </a:r>
            <a:r>
              <a:rPr lang="en-US" sz="2800" i="1" dirty="0"/>
              <a:t>is</a:t>
            </a:r>
            <a:r>
              <a:rPr lang="en-US" sz="2800" dirty="0"/>
              <a:t> the architecture? </a:t>
            </a:r>
          </a:p>
          <a:p>
            <a:pPr marL="0" indent="0">
              <a:buNone/>
            </a:pPr>
            <a:r>
              <a:rPr lang="en-US" sz="2800" dirty="0"/>
              <a:t>Which views </a:t>
            </a:r>
            <a:r>
              <a:rPr lang="en-US" sz="2800" i="1" dirty="0"/>
              <a:t>convey</a:t>
            </a:r>
            <a:r>
              <a:rPr lang="en-US" sz="2800" dirty="0"/>
              <a:t> the architecture?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C72293-4DD5-674C-31FB-E6C901F52A7C}"/>
              </a:ext>
            </a:extLst>
          </p:cNvPr>
          <p:cNvSpPr txBox="1"/>
          <p:nvPr/>
        </p:nvSpPr>
        <p:spPr>
          <a:xfrm>
            <a:off x="6781800" y="5278159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None of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14EB5-D4FC-85BA-68EF-557A94ACC6DE}"/>
              </a:ext>
            </a:extLst>
          </p:cNvPr>
          <p:cNvSpPr txBox="1"/>
          <p:nvPr/>
        </p:nvSpPr>
        <p:spPr>
          <a:xfrm>
            <a:off x="6705600" y="5801379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All of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444626" y="304801"/>
            <a:ext cx="9223375" cy="466725"/>
          </a:xfrm>
        </p:spPr>
        <p:txBody>
          <a:bodyPr wrap="square"/>
          <a:lstStyle/>
          <a:p>
            <a:pPr eaLnBrk="1" hangingPunct="1"/>
            <a:r>
              <a:rPr lang="en-US" dirty="0"/>
              <a:t>Three Broad Groups of Architectural Structures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876800"/>
          </a:xfrm>
        </p:spPr>
        <p:txBody>
          <a:bodyPr/>
          <a:lstStyle/>
          <a:p>
            <a:pPr eaLnBrk="1" hangingPunct="1"/>
            <a:r>
              <a:rPr lang="en-US" sz="2800" dirty="0"/>
              <a:t>Address three broad types of architectural decisions</a:t>
            </a:r>
          </a:p>
          <a:p>
            <a:pPr lvl="1" eaLnBrk="1" hangingPunct="1"/>
            <a:r>
              <a:rPr lang="en-US" sz="2400" b="1" dirty="0"/>
              <a:t>Module structures</a:t>
            </a:r>
            <a:r>
              <a:rPr lang="en-US" sz="2400" dirty="0"/>
              <a:t> (static)</a:t>
            </a:r>
            <a:endParaRPr lang="en-US" sz="2400" b="1" dirty="0"/>
          </a:p>
          <a:p>
            <a:pPr lvl="2" eaLnBrk="1" hangingPunct="1"/>
            <a:r>
              <a:rPr lang="en-US" sz="2400" dirty="0"/>
              <a:t>How is the system to be structured as a set of </a:t>
            </a:r>
            <a:r>
              <a:rPr lang="en-US" sz="2400" b="1" dirty="0"/>
              <a:t>functional</a:t>
            </a:r>
            <a:r>
              <a:rPr lang="en-US" sz="2400" dirty="0"/>
              <a:t> </a:t>
            </a:r>
            <a:r>
              <a:rPr lang="en-US" sz="2400" b="1" dirty="0"/>
              <a:t>code units </a:t>
            </a:r>
            <a:r>
              <a:rPr lang="en-US" sz="2400" dirty="0"/>
              <a:t>(modules)?</a:t>
            </a:r>
          </a:p>
          <a:p>
            <a:pPr lvl="1" eaLnBrk="1" hangingPunct="1"/>
            <a:r>
              <a:rPr lang="en-US" sz="2400" b="1" dirty="0"/>
              <a:t>Component-and-connector structures</a:t>
            </a:r>
            <a:r>
              <a:rPr lang="en-US" sz="2400" dirty="0"/>
              <a:t> (dynamic)</a:t>
            </a:r>
            <a:endParaRPr lang="en-US" sz="2400" b="1" dirty="0"/>
          </a:p>
          <a:p>
            <a:pPr lvl="2" eaLnBrk="1" hangingPunct="1"/>
            <a:r>
              <a:rPr lang="en-US" sz="2400" dirty="0"/>
              <a:t>How is the system to be structured as a set of computational elements that have </a:t>
            </a:r>
            <a:r>
              <a:rPr lang="en-US" sz="2400" b="1" dirty="0"/>
              <a:t>runtime behavior </a:t>
            </a:r>
            <a:r>
              <a:rPr lang="en-US" sz="2400" dirty="0"/>
              <a:t>(components) and </a:t>
            </a:r>
            <a:r>
              <a:rPr lang="en-US" sz="2400" b="1" dirty="0"/>
              <a:t>interactions</a:t>
            </a:r>
            <a:r>
              <a:rPr lang="en-US" sz="2400" dirty="0"/>
              <a:t> (connectors)?</a:t>
            </a:r>
          </a:p>
          <a:p>
            <a:pPr lvl="1" eaLnBrk="1" hangingPunct="1"/>
            <a:r>
              <a:rPr lang="en-US" sz="2400" b="1" dirty="0"/>
              <a:t>Allocation structures </a:t>
            </a:r>
            <a:r>
              <a:rPr lang="en-US" sz="2400" dirty="0"/>
              <a:t>(physical, deployment)</a:t>
            </a:r>
            <a:endParaRPr lang="en-US" sz="2400" b="1" dirty="0"/>
          </a:p>
          <a:p>
            <a:pPr lvl="2" eaLnBrk="1" hangingPunct="1"/>
            <a:r>
              <a:rPr lang="en-US" sz="2400" dirty="0"/>
              <a:t>How is the system to </a:t>
            </a:r>
            <a:r>
              <a:rPr lang="en-US" sz="2400" b="1" dirty="0"/>
              <a:t>relate </a:t>
            </a:r>
            <a:r>
              <a:rPr lang="en-US" sz="2400" dirty="0"/>
              <a:t>to the </a:t>
            </a:r>
            <a:r>
              <a:rPr lang="en-US" sz="2400" b="1" dirty="0"/>
              <a:t>non-software structures</a:t>
            </a:r>
            <a:r>
              <a:rPr lang="en-US" sz="2400" dirty="0"/>
              <a:t> in its environment (such as CPUs, file systems, networks, development teams, etc.)?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10530" y="828676"/>
            <a:ext cx="8377293" cy="466154"/>
          </a:xfrm>
        </p:spPr>
        <p:txBody>
          <a:bodyPr/>
          <a:lstStyle/>
          <a:p>
            <a:pPr eaLnBrk="1" hangingPunct="1"/>
            <a:r>
              <a:rPr lang="en-US" dirty="0"/>
              <a:t>Some Common, Useful Software Structures (1/3)</a:t>
            </a:r>
          </a:p>
        </p:txBody>
      </p:sp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5530850" y="5613574"/>
            <a:ext cx="10223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Static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A58418-6C7C-8ED7-544C-317A63C98993}"/>
              </a:ext>
            </a:extLst>
          </p:cNvPr>
          <p:cNvSpPr/>
          <p:nvPr/>
        </p:nvSpPr>
        <p:spPr bwMode="auto">
          <a:xfrm>
            <a:off x="5318157" y="1499692"/>
            <a:ext cx="155568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Module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9BF0CF-A521-9CC1-DC84-CEC464A7AC3D}"/>
              </a:ext>
            </a:extLst>
          </p:cNvPr>
          <p:cNvSpPr/>
          <p:nvPr/>
        </p:nvSpPr>
        <p:spPr bwMode="auto">
          <a:xfrm>
            <a:off x="5318156" y="4748708"/>
            <a:ext cx="155568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Layered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A5D8F5-FF5F-35E7-D960-75494A49BB97}"/>
              </a:ext>
            </a:extLst>
          </p:cNvPr>
          <p:cNvSpPr/>
          <p:nvPr/>
        </p:nvSpPr>
        <p:spPr bwMode="auto">
          <a:xfrm>
            <a:off x="5318156" y="3441916"/>
            <a:ext cx="155568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Uses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1BAD98-FA6D-4BE4-D667-CCAA936CB4A8}"/>
              </a:ext>
            </a:extLst>
          </p:cNvPr>
          <p:cNvSpPr/>
          <p:nvPr/>
        </p:nvSpPr>
        <p:spPr bwMode="auto">
          <a:xfrm>
            <a:off x="6783178" y="2832316"/>
            <a:ext cx="125088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Class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594D49-7D4B-9D1A-C8CD-5F7DF8F9AEB3}"/>
              </a:ext>
            </a:extLst>
          </p:cNvPr>
          <p:cNvSpPr/>
          <p:nvPr/>
        </p:nvSpPr>
        <p:spPr bwMode="auto">
          <a:xfrm>
            <a:off x="2923216" y="2813324"/>
            <a:ext cx="2736137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Decomposition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4361AE-BD65-4B2A-3166-70C648FF9395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 bwMode="auto">
          <a:xfrm>
            <a:off x="6096000" y="2109292"/>
            <a:ext cx="1312621" cy="7230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776D17-C4B5-EDB3-958A-A39BD390303F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 bwMode="auto">
          <a:xfrm flipH="1">
            <a:off x="4291285" y="2109292"/>
            <a:ext cx="1804715" cy="704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EC271D-7AAA-54F6-09E0-6C6280BDA9FB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 bwMode="auto">
          <a:xfrm flipH="1">
            <a:off x="6095999" y="2109292"/>
            <a:ext cx="1" cy="13326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FC9AA-DA84-2D94-94B2-D806362BADE2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 bwMode="auto">
          <a:xfrm>
            <a:off x="6095999" y="4051516"/>
            <a:ext cx="0" cy="69719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706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10531" y="828676"/>
            <a:ext cx="8377293" cy="466154"/>
          </a:xfrm>
        </p:spPr>
        <p:txBody>
          <a:bodyPr/>
          <a:lstStyle/>
          <a:p>
            <a:pPr eaLnBrk="1" hangingPunct="1"/>
            <a:r>
              <a:rPr lang="en-US" dirty="0"/>
              <a:t>Some Common, Useful Software Structures (2/3)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5361780" y="5532953"/>
            <a:ext cx="14684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Dynamic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EE487F-73F7-EC2E-E9B0-7249591CB77D}"/>
              </a:ext>
            </a:extLst>
          </p:cNvPr>
          <p:cNvSpPr/>
          <p:nvPr/>
        </p:nvSpPr>
        <p:spPr bwMode="auto">
          <a:xfrm>
            <a:off x="3721422" y="1486121"/>
            <a:ext cx="474915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Component-and-Connector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0306BA-1354-2F4E-E62D-8FC35F085056}"/>
              </a:ext>
            </a:extLst>
          </p:cNvPr>
          <p:cNvSpPr/>
          <p:nvPr/>
        </p:nvSpPr>
        <p:spPr bwMode="auto">
          <a:xfrm>
            <a:off x="6323243" y="4003434"/>
            <a:ext cx="1555685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Process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0F7CA1-F43B-C737-22A3-D0133AFC8F68}"/>
              </a:ext>
            </a:extLst>
          </p:cNvPr>
          <p:cNvSpPr/>
          <p:nvPr/>
        </p:nvSpPr>
        <p:spPr bwMode="auto">
          <a:xfrm>
            <a:off x="7419897" y="2999415"/>
            <a:ext cx="1730426" cy="85917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</a:t>
            </a:r>
          </a:p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Data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ABBC4F-7742-35BA-A6FF-0823A4813407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 bwMode="auto">
          <a:xfrm>
            <a:off x="6096000" y="2095721"/>
            <a:ext cx="2189110" cy="90369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3ABF9-EE3E-6D56-236B-25669890C8D3}"/>
              </a:ext>
            </a:extLst>
          </p:cNvPr>
          <p:cNvCxnSpPr>
            <a:cxnSpLocks/>
            <a:stCxn id="26" idx="4"/>
            <a:endCxn id="41" idx="0"/>
          </p:cNvCxnSpPr>
          <p:nvPr/>
        </p:nvCxnSpPr>
        <p:spPr bwMode="auto">
          <a:xfrm flipH="1">
            <a:off x="4994519" y="2095721"/>
            <a:ext cx="1101481" cy="238405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8D8BDB-6A35-CA20-F101-23AFB48C4987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 bwMode="auto">
          <a:xfrm>
            <a:off x="6096000" y="2095721"/>
            <a:ext cx="1005086" cy="1907713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3B24988-41F0-1C88-03DF-22E08979FBF6}"/>
              </a:ext>
            </a:extLst>
          </p:cNvPr>
          <p:cNvSpPr/>
          <p:nvPr/>
        </p:nvSpPr>
        <p:spPr bwMode="auto">
          <a:xfrm>
            <a:off x="3707311" y="4479774"/>
            <a:ext cx="2574415" cy="7527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Concurrency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06581F-B867-6C89-2E78-97AEA2D668C7}"/>
              </a:ext>
            </a:extLst>
          </p:cNvPr>
          <p:cNvSpPr/>
          <p:nvPr/>
        </p:nvSpPr>
        <p:spPr bwMode="auto">
          <a:xfrm>
            <a:off x="3214228" y="2858162"/>
            <a:ext cx="1730426" cy="85917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Client-Server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EE1FE0-9E5C-10E4-132D-95025F98A4D3}"/>
              </a:ext>
            </a:extLst>
          </p:cNvPr>
          <p:cNvCxnSpPr>
            <a:cxnSpLocks/>
            <a:stCxn id="26" idx="4"/>
            <a:endCxn id="43" idx="0"/>
          </p:cNvCxnSpPr>
          <p:nvPr/>
        </p:nvCxnSpPr>
        <p:spPr bwMode="auto">
          <a:xfrm flipH="1">
            <a:off x="4079441" y="2095721"/>
            <a:ext cx="2016559" cy="76244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910530" y="828676"/>
            <a:ext cx="8377293" cy="466154"/>
          </a:xfrm>
        </p:spPr>
        <p:txBody>
          <a:bodyPr/>
          <a:lstStyle/>
          <a:p>
            <a:pPr eaLnBrk="1" hangingPunct="1"/>
            <a:r>
              <a:rPr lang="en-US" dirty="0"/>
              <a:t>Some Common, Useful Software Structures (3/3)</a:t>
            </a:r>
          </a:p>
        </p:txBody>
      </p:sp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4845049" y="5108114"/>
            <a:ext cx="25019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Physical Development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DDE6F8-20C7-46CC-3235-B58E98ECA7A7}"/>
              </a:ext>
            </a:extLst>
          </p:cNvPr>
          <p:cNvSpPr/>
          <p:nvPr/>
        </p:nvSpPr>
        <p:spPr bwMode="auto">
          <a:xfrm>
            <a:off x="5118385" y="1891269"/>
            <a:ext cx="1955230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Allocation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34D4700-8851-D18C-E53F-7B47D2302656}"/>
              </a:ext>
            </a:extLst>
          </p:cNvPr>
          <p:cNvSpPr/>
          <p:nvPr/>
        </p:nvSpPr>
        <p:spPr bwMode="auto">
          <a:xfrm>
            <a:off x="4932300" y="3992530"/>
            <a:ext cx="2327399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Deployment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0E3FA69-FAE1-4FD0-E004-29EC6BC9BB48}"/>
              </a:ext>
            </a:extLst>
          </p:cNvPr>
          <p:cNvSpPr/>
          <p:nvPr/>
        </p:nvSpPr>
        <p:spPr bwMode="auto">
          <a:xfrm>
            <a:off x="6324600" y="3240677"/>
            <a:ext cx="2695621" cy="60960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A99239-00F2-93E2-EF53-D34F2E9526B8}"/>
              </a:ext>
            </a:extLst>
          </p:cNvPr>
          <p:cNvCxnSpPr>
            <a:cxnSpLocks/>
            <a:stCxn id="51" idx="4"/>
            <a:endCxn id="53" idx="0"/>
          </p:cNvCxnSpPr>
          <p:nvPr/>
        </p:nvCxnSpPr>
        <p:spPr bwMode="auto">
          <a:xfrm>
            <a:off x="6096000" y="2500869"/>
            <a:ext cx="1576411" cy="73980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3200B5-DD87-8F32-32D1-102796FF1376}"/>
              </a:ext>
            </a:extLst>
          </p:cNvPr>
          <p:cNvCxnSpPr>
            <a:cxnSpLocks/>
            <a:stCxn id="51" idx="4"/>
            <a:endCxn id="8199" idx="0"/>
          </p:cNvCxnSpPr>
          <p:nvPr/>
        </p:nvCxnSpPr>
        <p:spPr bwMode="auto">
          <a:xfrm flipH="1">
            <a:off x="4325853" y="2500869"/>
            <a:ext cx="1770147" cy="63249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4D07A7-D791-588F-B8BB-EE203E03B607}"/>
              </a:ext>
            </a:extLst>
          </p:cNvPr>
          <p:cNvCxnSpPr>
            <a:cxnSpLocks/>
            <a:stCxn id="51" idx="4"/>
            <a:endCxn id="52" idx="0"/>
          </p:cNvCxnSpPr>
          <p:nvPr/>
        </p:nvCxnSpPr>
        <p:spPr bwMode="auto">
          <a:xfrm>
            <a:off x="6096000" y="2500869"/>
            <a:ext cx="0" cy="14916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199" name="Oval 8198">
            <a:extLst>
              <a:ext uri="{FF2B5EF4-FFF2-40B4-BE49-F238E27FC236}">
                <a16:creationId xmlns:a16="http://schemas.microsoft.com/office/drawing/2014/main" id="{655B1A0D-1C9D-7B6E-CFFD-18C58C402C4E}"/>
              </a:ext>
            </a:extLst>
          </p:cNvPr>
          <p:cNvSpPr/>
          <p:nvPr/>
        </p:nvSpPr>
        <p:spPr bwMode="auto">
          <a:xfrm>
            <a:off x="3200400" y="3133360"/>
            <a:ext cx="2250905" cy="859170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vert="horz" wrap="square" lIns="82296" tIns="45720" rIns="82296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413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Work Assignment</a:t>
            </a:r>
          </a:p>
        </p:txBody>
      </p:sp>
    </p:spTree>
    <p:extLst>
      <p:ext uri="{BB962C8B-B14F-4D97-AF65-F5344CB8AC3E}">
        <p14:creationId xmlns:p14="http://schemas.microsoft.com/office/powerpoint/2010/main" val="138586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111259" y="559121"/>
            <a:ext cx="3246081" cy="466154"/>
          </a:xfrm>
        </p:spPr>
        <p:txBody>
          <a:bodyPr/>
          <a:lstStyle/>
          <a:p>
            <a:pPr eaLnBrk="1" hangingPunct="1"/>
            <a:r>
              <a:rPr lang="en-US" dirty="0"/>
              <a:t>Module Structures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70125"/>
              </p:ext>
            </p:extLst>
          </p:nvPr>
        </p:nvGraphicFramePr>
        <p:xfrm>
          <a:off x="3581400" y="1219200"/>
          <a:ext cx="8305800" cy="48466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0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2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Software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Structure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Relations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Useful for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Decomposition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a sub-module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of; shares secrets with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Resource allocation and project structuring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and planning; information hiding, encapsulation; configuration control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22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Uses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Requires the correct presence of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Engineering subsets; engineering extensions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Layered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Requires the correct presence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of; uses the services of; provides abstraction to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Incremental development;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implementing systems on top of “virtual machines;” portability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98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an instance of; shares access methods of</a:t>
                      </a: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 object-oriented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design systems, producing rapid, almost-alike implementations from a common template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3" name="Picture 12" descr="module structures graph">
            <a:extLst>
              <a:ext uri="{FF2B5EF4-FFF2-40B4-BE49-F238E27FC236}">
                <a16:creationId xmlns:a16="http://schemas.microsoft.com/office/drawing/2014/main" id="{11990B40-369B-6094-2851-10636F39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1219"/>
            <a:ext cx="3316925" cy="2595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IT_SE">
  <a:themeElements>
    <a:clrScheme name="RIT_SE 9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0447F"/>
      </a:accent2>
      <a:accent3>
        <a:srgbClr val="FFFFFF"/>
      </a:accent3>
      <a:accent4>
        <a:srgbClr val="000000"/>
      </a:accent4>
      <a:accent5>
        <a:srgbClr val="FDAAAC"/>
      </a:accent5>
      <a:accent6>
        <a:srgbClr val="003D72"/>
      </a:accent6>
      <a:hlink>
        <a:srgbClr val="990000"/>
      </a:hlink>
      <a:folHlink>
        <a:srgbClr val="00447F"/>
      </a:folHlink>
    </a:clrScheme>
    <a:fontScheme name="RIT_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82296" tIns="45720" rIns="82296" bIns="45720" numCol="1" anchor="t" anchorCtr="0" compatLnSpc="1">
        <a:prstTxWarp prst="textNoShape">
          <a:avLst/>
        </a:prstTxWarp>
      </a:bodyPr>
      <a:lstStyle>
        <a:defPPr marL="0" marR="0" indent="0" algn="ctr" defTabSz="841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lg"/>
        </a:ln>
        <a:effectLst/>
      </a:spPr>
      <a:bodyPr vert="horz" wrap="square" lIns="82296" tIns="45720" rIns="82296" bIns="45720" numCol="1" anchor="t" anchorCtr="0" compatLnSpc="1">
        <a:prstTxWarp prst="textNoShape">
          <a:avLst/>
        </a:prstTxWarp>
      </a:bodyPr>
      <a:lstStyle>
        <a:defPPr marL="0" marR="0" indent="0" algn="ctr" defTabSz="8413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IT_S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T_S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8">
        <a:dk1>
          <a:srgbClr val="000000"/>
        </a:dk1>
        <a:lt1>
          <a:srgbClr val="FFFFFF"/>
        </a:lt1>
        <a:dk2>
          <a:srgbClr val="081D58"/>
        </a:dk2>
        <a:lt2>
          <a:srgbClr val="919191"/>
        </a:lt2>
        <a:accent1>
          <a:srgbClr val="FC0128"/>
        </a:accent1>
        <a:accent2>
          <a:srgbClr val="063DE8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0536D2"/>
        </a:accent6>
        <a:hlink>
          <a:srgbClr val="9900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T_SE 9">
        <a:dk1>
          <a:srgbClr val="000000"/>
        </a:dk1>
        <a:lt1>
          <a:srgbClr val="FFFFFF"/>
        </a:lt1>
        <a:dk2>
          <a:srgbClr val="081D58"/>
        </a:dk2>
        <a:lt2>
          <a:srgbClr val="919191"/>
        </a:lt2>
        <a:accent1>
          <a:srgbClr val="FC0128"/>
        </a:accent1>
        <a:accent2>
          <a:srgbClr val="00447F"/>
        </a:accent2>
        <a:accent3>
          <a:srgbClr val="FFFFFF"/>
        </a:accent3>
        <a:accent4>
          <a:srgbClr val="000000"/>
        </a:accent4>
        <a:accent5>
          <a:srgbClr val="FDAAAC"/>
        </a:accent5>
        <a:accent6>
          <a:srgbClr val="003D72"/>
        </a:accent6>
        <a:hlink>
          <a:srgbClr val="990000"/>
        </a:hlink>
        <a:folHlink>
          <a:srgbClr val="0044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7690</TotalTime>
  <Words>1417</Words>
  <Application>Microsoft Office PowerPoint</Application>
  <PresentationFormat>Widescreen</PresentationFormat>
  <Paragraphs>196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RIT_SE</vt:lpstr>
      <vt:lpstr>SWEN-755: Software Architecture  Structures and Views</vt:lpstr>
      <vt:lpstr>Topics</vt:lpstr>
      <vt:lpstr>Structures and Views</vt:lpstr>
      <vt:lpstr>Possible Views (Viewpoints)</vt:lpstr>
      <vt:lpstr>Three Broad Groups of Architectural Structures</vt:lpstr>
      <vt:lpstr>Some Common, Useful Software Structures (1/3)</vt:lpstr>
      <vt:lpstr>Some Common, Useful Software Structures (2/3)</vt:lpstr>
      <vt:lpstr>Some Common, Useful Software Structures (3/3)</vt:lpstr>
      <vt:lpstr>Module Structures</vt:lpstr>
      <vt:lpstr>Module View Example</vt:lpstr>
      <vt:lpstr>Component-and-Connector Structures</vt:lpstr>
      <vt:lpstr>Component-and-Connector  </vt:lpstr>
      <vt:lpstr>Allocation Structures</vt:lpstr>
      <vt:lpstr>Allocation View – Deployment Example</vt:lpstr>
      <vt:lpstr>Allocation View – Deployment Example</vt:lpstr>
      <vt:lpstr>Relating Structures to Each Other</vt:lpstr>
      <vt:lpstr>Sometimes, it may make sense to combine views</vt:lpstr>
      <vt:lpstr>PowerPoint Presentation</vt:lpstr>
      <vt:lpstr>4+1 Views of Software Architecture</vt:lpstr>
      <vt:lpstr>4+1 View Model  [P.B. Krutchen, 1995]</vt:lpstr>
      <vt:lpstr>4+1 Views of Software Architecture</vt:lpstr>
      <vt:lpstr>Possible Outline of a Software Architecture Document</vt:lpstr>
      <vt:lpstr>Conclusion </vt:lpstr>
      <vt:lpstr>Homework 4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Hawker</dc:creator>
  <cp:lastModifiedBy>Viktoria Koscinski (RIT Student)</cp:lastModifiedBy>
  <cp:revision>94</cp:revision>
  <dcterms:created xsi:type="dcterms:W3CDTF">2011-09-06T01:42:08Z</dcterms:created>
  <dcterms:modified xsi:type="dcterms:W3CDTF">2024-10-24T21:01:51Z</dcterms:modified>
</cp:coreProperties>
</file>