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58" r:id="rId3"/>
    <p:sldId id="260" r:id="rId4"/>
    <p:sldId id="261" r:id="rId5"/>
    <p:sldId id="262" r:id="rId6"/>
    <p:sldId id="263" r:id="rId7"/>
    <p:sldId id="264" r:id="rId8"/>
    <p:sldId id="265" r:id="rId9"/>
    <p:sldId id="277" r:id="rId10"/>
    <p:sldId id="266" r:id="rId11"/>
    <p:sldId id="267" r:id="rId12"/>
    <p:sldId id="268" r:id="rId13"/>
    <p:sldId id="279" r:id="rId14"/>
    <p:sldId id="271" r:id="rId15"/>
    <p:sldId id="278" r:id="rId16"/>
    <p:sldId id="280" r:id="rId17"/>
    <p:sldId id="281" r:id="rId18"/>
    <p:sldId id="283" r:id="rId19"/>
    <p:sldId id="273" r:id="rId20"/>
    <p:sldId id="274" r:id="rId21"/>
    <p:sldId id="282"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1E6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3" autoAdjust="0"/>
    <p:restoredTop sz="80645" autoAdjust="0"/>
  </p:normalViewPr>
  <p:slideViewPr>
    <p:cSldViewPr>
      <p:cViewPr varScale="1">
        <p:scale>
          <a:sx n="64" d="100"/>
          <a:sy n="64" d="100"/>
        </p:scale>
        <p:origin x="744" y="58"/>
      </p:cViewPr>
      <p:guideLst>
        <p:guide orient="horz" pos="2160"/>
        <p:guide pos="3840"/>
      </p:guideLst>
    </p:cSldViewPr>
  </p:slideViewPr>
  <p:outlineViewPr>
    <p:cViewPr>
      <p:scale>
        <a:sx n="33" d="100"/>
        <a:sy n="33" d="100"/>
      </p:scale>
      <p:origin x="14" y="17885"/>
    </p:cViewPr>
  </p:outlineViewPr>
  <p:notesTextViewPr>
    <p:cViewPr>
      <p:scale>
        <a:sx n="100" d="100"/>
        <a:sy n="100" d="100"/>
      </p:scale>
      <p:origin x="0" y="0"/>
    </p:cViewPr>
  </p:notesTextViewPr>
  <p:sorterViewPr>
    <p:cViewPr>
      <p:scale>
        <a:sx n="111" d="100"/>
        <a:sy n="11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11/11/2024</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95789E-32BF-4BCD-9509-3BAE69BCF054}" type="slidenum">
              <a:rPr lang="en-AU" smtClean="0"/>
              <a:pPr/>
              <a:t>3</a:t>
            </a:fld>
            <a:endParaRPr lang="en-AU"/>
          </a:p>
        </p:txBody>
      </p:sp>
    </p:spTree>
    <p:extLst>
      <p:ext uri="{BB962C8B-B14F-4D97-AF65-F5344CB8AC3E}">
        <p14:creationId xmlns:p14="http://schemas.microsoft.com/office/powerpoint/2010/main" val="2147430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coupling and cohesion come into play here</a:t>
            </a:r>
          </a:p>
        </p:txBody>
      </p:sp>
      <p:sp>
        <p:nvSpPr>
          <p:cNvPr id="4" name="Slide Number Placeholder 3"/>
          <p:cNvSpPr>
            <a:spLocks noGrp="1"/>
          </p:cNvSpPr>
          <p:nvPr>
            <p:ph type="sldNum" sz="quarter" idx="5"/>
          </p:nvPr>
        </p:nvSpPr>
        <p:spPr/>
        <p:txBody>
          <a:bodyPr/>
          <a:lstStyle/>
          <a:p>
            <a:fld id="{BD95789E-32BF-4BCD-9509-3BAE69BCF054}" type="slidenum">
              <a:rPr lang="en-AU" smtClean="0"/>
              <a:pPr/>
              <a:t>12</a:t>
            </a:fld>
            <a:endParaRPr lang="en-AU"/>
          </a:p>
        </p:txBody>
      </p:sp>
    </p:spTree>
    <p:extLst>
      <p:ext uri="{BB962C8B-B14F-4D97-AF65-F5344CB8AC3E}">
        <p14:creationId xmlns:p14="http://schemas.microsoft.com/office/powerpoint/2010/main" val="158255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Variability is a quality that is very important in product lines. </a:t>
            </a:r>
          </a:p>
          <a:p>
            <a:r>
              <a:rPr lang="en-US" dirty="0"/>
              <a:t>It is similar to modifiability, but focused more specifically on having </a:t>
            </a:r>
            <a:r>
              <a:rPr lang="en-US" b="1" dirty="0"/>
              <a:t>variations</a:t>
            </a:r>
            <a:r>
              <a:rPr lang="en-US" dirty="0"/>
              <a:t> of software, rather than being able to </a:t>
            </a:r>
            <a:r>
              <a:rPr lang="en-US" b="1" dirty="0"/>
              <a:t>modify</a:t>
            </a:r>
            <a:r>
              <a:rPr lang="en-US" dirty="0"/>
              <a:t> </a:t>
            </a:r>
            <a:r>
              <a:rPr lang="en-US" i="1" dirty="0"/>
              <a:t>one variation</a:t>
            </a:r>
            <a:r>
              <a:rPr lang="en-US" dirty="0"/>
              <a:t>. </a:t>
            </a:r>
          </a:p>
          <a:p>
            <a:r>
              <a:rPr lang="en-US" dirty="0"/>
              <a:t>In fact, variability can sometimes have a tradeoff with modifiability, but we will talk about this later.</a:t>
            </a:r>
          </a:p>
          <a:p>
            <a:endParaRPr lang="en-US" dirty="0"/>
          </a:p>
          <a:p>
            <a:r>
              <a:rPr lang="en-US" dirty="0"/>
              <a:t>Class activity: discuss a concrete scenario for variability. Choose one of the items in the stimulus to focus on.</a:t>
            </a:r>
          </a:p>
          <a:p>
            <a:r>
              <a:rPr lang="en-US" dirty="0"/>
              <a:t>Each person comes up with one on their own. </a:t>
            </a:r>
          </a:p>
          <a:p>
            <a:r>
              <a:rPr lang="en-US" dirty="0"/>
              <a:t>Groups of 3 meet up and talk about each. Compare and contrast and decide which one is the most important and why?  </a:t>
            </a:r>
          </a:p>
        </p:txBody>
      </p:sp>
      <p:sp>
        <p:nvSpPr>
          <p:cNvPr id="4" name="Slide Number Placeholder 3"/>
          <p:cNvSpPr>
            <a:spLocks noGrp="1"/>
          </p:cNvSpPr>
          <p:nvPr>
            <p:ph type="sldNum" sz="quarter" idx="5"/>
          </p:nvPr>
        </p:nvSpPr>
        <p:spPr/>
        <p:txBody>
          <a:bodyPr/>
          <a:lstStyle/>
          <a:p>
            <a:fld id="{BD95789E-32BF-4BCD-9509-3BAE69BCF054}" type="slidenum">
              <a:rPr lang="en-AU" smtClean="0"/>
              <a:pPr/>
              <a:t>13</a:t>
            </a:fld>
            <a:endParaRPr lang="en-AU"/>
          </a:p>
        </p:txBody>
      </p:sp>
    </p:spTree>
    <p:extLst>
      <p:ext uri="{BB962C8B-B14F-4D97-AF65-F5344CB8AC3E}">
        <p14:creationId xmlns:p14="http://schemas.microsoft.com/office/powerpoint/2010/main" val="113626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Architectural mechanisms = architectural tactics</a:t>
            </a:r>
          </a:p>
        </p:txBody>
      </p:sp>
      <p:sp>
        <p:nvSpPr>
          <p:cNvPr id="4" name="Slide Number Placeholder 3"/>
          <p:cNvSpPr>
            <a:spLocks noGrp="1"/>
          </p:cNvSpPr>
          <p:nvPr>
            <p:ph type="sldNum" sz="quarter" idx="5"/>
          </p:nvPr>
        </p:nvSpPr>
        <p:spPr/>
        <p:txBody>
          <a:bodyPr/>
          <a:lstStyle/>
          <a:p>
            <a:fld id="{BD95789E-32BF-4BCD-9509-3BAE69BCF054}" type="slidenum">
              <a:rPr lang="en-AU" smtClean="0"/>
              <a:pPr/>
              <a:t>14</a:t>
            </a:fld>
            <a:endParaRPr lang="en-AU"/>
          </a:p>
        </p:txBody>
      </p:sp>
    </p:spTree>
    <p:extLst>
      <p:ext uri="{BB962C8B-B14F-4D97-AF65-F5344CB8AC3E}">
        <p14:creationId xmlns:p14="http://schemas.microsoft.com/office/powerpoint/2010/main" val="48774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Remember how I said that variability can sometimes have a tradeoff with modifiability? </a:t>
            </a:r>
          </a:p>
          <a:p>
            <a:r>
              <a:rPr lang="en-US" dirty="0"/>
              <a:t>Well, let me provide an example. </a:t>
            </a:r>
          </a:p>
          <a:p>
            <a:r>
              <a:rPr lang="en-US" dirty="0"/>
              <a:t>Suppose we bring back our first variability mechanism/tactic: using </a:t>
            </a:r>
            <a:r>
              <a:rPr lang="en-US" sz="1200" dirty="0"/>
              <a:t>a different number of replicated elements. </a:t>
            </a:r>
          </a:p>
          <a:p>
            <a:r>
              <a:rPr lang="en-US" sz="1200" dirty="0"/>
              <a:t>Well, if our system is configured to use these replicas, that can decrease the modifiability of the modules that are being replicated. </a:t>
            </a:r>
          </a:p>
          <a:p>
            <a:r>
              <a:rPr lang="en-US" sz="1200" dirty="0"/>
              <a:t>If we use templates (another variability tactic), that preserves a higher level of modifiability, but still constrains certain aspects to ensure it fits the template. </a:t>
            </a:r>
          </a:p>
          <a:p>
            <a:r>
              <a:rPr lang="en-US" sz="1200" dirty="0"/>
              <a:t>Inheritance can also constrain modifiability. </a:t>
            </a:r>
          </a:p>
          <a:p>
            <a:endParaRPr lang="en-US" dirty="0"/>
          </a:p>
        </p:txBody>
      </p:sp>
      <p:sp>
        <p:nvSpPr>
          <p:cNvPr id="4" name="Slide Number Placeholder 3"/>
          <p:cNvSpPr>
            <a:spLocks noGrp="1"/>
          </p:cNvSpPr>
          <p:nvPr>
            <p:ph type="sldNum" sz="quarter" idx="5"/>
          </p:nvPr>
        </p:nvSpPr>
        <p:spPr/>
        <p:txBody>
          <a:bodyPr/>
          <a:lstStyle/>
          <a:p>
            <a:fld id="{BD95789E-32BF-4BCD-9509-3BAE69BCF054}" type="slidenum">
              <a:rPr lang="en-AU" smtClean="0"/>
              <a:pPr/>
              <a:t>19</a:t>
            </a:fld>
            <a:endParaRPr lang="en-AU"/>
          </a:p>
        </p:txBody>
      </p:sp>
    </p:spTree>
    <p:extLst>
      <p:ext uri="{BB962C8B-B14F-4D97-AF65-F5344CB8AC3E}">
        <p14:creationId xmlns:p14="http://schemas.microsoft.com/office/powerpoint/2010/main" val="356819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Top down/bottom up: “</a:t>
            </a:r>
            <a:r>
              <a:rPr lang="en-US" sz="1800" b="0" i="0" u="none" strike="noStrike" baseline="0" dirty="0">
                <a:latin typeface="Times-Roman"/>
              </a:rPr>
              <a:t>Both approaches work; both are helped […] by the presence of a strong </a:t>
            </a:r>
            <a:r>
              <a:rPr lang="en-US" sz="1800" b="0" i="1" u="none" strike="noStrike" baseline="0" dirty="0">
                <a:latin typeface="Times-Italic"/>
              </a:rPr>
              <a:t>champion</a:t>
            </a:r>
            <a:r>
              <a:rPr lang="en-US" sz="1800" b="0" i="0" u="none" strike="noStrike" baseline="0" dirty="0">
                <a:latin typeface="Times-Roman"/>
              </a:rPr>
              <a:t>—someone who has thoroughly internalized the product line vision and can share that compelling vision with others. (It works better if the champion is in a position of some authority.)”</a:t>
            </a:r>
          </a:p>
          <a:p>
            <a:pPr algn="l"/>
            <a:endParaRPr lang="en-US" sz="1800" b="0" i="0" u="none" strike="noStrike" baseline="0" dirty="0">
              <a:latin typeface="Times-Roman"/>
            </a:endParaRPr>
          </a:p>
          <a:p>
            <a:pPr algn="l"/>
            <a:r>
              <a:rPr lang="en-US" sz="1800" b="0" i="0" u="none" strike="noStrike" baseline="0" dirty="0">
                <a:latin typeface="Times-Roman"/>
              </a:rPr>
              <a:t>Proactive/reactive: “[In proactive adoption], explicitly scoping the product line allows you to look at areas that are underrepresented by products already in the marketplace, make small extensions to the product line, and move quickly to fill the gap. […] Proactive product line scope allows an organization to take charge of its own fate. [However,] sometimes an organization does not have the ability to forecast the needs of the market with the certainty suggested by the proactive model. The proactive model also takes [more] time to define and implement, and in that time the organization needs to continue to construct products.”</a:t>
            </a:r>
          </a:p>
          <a:p>
            <a:pPr algn="l"/>
            <a:r>
              <a:rPr lang="en-US" sz="1800" b="0" i="0" u="none" strike="noStrike" baseline="0" dirty="0">
                <a:latin typeface="Times-Roman"/>
              </a:rPr>
              <a:t>“In a reactive product line, an organization builds the next member or members of the product family from earlier products. This is best used when there is uncertainty of requirements. Perhaps the domain is a new one. Perhaps the market is in flux. Or perhaps the organization cannot afford to build a core asset base that will cover the entire scope all at once. […] This is an example of agile architecting” </a:t>
            </a:r>
          </a:p>
          <a:p>
            <a:pPr algn="l"/>
            <a:endParaRPr lang="en-US" sz="1800" b="0" i="0" u="none" strike="noStrike" baseline="0" dirty="0">
              <a:latin typeface="Times-Roman"/>
            </a:endParaRPr>
          </a:p>
          <a:p>
            <a:pPr algn="l"/>
            <a:r>
              <a:rPr lang="en-US" sz="1800" b="0" i="0" u="none" strike="noStrike" baseline="0" dirty="0">
                <a:latin typeface="Times-Roman"/>
              </a:rPr>
              <a:t>Incremental/big-bang: “Knowing the various adoption models can help an organization choose the one that is right for it. For example, the proactive model requires a heavier initial investment but less rework than the reactive model. The reactive model relies exclusively on rework with little initial investment. Which model should act as a guide for a particular organization depends on the business situation.”</a:t>
            </a:r>
          </a:p>
          <a:p>
            <a:pPr algn="l"/>
            <a:endParaRPr lang="en-US" sz="1800" b="0" i="0" u="none" strike="noStrike" baseline="0" dirty="0">
              <a:latin typeface="Times-Roman"/>
            </a:endParaRPr>
          </a:p>
          <a:p>
            <a:pPr lvl="1"/>
            <a:r>
              <a:rPr lang="en-US" sz="4000" dirty="0"/>
              <a:t>Dedicated group for core assets – team can be expensive to maintain, extra resources that could’ve been used elsewhere</a:t>
            </a:r>
          </a:p>
          <a:p>
            <a:pPr lvl="1"/>
            <a:endParaRPr lang="en-US" sz="4000" dirty="0"/>
          </a:p>
          <a:p>
            <a:pPr lvl="1"/>
            <a:r>
              <a:rPr lang="en-US" sz="4000" dirty="0"/>
              <a:t>Core asset group composed of various product members – have to make more than one product for it to pay off </a:t>
            </a:r>
          </a:p>
          <a:p>
            <a:pPr lvl="1"/>
            <a:endParaRPr lang="en-US" sz="4000" dirty="0"/>
          </a:p>
          <a:p>
            <a:pPr lvl="1"/>
            <a:r>
              <a:rPr lang="en-US" sz="4000" dirty="0"/>
              <a:t>Paying for core asset development – more expensive initial investment</a:t>
            </a:r>
          </a:p>
          <a:p>
            <a:pPr algn="l"/>
            <a:endParaRPr lang="en-US" sz="1800" b="0" i="0" u="none" strike="noStrike" baseline="0" dirty="0">
              <a:latin typeface="Times-Roman"/>
            </a:endParaRPr>
          </a:p>
        </p:txBody>
      </p:sp>
      <p:sp>
        <p:nvSpPr>
          <p:cNvPr id="4" name="Slide Number Placeholder 3"/>
          <p:cNvSpPr>
            <a:spLocks noGrp="1"/>
          </p:cNvSpPr>
          <p:nvPr>
            <p:ph type="sldNum" sz="quarter" idx="5"/>
          </p:nvPr>
        </p:nvSpPr>
        <p:spPr/>
        <p:txBody>
          <a:bodyPr/>
          <a:lstStyle/>
          <a:p>
            <a:fld id="{BD95789E-32BF-4BCD-9509-3BAE69BCF054}" type="slidenum">
              <a:rPr lang="en-AU" smtClean="0"/>
              <a:pPr/>
              <a:t>21</a:t>
            </a:fld>
            <a:endParaRPr lang="en-AU"/>
          </a:p>
        </p:txBody>
      </p:sp>
    </p:spTree>
    <p:extLst>
      <p:ext uri="{BB962C8B-B14F-4D97-AF65-F5344CB8AC3E}">
        <p14:creationId xmlns:p14="http://schemas.microsoft.com/office/powerpoint/2010/main" val="3576994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pPr/>
              <a:t>11/11/2024</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2496277"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pPr/>
              <a:t>11/11/2024</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pPr/>
              <a:t>11/11/2024</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871531" y="6356351"/>
            <a:ext cx="8448939" cy="365125"/>
          </a:xfrm>
        </p:spPr>
        <p:txBody>
          <a:bodyPr/>
          <a:lstStyle/>
          <a:p>
            <a:r>
              <a:rPr lang="en-AU" dirty="0"/>
              <a:t>© Len Bass, Paul Clements, Rick </a:t>
            </a:r>
            <a:r>
              <a:rPr lang="en-AU" dirty="0" err="1"/>
              <a:t>Kazman</a:t>
            </a:r>
            <a:r>
              <a:rPr lang="en-AU" dirty="0"/>
              <a:t>, distributed under Creative Commons Attribution License</a:t>
            </a:r>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pPr/>
              <a:t>11/11/2024</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2496277"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10382944"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pPr/>
              <a:t>11/11/2024</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pPr/>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pPr/>
              <a:t>11/11/2024</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pPr/>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10382944"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pPr/>
              <a:t>11/11/2024</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pPr/>
              <a:t>11/11/2024</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pPr/>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pPr/>
              <a:t>11/11/2024</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pPr/>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pPr/>
              <a:t>11/11/2024</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pPr/>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778098"/>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268760"/>
            <a:ext cx="109728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pPr/>
              <a:t>11/11/2024</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25: Architecture and Product Lines</a:t>
            </a:r>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of Product Lines</a:t>
            </a:r>
          </a:p>
        </p:txBody>
      </p:sp>
      <p:sp>
        <p:nvSpPr>
          <p:cNvPr id="3" name="Content Placeholder 2"/>
          <p:cNvSpPr>
            <a:spLocks noGrp="1"/>
          </p:cNvSpPr>
          <p:nvPr>
            <p:ph idx="1"/>
          </p:nvPr>
        </p:nvSpPr>
        <p:spPr/>
        <p:txBody>
          <a:bodyPr/>
          <a:lstStyle/>
          <a:p>
            <a:r>
              <a:rPr lang="en-US" dirty="0"/>
              <a:t>Up</a:t>
            </a:r>
            <a:r>
              <a:rPr lang="en-US" baseline="0" dirty="0"/>
              <a:t> front planning takes time.</a:t>
            </a:r>
          </a:p>
          <a:p>
            <a:r>
              <a:rPr lang="en-US" baseline="0" dirty="0"/>
              <a:t>It takes 2-3</a:t>
            </a:r>
            <a:r>
              <a:rPr lang="en-US" dirty="0"/>
              <a:t> </a:t>
            </a:r>
            <a:r>
              <a:rPr lang="en-US" baseline="0" dirty="0"/>
              <a:t>systems to start seeing savings begin for product lines.</a:t>
            </a:r>
          </a:p>
          <a:p>
            <a:r>
              <a:rPr lang="en-US" baseline="0" dirty="0"/>
              <a:t>Alternatively, the product line can be evolved when new products are defined.</a:t>
            </a:r>
            <a:r>
              <a:rPr lang="en-US" dirty="0"/>
              <a:t> But this may require a rework of the architecture.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2458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Product Line Scope</a:t>
            </a:r>
          </a:p>
        </p:txBody>
      </p:sp>
      <p:sp>
        <p:nvSpPr>
          <p:cNvPr id="3" name="Content Placeholder 2"/>
          <p:cNvSpPr>
            <a:spLocks noGrp="1"/>
          </p:cNvSpPr>
          <p:nvPr>
            <p:ph idx="1"/>
          </p:nvPr>
        </p:nvSpPr>
        <p:spPr/>
        <p:txBody>
          <a:bodyPr/>
          <a:lstStyle/>
          <a:p>
            <a:r>
              <a:rPr lang="en-US" dirty="0"/>
              <a:t>Some products are in scope (white)</a:t>
            </a:r>
          </a:p>
          <a:p>
            <a:r>
              <a:rPr lang="en-US" dirty="0"/>
              <a:t>Some</a:t>
            </a:r>
            <a:r>
              <a:rPr lang="en-US" baseline="0" dirty="0"/>
              <a:t> products are out of scope (speckled)</a:t>
            </a:r>
          </a:p>
          <a:p>
            <a:r>
              <a:rPr lang="en-US" baseline="0" dirty="0"/>
              <a:t>Some products need to be decided on a case by case basis (lined)</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5" name="Picture 4" descr="diagram showing scope of product lines"/>
          <p:cNvPicPr/>
          <p:nvPr/>
        </p:nvPicPr>
        <p:blipFill rotWithShape="1">
          <a:blip r:embed="rId2" cstate="print">
            <a:extLst>
              <a:ext uri="{28A0092B-C50C-407E-A947-70E740481C1C}">
                <a14:useLocalDpi xmlns:a14="http://schemas.microsoft.com/office/drawing/2010/main" val="0"/>
              </a:ext>
            </a:extLst>
          </a:blip>
          <a:srcRect l="52099" t="10095" r="27433" b="22252"/>
          <a:stretch/>
        </p:blipFill>
        <p:spPr bwMode="auto">
          <a:xfrm>
            <a:off x="3873952" y="3645025"/>
            <a:ext cx="4598313" cy="2674753"/>
          </a:xfrm>
          <a:prstGeom prst="rect">
            <a:avLst/>
          </a:prstGeom>
          <a:solidFill>
            <a:schemeClr val="tx1"/>
          </a:solidFill>
          <a:ln w="6350" cap="flat" cmpd="sng" algn="ctr">
            <a:solidFill>
              <a:sysClr val="windowText" lastClr="000000"/>
            </a:solidFill>
            <a:prstDash val="solid"/>
            <a:miter lim="800000"/>
            <a:headEnd type="none" w="sm" len="sm"/>
            <a:tailEnd type="none" w="sm" len="sm"/>
          </a:ln>
          <a:effectLst/>
          <a:extLst>
            <a:ext uri="{53640926-AAD7-44d8-BBD7-CCE9431645EC}">
              <a14:shadowObscured xmlns="" xmlns:a14="http://schemas.microsoft.com/office/drawing/2010/main"/>
            </a:ext>
          </a:extLst>
        </p:spPr>
      </p:pic>
      <p:cxnSp>
        <p:nvCxnSpPr>
          <p:cNvPr id="7" name="Straight Arrow Connector 6">
            <a:extLst>
              <a:ext uri="{FF2B5EF4-FFF2-40B4-BE49-F238E27FC236}">
                <a16:creationId xmlns:a16="http://schemas.microsoft.com/office/drawing/2014/main" id="{F1ABC42F-792D-B56C-E2C8-D6AB560D3F48}"/>
              </a:ext>
            </a:extLst>
          </p:cNvPr>
          <p:cNvCxnSpPr>
            <a:cxnSpLocks/>
          </p:cNvCxnSpPr>
          <p:nvPr/>
        </p:nvCxnSpPr>
        <p:spPr>
          <a:xfrm flipH="1">
            <a:off x="5807968" y="3608452"/>
            <a:ext cx="3312368" cy="1164179"/>
          </a:xfrm>
          <a:prstGeom prst="straightConnector1">
            <a:avLst/>
          </a:prstGeom>
          <a:ln w="76200">
            <a:solidFill>
              <a:srgbClr val="00B050"/>
            </a:solidFill>
            <a:tailEnd type="triangle"/>
          </a:ln>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454041DA-054C-F057-182C-508979A497B7}"/>
              </a:ext>
            </a:extLst>
          </p:cNvPr>
          <p:cNvSpPr txBox="1"/>
          <p:nvPr/>
        </p:nvSpPr>
        <p:spPr>
          <a:xfrm>
            <a:off x="9158995" y="3423785"/>
            <a:ext cx="1656184" cy="369332"/>
          </a:xfrm>
          <a:prstGeom prst="rect">
            <a:avLst/>
          </a:prstGeom>
          <a:noFill/>
        </p:spPr>
        <p:txBody>
          <a:bodyPr wrap="square" rtlCol="0">
            <a:spAutoFit/>
          </a:bodyPr>
          <a:lstStyle/>
          <a:p>
            <a:r>
              <a:rPr lang="en-US" b="1" dirty="0">
                <a:solidFill>
                  <a:srgbClr val="00B050"/>
                </a:solidFill>
              </a:rPr>
              <a:t>In scope</a:t>
            </a:r>
          </a:p>
        </p:txBody>
      </p:sp>
      <p:cxnSp>
        <p:nvCxnSpPr>
          <p:cNvPr id="11" name="Straight Arrow Connector 10">
            <a:extLst>
              <a:ext uri="{FF2B5EF4-FFF2-40B4-BE49-F238E27FC236}">
                <a16:creationId xmlns:a16="http://schemas.microsoft.com/office/drawing/2014/main" id="{42A50122-A829-F40B-BD24-2A2E588E7E5C}"/>
              </a:ext>
            </a:extLst>
          </p:cNvPr>
          <p:cNvCxnSpPr>
            <a:cxnSpLocks/>
          </p:cNvCxnSpPr>
          <p:nvPr/>
        </p:nvCxnSpPr>
        <p:spPr>
          <a:xfrm>
            <a:off x="3303212" y="5345281"/>
            <a:ext cx="2312640" cy="487918"/>
          </a:xfrm>
          <a:prstGeom prst="straightConnector1">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13" name="TextBox 12">
            <a:extLst>
              <a:ext uri="{FF2B5EF4-FFF2-40B4-BE49-F238E27FC236}">
                <a16:creationId xmlns:a16="http://schemas.microsoft.com/office/drawing/2014/main" id="{5F15F422-F0C4-D901-B943-512007C9F8AA}"/>
              </a:ext>
            </a:extLst>
          </p:cNvPr>
          <p:cNvSpPr txBox="1"/>
          <p:nvPr/>
        </p:nvSpPr>
        <p:spPr>
          <a:xfrm>
            <a:off x="1814114" y="5108990"/>
            <a:ext cx="1656184" cy="369332"/>
          </a:xfrm>
          <a:prstGeom prst="rect">
            <a:avLst/>
          </a:prstGeom>
          <a:noFill/>
        </p:spPr>
        <p:txBody>
          <a:bodyPr wrap="square" rtlCol="0">
            <a:spAutoFit/>
          </a:bodyPr>
          <a:lstStyle/>
          <a:p>
            <a:r>
              <a:rPr lang="en-US" b="1" dirty="0">
                <a:solidFill>
                  <a:srgbClr val="FF0000"/>
                </a:solidFill>
              </a:rPr>
              <a:t>Out of scope</a:t>
            </a:r>
          </a:p>
        </p:txBody>
      </p:sp>
      <p:cxnSp>
        <p:nvCxnSpPr>
          <p:cNvPr id="14" name="Straight Arrow Connector 13">
            <a:extLst>
              <a:ext uri="{FF2B5EF4-FFF2-40B4-BE49-F238E27FC236}">
                <a16:creationId xmlns:a16="http://schemas.microsoft.com/office/drawing/2014/main" id="{DB5B0AA1-7267-5E93-3BEC-B213D25DDCB1}"/>
              </a:ext>
            </a:extLst>
          </p:cNvPr>
          <p:cNvCxnSpPr>
            <a:cxnSpLocks/>
          </p:cNvCxnSpPr>
          <p:nvPr/>
        </p:nvCxnSpPr>
        <p:spPr>
          <a:xfrm flipH="1" flipV="1">
            <a:off x="6495800" y="4844503"/>
            <a:ext cx="2352482" cy="375052"/>
          </a:xfrm>
          <a:prstGeom prst="straightConnector1">
            <a:avLst/>
          </a:prstGeom>
          <a:ln w="76200">
            <a:solidFill>
              <a:srgbClr val="0070C0"/>
            </a:solidFill>
            <a:tailEnd type="triangle"/>
          </a:ln>
        </p:spPr>
        <p:style>
          <a:lnRef idx="1">
            <a:schemeClr val="accent3"/>
          </a:lnRef>
          <a:fillRef idx="0">
            <a:schemeClr val="accent3"/>
          </a:fillRef>
          <a:effectRef idx="0">
            <a:schemeClr val="accent3"/>
          </a:effectRef>
          <a:fontRef idx="minor">
            <a:schemeClr val="tx1"/>
          </a:fontRef>
        </p:style>
      </p:cxnSp>
      <p:sp>
        <p:nvSpPr>
          <p:cNvPr id="17" name="TextBox 16">
            <a:extLst>
              <a:ext uri="{FF2B5EF4-FFF2-40B4-BE49-F238E27FC236}">
                <a16:creationId xmlns:a16="http://schemas.microsoft.com/office/drawing/2014/main" id="{4682FC48-2771-75E1-77B2-E6A91A9332B1}"/>
              </a:ext>
            </a:extLst>
          </p:cNvPr>
          <p:cNvSpPr txBox="1"/>
          <p:nvPr/>
        </p:nvSpPr>
        <p:spPr>
          <a:xfrm>
            <a:off x="8871500" y="5002817"/>
            <a:ext cx="1656184" cy="369332"/>
          </a:xfrm>
          <a:prstGeom prst="rect">
            <a:avLst/>
          </a:prstGeom>
          <a:noFill/>
        </p:spPr>
        <p:txBody>
          <a:bodyPr wrap="square" rtlCol="0">
            <a:spAutoFit/>
          </a:bodyPr>
          <a:lstStyle/>
          <a:p>
            <a:r>
              <a:rPr lang="en-US" b="1" dirty="0">
                <a:solidFill>
                  <a:srgbClr val="0070C0"/>
                </a:solidFill>
              </a:rPr>
              <a:t>Case-by-case</a:t>
            </a:r>
          </a:p>
        </p:txBody>
      </p:sp>
    </p:spTree>
    <p:extLst>
      <p:ext uri="{BB962C8B-B14F-4D97-AF65-F5344CB8AC3E}">
        <p14:creationId xmlns:p14="http://schemas.microsoft.com/office/powerpoint/2010/main" val="19049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r>
              <a:rPr lang="en-US" baseline="0" dirty="0"/>
              <a:t> is a Critical Decision</a:t>
            </a:r>
            <a:endParaRPr lang="en-US" dirty="0"/>
          </a:p>
        </p:txBody>
      </p:sp>
      <p:sp>
        <p:nvSpPr>
          <p:cNvPr id="3" name="Content Placeholder 2"/>
          <p:cNvSpPr>
            <a:spLocks noGrp="1"/>
          </p:cNvSpPr>
          <p:nvPr>
            <p:ph idx="1"/>
          </p:nvPr>
        </p:nvSpPr>
        <p:spPr/>
        <p:txBody>
          <a:bodyPr>
            <a:normAutofit/>
          </a:bodyPr>
          <a:lstStyle/>
          <a:p>
            <a:r>
              <a:rPr lang="en-US" dirty="0"/>
              <a:t>Too</a:t>
            </a:r>
            <a:r>
              <a:rPr lang="en-US" baseline="0" dirty="0"/>
              <a:t> broad of a scope and the systems become difficult to design and construct.</a:t>
            </a:r>
          </a:p>
          <a:p>
            <a:r>
              <a:rPr lang="en-US" baseline="0" dirty="0"/>
              <a:t>Too narrow of a scope and there are too few systems to justify the additional expense and complexity.</a:t>
            </a:r>
          </a:p>
          <a:p>
            <a:r>
              <a:rPr lang="en-US" baseline="0" dirty="0"/>
              <a:t>Scoping decisions made by </a:t>
            </a:r>
          </a:p>
          <a:p>
            <a:pPr lvl="1"/>
            <a:r>
              <a:rPr lang="en-US" dirty="0"/>
              <a:t>finding commonality and variation points among potential products</a:t>
            </a:r>
          </a:p>
          <a:p>
            <a:pPr lvl="1"/>
            <a:r>
              <a:rPr lang="en-US" dirty="0"/>
              <a:t>interactions between marketing and the architect to define as broad a scope as technically feasible without introducing excessive cost when building products.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85560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Variability</a:t>
            </a:r>
            <a:r>
              <a:rPr lang="en-US" dirty="0"/>
              <a:t> General Scenario</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631725043"/>
              </p:ext>
            </p:extLst>
          </p:nvPr>
        </p:nvGraphicFramePr>
        <p:xfrm>
          <a:off x="371364" y="1174181"/>
          <a:ext cx="11449272" cy="5663221"/>
        </p:xfrm>
        <a:graphic>
          <a:graphicData uri="http://schemas.openxmlformats.org/drawingml/2006/table">
            <a:tbl>
              <a:tblPr>
                <a:tableStyleId>{5C22544A-7EE6-4342-B048-85BDC9FD1C3A}</a:tableStyleId>
              </a:tblPr>
              <a:tblGrid>
                <a:gridCol w="2412268">
                  <a:extLst>
                    <a:ext uri="{9D8B030D-6E8A-4147-A177-3AD203B41FA5}">
                      <a16:colId xmlns:a16="http://schemas.microsoft.com/office/drawing/2014/main" val="20000"/>
                    </a:ext>
                  </a:extLst>
                </a:gridCol>
                <a:gridCol w="9037004">
                  <a:extLst>
                    <a:ext uri="{9D8B030D-6E8A-4147-A177-3AD203B41FA5}">
                      <a16:colId xmlns:a16="http://schemas.microsoft.com/office/drawing/2014/main" val="20001"/>
                    </a:ext>
                  </a:extLst>
                </a:gridCol>
              </a:tblGrid>
              <a:tr h="355257">
                <a:tc>
                  <a:txBody>
                    <a:bodyPr/>
                    <a:lstStyle/>
                    <a:p>
                      <a:pPr marL="0" marR="0">
                        <a:lnSpc>
                          <a:spcPct val="9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9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746">
                <a:tc>
                  <a:txBody>
                    <a:bodyPr/>
                    <a:lstStyle/>
                    <a:p>
                      <a:pPr marL="0" marR="0">
                        <a:lnSpc>
                          <a:spcPct val="9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90000"/>
                        </a:lnSpc>
                        <a:spcBef>
                          <a:spcPts val="400"/>
                        </a:spcBef>
                        <a:spcAft>
                          <a:spcPts val="400"/>
                        </a:spcAft>
                      </a:pPr>
                      <a:r>
                        <a:rPr lang="en-US" sz="2000" dirty="0">
                          <a:effectLst/>
                        </a:rPr>
                        <a:t>Actor requesting variability</a:t>
                      </a:r>
                      <a:endParaRPr lang="en-US" sz="2000"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27624">
                <a:tc>
                  <a:txBody>
                    <a:bodyPr/>
                    <a:lstStyle/>
                    <a:p>
                      <a:pPr marL="0" marR="0">
                        <a:lnSpc>
                          <a:spcPct val="9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kern="1200" dirty="0">
                          <a:solidFill>
                            <a:schemeClr val="dk1"/>
                          </a:solidFill>
                          <a:effectLst/>
                          <a:latin typeface="+mn-lt"/>
                          <a:ea typeface="+mn-ea"/>
                          <a:cs typeface="+mn-cs"/>
                        </a:rPr>
                        <a:t>Requests to support variations in: Hardware,</a:t>
                      </a:r>
                      <a:r>
                        <a:rPr lang="en-US" sz="2000" kern="1200" baseline="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Feature sets,</a:t>
                      </a:r>
                      <a:r>
                        <a:rPr lang="en-US" sz="2000" kern="1200" baseline="0" dirty="0">
                          <a:solidFill>
                            <a:schemeClr val="dk1"/>
                          </a:solidFill>
                          <a:effectLst/>
                          <a:latin typeface="+mn-lt"/>
                          <a:ea typeface="+mn-ea"/>
                          <a:cs typeface="+mn-cs"/>
                        </a:rPr>
                        <a:t> </a:t>
                      </a:r>
                      <a:r>
                        <a:rPr lang="en-US" sz="2000" kern="1200" dirty="0">
                          <a:solidFill>
                            <a:schemeClr val="dk1"/>
                          </a:solidFill>
                          <a:effectLst/>
                          <a:latin typeface="+mn-lt"/>
                          <a:ea typeface="+mn-ea"/>
                          <a:cs typeface="+mn-cs"/>
                        </a:rPr>
                        <a:t>Technologies, User interfaces, Quality attributes,</a:t>
                      </a:r>
                      <a:r>
                        <a:rPr lang="en-US" sz="2000" kern="1200" baseline="0" dirty="0">
                          <a:solidFill>
                            <a:schemeClr val="dk1"/>
                          </a:solidFill>
                          <a:effectLst/>
                          <a:latin typeface="+mn-lt"/>
                          <a:ea typeface="+mn-ea"/>
                          <a:cs typeface="+mn-cs"/>
                        </a:rPr>
                        <a:t> etc. </a:t>
                      </a:r>
                      <a:r>
                        <a:rPr lang="en-US" sz="2000" kern="1200" dirty="0">
                          <a:solidFill>
                            <a:schemeClr val="dk1"/>
                          </a:solidFill>
                          <a:effectLst/>
                          <a:latin typeface="+mn-lt"/>
                          <a:ea typeface="+mn-ea"/>
                          <a:cs typeface="+mn-cs"/>
                        </a:rPr>
                        <a:t>for the range of products affected, such as: </a:t>
                      </a:r>
                      <a:endParaRPr lang="en-US" sz="2000" dirty="0"/>
                    </a:p>
                    <a:p>
                      <a:pPr marL="285750" indent="-285750" fontAlgn="auto">
                        <a:buFont typeface="Arial"/>
                        <a:buChar char="•"/>
                      </a:pPr>
                      <a:r>
                        <a:rPr lang="en-US" sz="2000" kern="1200" dirty="0">
                          <a:solidFill>
                            <a:schemeClr val="dk1"/>
                          </a:solidFill>
                          <a:effectLst/>
                          <a:latin typeface="+mn-lt"/>
                          <a:ea typeface="+mn-ea"/>
                          <a:cs typeface="+mn-cs"/>
                        </a:rPr>
                        <a:t>All </a:t>
                      </a:r>
                    </a:p>
                    <a:p>
                      <a:pPr marL="285750" indent="-285750" fontAlgn="auto">
                        <a:buFont typeface="Arial"/>
                        <a:buChar char="•"/>
                      </a:pPr>
                      <a:r>
                        <a:rPr lang="en-US" sz="2000" kern="1200" dirty="0">
                          <a:solidFill>
                            <a:schemeClr val="dk1"/>
                          </a:solidFill>
                          <a:effectLst/>
                          <a:latin typeface="+mn-lt"/>
                          <a:ea typeface="+mn-ea"/>
                          <a:cs typeface="+mn-cs"/>
                        </a:rPr>
                        <a:t>A specified subset </a:t>
                      </a:r>
                    </a:p>
                    <a:p>
                      <a:pPr marL="285750" indent="-285750" fontAlgn="auto">
                        <a:buFont typeface="Arial"/>
                        <a:buChar char="•"/>
                      </a:pPr>
                      <a:r>
                        <a:rPr lang="en-US" sz="2000" kern="1200" dirty="0">
                          <a:solidFill>
                            <a:schemeClr val="dk1"/>
                          </a:solidFill>
                          <a:effectLst/>
                          <a:latin typeface="+mn-lt"/>
                          <a:ea typeface="+mn-ea"/>
                          <a:cs typeface="+mn-cs"/>
                        </a:rPr>
                        <a:t>Those that include feature set </a:t>
                      </a:r>
                      <a:r>
                        <a:rPr lang="en-US" sz="2000" i="1" kern="1200" dirty="0">
                          <a:solidFill>
                            <a:schemeClr val="dk1"/>
                          </a:solidFill>
                          <a:effectLst/>
                          <a:latin typeface="+mn-lt"/>
                          <a:ea typeface="+mn-ea"/>
                          <a:cs typeface="+mn-cs"/>
                        </a:rPr>
                        <a:t>x </a:t>
                      </a:r>
                      <a:endParaRPr lang="en-US" sz="2000" kern="1200" dirty="0">
                        <a:solidFill>
                          <a:schemeClr val="dk1"/>
                        </a:solidFill>
                        <a:effectLst/>
                        <a:latin typeface="+mn-lt"/>
                        <a:ea typeface="+mn-ea"/>
                        <a:cs typeface="+mn-cs"/>
                      </a:endParaRPr>
                    </a:p>
                    <a:p>
                      <a:pPr marL="285750" indent="-285750" fontAlgn="auto">
                        <a:buFont typeface="Arial"/>
                        <a:buChar char="•"/>
                      </a:pPr>
                      <a:r>
                        <a:rPr lang="en-US" sz="2000" kern="1200" dirty="0">
                          <a:solidFill>
                            <a:schemeClr val="dk1"/>
                          </a:solidFill>
                          <a:effectLst/>
                          <a:latin typeface="+mn-lt"/>
                          <a:ea typeface="+mn-ea"/>
                          <a:cs typeface="+mn-cs"/>
                        </a:rPr>
                        <a:t>New products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9746">
                <a:tc>
                  <a:txBody>
                    <a:bodyPr/>
                    <a:lstStyle/>
                    <a:p>
                      <a:pPr marL="0" marR="0">
                        <a:lnSpc>
                          <a:spcPct val="90000"/>
                        </a:lnSpc>
                        <a:spcBef>
                          <a:spcPts val="400"/>
                        </a:spcBef>
                        <a:spcAft>
                          <a:spcPts val="400"/>
                        </a:spcAft>
                      </a:pPr>
                      <a:r>
                        <a:rPr lang="en-US" sz="2000">
                          <a:effectLst/>
                        </a:rPr>
                        <a:t>Artifacts</a:t>
                      </a:r>
                      <a:endParaRPr lang="en-US" sz="200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90000"/>
                        </a:lnSpc>
                        <a:spcBef>
                          <a:spcPts val="400"/>
                        </a:spcBef>
                        <a:spcAft>
                          <a:spcPts val="400"/>
                        </a:spcAft>
                      </a:pPr>
                      <a:r>
                        <a:rPr lang="en-US" sz="2000" dirty="0">
                          <a:effectLst/>
                        </a:rPr>
                        <a:t>Requirements, architecture, component x, test suite y, project plan z… </a:t>
                      </a:r>
                      <a:endParaRPr lang="en-US" sz="2000" dirty="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253258">
                <a:tc>
                  <a:txBody>
                    <a:bodyPr/>
                    <a:lstStyle/>
                    <a:p>
                      <a:pPr marL="0" marR="0">
                        <a:lnSpc>
                          <a:spcPct val="90000"/>
                        </a:lnSpc>
                        <a:spcBef>
                          <a:spcPts val="400"/>
                        </a:spcBef>
                        <a:spcAft>
                          <a:spcPts val="400"/>
                        </a:spcAft>
                      </a:pPr>
                      <a:r>
                        <a:rPr lang="en-US" sz="2000">
                          <a:effectLst/>
                        </a:rPr>
                        <a:t>Environment</a:t>
                      </a:r>
                      <a:endParaRPr lang="en-US" sz="200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kern="1200" dirty="0">
                          <a:solidFill>
                            <a:schemeClr val="dk1"/>
                          </a:solidFill>
                          <a:effectLst/>
                          <a:latin typeface="+mn-lt"/>
                          <a:ea typeface="+mn-ea"/>
                          <a:cs typeface="+mn-cs"/>
                        </a:rPr>
                        <a:t>Variants are to be created at: </a:t>
                      </a:r>
                      <a:endParaRPr lang="en-US" sz="2000" dirty="0">
                        <a:effectLst/>
                      </a:endParaRPr>
                    </a:p>
                    <a:p>
                      <a:pPr marL="742950" lvl="1" indent="-285750" fontAlgn="auto">
                        <a:buFont typeface="Arial"/>
                        <a:buChar char="•"/>
                      </a:pPr>
                      <a:r>
                        <a:rPr lang="en-US" sz="2000" kern="1200" dirty="0">
                          <a:solidFill>
                            <a:schemeClr val="dk1"/>
                          </a:solidFill>
                          <a:effectLst/>
                          <a:latin typeface="+mn-lt"/>
                          <a:ea typeface="+mn-ea"/>
                          <a:cs typeface="+mn-cs"/>
                        </a:rPr>
                        <a:t>Runtime </a:t>
                      </a:r>
                      <a:endParaRPr lang="en-US" sz="900" kern="1200" dirty="0">
                        <a:solidFill>
                          <a:schemeClr val="dk1"/>
                        </a:solidFill>
                        <a:effectLst/>
                        <a:latin typeface="+mn-lt"/>
                        <a:ea typeface="+mn-ea"/>
                        <a:cs typeface="+mn-cs"/>
                      </a:endParaRPr>
                    </a:p>
                    <a:p>
                      <a:pPr marL="742950" lvl="1" indent="-285750" fontAlgn="auto">
                        <a:buFont typeface="Arial"/>
                        <a:buChar char="•"/>
                      </a:pPr>
                      <a:r>
                        <a:rPr lang="en-US" sz="2000" kern="1200" dirty="0">
                          <a:solidFill>
                            <a:schemeClr val="dk1"/>
                          </a:solidFill>
                          <a:effectLst/>
                          <a:latin typeface="+mn-lt"/>
                          <a:ea typeface="+mn-ea"/>
                          <a:cs typeface="+mn-cs"/>
                        </a:rPr>
                        <a:t>Build time </a:t>
                      </a:r>
                      <a:endParaRPr lang="en-US" sz="900" kern="1200" dirty="0">
                        <a:solidFill>
                          <a:schemeClr val="dk1"/>
                        </a:solidFill>
                        <a:effectLst/>
                        <a:latin typeface="+mn-lt"/>
                        <a:ea typeface="+mn-ea"/>
                        <a:cs typeface="+mn-cs"/>
                      </a:endParaRPr>
                    </a:p>
                    <a:p>
                      <a:pPr marL="742950" lvl="1" indent="-285750" fontAlgn="auto">
                        <a:buFont typeface="Arial"/>
                        <a:buChar char="•"/>
                      </a:pPr>
                      <a:r>
                        <a:rPr lang="en-US" sz="2000" kern="1200" dirty="0">
                          <a:solidFill>
                            <a:schemeClr val="dk1"/>
                          </a:solidFill>
                          <a:effectLst/>
                          <a:latin typeface="+mn-lt"/>
                          <a:ea typeface="+mn-ea"/>
                          <a:cs typeface="+mn-cs"/>
                        </a:rPr>
                        <a:t>Development time </a:t>
                      </a:r>
                      <a:endParaRPr lang="en-US" sz="9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746">
                <a:tc>
                  <a:txBody>
                    <a:bodyPr/>
                    <a:lstStyle/>
                    <a:p>
                      <a:pPr marL="0" marR="0">
                        <a:lnSpc>
                          <a:spcPct val="90000"/>
                        </a:lnSpc>
                        <a:spcBef>
                          <a:spcPts val="400"/>
                        </a:spcBef>
                        <a:spcAft>
                          <a:spcPts val="400"/>
                        </a:spcAft>
                      </a:pPr>
                      <a:r>
                        <a:rPr lang="en-US" sz="2000">
                          <a:effectLst/>
                        </a:rPr>
                        <a:t>Response</a:t>
                      </a:r>
                      <a:endParaRPr lang="en-US" sz="2000">
                        <a:effectLst/>
                        <a:latin typeface="Times"/>
                        <a:ea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90000"/>
                        </a:lnSpc>
                        <a:spcBef>
                          <a:spcPts val="400"/>
                        </a:spcBef>
                        <a:spcAft>
                          <a:spcPts val="400"/>
                        </a:spcAft>
                      </a:pPr>
                      <a:r>
                        <a:rPr lang="en-US" sz="2000" kern="1200" dirty="0">
                          <a:solidFill>
                            <a:schemeClr val="dk1"/>
                          </a:solidFill>
                          <a:effectLst/>
                          <a:latin typeface="+mn-lt"/>
                          <a:ea typeface="+mn-ea"/>
                          <a:cs typeface="+mn-cs"/>
                        </a:rPr>
                        <a:t>The requested variants can be created. </a:t>
                      </a:r>
                      <a:endParaRPr lang="en-US" sz="2000" kern="1100" dirty="0">
                        <a:effectLst/>
                        <a:latin typeface="Times New Roman"/>
                        <a:ea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61917">
                <a:tc>
                  <a:txBody>
                    <a:bodyPr/>
                    <a:lstStyle/>
                    <a:p>
                      <a:pPr marL="0" marR="0">
                        <a:lnSpc>
                          <a:spcPct val="90000"/>
                        </a:lnSpc>
                        <a:spcBef>
                          <a:spcPts val="400"/>
                        </a:spcBef>
                        <a:spcAft>
                          <a:spcPts val="400"/>
                        </a:spcAft>
                      </a:pPr>
                      <a:r>
                        <a:rPr lang="en-US" sz="2000" dirty="0">
                          <a:effectLst/>
                        </a:rPr>
                        <a:t>Response Measure </a:t>
                      </a:r>
                      <a:endParaRPr lang="en-US" sz="2000" dirty="0">
                        <a:effectLst/>
                        <a:latin typeface="Times"/>
                        <a:ea typeface="Times New Roman"/>
                        <a:cs typeface="Times New Roman"/>
                      </a:endParaRPr>
                    </a:p>
                  </a:txBody>
                  <a:tcPr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90000"/>
                        </a:lnSpc>
                        <a:spcBef>
                          <a:spcPts val="400"/>
                        </a:spcBef>
                        <a:spcAft>
                          <a:spcPts val="400"/>
                        </a:spcAft>
                        <a:buClrTx/>
                        <a:buSzTx/>
                        <a:buFontTx/>
                        <a:buNone/>
                        <a:tabLst/>
                        <a:defRPr/>
                      </a:pPr>
                      <a:r>
                        <a:rPr lang="en-US" sz="2000" kern="1200" dirty="0">
                          <a:solidFill>
                            <a:schemeClr val="dk1"/>
                          </a:solidFill>
                          <a:effectLst/>
                          <a:latin typeface="+mn-lt"/>
                          <a:ea typeface="+mn-ea"/>
                          <a:cs typeface="+mn-cs"/>
                        </a:rPr>
                        <a:t>A specified cost and/or time to create the core assets and to create the variants using these core assets.</a:t>
                      </a:r>
                      <a:endParaRPr lang="en-US" sz="2000" dirty="0"/>
                    </a:p>
                  </a:txBody>
                  <a:tcPr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560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Architectural Mechanisms for Variability</a:t>
            </a:r>
          </a:p>
        </p:txBody>
      </p:sp>
      <p:sp>
        <p:nvSpPr>
          <p:cNvPr id="3" name="Content Placeholder 2"/>
          <p:cNvSpPr>
            <a:spLocks noGrp="1"/>
          </p:cNvSpPr>
          <p:nvPr>
            <p:ph idx="1"/>
          </p:nvPr>
        </p:nvSpPr>
        <p:spPr>
          <a:xfrm>
            <a:off x="263352" y="1340769"/>
            <a:ext cx="11521280" cy="4785395"/>
          </a:xfrm>
        </p:spPr>
        <p:txBody>
          <a:bodyPr>
            <a:normAutofit/>
          </a:bodyPr>
          <a:lstStyle/>
          <a:p>
            <a:pPr lvl="0"/>
            <a:r>
              <a:rPr lang="en-US" kern="1200" dirty="0">
                <a:solidFill>
                  <a:schemeClr val="tx1"/>
                </a:solidFill>
                <a:effectLst/>
              </a:rPr>
              <a:t>Inclusion or omission of elements</a:t>
            </a:r>
            <a:r>
              <a:rPr lang="en-US" dirty="0"/>
              <a:t>:</a:t>
            </a:r>
            <a:endParaRPr lang="en-US" kern="1200" dirty="0">
              <a:solidFill>
                <a:schemeClr val="tx1"/>
              </a:solidFill>
              <a:effectLst/>
            </a:endParaRPr>
          </a:p>
          <a:p>
            <a:pPr lvl="1"/>
            <a:r>
              <a:rPr lang="en-US" sz="3200" dirty="0"/>
              <a:t>Through build procedures for different products, you can include a different number of replicated elements. </a:t>
            </a:r>
          </a:p>
          <a:p>
            <a:pPr lvl="1"/>
            <a:r>
              <a:rPr lang="en-US" sz="3200" dirty="0"/>
              <a:t>For instance, high capacity variants might be produced by adding more servers.</a:t>
            </a:r>
          </a:p>
          <a:p>
            <a:pPr lvl="1"/>
            <a:r>
              <a:rPr lang="en-US" sz="3200" dirty="0"/>
              <a:t>The actual number should be unspecified, as a point of variation. This may be chosen dynamically.</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7358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Architectural Mechanisms for Variability - 2</a:t>
            </a:r>
          </a:p>
        </p:txBody>
      </p:sp>
      <p:sp>
        <p:nvSpPr>
          <p:cNvPr id="3" name="Content Placeholder 2"/>
          <p:cNvSpPr>
            <a:spLocks noGrp="1"/>
          </p:cNvSpPr>
          <p:nvPr>
            <p:ph idx="1"/>
          </p:nvPr>
        </p:nvSpPr>
        <p:spPr>
          <a:xfrm>
            <a:off x="191344" y="1340769"/>
            <a:ext cx="11449272" cy="4785395"/>
          </a:xfrm>
        </p:spPr>
        <p:txBody>
          <a:bodyPr>
            <a:normAutofit/>
          </a:bodyPr>
          <a:lstStyle/>
          <a:p>
            <a:pPr lvl="0"/>
            <a:r>
              <a:rPr lang="en-US" sz="2800" dirty="0"/>
              <a:t>Selection of different versions of elements that have the same interface but different behavioral or quality attribute characteristics. </a:t>
            </a:r>
          </a:p>
          <a:p>
            <a:pPr lvl="1"/>
            <a:r>
              <a:rPr lang="en-US" kern="1200" dirty="0">
                <a:solidFill>
                  <a:schemeClr val="tx1"/>
                </a:solidFill>
                <a:effectLst/>
              </a:rPr>
              <a:t>Selection can occur at compile time, build time, or run time. </a:t>
            </a:r>
          </a:p>
          <a:p>
            <a:pPr lvl="1"/>
            <a:r>
              <a:rPr lang="en-US" kern="1200" dirty="0">
                <a:solidFill>
                  <a:schemeClr val="tx1"/>
                </a:solidFill>
                <a:effectLst/>
              </a:rPr>
              <a:t>Selection mechanisms include </a:t>
            </a:r>
          </a:p>
          <a:p>
            <a:pPr lvl="2"/>
            <a:r>
              <a:rPr lang="en-US" sz="2800" dirty="0"/>
              <a:t>static libraries, which contain external functions linked after compilation time, </a:t>
            </a:r>
          </a:p>
          <a:p>
            <a:pPr lvl="2"/>
            <a:r>
              <a:rPr lang="en-US" sz="2800" dirty="0"/>
              <a:t>dynamic link libraries, </a:t>
            </a:r>
          </a:p>
          <a:p>
            <a:pPr lvl="2"/>
            <a:r>
              <a:rPr lang="en-US" sz="2800" dirty="0"/>
              <a:t>add-ons (e.g. plug-ins, extensions, themes)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06169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Variability Mechanisms</a:t>
            </a:r>
          </a:p>
        </p:txBody>
      </p:sp>
      <p:sp>
        <p:nvSpPr>
          <p:cNvPr id="3" name="Content Placeholder 2"/>
          <p:cNvSpPr>
            <a:spLocks noGrp="1"/>
          </p:cNvSpPr>
          <p:nvPr>
            <p:ph idx="1"/>
          </p:nvPr>
        </p:nvSpPr>
        <p:spPr/>
        <p:txBody>
          <a:bodyPr>
            <a:normAutofit/>
          </a:bodyPr>
          <a:lstStyle/>
          <a:p>
            <a:pPr fontAlgn="auto"/>
            <a:r>
              <a:rPr lang="en-US" i="1" dirty="0"/>
              <a:t>Extension points. </a:t>
            </a:r>
            <a:r>
              <a:rPr lang="en-US" dirty="0"/>
              <a:t>These are identified places in the architecture where additional behavior or functionality can be safely added. </a:t>
            </a:r>
          </a:p>
          <a:p>
            <a:pPr fontAlgn="auto"/>
            <a:r>
              <a:rPr lang="en-US" i="1" dirty="0"/>
              <a:t>Reflection. </a:t>
            </a:r>
            <a:r>
              <a:rPr lang="en-US" dirty="0"/>
              <a:t>This is the ability of a program to manipulate data on itself or its execution environment or state. Reflective programs can adjust their behavior based on their context. </a:t>
            </a:r>
          </a:p>
          <a:p>
            <a:pPr fontAlgn="auto"/>
            <a:r>
              <a:rPr lang="en-US" i="1" dirty="0"/>
              <a:t>Overloading. </a:t>
            </a:r>
            <a:r>
              <a:rPr lang="en-US" dirty="0"/>
              <a:t>This is a means of reusing a named functionality to operate on different types. Overloading promotes code reuse, but at the cost of understandability and code complexity.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842206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Variability Mechanisms</a:t>
            </a:r>
          </a:p>
        </p:txBody>
      </p:sp>
      <p:sp>
        <p:nvSpPr>
          <p:cNvPr id="3" name="Content Placeholder 2"/>
          <p:cNvSpPr>
            <a:spLocks noGrp="1"/>
          </p:cNvSpPr>
          <p:nvPr>
            <p:ph idx="1"/>
          </p:nvPr>
        </p:nvSpPr>
        <p:spPr>
          <a:xfrm>
            <a:off x="609600" y="1499078"/>
            <a:ext cx="10972800" cy="4857403"/>
          </a:xfrm>
        </p:spPr>
        <p:txBody>
          <a:bodyPr>
            <a:normAutofit fontScale="92500" lnSpcReduction="10000"/>
          </a:bodyPr>
          <a:lstStyle/>
          <a:p>
            <a:r>
              <a:rPr lang="en-US" dirty="0"/>
              <a:t>Inheritance; specializing or generalizing a particular class</a:t>
            </a:r>
          </a:p>
          <a:p>
            <a:r>
              <a:rPr lang="en-US" dirty="0"/>
              <a:t>Component substitution</a:t>
            </a:r>
          </a:p>
          <a:p>
            <a:r>
              <a:rPr lang="en-US" dirty="0"/>
              <a:t>Add-ons, plug-ins</a:t>
            </a:r>
          </a:p>
          <a:p>
            <a:r>
              <a:rPr lang="en-US" dirty="0"/>
              <a:t>Templates</a:t>
            </a:r>
          </a:p>
          <a:p>
            <a:r>
              <a:rPr lang="en-US" dirty="0"/>
              <a:t>Parameters (including text preprocessors)</a:t>
            </a:r>
          </a:p>
          <a:p>
            <a:r>
              <a:rPr lang="en-US" dirty="0"/>
              <a:t>Generator</a:t>
            </a:r>
          </a:p>
          <a:p>
            <a:r>
              <a:rPr lang="en-US" dirty="0"/>
              <a:t>Aspects</a:t>
            </a:r>
          </a:p>
          <a:p>
            <a:r>
              <a:rPr lang="en-US" dirty="0"/>
              <a:t>Runtime conditionals</a:t>
            </a:r>
          </a:p>
          <a:p>
            <a:r>
              <a:rPr lang="en-US" dirty="0"/>
              <a:t>Configurator</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019455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Variability Mechanisms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8" name="Picture 7" descr="Table from textbook">
            <a:extLst>
              <a:ext uri="{FF2B5EF4-FFF2-40B4-BE49-F238E27FC236}">
                <a16:creationId xmlns:a16="http://schemas.microsoft.com/office/drawing/2014/main" id="{968F32B6-377B-7AE4-3695-73CB226759A7}"/>
              </a:ext>
            </a:extLst>
          </p:cNvPr>
          <p:cNvPicPr>
            <a:picLocks noChangeAspect="1"/>
          </p:cNvPicPr>
          <p:nvPr/>
        </p:nvPicPr>
        <p:blipFill>
          <a:blip r:embed="rId2"/>
          <a:stretch>
            <a:fillRect/>
          </a:stretch>
        </p:blipFill>
        <p:spPr>
          <a:xfrm>
            <a:off x="1710440" y="1232756"/>
            <a:ext cx="8771120" cy="4392488"/>
          </a:xfrm>
          <a:prstGeom prst="rect">
            <a:avLst/>
          </a:prstGeom>
        </p:spPr>
      </p:pic>
      <p:sp>
        <p:nvSpPr>
          <p:cNvPr id="9" name="TextBox 8">
            <a:extLst>
              <a:ext uri="{FF2B5EF4-FFF2-40B4-BE49-F238E27FC236}">
                <a16:creationId xmlns:a16="http://schemas.microsoft.com/office/drawing/2014/main" id="{0FACD826-DCA4-EAA4-9DE4-BDF13A7C38C1}"/>
              </a:ext>
            </a:extLst>
          </p:cNvPr>
          <p:cNvSpPr txBox="1"/>
          <p:nvPr/>
        </p:nvSpPr>
        <p:spPr>
          <a:xfrm>
            <a:off x="1703512" y="5805264"/>
            <a:ext cx="7715200" cy="369332"/>
          </a:xfrm>
          <a:prstGeom prst="rect">
            <a:avLst/>
          </a:prstGeom>
          <a:noFill/>
        </p:spPr>
        <p:txBody>
          <a:bodyPr wrap="square" rtlCol="0">
            <a:spAutoFit/>
          </a:bodyPr>
          <a:lstStyle/>
          <a:p>
            <a:r>
              <a:rPr lang="en-US" dirty="0"/>
              <a:t>See more examples in textbook.</a:t>
            </a:r>
          </a:p>
        </p:txBody>
      </p:sp>
    </p:spTree>
    <p:extLst>
      <p:ext uri="{BB962C8B-B14F-4D97-AF65-F5344CB8AC3E}">
        <p14:creationId xmlns:p14="http://schemas.microsoft.com/office/powerpoint/2010/main" val="13035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Mechanism Has a Cost</a:t>
            </a:r>
          </a:p>
        </p:txBody>
      </p:sp>
      <p:sp>
        <p:nvSpPr>
          <p:cNvPr id="3" name="Content Placeholder 2"/>
          <p:cNvSpPr>
            <a:spLocks noGrp="1"/>
          </p:cNvSpPr>
          <p:nvPr>
            <p:ph idx="1"/>
          </p:nvPr>
        </p:nvSpPr>
        <p:spPr/>
        <p:txBody>
          <a:bodyPr/>
          <a:lstStyle/>
          <a:p>
            <a:r>
              <a:rPr lang="en-US" dirty="0"/>
              <a:t>Costs include</a:t>
            </a:r>
          </a:p>
          <a:p>
            <a:pPr lvl="1"/>
            <a:r>
              <a:rPr lang="en-US" dirty="0"/>
              <a:t>The skill set required to implement mechanism</a:t>
            </a:r>
          </a:p>
          <a:p>
            <a:pPr lvl="1"/>
            <a:r>
              <a:rPr lang="en-US" dirty="0"/>
              <a:t>The one-time cost</a:t>
            </a:r>
            <a:r>
              <a:rPr lang="en-US" baseline="0" dirty="0"/>
              <a:t> for establishing mechanism</a:t>
            </a:r>
          </a:p>
          <a:p>
            <a:pPr lvl="1"/>
            <a:r>
              <a:rPr lang="en-US" baseline="0" dirty="0"/>
              <a:t>Recurring cost for each instance</a:t>
            </a:r>
          </a:p>
          <a:p>
            <a:pPr lvl="1"/>
            <a:r>
              <a:rPr lang="en-US" baseline="0" dirty="0"/>
              <a:t>Impact on qualities such as</a:t>
            </a:r>
          </a:p>
          <a:p>
            <a:pPr lvl="2"/>
            <a:r>
              <a:rPr lang="en-US" dirty="0"/>
              <a:t>Performance</a:t>
            </a:r>
          </a:p>
          <a:p>
            <a:pPr lvl="2"/>
            <a:r>
              <a:rPr lang="en-US" dirty="0"/>
              <a:t>Modifiability </a:t>
            </a:r>
          </a:p>
          <a:p>
            <a:pPr lvl="2"/>
            <a:r>
              <a:rPr lang="en-US" dirty="0"/>
              <a:t>… and others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00628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Chapter Outline</a:t>
            </a:r>
          </a:p>
        </p:txBody>
      </p:sp>
      <p:sp>
        <p:nvSpPr>
          <p:cNvPr id="3" name="Content Placeholder 2"/>
          <p:cNvSpPr>
            <a:spLocks noGrp="1"/>
          </p:cNvSpPr>
          <p:nvPr>
            <p:ph idx="1"/>
          </p:nvPr>
        </p:nvSpPr>
        <p:spPr/>
        <p:txBody>
          <a:bodyPr>
            <a:normAutofit fontScale="92500" lnSpcReduction="20000"/>
          </a:bodyPr>
          <a:lstStyle/>
          <a:p>
            <a:r>
              <a:rPr lang="en-US" dirty="0"/>
              <a:t>An Example of Product Line</a:t>
            </a:r>
          </a:p>
          <a:p>
            <a:r>
              <a:rPr lang="en-US" dirty="0"/>
              <a:t>Variability </a:t>
            </a:r>
          </a:p>
          <a:p>
            <a:r>
              <a:rPr lang="en-US" dirty="0"/>
              <a:t>What Makes a Software Product Line Work? </a:t>
            </a:r>
          </a:p>
          <a:p>
            <a:r>
              <a:rPr lang="en-US" dirty="0"/>
              <a:t>Product Line Scope </a:t>
            </a:r>
          </a:p>
          <a:p>
            <a:r>
              <a:rPr lang="en-US" dirty="0"/>
              <a:t>The Quality Attribute of Variability </a:t>
            </a:r>
          </a:p>
          <a:p>
            <a:r>
              <a:rPr lang="en-US" dirty="0"/>
              <a:t>The Role of a Product Line Architecture </a:t>
            </a:r>
          </a:p>
          <a:p>
            <a:r>
              <a:rPr lang="en-US" dirty="0"/>
              <a:t>Variation Mechanisms </a:t>
            </a:r>
          </a:p>
          <a:p>
            <a:r>
              <a:rPr lang="en-US" dirty="0"/>
              <a:t>Evaluating a Product Line Architecture </a:t>
            </a:r>
          </a:p>
          <a:p>
            <a:r>
              <a:rPr lang="en-US" dirty="0"/>
              <a:t>Key Software Product Line Issues </a:t>
            </a:r>
          </a:p>
          <a:p>
            <a:r>
              <a:rPr lang="en-US" dirty="0"/>
              <a:t>Summary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9394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Evaluating</a:t>
            </a:r>
            <a:r>
              <a:rPr lang="en-US" baseline="0" dirty="0"/>
              <a:t> a Product Line </a:t>
            </a:r>
            <a:r>
              <a:rPr lang="en-US" dirty="0"/>
              <a:t>A</a:t>
            </a:r>
            <a:r>
              <a:rPr lang="en-US" baseline="0" dirty="0"/>
              <a:t>rchitecture</a:t>
            </a:r>
            <a:endParaRPr lang="en-US" dirty="0"/>
          </a:p>
        </p:txBody>
      </p:sp>
      <p:sp>
        <p:nvSpPr>
          <p:cNvPr id="3" name="Content Placeholder 2"/>
          <p:cNvSpPr>
            <a:spLocks noGrp="1"/>
          </p:cNvSpPr>
          <p:nvPr>
            <p:ph idx="1"/>
          </p:nvPr>
        </p:nvSpPr>
        <p:spPr/>
        <p:txBody>
          <a:bodyPr/>
          <a:lstStyle/>
          <a:p>
            <a:r>
              <a:rPr lang="en-US" dirty="0"/>
              <a:t>Largely the same as a normal evaluation.</a:t>
            </a:r>
          </a:p>
          <a:p>
            <a:r>
              <a:rPr lang="en-US" dirty="0"/>
              <a:t>Special attention should be</a:t>
            </a:r>
            <a:r>
              <a:rPr lang="en-US" baseline="0" dirty="0"/>
              <a:t> paid to variation points.</a:t>
            </a:r>
          </a:p>
          <a:p>
            <a:pPr lvl="1"/>
            <a:r>
              <a:rPr lang="en-US" dirty="0"/>
              <a:t>Focus on variability quality.</a:t>
            </a:r>
            <a:endParaRPr lang="en-US" baseline="0" dirty="0"/>
          </a:p>
          <a:p>
            <a:r>
              <a:rPr lang="en-US" baseline="0" dirty="0"/>
              <a:t>Can be applied to</a:t>
            </a:r>
          </a:p>
          <a:p>
            <a:pPr lvl="1"/>
            <a:r>
              <a:rPr lang="en-US" dirty="0"/>
              <a:t>core assets, to assess suitability for the product line.</a:t>
            </a:r>
          </a:p>
          <a:p>
            <a:pPr lvl="1"/>
            <a:r>
              <a:rPr lang="en-US" dirty="0"/>
              <a:t>instance</a:t>
            </a:r>
            <a:r>
              <a:rPr lang="en-US" baseline="0" dirty="0"/>
              <a:t> architecture, to assess suitability for a </a:t>
            </a:r>
            <a:r>
              <a:rPr lang="en-US" dirty="0"/>
              <a:t>particular desired product.</a:t>
            </a:r>
            <a:endParaRPr lang="en-US" baseline="0"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49806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Product Line Issues</a:t>
            </a:r>
          </a:p>
        </p:txBody>
      </p:sp>
      <p:sp>
        <p:nvSpPr>
          <p:cNvPr id="3" name="Content Placeholder 2"/>
          <p:cNvSpPr>
            <a:spLocks noGrp="1"/>
          </p:cNvSpPr>
          <p:nvPr>
            <p:ph idx="1"/>
          </p:nvPr>
        </p:nvSpPr>
        <p:spPr/>
        <p:txBody>
          <a:bodyPr/>
          <a:lstStyle/>
          <a:p>
            <a:r>
              <a:rPr lang="en-US" dirty="0"/>
              <a:t>Adoption strategies</a:t>
            </a:r>
          </a:p>
          <a:p>
            <a:pPr lvl="1"/>
            <a:r>
              <a:rPr lang="en-US" dirty="0"/>
              <a:t>Top down versus Bottom up</a:t>
            </a:r>
          </a:p>
          <a:p>
            <a:pPr lvl="1"/>
            <a:r>
              <a:rPr lang="en-US" dirty="0"/>
              <a:t>Proactive adoption versus</a:t>
            </a:r>
            <a:r>
              <a:rPr lang="en-US" baseline="0" dirty="0"/>
              <a:t> reactive adoption</a:t>
            </a:r>
          </a:p>
          <a:p>
            <a:pPr lvl="1"/>
            <a:r>
              <a:rPr lang="en-US" dirty="0"/>
              <a:t>Incremental versus Big-bang</a:t>
            </a:r>
            <a:endParaRPr lang="en-US" baseline="0" dirty="0"/>
          </a:p>
          <a:p>
            <a:pPr lvl="0"/>
            <a:r>
              <a:rPr lang="en-US" dirty="0"/>
              <a:t>Organizational structure</a:t>
            </a:r>
          </a:p>
          <a:p>
            <a:pPr lvl="1"/>
            <a:r>
              <a:rPr lang="en-US" dirty="0"/>
              <a:t>Dedicated group for core assets</a:t>
            </a:r>
          </a:p>
          <a:p>
            <a:pPr lvl="1"/>
            <a:r>
              <a:rPr lang="en-US" dirty="0"/>
              <a:t>Core asset group composed of various product members</a:t>
            </a:r>
          </a:p>
          <a:p>
            <a:pPr lvl="1"/>
            <a:r>
              <a:rPr lang="en-US" dirty="0"/>
              <a:t>Paying for core asset development</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50450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 product line is strategic, planned reuse.</a:t>
            </a:r>
          </a:p>
          <a:p>
            <a:r>
              <a:rPr lang="en-US" dirty="0"/>
              <a:t>The product</a:t>
            </a:r>
            <a:r>
              <a:rPr lang="en-US" baseline="0" dirty="0"/>
              <a:t> line approach to developing software can pay huge dividends.</a:t>
            </a:r>
          </a:p>
          <a:p>
            <a:pPr lvl="1"/>
            <a:r>
              <a:rPr lang="en-US" dirty="0"/>
              <a:t>But the cost is larger </a:t>
            </a:r>
            <a:r>
              <a:rPr lang="en-US"/>
              <a:t>up front. </a:t>
            </a:r>
            <a:endParaRPr lang="en-US" baseline="0" dirty="0"/>
          </a:p>
          <a:p>
            <a:r>
              <a:rPr lang="en-US" baseline="0" dirty="0"/>
              <a:t>Requires an understanding of:</a:t>
            </a:r>
          </a:p>
          <a:p>
            <a:pPr lvl="1"/>
            <a:r>
              <a:rPr lang="en-US" dirty="0"/>
              <a:t>Architecture</a:t>
            </a:r>
          </a:p>
          <a:p>
            <a:pPr lvl="1"/>
            <a:r>
              <a:rPr lang="en-US" dirty="0"/>
              <a:t>Organizational issues</a:t>
            </a:r>
          </a:p>
          <a:p>
            <a:pPr lvl="1"/>
            <a:r>
              <a:rPr lang="en-US" dirty="0"/>
              <a:t>Process issues</a:t>
            </a:r>
          </a:p>
          <a:p>
            <a:pPr lvl="1"/>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92258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Lines of Software</a:t>
            </a:r>
          </a:p>
        </p:txBody>
      </p:sp>
      <p:sp>
        <p:nvSpPr>
          <p:cNvPr id="3" name="Content Placeholder 2"/>
          <p:cNvSpPr>
            <a:spLocks noGrp="1"/>
          </p:cNvSpPr>
          <p:nvPr>
            <p:ph idx="1"/>
          </p:nvPr>
        </p:nvSpPr>
        <p:spPr/>
        <p:txBody>
          <a:bodyPr/>
          <a:lstStyle/>
          <a:p>
            <a:r>
              <a:rPr lang="en-US" dirty="0"/>
              <a:t>A product line of software is:</a:t>
            </a:r>
          </a:p>
          <a:p>
            <a:pPr marL="457200" lvl="1" indent="0">
              <a:buNone/>
            </a:pPr>
            <a:r>
              <a:rPr lang="en-US" i="1" dirty="0"/>
              <a:t>a set of software-intensive systems sharing a </a:t>
            </a:r>
            <a:r>
              <a:rPr lang="en-US" i="1" dirty="0">
                <a:solidFill>
                  <a:srgbClr val="0070C0"/>
                </a:solidFill>
              </a:rPr>
              <a:t>common, managed set of features</a:t>
            </a:r>
            <a:r>
              <a:rPr lang="en-US" i="1" dirty="0"/>
              <a:t> that </a:t>
            </a:r>
            <a:r>
              <a:rPr lang="en-US" i="1" dirty="0">
                <a:solidFill>
                  <a:srgbClr val="0070C0"/>
                </a:solidFill>
              </a:rPr>
              <a:t>satisfy the specific needs </a:t>
            </a:r>
            <a:r>
              <a:rPr lang="en-US" i="1" dirty="0"/>
              <a:t>of a particular market segment or mission and that are </a:t>
            </a:r>
            <a:r>
              <a:rPr lang="en-US" i="1" dirty="0">
                <a:solidFill>
                  <a:srgbClr val="0070C0"/>
                </a:solidFill>
              </a:rPr>
              <a:t>developed from a common set of core assets</a:t>
            </a:r>
            <a:r>
              <a:rPr lang="en-US" i="1" dirty="0"/>
              <a:t> in a prescribed way</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82967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normAutofit/>
          </a:bodyPr>
          <a:lstStyle/>
          <a:p>
            <a:r>
              <a:rPr lang="en-US" dirty="0"/>
              <a:t>A</a:t>
            </a:r>
            <a:r>
              <a:rPr lang="en-US" baseline="0" dirty="0"/>
              <a:t> product line represents st</a:t>
            </a:r>
            <a:r>
              <a:rPr lang="en-US" dirty="0"/>
              <a:t>rategic</a:t>
            </a:r>
            <a:r>
              <a:rPr lang="en-US" baseline="0" dirty="0"/>
              <a:t> (planned) reuse. </a:t>
            </a:r>
          </a:p>
          <a:p>
            <a:r>
              <a:rPr lang="en-US" baseline="0" dirty="0"/>
              <a:t>A common set of assets (core assets) that includes</a:t>
            </a:r>
          </a:p>
          <a:p>
            <a:pPr lvl="1"/>
            <a:r>
              <a:rPr lang="en-US" dirty="0"/>
              <a:t>Architecture</a:t>
            </a:r>
          </a:p>
          <a:p>
            <a:pPr lvl="1"/>
            <a:r>
              <a:rPr lang="en-US" dirty="0"/>
              <a:t>Requirements</a:t>
            </a:r>
          </a:p>
          <a:p>
            <a:pPr lvl="1"/>
            <a:r>
              <a:rPr lang="en-US" dirty="0"/>
              <a:t>Test cases</a:t>
            </a:r>
          </a:p>
          <a:p>
            <a:pPr lvl="1"/>
            <a:r>
              <a:rPr lang="en-US" dirty="0"/>
              <a:t>Build scripts</a:t>
            </a:r>
          </a:p>
          <a:p>
            <a:pPr lvl="1"/>
            <a:r>
              <a:rPr lang="en-US" dirty="0"/>
              <a:t>Documentation</a:t>
            </a:r>
          </a:p>
          <a:p>
            <a:pPr lvl="1"/>
            <a:r>
              <a:rPr lang="en-US" dirty="0"/>
              <a:t>…</a:t>
            </a:r>
          </a:p>
          <a:p>
            <a:r>
              <a:rPr lang="en-US" dirty="0"/>
              <a:t>These assets are constructed specifically to support reuse.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35083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idx="1"/>
          </p:nvPr>
        </p:nvSpPr>
        <p:spPr/>
        <p:txBody>
          <a:bodyPr/>
          <a:lstStyle/>
          <a:p>
            <a:r>
              <a:rPr lang="en-US" dirty="0"/>
              <a:t>You</a:t>
            </a:r>
            <a:r>
              <a:rPr lang="en-US" baseline="0" dirty="0"/>
              <a:t> are constructing software that supports a bank loan office.</a:t>
            </a:r>
            <a:endParaRPr lang="en-US" dirty="0"/>
          </a:p>
          <a:p>
            <a:r>
              <a:rPr lang="en-US" dirty="0"/>
              <a:t>There are 21 products in your product line.</a:t>
            </a:r>
          </a:p>
          <a:p>
            <a:r>
              <a:rPr lang="en-US" dirty="0"/>
              <a:t>An existing module calculates customer interest payment.</a:t>
            </a:r>
          </a:p>
          <a:p>
            <a:pPr lvl="1"/>
            <a:r>
              <a:rPr lang="en-US" dirty="0"/>
              <a:t>Perfectly adequate for 18 of the products</a:t>
            </a:r>
          </a:p>
          <a:p>
            <a:pPr lvl="1"/>
            <a:r>
              <a:rPr lang="en-US" dirty="0"/>
              <a:t>Needs 240 lines modification for Delaware.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61372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the Modifications?</a:t>
            </a:r>
          </a:p>
        </p:txBody>
      </p:sp>
      <p:sp>
        <p:nvSpPr>
          <p:cNvPr id="3" name="Content Placeholder 2"/>
          <p:cNvSpPr>
            <a:spLocks noGrp="1"/>
          </p:cNvSpPr>
          <p:nvPr>
            <p:ph idx="1"/>
          </p:nvPr>
        </p:nvSpPr>
        <p:spPr/>
        <p:txBody>
          <a:bodyPr>
            <a:normAutofit fontScale="85000" lnSpcReduction="20000"/>
          </a:bodyPr>
          <a:lstStyle/>
          <a:p>
            <a:r>
              <a:rPr lang="en-US" dirty="0"/>
              <a:t>One strategy is to make</a:t>
            </a:r>
            <a:r>
              <a:rPr lang="en-US" baseline="0" dirty="0"/>
              <a:t> another copy of the affected module and insert the necessary changes</a:t>
            </a:r>
          </a:p>
          <a:p>
            <a:pPr lvl="1"/>
            <a:r>
              <a:rPr lang="en-US" dirty="0"/>
              <a:t>Called “clone and own”</a:t>
            </a:r>
          </a:p>
          <a:p>
            <a:pPr lvl="1"/>
            <a:r>
              <a:rPr lang="en-US" dirty="0"/>
              <a:t>Fast and easy</a:t>
            </a:r>
          </a:p>
          <a:p>
            <a:pPr lvl="1"/>
            <a:r>
              <a:rPr lang="en-US" dirty="0"/>
              <a:t>Does not scale!</a:t>
            </a:r>
          </a:p>
          <a:p>
            <a:pPr lvl="2"/>
            <a:r>
              <a:rPr lang="en-US" dirty="0"/>
              <a:t>Suppose each of the 21 products has 1000 modules.</a:t>
            </a:r>
          </a:p>
          <a:p>
            <a:pPr lvl="2"/>
            <a:r>
              <a:rPr lang="en-US" dirty="0"/>
              <a:t>Potentially huge number of distinct versions of the product to maintain.</a:t>
            </a:r>
          </a:p>
          <a:p>
            <a:pPr lvl="0"/>
            <a:r>
              <a:rPr lang="en-US" dirty="0"/>
              <a:t>A better strategy</a:t>
            </a:r>
            <a:r>
              <a:rPr lang="en-US" baseline="0" dirty="0"/>
              <a:t> is to introduce a “variation point” in the module and manage the variation point with, e.g., a configuration parameter. </a:t>
            </a:r>
          </a:p>
          <a:p>
            <a:pPr lvl="1"/>
            <a:r>
              <a:rPr lang="en-US" dirty="0"/>
              <a:t>Setting configuration parameter to “normal” will generate the 18 products as before.</a:t>
            </a:r>
          </a:p>
          <a:p>
            <a:pPr lvl="1"/>
            <a:r>
              <a:rPr lang="en-US" baseline="0" dirty="0"/>
              <a:t>Setting the configuration parameter</a:t>
            </a:r>
            <a:r>
              <a:rPr lang="en-US" dirty="0"/>
              <a:t> to “Delaware” will generate the new version specifically for Delaware.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71534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Variation Point (briefly)</a:t>
            </a:r>
          </a:p>
        </p:txBody>
      </p:sp>
      <p:sp>
        <p:nvSpPr>
          <p:cNvPr id="3" name="Content Placeholder 2"/>
          <p:cNvSpPr>
            <a:spLocks noGrp="1"/>
          </p:cNvSpPr>
          <p:nvPr>
            <p:ph idx="1"/>
          </p:nvPr>
        </p:nvSpPr>
        <p:spPr/>
        <p:txBody>
          <a:bodyPr>
            <a:normAutofit/>
          </a:bodyPr>
          <a:lstStyle/>
          <a:p>
            <a:r>
              <a:rPr lang="en-US" dirty="0"/>
              <a:t>Example</a:t>
            </a:r>
            <a:r>
              <a:rPr lang="en-US" baseline="0" dirty="0"/>
              <a:t> mechanisms</a:t>
            </a:r>
            <a:r>
              <a:rPr lang="en-US" dirty="0"/>
              <a:t> are:</a:t>
            </a:r>
          </a:p>
          <a:p>
            <a:pPr lvl="1"/>
            <a:r>
              <a:rPr lang="en-US" dirty="0"/>
              <a:t>Compiler flags</a:t>
            </a:r>
          </a:p>
          <a:p>
            <a:pPr lvl="1"/>
            <a:r>
              <a:rPr lang="en-US" dirty="0"/>
              <a:t>Module</a:t>
            </a:r>
            <a:r>
              <a:rPr lang="en-US" baseline="0" dirty="0"/>
              <a:t> parameters</a:t>
            </a:r>
          </a:p>
          <a:p>
            <a:pPr lvl="1"/>
            <a:r>
              <a:rPr lang="en-US" baseline="0" dirty="0"/>
              <a:t>Resource file settings</a:t>
            </a:r>
          </a:p>
          <a:p>
            <a:pPr lvl="0"/>
            <a:r>
              <a:rPr lang="en-US" baseline="0" dirty="0"/>
              <a:t>Configuration parameters can be managed and deployed from a data base.</a:t>
            </a:r>
          </a:p>
          <a:p>
            <a:pPr lvl="1"/>
            <a:r>
              <a:rPr lang="en-US" baseline="0" dirty="0"/>
              <a:t>Ensures that a record of configuration files is maintained.</a:t>
            </a:r>
          </a:p>
          <a:p>
            <a:pPr lvl="1"/>
            <a:r>
              <a:rPr lang="en-US" baseline="0" dirty="0"/>
              <a:t>Allows </a:t>
            </a:r>
            <a:r>
              <a:rPr lang="en-US" i="1" baseline="0" dirty="0"/>
              <a:t>tools</a:t>
            </a:r>
            <a:r>
              <a:rPr lang="en-US" baseline="0" dirty="0"/>
              <a:t> to generate various versions.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51154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Product Lines Work?</a:t>
            </a:r>
          </a:p>
        </p:txBody>
      </p:sp>
      <p:sp>
        <p:nvSpPr>
          <p:cNvPr id="3" name="Content Placeholder 2"/>
          <p:cNvSpPr>
            <a:spLocks noGrp="1"/>
          </p:cNvSpPr>
          <p:nvPr>
            <p:ph idx="1"/>
          </p:nvPr>
        </p:nvSpPr>
        <p:spPr>
          <a:xfrm>
            <a:off x="191344" y="1268760"/>
            <a:ext cx="11593288" cy="5184576"/>
          </a:xfrm>
        </p:spPr>
        <p:txBody>
          <a:bodyPr>
            <a:normAutofit lnSpcReduction="10000"/>
          </a:bodyPr>
          <a:lstStyle/>
          <a:p>
            <a:r>
              <a:rPr lang="en-US" dirty="0"/>
              <a:t>Planned reuse</a:t>
            </a:r>
            <a:r>
              <a:rPr lang="en-US" baseline="0" dirty="0"/>
              <a:t> of</a:t>
            </a:r>
          </a:p>
          <a:p>
            <a:pPr lvl="1"/>
            <a:r>
              <a:rPr lang="en-US" i="1" dirty="0"/>
              <a:t>Requirements</a:t>
            </a:r>
            <a:r>
              <a:rPr lang="en-US" dirty="0"/>
              <a:t>. Most of the requirements are common with those of earlier systems and so can be reused. </a:t>
            </a:r>
          </a:p>
          <a:p>
            <a:pPr lvl="1"/>
            <a:r>
              <a:rPr lang="en-US" i="1" dirty="0"/>
              <a:t>Architectural design</a:t>
            </a:r>
            <a:r>
              <a:rPr lang="en-US" dirty="0"/>
              <a:t>. For a new product, if quality goals are the same then the architecture is largely the same.</a:t>
            </a:r>
          </a:p>
          <a:p>
            <a:pPr lvl="1"/>
            <a:r>
              <a:rPr lang="en-US" i="1" dirty="0"/>
              <a:t>Software elements</a:t>
            </a:r>
            <a:r>
              <a:rPr lang="en-US" dirty="0"/>
              <a:t>. Software elements are applicable across individual products because the architecture is the same across products. </a:t>
            </a:r>
          </a:p>
          <a:p>
            <a:pPr lvl="1"/>
            <a:r>
              <a:rPr lang="en-US" i="1" dirty="0"/>
              <a:t>Modeling and analysis</a:t>
            </a:r>
            <a:r>
              <a:rPr lang="en-US" dirty="0"/>
              <a:t>. Performance models, </a:t>
            </a:r>
            <a:r>
              <a:rPr lang="en-US" dirty="0" err="1"/>
              <a:t>schedulability</a:t>
            </a:r>
            <a:r>
              <a:rPr lang="en-US" dirty="0"/>
              <a:t> analysis, distributed system issues (such as proving the absence of deadlock), allocation of processes to processors, fault tolerance schemes, and network load policies all carry over from product to product.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65770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600" y="274638"/>
            <a:ext cx="7848872" cy="778098"/>
          </a:xfrm>
        </p:spPr>
        <p:txBody>
          <a:bodyPr>
            <a:normAutofit fontScale="90000"/>
          </a:bodyPr>
          <a:lstStyle/>
          <a:p>
            <a:r>
              <a:rPr lang="en-US" dirty="0"/>
              <a:t>What Makes Product Lines Work? - 2</a:t>
            </a:r>
          </a:p>
        </p:txBody>
      </p:sp>
      <p:sp>
        <p:nvSpPr>
          <p:cNvPr id="3" name="Content Placeholder 2"/>
          <p:cNvSpPr>
            <a:spLocks noGrp="1"/>
          </p:cNvSpPr>
          <p:nvPr>
            <p:ph idx="1"/>
          </p:nvPr>
        </p:nvSpPr>
        <p:spPr>
          <a:xfrm>
            <a:off x="191344" y="1268760"/>
            <a:ext cx="11521280" cy="4176464"/>
          </a:xfrm>
        </p:spPr>
        <p:txBody>
          <a:bodyPr>
            <a:normAutofit/>
          </a:bodyPr>
          <a:lstStyle/>
          <a:p>
            <a:r>
              <a:rPr lang="en-US" dirty="0"/>
              <a:t>Planned reuse</a:t>
            </a:r>
            <a:r>
              <a:rPr lang="en-US" baseline="0" dirty="0"/>
              <a:t> of</a:t>
            </a:r>
          </a:p>
          <a:p>
            <a:pPr lvl="1"/>
            <a:r>
              <a:rPr lang="en-US" i="1" dirty="0"/>
              <a:t>Testing</a:t>
            </a:r>
            <a:r>
              <a:rPr lang="en-US" dirty="0"/>
              <a:t>. Test plans, test processes, test cases, test data, test harnesses, and the communication paths required to report and fix problems are already in place. </a:t>
            </a:r>
          </a:p>
          <a:p>
            <a:pPr lvl="1"/>
            <a:r>
              <a:rPr lang="en-US" i="1" dirty="0"/>
              <a:t>Project planning artifacts</a:t>
            </a:r>
            <a:r>
              <a:rPr lang="en-US" dirty="0"/>
              <a:t>. Budgeting and scheduling are more predictable because experience is a high-fidelity indicator of future performance. </a:t>
            </a:r>
          </a:p>
          <a:p>
            <a:pPr lvl="1"/>
            <a:r>
              <a:rPr lang="en-US" dirty="0"/>
              <a:t>and more…</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15795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25581</TotalTime>
  <Words>2187</Words>
  <Application>Microsoft Office PowerPoint</Application>
  <PresentationFormat>Widescreen</PresentationFormat>
  <Paragraphs>215</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vt:lpstr>
      <vt:lpstr>Times New Roman</vt:lpstr>
      <vt:lpstr>Times-Italic</vt:lpstr>
      <vt:lpstr>Times-Roman</vt:lpstr>
      <vt:lpstr>Office Theme</vt:lpstr>
      <vt:lpstr>Chapter 25: Architecture and Product Lines</vt:lpstr>
      <vt:lpstr>Chapter Outline</vt:lpstr>
      <vt:lpstr>Product Lines of Software</vt:lpstr>
      <vt:lpstr>Reuse</vt:lpstr>
      <vt:lpstr>An Example</vt:lpstr>
      <vt:lpstr>How to Manage the Modifications?</vt:lpstr>
      <vt:lpstr>Variation Point (briefly)</vt:lpstr>
      <vt:lpstr>What Makes Product Lines Work?</vt:lpstr>
      <vt:lpstr>What Makes Product Lines Work? - 2</vt:lpstr>
      <vt:lpstr>Costs of Product Lines</vt:lpstr>
      <vt:lpstr>Product Line Scope</vt:lpstr>
      <vt:lpstr>Scope is a Critical Decision</vt:lpstr>
      <vt:lpstr>Variability General Scenario</vt:lpstr>
      <vt:lpstr>Architectural Mechanisms for Variability</vt:lpstr>
      <vt:lpstr>Architectural Mechanisms for Variability - 2</vt:lpstr>
      <vt:lpstr>Other Variability Mechanisms</vt:lpstr>
      <vt:lpstr>Other Variability Mechanisms</vt:lpstr>
      <vt:lpstr>Variability Mechanisms</vt:lpstr>
      <vt:lpstr>Each Mechanism Has a Cost</vt:lpstr>
      <vt:lpstr>Evaluating a Product Line Architecture</vt:lpstr>
      <vt:lpstr>Key Product Line Issues</vt:lpstr>
      <vt:lpstr>Summary</vt:lpstr>
    </vt:vector>
  </TitlesOfParts>
  <Company>NICTA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Viktoria Koscinski (RIT Student)</cp:lastModifiedBy>
  <cp:revision>51</cp:revision>
  <dcterms:created xsi:type="dcterms:W3CDTF">2012-04-18T22:57:58Z</dcterms:created>
  <dcterms:modified xsi:type="dcterms:W3CDTF">2024-11-11T19:17:32Z</dcterms:modified>
</cp:coreProperties>
</file>