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22"/>
  </p:notesMasterIdLst>
  <p:handoutMasterIdLst>
    <p:handoutMasterId r:id="rId23"/>
  </p:handoutMasterIdLst>
  <p:sldIdLst>
    <p:sldId id="710" r:id="rId2"/>
    <p:sldId id="615" r:id="rId3"/>
    <p:sldId id="702" r:id="rId4"/>
    <p:sldId id="711" r:id="rId5"/>
    <p:sldId id="712" r:id="rId6"/>
    <p:sldId id="720" r:id="rId7"/>
    <p:sldId id="721" r:id="rId8"/>
    <p:sldId id="726" r:id="rId9"/>
    <p:sldId id="713" r:id="rId10"/>
    <p:sldId id="725" r:id="rId11"/>
    <p:sldId id="714" r:id="rId12"/>
    <p:sldId id="715" r:id="rId13"/>
    <p:sldId id="716" r:id="rId14"/>
    <p:sldId id="718" r:id="rId15"/>
    <p:sldId id="717" r:id="rId16"/>
    <p:sldId id="727" r:id="rId17"/>
    <p:sldId id="722" r:id="rId18"/>
    <p:sldId id="719" r:id="rId19"/>
    <p:sldId id="723" r:id="rId20"/>
    <p:sldId id="7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E7B"/>
    <a:srgbClr val="009900"/>
    <a:srgbClr val="475A8D"/>
    <a:srgbClr val="2D946E"/>
    <a:srgbClr val="FF6600"/>
    <a:srgbClr val="000000"/>
    <a:srgbClr val="7183B7"/>
    <a:srgbClr val="FFFFFF"/>
    <a:srgbClr val="FF9900"/>
    <a:srgbClr val="B4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2" autoAdjust="0"/>
    <p:restoredTop sz="88903" autoAdjust="0"/>
  </p:normalViewPr>
  <p:slideViewPr>
    <p:cSldViewPr showGuides="1">
      <p:cViewPr>
        <p:scale>
          <a:sx n="50" d="100"/>
          <a:sy n="50" d="100"/>
        </p:scale>
        <p:origin x="1171" y="499"/>
      </p:cViewPr>
      <p:guideLst>
        <p:guide orient="horz" pos="19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-3264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267A6-17A0-41F8-BE6D-5EE463DBC0AC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8B601-DB6B-458A-84FB-689E6EC94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04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A622-6315-43FB-AB1F-9DB21775BC88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1E32A-1C7F-46A2-B7B0-A052DDE674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367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from Software Architecture in Practice, 3rd edition. Please see textbook for a better image. </a:t>
            </a:r>
          </a:p>
          <a:p>
            <a:r>
              <a:rPr lang="en-US" dirty="0"/>
              <a:t>There’s different types of sub-structures for each of the 3 main ones, which we will go over in more details later in the semester.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All Rights Reserved (Mehdi Mirakhorli)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34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of these is better? </a:t>
            </a:r>
          </a:p>
          <a:p>
            <a:endParaRPr lang="en-US" dirty="0"/>
          </a:p>
          <a:p>
            <a:r>
              <a:rPr lang="en-US" dirty="0"/>
              <a:t>Final activity: draw a view of a system you created, participation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7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client-server pattern</a:t>
            </a:r>
          </a:p>
          <a:p>
            <a:r>
              <a:rPr lang="en-US" dirty="0"/>
              <a:t>Intuition/decision rationale: communication</a:t>
            </a:r>
          </a:p>
          <a:p>
            <a:r>
              <a:rPr lang="en-US" dirty="0"/>
              <a:t>Components: clients, servers</a:t>
            </a:r>
          </a:p>
          <a:p>
            <a:r>
              <a:rPr lang="en-US" dirty="0"/>
              <a:t>Connectors: protocols,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15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“best” architecture, but there are plenty of “good” ones.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8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theme: planned structure based on good design principles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1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theme: planned structure based on good design principles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60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Stakeholders: customer buying the software product, end users, developers, project manager, maintainers, people who market the system</a:t>
            </a:r>
          </a:p>
          <a:p>
            <a:endParaRPr lang="en-US" dirty="0"/>
          </a:p>
          <a:p>
            <a:r>
              <a:rPr lang="en-US" dirty="0"/>
              <a:t>Architect’s role: mediate conflicts (compromise), fill in the blanks (“make it easy to use,” “make it fast”), communication (it’s a beautiful thing)</a:t>
            </a:r>
          </a:p>
          <a:p>
            <a:r>
              <a:rPr lang="en-US" dirty="0"/>
              <a:t>If you don’t do it, the person next in line will (developer, project manager,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fix defects earlier, at the design stage, rather than at the implementation stage. </a:t>
            </a:r>
          </a:p>
          <a:p>
            <a:r>
              <a:rPr lang="en-US" dirty="0"/>
              <a:t>It’s easier to reuse designs than it is to reuse specific pieces of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19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1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Organizational structure – where does it fall into place?</a:t>
            </a:r>
          </a:p>
          <a:p>
            <a:endParaRPr lang="en-US" dirty="0"/>
          </a:p>
          <a:p>
            <a:r>
              <a:rPr lang="en-US" dirty="0"/>
              <a:t>MC: </a:t>
            </a:r>
          </a:p>
          <a:p>
            <a:r>
              <a:rPr lang="en-US" dirty="0"/>
              <a:t>Business – students paying for classes are satisfied, instructors use it to communicate with students </a:t>
            </a:r>
          </a:p>
          <a:p>
            <a:r>
              <a:rPr lang="en-US" dirty="0"/>
              <a:t>Technical – limited downtime, easy-to-use</a:t>
            </a:r>
          </a:p>
          <a:p>
            <a:r>
              <a:rPr lang="en-US" dirty="0"/>
              <a:t>Stakeholders: RIT (customer), students and instructors (users), developers</a:t>
            </a:r>
          </a:p>
          <a:p>
            <a:r>
              <a:rPr lang="en-US" dirty="0"/>
              <a:t>Structure: a component used for communication between students and instructors, a place to hand in homework</a:t>
            </a:r>
          </a:p>
          <a:p>
            <a:endParaRPr lang="en-US" dirty="0"/>
          </a:p>
          <a:p>
            <a:r>
              <a:rPr lang="en-US" dirty="0"/>
              <a:t>CG:</a:t>
            </a:r>
          </a:p>
          <a:p>
            <a:r>
              <a:rPr lang="en-US" dirty="0"/>
              <a:t>Business – students paying for classes are satisfied, RIT is able to keep track of event attendance to see what to spend more/less on</a:t>
            </a:r>
          </a:p>
          <a:p>
            <a:r>
              <a:rPr lang="en-US" dirty="0"/>
              <a:t>Technical – easy-to-use, performance is quick for scanning </a:t>
            </a:r>
            <a:r>
              <a:rPr lang="en-US" dirty="0" err="1"/>
              <a:t>qr</a:t>
            </a:r>
            <a:r>
              <a:rPr lang="en-US" dirty="0"/>
              <a:t> codes so people can sign into events</a:t>
            </a:r>
          </a:p>
          <a:p>
            <a:r>
              <a:rPr lang="en-US" dirty="0"/>
              <a:t>Stakeholders: RIT (customer), students (users), developers</a:t>
            </a:r>
          </a:p>
          <a:p>
            <a:r>
              <a:rPr lang="en-US" dirty="0"/>
              <a:t>Structure: a component used for tracking event attendance </a:t>
            </a:r>
          </a:p>
          <a:p>
            <a:endParaRPr lang="en-US" dirty="0"/>
          </a:p>
          <a:p>
            <a:r>
              <a:rPr lang="en-US" dirty="0"/>
              <a:t>SIS: </a:t>
            </a:r>
          </a:p>
          <a:p>
            <a:r>
              <a:rPr lang="en-US" dirty="0"/>
              <a:t>Business – students paying and signing up for classes, employees teaching classes getting paid, administration helps schedule things</a:t>
            </a:r>
          </a:p>
          <a:p>
            <a:r>
              <a:rPr lang="en-US" dirty="0"/>
              <a:t>Technical – availability, security/privacy</a:t>
            </a:r>
          </a:p>
          <a:p>
            <a:r>
              <a:rPr lang="en-US" dirty="0"/>
              <a:t>Stakeholders: RIT (customer), students and faculty (users), administration (users) developers</a:t>
            </a:r>
          </a:p>
          <a:p>
            <a:r>
              <a:rPr lang="en-US" dirty="0"/>
              <a:t>Structure: a component used for scheduling classes (big impact on school)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 and 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All Rights Reserved (Mehdi Mirakhorli)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All Rights Reserved (Mehdi Mirakhorli)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anyone remember what these two </a:t>
            </a:r>
            <a:r>
              <a:rPr lang="en-US"/>
              <a:t>images represented? </a:t>
            </a:r>
            <a:endParaRPr lang="en-US" dirty="0"/>
          </a:p>
          <a:p>
            <a:r>
              <a:rPr lang="en-US" dirty="0"/>
              <a:t>High level – strategic</a:t>
            </a:r>
          </a:p>
          <a:p>
            <a:r>
              <a:rPr lang="en-US" dirty="0"/>
              <a:t>Low level – tactical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3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All Rights Reserved (Mehdi Mirakhorli)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0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authors of “Software Architecture in Practice, 3</a:t>
            </a:r>
            <a:r>
              <a:rPr lang="en-US" baseline="30000" dirty="0"/>
              <a:t>rd</a:t>
            </a:r>
            <a:r>
              <a:rPr lang="en-US" dirty="0"/>
              <a:t> edition” provide 13 reasons.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36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up with what are the 3 most important reasons with your group (5 min).</a:t>
            </a:r>
          </a:p>
          <a:p>
            <a:r>
              <a:rPr lang="en-US" dirty="0"/>
              <a:t>Ask at least 3-4 groups to say their 3 most important reasons and why. </a:t>
            </a:r>
          </a:p>
          <a:p>
            <a:r>
              <a:rPr lang="en-US" dirty="0"/>
              <a:t>There is no “wrong” answer. </a:t>
            </a:r>
          </a:p>
          <a:p>
            <a:r>
              <a:rPr lang="en-US" dirty="0"/>
              <a:t>The most important reasons will vary depending on the system being designed.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(4) A </a:t>
            </a:r>
            <a:r>
              <a:rPr lang="en-US" sz="1200" b="1" dirty="0">
                <a:solidFill>
                  <a:schemeClr val="accent3"/>
                </a:solidFill>
              </a:rPr>
              <a:t>documented architecture enhances communication </a:t>
            </a:r>
            <a:r>
              <a:rPr lang="en-US" sz="1200" dirty="0"/>
              <a:t>among stakeholders. – Will likely be important if you have stakeholders from different areas of expertise working on a project, but less important if you have a project that maybe doesn’t include highly specific SMEs as experts.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(10) An architecture can be created as </a:t>
            </a:r>
            <a:r>
              <a:rPr lang="en-US" sz="1200" b="1" dirty="0">
                <a:solidFill>
                  <a:schemeClr val="accent3"/>
                </a:solidFill>
              </a:rPr>
              <a:t>a transferable, reusable </a:t>
            </a:r>
            <a:r>
              <a:rPr lang="en-US" sz="1200" dirty="0"/>
              <a:t>model that forms the heart of a product line. – Will likely be important if you have a large product line where you are planning to build additional software down the road, but less important if you won’t need to reuse any portion of the project.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25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will pivot a little and talk about the 3 main types of architectural structures.</a:t>
            </a:r>
          </a:p>
          <a:p>
            <a:endParaRPr lang="en-US" dirty="0"/>
          </a:p>
          <a:p>
            <a:r>
              <a:rPr lang="en-US" dirty="0"/>
              <a:t>This is a static structure – it focuses on how the functionality is split up.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All Rights Reserved (Mehdi Mirakhorli)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56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dynamic structure – it focuses on interactions at runtime.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All Rights Reserved (Mehdi Mirakhorli)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1E32A-1C7F-46A2-B7B0-A052DDE674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3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406400" y="381000"/>
            <a:ext cx="10769600" cy="76200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  <a:extLst/>
          </a:lstStyle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96C0-6EFA-4806-867F-87BB6D2DC7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 (Mehdi Mirakhorli, Viktoria Koscinski)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885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276600"/>
            <a:ext cx="12192000" cy="762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3276600"/>
            <a:ext cx="9652000" cy="762000"/>
          </a:xfrm>
          <a:noFill/>
        </p:spPr>
        <p:txBody>
          <a:bodyPr vert="horz"/>
          <a:lstStyle>
            <a:lvl1pPr algn="l">
              <a:defRPr sz="2000" b="0" cap="all" spc="151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304800" y="4706112"/>
            <a:ext cx="92456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  <a:extLst/>
          </a:lstStyle>
          <a:p>
            <a:r>
              <a:rPr lang="en-US" dirty="0"/>
              <a:t>Click to add author information</a:t>
            </a:r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10668000" y="6477000"/>
            <a:ext cx="1361440" cy="304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>
          <a:xfrm>
            <a:off x="2844380" y="6477000"/>
            <a:ext cx="6503245" cy="304800"/>
          </a:xfrm>
        </p:spPr>
        <p:txBody>
          <a:bodyPr/>
          <a:lstStyle/>
          <a:p>
            <a:r>
              <a:rPr lang="en-US" dirty="0"/>
              <a:t>All Rights Reserved (Mehdi Mirakhorli, Viktoria Koscinski)</a:t>
            </a:r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12192000" cy="3276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72148516-1A1B-480C-8083-DE03F46FC2BF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114800"/>
            <a:ext cx="12192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3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>
              <a:defRPr sz="2000" b="0" cap="all" spc="151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22ACB0BF-7F08-45E9-990C-813ED88A8C2E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3606800" y="6477000"/>
            <a:ext cx="4978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>
                <a:solidFill>
                  <a:prstClr val="white"/>
                </a:solidFill>
              </a:rPr>
              <a:t>All Rights Reserved (Mehdi </a:t>
            </a:r>
            <a:r>
              <a:rPr lang="en-US" dirty="0" err="1">
                <a:solidFill>
                  <a:prstClr val="white"/>
                </a:solidFill>
              </a:rPr>
              <a:t>Mirakhorli</a:t>
            </a:r>
            <a:r>
              <a:rPr lang="en-US" dirty="0">
                <a:solidFill>
                  <a:prstClr val="white"/>
                </a:solidFill>
              </a:rPr>
              <a:t>, Viktoria Koscinski)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0" y="6477000"/>
            <a:ext cx="1361440" cy="304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12192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black"/>
              </a:solidFill>
            </a:endParaRPr>
          </a:p>
        </p:txBody>
      </p:sp>
      <p:pic>
        <p:nvPicPr>
          <p:cNvPr id="28674" name="Picture 2" descr="http://t0.gstatic.com/images?q=tbn:ANd9GcTEavU6ReZJKrLo4LLL3qd1pNNChMqsqJKR3Ora1sy11xS5w_X4Xw&amp;t=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6801" y="5943600"/>
            <a:ext cx="1224643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247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B102873-3C16-4A3B-843A-9D4C1CB2B1C6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t>8/12/2024</a:t>
            </a:fld>
            <a:endParaRPr lang="en-US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, Viktoria Koscinski)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016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38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107696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45934917-8335-4209-A7C2-4922A527D7C5}" type="datetime1">
              <a:rPr lang="en-US" smtClean="0"/>
              <a:t>8/12/2024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>
          <a:xfrm>
            <a:off x="10871200" y="6553200"/>
            <a:ext cx="1320800" cy="30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r>
              <a:rPr lang="en-US" dirty="0"/>
              <a:t>/22</a:t>
            </a: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, Viktoria Koscinski)</a:t>
            </a:r>
          </a:p>
        </p:txBody>
      </p:sp>
    </p:spTree>
    <p:extLst>
      <p:ext uri="{BB962C8B-B14F-4D97-AF65-F5344CB8AC3E}">
        <p14:creationId xmlns:p14="http://schemas.microsoft.com/office/powerpoint/2010/main" val="103968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165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11480800" y="0"/>
            <a:ext cx="711200" cy="6858000"/>
          </a:xfrm>
          <a:prstGeom prst="rect">
            <a:avLst/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11480800" y="381000"/>
            <a:ext cx="711200" cy="5867400"/>
          </a:xfrm>
          <a:prstGeom prst="rect">
            <a:avLst/>
          </a:prstGeom>
        </p:spPr>
        <p:txBody>
          <a:bodyPr vert="vert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06400" y="381000"/>
            <a:ext cx="10769600" cy="586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9347200" y="76200"/>
            <a:ext cx="18288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786F5F6A-6ED6-40FC-B5D1-28520F1AD74C}" type="datetime1">
              <a:rPr lang="en-US" smtClean="0">
                <a:solidFill>
                  <a:prstClr val="black">
                    <a:tint val="65000"/>
                  </a:prstClr>
                </a:solidFill>
              </a:rPr>
              <a:t>8/12/2024</a:t>
            </a:fld>
            <a:endParaRPr lang="en-US" dirty="0"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672576" y="6473952"/>
            <a:ext cx="13208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016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3606800" y="6477000"/>
            <a:ext cx="49784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r>
              <a:rPr lang="en-US" dirty="0"/>
              <a:t>All Rights Reserved (Mehdi </a:t>
            </a:r>
            <a:r>
              <a:rPr lang="en-US" dirty="0" err="1"/>
              <a:t>Mirakhorli</a:t>
            </a:r>
            <a:r>
              <a:rPr lang="en-US" dirty="0"/>
              <a:t>, Viktoria Koscinski)</a:t>
            </a:r>
          </a:p>
        </p:txBody>
      </p:sp>
    </p:spTree>
    <p:extLst>
      <p:ext uri="{BB962C8B-B14F-4D97-AF65-F5344CB8AC3E}">
        <p14:creationId xmlns:p14="http://schemas.microsoft.com/office/powerpoint/2010/main" val="76464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7" r:id="rId3"/>
    <p:sldLayoutId id="2147483959" r:id="rId4"/>
    <p:sldLayoutId id="2147484122" r:id="rId5"/>
    <p:sldLayoutId id="2147484123" r:id="rId6"/>
  </p:sldLayoutIdLst>
  <p:hf hd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All Rights Reserved (Mehdi Mirakhorli, Viktoria Koscinski)</a:t>
            </a:r>
          </a:p>
        </p:txBody>
      </p:sp>
      <p:pic>
        <p:nvPicPr>
          <p:cNvPr id="10249" name="Pictur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28" y="0"/>
            <a:ext cx="9924143" cy="32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33928" y="3443717"/>
            <a:ext cx="9924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SWEN-755:  Software Architecture                                                 Viktoria Koscinski</a:t>
            </a: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680895" y="4729035"/>
            <a:ext cx="10753400" cy="1657351"/>
          </a:xfrm>
          <a:prstGeom prst="rect">
            <a:avLst/>
          </a:prstGeom>
          <a:noFill/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2000" b="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000" kern="0" dirty="0">
                <a:solidFill>
                  <a:schemeClr val="tx1"/>
                </a:solidFill>
              </a:rPr>
              <a:t>Lecture 2: Introduction to Software Requirements and Architecture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773790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Architectural structures – 3 main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393535"/>
            <a:ext cx="11074400" cy="5083465"/>
          </a:xfrm>
        </p:spPr>
        <p:txBody>
          <a:bodyPr>
            <a:noAutofit/>
          </a:bodyPr>
          <a:lstStyle/>
          <a:p>
            <a:pPr marL="34289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000" b="1" dirty="0"/>
              <a:t>Allocation structures: </a:t>
            </a:r>
            <a:r>
              <a:rPr lang="en-US" sz="4000" dirty="0"/>
              <a:t>show how a system will relate non-software structures in its environment (CPUs, file systems, networks, dev teams, etc.)</a:t>
            </a:r>
          </a:p>
          <a:p>
            <a:pPr marL="1085824" lvl="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What processor does each software element execute on?</a:t>
            </a:r>
          </a:p>
          <a:p>
            <a:pPr marL="1085824" lvl="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What is the assignment of each software element to development teams?</a:t>
            </a:r>
          </a:p>
          <a:p>
            <a:pPr marL="34289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 (Mehdi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Mirakhorli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, Viktoria Koscinski)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System “What” not the “How”</a:t>
            </a:r>
          </a:p>
        </p:txBody>
      </p:sp>
    </p:spTree>
    <p:extLst>
      <p:ext uri="{BB962C8B-B14F-4D97-AF65-F5344CB8AC3E}">
        <p14:creationId xmlns:p14="http://schemas.microsoft.com/office/powerpoint/2010/main" val="71675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Architectural structures – subtypes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 (Mehdi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Mirakhorli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, Viktoria Koscinski)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System “What” not the “How”</a:t>
            </a:r>
          </a:p>
        </p:txBody>
      </p:sp>
      <p:pic>
        <p:nvPicPr>
          <p:cNvPr id="6" name="Picture 5" descr="Table from Software Architecture in Practice, 3rd edition. Please see textbook for a better image. ">
            <a:extLst>
              <a:ext uri="{FF2B5EF4-FFF2-40B4-BE49-F238E27FC236}">
                <a16:creationId xmlns:a16="http://schemas.microsoft.com/office/drawing/2014/main" id="{541FBCA9-F79D-77AE-0136-57C922DB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02" y="1221461"/>
            <a:ext cx="8723595" cy="5615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0C9FAB-0656-F118-9B74-2746142DFFF6}"/>
              </a:ext>
            </a:extLst>
          </p:cNvPr>
          <p:cNvSpPr txBox="1"/>
          <p:nvPr/>
        </p:nvSpPr>
        <p:spPr>
          <a:xfrm>
            <a:off x="2217095" y="6605795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Software Architecture In Practice, 3</a:t>
            </a:r>
            <a:r>
              <a:rPr lang="en-US" sz="900" baseline="30000" dirty="0">
                <a:solidFill>
                  <a:prstClr val="black">
                    <a:tint val="75000"/>
                  </a:prstClr>
                </a:solidFill>
              </a:rPr>
              <a:t>rd</a:t>
            </a:r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91857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Architectural structures – subtypes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Software Architecture In Practice, 3</a:t>
            </a:r>
            <a:r>
              <a:rPr lang="en-US" baseline="30000" dirty="0">
                <a:solidFill>
                  <a:prstClr val="black">
                    <a:tint val="75000"/>
                  </a:prstClr>
                </a:solidFill>
              </a:rPr>
              <a:t>rd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System “What” not the “How”</a:t>
            </a:r>
          </a:p>
        </p:txBody>
      </p:sp>
      <p:pic>
        <p:nvPicPr>
          <p:cNvPr id="5" name="Picture 4" descr="Two views of a client-server system. ">
            <a:extLst>
              <a:ext uri="{FF2B5EF4-FFF2-40B4-BE49-F238E27FC236}">
                <a16:creationId xmlns:a16="http://schemas.microsoft.com/office/drawing/2014/main" id="{AF7BE52E-D823-56F8-E64F-18978CB7A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41" y="1278320"/>
            <a:ext cx="8641125" cy="50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3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Architectural styles/patterns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250957"/>
            <a:ext cx="11176000" cy="5105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b="1" dirty="0"/>
              <a:t>Compositions of architectural elements that provide packaged strategies for solving some of the problems a system may face</a:t>
            </a:r>
          </a:p>
          <a:p>
            <a:pPr marL="34289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Reoccurring reusable architecture designs</a:t>
            </a:r>
          </a:p>
          <a:p>
            <a:pPr marL="1085824" lvl="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underlying </a:t>
            </a:r>
            <a:r>
              <a:rPr lang="en-US" sz="2800" b="1" dirty="0"/>
              <a:t>intuition of decision rationale</a:t>
            </a:r>
            <a:r>
              <a:rPr lang="en-US" sz="2800" dirty="0"/>
              <a:t> behind the pattern, or the system model</a:t>
            </a:r>
          </a:p>
          <a:p>
            <a:pPr marL="1085824" lvl="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kinds of components </a:t>
            </a:r>
            <a:r>
              <a:rPr lang="en-US" sz="2800" dirty="0"/>
              <a:t>that are used in developing a system according to the pattern</a:t>
            </a:r>
          </a:p>
          <a:p>
            <a:pPr marL="1085824" lvl="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connectors</a:t>
            </a:r>
            <a:r>
              <a:rPr lang="en-US" sz="2800" dirty="0"/>
              <a:t>, or </a:t>
            </a:r>
            <a:r>
              <a:rPr lang="en-US" sz="2800" b="1" dirty="0"/>
              <a:t>kinds of interactions</a:t>
            </a:r>
            <a:r>
              <a:rPr lang="en-US" sz="2800" dirty="0"/>
              <a:t>, among the components</a:t>
            </a:r>
          </a:p>
          <a:p>
            <a:pPr marL="1085824" lvl="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control structure </a:t>
            </a:r>
            <a:r>
              <a:rPr lang="en-US" sz="2800" dirty="0"/>
              <a:t>or execution discipline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Example: </a:t>
            </a:r>
            <a:r>
              <a:rPr lang="en-US" sz="2800" i="1" dirty="0"/>
              <a:t>client-server pattern</a:t>
            </a:r>
            <a:r>
              <a:rPr lang="en-US" sz="2800" dirty="0"/>
              <a:t> 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We will learn more about patterns later on (read Section 1.3 of “Software Architecture in Practice,” 3</a:t>
            </a:r>
            <a:r>
              <a:rPr lang="en-US" sz="2800" baseline="30000" dirty="0"/>
              <a:t>rd</a:t>
            </a:r>
            <a:r>
              <a:rPr lang="en-US" sz="2800" dirty="0"/>
              <a:t> ed. for an overview)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 (Mehdi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Mirakhorli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, Viktoria Koscinski)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System “What” not the “How”</a:t>
            </a:r>
          </a:p>
        </p:txBody>
      </p:sp>
    </p:spTree>
    <p:extLst>
      <p:ext uri="{BB962C8B-B14F-4D97-AF65-F5344CB8AC3E}">
        <p14:creationId xmlns:p14="http://schemas.microsoft.com/office/powerpoint/2010/main" val="366134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What makes a “good” architecture?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1" y="1499489"/>
            <a:ext cx="10951084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b="1" dirty="0"/>
              <a:t>Software architecture </a:t>
            </a:r>
            <a:r>
              <a:rPr lang="en-US" sz="3600" b="1" dirty="0">
                <a:solidFill>
                  <a:schemeClr val="accent3"/>
                </a:solidFill>
              </a:rPr>
              <a:t>process </a:t>
            </a:r>
            <a:r>
              <a:rPr lang="en-US" sz="3600" b="1" dirty="0"/>
              <a:t>guidelines: </a:t>
            </a:r>
          </a:p>
          <a:p>
            <a:pPr marL="342891" indent="-34289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b="1" dirty="0"/>
              <a:t>Single architect or small group</a:t>
            </a:r>
            <a:r>
              <a:rPr lang="en-US" sz="3600" dirty="0"/>
              <a:t> with identified </a:t>
            </a:r>
            <a:r>
              <a:rPr lang="en-US" sz="3600" i="1" dirty="0"/>
              <a:t>leader</a:t>
            </a:r>
          </a:p>
          <a:p>
            <a:pPr marL="342891" indent="-34289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Based on </a:t>
            </a:r>
            <a:r>
              <a:rPr lang="en-US" sz="3600" b="1" dirty="0"/>
              <a:t>validated</a:t>
            </a:r>
            <a:r>
              <a:rPr lang="en-US" sz="3600" dirty="0"/>
              <a:t> business, functional, and non-functional (quality attributes) </a:t>
            </a:r>
            <a:r>
              <a:rPr lang="en-US" sz="3600" b="1" dirty="0"/>
              <a:t>requirements</a:t>
            </a:r>
          </a:p>
          <a:p>
            <a:pPr marL="342891" indent="-34289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Actively </a:t>
            </a:r>
            <a:r>
              <a:rPr lang="en-US" sz="3600" b="1" dirty="0"/>
              <a:t>reviewed and understood</a:t>
            </a:r>
            <a:r>
              <a:rPr lang="en-US" sz="3600" dirty="0"/>
              <a:t> by </a:t>
            </a:r>
            <a:r>
              <a:rPr lang="en-US" sz="3600" b="1" dirty="0"/>
              <a:t>stakeholders</a:t>
            </a:r>
          </a:p>
          <a:p>
            <a:pPr marL="342891" indent="-34289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b="1" dirty="0"/>
              <a:t>Well-documented </a:t>
            </a:r>
            <a:r>
              <a:rPr lang="en-US" sz="3600" dirty="0"/>
              <a:t>using understandable </a:t>
            </a:r>
            <a:r>
              <a:rPr lang="en-US" sz="3600" b="1" dirty="0"/>
              <a:t>views</a:t>
            </a:r>
          </a:p>
          <a:p>
            <a:pPr marL="342891" indent="-34289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3600" b="1" dirty="0"/>
              <a:t>Incremental construction </a:t>
            </a:r>
            <a:r>
              <a:rPr lang="en-US" sz="3600" dirty="0"/>
              <a:t>is enabled</a:t>
            </a:r>
            <a:endParaRPr lang="en-US" sz="36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 (Mehdi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Mirakhorli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, Viktoria Koscinski)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9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What makes a “good” architecture?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399" y="1499489"/>
            <a:ext cx="11335135" cy="465626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accent3"/>
                </a:solidFill>
              </a:rPr>
              <a:t>Product (structural)</a:t>
            </a:r>
            <a:r>
              <a:rPr lang="en-US" sz="2400" b="1" dirty="0"/>
              <a:t> guidelines: </a:t>
            </a:r>
          </a:p>
          <a:p>
            <a:pPr marL="342891" indent="-34289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Well-defined functional modules using </a:t>
            </a:r>
            <a:r>
              <a:rPr lang="en-US" sz="2400" b="1" dirty="0"/>
              <a:t>information hiding</a:t>
            </a:r>
            <a:r>
              <a:rPr lang="en-US" sz="2400" dirty="0"/>
              <a:t>, and</a:t>
            </a:r>
            <a:r>
              <a:rPr lang="en-US" sz="2400" b="1" dirty="0"/>
              <a:t> separation of concerns</a:t>
            </a:r>
            <a:endParaRPr lang="en-US" sz="2400" dirty="0"/>
          </a:p>
          <a:p>
            <a:pPr marL="800080" lvl="1" indent="-34289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Encapsulates changeable aspects </a:t>
            </a:r>
            <a:r>
              <a:rPr lang="en-US" sz="2400" dirty="0"/>
              <a:t>to facilitate change</a:t>
            </a:r>
          </a:p>
          <a:p>
            <a:pPr marL="800080" lvl="1" indent="-34289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Enables </a:t>
            </a:r>
            <a:r>
              <a:rPr lang="en-US" sz="2400" b="1" dirty="0"/>
              <a:t>independent concurrent development </a:t>
            </a:r>
            <a:r>
              <a:rPr lang="en-US" sz="2400" dirty="0"/>
              <a:t>by separate teams</a:t>
            </a:r>
          </a:p>
          <a:p>
            <a:pPr marL="342891" indent="-34289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Quality attributes </a:t>
            </a:r>
            <a:r>
              <a:rPr lang="en-US" sz="2400" dirty="0"/>
              <a:t>achieved using well-known </a:t>
            </a:r>
            <a:r>
              <a:rPr lang="en-US" sz="2400" b="1" dirty="0"/>
              <a:t>architectural patterns and tactics </a:t>
            </a:r>
            <a:r>
              <a:rPr lang="en-US" sz="2400" dirty="0"/>
              <a:t>specific to each attribute</a:t>
            </a:r>
          </a:p>
          <a:p>
            <a:pPr marL="342891" indent="-34289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Limited dependencies </a:t>
            </a:r>
            <a:r>
              <a:rPr lang="en-US" sz="2400" dirty="0"/>
              <a:t>on a particular </a:t>
            </a:r>
            <a:r>
              <a:rPr lang="en-US" sz="2400" b="1" dirty="0"/>
              <a:t>technology</a:t>
            </a:r>
            <a:r>
              <a:rPr lang="en-US" sz="2400" dirty="0"/>
              <a:t> or </a:t>
            </a:r>
            <a:r>
              <a:rPr lang="en-US" sz="2400" b="1" dirty="0"/>
              <a:t>commercial</a:t>
            </a:r>
            <a:r>
              <a:rPr lang="en-US" sz="2400" dirty="0"/>
              <a:t> </a:t>
            </a:r>
            <a:r>
              <a:rPr lang="en-US" sz="2400" b="1" dirty="0"/>
              <a:t>product or tool</a:t>
            </a:r>
          </a:p>
          <a:p>
            <a:pPr marL="342891" indent="-34289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Account for the </a:t>
            </a:r>
            <a:r>
              <a:rPr lang="en-US" sz="2400" b="1" dirty="0"/>
              <a:t>runtime environment</a:t>
            </a:r>
            <a:r>
              <a:rPr lang="en-US" sz="2400" dirty="0"/>
              <a:t> (quality attributes)</a:t>
            </a:r>
          </a:p>
          <a:p>
            <a:pPr marL="512750" lvl="1" indent="236533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Logical </a:t>
            </a:r>
            <a:r>
              <a:rPr lang="en-US" sz="2400" b="1" dirty="0"/>
              <a:t>modules</a:t>
            </a:r>
            <a:r>
              <a:rPr lang="en-US" sz="2400" dirty="0"/>
              <a:t> assigned to </a:t>
            </a:r>
            <a:r>
              <a:rPr lang="en-US" sz="2400" b="1" dirty="0"/>
              <a:t>processes and tasks</a:t>
            </a:r>
            <a:r>
              <a:rPr lang="en-US" sz="2400" dirty="0"/>
              <a:t> to accommodate needs</a:t>
            </a:r>
          </a:p>
          <a:p>
            <a:pPr marL="512750" lvl="1" indent="230182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Process</a:t>
            </a:r>
            <a:r>
              <a:rPr lang="en-US" sz="2400" dirty="0"/>
              <a:t> assignment to </a:t>
            </a:r>
            <a:r>
              <a:rPr lang="en-US" sz="2400" b="1" dirty="0"/>
              <a:t>processors</a:t>
            </a:r>
            <a:r>
              <a:rPr lang="en-US" sz="2400" dirty="0"/>
              <a:t> easily changed </a:t>
            </a:r>
          </a:p>
          <a:p>
            <a:pPr marL="512750" lvl="1" indent="230182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Small set of </a:t>
            </a:r>
            <a:r>
              <a:rPr lang="en-US" sz="2400" b="1" dirty="0"/>
              <a:t>resource contention </a:t>
            </a:r>
            <a:r>
              <a:rPr lang="en-US" sz="2400" dirty="0"/>
              <a:t>areas </a:t>
            </a:r>
          </a:p>
          <a:p>
            <a:pPr marL="347654" indent="-347654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Consistency</a:t>
            </a:r>
            <a:r>
              <a:rPr lang="en-US" sz="2400" dirty="0"/>
              <a:t>: do the same things in the same way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 (Mehdi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Mirakhorli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, Viktoria Koscinski)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99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06399" y="381000"/>
            <a:ext cx="11335135" cy="7620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What makes a “good” architecture?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 (Mehdi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Mirakhorli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, Viktoria Koscinski)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4C017-3F27-6C0C-4635-149989E49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797" y="1860662"/>
            <a:ext cx="73764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Char char="o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 dirty="0">
                <a:solidFill>
                  <a:srgbClr val="002060"/>
                </a:solidFill>
              </a:rPr>
              <a:t>What is the common theme?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41FBA-BD4D-673A-B40A-54B43B8C1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123" y="3689288"/>
            <a:ext cx="101077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Char char="o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rgbClr val="002060"/>
                </a:solidFill>
              </a:rPr>
              <a:t>There is a planned structure based on good 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170768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Stakeholders: have a stake in system’s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 descr="Stakeholders overwhelming an architect. ">
            <a:extLst>
              <a:ext uri="{FF2B5EF4-FFF2-40B4-BE49-F238E27FC236}">
                <a16:creationId xmlns:a16="http://schemas.microsoft.com/office/drawing/2014/main" id="{3DA15B55-99D2-D5F3-96F1-3B51D8889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11" y="1140187"/>
            <a:ext cx="5475856" cy="5717813"/>
          </a:xfr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5517D8A-927E-71FF-5B37-F861ADC23520}"/>
              </a:ext>
            </a:extLst>
          </p:cNvPr>
          <p:cNvSpPr txBox="1">
            <a:spLocks/>
          </p:cNvSpPr>
          <p:nvPr/>
        </p:nvSpPr>
        <p:spPr>
          <a:xfrm>
            <a:off x="-164015" y="646000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Software Architecture In Practice, 3</a:t>
            </a:r>
            <a:r>
              <a:rPr lang="en-US" baseline="30000" dirty="0">
                <a:solidFill>
                  <a:prstClr val="black">
                    <a:tint val="75000"/>
                  </a:prstClr>
                </a:solidFill>
              </a:rPr>
              <a:t>rd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48018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Benefit of good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 (Mehdi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Mirakhorli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, Viktoria Koscinski)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System “What” not the “How”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5590CAF-DF96-DAF9-01C3-39EDD8C3B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23" y="3293005"/>
            <a:ext cx="2563760" cy="1167074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rIns="82296" anchor="ctr"/>
          <a:lstStyle>
            <a:lvl1pPr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Char char="o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413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413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413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413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Requirements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DAECD36-8EE9-C7F3-731C-F343F14B3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41" y="3299488"/>
            <a:ext cx="2563760" cy="1154108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rIns="82296" anchor="ctr"/>
          <a:lstStyle>
            <a:lvl1pPr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Char char="o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413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413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413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413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Architecture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31781A54-CF68-1406-AB02-D661229F2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759" y="3299491"/>
            <a:ext cx="2562841" cy="1154102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rIns="82296" anchor="ctr"/>
          <a:lstStyle>
            <a:lvl1pPr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Char char="o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413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413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413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413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Design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6B35B738-02E4-DCB0-4499-0DE60559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157" y="3301488"/>
            <a:ext cx="2562841" cy="1150109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rIns="82296" anchor="ctr"/>
          <a:lstStyle>
            <a:lvl1pPr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Char char="o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41375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413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413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413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41375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Code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F9046651-1094-0987-FCC9-61BA6A596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0144" y="2592715"/>
            <a:ext cx="26222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Char char="o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00B050"/>
                </a:solidFill>
              </a:rPr>
              <a:t>Value of reuse</a:t>
            </a:r>
          </a:p>
        </p:txBody>
      </p:sp>
      <p:cxnSp>
        <p:nvCxnSpPr>
          <p:cNvPr id="19" name="Straight Arrow Connector 15">
            <a:extLst>
              <a:ext uri="{FF2B5EF4-FFF2-40B4-BE49-F238E27FC236}">
                <a16:creationId xmlns:a16="http://schemas.microsoft.com/office/drawing/2014/main" id="{76F6756D-B2E0-1A4C-D6E9-706E1F02B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14" idx="1"/>
          </p:cNvCxnSpPr>
          <p:nvPr/>
        </p:nvCxnSpPr>
        <p:spPr bwMode="auto">
          <a:xfrm flipH="1">
            <a:off x="692123" y="2854325"/>
            <a:ext cx="8268021" cy="0"/>
          </a:xfrm>
          <a:prstGeom prst="straightConnector1">
            <a:avLst/>
          </a:prstGeom>
          <a:noFill/>
          <a:ln w="5715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6">
            <a:extLst>
              <a:ext uri="{FF2B5EF4-FFF2-40B4-BE49-F238E27FC236}">
                <a16:creationId xmlns:a16="http://schemas.microsoft.com/office/drawing/2014/main" id="{EDC14755-2CAC-7DC8-EA4F-D03FD7EFC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23" y="4645031"/>
            <a:ext cx="2784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Symbol" panose="05050102010706020507" pitchFamily="18" charset="2"/>
              <a:buChar char="-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Char char="o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47F"/>
              </a:buClr>
              <a:buSzPct val="100000"/>
              <a:buChar char="·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</a:rPr>
              <a:t>Cost of defects</a:t>
            </a:r>
          </a:p>
        </p:txBody>
      </p:sp>
      <p:cxnSp>
        <p:nvCxnSpPr>
          <p:cNvPr id="22" name="Straight Arrow Connector 19">
            <a:extLst>
              <a:ext uri="{FF2B5EF4-FFF2-40B4-BE49-F238E27FC236}">
                <a16:creationId xmlns:a16="http://schemas.microsoft.com/office/drawing/2014/main" id="{FB60B0CF-030E-5556-38B9-6830B0AF2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20" idx="3"/>
          </p:cNvCxnSpPr>
          <p:nvPr/>
        </p:nvCxnSpPr>
        <p:spPr bwMode="auto">
          <a:xfrm>
            <a:off x="3476860" y="4906641"/>
            <a:ext cx="8001138" cy="2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33613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Software engineering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System “What” not the “How”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3D24C97D-8DFC-95BF-6554-418B8E363E4A}"/>
              </a:ext>
            </a:extLst>
          </p:cNvPr>
          <p:cNvSpPr/>
          <p:nvPr/>
        </p:nvSpPr>
        <p:spPr>
          <a:xfrm>
            <a:off x="4281488" y="1374297"/>
            <a:ext cx="3276600" cy="914400"/>
          </a:xfrm>
          <a:prstGeom prst="cloud">
            <a:avLst/>
          </a:prstGeom>
          <a:ln>
            <a:solidFill>
              <a:srgbClr val="F5770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Problem Domain</a:t>
            </a:r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21315749-DF62-8AE7-FE8E-8FA8B7BEEEC8}"/>
              </a:ext>
            </a:extLst>
          </p:cNvPr>
          <p:cNvGrpSpPr>
            <a:grpSpLocks/>
          </p:cNvGrpSpPr>
          <p:nvPr/>
        </p:nvGrpSpPr>
        <p:grpSpPr bwMode="auto">
          <a:xfrm>
            <a:off x="4129091" y="2669697"/>
            <a:ext cx="3935412" cy="2971800"/>
            <a:chOff x="2514600" y="2133600"/>
            <a:chExt cx="3934691" cy="2971800"/>
          </a:xfrm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6D4DFA99-D79E-93F9-4BA4-64405FA8BB66}"/>
                </a:ext>
              </a:extLst>
            </p:cNvPr>
            <p:cNvSpPr/>
            <p:nvPr/>
          </p:nvSpPr>
          <p:spPr>
            <a:xfrm>
              <a:off x="2514600" y="2133600"/>
              <a:ext cx="3504558" cy="2971800"/>
            </a:xfrm>
            <a:prstGeom prst="trapezoid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" name="TextBox 24">
              <a:extLst>
                <a:ext uri="{FF2B5EF4-FFF2-40B4-BE49-F238E27FC236}">
                  <a16:creationId xmlns:a16="http://schemas.microsoft.com/office/drawing/2014/main" id="{00E099EE-FF41-A2A8-C135-FE6639FE6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191" y="2209800"/>
              <a:ext cx="12063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Calibri" panose="020F0502020204030204" pitchFamily="34" charset="0"/>
                </a:rPr>
                <a:t>Requirements</a:t>
              </a:r>
            </a:p>
          </p:txBody>
        </p: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6746E29C-FCF8-D69E-15E3-5A1080915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9549" y="2819400"/>
              <a:ext cx="10896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Calibri" panose="020F0502020204030204" pitchFamily="34" charset="0"/>
                </a:rPr>
                <a:t>Architecture</a:t>
              </a:r>
            </a:p>
          </p:txBody>
        </p:sp>
        <p:sp>
          <p:nvSpPr>
            <p:cNvPr id="13" name="TextBox 26">
              <a:extLst>
                <a:ext uri="{FF2B5EF4-FFF2-40B4-BE49-F238E27FC236}">
                  <a16:creationId xmlns:a16="http://schemas.microsoft.com/office/drawing/2014/main" id="{1D2945A7-7642-ADA1-5AC1-A5FAB3F20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593" y="3429000"/>
              <a:ext cx="6766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Calibri" panose="020F0502020204030204" pitchFamily="34" charset="0"/>
                </a:rPr>
                <a:t>Design</a:t>
              </a:r>
            </a:p>
          </p:txBody>
        </p:sp>
        <p:sp>
          <p:nvSpPr>
            <p:cNvPr id="14" name="TextBox 27">
              <a:extLst>
                <a:ext uri="{FF2B5EF4-FFF2-40B4-BE49-F238E27FC236}">
                  <a16:creationId xmlns:a16="http://schemas.microsoft.com/office/drawing/2014/main" id="{E5C6FC15-D8C4-C1F3-BC3D-77AE0FD4F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870" y="3962400"/>
              <a:ext cx="13587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Calibri" panose="020F0502020204030204" pitchFamily="34" charset="0"/>
                </a:rPr>
                <a:t>Implementation</a:t>
              </a:r>
            </a:p>
          </p:txBody>
        </p:sp>
        <p:sp>
          <p:nvSpPr>
            <p:cNvPr id="15" name="TextBox 28">
              <a:extLst>
                <a:ext uri="{FF2B5EF4-FFF2-40B4-BE49-F238E27FC236}">
                  <a16:creationId xmlns:a16="http://schemas.microsoft.com/office/drawing/2014/main" id="{731FC759-892A-3CE6-CB2C-62D13886E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460" y="4572000"/>
              <a:ext cx="17299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Calibri" panose="020F0502020204030204" pitchFamily="34" charset="0"/>
                </a:rPr>
                <a:t>Test and Deployment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B2811C0-DE7E-A5E3-F225-5A85CA86B73F}"/>
                </a:ext>
              </a:extLst>
            </p:cNvPr>
            <p:cNvCxnSpPr/>
            <p:nvPr/>
          </p:nvCxnSpPr>
          <p:spPr>
            <a:xfrm>
              <a:off x="2743158" y="4419600"/>
              <a:ext cx="304744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6AC1004-8B92-30DE-AA1F-9D0D0851C0D0}"/>
                </a:ext>
              </a:extLst>
            </p:cNvPr>
            <p:cNvCxnSpPr/>
            <p:nvPr/>
          </p:nvCxnSpPr>
          <p:spPr>
            <a:xfrm>
              <a:off x="2895530" y="3810000"/>
              <a:ext cx="2818883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9C4D8-E43B-A5B0-2F4C-F545028BD01F}"/>
                </a:ext>
              </a:extLst>
            </p:cNvPr>
            <p:cNvCxnSpPr/>
            <p:nvPr/>
          </p:nvCxnSpPr>
          <p:spPr>
            <a:xfrm>
              <a:off x="2971716" y="3276600"/>
              <a:ext cx="2514139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B159EF-819F-57A4-5121-A6080344F3BA}"/>
                </a:ext>
              </a:extLst>
            </p:cNvPr>
            <p:cNvCxnSpPr/>
            <p:nvPr/>
          </p:nvCxnSpPr>
          <p:spPr>
            <a:xfrm>
              <a:off x="3124088" y="2743200"/>
              <a:ext cx="2285581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E606FB88-96A7-D6D4-8BE1-09C9E41006DA}"/>
                </a:ext>
              </a:extLst>
            </p:cNvPr>
            <p:cNvSpPr/>
            <p:nvPr/>
          </p:nvSpPr>
          <p:spPr>
            <a:xfrm>
              <a:off x="5485856" y="4114800"/>
              <a:ext cx="963435" cy="817563"/>
            </a:xfrm>
            <a:custGeom>
              <a:avLst/>
              <a:gdLst>
                <a:gd name="connsiteX0" fmla="*/ 346364 w 962891"/>
                <a:gd name="connsiteY0" fmla="*/ 817419 h 817419"/>
                <a:gd name="connsiteX1" fmla="*/ 872836 w 962891"/>
                <a:gd name="connsiteY1" fmla="*/ 512619 h 817419"/>
                <a:gd name="connsiteX2" fmla="*/ 817418 w 962891"/>
                <a:gd name="connsiteY2" fmla="*/ 69273 h 817419"/>
                <a:gd name="connsiteX3" fmla="*/ 0 w 962891"/>
                <a:gd name="connsiteY3" fmla="*/ 96982 h 817419"/>
                <a:gd name="connsiteX4" fmla="*/ 0 w 962891"/>
                <a:gd name="connsiteY4" fmla="*/ 96982 h 81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891" h="817419">
                  <a:moveTo>
                    <a:pt x="346364" y="817419"/>
                  </a:moveTo>
                  <a:cubicBezTo>
                    <a:pt x="570345" y="727364"/>
                    <a:pt x="794327" y="637310"/>
                    <a:pt x="872836" y="512619"/>
                  </a:cubicBezTo>
                  <a:cubicBezTo>
                    <a:pt x="951345" y="387928"/>
                    <a:pt x="962891" y="138546"/>
                    <a:pt x="817418" y="69273"/>
                  </a:cubicBezTo>
                  <a:cubicBezTo>
                    <a:pt x="671945" y="0"/>
                    <a:pt x="0" y="96982"/>
                    <a:pt x="0" y="96982"/>
                  </a:cubicBezTo>
                  <a:lnTo>
                    <a:pt x="0" y="96982"/>
                  </a:ln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31A6548E-0943-6EB0-12E0-60AB8823E9D6}"/>
                </a:ext>
              </a:extLst>
            </p:cNvPr>
            <p:cNvSpPr/>
            <p:nvPr/>
          </p:nvSpPr>
          <p:spPr>
            <a:xfrm rot="501202">
              <a:off x="5209681" y="3497263"/>
              <a:ext cx="972959" cy="590550"/>
            </a:xfrm>
            <a:custGeom>
              <a:avLst/>
              <a:gdLst>
                <a:gd name="connsiteX0" fmla="*/ 346364 w 962891"/>
                <a:gd name="connsiteY0" fmla="*/ 817419 h 817419"/>
                <a:gd name="connsiteX1" fmla="*/ 872836 w 962891"/>
                <a:gd name="connsiteY1" fmla="*/ 512619 h 817419"/>
                <a:gd name="connsiteX2" fmla="*/ 817418 w 962891"/>
                <a:gd name="connsiteY2" fmla="*/ 69273 h 817419"/>
                <a:gd name="connsiteX3" fmla="*/ 0 w 962891"/>
                <a:gd name="connsiteY3" fmla="*/ 96982 h 817419"/>
                <a:gd name="connsiteX4" fmla="*/ 0 w 962891"/>
                <a:gd name="connsiteY4" fmla="*/ 96982 h 81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891" h="817419">
                  <a:moveTo>
                    <a:pt x="346364" y="817419"/>
                  </a:moveTo>
                  <a:cubicBezTo>
                    <a:pt x="570345" y="727364"/>
                    <a:pt x="794327" y="637310"/>
                    <a:pt x="872836" y="512619"/>
                  </a:cubicBezTo>
                  <a:cubicBezTo>
                    <a:pt x="951345" y="387928"/>
                    <a:pt x="962891" y="138546"/>
                    <a:pt x="817418" y="69273"/>
                  </a:cubicBezTo>
                  <a:cubicBezTo>
                    <a:pt x="671945" y="0"/>
                    <a:pt x="0" y="96982"/>
                    <a:pt x="0" y="96982"/>
                  </a:cubicBezTo>
                  <a:lnTo>
                    <a:pt x="0" y="96982"/>
                  </a:ln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D29140B5-2762-0AE8-7D7B-3C1788F74CA1}"/>
                </a:ext>
              </a:extLst>
            </p:cNvPr>
            <p:cNvSpPr/>
            <p:nvPr/>
          </p:nvSpPr>
          <p:spPr>
            <a:xfrm>
              <a:off x="5104925" y="2362200"/>
              <a:ext cx="963435" cy="817563"/>
            </a:xfrm>
            <a:custGeom>
              <a:avLst/>
              <a:gdLst>
                <a:gd name="connsiteX0" fmla="*/ 346364 w 962891"/>
                <a:gd name="connsiteY0" fmla="*/ 817419 h 817419"/>
                <a:gd name="connsiteX1" fmla="*/ 872836 w 962891"/>
                <a:gd name="connsiteY1" fmla="*/ 512619 h 817419"/>
                <a:gd name="connsiteX2" fmla="*/ 817418 w 962891"/>
                <a:gd name="connsiteY2" fmla="*/ 69273 h 817419"/>
                <a:gd name="connsiteX3" fmla="*/ 0 w 962891"/>
                <a:gd name="connsiteY3" fmla="*/ 96982 h 817419"/>
                <a:gd name="connsiteX4" fmla="*/ 0 w 962891"/>
                <a:gd name="connsiteY4" fmla="*/ 96982 h 81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891" h="817419">
                  <a:moveTo>
                    <a:pt x="346364" y="817419"/>
                  </a:moveTo>
                  <a:cubicBezTo>
                    <a:pt x="570345" y="727364"/>
                    <a:pt x="794327" y="637310"/>
                    <a:pt x="872836" y="512619"/>
                  </a:cubicBezTo>
                  <a:cubicBezTo>
                    <a:pt x="951345" y="387928"/>
                    <a:pt x="962891" y="138546"/>
                    <a:pt x="817418" y="69273"/>
                  </a:cubicBezTo>
                  <a:cubicBezTo>
                    <a:pt x="671945" y="0"/>
                    <a:pt x="0" y="96982"/>
                    <a:pt x="0" y="96982"/>
                  </a:cubicBezTo>
                  <a:lnTo>
                    <a:pt x="0" y="96982"/>
                  </a:lnTo>
                </a:path>
              </a:pathLst>
            </a:cu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3" name="Rounded Rectangle 48">
            <a:extLst>
              <a:ext uri="{FF2B5EF4-FFF2-40B4-BE49-F238E27FC236}">
                <a16:creationId xmlns:a16="http://schemas.microsoft.com/office/drawing/2014/main" id="{A4AFA9A6-C05E-C9BC-AE3D-3C5618CF3EEB}"/>
              </a:ext>
            </a:extLst>
          </p:cNvPr>
          <p:cNvSpPr/>
          <p:nvPr/>
        </p:nvSpPr>
        <p:spPr>
          <a:xfrm>
            <a:off x="5043488" y="6022497"/>
            <a:ext cx="1752600" cy="60960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Product or Service</a:t>
            </a:r>
          </a:p>
        </p:txBody>
      </p:sp>
      <p:sp>
        <p:nvSpPr>
          <p:cNvPr id="24" name="Down Arrow 50">
            <a:extLst>
              <a:ext uri="{FF2B5EF4-FFF2-40B4-BE49-F238E27FC236}">
                <a16:creationId xmlns:a16="http://schemas.microsoft.com/office/drawing/2014/main" id="{3261D4E1-02E6-0BDD-819B-8E73646633F0}"/>
              </a:ext>
            </a:extLst>
          </p:cNvPr>
          <p:cNvSpPr/>
          <p:nvPr/>
        </p:nvSpPr>
        <p:spPr>
          <a:xfrm>
            <a:off x="5729288" y="2136297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Down Arrow 51">
            <a:extLst>
              <a:ext uri="{FF2B5EF4-FFF2-40B4-BE49-F238E27FC236}">
                <a16:creationId xmlns:a16="http://schemas.microsoft.com/office/drawing/2014/main" id="{D19B11C3-2A0A-4FA0-7D67-55741E05381C}"/>
              </a:ext>
            </a:extLst>
          </p:cNvPr>
          <p:cNvSpPr/>
          <p:nvPr/>
        </p:nvSpPr>
        <p:spPr>
          <a:xfrm>
            <a:off x="5729288" y="5489097"/>
            <a:ext cx="304800" cy="60960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4F9186-D3F4-1326-DD78-0738F48EB328}"/>
              </a:ext>
            </a:extLst>
          </p:cNvPr>
          <p:cNvCxnSpPr/>
          <p:nvPr/>
        </p:nvCxnSpPr>
        <p:spPr>
          <a:xfrm rot="5400000">
            <a:off x="1843088" y="3584097"/>
            <a:ext cx="2895600" cy="9144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55">
            <a:extLst>
              <a:ext uri="{FF2B5EF4-FFF2-40B4-BE49-F238E27FC236}">
                <a16:creationId xmlns:a16="http://schemas.microsoft.com/office/drawing/2014/main" id="{84495523-2EC3-A585-F412-1ADCBCAA5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074" y="5538315"/>
            <a:ext cx="6046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0070C0"/>
                </a:solidFill>
                <a:latin typeface="Calibri" panose="020F0502020204030204" pitchFamily="34" charset="0"/>
              </a:rPr>
              <a:t>Time</a:t>
            </a:r>
          </a:p>
        </p:txBody>
      </p:sp>
      <p:sp>
        <p:nvSpPr>
          <p:cNvPr id="31" name="TextBox 60">
            <a:extLst>
              <a:ext uri="{FF2B5EF4-FFF2-40B4-BE49-F238E27FC236}">
                <a16:creationId xmlns:a16="http://schemas.microsoft.com/office/drawing/2014/main" id="{BE7ED9CA-B2E2-CEB6-A3D0-4F8640270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639" y="2950687"/>
            <a:ext cx="226267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b="1">
                <a:solidFill>
                  <a:srgbClr val="FF0000"/>
                </a:solidFill>
                <a:latin typeface="Calibri" panose="020F0502020204030204" pitchFamily="34" charset="0"/>
              </a:rPr>
              <a:t>Rework</a:t>
            </a:r>
          </a:p>
          <a:p>
            <a:pPr algn="ctr"/>
            <a:endParaRPr lang="en-US" altLang="en-US" sz="1600" b="1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en-US" sz="1600" b="1">
                <a:solidFill>
                  <a:srgbClr val="FF0000"/>
                </a:solidFill>
                <a:latin typeface="Calibri" panose="020F0502020204030204" pitchFamily="34" charset="0"/>
              </a:rPr>
              <a:t>Projects fail if</a:t>
            </a:r>
          </a:p>
          <a:p>
            <a:pPr algn="ctr"/>
            <a:r>
              <a:rPr lang="en-US" altLang="en-US" sz="1600" b="1">
                <a:solidFill>
                  <a:srgbClr val="FF0000"/>
                </a:solidFill>
                <a:latin typeface="Calibri" panose="020F0502020204030204" pitchFamily="34" charset="0"/>
              </a:rPr>
              <a:t> $Rework &gt; $Value Work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C20DA4-12D5-EF94-8D71-3B288D0E3FD2}"/>
              </a:ext>
            </a:extLst>
          </p:cNvPr>
          <p:cNvSpPr/>
          <p:nvPr/>
        </p:nvSpPr>
        <p:spPr>
          <a:xfrm>
            <a:off x="4191000" y="1969617"/>
            <a:ext cx="3352800" cy="1970087"/>
          </a:xfrm>
          <a:prstGeom prst="ellipse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833045" y="320040"/>
            <a:ext cx="8077200" cy="762000"/>
          </a:xfrm>
        </p:spPr>
        <p:txBody>
          <a:bodyPr/>
          <a:lstStyle/>
          <a:p>
            <a:r>
              <a:rPr lang="en-US" dirty="0"/>
              <a:t>Is this architecture? Why or why not?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 (Mehdi Mirakhorli, Viktoria Koscinski)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BECA-5E9C-E8D1-A0B1-54F907623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02" y="1236016"/>
            <a:ext cx="7112000" cy="1302716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/>
              <a:t>“Components and Connectors”</a:t>
            </a:r>
          </a:p>
          <a:p>
            <a:pPr algn="ctr"/>
            <a:r>
              <a:rPr lang="en-US" altLang="en-US" sz="3600" b="1" dirty="0"/>
              <a:t>“Overall structure of the system”</a:t>
            </a:r>
          </a:p>
        </p:txBody>
      </p:sp>
      <p:grpSp>
        <p:nvGrpSpPr>
          <p:cNvPr id="9" name="Group 8" descr="A system structure created from components and connectors. ">
            <a:extLst>
              <a:ext uri="{FF2B5EF4-FFF2-40B4-BE49-F238E27FC236}">
                <a16:creationId xmlns:a16="http://schemas.microsoft.com/office/drawing/2014/main" id="{2E801633-F308-7C9C-B233-84F64E82A4E9}"/>
              </a:ext>
            </a:extLst>
          </p:cNvPr>
          <p:cNvGrpSpPr/>
          <p:nvPr/>
        </p:nvGrpSpPr>
        <p:grpSpPr>
          <a:xfrm>
            <a:off x="2825749" y="2733044"/>
            <a:ext cx="6706628" cy="3429000"/>
            <a:chOff x="2825749" y="2733044"/>
            <a:chExt cx="6706628" cy="3429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224B866-0C0D-BED5-6D3B-B572B08773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950" y="2733044"/>
              <a:ext cx="1816100" cy="1447800"/>
              <a:chOff x="1066800" y="3657600"/>
              <a:chExt cx="1676400" cy="1295400"/>
            </a:xfrm>
          </p:grpSpPr>
          <p:sp>
            <p:nvSpPr>
              <p:cNvPr id="12" name="Oval 3">
                <a:extLst>
                  <a:ext uri="{FF2B5EF4-FFF2-40B4-BE49-F238E27FC236}">
                    <a16:creationId xmlns:a16="http://schemas.microsoft.com/office/drawing/2014/main" id="{3D38676F-3485-D673-5804-C86F405E7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3657600"/>
                <a:ext cx="1676400" cy="1295400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2296" rIns="82296"/>
              <a:lstStyle>
                <a:lvl1pPr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Symbol" panose="05050102010706020507" pitchFamily="18" charset="2"/>
                  <a:buChar char="·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Symbol" panose="05050102010706020507" pitchFamily="18" charset="2"/>
                  <a:buChar char="-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Wingdings" panose="05000000000000000000" pitchFamily="2" charset="2"/>
                  <a:buChar char="§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Char char="o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4137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4137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4137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4137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3" name="TextBox 4">
                <a:extLst>
                  <a:ext uri="{FF2B5EF4-FFF2-40B4-BE49-F238E27FC236}">
                    <a16:creationId xmlns:a16="http://schemas.microsoft.com/office/drawing/2014/main" id="{6D2A0771-C102-BC04-CE16-8E37D717B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4953" y="4137378"/>
                <a:ext cx="1617603" cy="357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Symbol" panose="05050102010706020507" pitchFamily="18" charset="2"/>
                  <a:buChar char="·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Symbol" panose="05050102010706020507" pitchFamily="18" charset="2"/>
                  <a:buChar char="-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Wingdings" panose="05000000000000000000" pitchFamily="2" charset="2"/>
                  <a:buChar char="§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Char char="o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/>
                  <a:t>Component X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1828888-17EE-D5B9-9A3D-983F290D09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5749" y="4714244"/>
              <a:ext cx="1816100" cy="1447800"/>
              <a:chOff x="1066800" y="3657600"/>
              <a:chExt cx="1676400" cy="12954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9FF80E-4945-A13E-D4C0-B06938570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3657600"/>
                <a:ext cx="1676400" cy="1295400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2296" rIns="82296"/>
              <a:lstStyle>
                <a:lvl1pPr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Symbol" panose="05050102010706020507" pitchFamily="18" charset="2"/>
                  <a:buChar char="·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Symbol" panose="05050102010706020507" pitchFamily="18" charset="2"/>
                  <a:buChar char="-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Wingdings" panose="05000000000000000000" pitchFamily="2" charset="2"/>
                  <a:buChar char="§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Char char="o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4137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4137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4137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4137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AB1270-6117-F31C-E9F9-2B754C2CD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4953" y="4137378"/>
                <a:ext cx="1604523" cy="357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Symbol" panose="05050102010706020507" pitchFamily="18" charset="2"/>
                  <a:buChar char="·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Symbol" panose="05050102010706020507" pitchFamily="18" charset="2"/>
                  <a:buChar char="-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Wingdings" panose="05000000000000000000" pitchFamily="2" charset="2"/>
                  <a:buChar char="§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Char char="o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Component A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869AEF-70BA-F615-FF55-F5C87FF71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950" y="4714244"/>
              <a:ext cx="1816100" cy="1447800"/>
              <a:chOff x="1066800" y="3657600"/>
              <a:chExt cx="1676400" cy="12954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A38C110-D172-3946-36FA-4E32AD0A9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3657600"/>
                <a:ext cx="1676400" cy="1295400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2296" rIns="82296"/>
              <a:lstStyle>
                <a:lvl1pPr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Symbol" panose="05050102010706020507" pitchFamily="18" charset="2"/>
                  <a:buChar char="·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Symbol" panose="05050102010706020507" pitchFamily="18" charset="2"/>
                  <a:buChar char="-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Wingdings" panose="05000000000000000000" pitchFamily="2" charset="2"/>
                  <a:buChar char="§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Char char="o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4137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4137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4137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4137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697B7A-1BE2-F431-44DA-8851E4709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4953" y="4137378"/>
                <a:ext cx="1617603" cy="357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Symbol" panose="05050102010706020507" pitchFamily="18" charset="2"/>
                  <a:buChar char="·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Symbol" panose="05050102010706020507" pitchFamily="18" charset="2"/>
                  <a:buChar char="-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Wingdings" panose="05000000000000000000" pitchFamily="2" charset="2"/>
                  <a:buChar char="§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Char char="o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Component B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45D181-8399-5CF5-1E36-AA5C5FA01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2547" y="4638044"/>
              <a:ext cx="1829830" cy="1447800"/>
              <a:chOff x="1066800" y="3657600"/>
              <a:chExt cx="1689073" cy="1295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6523B08-C07E-5A77-3CCE-CC741CE75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3657600"/>
                <a:ext cx="1676400" cy="1295400"/>
              </a:xfrm>
              <a:prstGeom prst="ellips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2296" rIns="82296"/>
              <a:lstStyle>
                <a:lvl1pPr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Symbol" panose="05050102010706020507" pitchFamily="18" charset="2"/>
                  <a:buChar char="·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Symbol" panose="05050102010706020507" pitchFamily="18" charset="2"/>
                  <a:buChar char="-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Wingdings" panose="05000000000000000000" pitchFamily="2" charset="2"/>
                  <a:buChar char="§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Char char="o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841375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84137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84137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84137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841375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DEC311-2C5E-EC50-D6AF-7CE845F4F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4953" y="4137378"/>
                <a:ext cx="1630920" cy="357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Symbol" panose="05050102010706020507" pitchFamily="18" charset="2"/>
                  <a:buChar char="·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Symbol" panose="05050102010706020507" pitchFamily="18" charset="2"/>
                  <a:buChar char="-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Font typeface="Wingdings" panose="05000000000000000000" pitchFamily="2" charset="2"/>
                  <a:buChar char="§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Char char="o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447F"/>
                  </a:buClr>
                  <a:buSzPct val="100000"/>
                  <a:buChar char="·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Component C</a:t>
                </a:r>
              </a:p>
            </p:txBody>
          </p:sp>
        </p:grpSp>
        <p:cxnSp>
          <p:nvCxnSpPr>
            <p:cNvPr id="23" name="Straight Connector 23">
              <a:extLst>
                <a:ext uri="{FF2B5EF4-FFF2-40B4-BE49-F238E27FC236}">
                  <a16:creationId xmlns:a16="http://schemas.microsoft.com/office/drawing/2014/main" id="{0A1CBAE9-0CA9-D8E3-D737-4DC8528FBE7D}"/>
                </a:ext>
              </a:extLst>
            </p:cNvPr>
            <p:cNvCxnSpPr>
              <a:cxnSpLocks noChangeShapeType="1"/>
              <a:stCxn id="12" idx="4"/>
              <a:endCxn id="18" idx="0"/>
            </p:cNvCxnSpPr>
            <p:nvPr/>
          </p:nvCxnSpPr>
          <p:spPr bwMode="auto">
            <a:xfrm>
              <a:off x="6095997" y="4180844"/>
              <a:ext cx="0" cy="5334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25">
              <a:extLst>
                <a:ext uri="{FF2B5EF4-FFF2-40B4-BE49-F238E27FC236}">
                  <a16:creationId xmlns:a16="http://schemas.microsoft.com/office/drawing/2014/main" id="{1F7D3088-BD57-F5C9-112A-002EC649C7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40146" y="4333244"/>
              <a:ext cx="487680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7">
              <a:extLst>
                <a:ext uri="{FF2B5EF4-FFF2-40B4-BE49-F238E27FC236}">
                  <a16:creationId xmlns:a16="http://schemas.microsoft.com/office/drawing/2014/main" id="{37E2DD86-666C-A184-D70C-3EA83746AFB3}"/>
                </a:ext>
              </a:extLst>
            </p:cNvPr>
            <p:cNvCxnSpPr>
              <a:cxnSpLocks noChangeShapeType="1"/>
              <a:endCxn id="15" idx="0"/>
            </p:cNvCxnSpPr>
            <p:nvPr/>
          </p:nvCxnSpPr>
          <p:spPr bwMode="auto">
            <a:xfrm flipH="1">
              <a:off x="3733801" y="4333244"/>
              <a:ext cx="6351" cy="3810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31">
              <a:extLst>
                <a:ext uri="{FF2B5EF4-FFF2-40B4-BE49-F238E27FC236}">
                  <a16:creationId xmlns:a16="http://schemas.microsoft.com/office/drawing/2014/main" id="{B08F2AA3-157F-87C8-30FE-E7410E5E5E9C}"/>
                </a:ext>
              </a:extLst>
            </p:cNvPr>
            <p:cNvCxnSpPr>
              <a:cxnSpLocks noChangeShapeType="1"/>
              <a:endCxn id="21" idx="0"/>
            </p:cNvCxnSpPr>
            <p:nvPr/>
          </p:nvCxnSpPr>
          <p:spPr bwMode="auto">
            <a:xfrm flipH="1">
              <a:off x="8610601" y="4333244"/>
              <a:ext cx="6351" cy="3048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81905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70B389-610F-3499-F30A-1356057ADBB5}"/>
              </a:ext>
            </a:extLst>
          </p:cNvPr>
          <p:cNvSpPr txBox="1"/>
          <p:nvPr/>
        </p:nvSpPr>
        <p:spPr>
          <a:xfrm>
            <a:off x="1828800" y="1316732"/>
            <a:ext cx="895261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MyCourses, </a:t>
            </a:r>
            <a:r>
              <a:rPr lang="en-US" sz="3200" b="1" dirty="0" err="1"/>
              <a:t>CampusGroups</a:t>
            </a:r>
            <a:r>
              <a:rPr lang="en-US" sz="3200" b="1" dirty="0"/>
              <a:t>, SIS </a:t>
            </a:r>
          </a:p>
          <a:p>
            <a:endParaRPr lang="en-US" dirty="0"/>
          </a:p>
          <a:p>
            <a:pPr marL="457189" indent="-457189">
              <a:buFont typeface="+mj-lt"/>
              <a:buAutoNum type="arabicPeriod"/>
            </a:pPr>
            <a:r>
              <a:rPr lang="en-US" sz="2400" dirty="0"/>
              <a:t>What are the contextual influences?</a:t>
            </a:r>
          </a:p>
          <a:p>
            <a:pPr marL="914377" lvl="1" indent="-457189">
              <a:buFont typeface="Arial" panose="020B0604020202020204" pitchFamily="34" charset="0"/>
              <a:buChar char="•"/>
            </a:pPr>
            <a:r>
              <a:rPr lang="en-US" sz="2400" dirty="0"/>
              <a:t>Business – business goals </a:t>
            </a:r>
          </a:p>
          <a:p>
            <a:pPr marL="914377" lvl="1" indent="-457189">
              <a:buFont typeface="Arial" panose="020B0604020202020204" pitchFamily="34" charset="0"/>
              <a:buChar char="•"/>
            </a:pPr>
            <a:r>
              <a:rPr lang="en-US" sz="2400" dirty="0"/>
              <a:t>Technical – quality attributes (performance, availability, usability, testability, safety, interoperability…), tech environment</a:t>
            </a:r>
          </a:p>
          <a:p>
            <a:pPr marL="914377" lvl="1" indent="-457189">
              <a:buFont typeface="Arial" panose="020B0604020202020204" pitchFamily="34" charset="0"/>
              <a:buChar char="•"/>
            </a:pPr>
            <a:r>
              <a:rPr lang="en-US" sz="2400" dirty="0"/>
              <a:t>Project life-cycle – software development process, evaluating the architecture</a:t>
            </a:r>
          </a:p>
          <a:p>
            <a:pPr marL="914377" lvl="1" indent="-457189">
              <a:buFont typeface="Arial" panose="020B0604020202020204" pitchFamily="34" charset="0"/>
              <a:buChar char="•"/>
            </a:pPr>
            <a:r>
              <a:rPr lang="en-US" sz="2400" dirty="0"/>
              <a:t>Professional – architects’ background and experience, communication between architect and stakeholder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dirty="0"/>
              <a:t>Who are the stakeholders?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dirty="0"/>
              <a:t>How do these systems reflect or impact the organizational structure? </a:t>
            </a:r>
          </a:p>
          <a:p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828800" y="299720"/>
            <a:ext cx="8077200" cy="7620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Architecture influences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34600" y="34036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System “What” not the “How”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3DA82-196F-9006-3859-F9C533B88E19}"/>
              </a:ext>
            </a:extLst>
          </p:cNvPr>
          <p:cNvSpPr txBox="1"/>
          <p:nvPr/>
        </p:nvSpPr>
        <p:spPr>
          <a:xfrm>
            <a:off x="4308045" y="6398316"/>
            <a:ext cx="399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(discussion activity)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0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What is wrong with this description?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241609"/>
            <a:ext cx="11176000" cy="5616391"/>
          </a:xfrm>
        </p:spPr>
        <p:txBody>
          <a:bodyPr>
            <a:noAutofit/>
          </a:bodyPr>
          <a:lstStyle/>
          <a:p>
            <a:pPr marL="34289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What kind of component?</a:t>
            </a:r>
          </a:p>
          <a:p>
            <a:pPr marL="800080" lvl="1" indent="-342891"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Task, process, object, program, function, library, processor, …?</a:t>
            </a:r>
          </a:p>
          <a:p>
            <a:pPr marL="342891" indent="-342891"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What kind of connector?</a:t>
            </a:r>
          </a:p>
          <a:p>
            <a:pPr marL="800080" lvl="1" indent="-342891"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Calls, invokes, signals, uses, data flow, subclass, runs with, excludes, co-located with, ….?</a:t>
            </a:r>
          </a:p>
          <a:p>
            <a:pPr marL="342891" indent="-342891"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Meaning of overall structure (ovals and lines)?</a:t>
            </a:r>
          </a:p>
          <a:p>
            <a:pPr marL="800080" lvl="1" indent="-342891"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Which structure – module, task, uses, logical, physical?</a:t>
            </a:r>
          </a:p>
          <a:p>
            <a:pPr marL="800080" lvl="1" indent="-342891"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What is the significance of the layout?</a:t>
            </a:r>
          </a:p>
          <a:p>
            <a:pPr marL="1200121" lvl="2" indent="-342891">
              <a:buFont typeface="Arial" panose="020B0604020202020204" pitchFamily="34" charset="0"/>
              <a:buChar char="•"/>
              <a:defRPr/>
            </a:pPr>
            <a:r>
              <a:rPr lang="en-US" altLang="en-US" sz="2600" dirty="0"/>
              <a:t>To which extent does an element’s behavior influence another element or the acceptability of the system as a whole?</a:t>
            </a:r>
            <a:endParaRPr lang="en-US" sz="2600" dirty="0"/>
          </a:p>
          <a:p>
            <a:pPr marL="342891" indent="-342891"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Conclusion – the </a:t>
            </a:r>
            <a:r>
              <a:rPr lang="en-US" sz="2600" b="1" dirty="0"/>
              <a:t>diagram is not the architecture</a:t>
            </a:r>
            <a:r>
              <a:rPr lang="en-US" sz="2600" dirty="0"/>
              <a:t> but a </a:t>
            </a:r>
            <a:r>
              <a:rPr lang="en-US" sz="2600" b="1" dirty="0"/>
              <a:t>starting point, one 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 (Mehdi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Mirakhorli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, Viktoria Koscinski)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System “What” not the “How”</a:t>
            </a:r>
          </a:p>
        </p:txBody>
      </p:sp>
    </p:spTree>
    <p:extLst>
      <p:ext uri="{BB962C8B-B14F-4D97-AF65-F5344CB8AC3E}">
        <p14:creationId xmlns:p14="http://schemas.microsoft.com/office/powerpoint/2010/main" val="341932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DSCN1332.JPG">
            <a:extLst>
              <a:ext uri="{FF2B5EF4-FFF2-40B4-BE49-F238E27FC236}">
                <a16:creationId xmlns:a16="http://schemas.microsoft.com/office/drawing/2014/main" id="{9670385F-851C-5362-0E29-7655CA70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985" y="3308351"/>
            <a:ext cx="406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DSCN1304.JPG">
            <a:extLst>
              <a:ext uri="{FF2B5EF4-FFF2-40B4-BE49-F238E27FC236}">
                <a16:creationId xmlns:a16="http://schemas.microsoft.com/office/drawing/2014/main" id="{3D55AD8A-0A93-45F1-5586-3D5704C76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92" y="1316725"/>
            <a:ext cx="3959225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architecture?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 (Mehdi Mirakhorli, Viktoria Koscinski), photos: Robert Kuehl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56D3EEF-DE4E-429D-8EC4-DDC531AFF58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7A640-19DE-5656-A537-59EB223D4411}"/>
              </a:ext>
            </a:extLst>
          </p:cNvPr>
          <p:cNvSpPr txBox="1"/>
          <p:nvPr/>
        </p:nvSpPr>
        <p:spPr>
          <a:xfrm>
            <a:off x="406400" y="1048941"/>
            <a:ext cx="11335135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151515"/>
                </a:solidFill>
                <a:latin typeface="Fd1996506-Identity-H"/>
              </a:rPr>
              <a:t>“The software architecture of a system is the </a:t>
            </a:r>
            <a:r>
              <a:rPr lang="en-US" sz="2800" b="1" dirty="0">
                <a:solidFill>
                  <a:srgbClr val="151515"/>
                </a:solidFill>
                <a:latin typeface="Fd1996506-Identity-H"/>
              </a:rPr>
              <a:t>set of structures </a:t>
            </a:r>
            <a:r>
              <a:rPr lang="en-US" sz="2800" dirty="0">
                <a:solidFill>
                  <a:srgbClr val="151515"/>
                </a:solidFill>
                <a:latin typeface="Fd1996506-Identity-H"/>
              </a:rPr>
              <a:t>needed to reason about the system, which comprise </a:t>
            </a:r>
            <a:r>
              <a:rPr lang="en-US" sz="2800" b="1" dirty="0">
                <a:solidFill>
                  <a:srgbClr val="151515"/>
                </a:solidFill>
                <a:latin typeface="Fd1996506-Identity-H"/>
              </a:rPr>
              <a:t>software elements</a:t>
            </a:r>
            <a:r>
              <a:rPr lang="en-US" sz="2800" dirty="0">
                <a:solidFill>
                  <a:srgbClr val="151515"/>
                </a:solidFill>
                <a:latin typeface="Fd1996506-Identity-H"/>
              </a:rPr>
              <a:t>, relations among them, and </a:t>
            </a:r>
            <a:r>
              <a:rPr lang="en-US" sz="2800" b="1" dirty="0">
                <a:solidFill>
                  <a:srgbClr val="151515"/>
                </a:solidFill>
                <a:latin typeface="Fd1996506-Identity-H"/>
              </a:rPr>
              <a:t>properties</a:t>
            </a:r>
            <a:r>
              <a:rPr lang="en-US" sz="2800" dirty="0">
                <a:solidFill>
                  <a:srgbClr val="151515"/>
                </a:solidFill>
                <a:latin typeface="Fd1996506-Identity-H"/>
              </a:rPr>
              <a:t> of both.”</a:t>
            </a:r>
          </a:p>
          <a:p>
            <a:pPr algn="l"/>
            <a:endParaRPr lang="en-US" sz="2800" dirty="0">
              <a:solidFill>
                <a:srgbClr val="151515"/>
              </a:solidFill>
              <a:latin typeface="Fd1996506-Identity-H"/>
            </a:endParaRPr>
          </a:p>
          <a:p>
            <a:pPr algn="l"/>
            <a:r>
              <a:rPr lang="en-US" sz="2800" b="1" dirty="0">
                <a:solidFill>
                  <a:srgbClr val="151515"/>
                </a:solidFill>
                <a:latin typeface="Fd1996506-Identity-H"/>
              </a:rPr>
              <a:t>Structure and Vision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51515"/>
                </a:solidFill>
                <a:latin typeface="Fd1996506-Identity-H"/>
              </a:rPr>
              <a:t>Structures – a set of </a:t>
            </a:r>
            <a:r>
              <a:rPr lang="en-US" sz="2800" b="1" dirty="0">
                <a:solidFill>
                  <a:srgbClr val="151515"/>
                </a:solidFill>
                <a:latin typeface="Fd1996506-Identity-H"/>
              </a:rPr>
              <a:t>elements</a:t>
            </a:r>
            <a:r>
              <a:rPr lang="en-US" sz="2800" dirty="0">
                <a:solidFill>
                  <a:srgbClr val="151515"/>
                </a:solidFill>
                <a:latin typeface="Fd1996506-Identity-H"/>
              </a:rPr>
              <a:t> and </a:t>
            </a:r>
            <a:r>
              <a:rPr lang="en-US" sz="2800" b="1" dirty="0">
                <a:solidFill>
                  <a:srgbClr val="151515"/>
                </a:solidFill>
                <a:latin typeface="Fd1996506-Identity-H"/>
              </a:rPr>
              <a:t>relationships</a:t>
            </a:r>
            <a:r>
              <a:rPr lang="en-US" sz="2800" dirty="0">
                <a:solidFill>
                  <a:srgbClr val="151515"/>
                </a:solidFill>
                <a:latin typeface="Fd1996506-Identity-H"/>
              </a:rPr>
              <a:t> among them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51515"/>
                </a:solidFill>
                <a:latin typeface="Fd1996506-Identity-H"/>
              </a:rPr>
              <a:t>Structures provide insight – a perspective for reasoning about relevant quality attributes of the software (example: modifiability, performance, availability)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51515"/>
                </a:solidFill>
                <a:latin typeface="Fd1996506-Identity-H"/>
              </a:rPr>
              <a:t>View – a </a:t>
            </a:r>
            <a:r>
              <a:rPr lang="en-US" sz="2800" b="1" dirty="0">
                <a:solidFill>
                  <a:srgbClr val="151515"/>
                </a:solidFill>
                <a:latin typeface="Fd1996506-Identity-H"/>
              </a:rPr>
              <a:t>representation</a:t>
            </a:r>
            <a:r>
              <a:rPr lang="en-US" sz="2800" dirty="0">
                <a:solidFill>
                  <a:srgbClr val="151515"/>
                </a:solidFill>
                <a:latin typeface="Fd1996506-Identity-H"/>
              </a:rPr>
              <a:t> of architectural elements (representation of one or more structures) as written and read by system stakeholders</a:t>
            </a:r>
          </a:p>
          <a:p>
            <a:pPr algn="l"/>
            <a:endParaRPr lang="en-US" sz="2800" b="1" dirty="0">
              <a:solidFill>
                <a:srgbClr val="151515"/>
              </a:solidFill>
              <a:latin typeface="Fd1996506-Identity-H"/>
            </a:endParaRPr>
          </a:p>
          <a:p>
            <a:pPr algn="l"/>
            <a:r>
              <a:rPr lang="en-US" sz="2800" dirty="0">
                <a:solidFill>
                  <a:srgbClr val="151515"/>
                </a:solidFill>
                <a:latin typeface="Fd1996506-Identity-H"/>
              </a:rPr>
              <a:t>Architects </a:t>
            </a:r>
            <a:r>
              <a:rPr lang="en-US" sz="2800" b="1" dirty="0">
                <a:solidFill>
                  <a:srgbClr val="151515"/>
                </a:solidFill>
                <a:latin typeface="Fd1996506-Identity-H"/>
              </a:rPr>
              <a:t>design</a:t>
            </a:r>
            <a:r>
              <a:rPr lang="en-US" sz="2800" dirty="0">
                <a:solidFill>
                  <a:srgbClr val="151515"/>
                </a:solidFill>
                <a:latin typeface="Fd1996506-Identity-H"/>
              </a:rPr>
              <a:t> </a:t>
            </a:r>
            <a:r>
              <a:rPr lang="en-US" sz="2800" b="1" dirty="0">
                <a:solidFill>
                  <a:srgbClr val="151515"/>
                </a:solidFill>
                <a:latin typeface="Fd1996506-Identity-H"/>
              </a:rPr>
              <a:t>structures</a:t>
            </a:r>
            <a:r>
              <a:rPr lang="en-US" sz="2800" dirty="0">
                <a:solidFill>
                  <a:srgbClr val="151515"/>
                </a:solidFill>
                <a:latin typeface="Fd1996506-Identity-H"/>
              </a:rPr>
              <a:t> and </a:t>
            </a:r>
            <a:r>
              <a:rPr lang="en-US" sz="2800" b="1" dirty="0">
                <a:solidFill>
                  <a:srgbClr val="151515"/>
                </a:solidFill>
                <a:latin typeface="Fd1996506-Identity-H"/>
              </a:rPr>
              <a:t>document</a:t>
            </a:r>
            <a:r>
              <a:rPr lang="en-US" sz="2800" dirty="0">
                <a:solidFill>
                  <a:srgbClr val="151515"/>
                </a:solidFill>
                <a:latin typeface="Fd1996506-Identity-H"/>
              </a:rPr>
              <a:t> their </a:t>
            </a:r>
            <a:r>
              <a:rPr lang="en-US" sz="2800" b="1" dirty="0">
                <a:solidFill>
                  <a:srgbClr val="151515"/>
                </a:solidFill>
                <a:latin typeface="Fd1996506-Identity-H"/>
              </a:rPr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255499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System and enterprise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9D11FD2-E239-39BC-C037-053A0F534DF2}"/>
              </a:ext>
            </a:extLst>
          </p:cNvPr>
          <p:cNvSpPr txBox="1">
            <a:spLocks/>
          </p:cNvSpPr>
          <p:nvPr/>
        </p:nvSpPr>
        <p:spPr>
          <a:xfrm>
            <a:off x="5968620" y="1353548"/>
            <a:ext cx="58497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3200" b="1" kern="0" dirty="0"/>
              <a:t>Enterprise architecture: </a:t>
            </a:r>
            <a:r>
              <a:rPr lang="en-US" sz="3200" kern="0" dirty="0"/>
              <a:t>concerned with how an enterprise’s systems support the business processes and goals of the enterprise</a:t>
            </a:r>
          </a:p>
          <a:p>
            <a:endParaRPr lang="en-US" sz="3200" kern="0" dirty="0"/>
          </a:p>
          <a:p>
            <a:pPr marL="342891" indent="-342891">
              <a:buFont typeface="Arial" panose="020B0604020202020204" pitchFamily="34" charset="0"/>
              <a:buChar char="•"/>
              <a:defRPr/>
            </a:pPr>
            <a:r>
              <a:rPr lang="en-US" sz="3200" b="1" kern="0" dirty="0"/>
              <a:t>System architecture: </a:t>
            </a:r>
            <a:r>
              <a:rPr lang="en-US" sz="3200" kern="0" dirty="0"/>
              <a:t>concerned with the total system, including software, hardware, and humans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D68F6B-364E-ADF8-3C60-1D03A0DF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979" y="1387831"/>
            <a:ext cx="5086729" cy="50867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234CFA-5F2E-619E-8598-4E67CF159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19393" y="2535264"/>
            <a:ext cx="3993900" cy="39939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4597C9-5B16-4849-7580-AB341AA6A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63485" y="3823449"/>
            <a:ext cx="2705715" cy="270571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82CA0-9E8C-EAEA-D347-A6F6E99C7811}"/>
              </a:ext>
            </a:extLst>
          </p:cNvPr>
          <p:cNvSpPr txBox="1"/>
          <p:nvPr/>
        </p:nvSpPr>
        <p:spPr>
          <a:xfrm>
            <a:off x="2072397" y="4699252"/>
            <a:ext cx="2302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Software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1CC4ED-F62E-67F7-7E6D-ACC9DECFF2F2}"/>
              </a:ext>
            </a:extLst>
          </p:cNvPr>
          <p:cNvSpPr txBox="1"/>
          <p:nvPr/>
        </p:nvSpPr>
        <p:spPr>
          <a:xfrm>
            <a:off x="2072397" y="2772679"/>
            <a:ext cx="2302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System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BA89B-DED1-B215-FC26-FEE25633354A}"/>
              </a:ext>
            </a:extLst>
          </p:cNvPr>
          <p:cNvSpPr txBox="1"/>
          <p:nvPr/>
        </p:nvSpPr>
        <p:spPr>
          <a:xfrm>
            <a:off x="2080793" y="1504957"/>
            <a:ext cx="2302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Enterprise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50656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20035" y="340360"/>
            <a:ext cx="11675120" cy="632148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Why is architecture important?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28F84-78EC-3393-423C-876BBA06D174}"/>
              </a:ext>
            </a:extLst>
          </p:cNvPr>
          <p:cNvSpPr txBox="1"/>
          <p:nvPr/>
        </p:nvSpPr>
        <p:spPr>
          <a:xfrm>
            <a:off x="220035" y="1089171"/>
            <a:ext cx="116751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9438" indent="-579438">
              <a:buFont typeface="+mj-lt"/>
              <a:buAutoNum type="arabicPeriod"/>
            </a:pPr>
            <a:r>
              <a:rPr lang="en-US" sz="2000" dirty="0"/>
              <a:t>An architecture </a:t>
            </a:r>
            <a:r>
              <a:rPr lang="en-US" sz="2000" b="1" dirty="0">
                <a:solidFill>
                  <a:schemeClr val="accent3"/>
                </a:solidFill>
              </a:rPr>
              <a:t>will inhibit or enable a system’s driving quality attributes</a:t>
            </a:r>
            <a:r>
              <a:rPr lang="en-US" sz="2000" dirty="0"/>
              <a:t>.</a:t>
            </a:r>
          </a:p>
          <a:p>
            <a:pPr marL="579438" indent="-579438"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3"/>
                </a:solidFill>
              </a:rPr>
              <a:t>decisions</a:t>
            </a:r>
            <a:r>
              <a:rPr lang="en-US" sz="2000" dirty="0"/>
              <a:t> made in an architecture allow you to reason about and </a:t>
            </a:r>
            <a:r>
              <a:rPr lang="en-US" sz="2000" b="1" dirty="0">
                <a:solidFill>
                  <a:schemeClr val="accent3"/>
                </a:solidFill>
              </a:rPr>
              <a:t>manage change as the system evolves.</a:t>
            </a:r>
          </a:p>
          <a:p>
            <a:pPr marL="579438" indent="-579438">
              <a:buFont typeface="+mj-lt"/>
              <a:buAutoNum type="arabicPeriod"/>
            </a:pPr>
            <a:r>
              <a:rPr lang="en-US" sz="2000" dirty="0"/>
              <a:t>The analysis of an architecture enables </a:t>
            </a:r>
            <a:r>
              <a:rPr lang="en-US" sz="2000" b="1" dirty="0">
                <a:solidFill>
                  <a:schemeClr val="accent3"/>
                </a:solidFill>
              </a:rPr>
              <a:t>early prediction </a:t>
            </a:r>
            <a:r>
              <a:rPr lang="en-US" sz="2000" dirty="0"/>
              <a:t>of a system’s qualities.</a:t>
            </a:r>
          </a:p>
          <a:p>
            <a:pPr marL="579438" indent="-579438">
              <a:buFont typeface="+mj-lt"/>
              <a:buAutoNum type="arabicPeriod"/>
            </a:pPr>
            <a:r>
              <a:rPr lang="en-US" sz="2000" dirty="0"/>
              <a:t>A </a:t>
            </a:r>
            <a:r>
              <a:rPr lang="en-US" sz="2000" b="1" dirty="0">
                <a:solidFill>
                  <a:schemeClr val="accent3"/>
                </a:solidFill>
              </a:rPr>
              <a:t>documented architecture enhances communication </a:t>
            </a:r>
            <a:r>
              <a:rPr lang="en-US" sz="2000" dirty="0"/>
              <a:t>among stakeholders.</a:t>
            </a:r>
          </a:p>
          <a:p>
            <a:pPr marL="579438" indent="-579438">
              <a:buFont typeface="+mj-lt"/>
              <a:buAutoNum type="arabicPeriod"/>
            </a:pPr>
            <a:r>
              <a:rPr lang="en-US" sz="2000" dirty="0"/>
              <a:t>The architecture is a carrier of the earliest and hence most fundamental, </a:t>
            </a:r>
            <a:r>
              <a:rPr lang="en-US" sz="2000" b="1" dirty="0">
                <a:solidFill>
                  <a:schemeClr val="accent3"/>
                </a:solidFill>
              </a:rPr>
              <a:t>hardest-to-change design decisions.</a:t>
            </a:r>
          </a:p>
          <a:p>
            <a:pPr marL="579438" indent="-579438">
              <a:buFont typeface="+mj-lt"/>
              <a:buAutoNum type="arabicPeriod"/>
            </a:pPr>
            <a:r>
              <a:rPr lang="en-US" sz="2000" dirty="0"/>
              <a:t>An architecture </a:t>
            </a:r>
            <a:r>
              <a:rPr lang="en-US" sz="2000" b="1" dirty="0">
                <a:solidFill>
                  <a:schemeClr val="accent3"/>
                </a:solidFill>
              </a:rPr>
              <a:t>defines a set of constraints </a:t>
            </a:r>
            <a:r>
              <a:rPr lang="en-US" sz="2000" dirty="0"/>
              <a:t>on subsequent implementation.</a:t>
            </a:r>
          </a:p>
          <a:p>
            <a:pPr marL="579438" indent="-579438">
              <a:buFont typeface="+mj-lt"/>
              <a:buAutoNum type="arabicPeriod"/>
            </a:pPr>
            <a:r>
              <a:rPr lang="en-US" sz="2000" dirty="0"/>
              <a:t>The architecture </a:t>
            </a:r>
            <a:r>
              <a:rPr lang="en-US" sz="2000" b="1" dirty="0">
                <a:solidFill>
                  <a:schemeClr val="accent3"/>
                </a:solidFill>
              </a:rPr>
              <a:t>dictates the structure of an organization</a:t>
            </a:r>
            <a:r>
              <a:rPr lang="en-US" sz="2000" dirty="0"/>
              <a:t>, or vice versa.</a:t>
            </a:r>
          </a:p>
          <a:p>
            <a:pPr marL="579438" indent="-579438">
              <a:buFont typeface="+mj-lt"/>
              <a:buAutoNum type="arabicPeriod"/>
            </a:pPr>
            <a:r>
              <a:rPr lang="en-US" sz="2000" dirty="0"/>
              <a:t>An architecture can provide the basis for </a:t>
            </a:r>
            <a:r>
              <a:rPr lang="en-US" sz="2000" b="1" dirty="0">
                <a:solidFill>
                  <a:schemeClr val="accent3"/>
                </a:solidFill>
              </a:rPr>
              <a:t>evolutionary prototyping</a:t>
            </a:r>
            <a:r>
              <a:rPr lang="en-US" sz="2000" dirty="0"/>
              <a:t>.</a:t>
            </a:r>
          </a:p>
          <a:p>
            <a:pPr marL="579438" indent="-579438">
              <a:buFont typeface="+mj-lt"/>
              <a:buAutoNum type="arabicPeriod"/>
            </a:pPr>
            <a:r>
              <a:rPr lang="en-US" sz="2000" dirty="0"/>
              <a:t>An architecture is the </a:t>
            </a:r>
            <a:r>
              <a:rPr lang="en-US" sz="2000" b="1" dirty="0">
                <a:solidFill>
                  <a:schemeClr val="accent3"/>
                </a:solidFill>
              </a:rPr>
              <a:t>key artifact </a:t>
            </a:r>
            <a:r>
              <a:rPr lang="en-US" sz="2000" dirty="0"/>
              <a:t>that allows the architect and project manager to reason about cost and schedule.</a:t>
            </a:r>
          </a:p>
          <a:p>
            <a:pPr marL="579438" indent="-579438">
              <a:buFont typeface="+mj-lt"/>
              <a:buAutoNum type="arabicPeriod"/>
            </a:pPr>
            <a:r>
              <a:rPr lang="en-US" sz="2000" dirty="0"/>
              <a:t>An architecture can be created as </a:t>
            </a:r>
            <a:r>
              <a:rPr lang="en-US" sz="2000" b="1" dirty="0">
                <a:solidFill>
                  <a:schemeClr val="accent3"/>
                </a:solidFill>
              </a:rPr>
              <a:t>a transferable, reusable </a:t>
            </a:r>
            <a:r>
              <a:rPr lang="en-US" sz="2000" dirty="0"/>
              <a:t>model that forms the heart of a product line.</a:t>
            </a:r>
          </a:p>
          <a:p>
            <a:pPr marL="579438" indent="-579438">
              <a:buFont typeface="+mj-lt"/>
              <a:buAutoNum type="arabicPeriod"/>
            </a:pPr>
            <a:r>
              <a:rPr lang="en-US" sz="2000" dirty="0"/>
              <a:t>Architecture-based development focuses attention on the </a:t>
            </a:r>
            <a:r>
              <a:rPr lang="en-US" sz="2000" b="1" dirty="0">
                <a:solidFill>
                  <a:schemeClr val="accent3"/>
                </a:solidFill>
              </a:rPr>
              <a:t>assembly of components</a:t>
            </a:r>
            <a:r>
              <a:rPr lang="en-US" sz="2000" dirty="0"/>
              <a:t>, rather than simply on their creation.</a:t>
            </a:r>
          </a:p>
          <a:p>
            <a:pPr marL="579438" indent="-579438">
              <a:buFont typeface="+mj-lt"/>
              <a:buAutoNum type="arabicPeriod"/>
            </a:pPr>
            <a:r>
              <a:rPr lang="en-US" sz="2000" dirty="0"/>
              <a:t>By restricting design alternatives, architecture channels the creativity of developers, </a:t>
            </a:r>
            <a:r>
              <a:rPr lang="en-US" sz="2000" b="1" dirty="0">
                <a:solidFill>
                  <a:schemeClr val="accent3"/>
                </a:solidFill>
              </a:rPr>
              <a:t>reducing design and system complexity</a:t>
            </a:r>
            <a:r>
              <a:rPr lang="en-US" sz="2000" dirty="0"/>
              <a:t>.</a:t>
            </a:r>
          </a:p>
          <a:p>
            <a:pPr marL="579438" indent="-579438">
              <a:buFont typeface="+mj-lt"/>
              <a:buAutoNum type="arabicPeriod"/>
            </a:pPr>
            <a:r>
              <a:rPr lang="en-US" sz="2000" dirty="0"/>
              <a:t>An architecture can be the foundation for </a:t>
            </a:r>
            <a:r>
              <a:rPr lang="en-US" sz="2000" b="1" dirty="0">
                <a:solidFill>
                  <a:schemeClr val="accent3"/>
                </a:solidFill>
              </a:rPr>
              <a:t>training a new team member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11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828800" y="340360"/>
            <a:ext cx="8077200" cy="7620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Why is architecture important?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 (Viktoria Koscinski)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34600" y="34036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System “What” not the “How”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70B389-610F-3499-F30A-1356057ADBB5}"/>
              </a:ext>
            </a:extLst>
          </p:cNvPr>
          <p:cNvSpPr txBox="1"/>
          <p:nvPr/>
        </p:nvSpPr>
        <p:spPr>
          <a:xfrm>
            <a:off x="1828800" y="1316728"/>
            <a:ext cx="8077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3 most important reasons: </a:t>
            </a:r>
          </a:p>
          <a:p>
            <a:pPr algn="ctr"/>
            <a:endParaRPr lang="en-US" sz="3600" dirty="0"/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1.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2.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3.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3DA82-196F-9006-3859-F9C533B88E19}"/>
              </a:ext>
            </a:extLst>
          </p:cNvPr>
          <p:cNvSpPr txBox="1"/>
          <p:nvPr/>
        </p:nvSpPr>
        <p:spPr>
          <a:xfrm>
            <a:off x="3870340" y="5573231"/>
            <a:ext cx="3994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(discussion activity)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481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Architectural structures – 3 main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393535"/>
            <a:ext cx="11074400" cy="5083465"/>
          </a:xfrm>
        </p:spPr>
        <p:txBody>
          <a:bodyPr>
            <a:noAutofit/>
          </a:bodyPr>
          <a:lstStyle/>
          <a:p>
            <a:pPr marL="34289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000" b="1" dirty="0"/>
              <a:t>Module structures: </a:t>
            </a:r>
            <a:r>
              <a:rPr lang="en-US" sz="4000" dirty="0"/>
              <a:t>show how a system is to be structured as a set of code or data units (classes, layers, divisions of functionality) that have to be constructed:</a:t>
            </a:r>
          </a:p>
          <a:p>
            <a:pPr marL="1085824" lvl="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What is the primary responsibility assigned to each module?</a:t>
            </a:r>
          </a:p>
          <a:p>
            <a:pPr marL="1085824" lvl="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What other software elements is a module allowed to use?</a:t>
            </a:r>
          </a:p>
          <a:p>
            <a:pPr marL="1085824" lvl="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What are the software dependencies?</a:t>
            </a:r>
          </a:p>
          <a:p>
            <a:pPr>
              <a:lnSpc>
                <a:spcPct val="80000"/>
              </a:lnSpc>
            </a:pP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 (Mehdi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Mirakhorli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, Viktoria Koscinski)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System “What” not the “How”</a:t>
            </a:r>
          </a:p>
        </p:txBody>
      </p:sp>
    </p:spTree>
    <p:extLst>
      <p:ext uri="{BB962C8B-B14F-4D97-AF65-F5344CB8AC3E}">
        <p14:creationId xmlns:p14="http://schemas.microsoft.com/office/powerpoint/2010/main" val="403865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/>
              <a:t>Architectural structures – 3 main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393535"/>
            <a:ext cx="11074400" cy="5083465"/>
          </a:xfrm>
        </p:spPr>
        <p:txBody>
          <a:bodyPr>
            <a:noAutofit/>
          </a:bodyPr>
          <a:lstStyle/>
          <a:p>
            <a:pPr marL="34289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4000" b="1" dirty="0"/>
              <a:t>Component-and-connector structures: </a:t>
            </a:r>
            <a:r>
              <a:rPr lang="en-US" sz="4000" dirty="0"/>
              <a:t>show how a system is to be structured as a set of elements that have runtime behavior (components) and interactions (connectors)</a:t>
            </a:r>
          </a:p>
          <a:p>
            <a:pPr marL="1085824" lvl="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What are major executing components (services, peers, clients, servers, filters, etc.) and how do they interact at runtime?</a:t>
            </a:r>
          </a:p>
          <a:p>
            <a:pPr marL="1085824" lvl="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What are the major shared data stores?</a:t>
            </a:r>
          </a:p>
          <a:p>
            <a:pPr marL="1085824" lvl="1" indent="-34289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What parts can run in parallel?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All Rights Reserved (Mehdi </a:t>
            </a:r>
            <a:r>
              <a:rPr lang="en-US" dirty="0" err="1">
                <a:solidFill>
                  <a:prstClr val="black">
                    <a:tint val="75000"/>
                  </a:prstClr>
                </a:solidFill>
              </a:rPr>
              <a:t>Mirakhorli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, Viktoria Koscinski)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D0FC35-6251-448B-B877-BB3E704B22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System “What” not the “How”</a:t>
            </a:r>
          </a:p>
        </p:txBody>
      </p:sp>
    </p:spTree>
    <p:extLst>
      <p:ext uri="{BB962C8B-B14F-4D97-AF65-F5344CB8AC3E}">
        <p14:creationId xmlns:p14="http://schemas.microsoft.com/office/powerpoint/2010/main" val="713697986"/>
      </p:ext>
    </p:extLst>
  </p:cSld>
  <p:clrMapOvr>
    <a:masterClrMapping/>
  </p:clrMapOvr>
</p:sld>
</file>

<file path=ppt/theme/theme1.xml><?xml version="1.0" encoding="utf-8"?>
<a:theme xmlns:a="http://schemas.openxmlformats.org/drawingml/2006/main" name="2_Pitchbook">
  <a:themeElements>
    <a:clrScheme name="Custom 13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232D46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115804</TotalTime>
  <Words>2250</Words>
  <Application>Microsoft Office PowerPoint</Application>
  <PresentationFormat>Widescreen</PresentationFormat>
  <Paragraphs>275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Fd1996506-Identity-H</vt:lpstr>
      <vt:lpstr>Symbol</vt:lpstr>
      <vt:lpstr>2_Pitchbook</vt:lpstr>
      <vt:lpstr>PowerPoint Presentation</vt:lpstr>
      <vt:lpstr>PowerPoint Presentation</vt:lpstr>
      <vt:lpstr>The System “What” not the “How”</vt:lpstr>
      <vt:lpstr>PowerPoint Presentation</vt:lpstr>
      <vt:lpstr>PowerPoint Presentation</vt:lpstr>
      <vt:lpstr>PowerPoint Presentation</vt:lpstr>
      <vt:lpstr>The System “What” not the “How”</vt:lpstr>
      <vt:lpstr>The System “What” not the “How”</vt:lpstr>
      <vt:lpstr>The System “What” not the “How”</vt:lpstr>
      <vt:lpstr>The System “What” not the “How”</vt:lpstr>
      <vt:lpstr>The System “What” not the “How”</vt:lpstr>
      <vt:lpstr>The System “What” not the “How”</vt:lpstr>
      <vt:lpstr>The System “What” not the “How”</vt:lpstr>
      <vt:lpstr>PowerPoint Presentation</vt:lpstr>
      <vt:lpstr>PowerPoint Presentation</vt:lpstr>
      <vt:lpstr>PowerPoint Presentation</vt:lpstr>
      <vt:lpstr>PowerPoint Presentation</vt:lpstr>
      <vt:lpstr>The System “What” not the “How”</vt:lpstr>
      <vt:lpstr>The System “What” not the “How”</vt:lpstr>
      <vt:lpstr>The System “What” not the “How”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</dc:creator>
  <cp:lastModifiedBy>Viktoria Koscinski (RIT Student)</cp:lastModifiedBy>
  <cp:revision>1264</cp:revision>
  <dcterms:created xsi:type="dcterms:W3CDTF">2013-07-12T02:18:36Z</dcterms:created>
  <dcterms:modified xsi:type="dcterms:W3CDTF">2024-08-26T21:27:27Z</dcterms:modified>
</cp:coreProperties>
</file>