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 id="2147484117" r:id="rId2"/>
    <p:sldMasterId id="2147483648" r:id="rId3"/>
  </p:sldMasterIdLst>
  <p:notesMasterIdLst>
    <p:notesMasterId r:id="rId26"/>
  </p:notesMasterIdLst>
  <p:handoutMasterIdLst>
    <p:handoutMasterId r:id="rId27"/>
  </p:handoutMasterIdLst>
  <p:sldIdLst>
    <p:sldId id="628" r:id="rId4"/>
    <p:sldId id="718" r:id="rId5"/>
    <p:sldId id="719" r:id="rId6"/>
    <p:sldId id="720" r:id="rId7"/>
    <p:sldId id="721" r:id="rId8"/>
    <p:sldId id="722" r:id="rId9"/>
    <p:sldId id="723" r:id="rId10"/>
    <p:sldId id="724" r:id="rId11"/>
    <p:sldId id="710" r:id="rId12"/>
    <p:sldId id="691" r:id="rId13"/>
    <p:sldId id="725" r:id="rId14"/>
    <p:sldId id="695" r:id="rId15"/>
    <p:sldId id="635" r:id="rId16"/>
    <p:sldId id="715" r:id="rId17"/>
    <p:sldId id="714" r:id="rId18"/>
    <p:sldId id="697" r:id="rId19"/>
    <p:sldId id="698" r:id="rId20"/>
    <p:sldId id="696" r:id="rId21"/>
    <p:sldId id="699" r:id="rId22"/>
    <p:sldId id="700" r:id="rId23"/>
    <p:sldId id="701" r:id="rId24"/>
    <p:sldId id="7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F"/>
    <a:srgbClr val="F0F0F0"/>
    <a:srgbClr val="3D4E7B"/>
    <a:srgbClr val="009900"/>
    <a:srgbClr val="475A8D"/>
    <a:srgbClr val="2D946E"/>
    <a:srgbClr val="FF6600"/>
    <a:srgbClr val="000000"/>
    <a:srgbClr val="7183B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3" autoAdjust="0"/>
    <p:restoredTop sz="73677" autoAdjust="0"/>
  </p:normalViewPr>
  <p:slideViewPr>
    <p:cSldViewPr showGuides="1">
      <p:cViewPr varScale="1">
        <p:scale>
          <a:sx n="44" d="100"/>
          <a:sy n="44" d="100"/>
        </p:scale>
        <p:origin x="82" y="360"/>
      </p:cViewPr>
      <p:guideLst>
        <p:guide orient="horz" pos="199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7" d="100"/>
          <a:sy n="67" d="100"/>
        </p:scale>
        <p:origin x="-3276"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a:solidFill>
          <a:schemeClr val="accent5">
            <a:lumMod val="75000"/>
          </a:schemeClr>
        </a:solidFill>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a:solidFill>
          <a:schemeClr val="accent5">
            <a:lumMod val="75000"/>
          </a:schemeClr>
        </a:solidFill>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a:solidFill>
          <a:schemeClr val="accent5">
            <a:lumMod val="75000"/>
          </a:schemeClr>
        </a:solidFill>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a:solidFill>
          <a:schemeClr val="accent5">
            <a:lumMod val="75000"/>
          </a:schemeClr>
        </a:solidFill>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a:solidFill>
          <a:schemeClr val="accent5">
            <a:lumMod val="75000"/>
          </a:schemeClr>
        </a:solidFill>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A06982-E1E2-40CD-A5C2-2F3B930544DD}" type="doc">
      <dgm:prSet loTypeId="urn:microsoft.com/office/officeart/2005/8/layout/process1" loCatId="process" qsTypeId="urn:microsoft.com/office/officeart/2005/8/quickstyle/simple1" qsCatId="simple" csTypeId="urn:microsoft.com/office/officeart/2005/8/colors/accent1_2" csCatId="accent1" phldr="1"/>
      <dgm:spPr/>
    </dgm:pt>
    <dgm:pt modelId="{E72D54B2-B39A-4868-8CB4-65228A14938D}">
      <dgm:prSet phldrT="[Text]"/>
      <dgm:spPr/>
      <dgm:t>
        <a:bodyPr/>
        <a:lstStyle/>
        <a:p>
          <a:r>
            <a:rPr lang="en-US" dirty="0"/>
            <a:t>Elicitation</a:t>
          </a:r>
        </a:p>
      </dgm:t>
    </dgm:pt>
    <dgm:pt modelId="{7D50DBD7-A2A3-4D0C-A225-F88596CE8884}" type="parTrans" cxnId="{669353CC-B659-434F-853B-735934E6E641}">
      <dgm:prSet/>
      <dgm:spPr/>
      <dgm:t>
        <a:bodyPr/>
        <a:lstStyle/>
        <a:p>
          <a:endParaRPr lang="en-US"/>
        </a:p>
      </dgm:t>
    </dgm:pt>
    <dgm:pt modelId="{AFFE9308-305F-42E1-8D8A-AEAB8DFC37F9}" type="sibTrans" cxnId="{669353CC-B659-434F-853B-735934E6E641}">
      <dgm:prSet/>
      <dgm:spPr/>
      <dgm:t>
        <a:bodyPr/>
        <a:lstStyle/>
        <a:p>
          <a:endParaRPr lang="en-US"/>
        </a:p>
      </dgm:t>
    </dgm:pt>
    <dgm:pt modelId="{9C9D5879-2765-40D5-8F44-9CF7D40737C8}">
      <dgm:prSet phldrT="[Text]"/>
      <dgm:spPr/>
      <dgm:t>
        <a:bodyPr/>
        <a:lstStyle/>
        <a:p>
          <a:r>
            <a:rPr lang="en-US" dirty="0"/>
            <a:t>Analysis</a:t>
          </a:r>
        </a:p>
      </dgm:t>
    </dgm:pt>
    <dgm:pt modelId="{263B8C2A-2307-4FFE-99E9-6D39BDA44CC9}" type="parTrans" cxnId="{4E621092-D350-48AA-B471-721A68C5EA7D}">
      <dgm:prSet/>
      <dgm:spPr/>
      <dgm:t>
        <a:bodyPr/>
        <a:lstStyle/>
        <a:p>
          <a:endParaRPr lang="en-US"/>
        </a:p>
      </dgm:t>
    </dgm:pt>
    <dgm:pt modelId="{CF813F7C-903E-4341-BE11-16EB953DAE51}" type="sibTrans" cxnId="{4E621092-D350-48AA-B471-721A68C5EA7D}">
      <dgm:prSet/>
      <dgm:spPr/>
      <dgm:t>
        <a:bodyPr/>
        <a:lstStyle/>
        <a:p>
          <a:endParaRPr lang="en-US"/>
        </a:p>
      </dgm:t>
    </dgm:pt>
    <dgm:pt modelId="{4BE4B39F-03E1-4C5E-9EE2-EBB4272271B2}">
      <dgm:prSet phldrT="[Text]"/>
      <dgm:spPr/>
      <dgm:t>
        <a:bodyPr/>
        <a:lstStyle/>
        <a:p>
          <a:r>
            <a:rPr lang="en-US" dirty="0"/>
            <a:t>Specification</a:t>
          </a:r>
        </a:p>
      </dgm:t>
    </dgm:pt>
    <dgm:pt modelId="{07C972FB-1C8B-47F9-B41E-3345945C4B3D}" type="parTrans" cxnId="{EBFC9768-688B-47E8-8135-2EC79FABEB91}">
      <dgm:prSet/>
      <dgm:spPr/>
      <dgm:t>
        <a:bodyPr/>
        <a:lstStyle/>
        <a:p>
          <a:endParaRPr lang="en-US"/>
        </a:p>
      </dgm:t>
    </dgm:pt>
    <dgm:pt modelId="{3ED14AF6-0224-4F00-A4EB-E6BDC8A8333E}" type="sibTrans" cxnId="{EBFC9768-688B-47E8-8135-2EC79FABEB91}">
      <dgm:prSet/>
      <dgm:spPr/>
      <dgm:t>
        <a:bodyPr/>
        <a:lstStyle/>
        <a:p>
          <a:endParaRPr lang="en-US"/>
        </a:p>
      </dgm:t>
    </dgm:pt>
    <dgm:pt modelId="{971A2D87-53EE-4B1B-8EC8-0F1F7815471A}">
      <dgm:prSet phldrT="[Text]"/>
      <dgm:spPr/>
      <dgm:t>
        <a:bodyPr/>
        <a:lstStyle/>
        <a:p>
          <a:r>
            <a:rPr lang="en-US" dirty="0"/>
            <a:t>Verification / Validation</a:t>
          </a:r>
        </a:p>
      </dgm:t>
    </dgm:pt>
    <dgm:pt modelId="{B36B12C0-66C8-4F67-8B82-122CFB17EDAF}" type="parTrans" cxnId="{FA84F7C0-42DB-42F2-934C-C2A7C649BA21}">
      <dgm:prSet/>
      <dgm:spPr/>
      <dgm:t>
        <a:bodyPr/>
        <a:lstStyle/>
        <a:p>
          <a:endParaRPr lang="en-US"/>
        </a:p>
      </dgm:t>
    </dgm:pt>
    <dgm:pt modelId="{06E45739-11C2-4CC7-AAAA-2481C99F5E8F}" type="sibTrans" cxnId="{FA84F7C0-42DB-42F2-934C-C2A7C649BA21}">
      <dgm:prSet/>
      <dgm:spPr/>
      <dgm:t>
        <a:bodyPr/>
        <a:lstStyle/>
        <a:p>
          <a:endParaRPr lang="en-US"/>
        </a:p>
      </dgm:t>
    </dgm:pt>
    <dgm:pt modelId="{B59B3E40-9C9E-4286-AD96-85C846BEEF44}">
      <dgm:prSet phldrT="[Text]"/>
      <dgm:spPr>
        <a:solidFill>
          <a:schemeClr val="accent5">
            <a:lumMod val="75000"/>
          </a:schemeClr>
        </a:solidFill>
      </dgm:spPr>
      <dgm:t>
        <a:bodyPr/>
        <a:lstStyle/>
        <a:p>
          <a:r>
            <a:rPr lang="en-US" dirty="0"/>
            <a:t>Management</a:t>
          </a:r>
        </a:p>
      </dgm:t>
    </dgm:pt>
    <dgm:pt modelId="{3042C6D7-FF82-48E9-BB03-9FC3028689A2}" type="parTrans" cxnId="{AF9FBA56-0F34-41A0-ABE0-59D396B5A7FD}">
      <dgm:prSet/>
      <dgm:spPr/>
      <dgm:t>
        <a:bodyPr/>
        <a:lstStyle/>
        <a:p>
          <a:endParaRPr lang="en-US"/>
        </a:p>
      </dgm:t>
    </dgm:pt>
    <dgm:pt modelId="{61277DEA-78CB-4038-9977-57D6F2E50B67}" type="sibTrans" cxnId="{AF9FBA56-0F34-41A0-ABE0-59D396B5A7FD}">
      <dgm:prSet/>
      <dgm:spPr/>
      <dgm:t>
        <a:bodyPr/>
        <a:lstStyle/>
        <a:p>
          <a:endParaRPr lang="en-US"/>
        </a:p>
      </dgm:t>
    </dgm:pt>
    <dgm:pt modelId="{FB7970F2-E59E-4F4C-808B-914F169E9A52}" type="pres">
      <dgm:prSet presAssocID="{69A06982-E1E2-40CD-A5C2-2F3B930544DD}" presName="Name0" presStyleCnt="0">
        <dgm:presLayoutVars>
          <dgm:dir/>
          <dgm:resizeHandles val="exact"/>
        </dgm:presLayoutVars>
      </dgm:prSet>
      <dgm:spPr/>
    </dgm:pt>
    <dgm:pt modelId="{4AA34186-AAA5-4865-AC98-B9DC60DAC90F}" type="pres">
      <dgm:prSet presAssocID="{E72D54B2-B39A-4868-8CB4-65228A14938D}" presName="node" presStyleLbl="node1" presStyleIdx="0" presStyleCnt="5">
        <dgm:presLayoutVars>
          <dgm:bulletEnabled val="1"/>
        </dgm:presLayoutVars>
      </dgm:prSet>
      <dgm:spPr/>
    </dgm:pt>
    <dgm:pt modelId="{35F78DCE-2BEC-4778-8A99-FC594EF77B3C}" type="pres">
      <dgm:prSet presAssocID="{AFFE9308-305F-42E1-8D8A-AEAB8DFC37F9}" presName="sibTrans" presStyleLbl="sibTrans2D1" presStyleIdx="0" presStyleCnt="4"/>
      <dgm:spPr/>
    </dgm:pt>
    <dgm:pt modelId="{6B7E3193-6967-4AF6-809A-38AC24903770}" type="pres">
      <dgm:prSet presAssocID="{AFFE9308-305F-42E1-8D8A-AEAB8DFC37F9}" presName="connectorText" presStyleLbl="sibTrans2D1" presStyleIdx="0" presStyleCnt="4"/>
      <dgm:spPr/>
    </dgm:pt>
    <dgm:pt modelId="{412DA41A-07B1-4A0E-9645-9AC63EBDAB58}" type="pres">
      <dgm:prSet presAssocID="{9C9D5879-2765-40D5-8F44-9CF7D40737C8}" presName="node" presStyleLbl="node1" presStyleIdx="1" presStyleCnt="5">
        <dgm:presLayoutVars>
          <dgm:bulletEnabled val="1"/>
        </dgm:presLayoutVars>
      </dgm:prSet>
      <dgm:spPr/>
    </dgm:pt>
    <dgm:pt modelId="{AEAB2326-D68C-4D81-A69F-5B160CD74664}" type="pres">
      <dgm:prSet presAssocID="{CF813F7C-903E-4341-BE11-16EB953DAE51}" presName="sibTrans" presStyleLbl="sibTrans2D1" presStyleIdx="1" presStyleCnt="4"/>
      <dgm:spPr/>
    </dgm:pt>
    <dgm:pt modelId="{6F703101-9236-435D-905C-E3D0C78D580A}" type="pres">
      <dgm:prSet presAssocID="{CF813F7C-903E-4341-BE11-16EB953DAE51}" presName="connectorText" presStyleLbl="sibTrans2D1" presStyleIdx="1" presStyleCnt="4"/>
      <dgm:spPr/>
    </dgm:pt>
    <dgm:pt modelId="{7B6682EB-B366-44FE-9D3C-0C717F241E46}" type="pres">
      <dgm:prSet presAssocID="{4BE4B39F-03E1-4C5E-9EE2-EBB4272271B2}" presName="node" presStyleLbl="node1" presStyleIdx="2" presStyleCnt="5">
        <dgm:presLayoutVars>
          <dgm:bulletEnabled val="1"/>
        </dgm:presLayoutVars>
      </dgm:prSet>
      <dgm:spPr/>
    </dgm:pt>
    <dgm:pt modelId="{137682B7-D4E6-403E-ACD4-1CD70CB4B558}" type="pres">
      <dgm:prSet presAssocID="{3ED14AF6-0224-4F00-A4EB-E6BDC8A8333E}" presName="sibTrans" presStyleLbl="sibTrans2D1" presStyleIdx="2" presStyleCnt="4"/>
      <dgm:spPr/>
    </dgm:pt>
    <dgm:pt modelId="{7B910382-CCEE-43EB-8472-8DD615CA4F8A}" type="pres">
      <dgm:prSet presAssocID="{3ED14AF6-0224-4F00-A4EB-E6BDC8A8333E}" presName="connectorText" presStyleLbl="sibTrans2D1" presStyleIdx="2" presStyleCnt="4"/>
      <dgm:spPr/>
    </dgm:pt>
    <dgm:pt modelId="{045A3954-B75C-4D86-B0F1-09A39F6AF0DC}" type="pres">
      <dgm:prSet presAssocID="{971A2D87-53EE-4B1B-8EC8-0F1F7815471A}" presName="node" presStyleLbl="node1" presStyleIdx="3" presStyleCnt="5">
        <dgm:presLayoutVars>
          <dgm:bulletEnabled val="1"/>
        </dgm:presLayoutVars>
      </dgm:prSet>
      <dgm:spPr/>
    </dgm:pt>
    <dgm:pt modelId="{8DE2F180-83C3-43E2-A573-6672EAD5395C}" type="pres">
      <dgm:prSet presAssocID="{06E45739-11C2-4CC7-AAAA-2481C99F5E8F}" presName="sibTrans" presStyleLbl="sibTrans2D1" presStyleIdx="3" presStyleCnt="4"/>
      <dgm:spPr/>
    </dgm:pt>
    <dgm:pt modelId="{4110D3EF-C6B4-488C-9701-ACB17BCC44D4}" type="pres">
      <dgm:prSet presAssocID="{06E45739-11C2-4CC7-AAAA-2481C99F5E8F}" presName="connectorText" presStyleLbl="sibTrans2D1" presStyleIdx="3" presStyleCnt="4"/>
      <dgm:spPr/>
    </dgm:pt>
    <dgm:pt modelId="{A12F5C50-FB57-4F21-A5C6-676BF5FDC701}" type="pres">
      <dgm:prSet presAssocID="{B59B3E40-9C9E-4286-AD96-85C846BEEF44}" presName="node" presStyleLbl="node1" presStyleIdx="4" presStyleCnt="5">
        <dgm:presLayoutVars>
          <dgm:bulletEnabled val="1"/>
        </dgm:presLayoutVars>
      </dgm:prSet>
      <dgm:spPr/>
    </dgm:pt>
  </dgm:ptLst>
  <dgm:cxnLst>
    <dgm:cxn modelId="{3D0CF61B-1B7A-4056-8428-6B4C4D870E0D}" type="presOf" srcId="{AFFE9308-305F-42E1-8D8A-AEAB8DFC37F9}" destId="{6B7E3193-6967-4AF6-809A-38AC24903770}" srcOrd="1" destOrd="0" presId="urn:microsoft.com/office/officeart/2005/8/layout/process1"/>
    <dgm:cxn modelId="{9F64FD21-B696-4B62-A769-9F1B053F3E00}" type="presOf" srcId="{3ED14AF6-0224-4F00-A4EB-E6BDC8A8333E}" destId="{137682B7-D4E6-403E-ACD4-1CD70CB4B558}" srcOrd="0" destOrd="0" presId="urn:microsoft.com/office/officeart/2005/8/layout/process1"/>
    <dgm:cxn modelId="{10822322-BD08-4F38-BB08-4D6CE82723D0}" type="presOf" srcId="{4BE4B39F-03E1-4C5E-9EE2-EBB4272271B2}" destId="{7B6682EB-B366-44FE-9D3C-0C717F241E46}" srcOrd="0" destOrd="0" presId="urn:microsoft.com/office/officeart/2005/8/layout/process1"/>
    <dgm:cxn modelId="{93720824-1197-4B23-B757-B441F32A9972}" type="presOf" srcId="{E72D54B2-B39A-4868-8CB4-65228A14938D}" destId="{4AA34186-AAA5-4865-AC98-B9DC60DAC90F}" srcOrd="0" destOrd="0" presId="urn:microsoft.com/office/officeart/2005/8/layout/process1"/>
    <dgm:cxn modelId="{B926802B-C7AF-4B23-84C4-D7F53DEAA43F}" type="presOf" srcId="{9C9D5879-2765-40D5-8F44-9CF7D40737C8}" destId="{412DA41A-07B1-4A0E-9645-9AC63EBDAB58}" srcOrd="0" destOrd="0" presId="urn:microsoft.com/office/officeart/2005/8/layout/process1"/>
    <dgm:cxn modelId="{F36AB661-E8D4-4C68-A3C3-C652EF96386C}" type="presOf" srcId="{06E45739-11C2-4CC7-AAAA-2481C99F5E8F}" destId="{4110D3EF-C6B4-488C-9701-ACB17BCC44D4}" srcOrd="1" destOrd="0" presId="urn:microsoft.com/office/officeart/2005/8/layout/process1"/>
    <dgm:cxn modelId="{EBFC9768-688B-47E8-8135-2EC79FABEB91}" srcId="{69A06982-E1E2-40CD-A5C2-2F3B930544DD}" destId="{4BE4B39F-03E1-4C5E-9EE2-EBB4272271B2}" srcOrd="2" destOrd="0" parTransId="{07C972FB-1C8B-47F9-B41E-3345945C4B3D}" sibTransId="{3ED14AF6-0224-4F00-A4EB-E6BDC8A8333E}"/>
    <dgm:cxn modelId="{5927BA6F-9DAB-4667-BB49-0DE7D69D0279}" type="presOf" srcId="{CF813F7C-903E-4341-BE11-16EB953DAE51}" destId="{6F703101-9236-435D-905C-E3D0C78D580A}" srcOrd="1" destOrd="0" presId="urn:microsoft.com/office/officeart/2005/8/layout/process1"/>
    <dgm:cxn modelId="{AF9FBA56-0F34-41A0-ABE0-59D396B5A7FD}" srcId="{69A06982-E1E2-40CD-A5C2-2F3B930544DD}" destId="{B59B3E40-9C9E-4286-AD96-85C846BEEF44}" srcOrd="4" destOrd="0" parTransId="{3042C6D7-FF82-48E9-BB03-9FC3028689A2}" sibTransId="{61277DEA-78CB-4038-9977-57D6F2E50B67}"/>
    <dgm:cxn modelId="{4E2C465A-9CFB-4CD7-825F-438EC04E9D47}" type="presOf" srcId="{69A06982-E1E2-40CD-A5C2-2F3B930544DD}" destId="{FB7970F2-E59E-4F4C-808B-914F169E9A52}" srcOrd="0" destOrd="0" presId="urn:microsoft.com/office/officeart/2005/8/layout/process1"/>
    <dgm:cxn modelId="{20767186-686B-4FB1-9B51-6952595042B6}" type="presOf" srcId="{CF813F7C-903E-4341-BE11-16EB953DAE51}" destId="{AEAB2326-D68C-4D81-A69F-5B160CD74664}" srcOrd="0" destOrd="0" presId="urn:microsoft.com/office/officeart/2005/8/layout/process1"/>
    <dgm:cxn modelId="{4E621092-D350-48AA-B471-721A68C5EA7D}" srcId="{69A06982-E1E2-40CD-A5C2-2F3B930544DD}" destId="{9C9D5879-2765-40D5-8F44-9CF7D40737C8}" srcOrd="1" destOrd="0" parTransId="{263B8C2A-2307-4FFE-99E9-6D39BDA44CC9}" sibTransId="{CF813F7C-903E-4341-BE11-16EB953DAE51}"/>
    <dgm:cxn modelId="{914411B7-B495-4856-A140-12D0BDEBED66}" type="presOf" srcId="{AFFE9308-305F-42E1-8D8A-AEAB8DFC37F9}" destId="{35F78DCE-2BEC-4778-8A99-FC594EF77B3C}" srcOrd="0" destOrd="0" presId="urn:microsoft.com/office/officeart/2005/8/layout/process1"/>
    <dgm:cxn modelId="{D867EEBC-788D-456A-AD2E-ABA5E079BF5A}" type="presOf" srcId="{B59B3E40-9C9E-4286-AD96-85C846BEEF44}" destId="{A12F5C50-FB57-4F21-A5C6-676BF5FDC701}" srcOrd="0" destOrd="0" presId="urn:microsoft.com/office/officeart/2005/8/layout/process1"/>
    <dgm:cxn modelId="{FA84F7C0-42DB-42F2-934C-C2A7C649BA21}" srcId="{69A06982-E1E2-40CD-A5C2-2F3B930544DD}" destId="{971A2D87-53EE-4B1B-8EC8-0F1F7815471A}" srcOrd="3" destOrd="0" parTransId="{B36B12C0-66C8-4F67-8B82-122CFB17EDAF}" sibTransId="{06E45739-11C2-4CC7-AAAA-2481C99F5E8F}"/>
    <dgm:cxn modelId="{669353CC-B659-434F-853B-735934E6E641}" srcId="{69A06982-E1E2-40CD-A5C2-2F3B930544DD}" destId="{E72D54B2-B39A-4868-8CB4-65228A14938D}" srcOrd="0" destOrd="0" parTransId="{7D50DBD7-A2A3-4D0C-A225-F88596CE8884}" sibTransId="{AFFE9308-305F-42E1-8D8A-AEAB8DFC37F9}"/>
    <dgm:cxn modelId="{2B264DCE-55F7-4E62-A6CF-9871125C0640}" type="presOf" srcId="{3ED14AF6-0224-4F00-A4EB-E6BDC8A8333E}" destId="{7B910382-CCEE-43EB-8472-8DD615CA4F8A}" srcOrd="1" destOrd="0" presId="urn:microsoft.com/office/officeart/2005/8/layout/process1"/>
    <dgm:cxn modelId="{918F14E0-505C-4ED1-AF31-F1DAA00705AF}" type="presOf" srcId="{06E45739-11C2-4CC7-AAAA-2481C99F5E8F}" destId="{8DE2F180-83C3-43E2-A573-6672EAD5395C}" srcOrd="0" destOrd="0" presId="urn:microsoft.com/office/officeart/2005/8/layout/process1"/>
    <dgm:cxn modelId="{B0BFBEFD-9AFC-4418-9956-3301C7780926}" type="presOf" srcId="{971A2D87-53EE-4B1B-8EC8-0F1F7815471A}" destId="{045A3954-B75C-4D86-B0F1-09A39F6AF0DC}" srcOrd="0" destOrd="0" presId="urn:microsoft.com/office/officeart/2005/8/layout/process1"/>
    <dgm:cxn modelId="{1A57DE81-E731-4E4A-9D38-F3ED1211A960}" type="presParOf" srcId="{FB7970F2-E59E-4F4C-808B-914F169E9A52}" destId="{4AA34186-AAA5-4865-AC98-B9DC60DAC90F}" srcOrd="0" destOrd="0" presId="urn:microsoft.com/office/officeart/2005/8/layout/process1"/>
    <dgm:cxn modelId="{9ADCB0DF-51FA-4C32-A130-5479C7737D0A}" type="presParOf" srcId="{FB7970F2-E59E-4F4C-808B-914F169E9A52}" destId="{35F78DCE-2BEC-4778-8A99-FC594EF77B3C}" srcOrd="1" destOrd="0" presId="urn:microsoft.com/office/officeart/2005/8/layout/process1"/>
    <dgm:cxn modelId="{803337C8-E014-41F6-8057-0AC660E0F941}" type="presParOf" srcId="{35F78DCE-2BEC-4778-8A99-FC594EF77B3C}" destId="{6B7E3193-6967-4AF6-809A-38AC24903770}" srcOrd="0" destOrd="0" presId="urn:microsoft.com/office/officeart/2005/8/layout/process1"/>
    <dgm:cxn modelId="{EDF6337B-932E-4DF9-AD36-D015299D501E}" type="presParOf" srcId="{FB7970F2-E59E-4F4C-808B-914F169E9A52}" destId="{412DA41A-07B1-4A0E-9645-9AC63EBDAB58}" srcOrd="2" destOrd="0" presId="urn:microsoft.com/office/officeart/2005/8/layout/process1"/>
    <dgm:cxn modelId="{3C249DD8-A1E5-4042-9D4E-511B7B78BBEA}" type="presParOf" srcId="{FB7970F2-E59E-4F4C-808B-914F169E9A52}" destId="{AEAB2326-D68C-4D81-A69F-5B160CD74664}" srcOrd="3" destOrd="0" presId="urn:microsoft.com/office/officeart/2005/8/layout/process1"/>
    <dgm:cxn modelId="{68E5379A-328D-4908-A887-2186BEA1A541}" type="presParOf" srcId="{AEAB2326-D68C-4D81-A69F-5B160CD74664}" destId="{6F703101-9236-435D-905C-E3D0C78D580A}" srcOrd="0" destOrd="0" presId="urn:microsoft.com/office/officeart/2005/8/layout/process1"/>
    <dgm:cxn modelId="{F0D2FC4C-5CFD-4DDF-B4E2-7F3AD1A8FACE}" type="presParOf" srcId="{FB7970F2-E59E-4F4C-808B-914F169E9A52}" destId="{7B6682EB-B366-44FE-9D3C-0C717F241E46}" srcOrd="4" destOrd="0" presId="urn:microsoft.com/office/officeart/2005/8/layout/process1"/>
    <dgm:cxn modelId="{B9EDC793-0FE9-4701-8E92-6DF80A7A871D}" type="presParOf" srcId="{FB7970F2-E59E-4F4C-808B-914F169E9A52}" destId="{137682B7-D4E6-403E-ACD4-1CD70CB4B558}" srcOrd="5" destOrd="0" presId="urn:microsoft.com/office/officeart/2005/8/layout/process1"/>
    <dgm:cxn modelId="{85EAA3C3-F306-4FDF-84BA-C2C54FE4F093}" type="presParOf" srcId="{137682B7-D4E6-403E-ACD4-1CD70CB4B558}" destId="{7B910382-CCEE-43EB-8472-8DD615CA4F8A}" srcOrd="0" destOrd="0" presId="urn:microsoft.com/office/officeart/2005/8/layout/process1"/>
    <dgm:cxn modelId="{37B11358-706E-4AAA-AD7C-91DA5BE75B98}" type="presParOf" srcId="{FB7970F2-E59E-4F4C-808B-914F169E9A52}" destId="{045A3954-B75C-4D86-B0F1-09A39F6AF0DC}" srcOrd="6" destOrd="0" presId="urn:microsoft.com/office/officeart/2005/8/layout/process1"/>
    <dgm:cxn modelId="{39553945-BD44-4DD3-A61D-DBF82E128D84}" type="presParOf" srcId="{FB7970F2-E59E-4F4C-808B-914F169E9A52}" destId="{8DE2F180-83C3-43E2-A573-6672EAD5395C}" srcOrd="7" destOrd="0" presId="urn:microsoft.com/office/officeart/2005/8/layout/process1"/>
    <dgm:cxn modelId="{8DF85A78-F713-4DEC-9871-834F4875C64D}" type="presParOf" srcId="{8DE2F180-83C3-43E2-A573-6672EAD5395C}" destId="{4110D3EF-C6B4-488C-9701-ACB17BCC44D4}" srcOrd="0" destOrd="0" presId="urn:microsoft.com/office/officeart/2005/8/layout/process1"/>
    <dgm:cxn modelId="{87B1E7A0-5F79-47B9-99FC-5C6B656FC1A0}" type="presParOf" srcId="{FB7970F2-E59E-4F4C-808B-914F169E9A52}" destId="{A12F5C50-FB57-4F21-A5C6-676BF5FDC701}"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34186-AAA5-4865-AC98-B9DC60DAC90F}">
      <dsp:nvSpPr>
        <dsp:cNvPr id="0" name=""/>
        <dsp:cNvSpPr/>
      </dsp:nvSpPr>
      <dsp:spPr>
        <a:xfrm>
          <a:off x="5595"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Elicitation</a:t>
          </a:r>
        </a:p>
      </dsp:txBody>
      <dsp:txXfrm>
        <a:off x="36079" y="839927"/>
        <a:ext cx="1673676" cy="979818"/>
      </dsp:txXfrm>
    </dsp:sp>
    <dsp:sp modelId="{35F78DCE-2BEC-4778-8A99-FC594EF77B3C}">
      <dsp:nvSpPr>
        <dsp:cNvPr id="0" name=""/>
        <dsp:cNvSpPr/>
      </dsp:nvSpPr>
      <dsp:spPr>
        <a:xfrm>
          <a:off x="1913704"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913704" y="1200779"/>
        <a:ext cx="257421" cy="258115"/>
      </dsp:txXfrm>
    </dsp:sp>
    <dsp:sp modelId="{412DA41A-07B1-4A0E-9645-9AC63EBDAB58}">
      <dsp:nvSpPr>
        <dsp:cNvPr id="0" name=""/>
        <dsp:cNvSpPr/>
      </dsp:nvSpPr>
      <dsp:spPr>
        <a:xfrm>
          <a:off x="2434098"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2464582" y="839927"/>
        <a:ext cx="1673676" cy="979818"/>
      </dsp:txXfrm>
    </dsp:sp>
    <dsp:sp modelId="{AEAB2326-D68C-4D81-A69F-5B160CD74664}">
      <dsp:nvSpPr>
        <dsp:cNvPr id="0" name=""/>
        <dsp:cNvSpPr/>
      </dsp:nvSpPr>
      <dsp:spPr>
        <a:xfrm>
          <a:off x="4342207"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342207" y="1200779"/>
        <a:ext cx="257421" cy="258115"/>
      </dsp:txXfrm>
    </dsp:sp>
    <dsp:sp modelId="{7B6682EB-B366-44FE-9D3C-0C717F241E46}">
      <dsp:nvSpPr>
        <dsp:cNvPr id="0" name=""/>
        <dsp:cNvSpPr/>
      </dsp:nvSpPr>
      <dsp:spPr>
        <a:xfrm>
          <a:off x="4862600"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Specification</a:t>
          </a:r>
        </a:p>
      </dsp:txBody>
      <dsp:txXfrm>
        <a:off x="4893084" y="839927"/>
        <a:ext cx="1673676" cy="979818"/>
      </dsp:txXfrm>
    </dsp:sp>
    <dsp:sp modelId="{137682B7-D4E6-403E-ACD4-1CD70CB4B558}">
      <dsp:nvSpPr>
        <dsp:cNvPr id="0" name=""/>
        <dsp:cNvSpPr/>
      </dsp:nvSpPr>
      <dsp:spPr>
        <a:xfrm>
          <a:off x="6770709"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770709" y="1200779"/>
        <a:ext cx="257421" cy="258115"/>
      </dsp:txXfrm>
    </dsp:sp>
    <dsp:sp modelId="{045A3954-B75C-4D86-B0F1-09A39F6AF0DC}">
      <dsp:nvSpPr>
        <dsp:cNvPr id="0" name=""/>
        <dsp:cNvSpPr/>
      </dsp:nvSpPr>
      <dsp:spPr>
        <a:xfrm>
          <a:off x="7291103" y="809443"/>
          <a:ext cx="1734644" cy="104078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Verification / Validation</a:t>
          </a:r>
        </a:p>
      </dsp:txBody>
      <dsp:txXfrm>
        <a:off x="7321587" y="839927"/>
        <a:ext cx="1673676" cy="979818"/>
      </dsp:txXfrm>
    </dsp:sp>
    <dsp:sp modelId="{8DE2F180-83C3-43E2-A573-6672EAD5395C}">
      <dsp:nvSpPr>
        <dsp:cNvPr id="0" name=""/>
        <dsp:cNvSpPr/>
      </dsp:nvSpPr>
      <dsp:spPr>
        <a:xfrm>
          <a:off x="9199212" y="1114741"/>
          <a:ext cx="367744" cy="4301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9199212" y="1200779"/>
        <a:ext cx="257421" cy="258115"/>
      </dsp:txXfrm>
    </dsp:sp>
    <dsp:sp modelId="{A12F5C50-FB57-4F21-A5C6-676BF5FDC701}">
      <dsp:nvSpPr>
        <dsp:cNvPr id="0" name=""/>
        <dsp:cNvSpPr/>
      </dsp:nvSpPr>
      <dsp:spPr>
        <a:xfrm>
          <a:off x="9719605" y="809443"/>
          <a:ext cx="1734644" cy="1040786"/>
        </a:xfrm>
        <a:prstGeom prst="roundRect">
          <a:avLst>
            <a:gd name="adj" fmla="val 10000"/>
          </a:avLst>
        </a:prstGeom>
        <a:solidFill>
          <a:schemeClr val="accent5">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Management</a:t>
          </a:r>
        </a:p>
      </dsp:txBody>
      <dsp:txXfrm>
        <a:off x="9750089" y="839927"/>
        <a:ext cx="1673676" cy="9798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267A6-17A0-41F8-BE6D-5EE463DBC0AC}" type="datetimeFigureOut">
              <a:rPr lang="en-US" smtClean="0"/>
              <a:pPr/>
              <a:t>8/29/2024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8B601-DB6B-458A-84FB-689E6EC94CC3}" type="slidenum">
              <a:rPr lang="en-US" smtClean="0"/>
              <a:pPr/>
              <a:t>‹#›</a:t>
            </a:fld>
            <a:endParaRPr lang="en-US"/>
          </a:p>
        </p:txBody>
      </p:sp>
    </p:spTree>
    <p:extLst>
      <p:ext uri="{BB962C8B-B14F-4D97-AF65-F5344CB8AC3E}">
        <p14:creationId xmlns:p14="http://schemas.microsoft.com/office/powerpoint/2010/main" val="4170370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BA622-6315-43FB-AB1F-9DB21775BC88}" type="datetimeFigureOut">
              <a:rPr lang="en-US" smtClean="0"/>
              <a:pPr/>
              <a:t>8/29/2024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1E32A-1C7F-46A2-B7B0-A052DDE674BA}" type="slidenum">
              <a:rPr lang="en-US" smtClean="0"/>
              <a:pPr/>
              <a:t>‹#›</a:t>
            </a:fld>
            <a:endParaRPr lang="en-US"/>
          </a:p>
        </p:txBody>
      </p:sp>
    </p:spTree>
    <p:extLst>
      <p:ext uri="{BB962C8B-B14F-4D97-AF65-F5344CB8AC3E}">
        <p14:creationId xmlns:p14="http://schemas.microsoft.com/office/powerpoint/2010/main" val="150123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put a larger focus on requirements than the textbook does. </a:t>
            </a:r>
          </a:p>
          <a:p>
            <a:r>
              <a:rPr lang="en-US" dirty="0"/>
              <a:t>Their logic is that “many projects don’t create or maintain the kind of requirements document that” are useful for architecture/have quality attributes and that “requirements documents often fail an architect” because they (1) mostly have functional requirements, (2) have quality attributes that tend to be poorly written, and/or (3) they often don’t contain the whole scope of architecture.</a:t>
            </a:r>
          </a:p>
          <a:p>
            <a:r>
              <a:rPr lang="en-US" dirty="0"/>
              <a:t>We focus more on them because it’s important to improve requirements practices from the ground up.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a:t>
            </a:fld>
            <a:endParaRPr lang="en-US"/>
          </a:p>
        </p:txBody>
      </p:sp>
    </p:spTree>
    <p:extLst>
      <p:ext uri="{BB962C8B-B14F-4D97-AF65-F5344CB8AC3E}">
        <p14:creationId xmlns:p14="http://schemas.microsoft.com/office/powerpoint/2010/main" val="758778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have a diagram that describes how requirements, design, and implementation all relate together.</a:t>
            </a:r>
          </a:p>
          <a:p>
            <a:pPr marL="171450" indent="-171450">
              <a:buFont typeface="Arial" panose="020B0604020202020204" pitchFamily="34" charset="0"/>
              <a:buChar char="•"/>
            </a:pPr>
            <a:r>
              <a:rPr lang="en-US" dirty="0"/>
              <a:t>Requirements define the problem, then through their analysis, a design is created which helps define the solution, and finally, the solution is built through implementation. </a:t>
            </a:r>
          </a:p>
          <a:p>
            <a:pPr marL="171450" indent="-171450">
              <a:buFont typeface="Arial" panose="020B0604020202020204" pitchFamily="34" charset="0"/>
              <a:buChar char="•"/>
            </a:pPr>
            <a:r>
              <a:rPr lang="en-US" dirty="0"/>
              <a:t>[next] Note that the arrows go both ways. So don’t get hung up on whether analysis is a requirements or design activity. Typically, analysis goes both ways, where </a:t>
            </a:r>
            <a:r>
              <a:rPr lang="en-US" dirty="0" err="1"/>
              <a:t>reqs</a:t>
            </a:r>
            <a:r>
              <a:rPr lang="en-US" dirty="0"/>
              <a:t> are analyzed to come up with a good design, and the design is analyzed to determine whether the requirements are met. </a:t>
            </a:r>
          </a:p>
          <a:p>
            <a:pPr marL="171450" indent="-171450">
              <a:buFont typeface="Arial" panose="020B0604020202020204" pitchFamily="34" charset="0"/>
              <a:buChar char="•"/>
            </a:pPr>
            <a:r>
              <a:rPr lang="en-US" dirty="0"/>
              <a:t>[next] In order to best use the </a:t>
            </a:r>
            <a:r>
              <a:rPr lang="en-US" dirty="0" err="1"/>
              <a:t>reqs</a:t>
            </a:r>
            <a:r>
              <a:rPr lang="en-US" dirty="0"/>
              <a:t> to create a good design, you want to classify and structure…</a:t>
            </a:r>
          </a:p>
          <a:p>
            <a:pPr marL="171450" indent="-171450">
              <a:buFont typeface="Arial" panose="020B0604020202020204" pitchFamily="34" charset="0"/>
              <a:buChar char="•"/>
            </a:pPr>
            <a:r>
              <a:rPr lang="en-US" dirty="0"/>
              <a:t>[next] On the other hand, to analyze the design, you want to make sure it is complete enough to meet the requirements, but minimize including extra unnecessary details.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10</a:t>
            </a:fld>
            <a:endParaRPr lang="en-US"/>
          </a:p>
        </p:txBody>
      </p:sp>
    </p:spTree>
    <p:extLst>
      <p:ext uri="{BB962C8B-B14F-4D97-AF65-F5344CB8AC3E}">
        <p14:creationId xmlns:p14="http://schemas.microsoft.com/office/powerpoint/2010/main" val="304476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way you can look at it is that, from the requirements perspective, we want to synthesize a feasible design. </a:t>
            </a:r>
          </a:p>
          <a:p>
            <a:pPr marL="171450" indent="-171450">
              <a:buFont typeface="Arial" panose="020B0604020202020204" pitchFamily="34" charset="0"/>
              <a:buChar char="•"/>
            </a:pPr>
            <a:r>
              <a:rPr lang="en-US" dirty="0"/>
              <a:t>This means that there will be constraints which the design will need to meet. </a:t>
            </a:r>
          </a:p>
          <a:p>
            <a:pPr marL="171450" indent="-171450">
              <a:buFont typeface="Arial" panose="020B0604020202020204" pitchFamily="34" charset="0"/>
              <a:buChar char="•"/>
            </a:pPr>
            <a:r>
              <a:rPr lang="en-US" dirty="0"/>
              <a:t>Those requirements will help impose the necessary constraints. </a:t>
            </a:r>
          </a:p>
          <a:p>
            <a:pPr marL="171450" indent="-171450">
              <a:buFont typeface="Arial" panose="020B0604020202020204" pitchFamily="34" charset="0"/>
              <a:buChar char="•"/>
            </a:pPr>
            <a:r>
              <a:rPr lang="en-US" dirty="0"/>
              <a:t>On the other hand, from the design perspective, we want to analyze the requirements for clarity, completeness, and so on.</a:t>
            </a:r>
          </a:p>
          <a:p>
            <a:pPr marL="171450" indent="-171450">
              <a:buFont typeface="Arial" panose="020B0604020202020204" pitchFamily="34" charset="0"/>
              <a:buChar char="•"/>
            </a:pPr>
            <a:r>
              <a:rPr lang="en-US" dirty="0"/>
              <a:t>If the design doesn’t make sense, there is likely something missing in the requirements.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11</a:t>
            </a:fld>
            <a:endParaRPr lang="en-US"/>
          </a:p>
        </p:txBody>
      </p:sp>
    </p:spTree>
    <p:extLst>
      <p:ext uri="{BB962C8B-B14F-4D97-AF65-F5344CB8AC3E}">
        <p14:creationId xmlns:p14="http://schemas.microsoft.com/office/powerpoint/2010/main" val="262311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talk about the different types of requirements. Here, we have a complicated-looking diagram. I’ll try my best to break it down. </a:t>
            </a:r>
          </a:p>
          <a:p>
            <a:pPr marL="171450" indent="-171450">
              <a:buFont typeface="Arial" panose="020B0604020202020204" pitchFamily="34" charset="0"/>
              <a:buChar char="•"/>
            </a:pPr>
            <a:r>
              <a:rPr lang="en-US" dirty="0"/>
              <a:t>[next] First, we have 4 different requirements that we mention here. These are…</a:t>
            </a:r>
          </a:p>
          <a:p>
            <a:pPr marL="171450" indent="-171450">
              <a:buFont typeface="Arial" panose="020B0604020202020204" pitchFamily="34" charset="0"/>
              <a:buChar char="•"/>
            </a:pPr>
            <a:r>
              <a:rPr lang="en-US" dirty="0"/>
              <a:t>Note that there are more types of requirements out there, specifically, non-functional requirements are pretty important and may be considered to be in the “same” location in this diagram as functional requirements. </a:t>
            </a:r>
          </a:p>
          <a:p>
            <a:pPr marL="171450" indent="-171450">
              <a:buFont typeface="Arial" panose="020B0604020202020204" pitchFamily="34" charset="0"/>
              <a:buChar char="•"/>
            </a:pPr>
            <a:r>
              <a:rPr lang="en-US" dirty="0"/>
              <a:t>[next] These requirements each form different types of requirements documents, which can also be used to help elicit additional requirements… </a:t>
            </a:r>
          </a:p>
          <a:p>
            <a:pPr marL="171450" indent="-171450">
              <a:buFont typeface="Arial" panose="020B0604020202020204" pitchFamily="34" charset="0"/>
              <a:buChar char="•"/>
            </a:pPr>
            <a:r>
              <a:rPr lang="en-US" dirty="0"/>
              <a:t>We reach the SRS, which is the lowest level document. As shown by the dashed arrows, this document may encompass the others. </a:t>
            </a:r>
          </a:p>
          <a:p>
            <a:pPr marL="171450" indent="-171450">
              <a:buFont typeface="Arial" panose="020B0604020202020204" pitchFamily="34" charset="0"/>
              <a:buChar char="•"/>
            </a:pPr>
            <a:r>
              <a:rPr lang="en-US" dirty="0"/>
              <a:t>Now that we talked about the structure, let’s talk about what influences these requirements and documents. </a:t>
            </a:r>
          </a:p>
          <a:p>
            <a:pPr marL="171450" indent="-171450">
              <a:buFont typeface="Arial" panose="020B0604020202020204" pitchFamily="34" charset="0"/>
              <a:buChar char="•"/>
            </a:pPr>
            <a:r>
              <a:rPr lang="en-US" dirty="0"/>
              <a:t>[next] On the right side, we have … </a:t>
            </a:r>
          </a:p>
          <a:p>
            <a:pPr marL="171450" indent="-171450">
              <a:buFont typeface="Arial" panose="020B0604020202020204" pitchFamily="34" charset="0"/>
              <a:buChar char="•"/>
            </a:pPr>
            <a:r>
              <a:rPr lang="en-US" dirty="0"/>
              <a:t>Remember, quality attributes are what ends up influencing those non-functional requirements which are not pictured here.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12</a:t>
            </a:fld>
            <a:endParaRPr lang="en-US"/>
          </a:p>
        </p:txBody>
      </p:sp>
    </p:spTree>
    <p:extLst>
      <p:ext uri="{BB962C8B-B14F-4D97-AF65-F5344CB8AC3E}">
        <p14:creationId xmlns:p14="http://schemas.microsoft.com/office/powerpoint/2010/main" val="3017980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Typically, a requirement will be either functional or non-functional. However, a requirement is also likely to belong in another category. For example, you can have a functional requirement that is also a system requirement, etc.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13</a:t>
            </a:fld>
            <a:endParaRPr lang="en-US"/>
          </a:p>
        </p:txBody>
      </p:sp>
    </p:spTree>
    <p:extLst>
      <p:ext uri="{BB962C8B-B14F-4D97-AF65-F5344CB8AC3E}">
        <p14:creationId xmlns:p14="http://schemas.microsoft.com/office/powerpoint/2010/main" val="3500132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a:t>What is the QA? </a:t>
            </a:r>
          </a:p>
          <a:p>
            <a:pPr marL="228600" indent="-228600">
              <a:buAutoNum type="arabicPeriod"/>
            </a:pPr>
            <a:r>
              <a:rPr lang="en-US" dirty="0"/>
              <a:t>Availability </a:t>
            </a:r>
          </a:p>
          <a:p>
            <a:pPr marL="228600" indent="-228600">
              <a:buAutoNum type="arabicPeriod"/>
            </a:pPr>
            <a:r>
              <a:rPr lang="en-US" dirty="0"/>
              <a:t>Security </a:t>
            </a:r>
          </a:p>
          <a:p>
            <a:pPr marL="228600" indent="-228600">
              <a:buAutoNum type="arabicPeriod"/>
            </a:pPr>
            <a:r>
              <a:rPr lang="en-US" dirty="0"/>
              <a:t>F</a:t>
            </a:r>
          </a:p>
          <a:p>
            <a:pPr marL="228600" indent="-228600">
              <a:buAutoNum type="arabicPeriod"/>
            </a:pPr>
            <a:r>
              <a:rPr lang="en-US" dirty="0"/>
              <a:t>Security </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Performance </a:t>
            </a:r>
          </a:p>
          <a:p>
            <a:pPr marL="228600" indent="-228600">
              <a:buAutoNum type="arabicPeriod"/>
            </a:pPr>
            <a:r>
              <a:rPr lang="en-US" dirty="0"/>
              <a:t>Availability, manageability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14</a:t>
            </a:fld>
            <a:endParaRPr lang="en-US"/>
          </a:p>
        </p:txBody>
      </p:sp>
    </p:spTree>
    <p:extLst>
      <p:ext uri="{BB962C8B-B14F-4D97-AF65-F5344CB8AC3E}">
        <p14:creationId xmlns:p14="http://schemas.microsoft.com/office/powerpoint/2010/main" val="2108348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Business = the “what” </a:t>
            </a:r>
          </a:p>
          <a:p>
            <a:r>
              <a:rPr lang="en-US" dirty="0"/>
              <a:t>Product = the “how”</a:t>
            </a:r>
          </a:p>
          <a:p>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15</a:t>
            </a:fld>
            <a:endParaRPr lang="en-US"/>
          </a:p>
        </p:txBody>
      </p:sp>
    </p:spTree>
    <p:extLst>
      <p:ext uri="{BB962C8B-B14F-4D97-AF65-F5344CB8AC3E}">
        <p14:creationId xmlns:p14="http://schemas.microsoft.com/office/powerpoint/2010/main" val="119687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Notice that these requirements don’t actually contain software functions in them, but rather define constraints that the software will need to follow. </a:t>
            </a:r>
          </a:p>
          <a:p>
            <a:endParaRPr lang="en-US" dirty="0"/>
          </a:p>
          <a:p>
            <a:pPr marL="171450" indent="-171450" eaLnBrk="1" hangingPunct="1">
              <a:buFont typeface="Arial" panose="020B0604020202020204" pitchFamily="34" charset="0"/>
              <a:buChar char="•"/>
            </a:pPr>
            <a:r>
              <a:rPr lang="en-US" altLang="en-US" dirty="0"/>
              <a:t>System requirements (a system is a collection of hardware, software, data, people, facilities, &amp; procedures)</a:t>
            </a:r>
          </a:p>
          <a:p>
            <a:pPr marL="171450" indent="-171450" eaLnBrk="1" hangingPunct="1">
              <a:buFont typeface="Arial" panose="020B0604020202020204" pitchFamily="34" charset="0"/>
              <a:buChar char="•"/>
            </a:pPr>
            <a:r>
              <a:rPr lang="en-US" altLang="en-US" dirty="0"/>
              <a:t>Software requirements describe the requirements allocated to the software component.</a:t>
            </a:r>
          </a:p>
          <a:p>
            <a:pPr marL="171450" indent="-171450" eaLnBrk="1" hangingPunct="1">
              <a:buFont typeface="Arial" panose="020B0604020202020204" pitchFamily="34" charset="0"/>
              <a:buChar char="•"/>
            </a:pPr>
            <a:endParaRPr lang="en-US" dirty="0"/>
          </a:p>
          <a:p>
            <a:pPr marL="0" indent="0" eaLnBrk="1" hangingPunct="1">
              <a:buFont typeface="Arial" panose="020B0604020202020204" pitchFamily="34" charset="0"/>
              <a:buNone/>
            </a:pPr>
            <a:r>
              <a:rPr lang="en-US" dirty="0"/>
              <a:t>What makes these system rather than software? </a:t>
            </a:r>
          </a:p>
          <a:p>
            <a:pPr marL="228600" indent="-228600" eaLnBrk="1" hangingPunct="1">
              <a:buFont typeface="Arial" panose="020B0604020202020204" pitchFamily="34" charset="0"/>
              <a:buAutoNum type="arabicPeriod"/>
            </a:pPr>
            <a:r>
              <a:rPr lang="en-US" dirty="0"/>
              <a:t>Train doors, train (both hardware components)</a:t>
            </a:r>
          </a:p>
          <a:p>
            <a:pPr marL="228600" indent="-228600" eaLnBrk="1" hangingPunct="1">
              <a:buFont typeface="Arial" panose="020B0604020202020204" pitchFamily="34" charset="0"/>
              <a:buAutoNum type="arabicPeriod"/>
            </a:pPr>
            <a:r>
              <a:rPr lang="en-US" dirty="0"/>
              <a:t>Patrons (user), books (assuming physical books)</a:t>
            </a:r>
          </a:p>
          <a:p>
            <a:pPr marL="228600" indent="-228600" eaLnBrk="1" hangingPunct="1">
              <a:buFont typeface="Arial" panose="020B0604020202020204" pitchFamily="34" charset="0"/>
              <a:buAutoNum type="arabicPeriod"/>
            </a:pPr>
            <a:r>
              <a:rPr lang="en-US" dirty="0"/>
              <a:t>Participant (user)</a:t>
            </a:r>
          </a:p>
        </p:txBody>
      </p:sp>
      <p:sp>
        <p:nvSpPr>
          <p:cNvPr id="4" name="Slide Number Placeholder 3"/>
          <p:cNvSpPr>
            <a:spLocks noGrp="1"/>
          </p:cNvSpPr>
          <p:nvPr>
            <p:ph type="sldNum" sz="quarter" idx="10"/>
          </p:nvPr>
        </p:nvSpPr>
        <p:spPr/>
        <p:txBody>
          <a:bodyPr/>
          <a:lstStyle/>
          <a:p>
            <a:pPr>
              <a:defRPr/>
            </a:pPr>
            <a:fld id="{033891BF-D106-4A35-B301-F19D0361E58C}"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Why are these software requirements? </a:t>
            </a:r>
          </a:p>
          <a:p>
            <a:pPr marL="228600" indent="-228600">
              <a:buFont typeface="+mj-lt"/>
              <a:buAutoNum type="arabicPeriod"/>
            </a:pPr>
            <a:r>
              <a:rPr lang="en-US" dirty="0" err="1"/>
              <a:t>doorsState</a:t>
            </a:r>
            <a:r>
              <a:rPr lang="en-US" dirty="0"/>
              <a:t> refers to a variable in the software, not the actual door hardware. Note: this is more of a “how” requirement. Even though the vast majority focus more on the “what,” these types of requirements do exist. </a:t>
            </a:r>
          </a:p>
          <a:p>
            <a:pPr marL="228600" indent="-228600">
              <a:buFont typeface="+mj-lt"/>
              <a:buAutoNum type="arabicPeriod"/>
            </a:pPr>
            <a:r>
              <a:rPr lang="en-US" dirty="0"/>
              <a:t>“recorded number of loans” doesn’t refer to the physical loan, but rather the record kept by the software. “By a patron” does refer to the user, but the requirement is not on the user. </a:t>
            </a:r>
          </a:p>
          <a:p>
            <a:pPr marL="228600" indent="-228600">
              <a:buFont typeface="+mj-lt"/>
              <a:buAutoNum type="arabicPeriod"/>
            </a:pPr>
            <a:r>
              <a:rPr lang="en-US" dirty="0"/>
              <a:t>Similar to the above, we are talking about the software request, the participant’s address refers to an address recorded on the invitee list, being something that is perhaps stored in the software’s database. </a:t>
            </a:r>
          </a:p>
        </p:txBody>
      </p:sp>
      <p:sp>
        <p:nvSpPr>
          <p:cNvPr id="4" name="Slide Number Placeholder 3"/>
          <p:cNvSpPr>
            <a:spLocks noGrp="1"/>
          </p:cNvSpPr>
          <p:nvPr>
            <p:ph type="sldNum" sz="quarter" idx="10"/>
          </p:nvPr>
        </p:nvSpPr>
        <p:spPr/>
        <p:txBody>
          <a:bodyPr/>
          <a:lstStyle/>
          <a:p>
            <a:pPr>
              <a:defRPr/>
            </a:pPr>
            <a:fld id="{033891BF-D106-4A35-B301-F19D0361E58C}"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A software requirement can also be a system requirement if it has a shared phenomenon. </a:t>
            </a:r>
          </a:p>
          <a:p>
            <a:endParaRPr lang="en-US" dirty="0"/>
          </a:p>
          <a:p>
            <a:r>
              <a:rPr lang="en-US" dirty="0"/>
              <a:t>Environmental -&gt; just physical phenomena</a:t>
            </a:r>
          </a:p>
          <a:p>
            <a:r>
              <a:rPr lang="en-US" dirty="0"/>
              <a:t>Shared -&gt; can be a variable representing physical phenomenon</a:t>
            </a:r>
          </a:p>
          <a:p>
            <a:r>
              <a:rPr lang="en-US" dirty="0"/>
              <a:t>Software -&gt; typically just deal with software</a:t>
            </a:r>
          </a:p>
          <a:p>
            <a:endParaRPr lang="en-US" dirty="0"/>
          </a:p>
        </p:txBody>
      </p:sp>
      <p:sp>
        <p:nvSpPr>
          <p:cNvPr id="4" name="Slide Number Placeholder 3"/>
          <p:cNvSpPr>
            <a:spLocks noGrp="1"/>
          </p:cNvSpPr>
          <p:nvPr>
            <p:ph type="sldNum" sz="quarter" idx="10"/>
          </p:nvPr>
        </p:nvSpPr>
        <p:spPr/>
        <p:txBody>
          <a:bodyPr/>
          <a:lstStyle/>
          <a:p>
            <a:pPr>
              <a:defRPr/>
            </a:pPr>
            <a:fld id="{033891BF-D106-4A35-B301-F19D0361E58C}"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Fail to understand them, especially if they are domain-specific</a:t>
            </a:r>
          </a:p>
        </p:txBody>
      </p:sp>
      <p:sp>
        <p:nvSpPr>
          <p:cNvPr id="4" name="Slide Number Placeholder 3"/>
          <p:cNvSpPr>
            <a:spLocks noGrp="1"/>
          </p:cNvSpPr>
          <p:nvPr>
            <p:ph type="sldNum" sz="quarter" idx="10"/>
          </p:nvPr>
        </p:nvSpPr>
        <p:spPr/>
        <p:txBody>
          <a:bodyPr/>
          <a:lstStyle/>
          <a:p>
            <a:pPr>
              <a:defRPr/>
            </a:pPr>
            <a:fld id="{033891BF-D106-4A35-B301-F19D0361E58C}"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 like to start off by giving a short introduction about requirements engineering </a:t>
            </a:r>
          </a:p>
          <a:p>
            <a:pPr marL="171450" indent="-171450">
              <a:buFont typeface="Arial" panose="020B0604020202020204" pitchFamily="34" charset="0"/>
              <a:buChar char="•"/>
            </a:pPr>
            <a:r>
              <a:rPr lang="en-US" dirty="0"/>
              <a:t>Requirements engineering is…. And it is usually accomplished using a few different RE tasks</a:t>
            </a:r>
            <a:endParaRPr lang="en-US" altLang="en-US" dirty="0"/>
          </a:p>
          <a:p>
            <a:pPr marL="171450" indent="-171450" eaLnBrk="1" hangingPunct="1">
              <a:buFont typeface="Arial" panose="020B0604020202020204" pitchFamily="34" charset="0"/>
              <a:buChar char="•"/>
            </a:pPr>
            <a:r>
              <a:rPr lang="en-US" altLang="en-US" dirty="0"/>
              <a:t>Important to understand the process.</a:t>
            </a:r>
          </a:p>
          <a:p>
            <a:endParaRPr lang="en-US" dirty="0"/>
          </a:p>
        </p:txBody>
      </p:sp>
      <p:sp>
        <p:nvSpPr>
          <p:cNvPr id="4" name="Slide Number Placeholder 3"/>
          <p:cNvSpPr>
            <a:spLocks noGrp="1"/>
          </p:cNvSpPr>
          <p:nvPr>
            <p:ph type="sldNum" sz="quarter" idx="5"/>
          </p:nvPr>
        </p:nvSpPr>
        <p:spPr/>
        <p:txBody>
          <a:bodyPr/>
          <a:lstStyle/>
          <a:p>
            <a:fld id="{6112B863-6845-4DA1-AC75-76D3FC40D715}" type="slidenum">
              <a:rPr lang="en-US" smtClean="0"/>
              <a:t>2</a:t>
            </a:fld>
            <a:endParaRPr lang="en-US"/>
          </a:p>
        </p:txBody>
      </p:sp>
    </p:spTree>
    <p:extLst>
      <p:ext uri="{BB962C8B-B14F-4D97-AF65-F5344CB8AC3E}">
        <p14:creationId xmlns:p14="http://schemas.microsoft.com/office/powerpoint/2010/main" val="242888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To fix issues with understanding domain properties (constraints)</a:t>
            </a:r>
          </a:p>
        </p:txBody>
      </p:sp>
      <p:sp>
        <p:nvSpPr>
          <p:cNvPr id="4" name="Slide Number Placeholder 3"/>
          <p:cNvSpPr>
            <a:spLocks noGrp="1"/>
          </p:cNvSpPr>
          <p:nvPr>
            <p:ph type="sldNum" sz="quarter" idx="10"/>
          </p:nvPr>
        </p:nvSpPr>
        <p:spPr/>
        <p:txBody>
          <a:bodyPr/>
          <a:lstStyle/>
          <a:p>
            <a:pPr>
              <a:defRPr/>
            </a:pPr>
            <a:fld id="{033891BF-D106-4A35-B301-F19D0361E58C}"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team creates a list of requirements for one category – at least one per person. </a:t>
            </a:r>
          </a:p>
          <a:p>
            <a:r>
              <a:rPr lang="en-US" dirty="0"/>
              <a:t>Each team then decides what are their top 3 or 4 requirements and announces them. Why are these requirements the most important? </a:t>
            </a:r>
          </a:p>
          <a:p>
            <a:r>
              <a:rPr lang="en-US" dirty="0"/>
              <a:t>Do any of your requirements conflict with other teams’ requirements? Why or why not? </a:t>
            </a:r>
          </a:p>
          <a:p>
            <a:r>
              <a:rPr lang="en-US" dirty="0"/>
              <a:t>Any disagreements? What are they? </a:t>
            </a:r>
          </a:p>
          <a:p>
            <a:r>
              <a:rPr lang="en-US" dirty="0"/>
              <a:t>Do you think any other group missed any requirements? Why? </a:t>
            </a:r>
          </a:p>
          <a:p>
            <a:endParaRPr lang="en-US" dirty="0"/>
          </a:p>
          <a:p>
            <a:r>
              <a:rPr lang="en-US" dirty="0"/>
              <a:t>Groups: </a:t>
            </a:r>
          </a:p>
          <a:p>
            <a:pPr marL="228600" indent="-228600">
              <a:buAutoNum type="arabicPeriod"/>
            </a:pPr>
            <a:r>
              <a:rPr lang="en-US" dirty="0"/>
              <a:t>Executives (business requirements) </a:t>
            </a:r>
          </a:p>
          <a:p>
            <a:pPr marL="228600" indent="-228600">
              <a:buAutoNum type="arabicPeriod"/>
            </a:pPr>
            <a:r>
              <a:rPr lang="en-US" dirty="0"/>
              <a:t>Project managers (system requirements) </a:t>
            </a:r>
          </a:p>
          <a:p>
            <a:pPr marL="228600" indent="-228600">
              <a:buAutoNum type="arabicPeriod"/>
            </a:pPr>
            <a:r>
              <a:rPr lang="en-US" dirty="0"/>
              <a:t>Development team 1 (software requirements) </a:t>
            </a:r>
          </a:p>
          <a:p>
            <a:pPr marL="228600" indent="-228600">
              <a:buAutoNum type="arabicPeriod"/>
            </a:pPr>
            <a:r>
              <a:rPr lang="en-US" dirty="0"/>
              <a:t>Development team 2 (non-functional requirements)</a:t>
            </a:r>
          </a:p>
          <a:p>
            <a:pPr marL="228600" indent="-228600">
              <a:buAutoNum type="arabicPeriod"/>
            </a:pPr>
            <a:r>
              <a:rPr lang="en-US" dirty="0"/>
              <a:t>Regulators (constraints)</a:t>
            </a:r>
          </a:p>
          <a:p>
            <a:pPr marL="228600" indent="-228600">
              <a:buAutoNum type="arabicPeriod"/>
            </a:pPr>
            <a:endParaRPr lang="en-US" dirty="0"/>
          </a:p>
          <a:p>
            <a:endParaRPr lang="en-US" dirty="0"/>
          </a:p>
          <a:p>
            <a:r>
              <a:rPr lang="en-US" dirty="0"/>
              <a:t>I call on people to write theirs on the board or say it out loud. Go over requirements structure.</a:t>
            </a:r>
          </a:p>
          <a:p>
            <a:r>
              <a:rPr lang="en-US" dirty="0"/>
              <a:t>Business – “allow users to purchase health insurance”; “allow users to apply for govt healthcare”; “allow companies to sell healthcare”; “allow people to get healthcare tax forms” </a:t>
            </a:r>
          </a:p>
          <a:p>
            <a:r>
              <a:rPr lang="en-US" dirty="0"/>
              <a:t>	What is the business objective?</a:t>
            </a:r>
          </a:p>
          <a:p>
            <a:r>
              <a:rPr lang="en-US" dirty="0"/>
              <a:t>System – “users shall be enrolled in one healthcare at a time”; “healthcare premiums shall be paid with credit cards”; “people shall enroll between X and Y date”</a:t>
            </a:r>
          </a:p>
          <a:p>
            <a:r>
              <a:rPr lang="en-US" dirty="0"/>
              <a:t>	What is the environmental phenomena? How would the software enforce it (not explicitly stated)?</a:t>
            </a:r>
          </a:p>
          <a:p>
            <a:r>
              <a:rPr lang="en-US" dirty="0"/>
              <a:t>Software – “the recorded insurance company shall match that of the company the user has insurance from”; “the enrollment period should be displayed to customers”</a:t>
            </a:r>
          </a:p>
          <a:p>
            <a:r>
              <a:rPr lang="en-US" dirty="0"/>
              <a:t>	What is the software phenomenon? What is the environmental phenomenon? </a:t>
            </a:r>
          </a:p>
          <a:p>
            <a:r>
              <a:rPr lang="en-US" dirty="0"/>
              <a:t>Non-functional – “the website should have less than 1% downtime”; “people’s credentials shall be encrypted”</a:t>
            </a:r>
          </a:p>
          <a:p>
            <a:r>
              <a:rPr lang="en-US" dirty="0"/>
              <a:t>	What is the quality attribute?</a:t>
            </a:r>
          </a:p>
          <a:p>
            <a:r>
              <a:rPr lang="en-US" dirty="0"/>
              <a:t>Domain Property – “people cannot be enrolled and not enrolled at the same time”; “a healthcare company must allow people to enroll” </a:t>
            </a:r>
          </a:p>
          <a:p>
            <a:endParaRPr lang="en-US" dirty="0"/>
          </a:p>
          <a:p>
            <a:r>
              <a:rPr lang="en-US" dirty="0"/>
              <a:t>Requirements quiz soon? Maybe.</a:t>
            </a:r>
          </a:p>
        </p:txBody>
      </p:sp>
      <p:sp>
        <p:nvSpPr>
          <p:cNvPr id="4" name="Slide Number Placeholder 3"/>
          <p:cNvSpPr>
            <a:spLocks noGrp="1"/>
          </p:cNvSpPr>
          <p:nvPr>
            <p:ph type="sldNum" sz="quarter" idx="5"/>
          </p:nvPr>
        </p:nvSpPr>
        <p:spPr/>
        <p:txBody>
          <a:bodyPr/>
          <a:lstStyle/>
          <a:p>
            <a:fld id="{CA81E32A-1C7F-46A2-B7B0-A052DDE674BA}" type="slidenum">
              <a:rPr lang="en-US" smtClean="0"/>
              <a:pPr/>
              <a:t>21</a:t>
            </a:fld>
            <a:endParaRPr lang="en-US"/>
          </a:p>
        </p:txBody>
      </p:sp>
    </p:spTree>
    <p:extLst>
      <p:ext uri="{BB962C8B-B14F-4D97-AF65-F5344CB8AC3E}">
        <p14:creationId xmlns:p14="http://schemas.microsoft.com/office/powerpoint/2010/main" val="221124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ltLang="en-US" sz="1200" dirty="0"/>
              <a:t>Proactively working </a:t>
            </a:r>
            <a:r>
              <a:rPr lang="en-US" altLang="en-US" sz="1200" b="1" dirty="0"/>
              <a:t>with stakeholders </a:t>
            </a:r>
            <a:r>
              <a:rPr lang="en-US" altLang="en-US" sz="1200" dirty="0"/>
              <a:t>to discover needs, identifying and negotiate conflicts, and establish scope and boundaries for the project.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Elicitation is very important, however: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One of the most common problems in the requirements process is when the elicitation process is treated as a quick start-up activity.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dirty="0"/>
              <a:t>Lack of focus on this activity can result in failure to build the right product.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12B863-6845-4DA1-AC75-76D3FC40D715}" type="slidenum">
              <a:rPr lang="en-US" smtClean="0"/>
              <a:t>3</a:t>
            </a:fld>
            <a:endParaRPr lang="en-US"/>
          </a:p>
        </p:txBody>
      </p:sp>
    </p:spTree>
    <p:extLst>
      <p:ext uri="{BB962C8B-B14F-4D97-AF65-F5344CB8AC3E}">
        <p14:creationId xmlns:p14="http://schemas.microsoft.com/office/powerpoint/2010/main" val="352545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r>
              <a:rPr lang="en-US" altLang="en-US" b="1" dirty="0"/>
              <a:t>Analysis </a:t>
            </a:r>
            <a:r>
              <a:rPr lang="en-US" altLang="en-US" b="0" dirty="0"/>
              <a:t>focuses on </a:t>
            </a:r>
            <a:r>
              <a:rPr lang="en-US" altLang="en-US" sz="3200" b="0" dirty="0"/>
              <a:t>g</a:t>
            </a:r>
            <a:r>
              <a:rPr lang="en-US" altLang="en-US" sz="2400" dirty="0"/>
              <a:t>aining a deeper understanding of the product and its interactions, through a few different tasks. </a:t>
            </a:r>
          </a:p>
          <a:p>
            <a:pPr marL="171450" indent="-171450" eaLnBrk="1" hangingPunct="1">
              <a:buFont typeface="Arial" panose="020B0604020202020204" pitchFamily="34" charset="0"/>
              <a:buChar char="•"/>
            </a:pPr>
            <a:r>
              <a:rPr lang="en-US" altLang="en-US" sz="2400" dirty="0"/>
              <a:t>Classification and categorization can be used to split requirements into groups based on…, and this is used for planning, reporting, and tracking. It also helps discover architecturally significant requirements (ASRs), which are those that drive the key design decisions and architectural choices. </a:t>
            </a:r>
          </a:p>
          <a:p>
            <a:pPr marL="171450" indent="-171450" eaLnBrk="1" hangingPunct="1">
              <a:buFont typeface="Arial" panose="020B0604020202020204" pitchFamily="34" charset="0"/>
              <a:buChar char="•"/>
            </a:pPr>
            <a:r>
              <a:rPr lang="en-US" altLang="en-US" sz="2400" dirty="0"/>
              <a:t>Functional modeling can help see the requirements from </a:t>
            </a:r>
            <a:r>
              <a:rPr lang="en-US" sz="2400" dirty="0"/>
              <a:t>the user’s external perspective.</a:t>
            </a:r>
          </a:p>
          <a:p>
            <a:pPr marL="171450" indent="-171450" eaLnBrk="1" hangingPunct="1">
              <a:buFont typeface="Arial" panose="020B0604020202020204" pitchFamily="34" charset="0"/>
              <a:buChar char="•"/>
            </a:pPr>
            <a:r>
              <a:rPr lang="en-US" sz="2400" dirty="0"/>
              <a:t>Semantic analysis helps detect ambiguity, requirements defects, and helps ensure the requirements are written in a good quality. </a:t>
            </a:r>
          </a:p>
          <a:p>
            <a:pPr marL="171450" indent="-171450" eaLnBrk="1" hangingPunct="1">
              <a:buFont typeface="Arial" panose="020B0604020202020204" pitchFamily="34" charset="0"/>
              <a:buChar char="•"/>
            </a:pPr>
            <a:r>
              <a:rPr lang="en-US" sz="2400" dirty="0"/>
              <a:t>Prioritization is based on how important each requirement is to implement. With limited resources, sometimes compromises need to be made, so this is very important here. Prioritization can be done based on cost, risk, and other factors. </a:t>
            </a:r>
          </a:p>
          <a:p>
            <a:pPr marL="171450" indent="-171450" eaLnBrk="1" hangingPunct="1">
              <a:buFont typeface="Arial" panose="020B0604020202020204" pitchFamily="34" charset="0"/>
              <a:buChar char="•"/>
            </a:pPr>
            <a:r>
              <a:rPr lang="en-US" altLang="en-US" sz="2400" dirty="0"/>
              <a:t>Negotiation is that step where certain requirements may be modified to resolve conflicts between stakeholders and come to a compromise. </a:t>
            </a:r>
          </a:p>
        </p:txBody>
      </p:sp>
      <p:sp>
        <p:nvSpPr>
          <p:cNvPr id="4" name="Slide Number Placeholder 3"/>
          <p:cNvSpPr>
            <a:spLocks noGrp="1"/>
          </p:cNvSpPr>
          <p:nvPr>
            <p:ph type="sldNum" sz="quarter" idx="5"/>
          </p:nvPr>
        </p:nvSpPr>
        <p:spPr/>
        <p:txBody>
          <a:bodyPr/>
          <a:lstStyle/>
          <a:p>
            <a:fld id="{6112B863-6845-4DA1-AC75-76D3FC40D715}" type="slidenum">
              <a:rPr lang="en-US" smtClean="0"/>
              <a:t>4</a:t>
            </a:fld>
            <a:endParaRPr lang="en-US"/>
          </a:p>
        </p:txBody>
      </p:sp>
    </p:spTree>
    <p:extLst>
      <p:ext uri="{BB962C8B-B14F-4D97-AF65-F5344CB8AC3E}">
        <p14:creationId xmlns:p14="http://schemas.microsoft.com/office/powerpoint/2010/main" val="179964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documentation is called a “requirements specification document”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12B863-6845-4DA1-AC75-76D3FC40D715}" type="slidenum">
              <a:rPr lang="en-US" smtClean="0"/>
              <a:t>5</a:t>
            </a:fld>
            <a:endParaRPr lang="en-US"/>
          </a:p>
        </p:txBody>
      </p:sp>
    </p:spTree>
    <p:extLst>
      <p:ext uri="{BB962C8B-B14F-4D97-AF65-F5344CB8AC3E}">
        <p14:creationId xmlns:p14="http://schemas.microsoft.com/office/powerpoint/2010/main" val="191370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on this slide shows part of a requirements specification document which contains the requirements’ category as well as the requirements themselves. </a:t>
            </a:r>
          </a:p>
          <a:p>
            <a:r>
              <a:rPr lang="en-US" dirty="0"/>
              <a:t>The requirements are typically written in a semi-structured language, so for example, “the system shall be delivered with no viruses,” “the vendor’s solution shall comply with HIPAA guidelines,” and so on.</a:t>
            </a:r>
          </a:p>
          <a:p>
            <a:r>
              <a:rPr lang="en-US" dirty="0"/>
              <a:t>Requirements specifications documents may contain additional or different information than the categories shown in the image, but these documents will always contain the written requirements such as those shown in the right-hand column. </a:t>
            </a:r>
          </a:p>
        </p:txBody>
      </p:sp>
      <p:sp>
        <p:nvSpPr>
          <p:cNvPr id="4" name="Slide Number Placeholder 3"/>
          <p:cNvSpPr>
            <a:spLocks noGrp="1"/>
          </p:cNvSpPr>
          <p:nvPr>
            <p:ph type="sldNum" sz="quarter" idx="5"/>
          </p:nvPr>
        </p:nvSpPr>
        <p:spPr/>
        <p:txBody>
          <a:bodyPr/>
          <a:lstStyle/>
          <a:p>
            <a:fld id="{6112B863-6845-4DA1-AC75-76D3FC40D715}" type="slidenum">
              <a:rPr lang="en-US" smtClean="0"/>
              <a:t>6</a:t>
            </a:fld>
            <a:endParaRPr lang="en-US"/>
          </a:p>
        </p:txBody>
      </p:sp>
    </p:spTree>
    <p:extLst>
      <p:ext uri="{BB962C8B-B14F-4D97-AF65-F5344CB8AC3E}">
        <p14:creationId xmlns:p14="http://schemas.microsoft.com/office/powerpoint/2010/main" val="257871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verification and validation stage, we ensure that the product meets the requirements, as specified by the requirements specification document, and we ensure that the requirements actually meet the stakeholder needs, backtracking if needed. </a:t>
            </a:r>
          </a:p>
          <a:p>
            <a:pPr marL="171450" indent="-171450">
              <a:buFont typeface="Arial" panose="020B0604020202020204" pitchFamily="34" charset="0"/>
              <a:buChar char="•"/>
            </a:pPr>
            <a:r>
              <a:rPr lang="en-US" dirty="0"/>
              <a:t>We ask ourselves two questions. For verification… and for validation…</a:t>
            </a:r>
          </a:p>
        </p:txBody>
      </p:sp>
      <p:sp>
        <p:nvSpPr>
          <p:cNvPr id="4" name="Slide Number Placeholder 3"/>
          <p:cNvSpPr>
            <a:spLocks noGrp="1"/>
          </p:cNvSpPr>
          <p:nvPr>
            <p:ph type="sldNum" sz="quarter" idx="5"/>
          </p:nvPr>
        </p:nvSpPr>
        <p:spPr/>
        <p:txBody>
          <a:bodyPr/>
          <a:lstStyle/>
          <a:p>
            <a:fld id="{6112B863-6845-4DA1-AC75-76D3FC40D715}" type="slidenum">
              <a:rPr lang="en-US" smtClean="0"/>
              <a:t>7</a:t>
            </a:fld>
            <a:endParaRPr lang="en-US"/>
          </a:p>
        </p:txBody>
      </p:sp>
    </p:spTree>
    <p:extLst>
      <p:ext uri="{BB962C8B-B14F-4D97-AF65-F5344CB8AC3E}">
        <p14:creationId xmlns:p14="http://schemas.microsoft.com/office/powerpoint/2010/main" val="2020301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 we have the requirements management stage, which functions to ensure that the system continues to meet the requirements over time.</a:t>
            </a:r>
          </a:p>
          <a:p>
            <a:pPr marL="171450" indent="-171450">
              <a:buFont typeface="Arial" panose="020B0604020202020204" pitchFamily="34" charset="0"/>
              <a:buChar char="•"/>
            </a:pPr>
            <a:r>
              <a:rPr lang="en-US" dirty="0"/>
              <a:t>This step will also help with the modifiability aspects of the system. For example, if more requirements or new components need to be added later on. </a:t>
            </a:r>
          </a:p>
        </p:txBody>
      </p:sp>
      <p:sp>
        <p:nvSpPr>
          <p:cNvPr id="4" name="Slide Number Placeholder 3"/>
          <p:cNvSpPr>
            <a:spLocks noGrp="1"/>
          </p:cNvSpPr>
          <p:nvPr>
            <p:ph type="sldNum" sz="quarter" idx="5"/>
          </p:nvPr>
        </p:nvSpPr>
        <p:spPr/>
        <p:txBody>
          <a:bodyPr/>
          <a:lstStyle/>
          <a:p>
            <a:fld id="{6112B863-6845-4DA1-AC75-76D3FC40D715}" type="slidenum">
              <a:rPr lang="en-US" smtClean="0"/>
              <a:t>8</a:t>
            </a:fld>
            <a:endParaRPr lang="en-US"/>
          </a:p>
        </p:txBody>
      </p:sp>
    </p:spTree>
    <p:extLst>
      <p:ext uri="{BB962C8B-B14F-4D97-AF65-F5344CB8AC3E}">
        <p14:creationId xmlns:p14="http://schemas.microsoft.com/office/powerpoint/2010/main" val="3896490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67E5815B-56F3-4162-A392-A7BC6A51CB7F}" type="slidenum">
              <a:rPr lang="en-US" altLang="en-US">
                <a:solidFill>
                  <a:srgbClr val="000000"/>
                </a:solidFill>
              </a:rPr>
              <a:pPr eaLnBrk="1" hangingPunct="1"/>
              <a:t>9</a:t>
            </a:fld>
            <a:endParaRPr lang="en-US" altLang="en-US">
              <a:solidFill>
                <a:srgbClr val="000000"/>
              </a:solidFill>
            </a:endParaRPr>
          </a:p>
        </p:txBody>
      </p:sp>
      <p:sp>
        <p:nvSpPr>
          <p:cNvPr id="125955" name="Rectangle 2"/>
          <p:cNvSpPr>
            <a:spLocks noGrp="1" noRot="1" noChangeAspect="1" noChangeArrowheads="1" noTextEdit="1"/>
          </p:cNvSpPr>
          <p:nvPr>
            <p:ph type="sldImg"/>
          </p:nvPr>
        </p:nvSpPr>
        <p:spPr>
          <a:xfrm>
            <a:off x="381000" y="685800"/>
            <a:ext cx="6096000" cy="34290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Following the various phases of requirements engineering can help prevent these types of situations.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Heading Only">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endParaRPr lang="en-US" dirty="0"/>
          </a:p>
        </p:txBody>
      </p:sp>
      <p:sp>
        <p:nvSpPr>
          <p:cNvPr id="16" name="Text Placeholder 2"/>
          <p:cNvSpPr>
            <a:spLocks noGrp="1"/>
          </p:cNvSpPr>
          <p:nvPr>
            <p:ph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6DA63-C770-48A4-95B9-B17BDA6E5980}" type="datetime1">
              <a:rPr lang="en-US" smtClean="0">
                <a:solidFill>
                  <a:prstClr val="black">
                    <a:tint val="75000"/>
                  </a:prstClr>
                </a:solidFill>
              </a:rPr>
              <a:t>8/29/2024</a:t>
            </a:fld>
            <a:endParaRPr lang="en-US">
              <a:solidFill>
                <a:prstClr val="black">
                  <a:tint val="75000"/>
                </a:prstClr>
              </a:solidFill>
            </a:endParaRPr>
          </a:p>
        </p:txBody>
      </p:sp>
      <p:sp>
        <p:nvSpPr>
          <p:cNvPr id="18" name="Footer Placeholder 4"/>
          <p:cNvSpPr>
            <a:spLocks noGrp="1"/>
          </p:cNvSpPr>
          <p:nvPr>
            <p:ph type="ftr" sz="quarter" idx="3"/>
          </p:nvPr>
        </p:nvSpPr>
        <p:spPr>
          <a:xfrm>
            <a:off x="3638079" y="6471565"/>
            <a:ext cx="5171873" cy="37548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All Rights Reserved (Mehdi </a:t>
            </a:r>
            <a:r>
              <a:rPr lang="en-US" dirty="0" err="1">
                <a:solidFill>
                  <a:prstClr val="black">
                    <a:tint val="75000"/>
                  </a:prstClr>
                </a:solidFill>
              </a:rPr>
              <a:t>Mirakhorli</a:t>
            </a:r>
            <a:r>
              <a:rPr lang="en-US" dirty="0">
                <a:solidFill>
                  <a:prstClr val="black">
                    <a:tint val="75000"/>
                  </a:prstClr>
                </a:solidFill>
              </a:rPr>
              <a:t>, Jane Cleland Huang)</a:t>
            </a:r>
          </a:p>
        </p:txBody>
      </p:sp>
      <p:sp>
        <p:nvSpPr>
          <p:cNvPr id="20"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0FC35-6251-448B-B877-BB3E704B22A7}" type="slidenum">
              <a:rPr lang="en-US" smtClean="0">
                <a:solidFill>
                  <a:prstClr val="black">
                    <a:tint val="75000"/>
                  </a:prstClr>
                </a:solidFill>
              </a:rPr>
              <a:pPr/>
              <a:t>‹#›</a:t>
            </a:fld>
            <a:endParaRPr lang="en-US">
              <a:solidFill>
                <a:prstClr val="black">
                  <a:tint val="75000"/>
                </a:prstClr>
              </a:solidFill>
            </a:endParaRP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885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276600"/>
            <a:ext cx="12192000" cy="762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 name="Rectangle 2"/>
          <p:cNvSpPr>
            <a:spLocks noGrp="1"/>
          </p:cNvSpPr>
          <p:nvPr>
            <p:ph type="ctrTitle"/>
          </p:nvPr>
        </p:nvSpPr>
        <p:spPr>
          <a:xfrm>
            <a:off x="304800" y="3276600"/>
            <a:ext cx="9652000" cy="762000"/>
          </a:xfrm>
          <a:noFill/>
        </p:spPr>
        <p:txBody>
          <a:bodyPr vert="horz"/>
          <a:lstStyle>
            <a:lvl1pPr algn="l">
              <a:defRPr sz="2000" b="0" cap="all" spc="150" baseline="0">
                <a:solidFill>
                  <a:schemeClr val="bg1"/>
                </a:solidFill>
              </a:defRPr>
            </a:lvl1pPr>
            <a:extLst/>
          </a:lstStyle>
          <a:p>
            <a:r>
              <a:rPr lang="en-US" dirty="0"/>
              <a:t>Click to edit Master title style</a:t>
            </a:r>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10668000" y="6477000"/>
            <a:ext cx="1361440" cy="304800"/>
          </a:xfrm>
        </p:spPr>
        <p:txBody>
          <a:bodyPr anchor="ctr"/>
          <a:lstStyle>
            <a:lvl1pPr>
              <a:defRPr>
                <a:solidFill>
                  <a:schemeClr val="tx1"/>
                </a:solidFill>
              </a:defRPr>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a:xfrm>
            <a:off x="3124200" y="6479309"/>
            <a:ext cx="5943600" cy="304800"/>
          </a:xfrm>
        </p:spPr>
        <p:txBody>
          <a:bodyPr/>
          <a:lstStyle/>
          <a:p>
            <a:r>
              <a:rPr lang="en-US" dirty="0"/>
              <a:t>All Rights Reserved (Mehdi Mirakhorli, Jane Cleland Huang, Viktoria Koscinski)</a:t>
            </a:r>
          </a:p>
        </p:txBody>
      </p:sp>
      <p:sp>
        <p:nvSpPr>
          <p:cNvPr id="8" name="Rectangle 10"/>
          <p:cNvSpPr/>
          <p:nvPr userDrawn="1"/>
        </p:nvSpPr>
        <p:spPr>
          <a:xfrm>
            <a:off x="0" y="0"/>
            <a:ext cx="12192000" cy="3276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36E6ECAC-0CF3-4410-BDD6-DBD71B5C0629}" type="datetime1">
              <a:rPr lang="en-US" smtClean="0"/>
              <a:t>8/29/2024</a:t>
            </a:fld>
            <a:endParaRPr lang="en-US" dirty="0"/>
          </a:p>
        </p:txBody>
      </p:sp>
      <p:sp>
        <p:nvSpPr>
          <p:cNvPr id="12" name="Rectangle 11"/>
          <p:cNvSpPr/>
          <p:nvPr userDrawn="1"/>
        </p:nvSpPr>
        <p:spPr>
          <a:xfrm>
            <a:off x="0" y="411480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Tree>
    <p:extLst>
      <p:ext uri="{BB962C8B-B14F-4D97-AF65-F5344CB8AC3E}">
        <p14:creationId xmlns:p14="http://schemas.microsoft.com/office/powerpoint/2010/main" val="231643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881CF9A5-FB0A-4591-A534-682498BCA658}" type="datetime1">
              <a:rPr lang="en-US" smtClean="0"/>
              <a:t>8/29/2024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r>
              <a:rPr lang="en-US" dirty="0">
                <a:solidFill>
                  <a:prstClr val="white"/>
                </a:solidFill>
              </a:rPr>
              <a:t>All Rights Reserved (Mehdi </a:t>
            </a:r>
            <a:r>
              <a:rPr lang="en-US" dirty="0" err="1">
                <a:solidFill>
                  <a:prstClr val="white"/>
                </a:solidFill>
              </a:rPr>
              <a:t>Mirakhorli</a:t>
            </a:r>
            <a:r>
              <a:rPr lang="en-US" dirty="0">
                <a:solidFill>
                  <a:prstClr val="white"/>
                </a:solidFill>
              </a:rPr>
              <a:t>, Jane Cleland Huang)</a:t>
            </a:r>
          </a:p>
        </p:txBody>
      </p:sp>
      <p:sp>
        <p:nvSpPr>
          <p:cNvPr id="13" name="Slide Number Placeholder 12"/>
          <p:cNvSpPr>
            <a:spLocks noGrp="1"/>
          </p:cNvSpPr>
          <p:nvPr>
            <p:ph type="sldNum" sz="quarter" idx="12"/>
          </p:nvPr>
        </p:nvSpPr>
        <p:spPr>
          <a:xfrm>
            <a:off x="8636000" y="6477000"/>
            <a:ext cx="1361440" cy="304800"/>
          </a:xfrm>
        </p:spPr>
        <p:txBody>
          <a:bodyPr anchor="ctr"/>
          <a:lstStyle>
            <a:lvl1pPr>
              <a:defRPr>
                <a:solidFill>
                  <a:schemeClr val="tx1"/>
                </a:solidFill>
              </a:defRPr>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extLst>
      <p:ext uri="{BB962C8B-B14F-4D97-AF65-F5344CB8AC3E}">
        <p14:creationId xmlns:p14="http://schemas.microsoft.com/office/powerpoint/2010/main" val="42924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p>
            <a:pPr algn="r"/>
            <a:fld id="{3676AC57-5ADB-482A-BD20-F76AAB6F9F32}" type="datetime1">
              <a:rPr lang="en-US" smtClean="0">
                <a:solidFill>
                  <a:prstClr val="black">
                    <a:tint val="65000"/>
                  </a:prstClr>
                </a:solidFill>
              </a:rPr>
              <a:t>8/29/2024</a:t>
            </a:fld>
            <a:endParaRPr lang="en-US">
              <a:solidFill>
                <a:prstClr val="black">
                  <a:tint val="65000"/>
                </a:prstClr>
              </a:solidFill>
            </a:endParaRPr>
          </a:p>
        </p:txBody>
      </p:sp>
      <p:sp>
        <p:nvSpPr>
          <p:cNvPr id="8" name="Rectangle 8"/>
          <p:cNvSpPr>
            <a:spLocks noGrp="1"/>
          </p:cNvSpPr>
          <p:nvPr>
            <p:ph type="sldNum" sz="quarter" idx="11"/>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a:xfrm>
            <a:off x="3110374" y="6473952"/>
            <a:ext cx="5971253" cy="304800"/>
          </a:xfrm>
        </p:spPr>
        <p:txBody>
          <a:bodyPr/>
          <a:lstStyle/>
          <a:p>
            <a:r>
              <a:rPr lang="en-US" dirty="0"/>
              <a:t>All Rights Reserved (Mehdi Mirakhorli, Jane Cleland Huang, Viktoria Koscinski)</a:t>
            </a:r>
          </a:p>
        </p:txBody>
      </p:sp>
      <p:sp>
        <p:nvSpPr>
          <p:cNvPr id="5" name="Rectangle 4"/>
          <p:cNvSpPr/>
          <p:nvPr userDrawn="1"/>
        </p:nvSpPr>
        <p:spPr>
          <a:xfrm>
            <a:off x="0" y="0"/>
            <a:ext cx="101600" cy="6858000"/>
          </a:xfrm>
          <a:prstGeom prst="rect">
            <a:avLst/>
          </a:prstGeom>
          <a:solidFill>
            <a:schemeClr val="bg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Tree>
    <p:extLst>
      <p:ext uri="{BB962C8B-B14F-4D97-AF65-F5344CB8AC3E}">
        <p14:creationId xmlns:p14="http://schemas.microsoft.com/office/powerpoint/2010/main" val="258438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3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93DCC33-FBC2-4121-AE82-2F12E20EAE72}" type="datetime1">
              <a:rPr lang="en-US" smtClean="0"/>
              <a:t>8/29/2024</a:t>
            </a:fld>
            <a:endParaRPr lang="en-US"/>
          </a:p>
        </p:txBody>
      </p:sp>
      <p:sp>
        <p:nvSpPr>
          <p:cNvPr id="8" name="Rectangle 8"/>
          <p:cNvSpPr>
            <a:spLocks noGrp="1"/>
          </p:cNvSpPr>
          <p:nvPr>
            <p:ph type="sldNum" sz="quarter" idx="15"/>
          </p:nvPr>
        </p:nvSpPr>
        <p:spPr>
          <a:xfrm>
            <a:off x="10871200" y="6553200"/>
            <a:ext cx="1320800" cy="304800"/>
          </a:xfrm>
        </p:spPr>
        <p:txBody>
          <a:bodyPr/>
          <a:lstStyle>
            <a:lvl1pPr>
              <a:defRPr b="1">
                <a:solidFill>
                  <a:schemeClr val="bg1"/>
                </a:solidFill>
              </a:defRPr>
            </a:lvl1pPr>
            <a:extLst/>
          </a:lstStyle>
          <a:p>
            <a:fld id="{256D3EEF-DE4E-429D-8EC4-DDC531AFF587}" type="slidenum">
              <a:rPr lang="en-US" smtClean="0"/>
              <a:pPr/>
              <a:t>‹#›</a:t>
            </a:fld>
            <a:r>
              <a:rPr lang="en-US" dirty="0"/>
              <a:t>/22</a:t>
            </a:r>
          </a:p>
        </p:txBody>
      </p:sp>
      <p:sp>
        <p:nvSpPr>
          <p:cNvPr id="9" name="Rectangle 9"/>
          <p:cNvSpPr>
            <a:spLocks noGrp="1"/>
          </p:cNvSpPr>
          <p:nvPr>
            <p:ph type="ftr" sz="quarter" idx="16"/>
          </p:nvPr>
        </p:nvSpPr>
        <p:spPr/>
        <p:txBody>
          <a:bodyPr/>
          <a:lstStyle/>
          <a:p>
            <a:r>
              <a:rPr lang="en-US" dirty="0"/>
              <a:t>All Rights Reserved (Mehdi </a:t>
            </a:r>
            <a:r>
              <a:rPr lang="en-US" dirty="0" err="1"/>
              <a:t>Mirakhorli</a:t>
            </a:r>
            <a:r>
              <a:rPr lang="en-US" dirty="0"/>
              <a:t>, Jane Cleland Huang)</a:t>
            </a:r>
          </a:p>
        </p:txBody>
      </p:sp>
    </p:spTree>
    <p:extLst>
      <p:ext uri="{BB962C8B-B14F-4D97-AF65-F5344CB8AC3E}">
        <p14:creationId xmlns:p14="http://schemas.microsoft.com/office/powerpoint/2010/main" val="103968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Freeform 7"/>
          <p:cNvSpPr>
            <a:spLocks noChangeArrowheads="1"/>
          </p:cNvSpPr>
          <p:nvPr userDrawn="1"/>
        </p:nvSpPr>
        <p:spPr bwMode="auto">
          <a:xfrm>
            <a:off x="812800" y="1219200"/>
            <a:ext cx="105664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lgn="ctr" fontAlgn="base">
              <a:spcBef>
                <a:spcPct val="0"/>
              </a:spcBef>
              <a:spcAft>
                <a:spcPct val="0"/>
              </a:spcAft>
              <a:defRPr/>
            </a:pPr>
            <a:endParaRPr lang="en-US" sz="1800">
              <a:solidFill>
                <a:srgbClr val="000000"/>
              </a:solidFill>
            </a:endParaRPr>
          </a:p>
        </p:txBody>
      </p:sp>
      <p:sp>
        <p:nvSpPr>
          <p:cNvPr id="5" name="Line 8"/>
          <p:cNvSpPr>
            <a:spLocks noChangeShapeType="1"/>
          </p:cNvSpPr>
          <p:nvPr userDrawn="1"/>
        </p:nvSpPr>
        <p:spPr bwMode="auto">
          <a:xfrm>
            <a:off x="2641601" y="3962400"/>
            <a:ext cx="8682567" cy="0"/>
          </a:xfrm>
          <a:prstGeom prst="line">
            <a:avLst/>
          </a:prstGeom>
          <a:noFill/>
          <a:ln w="19050">
            <a:solidFill>
              <a:schemeClr val="accent1"/>
            </a:solidFill>
            <a:round/>
            <a:headEnd/>
            <a:tailEnd/>
          </a:ln>
          <a:effectLst/>
        </p:spPr>
        <p:txBody>
          <a:bodyPr/>
          <a:lstStyle/>
          <a:p>
            <a:pPr algn="ctr" fontAlgn="base">
              <a:spcBef>
                <a:spcPct val="0"/>
              </a:spcBef>
              <a:spcAft>
                <a:spcPct val="0"/>
              </a:spcAft>
              <a:defRPr/>
            </a:pPr>
            <a:endParaRPr lang="en-US" sz="1800">
              <a:solidFill>
                <a:srgbClr val="000000"/>
              </a:solidFill>
            </a:endParaRPr>
          </a:p>
        </p:txBody>
      </p:sp>
      <p:sp>
        <p:nvSpPr>
          <p:cNvPr id="5122"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12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6CF14A15-638E-48E1-8341-65775B5D7BB6}" type="datetime1">
              <a:rPr lang="en-US" altLang="en-US" smtClean="0"/>
              <a:t>8/29/2024</a:t>
            </a:fld>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8A59DE3B-E91E-43EC-9324-B448C221E2C9}" type="slidenum">
              <a:rPr lang="en-US" altLang="en-US"/>
              <a:pPr>
                <a:defRPr/>
              </a:pPr>
              <a:t>‹#›</a:t>
            </a:fld>
            <a:endParaRPr lang="en-US" altLang="en-US"/>
          </a:p>
        </p:txBody>
      </p:sp>
      <p:sp>
        <p:nvSpPr>
          <p:cNvPr id="9" name="Rectangle 5"/>
          <p:cNvSpPr>
            <a:spLocks noGrp="1" noChangeArrowheads="1"/>
          </p:cNvSpPr>
          <p:nvPr>
            <p:ph type="ftr" sz="quarter" idx="3"/>
          </p:nvPr>
        </p:nvSpPr>
        <p:spPr bwMode="auto">
          <a:xfrm>
            <a:off x="3484461" y="6274630"/>
            <a:ext cx="525314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solidFill>
                  <a:srgbClr val="000000"/>
                </a:solidFill>
                <a:latin typeface="+mj-lt"/>
              </a:defRPr>
            </a:lvl1pPr>
          </a:lstStyle>
          <a:p>
            <a:pPr algn="ctr" fontAlgn="base">
              <a:spcBef>
                <a:spcPct val="0"/>
              </a:spcBef>
              <a:spcAft>
                <a:spcPct val="0"/>
              </a:spcAft>
              <a:defRPr/>
            </a:pPr>
            <a:r>
              <a:rPr lang="en-US" altLang="en-US" dirty="0"/>
              <a:t>All Rights Reserved (Mehdi Mirakhorli, Jane Cleland Huang, Viktoria Koscinski)</a:t>
            </a:r>
          </a:p>
        </p:txBody>
      </p:sp>
    </p:spTree>
    <p:extLst>
      <p:ext uri="{BB962C8B-B14F-4D97-AF65-F5344CB8AC3E}">
        <p14:creationId xmlns:p14="http://schemas.microsoft.com/office/powerpoint/2010/main" val="221601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758952"/>
          </a:xfrm>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3D4E7B"/>
              </a:buClr>
              <a:defRPr/>
            </a:lvl1pPr>
            <a:lvl2pPr>
              <a:buClr>
                <a:srgbClr val="3D4E7B"/>
              </a:buClr>
              <a:defRPr/>
            </a:lvl2pPr>
            <a:lvl3pPr>
              <a:buClr>
                <a:srgbClr val="3D4E7B"/>
              </a:buCl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fld id="{F5653FA6-C478-451F-97A8-5C522AA172C5}" type="datetime1">
              <a:rPr lang="en-US" altLang="en-US" smtClean="0"/>
              <a:t>8/29/2024</a:t>
            </a:fld>
            <a:endParaRPr lang="en-US" altLang="en-US"/>
          </a:p>
        </p:txBody>
      </p:sp>
      <p:sp>
        <p:nvSpPr>
          <p:cNvPr id="5" name="Rectangle 5"/>
          <p:cNvSpPr>
            <a:spLocks noGrp="1" noChangeArrowheads="1"/>
          </p:cNvSpPr>
          <p:nvPr>
            <p:ph type="ftr" sz="quarter" idx="11"/>
          </p:nvPr>
        </p:nvSpPr>
        <p:spPr>
          <a:xfrm>
            <a:off x="3454402" y="6274630"/>
            <a:ext cx="5201933" cy="457200"/>
          </a:xfrm>
          <a:ln/>
        </p:spPr>
        <p:txBody>
          <a:bodyPr/>
          <a:lstStyle>
            <a:lvl1pPr>
              <a:defRPr sz="900">
                <a:latin typeface="Calibri" panose="020F0502020204030204" pitchFamily="34" charset="0"/>
                <a:cs typeface="Calibri" panose="020F0502020204030204" pitchFamily="34" charset="0"/>
              </a:defRPr>
            </a:lvl1pPr>
          </a:lstStyle>
          <a:p>
            <a:pPr>
              <a:defRPr/>
            </a:pPr>
            <a:r>
              <a:rPr lang="en-US" altLang="en-US" dirty="0"/>
              <a:t>All Rights Reserved (Mehdi Mirakhorli, Jane Cleland Huang, Viktoria Koscinski)</a:t>
            </a:r>
          </a:p>
        </p:txBody>
      </p:sp>
      <p:sp>
        <p:nvSpPr>
          <p:cNvPr id="6" name="Rectangle 6"/>
          <p:cNvSpPr>
            <a:spLocks noGrp="1" noChangeArrowheads="1"/>
          </p:cNvSpPr>
          <p:nvPr>
            <p:ph type="sldNum" sz="quarter" idx="12"/>
          </p:nvPr>
        </p:nvSpPr>
        <p:spPr>
          <a:ln/>
        </p:spPr>
        <p:txBody>
          <a:bodyPr/>
          <a:lstStyle>
            <a:lvl1pPr>
              <a:defRPr/>
            </a:lvl1pPr>
          </a:lstStyle>
          <a:p>
            <a:pPr>
              <a:defRPr/>
            </a:pPr>
            <a:fld id="{C28C81D7-7FAC-4C78-997B-D01AFD687693}" type="slidenum">
              <a:rPr lang="en-US" altLang="en-US"/>
              <a:pPr>
                <a:defRPr/>
              </a:pPr>
              <a:t>‹#›</a:t>
            </a:fld>
            <a:endParaRPr lang="en-US" altLang="en-US"/>
          </a:p>
        </p:txBody>
      </p:sp>
    </p:spTree>
    <p:extLst>
      <p:ext uri="{BB962C8B-B14F-4D97-AF65-F5344CB8AC3E}">
        <p14:creationId xmlns:p14="http://schemas.microsoft.com/office/powerpoint/2010/main" val="98446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F221C9A-744F-4E23-8E03-E4473E25BCF2}" type="datetime1">
              <a:rPr lang="en-US" altLang="en-US" smtClean="0"/>
              <a:t>8/29/2024</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dirty="0"/>
              <a:t>All Rights Reserved (Mehdi </a:t>
            </a:r>
            <a:r>
              <a:rPr lang="en-US" altLang="en-US" dirty="0" err="1"/>
              <a:t>Mirakhorli</a:t>
            </a:r>
            <a:r>
              <a:rPr lang="en-US" altLang="en-US" dirty="0"/>
              <a:t>, Jane Cleland Huang)</a:t>
            </a:r>
          </a:p>
        </p:txBody>
      </p:sp>
      <p:sp>
        <p:nvSpPr>
          <p:cNvPr id="7" name="Rectangle 6"/>
          <p:cNvSpPr>
            <a:spLocks noGrp="1" noChangeArrowheads="1"/>
          </p:cNvSpPr>
          <p:nvPr>
            <p:ph type="sldNum" sz="quarter" idx="12"/>
          </p:nvPr>
        </p:nvSpPr>
        <p:spPr>
          <a:ln/>
        </p:spPr>
        <p:txBody>
          <a:bodyPr/>
          <a:lstStyle>
            <a:lvl1pPr>
              <a:defRPr/>
            </a:lvl1pPr>
          </a:lstStyle>
          <a:p>
            <a:pPr>
              <a:defRPr/>
            </a:pPr>
            <a:fld id="{CE69106B-1D62-47C5-A7CB-A43941B24A64}" type="slidenum">
              <a:rPr lang="en-US" altLang="en-US"/>
              <a:pPr>
                <a:defRPr/>
              </a:pPr>
              <a:t>‹#›</a:t>
            </a:fld>
            <a:endParaRPr lang="en-US" altLang="en-US"/>
          </a:p>
        </p:txBody>
      </p:sp>
    </p:spTree>
    <p:extLst>
      <p:ext uri="{BB962C8B-B14F-4D97-AF65-F5344CB8AC3E}">
        <p14:creationId xmlns:p14="http://schemas.microsoft.com/office/powerpoint/2010/main" val="199386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4C45-9E2A-E1AB-07AD-5F9A74D53C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83816-5295-BDF5-8606-0792AC8BAF9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D132-F242-7DDD-5340-D53145256DB0}"/>
              </a:ext>
            </a:extLst>
          </p:cNvPr>
          <p:cNvSpPr>
            <a:spLocks noGrp="1"/>
          </p:cNvSpPr>
          <p:nvPr>
            <p:ph type="dt" sz="half" idx="10"/>
          </p:nvPr>
        </p:nvSpPr>
        <p:spPr/>
        <p:txBody>
          <a:bodyPr/>
          <a:lstStyle/>
          <a:p>
            <a:fld id="{47340CFC-EC8B-4673-B626-7F02BB4B4B9F}" type="datetime1">
              <a:rPr lang="en-US" smtClean="0"/>
              <a:t>8/29/2024</a:t>
            </a:fld>
            <a:endParaRPr lang="en-US"/>
          </a:p>
        </p:txBody>
      </p:sp>
      <p:sp>
        <p:nvSpPr>
          <p:cNvPr id="5" name="Footer Placeholder 4">
            <a:extLst>
              <a:ext uri="{FF2B5EF4-FFF2-40B4-BE49-F238E27FC236}">
                <a16:creationId xmlns:a16="http://schemas.microsoft.com/office/drawing/2014/main" id="{42DC1214-92FA-096B-3088-79E12AC90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67992-F477-FFC0-919E-3171E8FA99DC}"/>
              </a:ext>
            </a:extLst>
          </p:cNvPr>
          <p:cNvSpPr>
            <a:spLocks noGrp="1"/>
          </p:cNvSpPr>
          <p:nvPr>
            <p:ph type="sldNum" sz="quarter" idx="12"/>
          </p:nvPr>
        </p:nvSpPr>
        <p:spPr/>
        <p:txBody>
          <a:bodyPr/>
          <a:lstStyle/>
          <a:p>
            <a:fld id="{B99F9879-E6F4-41C7-B12F-111CDC167411}" type="slidenum">
              <a:rPr lang="en-US" smtClean="0"/>
              <a:t>‹#›</a:t>
            </a:fld>
            <a:endParaRPr lang="en-US"/>
          </a:p>
        </p:txBody>
      </p:sp>
    </p:spTree>
    <p:extLst>
      <p:ext uri="{BB962C8B-B14F-4D97-AF65-F5344CB8AC3E}">
        <p14:creationId xmlns:p14="http://schemas.microsoft.com/office/powerpoint/2010/main" val="2955389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no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27F3627F-A864-4F58-9AC4-806DFC5EB4F1}" type="datetime1">
              <a:rPr lang="en-US" smtClean="0">
                <a:solidFill>
                  <a:prstClr val="black">
                    <a:tint val="65000"/>
                  </a:prstClr>
                </a:solidFill>
              </a:rPr>
              <a:t>8/29/2024</a:t>
            </a:fld>
            <a:endParaRPr lang="en-US" dirty="0">
              <a:solidFill>
                <a:prstClr val="black">
                  <a:tint val="65000"/>
                </a:prst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solidFill>
                  <a:schemeClr val="tx1"/>
                </a:solidFill>
              </a:defRPr>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101600" cy="6858000"/>
          </a:xfrm>
          <a:prstGeom prst="rect">
            <a:avLst/>
          </a:prstGeom>
          <a:solidFill>
            <a:schemeClr val="accent6">
              <a:lumMod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r>
              <a:rPr lang="en-US" dirty="0"/>
              <a:t>All Rights Reserved (Mehdi </a:t>
            </a:r>
            <a:r>
              <a:rPr lang="en-US" dirty="0" err="1"/>
              <a:t>Mirakhorli</a:t>
            </a:r>
            <a:r>
              <a:rPr lang="en-US" dirty="0"/>
              <a:t>, Jane Cleland Huang)</a:t>
            </a:r>
          </a:p>
        </p:txBody>
      </p:sp>
    </p:spTree>
    <p:extLst>
      <p:ext uri="{BB962C8B-B14F-4D97-AF65-F5344CB8AC3E}">
        <p14:creationId xmlns:p14="http://schemas.microsoft.com/office/powerpoint/2010/main" val="764642603"/>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7" r:id="rId3"/>
    <p:sldLayoutId id="2147483959" r:id="rId4"/>
    <p:sldLayoutId id="2147484122" r:id="rId5"/>
  </p:sldLayoutIdLst>
  <p:hf hd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solidFill>
            <a:srgbClr val="3D4E7B"/>
          </a:solidFill>
          <a:ln>
            <a:noFill/>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rgbClr val="000000"/>
                </a:solidFill>
                <a:latin typeface="+mj-lt"/>
              </a:defRPr>
            </a:lvl1pPr>
          </a:lstStyle>
          <a:p>
            <a:pPr fontAlgn="base">
              <a:spcBef>
                <a:spcPct val="0"/>
              </a:spcBef>
              <a:spcAft>
                <a:spcPct val="0"/>
              </a:spcAft>
              <a:defRPr/>
            </a:pPr>
            <a:fld id="{9B9EF017-8899-4BC0-B32D-7C21034A6BFE}" type="datetime1">
              <a:rPr lang="en-US" altLang="en-US" smtClean="0"/>
              <a:t>8/29/2024</a:t>
            </a:fld>
            <a:endParaRPr lang="en-US" altLang="en-US"/>
          </a:p>
        </p:txBody>
      </p:sp>
      <p:sp>
        <p:nvSpPr>
          <p:cNvPr id="4101" name="Rectangle 5"/>
          <p:cNvSpPr>
            <a:spLocks noGrp="1" noChangeArrowheads="1"/>
          </p:cNvSpPr>
          <p:nvPr>
            <p:ph type="ftr" sz="quarter" idx="3"/>
          </p:nvPr>
        </p:nvSpPr>
        <p:spPr bwMode="auto">
          <a:xfrm>
            <a:off x="3484461" y="6274630"/>
            <a:ext cx="517187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j-lt"/>
              </a:defRPr>
            </a:lvl1pPr>
          </a:lstStyle>
          <a:p>
            <a:pPr algn="ctr" fontAlgn="base">
              <a:spcBef>
                <a:spcPct val="0"/>
              </a:spcBef>
              <a:spcAft>
                <a:spcPct val="0"/>
              </a:spcAft>
              <a:defRPr/>
            </a:pPr>
            <a:r>
              <a:rPr lang="en-US" altLang="en-US" dirty="0"/>
              <a:t>All Rights Reserved (Mehdi </a:t>
            </a:r>
            <a:r>
              <a:rPr lang="en-US" altLang="en-US" dirty="0" err="1"/>
              <a:t>Mirakhorli</a:t>
            </a:r>
            <a:r>
              <a:rPr lang="en-US" altLang="en-US" dirty="0"/>
              <a:t>, Jane Cleland Huang)</a:t>
            </a:r>
          </a:p>
        </p:txBody>
      </p:sp>
      <p:sp>
        <p:nvSpPr>
          <p:cNvPr id="4102"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mj-lt"/>
              </a:defRPr>
            </a:lvl1pPr>
          </a:lstStyle>
          <a:p>
            <a:pPr fontAlgn="base">
              <a:spcBef>
                <a:spcPct val="0"/>
              </a:spcBef>
              <a:spcAft>
                <a:spcPct val="0"/>
              </a:spcAft>
              <a:defRPr/>
            </a:pPr>
            <a:fld id="{F36C8231-C63E-4865-B97A-0B636F4B55C4}" type="slidenum">
              <a:rPr lang="en-US" altLang="en-US"/>
              <a:pPr fontAlgn="base">
                <a:spcBef>
                  <a:spcPct val="0"/>
                </a:spcBef>
                <a:spcAft>
                  <a:spcPct val="0"/>
                </a:spcAft>
                <a:defRPr/>
              </a:pPr>
              <a:t>‹#›</a:t>
            </a:fld>
            <a:endParaRPr lang="en-US" altLang="en-US"/>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7" y="0"/>
            <a:ext cx="10583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28805"/>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1" r:id="rId3"/>
  </p:sldLayoutIdLst>
  <p:hf hdr="0" dt="0"/>
  <p:txStyles>
    <p:titleStyle>
      <a:lvl1pPr algn="l" rtl="0" eaLnBrk="0" fontAlgn="base" hangingPunct="0">
        <a:spcBef>
          <a:spcPct val="0"/>
        </a:spcBef>
        <a:spcAft>
          <a:spcPct val="0"/>
        </a:spcAft>
        <a:defRPr sz="4200">
          <a:solidFill>
            <a:schemeClr val="bg1"/>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34049-4F63-43DD-35BD-7DE1A7606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99FB6-F7A9-E3FB-F819-55A741FC6C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36CDF-AA5F-0055-F409-DB645A54F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AEFF99-3D16-4E6E-90FD-D415B9F11D72}" type="datetime1">
              <a:rPr lang="en-US" smtClean="0"/>
              <a:t>8/29/2024</a:t>
            </a:fld>
            <a:endParaRPr lang="en-US"/>
          </a:p>
        </p:txBody>
      </p:sp>
      <p:sp>
        <p:nvSpPr>
          <p:cNvPr id="5" name="Footer Placeholder 4">
            <a:extLst>
              <a:ext uri="{FF2B5EF4-FFF2-40B4-BE49-F238E27FC236}">
                <a16:creationId xmlns:a16="http://schemas.microsoft.com/office/drawing/2014/main" id="{7DE41B58-2626-372A-BC83-20748C3F3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1235BB-C5B2-0E7A-60F8-9E2EBBCDE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9F9879-E6F4-41C7-B12F-111CDC167411}" type="slidenum">
              <a:rPr lang="en-US" smtClean="0"/>
              <a:t>‹#›</a:t>
            </a:fld>
            <a:endParaRPr lang="en-US"/>
          </a:p>
        </p:txBody>
      </p:sp>
    </p:spTree>
    <p:extLst>
      <p:ext uri="{BB962C8B-B14F-4D97-AF65-F5344CB8AC3E}">
        <p14:creationId xmlns:p14="http://schemas.microsoft.com/office/powerpoint/2010/main" val="705381934"/>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chive.org/details/nsia-14FAM120SupplyChainPlanningandManagementSupplyChainManagementbyUSDOS8p1.5v3" TargetMode="External"/><Relationship Id="rId3" Type="http://schemas.openxmlformats.org/officeDocument/2006/relationships/image" Target="../media/image3.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pixnio.com/people/at-this-point-in-the-meeting-they-were-about-to-address-two-meeting-participants" TargetMode="External"/><Relationship Id="rId5" Type="http://schemas.openxmlformats.org/officeDocument/2006/relationships/image" Target="../media/image4.jpg"/><Relationship Id="rId4" Type="http://schemas.openxmlformats.org/officeDocument/2006/relationships/hyperlink" Target="http://descargas.pntic.mec.es/recursos_educativos/It_didac/Leng_ESO/2/09/04_humanisticos/el_ensayo.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56D3EEF-DE4E-429D-8EC4-DDC531AFF587}" type="slidenum">
              <a:rPr lang="en-US" smtClean="0">
                <a:solidFill>
                  <a:prstClr val="black"/>
                </a:solidFill>
              </a:rPr>
              <a:pPr/>
              <a:t>1</a:t>
            </a:fld>
            <a:endParaRPr lang="en-US" dirty="0">
              <a:solidFill>
                <a:prstClr val="black"/>
              </a:solidFill>
            </a:endParaRPr>
          </a:p>
        </p:txBody>
      </p:sp>
      <p:sp>
        <p:nvSpPr>
          <p:cNvPr id="5" name="Rectangle 2"/>
          <p:cNvSpPr txBox="1">
            <a:spLocks noChangeArrowheads="1"/>
          </p:cNvSpPr>
          <p:nvPr/>
        </p:nvSpPr>
        <p:spPr>
          <a:xfrm>
            <a:off x="232728" y="4707870"/>
            <a:ext cx="11162985" cy="2437919"/>
          </a:xfrm>
          <a:prstGeom prst="rect">
            <a:avLst/>
          </a:prstGeom>
          <a:noFill/>
        </p:spPr>
        <p:txBody>
          <a:bodyPr vert="horz" anchor="ctr">
            <a:normAutofit fontScale="97500"/>
          </a:bodyPr>
          <a:lstStyle>
            <a:lvl1pPr algn="l" rtl="0" eaLnBrk="1" latinLnBrk="0" hangingPunct="1">
              <a:spcBef>
                <a:spcPct val="0"/>
              </a:spcBef>
              <a:buNone/>
              <a:defRPr sz="2000" b="0" cap="all" spc="150" baseline="0">
                <a:solidFill>
                  <a:schemeClr val="bg1"/>
                </a:solidFill>
                <a:latin typeface="+mj-lt"/>
                <a:ea typeface="+mj-ea"/>
                <a:cs typeface="+mj-cs"/>
              </a:defRPr>
            </a:lvl1pPr>
            <a:extLst/>
          </a:lstStyle>
          <a:p>
            <a:pPr>
              <a:lnSpc>
                <a:spcPct val="80000"/>
              </a:lnSpc>
            </a:pPr>
            <a:r>
              <a:rPr lang="en-US" altLang="en-US" sz="4600" b="1" kern="0" dirty="0">
                <a:solidFill>
                  <a:schemeClr val="tx1"/>
                </a:solidFill>
              </a:rPr>
              <a:t>Lecture 3 - Requirements Engineering</a:t>
            </a:r>
            <a:br>
              <a:rPr lang="en-US" altLang="en-US" sz="4600" b="1" kern="0" dirty="0">
                <a:solidFill>
                  <a:schemeClr val="tx1"/>
                </a:solidFill>
              </a:rPr>
            </a:br>
            <a:br>
              <a:rPr lang="en-US" altLang="en-US" sz="4600" b="1" kern="0" dirty="0">
                <a:solidFill>
                  <a:schemeClr val="tx1"/>
                </a:solidFill>
              </a:rPr>
            </a:br>
            <a:br>
              <a:rPr lang="en-US" altLang="en-US" sz="4600" b="1" kern="0" dirty="0">
                <a:solidFill>
                  <a:schemeClr val="tx1"/>
                </a:solidFill>
              </a:rPr>
            </a:br>
            <a:br>
              <a:rPr lang="en-US" altLang="en-US" sz="800" kern="0" dirty="0">
                <a:solidFill>
                  <a:schemeClr val="tx1"/>
                </a:solidFill>
              </a:rPr>
            </a:br>
            <a:endParaRPr lang="en-US" altLang="en-US" sz="3000" kern="0" dirty="0">
              <a:solidFill>
                <a:schemeClr val="tx1"/>
              </a:solidFill>
            </a:endParaRPr>
          </a:p>
        </p:txBody>
      </p:sp>
      <p:sp>
        <p:nvSpPr>
          <p:cNvPr id="8" name="Footer Placeholder 7"/>
          <p:cNvSpPr>
            <a:spLocks noGrp="1"/>
          </p:cNvSpPr>
          <p:nvPr>
            <p:ph type="ftr" sz="quarter" idx="12"/>
          </p:nvPr>
        </p:nvSpPr>
        <p:spPr/>
        <p:txBody>
          <a:bodyPr/>
          <a:lstStyle/>
          <a:p>
            <a:r>
              <a:rPr lang="en-US" dirty="0"/>
              <a:t>All Rights Reserved (Mehdi Mirakhorli, Jane Cleland Huang, Viktoria Koscinski)</a:t>
            </a:r>
          </a:p>
        </p:txBody>
      </p:sp>
      <p:sp>
        <p:nvSpPr>
          <p:cNvPr id="9" name="TextBox 8">
            <a:extLst>
              <a:ext uri="{FF2B5EF4-FFF2-40B4-BE49-F238E27FC236}">
                <a16:creationId xmlns:a16="http://schemas.microsoft.com/office/drawing/2014/main" id="{E3602AE3-5F35-F8FB-6E7B-D82CA4E6D75B}"/>
              </a:ext>
            </a:extLst>
          </p:cNvPr>
          <p:cNvSpPr txBox="1"/>
          <p:nvPr/>
        </p:nvSpPr>
        <p:spPr>
          <a:xfrm>
            <a:off x="162560" y="3410427"/>
            <a:ext cx="5206164" cy="3416320"/>
          </a:xfrm>
          <a:prstGeom prst="rect">
            <a:avLst/>
          </a:prstGeom>
          <a:noFill/>
        </p:spPr>
        <p:txBody>
          <a:bodyPr wrap="square" rtlCol="0">
            <a:spAutoFit/>
          </a:bodyPr>
          <a:lstStyle/>
          <a:p>
            <a:r>
              <a:rPr lang="en-US" sz="2400" dirty="0">
                <a:solidFill>
                  <a:schemeClr val="bg1"/>
                </a:solidFill>
              </a:rPr>
              <a:t>SWEN-755: Software Architecture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Viktoria Koscinski</a:t>
            </a:r>
          </a:p>
        </p:txBody>
      </p:sp>
      <p:pic>
        <p:nvPicPr>
          <p:cNvPr id="11" name="Picture 10" descr="A group of people sitting around a table">
            <a:extLst>
              <a:ext uri="{FF2B5EF4-FFF2-40B4-BE49-F238E27FC236}">
                <a16:creationId xmlns:a16="http://schemas.microsoft.com/office/drawing/2014/main" id="{5E549395-EF91-EB83-7FCD-0C18A343C38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32200" y="143382"/>
            <a:ext cx="4391286" cy="2927523"/>
          </a:xfrm>
          <a:prstGeom prst="rect">
            <a:avLst/>
          </a:prstGeom>
        </p:spPr>
      </p:pic>
      <p:pic>
        <p:nvPicPr>
          <p:cNvPr id="14" name="Picture 13" descr="A group of people looking at a paper">
            <a:extLst>
              <a:ext uri="{FF2B5EF4-FFF2-40B4-BE49-F238E27FC236}">
                <a16:creationId xmlns:a16="http://schemas.microsoft.com/office/drawing/2014/main" id="{1CBE7A03-8B01-1E28-45CD-BA3123E4C53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15466" y="144391"/>
            <a:ext cx="4391285" cy="2925504"/>
          </a:xfrm>
          <a:prstGeom prst="rect">
            <a:avLst/>
          </a:prstGeom>
        </p:spPr>
      </p:pic>
      <p:pic>
        <p:nvPicPr>
          <p:cNvPr id="22" name="Picture 21" descr="Requirements document">
            <a:extLst>
              <a:ext uri="{FF2B5EF4-FFF2-40B4-BE49-F238E27FC236}">
                <a16:creationId xmlns:a16="http://schemas.microsoft.com/office/drawing/2014/main" id="{79B2F35E-B83E-80D5-0BBA-F29A1A8CB07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986528" y="140606"/>
            <a:ext cx="2265895" cy="2933075"/>
          </a:xfrm>
          <a:prstGeom prst="rect">
            <a:avLst/>
          </a:prstGeom>
        </p:spPr>
      </p:pic>
    </p:spTree>
    <p:extLst>
      <p:ext uri="{BB962C8B-B14F-4D97-AF65-F5344CB8AC3E}">
        <p14:creationId xmlns:p14="http://schemas.microsoft.com/office/powerpoint/2010/main" val="813076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1150" y="206375"/>
            <a:ext cx="11622410" cy="1307747"/>
          </a:xfrm>
        </p:spPr>
        <p:txBody>
          <a:bodyPr wrap="square"/>
          <a:lstStyle/>
          <a:p>
            <a:pPr eaLnBrk="1" hangingPunct="1"/>
            <a:r>
              <a:rPr lang="en-US" sz="4000" dirty="0">
                <a:latin typeface="+mn-lt"/>
              </a:rPr>
              <a:t>Using requirements to iteratively analyze the problem and synthesize a solution</a:t>
            </a:r>
          </a:p>
        </p:txBody>
      </p:sp>
      <p:sp>
        <p:nvSpPr>
          <p:cNvPr id="25620" name="Rectangle 41"/>
          <p:cNvSpPr>
            <a:spLocks noChangeArrowheads="1"/>
          </p:cNvSpPr>
          <p:nvPr/>
        </p:nvSpPr>
        <p:spPr bwMode="auto">
          <a:xfrm>
            <a:off x="6733523" y="4122328"/>
            <a:ext cx="3817457" cy="1015663"/>
          </a:xfrm>
          <a:prstGeom prst="rect">
            <a:avLst/>
          </a:prstGeom>
          <a:noFill/>
          <a:ln w="38100">
            <a:noFill/>
            <a:miter lim="800000"/>
            <a:headEnd/>
            <a:tailEnd type="none" w="med" len="lg"/>
          </a:ln>
        </p:spPr>
        <p:txBody>
          <a:bodyPr wrap="square" lIns="82296" rIns="82296">
            <a:spAutoFit/>
          </a:bodyPr>
          <a:lstStyle/>
          <a:p>
            <a:pPr defTabSz="841375"/>
            <a:r>
              <a:rPr lang="en-US" sz="2000" b="1" dirty="0">
                <a:solidFill>
                  <a:srgbClr val="00447F"/>
                </a:solidFill>
              </a:rPr>
              <a:t>Go far enough into design to make sure you have gone far enough in requirements.</a:t>
            </a:r>
          </a:p>
        </p:txBody>
      </p:sp>
      <p:sp>
        <p:nvSpPr>
          <p:cNvPr id="13331" name="Line 42" descr="Arrow"/>
          <p:cNvSpPr>
            <a:spLocks noChangeShapeType="1"/>
          </p:cNvSpPr>
          <p:nvPr/>
        </p:nvSpPr>
        <p:spPr bwMode="auto">
          <a:xfrm flipH="1" flipV="1">
            <a:off x="6174478" y="3118859"/>
            <a:ext cx="625431" cy="919585"/>
          </a:xfrm>
          <a:prstGeom prst="line">
            <a:avLst/>
          </a:prstGeom>
          <a:noFill/>
          <a:ln w="76200">
            <a:solidFill>
              <a:schemeClr val="accent6">
                <a:lumMod val="50000"/>
              </a:schemeClr>
            </a:solidFill>
            <a:round/>
            <a:headEnd/>
            <a:tailEnd type="triangle" w="med" len="lg"/>
          </a:ln>
        </p:spPr>
        <p:txBody>
          <a:bodyPr lIns="82296" rIns="82296"/>
          <a:lstStyle/>
          <a:p>
            <a:pPr>
              <a:defRPr/>
            </a:pPr>
            <a:endParaRPr lang="en-US"/>
          </a:p>
        </p:txBody>
      </p:sp>
      <p:grpSp>
        <p:nvGrpSpPr>
          <p:cNvPr id="14" name="Group 13" descr="The process of going from requirements to design to implementation. ">
            <a:extLst>
              <a:ext uri="{FF2B5EF4-FFF2-40B4-BE49-F238E27FC236}">
                <a16:creationId xmlns:a16="http://schemas.microsoft.com/office/drawing/2014/main" id="{CBC3F316-CC12-BBE6-BD47-FEB7136A36A9}"/>
              </a:ext>
            </a:extLst>
          </p:cNvPr>
          <p:cNvGrpSpPr/>
          <p:nvPr/>
        </p:nvGrpSpPr>
        <p:grpSpPr>
          <a:xfrm>
            <a:off x="1294735" y="1525487"/>
            <a:ext cx="9971016" cy="1429663"/>
            <a:chOff x="1294735" y="1525487"/>
            <a:chExt cx="9971016" cy="1429663"/>
          </a:xfrm>
        </p:grpSpPr>
        <p:grpSp>
          <p:nvGrpSpPr>
            <p:cNvPr id="13" name="Group 12" descr="The relationship between requirements, design, and implementation. Requirements are on the left, design is in the middle, and implementation is on the right. ">
              <a:extLst>
                <a:ext uri="{FF2B5EF4-FFF2-40B4-BE49-F238E27FC236}">
                  <a16:creationId xmlns:a16="http://schemas.microsoft.com/office/drawing/2014/main" id="{30802ACC-5F06-0B3C-D6DB-D67987E74204}"/>
                </a:ext>
              </a:extLst>
            </p:cNvPr>
            <p:cNvGrpSpPr/>
            <p:nvPr/>
          </p:nvGrpSpPr>
          <p:grpSpPr>
            <a:xfrm>
              <a:off x="1294735" y="2431930"/>
              <a:ext cx="9971016" cy="523220"/>
              <a:chOff x="1294735" y="2431930"/>
              <a:chExt cx="9971016" cy="523220"/>
            </a:xfrm>
          </p:grpSpPr>
          <p:sp>
            <p:nvSpPr>
              <p:cNvPr id="25611" name="Text Box 4"/>
              <p:cNvSpPr txBox="1">
                <a:spLocks noChangeArrowheads="1"/>
              </p:cNvSpPr>
              <p:nvPr/>
            </p:nvSpPr>
            <p:spPr bwMode="auto">
              <a:xfrm>
                <a:off x="1294735" y="2431930"/>
                <a:ext cx="2407197" cy="523220"/>
              </a:xfrm>
              <a:prstGeom prst="rect">
                <a:avLst/>
              </a:prstGeom>
              <a:noFill/>
              <a:ln w="38100">
                <a:solidFill>
                  <a:schemeClr val="tx1"/>
                </a:solidFill>
                <a:miter lim="800000"/>
                <a:headEnd/>
                <a:tailEnd type="none" w="med" len="lg"/>
              </a:ln>
            </p:spPr>
            <p:txBody>
              <a:bodyPr wrap="none" lIns="82296" rIns="82296">
                <a:spAutoFit/>
              </a:bodyPr>
              <a:lstStyle/>
              <a:p>
                <a:pPr defTabSz="841375"/>
                <a:r>
                  <a:rPr lang="en-US" sz="2800" dirty="0"/>
                  <a:t>Requirements</a:t>
                </a:r>
              </a:p>
            </p:txBody>
          </p:sp>
          <p:sp>
            <p:nvSpPr>
              <p:cNvPr id="25612" name="Text Box 5"/>
              <p:cNvSpPr txBox="1">
                <a:spLocks noChangeArrowheads="1"/>
              </p:cNvSpPr>
              <p:nvPr/>
            </p:nvSpPr>
            <p:spPr bwMode="auto">
              <a:xfrm>
                <a:off x="5496924" y="2431930"/>
                <a:ext cx="1286699" cy="523220"/>
              </a:xfrm>
              <a:prstGeom prst="rect">
                <a:avLst/>
              </a:prstGeom>
              <a:noFill/>
              <a:ln w="38100">
                <a:solidFill>
                  <a:schemeClr val="tx1"/>
                </a:solidFill>
                <a:miter lim="800000"/>
                <a:headEnd/>
                <a:tailEnd type="none" w="med" len="lg"/>
              </a:ln>
            </p:spPr>
            <p:txBody>
              <a:bodyPr wrap="none" lIns="82296" rIns="82296">
                <a:spAutoFit/>
              </a:bodyPr>
              <a:lstStyle/>
              <a:p>
                <a:pPr defTabSz="841375"/>
                <a:r>
                  <a:rPr lang="en-US" sz="2800"/>
                  <a:t>Design</a:t>
                </a:r>
              </a:p>
            </p:txBody>
          </p:sp>
          <p:sp>
            <p:nvSpPr>
              <p:cNvPr id="25613" name="Text Box 8"/>
              <p:cNvSpPr txBox="1">
                <a:spLocks noChangeArrowheads="1"/>
              </p:cNvSpPr>
              <p:nvPr/>
            </p:nvSpPr>
            <p:spPr bwMode="auto">
              <a:xfrm>
                <a:off x="8638942" y="2431930"/>
                <a:ext cx="2626809" cy="523220"/>
              </a:xfrm>
              <a:prstGeom prst="rect">
                <a:avLst/>
              </a:prstGeom>
              <a:noFill/>
              <a:ln w="38100">
                <a:solidFill>
                  <a:schemeClr val="tx1"/>
                </a:solidFill>
                <a:miter lim="800000"/>
                <a:headEnd/>
                <a:tailEnd type="none" w="med" len="lg"/>
              </a:ln>
            </p:spPr>
            <p:txBody>
              <a:bodyPr wrap="none" lIns="82296" rIns="82296">
                <a:spAutoFit/>
              </a:bodyPr>
              <a:lstStyle/>
              <a:p>
                <a:pPr defTabSz="841375"/>
                <a:r>
                  <a:rPr lang="en-US" sz="2800" dirty="0"/>
                  <a:t>Implementation</a:t>
                </a:r>
                <a:endParaRPr lang="en-US" dirty="0"/>
              </a:p>
            </p:txBody>
          </p:sp>
          <p:sp>
            <p:nvSpPr>
              <p:cNvPr id="25614" name="AutoShape 28"/>
              <p:cNvSpPr>
                <a:spLocks noChangeArrowheads="1"/>
              </p:cNvSpPr>
              <p:nvPr/>
            </p:nvSpPr>
            <p:spPr bwMode="auto">
              <a:xfrm>
                <a:off x="3755672" y="2450653"/>
                <a:ext cx="1687512" cy="485775"/>
              </a:xfrm>
              <a:prstGeom prst="leftRightArrow">
                <a:avLst>
                  <a:gd name="adj1" fmla="val 50000"/>
                  <a:gd name="adj2" fmla="val 69477"/>
                </a:avLst>
              </a:prstGeom>
              <a:gradFill rotWithShape="1">
                <a:gsLst>
                  <a:gs pos="0">
                    <a:srgbClr val="B2C7D8"/>
                  </a:gs>
                  <a:gs pos="100000">
                    <a:srgbClr val="00447F"/>
                  </a:gs>
                </a:gsLst>
                <a:lin ang="0" scaled="1"/>
              </a:gradFill>
              <a:ln w="38100">
                <a:noFill/>
                <a:miter lim="800000"/>
                <a:headEnd/>
                <a:tailEnd type="none" w="med" len="lg"/>
              </a:ln>
            </p:spPr>
            <p:txBody>
              <a:bodyPr wrap="none" lIns="82296" rIns="82296" anchor="ctr"/>
              <a:lstStyle/>
              <a:p>
                <a:endParaRPr lang="en-US"/>
              </a:p>
            </p:txBody>
          </p:sp>
          <p:sp>
            <p:nvSpPr>
              <p:cNvPr id="25615" name="AutoShape 30"/>
              <p:cNvSpPr>
                <a:spLocks noChangeArrowheads="1"/>
              </p:cNvSpPr>
              <p:nvPr/>
            </p:nvSpPr>
            <p:spPr bwMode="auto">
              <a:xfrm>
                <a:off x="6837363" y="2450653"/>
                <a:ext cx="1747838" cy="485775"/>
              </a:xfrm>
              <a:prstGeom prst="leftRightArrow">
                <a:avLst>
                  <a:gd name="adj1" fmla="val 50000"/>
                  <a:gd name="adj2" fmla="val 71961"/>
                </a:avLst>
              </a:prstGeom>
              <a:gradFill rotWithShape="1">
                <a:gsLst>
                  <a:gs pos="0">
                    <a:srgbClr val="B2C7D8"/>
                  </a:gs>
                  <a:gs pos="100000">
                    <a:srgbClr val="00447F"/>
                  </a:gs>
                </a:gsLst>
                <a:lin ang="0" scaled="1"/>
              </a:gradFill>
              <a:ln w="38100">
                <a:noFill/>
                <a:miter lim="800000"/>
                <a:headEnd/>
                <a:tailEnd type="none" w="med" len="lg"/>
              </a:ln>
            </p:spPr>
            <p:txBody>
              <a:bodyPr wrap="none" lIns="82296" rIns="82296" anchor="ctr"/>
              <a:lstStyle/>
              <a:p>
                <a:endParaRPr lang="en-US"/>
              </a:p>
            </p:txBody>
          </p:sp>
        </p:grpSp>
        <p:sp>
          <p:nvSpPr>
            <p:cNvPr id="25617" name="Text Box 32"/>
            <p:cNvSpPr txBox="1">
              <a:spLocks noChangeArrowheads="1"/>
            </p:cNvSpPr>
            <p:nvPr/>
          </p:nvSpPr>
          <p:spPr bwMode="auto">
            <a:xfrm>
              <a:off x="1305933" y="1894819"/>
              <a:ext cx="2395999" cy="461665"/>
            </a:xfrm>
            <a:prstGeom prst="rect">
              <a:avLst/>
            </a:prstGeom>
            <a:noFill/>
            <a:ln w="38100">
              <a:noFill/>
              <a:miter lim="800000"/>
              <a:headEnd/>
              <a:tailEnd type="none" w="med" len="lg"/>
            </a:ln>
          </p:spPr>
          <p:txBody>
            <a:bodyPr wrap="square" lIns="82296" rIns="82296">
              <a:spAutoFit/>
            </a:bodyPr>
            <a:lstStyle/>
            <a:p>
              <a:pPr defTabSz="841375"/>
              <a:r>
                <a:rPr lang="en-US" sz="2400" i="1" dirty="0">
                  <a:solidFill>
                    <a:srgbClr val="00447F"/>
                  </a:solidFill>
                </a:rPr>
                <a:t>Define Problem</a:t>
              </a:r>
            </a:p>
          </p:txBody>
        </p:sp>
        <p:sp>
          <p:nvSpPr>
            <p:cNvPr id="25618" name="Text Box 33"/>
            <p:cNvSpPr txBox="1">
              <a:spLocks noChangeArrowheads="1"/>
            </p:cNvSpPr>
            <p:nvPr/>
          </p:nvSpPr>
          <p:spPr bwMode="auto">
            <a:xfrm>
              <a:off x="5479005" y="1525487"/>
              <a:ext cx="1286699" cy="830997"/>
            </a:xfrm>
            <a:prstGeom prst="rect">
              <a:avLst/>
            </a:prstGeom>
            <a:noFill/>
            <a:ln w="38100">
              <a:noFill/>
              <a:miter lim="800000"/>
              <a:headEnd/>
              <a:tailEnd type="none" w="med" len="lg"/>
            </a:ln>
          </p:spPr>
          <p:txBody>
            <a:bodyPr wrap="square" lIns="82296" rIns="82296">
              <a:spAutoFit/>
            </a:bodyPr>
            <a:lstStyle/>
            <a:p>
              <a:pPr algn="ctr" defTabSz="841375"/>
              <a:r>
                <a:rPr lang="en-US" sz="2400" i="1" dirty="0">
                  <a:solidFill>
                    <a:srgbClr val="00447F"/>
                  </a:solidFill>
                </a:rPr>
                <a:t>Define Solution</a:t>
              </a:r>
            </a:p>
          </p:txBody>
        </p:sp>
        <p:sp>
          <p:nvSpPr>
            <p:cNvPr id="25619" name="Text Box 34"/>
            <p:cNvSpPr txBox="1">
              <a:spLocks noChangeArrowheads="1"/>
            </p:cNvSpPr>
            <p:nvPr/>
          </p:nvSpPr>
          <p:spPr bwMode="auto">
            <a:xfrm>
              <a:off x="4075590" y="2187934"/>
              <a:ext cx="1025409" cy="369332"/>
            </a:xfrm>
            <a:prstGeom prst="rect">
              <a:avLst/>
            </a:prstGeom>
            <a:noFill/>
            <a:ln w="38100">
              <a:noFill/>
              <a:miter lim="800000"/>
              <a:headEnd/>
              <a:tailEnd type="none" w="med" len="lg"/>
            </a:ln>
          </p:spPr>
          <p:txBody>
            <a:bodyPr wrap="none" lIns="82296" rIns="82296">
              <a:spAutoFit/>
            </a:bodyPr>
            <a:lstStyle/>
            <a:p>
              <a:pPr defTabSz="841375"/>
              <a:r>
                <a:rPr lang="en-US" i="1" dirty="0">
                  <a:solidFill>
                    <a:srgbClr val="00447F"/>
                  </a:solidFill>
                </a:rPr>
                <a:t>Analysis</a:t>
              </a:r>
            </a:p>
          </p:txBody>
        </p:sp>
        <p:sp>
          <p:nvSpPr>
            <p:cNvPr id="25622" name="Text Box 43"/>
            <p:cNvSpPr txBox="1">
              <a:spLocks noChangeArrowheads="1"/>
            </p:cNvSpPr>
            <p:nvPr/>
          </p:nvSpPr>
          <p:spPr bwMode="auto">
            <a:xfrm>
              <a:off x="8931307" y="1894819"/>
              <a:ext cx="2042077" cy="461665"/>
            </a:xfrm>
            <a:prstGeom prst="rect">
              <a:avLst/>
            </a:prstGeom>
            <a:noFill/>
            <a:ln w="38100">
              <a:noFill/>
              <a:miter lim="800000"/>
              <a:headEnd/>
              <a:tailEnd type="none" w="med" len="lg"/>
            </a:ln>
          </p:spPr>
          <p:txBody>
            <a:bodyPr wrap="square" lIns="82296" rIns="82296">
              <a:spAutoFit/>
            </a:bodyPr>
            <a:lstStyle/>
            <a:p>
              <a:pPr defTabSz="841375"/>
              <a:r>
                <a:rPr lang="en-US" sz="2400" i="1" dirty="0">
                  <a:solidFill>
                    <a:srgbClr val="00447F"/>
                  </a:solidFill>
                </a:rPr>
                <a:t>Build Solution</a:t>
              </a:r>
            </a:p>
          </p:txBody>
        </p:sp>
      </p:grpSp>
      <p:sp>
        <p:nvSpPr>
          <p:cNvPr id="25610" name="TextBox 4"/>
          <p:cNvSpPr txBox="1">
            <a:spLocks noChangeArrowheads="1"/>
          </p:cNvSpPr>
          <p:nvPr/>
        </p:nvSpPr>
        <p:spPr bwMode="auto">
          <a:xfrm>
            <a:off x="580290" y="3198999"/>
            <a:ext cx="4337366" cy="2554545"/>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b="1" dirty="0">
                <a:solidFill>
                  <a:srgbClr val="00447F"/>
                </a:solidFill>
              </a:rPr>
              <a:t>Don’t get hung up on whether analysis is a requirements or design activity.</a:t>
            </a:r>
          </a:p>
          <a:p>
            <a:pPr marL="342900" indent="-342900">
              <a:buFont typeface="Arial" panose="020B0604020202020204" pitchFamily="34" charset="0"/>
              <a:buChar char="•"/>
            </a:pPr>
            <a:r>
              <a:rPr lang="en-US" sz="2000" b="1" dirty="0">
                <a:solidFill>
                  <a:srgbClr val="00447F"/>
                </a:solidFill>
              </a:rPr>
              <a:t>Classify and structure the requirements to provide a functional view of the architecture.</a:t>
            </a:r>
          </a:p>
          <a:p>
            <a:pPr marL="342900" indent="-342900">
              <a:buFont typeface="Arial" panose="020B0604020202020204" pitchFamily="34" charset="0"/>
              <a:buChar char="•"/>
            </a:pPr>
            <a:endParaRPr lang="en-US" sz="2000" b="1" dirty="0">
              <a:solidFill>
                <a:srgbClr val="00447F"/>
              </a:solidFill>
            </a:endParaRPr>
          </a:p>
        </p:txBody>
      </p:sp>
      <p:sp>
        <p:nvSpPr>
          <p:cNvPr id="3" name="Slide Number Placeholder 2"/>
          <p:cNvSpPr>
            <a:spLocks noGrp="1"/>
          </p:cNvSpPr>
          <p:nvPr>
            <p:ph type="sldNum" sz="quarter" idx="12"/>
          </p:nvPr>
        </p:nvSpPr>
        <p:spPr/>
        <p:txBody>
          <a:bodyPr/>
          <a:lstStyle/>
          <a:p>
            <a:pPr>
              <a:defRPr/>
            </a:pPr>
            <a:fld id="{C28C81D7-7FAC-4C78-997B-D01AFD687693}" type="slidenum">
              <a:rPr lang="en-US" altLang="en-US" smtClean="0"/>
              <a:pPr>
                <a:defRPr/>
              </a:pPr>
              <a:t>10</a:t>
            </a:fld>
            <a:endParaRPr lang="en-US" altLang="en-US"/>
          </a:p>
        </p:txBody>
      </p:sp>
    </p:spTree>
    <p:extLst>
      <p:ext uri="{BB962C8B-B14F-4D97-AF65-F5344CB8AC3E}">
        <p14:creationId xmlns:p14="http://schemas.microsoft.com/office/powerpoint/2010/main" val="49945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10">
                                            <p:txEl>
                                              <p:pRg st="0" end="0"/>
                                            </p:txEl>
                                          </p:spTgt>
                                        </p:tgtEl>
                                        <p:attrNameLst>
                                          <p:attrName>style.visibility</p:attrName>
                                        </p:attrNameLst>
                                      </p:cBhvr>
                                      <p:to>
                                        <p:strVal val="visible"/>
                                      </p:to>
                                    </p:set>
                                    <p:anim calcmode="lin" valueType="num">
                                      <p:cBhvr additive="base">
                                        <p:cTn id="7" dur="500" fill="hold"/>
                                        <p:tgtEl>
                                          <p:spTgt spid="25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10">
                                            <p:txEl>
                                              <p:pRg st="1" end="1"/>
                                            </p:txEl>
                                          </p:spTgt>
                                        </p:tgtEl>
                                        <p:attrNameLst>
                                          <p:attrName>style.visibility</p:attrName>
                                        </p:attrNameLst>
                                      </p:cBhvr>
                                      <p:to>
                                        <p:strVal val="visible"/>
                                      </p:to>
                                    </p:set>
                                    <p:anim calcmode="lin" valueType="num">
                                      <p:cBhvr additive="base">
                                        <p:cTn id="13" dur="500" fill="hold"/>
                                        <p:tgtEl>
                                          <p:spTgt spid="256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31"/>
                                        </p:tgtEl>
                                        <p:attrNameLst>
                                          <p:attrName>style.visibility</p:attrName>
                                        </p:attrNameLst>
                                      </p:cBhvr>
                                      <p:to>
                                        <p:strVal val="visible"/>
                                      </p:to>
                                    </p:set>
                                    <p:anim calcmode="lin" valueType="num">
                                      <p:cBhvr additive="base">
                                        <p:cTn id="19" dur="500" fill="hold"/>
                                        <p:tgtEl>
                                          <p:spTgt spid="13331"/>
                                        </p:tgtEl>
                                        <p:attrNameLst>
                                          <p:attrName>ppt_x</p:attrName>
                                        </p:attrNameLst>
                                      </p:cBhvr>
                                      <p:tavLst>
                                        <p:tav tm="0">
                                          <p:val>
                                            <p:strVal val="#ppt_x"/>
                                          </p:val>
                                        </p:tav>
                                        <p:tav tm="100000">
                                          <p:val>
                                            <p:strVal val="#ppt_x"/>
                                          </p:val>
                                        </p:tav>
                                      </p:tavLst>
                                    </p:anim>
                                    <p:anim calcmode="lin" valueType="num">
                                      <p:cBhvr additive="base">
                                        <p:cTn id="20" dur="500" fill="hold"/>
                                        <p:tgtEl>
                                          <p:spTgt spid="133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620"/>
                                        </p:tgtEl>
                                        <p:attrNameLst>
                                          <p:attrName>style.visibility</p:attrName>
                                        </p:attrNameLst>
                                      </p:cBhvr>
                                      <p:to>
                                        <p:strVal val="visible"/>
                                      </p:to>
                                    </p:set>
                                    <p:anim calcmode="lin" valueType="num">
                                      <p:cBhvr additive="base">
                                        <p:cTn id="23" dur="500" fill="hold"/>
                                        <p:tgtEl>
                                          <p:spTgt spid="25620"/>
                                        </p:tgtEl>
                                        <p:attrNameLst>
                                          <p:attrName>ppt_x</p:attrName>
                                        </p:attrNameLst>
                                      </p:cBhvr>
                                      <p:tavLst>
                                        <p:tav tm="0">
                                          <p:val>
                                            <p:strVal val="#ppt_x"/>
                                          </p:val>
                                        </p:tav>
                                        <p:tav tm="100000">
                                          <p:val>
                                            <p:strVal val="#ppt_x"/>
                                          </p:val>
                                        </p:tav>
                                      </p:tavLst>
                                    </p:anim>
                                    <p:anim calcmode="lin" valueType="num">
                                      <p:cBhvr additive="base">
                                        <p:cTn id="24" dur="500" fill="hold"/>
                                        <p:tgtEl>
                                          <p:spTgt spid="25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 grpId="0"/>
      <p:bldP spid="13331" grpId="0" animBg="1"/>
      <p:bldP spid="256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11150" y="206375"/>
            <a:ext cx="11622410" cy="1307747"/>
          </a:xfrm>
        </p:spPr>
        <p:txBody>
          <a:bodyPr wrap="square"/>
          <a:lstStyle/>
          <a:p>
            <a:pPr eaLnBrk="1" hangingPunct="1"/>
            <a:r>
              <a:rPr lang="en-US" sz="4000" dirty="0">
                <a:latin typeface="+mn-lt"/>
              </a:rPr>
              <a:t>Using requirements to iteratively analyze the problem and synthesize a solution</a:t>
            </a:r>
          </a:p>
        </p:txBody>
      </p:sp>
      <p:grpSp>
        <p:nvGrpSpPr>
          <p:cNvPr id="15" name="Group 14">
            <a:extLst>
              <a:ext uri="{FF2B5EF4-FFF2-40B4-BE49-F238E27FC236}">
                <a16:creationId xmlns:a16="http://schemas.microsoft.com/office/drawing/2014/main" id="{0AEE1688-A0D8-7EEE-1BE9-53ECED3E076E}"/>
              </a:ext>
            </a:extLst>
          </p:cNvPr>
          <p:cNvGrpSpPr/>
          <p:nvPr/>
        </p:nvGrpSpPr>
        <p:grpSpPr>
          <a:xfrm>
            <a:off x="4162079" y="4417458"/>
            <a:ext cx="3378002" cy="1386418"/>
            <a:chOff x="4380556" y="3993390"/>
            <a:chExt cx="3378002" cy="1386418"/>
          </a:xfrm>
        </p:grpSpPr>
        <p:grpSp>
          <p:nvGrpSpPr>
            <p:cNvPr id="25605" name="Group 40"/>
            <p:cNvGrpSpPr>
              <a:grpSpLocks/>
            </p:cNvGrpSpPr>
            <p:nvPr/>
          </p:nvGrpSpPr>
          <p:grpSpPr bwMode="auto">
            <a:xfrm>
              <a:off x="4380556" y="3993390"/>
              <a:ext cx="3378002" cy="1386418"/>
              <a:chOff x="1344" y="3216"/>
              <a:chExt cx="1152" cy="528"/>
            </a:xfrm>
          </p:grpSpPr>
          <p:sp>
            <p:nvSpPr>
              <p:cNvPr id="25631" name="AutoShape 37"/>
              <p:cNvSpPr>
                <a:spLocks noChangeArrowheads="1"/>
              </p:cNvSpPr>
              <p:nvPr/>
            </p:nvSpPr>
            <p:spPr bwMode="auto">
              <a:xfrm>
                <a:off x="1344" y="3312"/>
                <a:ext cx="1101" cy="306"/>
              </a:xfrm>
              <a:prstGeom prst="leftRightArrow">
                <a:avLst>
                  <a:gd name="adj1" fmla="val 50000"/>
                  <a:gd name="adj2" fmla="val 71961"/>
                </a:avLst>
              </a:prstGeom>
              <a:gradFill rotWithShape="1">
                <a:gsLst>
                  <a:gs pos="0">
                    <a:srgbClr val="B2C7D8"/>
                  </a:gs>
                  <a:gs pos="100000">
                    <a:srgbClr val="00447F"/>
                  </a:gs>
                </a:gsLst>
                <a:lin ang="0" scaled="1"/>
              </a:gradFill>
              <a:ln w="38100">
                <a:noFill/>
                <a:miter lim="800000"/>
                <a:headEnd/>
                <a:tailEnd type="none" w="med" len="lg"/>
              </a:ln>
            </p:spPr>
            <p:txBody>
              <a:bodyPr wrap="none" lIns="82296" rIns="82296" anchor="ctr"/>
              <a:lstStyle/>
              <a:p>
                <a:endParaRPr lang="en-US" sz="2800"/>
              </a:p>
            </p:txBody>
          </p:sp>
          <p:sp>
            <p:nvSpPr>
              <p:cNvPr id="25632" name="Rectangle 38"/>
              <p:cNvSpPr>
                <a:spLocks noChangeArrowheads="1"/>
              </p:cNvSpPr>
              <p:nvPr/>
            </p:nvSpPr>
            <p:spPr bwMode="auto">
              <a:xfrm>
                <a:off x="1872" y="3216"/>
                <a:ext cx="624" cy="528"/>
              </a:xfrm>
              <a:prstGeom prst="rect">
                <a:avLst/>
              </a:prstGeom>
              <a:solidFill>
                <a:schemeClr val="bg1"/>
              </a:solidFill>
              <a:ln w="38100">
                <a:noFill/>
                <a:miter lim="800000"/>
                <a:headEnd/>
                <a:tailEnd type="none" w="med" len="lg"/>
              </a:ln>
            </p:spPr>
            <p:txBody>
              <a:bodyPr wrap="none" lIns="82296" rIns="82296" anchor="ctr"/>
              <a:lstStyle/>
              <a:p>
                <a:endParaRPr lang="en-US" sz="2800"/>
              </a:p>
            </p:txBody>
          </p:sp>
        </p:grpSp>
        <p:grpSp>
          <p:nvGrpSpPr>
            <p:cNvPr id="25607" name="Group 18"/>
            <p:cNvGrpSpPr>
              <a:grpSpLocks/>
            </p:cNvGrpSpPr>
            <p:nvPr/>
          </p:nvGrpSpPr>
          <p:grpSpPr bwMode="auto">
            <a:xfrm>
              <a:off x="6340622" y="4072061"/>
              <a:ext cx="1297871" cy="1307747"/>
              <a:chOff x="3442" y="2009"/>
              <a:chExt cx="336" cy="343"/>
            </a:xfrm>
          </p:grpSpPr>
          <p:sp>
            <p:nvSpPr>
              <p:cNvPr id="25623" name="Oval 19"/>
              <p:cNvSpPr>
                <a:spLocks noChangeArrowheads="1"/>
              </p:cNvSpPr>
              <p:nvPr/>
            </p:nvSpPr>
            <p:spPr bwMode="auto">
              <a:xfrm>
                <a:off x="3456" y="2064"/>
                <a:ext cx="144" cy="240"/>
              </a:xfrm>
              <a:prstGeom prst="ellipse">
                <a:avLst/>
              </a:prstGeom>
              <a:noFill/>
              <a:ln w="38100">
                <a:solidFill>
                  <a:schemeClr val="tx1"/>
                </a:solidFill>
                <a:round/>
                <a:headEnd/>
                <a:tailEnd type="none" w="med" len="lg"/>
              </a:ln>
            </p:spPr>
            <p:txBody>
              <a:bodyPr wrap="none" lIns="82296" rIns="82296" anchor="ctr"/>
              <a:lstStyle/>
              <a:p>
                <a:endParaRPr lang="en-US" sz="2800"/>
              </a:p>
            </p:txBody>
          </p:sp>
          <p:sp>
            <p:nvSpPr>
              <p:cNvPr id="25624" name="Rectangle 20"/>
              <p:cNvSpPr>
                <a:spLocks noChangeArrowheads="1"/>
              </p:cNvSpPr>
              <p:nvPr/>
            </p:nvSpPr>
            <p:spPr bwMode="auto">
              <a:xfrm>
                <a:off x="3511" y="2016"/>
                <a:ext cx="137" cy="336"/>
              </a:xfrm>
              <a:prstGeom prst="rect">
                <a:avLst/>
              </a:prstGeom>
              <a:solidFill>
                <a:schemeClr val="bg1"/>
              </a:solidFill>
              <a:ln w="38100">
                <a:noFill/>
                <a:miter lim="800000"/>
                <a:headEnd/>
                <a:tailEnd type="none" w="med" len="lg"/>
              </a:ln>
            </p:spPr>
            <p:txBody>
              <a:bodyPr wrap="none" lIns="82296" rIns="82296" anchor="ctr"/>
              <a:lstStyle/>
              <a:p>
                <a:endParaRPr lang="en-US" sz="2800"/>
              </a:p>
            </p:txBody>
          </p:sp>
          <p:sp>
            <p:nvSpPr>
              <p:cNvPr id="25625" name="Freeform 21"/>
              <p:cNvSpPr>
                <a:spLocks/>
              </p:cNvSpPr>
              <p:nvPr/>
            </p:nvSpPr>
            <p:spPr bwMode="auto">
              <a:xfrm>
                <a:off x="3442" y="2009"/>
                <a:ext cx="336" cy="336"/>
              </a:xfrm>
              <a:custGeom>
                <a:avLst/>
                <a:gdLst>
                  <a:gd name="T0" fmla="*/ 0 w 336"/>
                  <a:gd name="T1" fmla="*/ 0 h 240"/>
                  <a:gd name="T2" fmla="*/ 336 w 336"/>
                  <a:gd name="T3" fmla="*/ 2147483647 h 240"/>
                  <a:gd name="T4" fmla="*/ 0 w 336"/>
                  <a:gd name="T5" fmla="*/ 2147483647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0"/>
                    </a:moveTo>
                    <a:lnTo>
                      <a:pt x="336" y="144"/>
                    </a:lnTo>
                    <a:lnTo>
                      <a:pt x="0" y="240"/>
                    </a:lnTo>
                  </a:path>
                </a:pathLst>
              </a:custGeom>
              <a:noFill/>
              <a:ln w="38100">
                <a:solidFill>
                  <a:schemeClr val="tx1"/>
                </a:solidFill>
                <a:round/>
                <a:headEnd/>
                <a:tailEnd type="none" w="med" len="lg"/>
              </a:ln>
            </p:spPr>
            <p:txBody>
              <a:bodyPr lIns="82296" rIns="82296"/>
              <a:lstStyle/>
              <a:p>
                <a:endParaRPr lang="en-US" sz="2800"/>
              </a:p>
            </p:txBody>
          </p:sp>
          <p:sp>
            <p:nvSpPr>
              <p:cNvPr id="25626" name="Oval 22"/>
              <p:cNvSpPr>
                <a:spLocks noChangeArrowheads="1"/>
              </p:cNvSpPr>
              <p:nvPr/>
            </p:nvSpPr>
            <p:spPr bwMode="auto">
              <a:xfrm>
                <a:off x="3462" y="2133"/>
                <a:ext cx="48" cy="96"/>
              </a:xfrm>
              <a:prstGeom prst="ellipse">
                <a:avLst/>
              </a:prstGeom>
              <a:solidFill>
                <a:schemeClr val="tx1"/>
              </a:solidFill>
              <a:ln w="38100">
                <a:solidFill>
                  <a:schemeClr val="tx1"/>
                </a:solidFill>
                <a:round/>
                <a:headEnd/>
                <a:tailEnd type="none" w="med" len="lg"/>
              </a:ln>
            </p:spPr>
            <p:txBody>
              <a:bodyPr wrap="none" lIns="82296" rIns="82296" anchor="ctr"/>
              <a:lstStyle/>
              <a:p>
                <a:endParaRPr lang="en-US" sz="2800"/>
              </a:p>
            </p:txBody>
          </p:sp>
        </p:grpSp>
      </p:grpSp>
      <p:sp>
        <p:nvSpPr>
          <p:cNvPr id="25608" name="Text Box 24"/>
          <p:cNvSpPr txBox="1">
            <a:spLocks noChangeArrowheads="1"/>
          </p:cNvSpPr>
          <p:nvPr/>
        </p:nvSpPr>
        <p:spPr bwMode="auto">
          <a:xfrm>
            <a:off x="7757599" y="4039962"/>
            <a:ext cx="3733800" cy="2246769"/>
          </a:xfrm>
          <a:prstGeom prst="rect">
            <a:avLst/>
          </a:prstGeom>
          <a:noFill/>
          <a:ln w="38100">
            <a:noFill/>
            <a:miter lim="800000"/>
            <a:headEnd/>
            <a:tailEnd type="none" w="med" len="lg"/>
          </a:ln>
        </p:spPr>
        <p:txBody>
          <a:bodyPr wrap="square" lIns="82296" rIns="82296">
            <a:spAutoFit/>
          </a:bodyPr>
          <a:lstStyle/>
          <a:p>
            <a:pPr algn="ctr" defTabSz="841375"/>
            <a:r>
              <a:rPr lang="en-US" sz="2800" i="1" dirty="0">
                <a:solidFill>
                  <a:srgbClr val="00447F"/>
                </a:solidFill>
              </a:rPr>
              <a:t>From a design perspective, analyze the requirements for </a:t>
            </a:r>
            <a:r>
              <a:rPr lang="en-US" sz="2800" b="1" i="1" dirty="0">
                <a:solidFill>
                  <a:srgbClr val="00447F"/>
                </a:solidFill>
              </a:rPr>
              <a:t>clarity, completeness</a:t>
            </a:r>
            <a:r>
              <a:rPr lang="en-US" sz="2800" i="1" dirty="0">
                <a:solidFill>
                  <a:srgbClr val="00447F"/>
                </a:solidFill>
              </a:rPr>
              <a:t>, etc.</a:t>
            </a:r>
          </a:p>
        </p:txBody>
      </p:sp>
      <p:sp>
        <p:nvSpPr>
          <p:cNvPr id="3" name="Slide Number Placeholder 2"/>
          <p:cNvSpPr>
            <a:spLocks noGrp="1"/>
          </p:cNvSpPr>
          <p:nvPr>
            <p:ph type="sldNum" sz="quarter" idx="12"/>
          </p:nvPr>
        </p:nvSpPr>
        <p:spPr/>
        <p:txBody>
          <a:bodyPr/>
          <a:lstStyle/>
          <a:p>
            <a:pPr>
              <a:defRPr/>
            </a:pPr>
            <a:fld id="{C28C81D7-7FAC-4C78-997B-D01AFD687693}" type="slidenum">
              <a:rPr lang="en-US" altLang="en-US" smtClean="0"/>
              <a:pPr>
                <a:defRPr/>
              </a:pPr>
              <a:t>11</a:t>
            </a:fld>
            <a:endParaRPr lang="en-US" altLang="en-US"/>
          </a:p>
        </p:txBody>
      </p:sp>
      <p:sp>
        <p:nvSpPr>
          <p:cNvPr id="7" name="Text Box 23">
            <a:extLst>
              <a:ext uri="{FF2B5EF4-FFF2-40B4-BE49-F238E27FC236}">
                <a16:creationId xmlns:a16="http://schemas.microsoft.com/office/drawing/2014/main" id="{53C13537-B8E5-B0B9-4221-4858A181B221}"/>
              </a:ext>
            </a:extLst>
          </p:cNvPr>
          <p:cNvSpPr txBox="1">
            <a:spLocks noChangeArrowheads="1"/>
          </p:cNvSpPr>
          <p:nvPr/>
        </p:nvSpPr>
        <p:spPr bwMode="auto">
          <a:xfrm>
            <a:off x="1008563" y="1758895"/>
            <a:ext cx="2971800" cy="2246769"/>
          </a:xfrm>
          <a:prstGeom prst="rect">
            <a:avLst/>
          </a:prstGeom>
          <a:noFill/>
          <a:ln w="38100">
            <a:noFill/>
            <a:miter lim="800000"/>
            <a:headEnd/>
            <a:tailEnd type="none" w="med" len="lg"/>
          </a:ln>
        </p:spPr>
        <p:txBody>
          <a:bodyPr wrap="square" lIns="82296" rIns="82296">
            <a:spAutoFit/>
          </a:bodyPr>
          <a:lstStyle/>
          <a:p>
            <a:pPr algn="ctr" defTabSz="841375"/>
            <a:r>
              <a:rPr lang="en-US" sz="2800" i="1" dirty="0">
                <a:solidFill>
                  <a:srgbClr val="00447F"/>
                </a:solidFill>
              </a:rPr>
              <a:t>From a requirements perspective, synthesize a </a:t>
            </a:r>
            <a:r>
              <a:rPr lang="en-US" sz="2800" b="1" i="1" dirty="0">
                <a:solidFill>
                  <a:srgbClr val="00447F"/>
                </a:solidFill>
              </a:rPr>
              <a:t>feasible design.</a:t>
            </a:r>
          </a:p>
        </p:txBody>
      </p:sp>
      <p:grpSp>
        <p:nvGrpSpPr>
          <p:cNvPr id="2" name="Group 1" descr="Eye looking to the right with arrow.">
            <a:extLst>
              <a:ext uri="{FF2B5EF4-FFF2-40B4-BE49-F238E27FC236}">
                <a16:creationId xmlns:a16="http://schemas.microsoft.com/office/drawing/2014/main" id="{2252F4AE-6C22-006B-4A32-C8B69AED931F}"/>
              </a:ext>
            </a:extLst>
          </p:cNvPr>
          <p:cNvGrpSpPr/>
          <p:nvPr/>
        </p:nvGrpSpPr>
        <p:grpSpPr>
          <a:xfrm>
            <a:off x="3835761" y="2325119"/>
            <a:ext cx="3517642" cy="1328472"/>
            <a:chOff x="4240916" y="2900484"/>
            <a:chExt cx="3517642" cy="1328472"/>
          </a:xfrm>
        </p:grpSpPr>
        <p:grpSp>
          <p:nvGrpSpPr>
            <p:cNvPr id="4" name="Group 39">
              <a:extLst>
                <a:ext uri="{FF2B5EF4-FFF2-40B4-BE49-F238E27FC236}">
                  <a16:creationId xmlns:a16="http://schemas.microsoft.com/office/drawing/2014/main" id="{E21FEAFB-D338-A4F4-4EE3-FB5549E70192}"/>
                </a:ext>
              </a:extLst>
            </p:cNvPr>
            <p:cNvGrpSpPr>
              <a:grpSpLocks/>
            </p:cNvGrpSpPr>
            <p:nvPr/>
          </p:nvGrpSpPr>
          <p:grpSpPr bwMode="auto">
            <a:xfrm>
              <a:off x="4240916" y="2921209"/>
              <a:ext cx="3517642" cy="1307747"/>
              <a:chOff x="3504" y="2304"/>
              <a:chExt cx="1197" cy="528"/>
            </a:xfrm>
          </p:grpSpPr>
          <p:sp>
            <p:nvSpPr>
              <p:cNvPr id="5" name="AutoShape 35">
                <a:extLst>
                  <a:ext uri="{FF2B5EF4-FFF2-40B4-BE49-F238E27FC236}">
                    <a16:creationId xmlns:a16="http://schemas.microsoft.com/office/drawing/2014/main" id="{4DA5B439-DF5E-F15A-13AD-0BF82B91A72C}"/>
                  </a:ext>
                </a:extLst>
              </p:cNvPr>
              <p:cNvSpPr>
                <a:spLocks noChangeArrowheads="1"/>
              </p:cNvSpPr>
              <p:nvPr/>
            </p:nvSpPr>
            <p:spPr bwMode="auto">
              <a:xfrm>
                <a:off x="3600" y="2400"/>
                <a:ext cx="1101" cy="306"/>
              </a:xfrm>
              <a:prstGeom prst="leftRightArrow">
                <a:avLst>
                  <a:gd name="adj1" fmla="val 50000"/>
                  <a:gd name="adj2" fmla="val 71961"/>
                </a:avLst>
              </a:prstGeom>
              <a:gradFill rotWithShape="1">
                <a:gsLst>
                  <a:gs pos="0">
                    <a:srgbClr val="B2C7D8"/>
                  </a:gs>
                  <a:gs pos="100000">
                    <a:srgbClr val="00447F"/>
                  </a:gs>
                </a:gsLst>
                <a:lin ang="0" scaled="1"/>
              </a:gradFill>
              <a:ln w="38100">
                <a:noFill/>
                <a:miter lim="800000"/>
                <a:headEnd/>
                <a:tailEnd type="none" w="med" len="lg"/>
              </a:ln>
            </p:spPr>
            <p:txBody>
              <a:bodyPr wrap="none" lIns="82296" rIns="82296" anchor="ctr"/>
              <a:lstStyle/>
              <a:p>
                <a:endParaRPr lang="en-US" sz="2800"/>
              </a:p>
            </p:txBody>
          </p:sp>
          <p:sp>
            <p:nvSpPr>
              <p:cNvPr id="6" name="Rectangle 36">
                <a:extLst>
                  <a:ext uri="{FF2B5EF4-FFF2-40B4-BE49-F238E27FC236}">
                    <a16:creationId xmlns:a16="http://schemas.microsoft.com/office/drawing/2014/main" id="{EDD762F3-D1D1-A757-1F38-C1D372BEDD5C}"/>
                  </a:ext>
                </a:extLst>
              </p:cNvPr>
              <p:cNvSpPr>
                <a:spLocks noChangeArrowheads="1"/>
              </p:cNvSpPr>
              <p:nvPr/>
            </p:nvSpPr>
            <p:spPr bwMode="auto">
              <a:xfrm>
                <a:off x="3504" y="2304"/>
                <a:ext cx="624" cy="528"/>
              </a:xfrm>
              <a:prstGeom prst="rect">
                <a:avLst/>
              </a:prstGeom>
              <a:solidFill>
                <a:schemeClr val="bg1"/>
              </a:solidFill>
              <a:ln w="38100">
                <a:noFill/>
                <a:miter lim="800000"/>
                <a:headEnd/>
                <a:tailEnd type="none" w="med" len="lg"/>
              </a:ln>
            </p:spPr>
            <p:txBody>
              <a:bodyPr wrap="none" lIns="82296" rIns="82296" anchor="ctr"/>
              <a:lstStyle/>
              <a:p>
                <a:endParaRPr lang="en-US" sz="2800" dirty="0"/>
              </a:p>
            </p:txBody>
          </p:sp>
        </p:grpSp>
        <p:grpSp>
          <p:nvGrpSpPr>
            <p:cNvPr id="8" name="Group 17">
              <a:extLst>
                <a:ext uri="{FF2B5EF4-FFF2-40B4-BE49-F238E27FC236}">
                  <a16:creationId xmlns:a16="http://schemas.microsoft.com/office/drawing/2014/main" id="{A3A628C3-84E6-ECDE-A699-C6A4A8948662}"/>
                </a:ext>
              </a:extLst>
            </p:cNvPr>
            <p:cNvGrpSpPr>
              <a:grpSpLocks/>
            </p:cNvGrpSpPr>
            <p:nvPr/>
          </p:nvGrpSpPr>
          <p:grpSpPr bwMode="auto">
            <a:xfrm flipH="1">
              <a:off x="4552515" y="2900484"/>
              <a:ext cx="1137108" cy="1179570"/>
              <a:chOff x="3442" y="2009"/>
              <a:chExt cx="336" cy="343"/>
            </a:xfrm>
          </p:grpSpPr>
          <p:sp>
            <p:nvSpPr>
              <p:cNvPr id="9" name="Oval 11">
                <a:extLst>
                  <a:ext uri="{FF2B5EF4-FFF2-40B4-BE49-F238E27FC236}">
                    <a16:creationId xmlns:a16="http://schemas.microsoft.com/office/drawing/2014/main" id="{259B7837-27F7-25BD-A67A-BD144CA3CCFA}"/>
                  </a:ext>
                </a:extLst>
              </p:cNvPr>
              <p:cNvSpPr>
                <a:spLocks noChangeArrowheads="1"/>
              </p:cNvSpPr>
              <p:nvPr/>
            </p:nvSpPr>
            <p:spPr bwMode="auto">
              <a:xfrm>
                <a:off x="3456" y="2064"/>
                <a:ext cx="144" cy="240"/>
              </a:xfrm>
              <a:prstGeom prst="ellipse">
                <a:avLst/>
              </a:prstGeom>
              <a:noFill/>
              <a:ln w="38100">
                <a:solidFill>
                  <a:schemeClr val="tx1"/>
                </a:solidFill>
                <a:round/>
                <a:headEnd/>
                <a:tailEnd type="none" w="med" len="lg"/>
              </a:ln>
            </p:spPr>
            <p:txBody>
              <a:bodyPr wrap="none" lIns="82296" rIns="82296" anchor="ctr"/>
              <a:lstStyle/>
              <a:p>
                <a:endParaRPr lang="en-US" sz="2800"/>
              </a:p>
            </p:txBody>
          </p:sp>
          <p:sp>
            <p:nvSpPr>
              <p:cNvPr id="10" name="Rectangle 15">
                <a:extLst>
                  <a:ext uri="{FF2B5EF4-FFF2-40B4-BE49-F238E27FC236}">
                    <a16:creationId xmlns:a16="http://schemas.microsoft.com/office/drawing/2014/main" id="{3CDE9417-6708-AEAB-CBF0-2D115C142AFA}"/>
                  </a:ext>
                </a:extLst>
              </p:cNvPr>
              <p:cNvSpPr>
                <a:spLocks noChangeArrowheads="1"/>
              </p:cNvSpPr>
              <p:nvPr/>
            </p:nvSpPr>
            <p:spPr bwMode="auto">
              <a:xfrm>
                <a:off x="3511" y="2016"/>
                <a:ext cx="137" cy="336"/>
              </a:xfrm>
              <a:prstGeom prst="rect">
                <a:avLst/>
              </a:prstGeom>
              <a:solidFill>
                <a:schemeClr val="bg1"/>
              </a:solidFill>
              <a:ln w="38100">
                <a:noFill/>
                <a:miter lim="800000"/>
                <a:headEnd/>
                <a:tailEnd type="none" w="med" len="lg"/>
              </a:ln>
            </p:spPr>
            <p:txBody>
              <a:bodyPr wrap="none" lIns="82296" rIns="82296" anchor="ctr"/>
              <a:lstStyle/>
              <a:p>
                <a:endParaRPr lang="en-US" sz="2800"/>
              </a:p>
            </p:txBody>
          </p:sp>
          <p:sp>
            <p:nvSpPr>
              <p:cNvPr id="11" name="Freeform 14">
                <a:extLst>
                  <a:ext uri="{FF2B5EF4-FFF2-40B4-BE49-F238E27FC236}">
                    <a16:creationId xmlns:a16="http://schemas.microsoft.com/office/drawing/2014/main" id="{43140FB3-BBCC-A128-2625-244AFB995C09}"/>
                  </a:ext>
                </a:extLst>
              </p:cNvPr>
              <p:cNvSpPr>
                <a:spLocks/>
              </p:cNvSpPr>
              <p:nvPr/>
            </p:nvSpPr>
            <p:spPr bwMode="auto">
              <a:xfrm>
                <a:off x="3442" y="2009"/>
                <a:ext cx="336" cy="336"/>
              </a:xfrm>
              <a:custGeom>
                <a:avLst/>
                <a:gdLst>
                  <a:gd name="T0" fmla="*/ 0 w 336"/>
                  <a:gd name="T1" fmla="*/ 0 h 240"/>
                  <a:gd name="T2" fmla="*/ 336 w 336"/>
                  <a:gd name="T3" fmla="*/ 2147483647 h 240"/>
                  <a:gd name="T4" fmla="*/ 0 w 336"/>
                  <a:gd name="T5" fmla="*/ 2147483647 h 240"/>
                  <a:gd name="T6" fmla="*/ 0 60000 65536"/>
                  <a:gd name="T7" fmla="*/ 0 60000 65536"/>
                  <a:gd name="T8" fmla="*/ 0 60000 65536"/>
                  <a:gd name="T9" fmla="*/ 0 w 336"/>
                  <a:gd name="T10" fmla="*/ 0 h 240"/>
                  <a:gd name="T11" fmla="*/ 336 w 336"/>
                  <a:gd name="T12" fmla="*/ 240 h 240"/>
                </a:gdLst>
                <a:ahLst/>
                <a:cxnLst>
                  <a:cxn ang="T6">
                    <a:pos x="T0" y="T1"/>
                  </a:cxn>
                  <a:cxn ang="T7">
                    <a:pos x="T2" y="T3"/>
                  </a:cxn>
                  <a:cxn ang="T8">
                    <a:pos x="T4" y="T5"/>
                  </a:cxn>
                </a:cxnLst>
                <a:rect l="T9" t="T10" r="T11" b="T12"/>
                <a:pathLst>
                  <a:path w="336" h="240">
                    <a:moveTo>
                      <a:pt x="0" y="0"/>
                    </a:moveTo>
                    <a:lnTo>
                      <a:pt x="336" y="144"/>
                    </a:lnTo>
                    <a:lnTo>
                      <a:pt x="0" y="240"/>
                    </a:lnTo>
                  </a:path>
                </a:pathLst>
              </a:custGeom>
              <a:noFill/>
              <a:ln w="38100">
                <a:solidFill>
                  <a:schemeClr val="tx1"/>
                </a:solidFill>
                <a:round/>
                <a:headEnd/>
                <a:tailEnd type="none" w="med" len="lg"/>
              </a:ln>
            </p:spPr>
            <p:txBody>
              <a:bodyPr lIns="82296" rIns="82296"/>
              <a:lstStyle/>
              <a:p>
                <a:endParaRPr lang="en-US" sz="2800"/>
              </a:p>
            </p:txBody>
          </p:sp>
          <p:sp>
            <p:nvSpPr>
              <p:cNvPr id="12" name="Oval 16">
                <a:extLst>
                  <a:ext uri="{FF2B5EF4-FFF2-40B4-BE49-F238E27FC236}">
                    <a16:creationId xmlns:a16="http://schemas.microsoft.com/office/drawing/2014/main" id="{F7ACA73C-0AFF-FD2E-BE68-AFD3B32F3F6E}"/>
                  </a:ext>
                </a:extLst>
              </p:cNvPr>
              <p:cNvSpPr>
                <a:spLocks noChangeArrowheads="1"/>
              </p:cNvSpPr>
              <p:nvPr/>
            </p:nvSpPr>
            <p:spPr bwMode="auto">
              <a:xfrm>
                <a:off x="3462" y="2133"/>
                <a:ext cx="48" cy="96"/>
              </a:xfrm>
              <a:prstGeom prst="ellipse">
                <a:avLst/>
              </a:prstGeom>
              <a:solidFill>
                <a:schemeClr val="tx1"/>
              </a:solidFill>
              <a:ln w="38100">
                <a:solidFill>
                  <a:schemeClr val="tx1"/>
                </a:solidFill>
                <a:round/>
                <a:headEnd/>
                <a:tailEnd type="none" w="med" len="lg"/>
              </a:ln>
            </p:spPr>
            <p:txBody>
              <a:bodyPr wrap="none" lIns="82296" rIns="82296" anchor="ctr"/>
              <a:lstStyle/>
              <a:p>
                <a:endParaRPr lang="en-US" sz="2800"/>
              </a:p>
            </p:txBody>
          </p:sp>
        </p:grpSp>
      </p:grpSp>
    </p:spTree>
    <p:extLst>
      <p:ext uri="{BB962C8B-B14F-4D97-AF65-F5344CB8AC3E}">
        <p14:creationId xmlns:p14="http://schemas.microsoft.com/office/powerpoint/2010/main" val="202069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5608"/>
                                        </p:tgtEl>
                                        <p:attrNameLst>
                                          <p:attrName>style.visibility</p:attrName>
                                        </p:attrNameLst>
                                      </p:cBhvr>
                                      <p:to>
                                        <p:strVal val="visible"/>
                                      </p:to>
                                    </p:set>
                                    <p:anim calcmode="lin" valueType="num">
                                      <p:cBhvr additive="base">
                                        <p:cTn id="11" dur="500" fill="hold"/>
                                        <p:tgtEl>
                                          <p:spTgt spid="25608"/>
                                        </p:tgtEl>
                                        <p:attrNameLst>
                                          <p:attrName>ppt_x</p:attrName>
                                        </p:attrNameLst>
                                      </p:cBhvr>
                                      <p:tavLst>
                                        <p:tav tm="0">
                                          <p:val>
                                            <p:strVal val="1+#ppt_w/2"/>
                                          </p:val>
                                        </p:tav>
                                        <p:tav tm="100000">
                                          <p:val>
                                            <p:strVal val="#ppt_x"/>
                                          </p:val>
                                        </p:tav>
                                      </p:tavLst>
                                    </p:anim>
                                    <p:anim calcmode="lin" valueType="num">
                                      <p:cBhvr additive="base">
                                        <p:cTn id="12"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b="1" dirty="0"/>
              <a:t>Requirements are not all the same</a:t>
            </a:r>
            <a:endParaRPr lang="en-US" dirty="0"/>
          </a:p>
        </p:txBody>
      </p:sp>
      <p:sp>
        <p:nvSpPr>
          <p:cNvPr id="19462" name="Text Box 4"/>
          <p:cNvSpPr txBox="1">
            <a:spLocks noChangeArrowheads="1"/>
          </p:cNvSpPr>
          <p:nvPr/>
        </p:nvSpPr>
        <p:spPr bwMode="auto">
          <a:xfrm>
            <a:off x="2101850" y="1295401"/>
            <a:ext cx="2794000" cy="369888"/>
          </a:xfrm>
          <a:prstGeom prst="rect">
            <a:avLst/>
          </a:prstGeom>
          <a:noFill/>
          <a:ln w="38100">
            <a:noFill/>
            <a:miter lim="800000"/>
            <a:headEnd/>
            <a:tailEnd type="none" w="med" len="lg"/>
          </a:ln>
        </p:spPr>
        <p:txBody>
          <a:bodyPr wrap="none" lIns="82296" rIns="82296">
            <a:spAutoFit/>
          </a:bodyPr>
          <a:lstStyle/>
          <a:p>
            <a:pPr defTabSz="841375">
              <a:defRPr/>
            </a:pPr>
            <a:r>
              <a:rPr lang="en-US" b="1" dirty="0">
                <a:solidFill>
                  <a:schemeClr val="accent6">
                    <a:lumMod val="50000"/>
                  </a:schemeClr>
                </a:solidFill>
              </a:rPr>
              <a:t>Business Requirements</a:t>
            </a:r>
          </a:p>
        </p:txBody>
      </p:sp>
      <p:sp>
        <p:nvSpPr>
          <p:cNvPr id="19463" name="Text Box 5"/>
          <p:cNvSpPr txBox="1">
            <a:spLocks noChangeArrowheads="1"/>
          </p:cNvSpPr>
          <p:nvPr/>
        </p:nvSpPr>
        <p:spPr bwMode="auto">
          <a:xfrm>
            <a:off x="3108325" y="2882901"/>
            <a:ext cx="2282825" cy="369888"/>
          </a:xfrm>
          <a:prstGeom prst="rect">
            <a:avLst/>
          </a:prstGeom>
          <a:noFill/>
          <a:ln w="38100">
            <a:noFill/>
            <a:miter lim="800000"/>
            <a:headEnd/>
            <a:tailEnd type="none" w="med" len="lg"/>
          </a:ln>
        </p:spPr>
        <p:txBody>
          <a:bodyPr wrap="none" lIns="82296" rIns="82296">
            <a:spAutoFit/>
          </a:bodyPr>
          <a:lstStyle/>
          <a:p>
            <a:pPr defTabSz="841375">
              <a:defRPr/>
            </a:pPr>
            <a:r>
              <a:rPr lang="en-US" b="1" dirty="0">
                <a:solidFill>
                  <a:schemeClr val="accent6">
                    <a:lumMod val="50000"/>
                  </a:schemeClr>
                </a:solidFill>
              </a:rPr>
              <a:t>User Requirements</a:t>
            </a:r>
          </a:p>
        </p:txBody>
      </p:sp>
      <p:sp>
        <p:nvSpPr>
          <p:cNvPr id="19464" name="Text Box 6"/>
          <p:cNvSpPr txBox="1">
            <a:spLocks noChangeArrowheads="1"/>
          </p:cNvSpPr>
          <p:nvPr/>
        </p:nvSpPr>
        <p:spPr bwMode="auto">
          <a:xfrm>
            <a:off x="2055812" y="4338639"/>
            <a:ext cx="1800225" cy="641350"/>
          </a:xfrm>
          <a:prstGeom prst="rect">
            <a:avLst/>
          </a:prstGeom>
          <a:noFill/>
          <a:ln w="38100">
            <a:noFill/>
            <a:miter lim="800000"/>
            <a:headEnd/>
            <a:tailEnd type="none" w="med" len="lg"/>
          </a:ln>
        </p:spPr>
        <p:txBody>
          <a:bodyPr lIns="82296" rIns="82296">
            <a:spAutoFit/>
          </a:bodyPr>
          <a:lstStyle/>
          <a:p>
            <a:pPr defTabSz="841375">
              <a:defRPr/>
            </a:pPr>
            <a:r>
              <a:rPr lang="en-US" b="1" dirty="0">
                <a:solidFill>
                  <a:schemeClr val="accent6">
                    <a:lumMod val="50000"/>
                  </a:schemeClr>
                </a:solidFill>
              </a:rPr>
              <a:t>System Requirements</a:t>
            </a:r>
          </a:p>
        </p:txBody>
      </p:sp>
      <p:sp>
        <p:nvSpPr>
          <p:cNvPr id="19465" name="Text Box 7"/>
          <p:cNvSpPr txBox="1">
            <a:spLocks noChangeArrowheads="1"/>
          </p:cNvSpPr>
          <p:nvPr/>
        </p:nvSpPr>
        <p:spPr bwMode="auto">
          <a:xfrm>
            <a:off x="6359525" y="2473325"/>
            <a:ext cx="1739900" cy="366713"/>
          </a:xfrm>
          <a:prstGeom prst="rect">
            <a:avLst/>
          </a:prstGeom>
          <a:noFill/>
          <a:ln w="38100">
            <a:noFill/>
            <a:miter lim="800000"/>
            <a:headEnd/>
            <a:tailEnd type="none" w="med" len="lg"/>
          </a:ln>
        </p:spPr>
        <p:txBody>
          <a:bodyPr wrap="none" lIns="82296" rIns="82296">
            <a:spAutoFit/>
          </a:bodyPr>
          <a:lstStyle/>
          <a:p>
            <a:pPr defTabSz="841375">
              <a:defRPr/>
            </a:pPr>
            <a:r>
              <a:rPr lang="en-US" dirty="0">
                <a:solidFill>
                  <a:schemeClr val="accent6">
                    <a:lumMod val="50000"/>
                  </a:schemeClr>
                </a:solidFill>
              </a:rPr>
              <a:t>Business Rules</a:t>
            </a:r>
          </a:p>
        </p:txBody>
      </p:sp>
      <p:sp>
        <p:nvSpPr>
          <p:cNvPr id="19466" name="Text Box 8"/>
          <p:cNvSpPr txBox="1">
            <a:spLocks noChangeArrowheads="1"/>
          </p:cNvSpPr>
          <p:nvPr/>
        </p:nvSpPr>
        <p:spPr bwMode="auto">
          <a:xfrm>
            <a:off x="7648575" y="3159126"/>
            <a:ext cx="1905000" cy="366713"/>
          </a:xfrm>
          <a:prstGeom prst="rect">
            <a:avLst/>
          </a:prstGeom>
          <a:noFill/>
          <a:ln w="38100">
            <a:noFill/>
            <a:miter lim="800000"/>
            <a:headEnd/>
            <a:tailEnd type="none" w="med" len="lg"/>
          </a:ln>
        </p:spPr>
        <p:txBody>
          <a:bodyPr wrap="none" lIns="82296" rIns="82296">
            <a:spAutoFit/>
          </a:bodyPr>
          <a:lstStyle/>
          <a:p>
            <a:pPr defTabSz="841375">
              <a:defRPr/>
            </a:pPr>
            <a:r>
              <a:rPr lang="en-US" dirty="0">
                <a:solidFill>
                  <a:schemeClr val="accent6">
                    <a:lumMod val="50000"/>
                  </a:schemeClr>
                </a:solidFill>
              </a:rPr>
              <a:t>Quality Attributes</a:t>
            </a:r>
          </a:p>
        </p:txBody>
      </p:sp>
      <p:sp>
        <p:nvSpPr>
          <p:cNvPr id="19467" name="Text Box 9"/>
          <p:cNvSpPr txBox="1">
            <a:spLocks noChangeArrowheads="1"/>
          </p:cNvSpPr>
          <p:nvPr/>
        </p:nvSpPr>
        <p:spPr bwMode="auto">
          <a:xfrm>
            <a:off x="8142288" y="3941764"/>
            <a:ext cx="2070100" cy="366712"/>
          </a:xfrm>
          <a:prstGeom prst="rect">
            <a:avLst/>
          </a:prstGeom>
          <a:noFill/>
          <a:ln w="38100">
            <a:noFill/>
            <a:miter lim="800000"/>
            <a:headEnd/>
            <a:tailEnd type="none" w="med" len="lg"/>
          </a:ln>
        </p:spPr>
        <p:txBody>
          <a:bodyPr wrap="none" lIns="82296" rIns="82296">
            <a:spAutoFit/>
          </a:bodyPr>
          <a:lstStyle/>
          <a:p>
            <a:pPr defTabSz="841375">
              <a:defRPr/>
            </a:pPr>
            <a:r>
              <a:rPr lang="en-US" dirty="0">
                <a:solidFill>
                  <a:schemeClr val="accent6">
                    <a:lumMod val="50000"/>
                  </a:schemeClr>
                </a:solidFill>
              </a:rPr>
              <a:t>External Interfaces</a:t>
            </a:r>
          </a:p>
        </p:txBody>
      </p:sp>
      <p:sp>
        <p:nvSpPr>
          <p:cNvPr id="19468" name="Text Box 10"/>
          <p:cNvSpPr txBox="1">
            <a:spLocks noChangeArrowheads="1"/>
          </p:cNvSpPr>
          <p:nvPr/>
        </p:nvSpPr>
        <p:spPr bwMode="auto">
          <a:xfrm>
            <a:off x="8456613" y="4625976"/>
            <a:ext cx="1320800" cy="366713"/>
          </a:xfrm>
          <a:prstGeom prst="rect">
            <a:avLst/>
          </a:prstGeom>
          <a:noFill/>
          <a:ln w="38100">
            <a:noFill/>
            <a:miter lim="800000"/>
            <a:headEnd/>
            <a:tailEnd type="none" w="med" len="lg"/>
          </a:ln>
        </p:spPr>
        <p:txBody>
          <a:bodyPr wrap="none" lIns="82296" rIns="82296">
            <a:spAutoFit/>
          </a:bodyPr>
          <a:lstStyle/>
          <a:p>
            <a:pPr defTabSz="841375">
              <a:defRPr/>
            </a:pPr>
            <a:r>
              <a:rPr lang="en-US" dirty="0">
                <a:solidFill>
                  <a:schemeClr val="accent6">
                    <a:lumMod val="50000"/>
                  </a:schemeClr>
                </a:solidFill>
              </a:rPr>
              <a:t>Constraints</a:t>
            </a:r>
          </a:p>
        </p:txBody>
      </p:sp>
      <p:sp>
        <p:nvSpPr>
          <p:cNvPr id="19469" name="Text Box 11"/>
          <p:cNvSpPr txBox="1">
            <a:spLocks noChangeArrowheads="1"/>
          </p:cNvSpPr>
          <p:nvPr/>
        </p:nvSpPr>
        <p:spPr bwMode="auto">
          <a:xfrm>
            <a:off x="4483100" y="4338639"/>
            <a:ext cx="1800225" cy="641350"/>
          </a:xfrm>
          <a:prstGeom prst="rect">
            <a:avLst/>
          </a:prstGeom>
          <a:noFill/>
          <a:ln w="38100">
            <a:noFill/>
            <a:miter lim="800000"/>
            <a:headEnd/>
            <a:tailEnd type="none" w="med" len="lg"/>
          </a:ln>
        </p:spPr>
        <p:txBody>
          <a:bodyPr lIns="82296" rIns="82296">
            <a:spAutoFit/>
          </a:bodyPr>
          <a:lstStyle/>
          <a:p>
            <a:pPr defTabSz="841375">
              <a:defRPr/>
            </a:pPr>
            <a:r>
              <a:rPr lang="en-US" b="1" dirty="0">
                <a:solidFill>
                  <a:schemeClr val="accent6">
                    <a:lumMod val="50000"/>
                  </a:schemeClr>
                </a:solidFill>
              </a:rPr>
              <a:t>Functional Requirements</a:t>
            </a:r>
          </a:p>
        </p:txBody>
      </p:sp>
      <p:sp>
        <p:nvSpPr>
          <p:cNvPr id="28686" name="Text Box 12"/>
          <p:cNvSpPr txBox="1">
            <a:spLocks noChangeArrowheads="1"/>
          </p:cNvSpPr>
          <p:nvPr/>
        </p:nvSpPr>
        <p:spPr bwMode="auto">
          <a:xfrm>
            <a:off x="1905000" y="2039929"/>
            <a:ext cx="3886200" cy="369332"/>
          </a:xfrm>
          <a:prstGeom prst="rect">
            <a:avLst/>
          </a:prstGeom>
          <a:noFill/>
          <a:ln w="38100">
            <a:solidFill>
              <a:schemeClr val="tx1"/>
            </a:solidFill>
            <a:miter lim="800000"/>
            <a:headEnd/>
            <a:tailEnd type="none" w="med" len="lg"/>
          </a:ln>
        </p:spPr>
        <p:txBody>
          <a:bodyPr lIns="82296" rIns="82296">
            <a:spAutoFit/>
          </a:bodyPr>
          <a:lstStyle/>
          <a:p>
            <a:pPr defTabSz="841375"/>
            <a:r>
              <a:rPr lang="en-US"/>
              <a:t>Vision and Scope Document</a:t>
            </a:r>
          </a:p>
        </p:txBody>
      </p:sp>
      <p:sp>
        <p:nvSpPr>
          <p:cNvPr id="28687" name="Text Box 13"/>
          <p:cNvSpPr txBox="1">
            <a:spLocks noChangeArrowheads="1"/>
          </p:cNvSpPr>
          <p:nvPr/>
        </p:nvSpPr>
        <p:spPr bwMode="auto">
          <a:xfrm>
            <a:off x="3578225" y="3482947"/>
            <a:ext cx="2294987" cy="369332"/>
          </a:xfrm>
          <a:prstGeom prst="rect">
            <a:avLst/>
          </a:prstGeom>
          <a:noFill/>
          <a:ln w="38100">
            <a:solidFill>
              <a:schemeClr val="tx1"/>
            </a:solidFill>
            <a:miter lim="800000"/>
            <a:headEnd/>
            <a:tailEnd type="none" w="med" len="lg"/>
          </a:ln>
        </p:spPr>
        <p:txBody>
          <a:bodyPr wrap="none" lIns="82296" rIns="82296">
            <a:spAutoFit/>
          </a:bodyPr>
          <a:lstStyle/>
          <a:p>
            <a:pPr defTabSz="841375"/>
            <a:r>
              <a:rPr lang="en-US"/>
              <a:t>Use Case Document</a:t>
            </a:r>
          </a:p>
        </p:txBody>
      </p:sp>
      <p:sp>
        <p:nvSpPr>
          <p:cNvPr id="28688" name="Text Box 14"/>
          <p:cNvSpPr txBox="1">
            <a:spLocks noChangeArrowheads="1"/>
          </p:cNvSpPr>
          <p:nvPr/>
        </p:nvSpPr>
        <p:spPr bwMode="auto">
          <a:xfrm>
            <a:off x="4648200" y="5456184"/>
            <a:ext cx="5029200" cy="369332"/>
          </a:xfrm>
          <a:prstGeom prst="rect">
            <a:avLst/>
          </a:prstGeom>
          <a:noFill/>
          <a:ln w="38100">
            <a:solidFill>
              <a:schemeClr val="tx1"/>
            </a:solidFill>
            <a:miter lim="800000"/>
            <a:headEnd/>
            <a:tailEnd type="none" w="med" len="lg"/>
          </a:ln>
        </p:spPr>
        <p:txBody>
          <a:bodyPr lIns="82296" rIns="82296">
            <a:spAutoFit/>
          </a:bodyPr>
          <a:lstStyle/>
          <a:p>
            <a:pPr defTabSz="841375"/>
            <a:r>
              <a:rPr lang="en-US"/>
              <a:t>Software Requirements Specification</a:t>
            </a:r>
          </a:p>
        </p:txBody>
      </p:sp>
      <p:sp>
        <p:nvSpPr>
          <p:cNvPr id="28689" name="Line 15"/>
          <p:cNvSpPr>
            <a:spLocks noChangeShapeType="1"/>
          </p:cNvSpPr>
          <p:nvPr/>
        </p:nvSpPr>
        <p:spPr bwMode="auto">
          <a:xfrm>
            <a:off x="3505200" y="1781170"/>
            <a:ext cx="144463" cy="239710"/>
          </a:xfrm>
          <a:prstGeom prst="line">
            <a:avLst/>
          </a:prstGeom>
          <a:noFill/>
          <a:ln w="38100">
            <a:solidFill>
              <a:schemeClr val="tx1"/>
            </a:solidFill>
            <a:round/>
            <a:headEnd/>
            <a:tailEnd type="triangle" w="med" len="lg"/>
          </a:ln>
        </p:spPr>
        <p:txBody>
          <a:bodyPr lIns="82296" rIns="82296"/>
          <a:lstStyle/>
          <a:p>
            <a:endParaRPr lang="en-US"/>
          </a:p>
        </p:txBody>
      </p:sp>
      <p:sp>
        <p:nvSpPr>
          <p:cNvPr id="28690" name="Line 16"/>
          <p:cNvSpPr>
            <a:spLocks noChangeShapeType="1"/>
          </p:cNvSpPr>
          <p:nvPr/>
        </p:nvSpPr>
        <p:spPr bwMode="auto">
          <a:xfrm>
            <a:off x="4000500" y="2490773"/>
            <a:ext cx="258763" cy="420681"/>
          </a:xfrm>
          <a:prstGeom prst="line">
            <a:avLst/>
          </a:prstGeom>
          <a:noFill/>
          <a:ln w="38100">
            <a:solidFill>
              <a:schemeClr val="tx1"/>
            </a:solidFill>
            <a:round/>
            <a:headEnd/>
            <a:tailEnd type="triangle" w="med" len="lg"/>
          </a:ln>
        </p:spPr>
        <p:txBody>
          <a:bodyPr lIns="82296" rIns="82296"/>
          <a:lstStyle/>
          <a:p>
            <a:endParaRPr lang="en-US"/>
          </a:p>
        </p:txBody>
      </p:sp>
      <p:sp>
        <p:nvSpPr>
          <p:cNvPr id="28691" name="Line 17"/>
          <p:cNvSpPr>
            <a:spLocks noChangeShapeType="1"/>
          </p:cNvSpPr>
          <p:nvPr/>
        </p:nvSpPr>
        <p:spPr bwMode="auto">
          <a:xfrm>
            <a:off x="4456113" y="3224188"/>
            <a:ext cx="144462" cy="228597"/>
          </a:xfrm>
          <a:prstGeom prst="line">
            <a:avLst/>
          </a:prstGeom>
          <a:noFill/>
          <a:ln w="38100">
            <a:solidFill>
              <a:schemeClr val="tx1"/>
            </a:solidFill>
            <a:round/>
            <a:headEnd/>
            <a:tailEnd type="triangle" w="med" len="lg"/>
          </a:ln>
        </p:spPr>
        <p:txBody>
          <a:bodyPr lIns="82296" rIns="82296"/>
          <a:lstStyle/>
          <a:p>
            <a:endParaRPr lang="en-US"/>
          </a:p>
        </p:txBody>
      </p:sp>
      <p:sp>
        <p:nvSpPr>
          <p:cNvPr id="28692" name="Line 18"/>
          <p:cNvSpPr>
            <a:spLocks noChangeShapeType="1"/>
          </p:cNvSpPr>
          <p:nvPr/>
        </p:nvSpPr>
        <p:spPr bwMode="auto">
          <a:xfrm>
            <a:off x="3706019" y="4639497"/>
            <a:ext cx="817563" cy="0"/>
          </a:xfrm>
          <a:prstGeom prst="line">
            <a:avLst/>
          </a:prstGeom>
          <a:noFill/>
          <a:ln w="38100">
            <a:solidFill>
              <a:schemeClr val="tx1"/>
            </a:solidFill>
            <a:round/>
            <a:headEnd/>
            <a:tailEnd type="triangle" w="med" len="lg"/>
          </a:ln>
        </p:spPr>
        <p:txBody>
          <a:bodyPr lIns="82296" rIns="82296"/>
          <a:lstStyle/>
          <a:p>
            <a:endParaRPr lang="en-US" dirty="0"/>
          </a:p>
        </p:txBody>
      </p:sp>
      <p:sp>
        <p:nvSpPr>
          <p:cNvPr id="28693" name="Line 19"/>
          <p:cNvSpPr>
            <a:spLocks noChangeShapeType="1"/>
          </p:cNvSpPr>
          <p:nvPr/>
        </p:nvSpPr>
        <p:spPr bwMode="auto">
          <a:xfrm>
            <a:off x="4876800" y="3922679"/>
            <a:ext cx="276225" cy="420681"/>
          </a:xfrm>
          <a:prstGeom prst="line">
            <a:avLst/>
          </a:prstGeom>
          <a:noFill/>
          <a:ln w="38100">
            <a:solidFill>
              <a:schemeClr val="tx1"/>
            </a:solidFill>
            <a:round/>
            <a:headEnd/>
            <a:tailEnd type="triangle" w="med" len="lg"/>
          </a:ln>
        </p:spPr>
        <p:txBody>
          <a:bodyPr lIns="82296" rIns="82296"/>
          <a:lstStyle/>
          <a:p>
            <a:endParaRPr lang="en-US"/>
          </a:p>
        </p:txBody>
      </p:sp>
      <p:sp>
        <p:nvSpPr>
          <p:cNvPr id="28694" name="Line 20"/>
          <p:cNvSpPr>
            <a:spLocks noChangeShapeType="1"/>
          </p:cNvSpPr>
          <p:nvPr/>
        </p:nvSpPr>
        <p:spPr bwMode="auto">
          <a:xfrm>
            <a:off x="5538788" y="4921203"/>
            <a:ext cx="492125" cy="552443"/>
          </a:xfrm>
          <a:prstGeom prst="line">
            <a:avLst/>
          </a:prstGeom>
          <a:noFill/>
          <a:ln w="38100">
            <a:solidFill>
              <a:schemeClr val="tx1"/>
            </a:solidFill>
            <a:round/>
            <a:headEnd/>
            <a:tailEnd type="triangle" w="med" len="lg"/>
          </a:ln>
        </p:spPr>
        <p:txBody>
          <a:bodyPr lIns="82296" rIns="82296"/>
          <a:lstStyle/>
          <a:p>
            <a:endParaRPr lang="en-US"/>
          </a:p>
        </p:txBody>
      </p:sp>
      <p:sp>
        <p:nvSpPr>
          <p:cNvPr id="28695" name="Line 21"/>
          <p:cNvSpPr>
            <a:spLocks noChangeShapeType="1"/>
          </p:cNvSpPr>
          <p:nvPr/>
        </p:nvSpPr>
        <p:spPr bwMode="auto">
          <a:xfrm flipH="1">
            <a:off x="5972175" y="2887643"/>
            <a:ext cx="696913" cy="588954"/>
          </a:xfrm>
          <a:prstGeom prst="line">
            <a:avLst/>
          </a:prstGeom>
          <a:noFill/>
          <a:ln w="38100">
            <a:solidFill>
              <a:schemeClr val="tx1"/>
            </a:solidFill>
            <a:round/>
            <a:headEnd/>
            <a:tailEnd type="triangle" w="med" len="lg"/>
          </a:ln>
        </p:spPr>
        <p:txBody>
          <a:bodyPr lIns="82296" rIns="82296"/>
          <a:lstStyle/>
          <a:p>
            <a:endParaRPr lang="en-US"/>
          </a:p>
        </p:txBody>
      </p:sp>
      <p:sp>
        <p:nvSpPr>
          <p:cNvPr id="28696" name="Line 22"/>
          <p:cNvSpPr>
            <a:spLocks noChangeShapeType="1"/>
          </p:cNvSpPr>
          <p:nvPr/>
        </p:nvSpPr>
        <p:spPr bwMode="auto">
          <a:xfrm flipH="1">
            <a:off x="6043613" y="3416273"/>
            <a:ext cx="1612900" cy="1071549"/>
          </a:xfrm>
          <a:prstGeom prst="line">
            <a:avLst/>
          </a:prstGeom>
          <a:noFill/>
          <a:ln w="38100">
            <a:solidFill>
              <a:schemeClr val="tx1"/>
            </a:solidFill>
            <a:round/>
            <a:headEnd/>
            <a:tailEnd type="triangle" w="med" len="lg"/>
          </a:ln>
        </p:spPr>
        <p:txBody>
          <a:bodyPr lIns="82296" rIns="82296"/>
          <a:lstStyle/>
          <a:p>
            <a:endParaRPr lang="en-US"/>
          </a:p>
        </p:txBody>
      </p:sp>
      <p:sp>
        <p:nvSpPr>
          <p:cNvPr id="28697" name="Line 23"/>
          <p:cNvSpPr>
            <a:spLocks noChangeShapeType="1"/>
          </p:cNvSpPr>
          <p:nvPr/>
        </p:nvSpPr>
        <p:spPr bwMode="auto">
          <a:xfrm flipH="1">
            <a:off x="5922963" y="2911455"/>
            <a:ext cx="987425" cy="1479530"/>
          </a:xfrm>
          <a:prstGeom prst="line">
            <a:avLst/>
          </a:prstGeom>
          <a:noFill/>
          <a:ln w="38100">
            <a:solidFill>
              <a:schemeClr val="tx1"/>
            </a:solidFill>
            <a:round/>
            <a:headEnd/>
            <a:tailEnd type="triangle" w="med" len="lg"/>
          </a:ln>
        </p:spPr>
        <p:txBody>
          <a:bodyPr lIns="82296" rIns="82296"/>
          <a:lstStyle/>
          <a:p>
            <a:endParaRPr lang="en-US"/>
          </a:p>
        </p:txBody>
      </p:sp>
      <p:sp>
        <p:nvSpPr>
          <p:cNvPr id="28698" name="Line 24"/>
          <p:cNvSpPr>
            <a:spLocks noChangeShapeType="1"/>
          </p:cNvSpPr>
          <p:nvPr/>
        </p:nvSpPr>
        <p:spPr bwMode="auto">
          <a:xfrm flipH="1">
            <a:off x="8618538" y="4981527"/>
            <a:ext cx="276225" cy="457194"/>
          </a:xfrm>
          <a:prstGeom prst="line">
            <a:avLst/>
          </a:prstGeom>
          <a:noFill/>
          <a:ln w="38100">
            <a:solidFill>
              <a:schemeClr val="tx1"/>
            </a:solidFill>
            <a:round/>
            <a:headEnd/>
            <a:tailEnd type="triangle" w="med" len="lg"/>
          </a:ln>
        </p:spPr>
        <p:txBody>
          <a:bodyPr lIns="82296" rIns="82296"/>
          <a:lstStyle/>
          <a:p>
            <a:endParaRPr lang="en-US"/>
          </a:p>
        </p:txBody>
      </p:sp>
      <p:sp>
        <p:nvSpPr>
          <p:cNvPr id="28699" name="Line 25"/>
          <p:cNvSpPr>
            <a:spLocks noChangeShapeType="1"/>
          </p:cNvSpPr>
          <p:nvPr/>
        </p:nvSpPr>
        <p:spPr bwMode="auto">
          <a:xfrm flipH="1">
            <a:off x="7089775" y="3489297"/>
            <a:ext cx="1095375" cy="1949424"/>
          </a:xfrm>
          <a:prstGeom prst="line">
            <a:avLst/>
          </a:prstGeom>
          <a:noFill/>
          <a:ln w="38100">
            <a:solidFill>
              <a:schemeClr val="tx1"/>
            </a:solidFill>
            <a:round/>
            <a:headEnd/>
            <a:tailEnd type="triangle" w="med" len="lg"/>
          </a:ln>
        </p:spPr>
        <p:txBody>
          <a:bodyPr lIns="82296" rIns="82296"/>
          <a:lstStyle/>
          <a:p>
            <a:endParaRPr lang="en-US"/>
          </a:p>
        </p:txBody>
      </p:sp>
      <p:sp>
        <p:nvSpPr>
          <p:cNvPr id="28700" name="Line 26"/>
          <p:cNvSpPr>
            <a:spLocks noChangeShapeType="1"/>
          </p:cNvSpPr>
          <p:nvPr/>
        </p:nvSpPr>
        <p:spPr bwMode="auto">
          <a:xfrm flipH="1">
            <a:off x="7908925" y="4306849"/>
            <a:ext cx="517525" cy="1119172"/>
          </a:xfrm>
          <a:prstGeom prst="line">
            <a:avLst/>
          </a:prstGeom>
          <a:noFill/>
          <a:ln w="38100">
            <a:solidFill>
              <a:schemeClr val="tx1"/>
            </a:solidFill>
            <a:round/>
            <a:headEnd/>
            <a:tailEnd type="triangle" w="med" len="lg"/>
          </a:ln>
        </p:spPr>
        <p:txBody>
          <a:bodyPr lIns="82296" rIns="82296"/>
          <a:lstStyle/>
          <a:p>
            <a:endParaRPr lang="en-US"/>
          </a:p>
        </p:txBody>
      </p:sp>
      <p:sp>
        <p:nvSpPr>
          <p:cNvPr id="28701" name="Line 16"/>
          <p:cNvSpPr>
            <a:spLocks noChangeShapeType="1"/>
          </p:cNvSpPr>
          <p:nvPr/>
        </p:nvSpPr>
        <p:spPr bwMode="auto">
          <a:xfrm>
            <a:off x="7504113" y="2830494"/>
            <a:ext cx="260350" cy="420681"/>
          </a:xfrm>
          <a:prstGeom prst="line">
            <a:avLst/>
          </a:prstGeom>
          <a:noFill/>
          <a:ln w="38100">
            <a:solidFill>
              <a:schemeClr val="tx1"/>
            </a:solidFill>
            <a:round/>
            <a:headEnd/>
            <a:tailEnd type="triangle" w="med" len="lg"/>
          </a:ln>
        </p:spPr>
        <p:txBody>
          <a:bodyPr lIns="82296" rIns="82296"/>
          <a:lstStyle/>
          <a:p>
            <a:endParaRPr lang="en-US"/>
          </a:p>
        </p:txBody>
      </p:sp>
      <p:cxnSp>
        <p:nvCxnSpPr>
          <p:cNvPr id="28676" name="Curved Connector 30"/>
          <p:cNvCxnSpPr>
            <a:cxnSpLocks noChangeShapeType="1"/>
            <a:stCxn id="28688" idx="1"/>
          </p:cNvCxnSpPr>
          <p:nvPr/>
        </p:nvCxnSpPr>
        <p:spPr bwMode="auto">
          <a:xfrm rot="10800000">
            <a:off x="2133600" y="2514601"/>
            <a:ext cx="2514600" cy="3126248"/>
          </a:xfrm>
          <a:prstGeom prst="curvedConnector2">
            <a:avLst/>
          </a:prstGeom>
          <a:noFill/>
          <a:ln w="12700" algn="ctr">
            <a:solidFill>
              <a:schemeClr val="tx1"/>
            </a:solidFill>
            <a:prstDash val="dash"/>
            <a:round/>
            <a:headEnd/>
            <a:tailEnd type="arrow" w="med" len="med"/>
          </a:ln>
        </p:spPr>
      </p:cxnSp>
      <p:cxnSp>
        <p:nvCxnSpPr>
          <p:cNvPr id="28677" name="Shape 33"/>
          <p:cNvCxnSpPr>
            <a:cxnSpLocks noChangeShapeType="1"/>
            <a:stCxn id="28688" idx="1"/>
          </p:cNvCxnSpPr>
          <p:nvPr/>
        </p:nvCxnSpPr>
        <p:spPr bwMode="auto">
          <a:xfrm rot="10800000">
            <a:off x="4038600" y="3962401"/>
            <a:ext cx="609600" cy="1678448"/>
          </a:xfrm>
          <a:prstGeom prst="curvedConnector2">
            <a:avLst/>
          </a:prstGeom>
          <a:noFill/>
          <a:ln w="12700" algn="ctr">
            <a:solidFill>
              <a:schemeClr val="tx1"/>
            </a:solidFill>
            <a:prstDash val="dash"/>
            <a:round/>
            <a:headEnd/>
            <a:tailEnd type="arrow" w="med" len="med"/>
          </a:ln>
        </p:spPr>
      </p:cxnSp>
      <p:sp>
        <p:nvSpPr>
          <p:cNvPr id="2" name="Footer Placeholder 1"/>
          <p:cNvSpPr>
            <a:spLocks noGrp="1"/>
          </p:cNvSpPr>
          <p:nvPr>
            <p:ph type="ftr" sz="quarter" idx="11"/>
          </p:nvPr>
        </p:nvSpPr>
        <p:spPr/>
        <p:txBody>
          <a:bodyPr/>
          <a:lstStyle/>
          <a:p>
            <a:pPr>
              <a:defRPr/>
            </a:pPr>
            <a:r>
              <a:rPr lang="en-US" altLang="en-US" dirty="0"/>
              <a:t>All Rights Reserved (Mehdi Mirakhorli, Jane Cleland Huang, Viktoria Koscinski)</a:t>
            </a:r>
          </a:p>
        </p:txBody>
      </p:sp>
      <p:sp>
        <p:nvSpPr>
          <p:cNvPr id="3" name="Slide Number Placeholder 2"/>
          <p:cNvSpPr>
            <a:spLocks noGrp="1"/>
          </p:cNvSpPr>
          <p:nvPr>
            <p:ph type="sldNum" sz="quarter" idx="12"/>
          </p:nvPr>
        </p:nvSpPr>
        <p:spPr/>
        <p:txBody>
          <a:bodyPr/>
          <a:lstStyle/>
          <a:p>
            <a:pPr>
              <a:defRPr/>
            </a:pPr>
            <a:fld id="{C28C81D7-7FAC-4C78-997B-D01AFD687693}" type="slidenum">
              <a:rPr lang="en-US" altLang="en-US" smtClean="0"/>
              <a:pPr>
                <a:defRPr/>
              </a:pPr>
              <a:t>12</a:t>
            </a:fld>
            <a:endParaRPr lang="en-US" altLang="en-US"/>
          </a:p>
        </p:txBody>
      </p:sp>
    </p:spTree>
    <p:extLst>
      <p:ext uri="{BB962C8B-B14F-4D97-AF65-F5344CB8AC3E}">
        <p14:creationId xmlns:p14="http://schemas.microsoft.com/office/powerpoint/2010/main" val="21276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9462"/>
                                        </p:tgtEl>
                                        <p:attrNameLst>
                                          <p:attrName>style.color</p:attrName>
                                        </p:attrNameLst>
                                      </p:cBhvr>
                                      <p:to>
                                        <p:clrVal>
                                          <a:srgbClr val="C00000"/>
                                        </p:clrVal>
                                      </p:to>
                                    </p:set>
                                    <p:set>
                                      <p:cBhvr>
                                        <p:cTn id="7" dur="500" fill="hold"/>
                                        <p:tgtEl>
                                          <p:spTgt spid="19462"/>
                                        </p:tgtEl>
                                        <p:attrNameLst>
                                          <p:attrName>fillcolor</p:attrName>
                                        </p:attrNameLst>
                                      </p:cBhvr>
                                      <p:to>
                                        <p:clrVal>
                                          <a:srgbClr val="C00000"/>
                                        </p:clrVal>
                                      </p:to>
                                    </p:set>
                                    <p:set>
                                      <p:cBhvr>
                                        <p:cTn id="8" dur="500" fill="hold"/>
                                        <p:tgtEl>
                                          <p:spTgt spid="19462"/>
                                        </p:tgtEl>
                                        <p:attrNameLst>
                                          <p:attrName>fill.type</p:attrName>
                                        </p:attrNameLst>
                                      </p:cBhvr>
                                      <p:to>
                                        <p:strVal val="solid"/>
                                      </p:to>
                                    </p:set>
                                  </p:childTnLst>
                                </p:cTn>
                              </p:par>
                              <p:par>
                                <p:cTn id="9" presetID="16" presetClass="emph" presetSubtype="0" fill="hold" grpId="0" nodeType="withEffect">
                                  <p:stCondLst>
                                    <p:cond delay="0"/>
                                  </p:stCondLst>
                                  <p:iterate type="lt">
                                    <p:tmPct val="4000"/>
                                  </p:iterate>
                                  <p:childTnLst>
                                    <p:set>
                                      <p:cBhvr override="childStyle">
                                        <p:cTn id="10" dur="500" fill="hold"/>
                                        <p:tgtEl>
                                          <p:spTgt spid="19463"/>
                                        </p:tgtEl>
                                        <p:attrNameLst>
                                          <p:attrName>style.color</p:attrName>
                                        </p:attrNameLst>
                                      </p:cBhvr>
                                      <p:to>
                                        <p:clrVal>
                                          <a:srgbClr val="C00000"/>
                                        </p:clrVal>
                                      </p:to>
                                    </p:set>
                                    <p:set>
                                      <p:cBhvr>
                                        <p:cTn id="11" dur="500" fill="hold"/>
                                        <p:tgtEl>
                                          <p:spTgt spid="19463"/>
                                        </p:tgtEl>
                                        <p:attrNameLst>
                                          <p:attrName>fillcolor</p:attrName>
                                        </p:attrNameLst>
                                      </p:cBhvr>
                                      <p:to>
                                        <p:clrVal>
                                          <a:srgbClr val="C00000"/>
                                        </p:clrVal>
                                      </p:to>
                                    </p:set>
                                    <p:set>
                                      <p:cBhvr>
                                        <p:cTn id="12" dur="500" fill="hold"/>
                                        <p:tgtEl>
                                          <p:spTgt spid="19463"/>
                                        </p:tgtEl>
                                        <p:attrNameLst>
                                          <p:attrName>fill.type</p:attrName>
                                        </p:attrNameLst>
                                      </p:cBhvr>
                                      <p:to>
                                        <p:strVal val="solid"/>
                                      </p:to>
                                    </p:set>
                                  </p:childTnLst>
                                </p:cTn>
                              </p:par>
                              <p:par>
                                <p:cTn id="13" presetID="16" presetClass="emph" presetSubtype="0" fill="hold" grpId="0" nodeType="withEffect">
                                  <p:stCondLst>
                                    <p:cond delay="0"/>
                                  </p:stCondLst>
                                  <p:iterate type="lt">
                                    <p:tmPct val="4000"/>
                                  </p:iterate>
                                  <p:childTnLst>
                                    <p:set>
                                      <p:cBhvr override="childStyle">
                                        <p:cTn id="14" dur="500" fill="hold"/>
                                        <p:tgtEl>
                                          <p:spTgt spid="19469"/>
                                        </p:tgtEl>
                                        <p:attrNameLst>
                                          <p:attrName>style.color</p:attrName>
                                        </p:attrNameLst>
                                      </p:cBhvr>
                                      <p:to>
                                        <p:clrVal>
                                          <a:srgbClr val="C00000"/>
                                        </p:clrVal>
                                      </p:to>
                                    </p:set>
                                    <p:set>
                                      <p:cBhvr>
                                        <p:cTn id="15" dur="500" fill="hold"/>
                                        <p:tgtEl>
                                          <p:spTgt spid="19469"/>
                                        </p:tgtEl>
                                        <p:attrNameLst>
                                          <p:attrName>fillcolor</p:attrName>
                                        </p:attrNameLst>
                                      </p:cBhvr>
                                      <p:to>
                                        <p:clrVal>
                                          <a:srgbClr val="C00000"/>
                                        </p:clrVal>
                                      </p:to>
                                    </p:set>
                                    <p:set>
                                      <p:cBhvr>
                                        <p:cTn id="16" dur="500" fill="hold"/>
                                        <p:tgtEl>
                                          <p:spTgt spid="19469"/>
                                        </p:tgtEl>
                                        <p:attrNameLst>
                                          <p:attrName>fill.type</p:attrName>
                                        </p:attrNameLst>
                                      </p:cBhvr>
                                      <p:to>
                                        <p:strVal val="solid"/>
                                      </p:to>
                                    </p:set>
                                  </p:childTnLst>
                                </p:cTn>
                              </p:par>
                              <p:par>
                                <p:cTn id="17" presetID="16" presetClass="emph" presetSubtype="0" fill="hold" grpId="0" nodeType="withEffect">
                                  <p:stCondLst>
                                    <p:cond delay="0"/>
                                  </p:stCondLst>
                                  <p:iterate type="lt">
                                    <p:tmPct val="4000"/>
                                  </p:iterate>
                                  <p:childTnLst>
                                    <p:set>
                                      <p:cBhvr override="childStyle">
                                        <p:cTn id="18" dur="500" fill="hold"/>
                                        <p:tgtEl>
                                          <p:spTgt spid="19464"/>
                                        </p:tgtEl>
                                        <p:attrNameLst>
                                          <p:attrName>style.color</p:attrName>
                                        </p:attrNameLst>
                                      </p:cBhvr>
                                      <p:to>
                                        <p:clrVal>
                                          <a:srgbClr val="C00000"/>
                                        </p:clrVal>
                                      </p:to>
                                    </p:set>
                                    <p:set>
                                      <p:cBhvr>
                                        <p:cTn id="19" dur="500" fill="hold"/>
                                        <p:tgtEl>
                                          <p:spTgt spid="19464"/>
                                        </p:tgtEl>
                                        <p:attrNameLst>
                                          <p:attrName>fillcolor</p:attrName>
                                        </p:attrNameLst>
                                      </p:cBhvr>
                                      <p:to>
                                        <p:clrVal>
                                          <a:srgbClr val="C00000"/>
                                        </p:clrVal>
                                      </p:to>
                                    </p:set>
                                    <p:set>
                                      <p:cBhvr>
                                        <p:cTn id="20" dur="500" fill="hold"/>
                                        <p:tgtEl>
                                          <p:spTgt spid="19464"/>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7" presetClass="emph" presetSubtype="2" fill="hold" nodeType="clickEffect">
                                  <p:stCondLst>
                                    <p:cond delay="0"/>
                                  </p:stCondLst>
                                  <p:childTnLst>
                                    <p:animClr clrSpc="rgb" dir="cw">
                                      <p:cBhvr>
                                        <p:cTn id="24" dur="1000" fill="hold"/>
                                        <p:tgtEl>
                                          <p:spTgt spid="28686"/>
                                        </p:tgtEl>
                                        <p:attrNameLst>
                                          <p:attrName>stroke.color</p:attrName>
                                        </p:attrNameLst>
                                      </p:cBhvr>
                                      <p:to>
                                        <a:srgbClr val="92D050"/>
                                      </p:to>
                                    </p:animClr>
                                    <p:set>
                                      <p:cBhvr>
                                        <p:cTn id="25" dur="1000" fill="hold"/>
                                        <p:tgtEl>
                                          <p:spTgt spid="28686"/>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1000" fill="hold"/>
                                        <p:tgtEl>
                                          <p:spTgt spid="28687"/>
                                        </p:tgtEl>
                                        <p:attrNameLst>
                                          <p:attrName>stroke.color</p:attrName>
                                        </p:attrNameLst>
                                      </p:cBhvr>
                                      <p:to>
                                        <a:srgbClr val="92D050"/>
                                      </p:to>
                                    </p:animClr>
                                    <p:set>
                                      <p:cBhvr>
                                        <p:cTn id="28" dur="1000" fill="hold"/>
                                        <p:tgtEl>
                                          <p:spTgt spid="28687"/>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1000" fill="hold"/>
                                        <p:tgtEl>
                                          <p:spTgt spid="28688"/>
                                        </p:tgtEl>
                                        <p:attrNameLst>
                                          <p:attrName>stroke.color</p:attrName>
                                        </p:attrNameLst>
                                      </p:cBhvr>
                                      <p:to>
                                        <a:srgbClr val="92D050"/>
                                      </p:to>
                                    </p:animClr>
                                    <p:set>
                                      <p:cBhvr>
                                        <p:cTn id="31" dur="1000" fill="hold"/>
                                        <p:tgtEl>
                                          <p:spTgt spid="2868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9466"/>
                                        </p:tgtEl>
                                        <p:attrNameLst>
                                          <p:attrName>style.color</p:attrName>
                                        </p:attrNameLst>
                                      </p:cBhvr>
                                      <p:to>
                                        <p:clrVal>
                                          <a:srgbClr val="0070C0"/>
                                        </p:clrVal>
                                      </p:to>
                                    </p:set>
                                    <p:set>
                                      <p:cBhvr>
                                        <p:cTn id="36" dur="500" fill="hold"/>
                                        <p:tgtEl>
                                          <p:spTgt spid="19466"/>
                                        </p:tgtEl>
                                        <p:attrNameLst>
                                          <p:attrName>fillcolor</p:attrName>
                                        </p:attrNameLst>
                                      </p:cBhvr>
                                      <p:to>
                                        <p:clrVal>
                                          <a:srgbClr val="0070C0"/>
                                        </p:clrVal>
                                      </p:to>
                                    </p:set>
                                    <p:set>
                                      <p:cBhvr>
                                        <p:cTn id="37" dur="500" fill="hold"/>
                                        <p:tgtEl>
                                          <p:spTgt spid="19466"/>
                                        </p:tgtEl>
                                        <p:attrNameLst>
                                          <p:attrName>fill.type</p:attrName>
                                        </p:attrNameLst>
                                      </p:cBhvr>
                                      <p:to>
                                        <p:strVal val="solid"/>
                                      </p:to>
                                    </p:set>
                                  </p:childTnLst>
                                </p:cTn>
                              </p:par>
                              <p:par>
                                <p:cTn id="38" presetID="16" presetClass="emph" presetSubtype="0" fill="hold" grpId="0" nodeType="withEffect">
                                  <p:stCondLst>
                                    <p:cond delay="0"/>
                                  </p:stCondLst>
                                  <p:iterate type="lt">
                                    <p:tmPct val="4000"/>
                                  </p:iterate>
                                  <p:childTnLst>
                                    <p:set>
                                      <p:cBhvr override="childStyle">
                                        <p:cTn id="39" dur="500" fill="hold"/>
                                        <p:tgtEl>
                                          <p:spTgt spid="19467"/>
                                        </p:tgtEl>
                                        <p:attrNameLst>
                                          <p:attrName>style.color</p:attrName>
                                        </p:attrNameLst>
                                      </p:cBhvr>
                                      <p:to>
                                        <p:clrVal>
                                          <a:srgbClr val="0070C0"/>
                                        </p:clrVal>
                                      </p:to>
                                    </p:set>
                                    <p:set>
                                      <p:cBhvr>
                                        <p:cTn id="40" dur="500" fill="hold"/>
                                        <p:tgtEl>
                                          <p:spTgt spid="19467"/>
                                        </p:tgtEl>
                                        <p:attrNameLst>
                                          <p:attrName>fillcolor</p:attrName>
                                        </p:attrNameLst>
                                      </p:cBhvr>
                                      <p:to>
                                        <p:clrVal>
                                          <a:srgbClr val="0070C0"/>
                                        </p:clrVal>
                                      </p:to>
                                    </p:set>
                                    <p:set>
                                      <p:cBhvr>
                                        <p:cTn id="41" dur="500" fill="hold"/>
                                        <p:tgtEl>
                                          <p:spTgt spid="19467"/>
                                        </p:tgtEl>
                                        <p:attrNameLst>
                                          <p:attrName>fill.type</p:attrName>
                                        </p:attrNameLst>
                                      </p:cBhvr>
                                      <p:to>
                                        <p:strVal val="solid"/>
                                      </p:to>
                                    </p:set>
                                  </p:childTnLst>
                                </p:cTn>
                              </p:par>
                              <p:par>
                                <p:cTn id="42" presetID="16" presetClass="emph" presetSubtype="0" fill="hold" grpId="0" nodeType="withEffect">
                                  <p:stCondLst>
                                    <p:cond delay="0"/>
                                  </p:stCondLst>
                                  <p:iterate type="lt">
                                    <p:tmPct val="4000"/>
                                  </p:iterate>
                                  <p:childTnLst>
                                    <p:set>
                                      <p:cBhvr override="childStyle">
                                        <p:cTn id="43" dur="500" fill="hold"/>
                                        <p:tgtEl>
                                          <p:spTgt spid="19468"/>
                                        </p:tgtEl>
                                        <p:attrNameLst>
                                          <p:attrName>style.color</p:attrName>
                                        </p:attrNameLst>
                                      </p:cBhvr>
                                      <p:to>
                                        <p:clrVal>
                                          <a:srgbClr val="0070C0"/>
                                        </p:clrVal>
                                      </p:to>
                                    </p:set>
                                    <p:set>
                                      <p:cBhvr>
                                        <p:cTn id="44" dur="500" fill="hold"/>
                                        <p:tgtEl>
                                          <p:spTgt spid="19468"/>
                                        </p:tgtEl>
                                        <p:attrNameLst>
                                          <p:attrName>fillcolor</p:attrName>
                                        </p:attrNameLst>
                                      </p:cBhvr>
                                      <p:to>
                                        <p:clrVal>
                                          <a:srgbClr val="0070C0"/>
                                        </p:clrVal>
                                      </p:to>
                                    </p:set>
                                    <p:set>
                                      <p:cBhvr>
                                        <p:cTn id="45" dur="500" fill="hold"/>
                                        <p:tgtEl>
                                          <p:spTgt spid="19468"/>
                                        </p:tgtEl>
                                        <p:attrNameLst>
                                          <p:attrName>fill.type</p:attrName>
                                        </p:attrNameLst>
                                      </p:cBhvr>
                                      <p:to>
                                        <p:strVal val="solid"/>
                                      </p:to>
                                    </p:set>
                                  </p:childTnLst>
                                </p:cTn>
                              </p:par>
                              <p:par>
                                <p:cTn id="46" presetID="16" presetClass="emph" presetSubtype="0" fill="hold" grpId="0" nodeType="withEffect">
                                  <p:stCondLst>
                                    <p:cond delay="0"/>
                                  </p:stCondLst>
                                  <p:iterate type="lt">
                                    <p:tmPct val="4000"/>
                                  </p:iterate>
                                  <p:childTnLst>
                                    <p:set>
                                      <p:cBhvr override="childStyle">
                                        <p:cTn id="47" dur="500" fill="hold"/>
                                        <p:tgtEl>
                                          <p:spTgt spid="19465"/>
                                        </p:tgtEl>
                                        <p:attrNameLst>
                                          <p:attrName>style.color</p:attrName>
                                        </p:attrNameLst>
                                      </p:cBhvr>
                                      <p:to>
                                        <p:clrVal>
                                          <a:srgbClr val="0070C0"/>
                                        </p:clrVal>
                                      </p:to>
                                    </p:set>
                                    <p:set>
                                      <p:cBhvr>
                                        <p:cTn id="48" dur="500" fill="hold"/>
                                        <p:tgtEl>
                                          <p:spTgt spid="19465"/>
                                        </p:tgtEl>
                                        <p:attrNameLst>
                                          <p:attrName>fillcolor</p:attrName>
                                        </p:attrNameLst>
                                      </p:cBhvr>
                                      <p:to>
                                        <p:clrVal>
                                          <a:srgbClr val="0070C0"/>
                                        </p:clrVal>
                                      </p:to>
                                    </p:set>
                                    <p:set>
                                      <p:cBhvr>
                                        <p:cTn id="49" dur="500" fill="hold"/>
                                        <p:tgtEl>
                                          <p:spTgt spid="1946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3" grpId="0"/>
      <p:bldP spid="19464" grpId="0"/>
      <p:bldP spid="19465" grpId="0"/>
      <p:bldP spid="19466" grpId="0"/>
      <p:bldP spid="19467" grpId="0"/>
      <p:bldP spid="19468" grpId="0"/>
      <p:bldP spid="194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b="1" dirty="0"/>
              <a:t>Requirements are not all the same</a:t>
            </a:r>
            <a:endParaRPr lang="en-US" altLang="en-US" dirty="0"/>
          </a:p>
        </p:txBody>
      </p:sp>
      <p:sp>
        <p:nvSpPr>
          <p:cNvPr id="68611" name="Content Placeholder 3"/>
          <p:cNvSpPr>
            <a:spLocks noGrp="1"/>
          </p:cNvSpPr>
          <p:nvPr>
            <p:ph idx="1"/>
          </p:nvPr>
        </p:nvSpPr>
        <p:spPr>
          <a:xfrm>
            <a:off x="611171" y="1391614"/>
            <a:ext cx="10477479" cy="4530725"/>
          </a:xfrm>
        </p:spPr>
        <p:txBody>
          <a:bodyPr/>
          <a:lstStyle/>
          <a:p>
            <a:pPr marL="0" indent="0">
              <a:spcAft>
                <a:spcPts val="900"/>
              </a:spcAft>
              <a:buNone/>
            </a:pPr>
            <a:r>
              <a:rPr lang="en-US" altLang="en-US" sz="3200" b="1" dirty="0">
                <a:cs typeface="Times New Roman" pitchFamily="18" charset="0"/>
              </a:rPr>
              <a:t>Functional requirements</a:t>
            </a:r>
            <a:r>
              <a:rPr lang="en-US" altLang="en-US" sz="3200" dirty="0">
                <a:cs typeface="Times New Roman" pitchFamily="18" charset="0"/>
              </a:rPr>
              <a:t> </a:t>
            </a:r>
          </a:p>
          <a:p>
            <a:pPr lvl="1">
              <a:spcBef>
                <a:spcPct val="0"/>
              </a:spcBef>
            </a:pPr>
            <a:r>
              <a:rPr lang="en-US" altLang="en-US" sz="2800" dirty="0">
                <a:cs typeface="Times New Roman" pitchFamily="18" charset="0"/>
              </a:rPr>
              <a:t>Describe the functionality of the system</a:t>
            </a:r>
          </a:p>
          <a:p>
            <a:pPr lvl="1">
              <a:spcBef>
                <a:spcPct val="0"/>
              </a:spcBef>
            </a:pPr>
            <a:r>
              <a:rPr lang="en-US" altLang="en-US" sz="2800" dirty="0">
                <a:cs typeface="Times New Roman" pitchFamily="18" charset="0"/>
              </a:rPr>
              <a:t>“What the system does”</a:t>
            </a:r>
          </a:p>
          <a:p>
            <a:pPr marL="0" indent="0">
              <a:spcAft>
                <a:spcPts val="900"/>
              </a:spcAft>
              <a:buNone/>
            </a:pPr>
            <a:r>
              <a:rPr lang="en-US" altLang="en-US" sz="3200" b="1" dirty="0">
                <a:cs typeface="Times New Roman" pitchFamily="18" charset="0"/>
              </a:rPr>
              <a:t>Non-functional requirements</a:t>
            </a:r>
          </a:p>
          <a:p>
            <a:pPr lvl="1">
              <a:spcBef>
                <a:spcPct val="0"/>
              </a:spcBef>
            </a:pPr>
            <a:r>
              <a:rPr lang="en-US" altLang="en-US" sz="2800" dirty="0">
                <a:cs typeface="Times New Roman" pitchFamily="18" charset="0"/>
              </a:rPr>
              <a:t>Describe quality attributes of the system </a:t>
            </a:r>
          </a:p>
          <a:p>
            <a:pPr lvl="1">
              <a:spcBef>
                <a:spcPct val="0"/>
              </a:spcBef>
            </a:pPr>
            <a:r>
              <a:rPr lang="en-US" altLang="en-US" sz="2800" dirty="0">
                <a:cs typeface="Times New Roman" pitchFamily="18" charset="0"/>
              </a:rPr>
              <a:t>Availability, reusability, usability, reliability, other “-</a:t>
            </a:r>
            <a:r>
              <a:rPr lang="en-US" altLang="en-US" sz="2800" dirty="0" err="1">
                <a:cs typeface="Times New Roman" pitchFamily="18" charset="0"/>
              </a:rPr>
              <a:t>ilities</a:t>
            </a:r>
            <a:r>
              <a:rPr lang="en-US" altLang="en-US" sz="2800" dirty="0">
                <a:cs typeface="Times New Roman" pitchFamily="18" charset="0"/>
              </a:rPr>
              <a:t>,” security, performance, etc.</a:t>
            </a:r>
            <a:endParaRPr lang="en-US" altLang="en-US" sz="3200" dirty="0">
              <a:cs typeface="Times New Roman" pitchFamily="18" charset="0"/>
            </a:endParaRPr>
          </a:p>
          <a:p>
            <a:pPr>
              <a:buFont typeface="Wingdings" pitchFamily="2" charset="2"/>
              <a:buNone/>
            </a:pPr>
            <a:endParaRPr lang="en-US" alt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713DEDB-8F11-467E-BC3F-490CA4D97A19}" type="slidenum">
              <a:rPr lang="en-US" altLang="en-US" smtClean="0"/>
              <a:pPr>
                <a:defRPr/>
              </a:pPr>
              <a:t>13</a:t>
            </a:fld>
            <a:endParaRPr lang="en-US" altLang="en-US"/>
          </a:p>
        </p:txBody>
      </p:sp>
      <p:sp>
        <p:nvSpPr>
          <p:cNvPr id="2" name="Footer Placeholder 1"/>
          <p:cNvSpPr>
            <a:spLocks noGrp="1"/>
          </p:cNvSpPr>
          <p:nvPr>
            <p:ph type="ftr" sz="quarter" idx="11"/>
          </p:nvPr>
        </p:nvSpPr>
        <p:spPr/>
        <p:txBody>
          <a:bodyPr/>
          <a:lstStyle/>
          <a:p>
            <a:pPr>
              <a:defRPr/>
            </a:pPr>
            <a:r>
              <a:rPr lang="en-US" altLang="en-US" dirty="0"/>
              <a:t>All Rights Reserved (Viktoria Koscinski)</a:t>
            </a:r>
          </a:p>
        </p:txBody>
      </p:sp>
    </p:spTree>
    <p:extLst>
      <p:ext uri="{BB962C8B-B14F-4D97-AF65-F5344CB8AC3E}">
        <p14:creationId xmlns:p14="http://schemas.microsoft.com/office/powerpoint/2010/main" val="72346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b="1" dirty="0"/>
              <a:t>Functional or non-functional? </a:t>
            </a:r>
            <a:endParaRPr lang="en-US" altLang="en-US" dirty="0"/>
          </a:p>
        </p:txBody>
      </p:sp>
      <p:sp>
        <p:nvSpPr>
          <p:cNvPr id="68611" name="Content Placeholder 3"/>
          <p:cNvSpPr>
            <a:spLocks noGrp="1"/>
          </p:cNvSpPr>
          <p:nvPr>
            <p:ph idx="1"/>
          </p:nvPr>
        </p:nvSpPr>
        <p:spPr>
          <a:xfrm>
            <a:off x="609600" y="1163638"/>
            <a:ext cx="10972800" cy="4992117"/>
          </a:xfrm>
        </p:spPr>
        <p:txBody>
          <a:bodyPr/>
          <a:lstStyle/>
          <a:p>
            <a:r>
              <a:rPr lang="en-US" sz="2000" dirty="0">
                <a:solidFill>
                  <a:srgbClr val="000000"/>
                </a:solidFill>
              </a:rPr>
              <a:t>The SIS solution shall provide both onsite and offsite backup of data and critical applications.</a:t>
            </a:r>
          </a:p>
          <a:p>
            <a:endParaRPr lang="en-US" sz="2000" dirty="0">
              <a:solidFill>
                <a:srgbClr val="000000"/>
              </a:solidFill>
            </a:endParaRPr>
          </a:p>
          <a:p>
            <a:r>
              <a:rPr lang="en-US" sz="2000" dirty="0">
                <a:solidFill>
                  <a:srgbClr val="000000"/>
                </a:solidFill>
              </a:rPr>
              <a:t> The system shall prevent browser history replay attacks. </a:t>
            </a:r>
          </a:p>
          <a:p>
            <a:r>
              <a:rPr lang="en-US" sz="2000" dirty="0">
                <a:solidFill>
                  <a:srgbClr val="000000"/>
                </a:solidFill>
              </a:rPr>
              <a:t>The system must provide the capability to prompt the user for confirmation upon a user requested "save" or "cancel" action. </a:t>
            </a:r>
          </a:p>
          <a:p>
            <a:r>
              <a:rPr lang="en-US" sz="2000" dirty="0">
                <a:solidFill>
                  <a:srgbClr val="000000"/>
                </a:solidFill>
              </a:rPr>
              <a:t>The Vendor's solution shall comply with CMS security guidelines. </a:t>
            </a:r>
            <a:endParaRPr lang="en-US" sz="2000" dirty="0">
              <a:solidFill>
                <a:srgbClr val="0070C0"/>
              </a:solidFill>
            </a:endParaRPr>
          </a:p>
          <a:p>
            <a:r>
              <a:rPr lang="en-US" sz="2000" dirty="0">
                <a:solidFill>
                  <a:srgbClr val="000000"/>
                </a:solidFill>
              </a:rPr>
              <a:t>The system shall allow search queries to be saved and re-used. </a:t>
            </a:r>
            <a:endParaRPr lang="en-US" sz="2000" dirty="0">
              <a:solidFill>
                <a:srgbClr val="FF0000"/>
              </a:solidFill>
            </a:endParaRPr>
          </a:p>
          <a:p>
            <a:r>
              <a:rPr lang="en-US" sz="2000" dirty="0">
                <a:solidFill>
                  <a:srgbClr val="000000"/>
                </a:solidFill>
              </a:rPr>
              <a:t>The system shall allow users to view prior document\record revisions. </a:t>
            </a:r>
            <a:endParaRPr lang="en-US" sz="2000" dirty="0">
              <a:solidFill>
                <a:srgbClr val="FF0000"/>
              </a:solidFill>
            </a:endParaRPr>
          </a:p>
          <a:p>
            <a:r>
              <a:rPr lang="en-US" sz="2000" dirty="0">
                <a:solidFill>
                  <a:srgbClr val="000000"/>
                </a:solidFill>
              </a:rPr>
              <a:t>The system shall present a Portal Page, subsequent pages and execute functions for end-user requests with an acceptable Response Time. </a:t>
            </a:r>
          </a:p>
          <a:p>
            <a:r>
              <a:rPr lang="en-US" sz="2000" dirty="0">
                <a:solidFill>
                  <a:srgbClr val="000000"/>
                </a:solidFill>
              </a:rPr>
              <a:t>The system shall provide system changes to take effect immediately, without the need to clear browser cache or restart the system, causing minimal downtime (e.g. less than 3 minutes). </a:t>
            </a:r>
            <a:endParaRPr lang="en-US" altLang="en-US" sz="2000" dirty="0">
              <a:solidFill>
                <a:srgbClr val="0070C0"/>
              </a:solidFill>
              <a:cs typeface="Times New Roman" pitchFamily="18" charset="0"/>
            </a:endParaRPr>
          </a:p>
        </p:txBody>
      </p:sp>
      <p:sp>
        <p:nvSpPr>
          <p:cNvPr id="5" name="Slide Number Placeholder 4"/>
          <p:cNvSpPr>
            <a:spLocks noGrp="1"/>
          </p:cNvSpPr>
          <p:nvPr>
            <p:ph type="sldNum" sz="quarter" idx="12"/>
          </p:nvPr>
        </p:nvSpPr>
        <p:spPr/>
        <p:txBody>
          <a:bodyPr/>
          <a:lstStyle/>
          <a:p>
            <a:pPr>
              <a:defRPr/>
            </a:pPr>
            <a:fld id="{2713DEDB-8F11-467E-BC3F-490CA4D97A19}" type="slidenum">
              <a:rPr lang="en-US" altLang="en-US" smtClean="0"/>
              <a:pPr>
                <a:defRPr/>
              </a:pPr>
              <a:t>14</a:t>
            </a:fld>
            <a:endParaRPr lang="en-US" altLang="en-US"/>
          </a:p>
        </p:txBody>
      </p:sp>
      <p:sp>
        <p:nvSpPr>
          <p:cNvPr id="2" name="Footer Placeholder 1"/>
          <p:cNvSpPr>
            <a:spLocks noGrp="1"/>
          </p:cNvSpPr>
          <p:nvPr>
            <p:ph type="ftr" sz="quarter" idx="11"/>
          </p:nvPr>
        </p:nvSpPr>
        <p:spPr/>
        <p:txBody>
          <a:bodyPr/>
          <a:lstStyle/>
          <a:p>
            <a:pPr>
              <a:defRPr/>
            </a:pPr>
            <a:r>
              <a:rPr lang="en-US" altLang="en-US" dirty="0"/>
              <a:t>All Rights Reserved (Viktoria Koscinski)</a:t>
            </a:r>
          </a:p>
        </p:txBody>
      </p:sp>
      <p:sp>
        <p:nvSpPr>
          <p:cNvPr id="4" name="TextBox 3">
            <a:extLst>
              <a:ext uri="{FF2B5EF4-FFF2-40B4-BE49-F238E27FC236}">
                <a16:creationId xmlns:a16="http://schemas.microsoft.com/office/drawing/2014/main" id="{4A13DDE2-36EF-6E49-C658-F10503F3BBE6}"/>
              </a:ext>
            </a:extLst>
          </p:cNvPr>
          <p:cNvSpPr txBox="1"/>
          <p:nvPr/>
        </p:nvSpPr>
        <p:spPr>
          <a:xfrm>
            <a:off x="2063475" y="5294252"/>
            <a:ext cx="2227490" cy="400110"/>
          </a:xfrm>
          <a:prstGeom prst="rect">
            <a:avLst/>
          </a:prstGeom>
          <a:noFill/>
        </p:spPr>
        <p:txBody>
          <a:bodyPr wrap="square" rtlCol="0">
            <a:spAutoFit/>
          </a:bodyPr>
          <a:lstStyle/>
          <a:p>
            <a:r>
              <a:rPr lang="en-US" sz="2000" dirty="0">
                <a:solidFill>
                  <a:srgbClr val="0070C0"/>
                </a:solidFill>
              </a:rPr>
              <a:t>[non-functional]</a:t>
            </a:r>
          </a:p>
        </p:txBody>
      </p:sp>
      <p:sp>
        <p:nvSpPr>
          <p:cNvPr id="6" name="TextBox 5">
            <a:extLst>
              <a:ext uri="{FF2B5EF4-FFF2-40B4-BE49-F238E27FC236}">
                <a16:creationId xmlns:a16="http://schemas.microsoft.com/office/drawing/2014/main" id="{E4C6EC99-C41D-1679-4ECE-7616CFBECAE1}"/>
              </a:ext>
            </a:extLst>
          </p:cNvPr>
          <p:cNvSpPr txBox="1"/>
          <p:nvPr/>
        </p:nvSpPr>
        <p:spPr>
          <a:xfrm>
            <a:off x="6727096" y="4308255"/>
            <a:ext cx="2227490" cy="400110"/>
          </a:xfrm>
          <a:prstGeom prst="rect">
            <a:avLst/>
          </a:prstGeom>
          <a:noFill/>
        </p:spPr>
        <p:txBody>
          <a:bodyPr wrap="square" rtlCol="0">
            <a:spAutoFit/>
          </a:bodyPr>
          <a:lstStyle/>
          <a:p>
            <a:r>
              <a:rPr lang="en-US" sz="2000" dirty="0">
                <a:solidFill>
                  <a:srgbClr val="0070C0"/>
                </a:solidFill>
              </a:rPr>
              <a:t>[non-functional]</a:t>
            </a:r>
          </a:p>
        </p:txBody>
      </p:sp>
      <p:sp>
        <p:nvSpPr>
          <p:cNvPr id="7" name="TextBox 6">
            <a:extLst>
              <a:ext uri="{FF2B5EF4-FFF2-40B4-BE49-F238E27FC236}">
                <a16:creationId xmlns:a16="http://schemas.microsoft.com/office/drawing/2014/main" id="{D64F5141-897D-0AA9-4982-26721AFDC68C}"/>
              </a:ext>
            </a:extLst>
          </p:cNvPr>
          <p:cNvSpPr txBox="1"/>
          <p:nvPr/>
        </p:nvSpPr>
        <p:spPr>
          <a:xfrm>
            <a:off x="8397543" y="2881717"/>
            <a:ext cx="2227490" cy="400110"/>
          </a:xfrm>
          <a:prstGeom prst="rect">
            <a:avLst/>
          </a:prstGeom>
          <a:noFill/>
        </p:spPr>
        <p:txBody>
          <a:bodyPr wrap="square" rtlCol="0">
            <a:spAutoFit/>
          </a:bodyPr>
          <a:lstStyle/>
          <a:p>
            <a:r>
              <a:rPr lang="en-US" sz="2000" dirty="0">
                <a:solidFill>
                  <a:srgbClr val="0070C0"/>
                </a:solidFill>
              </a:rPr>
              <a:t>[non-functional]</a:t>
            </a:r>
          </a:p>
        </p:txBody>
      </p:sp>
      <p:sp>
        <p:nvSpPr>
          <p:cNvPr id="8" name="TextBox 7">
            <a:extLst>
              <a:ext uri="{FF2B5EF4-FFF2-40B4-BE49-F238E27FC236}">
                <a16:creationId xmlns:a16="http://schemas.microsoft.com/office/drawing/2014/main" id="{70CC6BD1-1AE7-CE8E-D662-1819ACA30334}"/>
              </a:ext>
            </a:extLst>
          </p:cNvPr>
          <p:cNvSpPr txBox="1"/>
          <p:nvPr/>
        </p:nvSpPr>
        <p:spPr>
          <a:xfrm>
            <a:off x="7440175" y="1865667"/>
            <a:ext cx="2227490" cy="400110"/>
          </a:xfrm>
          <a:prstGeom prst="rect">
            <a:avLst/>
          </a:prstGeom>
          <a:noFill/>
        </p:spPr>
        <p:txBody>
          <a:bodyPr wrap="square" rtlCol="0">
            <a:spAutoFit/>
          </a:bodyPr>
          <a:lstStyle/>
          <a:p>
            <a:r>
              <a:rPr lang="en-US" sz="2000" dirty="0">
                <a:solidFill>
                  <a:srgbClr val="0070C0"/>
                </a:solidFill>
              </a:rPr>
              <a:t>[non-functional]</a:t>
            </a:r>
          </a:p>
        </p:txBody>
      </p:sp>
      <p:sp>
        <p:nvSpPr>
          <p:cNvPr id="9" name="TextBox 8">
            <a:extLst>
              <a:ext uri="{FF2B5EF4-FFF2-40B4-BE49-F238E27FC236}">
                <a16:creationId xmlns:a16="http://schemas.microsoft.com/office/drawing/2014/main" id="{F6C6BB99-928D-C341-D7EE-364BA49C97B8}"/>
              </a:ext>
            </a:extLst>
          </p:cNvPr>
          <p:cNvSpPr txBox="1"/>
          <p:nvPr/>
        </p:nvSpPr>
        <p:spPr>
          <a:xfrm>
            <a:off x="949730" y="1529440"/>
            <a:ext cx="2227490" cy="400110"/>
          </a:xfrm>
          <a:prstGeom prst="rect">
            <a:avLst/>
          </a:prstGeom>
          <a:noFill/>
        </p:spPr>
        <p:txBody>
          <a:bodyPr wrap="square" rtlCol="0">
            <a:spAutoFit/>
          </a:bodyPr>
          <a:lstStyle/>
          <a:p>
            <a:r>
              <a:rPr lang="en-US" sz="2000" dirty="0">
                <a:solidFill>
                  <a:srgbClr val="0070C0"/>
                </a:solidFill>
              </a:rPr>
              <a:t>[non-functional]</a:t>
            </a:r>
          </a:p>
        </p:txBody>
      </p:sp>
      <p:sp>
        <p:nvSpPr>
          <p:cNvPr id="10" name="TextBox 9">
            <a:extLst>
              <a:ext uri="{FF2B5EF4-FFF2-40B4-BE49-F238E27FC236}">
                <a16:creationId xmlns:a16="http://schemas.microsoft.com/office/drawing/2014/main" id="{C4F63FB0-8BC5-3E31-8218-6CDF8DB16107}"/>
              </a:ext>
            </a:extLst>
          </p:cNvPr>
          <p:cNvSpPr txBox="1"/>
          <p:nvPr/>
        </p:nvSpPr>
        <p:spPr>
          <a:xfrm>
            <a:off x="5059065" y="2568030"/>
            <a:ext cx="1494622" cy="400110"/>
          </a:xfrm>
          <a:prstGeom prst="rect">
            <a:avLst/>
          </a:prstGeom>
          <a:noFill/>
        </p:spPr>
        <p:txBody>
          <a:bodyPr wrap="square" rtlCol="0">
            <a:spAutoFit/>
          </a:bodyPr>
          <a:lstStyle/>
          <a:p>
            <a:r>
              <a:rPr lang="en-US" sz="2000" dirty="0">
                <a:solidFill>
                  <a:srgbClr val="FF0000"/>
                </a:solidFill>
              </a:rPr>
              <a:t>[functional]</a:t>
            </a:r>
          </a:p>
        </p:txBody>
      </p:sp>
      <p:sp>
        <p:nvSpPr>
          <p:cNvPr id="11" name="TextBox 10">
            <a:extLst>
              <a:ext uri="{FF2B5EF4-FFF2-40B4-BE49-F238E27FC236}">
                <a16:creationId xmlns:a16="http://schemas.microsoft.com/office/drawing/2014/main" id="{B39D025F-58D9-6036-59B7-D0456EFB3015}"/>
              </a:ext>
            </a:extLst>
          </p:cNvPr>
          <p:cNvSpPr txBox="1"/>
          <p:nvPr/>
        </p:nvSpPr>
        <p:spPr>
          <a:xfrm>
            <a:off x="8822755" y="3644114"/>
            <a:ext cx="1426157" cy="400110"/>
          </a:xfrm>
          <a:prstGeom prst="rect">
            <a:avLst/>
          </a:prstGeom>
          <a:noFill/>
        </p:spPr>
        <p:txBody>
          <a:bodyPr wrap="square" rtlCol="0">
            <a:spAutoFit/>
          </a:bodyPr>
          <a:lstStyle/>
          <a:p>
            <a:r>
              <a:rPr lang="en-US" sz="2000" dirty="0">
                <a:solidFill>
                  <a:srgbClr val="FF0000"/>
                </a:solidFill>
              </a:rPr>
              <a:t>[functional]</a:t>
            </a:r>
          </a:p>
        </p:txBody>
      </p:sp>
      <p:sp>
        <p:nvSpPr>
          <p:cNvPr id="12" name="TextBox 11">
            <a:extLst>
              <a:ext uri="{FF2B5EF4-FFF2-40B4-BE49-F238E27FC236}">
                <a16:creationId xmlns:a16="http://schemas.microsoft.com/office/drawing/2014/main" id="{CE5CB0A4-1E95-E056-854C-662392B2EF6E}"/>
              </a:ext>
            </a:extLst>
          </p:cNvPr>
          <p:cNvSpPr txBox="1"/>
          <p:nvPr/>
        </p:nvSpPr>
        <p:spPr>
          <a:xfrm>
            <a:off x="8241508" y="3287016"/>
            <a:ext cx="1426157" cy="400110"/>
          </a:xfrm>
          <a:prstGeom prst="rect">
            <a:avLst/>
          </a:prstGeom>
          <a:noFill/>
        </p:spPr>
        <p:txBody>
          <a:bodyPr wrap="square" rtlCol="0">
            <a:spAutoFit/>
          </a:bodyPr>
          <a:lstStyle/>
          <a:p>
            <a:r>
              <a:rPr lang="en-US" sz="2000" dirty="0">
                <a:solidFill>
                  <a:srgbClr val="FF0000"/>
                </a:solidFill>
              </a:rPr>
              <a:t>[functional]</a:t>
            </a:r>
          </a:p>
        </p:txBody>
      </p:sp>
    </p:spTree>
    <p:extLst>
      <p:ext uri="{BB962C8B-B14F-4D97-AF65-F5344CB8AC3E}">
        <p14:creationId xmlns:p14="http://schemas.microsoft.com/office/powerpoint/2010/main" val="31301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b="1" dirty="0"/>
              <a:t>Requirements are not all the same</a:t>
            </a:r>
            <a:endParaRPr lang="en-US" altLang="en-US" dirty="0"/>
          </a:p>
        </p:txBody>
      </p:sp>
      <p:sp>
        <p:nvSpPr>
          <p:cNvPr id="68611" name="Content Placeholder 3"/>
          <p:cNvSpPr>
            <a:spLocks noGrp="1"/>
          </p:cNvSpPr>
          <p:nvPr>
            <p:ph idx="1"/>
          </p:nvPr>
        </p:nvSpPr>
        <p:spPr>
          <a:xfrm>
            <a:off x="619804" y="1163637"/>
            <a:ext cx="10962595" cy="5140326"/>
          </a:xfrm>
        </p:spPr>
        <p:txBody>
          <a:bodyPr/>
          <a:lstStyle/>
          <a:p>
            <a:pPr marL="0" indent="0">
              <a:spcAft>
                <a:spcPts val="900"/>
              </a:spcAft>
              <a:buNone/>
            </a:pPr>
            <a:r>
              <a:rPr lang="en-US" altLang="en-US" sz="2800" b="1" dirty="0">
                <a:cs typeface="Times New Roman" pitchFamily="18" charset="0"/>
              </a:rPr>
              <a:t>Business requirements</a:t>
            </a:r>
            <a:r>
              <a:rPr lang="en-US" altLang="en-US" sz="2800" dirty="0">
                <a:cs typeface="Times New Roman" pitchFamily="18" charset="0"/>
              </a:rPr>
              <a:t> - the REAL requirements.</a:t>
            </a:r>
          </a:p>
          <a:p>
            <a:pPr lvl="1">
              <a:spcBef>
                <a:spcPct val="0"/>
              </a:spcBef>
            </a:pPr>
            <a:r>
              <a:rPr lang="en-US" altLang="en-US" sz="2400" dirty="0">
                <a:cs typeface="Times New Roman" pitchFamily="18" charset="0"/>
              </a:rPr>
              <a:t>Provide </a:t>
            </a:r>
            <a:r>
              <a:rPr lang="en-US" altLang="en-US" sz="2400" i="1" dirty="0">
                <a:cs typeface="Times New Roman" pitchFamily="18" charset="0"/>
              </a:rPr>
              <a:t>value</a:t>
            </a:r>
            <a:r>
              <a:rPr lang="en-US" altLang="en-US" sz="2400" dirty="0">
                <a:cs typeface="Times New Roman" pitchFamily="18" charset="0"/>
              </a:rPr>
              <a:t> when they are met, satisfied, or delivered.</a:t>
            </a:r>
          </a:p>
          <a:p>
            <a:pPr lvl="1">
              <a:spcBef>
                <a:spcPct val="0"/>
              </a:spcBef>
            </a:pPr>
            <a:r>
              <a:rPr lang="en-US" altLang="en-US" sz="2400" dirty="0">
                <a:cs typeface="Times New Roman" pitchFamily="18" charset="0"/>
              </a:rPr>
              <a:t>Fulfill business objectives.</a:t>
            </a:r>
          </a:p>
          <a:p>
            <a:pPr lvl="1">
              <a:spcBef>
                <a:spcPct val="0"/>
              </a:spcBef>
            </a:pPr>
            <a:r>
              <a:rPr lang="en-US" altLang="en-US" sz="2400" dirty="0">
                <a:cs typeface="Times New Roman" pitchFamily="18" charset="0"/>
              </a:rPr>
              <a:t>Many different ways to accomplish them (usually).</a:t>
            </a:r>
          </a:p>
          <a:p>
            <a:pPr lvl="1">
              <a:spcBef>
                <a:spcPct val="0"/>
              </a:spcBef>
            </a:pPr>
            <a:r>
              <a:rPr lang="en-US" altLang="en-US" sz="2400" dirty="0">
                <a:cs typeface="Times New Roman" pitchFamily="18" charset="0"/>
              </a:rPr>
              <a:t>May include stakeholder requirements describing WHAT the system must do but not HOW (technically) it must do it.</a:t>
            </a:r>
          </a:p>
          <a:p>
            <a:pPr marL="0" indent="0">
              <a:spcAft>
                <a:spcPts val="900"/>
              </a:spcAft>
              <a:buNone/>
            </a:pPr>
            <a:r>
              <a:rPr lang="en-US" altLang="en-US" sz="2800" b="1" dirty="0">
                <a:cs typeface="Times New Roman" pitchFamily="18" charset="0"/>
              </a:rPr>
              <a:t>Product Requirements</a:t>
            </a:r>
          </a:p>
          <a:p>
            <a:pPr lvl="1">
              <a:spcBef>
                <a:spcPct val="0"/>
              </a:spcBef>
            </a:pPr>
            <a:r>
              <a:rPr lang="en-US" altLang="en-US" sz="2400" dirty="0">
                <a:cs typeface="Times New Roman" pitchFamily="18" charset="0"/>
              </a:rPr>
              <a:t>Represent a human-defined product (i.e. one possible way of delivering the business requirements).</a:t>
            </a:r>
          </a:p>
          <a:p>
            <a:pPr lvl="1">
              <a:spcBef>
                <a:spcPct val="0"/>
              </a:spcBef>
            </a:pPr>
            <a:r>
              <a:rPr lang="en-US" altLang="en-US" sz="2400" dirty="0">
                <a:cs typeface="Times New Roman" pitchFamily="18" charset="0"/>
              </a:rPr>
              <a:t>Often called functional specifications.</a:t>
            </a:r>
          </a:p>
          <a:p>
            <a:pPr lvl="1">
              <a:spcBef>
                <a:spcPct val="0"/>
              </a:spcBef>
            </a:pPr>
            <a:r>
              <a:rPr lang="en-US" altLang="en-US" sz="2400" dirty="0">
                <a:cs typeface="Times New Roman" pitchFamily="18" charset="0"/>
              </a:rPr>
              <a:t>Basically design specifications.</a:t>
            </a:r>
          </a:p>
          <a:p>
            <a:pPr lvl="1">
              <a:spcBef>
                <a:spcPct val="0"/>
              </a:spcBef>
            </a:pPr>
            <a:r>
              <a:rPr lang="en-US" altLang="en-US" sz="2400" dirty="0">
                <a:cs typeface="Times New Roman" pitchFamily="18" charset="0"/>
              </a:rPr>
              <a:t>Provide a greater a amount of “HOW”</a:t>
            </a:r>
          </a:p>
          <a:p>
            <a:pPr>
              <a:buFont typeface="Wingdings" pitchFamily="2" charset="2"/>
              <a:buNone/>
            </a:pPr>
            <a:endParaRPr lang="en-US" altLang="en-US" sz="26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2713DEDB-8F11-467E-BC3F-490CA4D97A19}" type="slidenum">
              <a:rPr lang="en-US" altLang="en-US" smtClean="0"/>
              <a:pPr>
                <a:defRPr/>
              </a:pPr>
              <a:t>15</a:t>
            </a:fld>
            <a:endParaRPr lang="en-US" altLang="en-US"/>
          </a:p>
        </p:txBody>
      </p:sp>
      <p:sp>
        <p:nvSpPr>
          <p:cNvPr id="68612" name="TextBox 3"/>
          <p:cNvSpPr txBox="1">
            <a:spLocks noChangeArrowheads="1"/>
          </p:cNvSpPr>
          <p:nvPr/>
        </p:nvSpPr>
        <p:spPr bwMode="auto">
          <a:xfrm>
            <a:off x="1981200" y="6303963"/>
            <a:ext cx="822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fontAlgn="base" hangingPunct="1">
              <a:spcBef>
                <a:spcPct val="0"/>
              </a:spcBef>
              <a:spcAft>
                <a:spcPct val="0"/>
              </a:spcAft>
            </a:pPr>
            <a:r>
              <a:rPr lang="en-US" altLang="en-US" sz="1200" dirty="0">
                <a:solidFill>
                  <a:srgbClr val="000000"/>
                </a:solidFill>
              </a:rPr>
              <a:t>Robin Goldsmith, “Discovering REAL Business Requirements for Software Project Success”,  </a:t>
            </a:r>
            <a:r>
              <a:rPr lang="en-US" altLang="en-US" sz="1200" dirty="0" err="1">
                <a:solidFill>
                  <a:srgbClr val="000000"/>
                </a:solidFill>
              </a:rPr>
              <a:t>Artech</a:t>
            </a:r>
            <a:r>
              <a:rPr lang="en-US" altLang="en-US" sz="1200" dirty="0">
                <a:solidFill>
                  <a:srgbClr val="000000"/>
                </a:solidFill>
              </a:rPr>
              <a:t> House, 2004.</a:t>
            </a:r>
          </a:p>
        </p:txBody>
      </p:sp>
      <p:sp>
        <p:nvSpPr>
          <p:cNvPr id="2" name="Footer Placeholder 1"/>
          <p:cNvSpPr>
            <a:spLocks noGrp="1"/>
          </p:cNvSpPr>
          <p:nvPr>
            <p:ph type="ftr" sz="quarter" idx="11"/>
          </p:nvPr>
        </p:nvSpPr>
        <p:spPr/>
        <p:txBody>
          <a:bodyPr/>
          <a:lstStyle/>
          <a:p>
            <a:pPr>
              <a:defRPr/>
            </a:pPr>
            <a:r>
              <a:rPr lang="en-US" altLang="en-US" dirty="0"/>
              <a:t>All Rights Reserved (Mehdi Mirakhorli, Jane Cleland Huang , Viktoria Koscinski)</a:t>
            </a:r>
          </a:p>
        </p:txBody>
      </p:sp>
    </p:spTree>
    <p:extLst>
      <p:ext uri="{BB962C8B-B14F-4D97-AF65-F5344CB8AC3E}">
        <p14:creationId xmlns:p14="http://schemas.microsoft.com/office/powerpoint/2010/main" val="4225355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Requirements are not all the same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b="1" dirty="0">
                <a:cs typeface="Times New Roman" pitchFamily="18" charset="0"/>
              </a:rPr>
              <a:t>A System Requirement</a:t>
            </a:r>
          </a:p>
          <a:p>
            <a:r>
              <a:rPr lang="en-US" dirty="0"/>
              <a:t>A prescriptive statement to be enforced by the software-to-be, possibly in cooperation with other components, and formulated in terms of environmental phenomena. </a:t>
            </a:r>
          </a:p>
          <a:p>
            <a:endParaRPr lang="en-US" dirty="0"/>
          </a:p>
          <a:p>
            <a:pPr marL="0" indent="0">
              <a:buNone/>
            </a:pPr>
            <a:endParaRPr lang="en-US" dirty="0"/>
          </a:p>
          <a:p>
            <a:r>
              <a:rPr lang="en-US" dirty="0"/>
              <a:t>Examples:</a:t>
            </a:r>
          </a:p>
          <a:p>
            <a:pPr lvl="1"/>
            <a:r>
              <a:rPr lang="en-US" dirty="0"/>
              <a:t>“All train doors shall always remain closed while a train is moving.”</a:t>
            </a:r>
          </a:p>
          <a:p>
            <a:pPr lvl="1"/>
            <a:r>
              <a:rPr lang="en-US" dirty="0"/>
              <a:t>“Patrons may not borrow more than three books at a time.”</a:t>
            </a:r>
          </a:p>
          <a:p>
            <a:pPr lvl="1"/>
            <a:r>
              <a:rPr lang="en-US" dirty="0"/>
              <a:t>“The constraints of a participant invited to a meeting must be known as soon as possible.”</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5" name="Footer Placeholder 4"/>
          <p:cNvSpPr>
            <a:spLocks noGrp="1"/>
          </p:cNvSpPr>
          <p:nvPr>
            <p:ph type="ftr" sz="quarter" idx="11"/>
          </p:nvPr>
        </p:nvSpPr>
        <p:spPr/>
        <p:txBody>
          <a:bodyPr/>
          <a:lstStyle/>
          <a:p>
            <a:pPr>
              <a:defRPr/>
            </a:pPr>
            <a:r>
              <a:rPr lang="en-US" altLang="en-US" dirty="0"/>
              <a:t>All Rights Reserved (Mehdi Mirakhorli, Jane Cleland Huang , Viktoria Koscinski)</a:t>
            </a:r>
          </a:p>
        </p:txBody>
      </p:sp>
    </p:spTree>
    <p:extLst>
      <p:ext uri="{BB962C8B-B14F-4D97-AF65-F5344CB8AC3E}">
        <p14:creationId xmlns:p14="http://schemas.microsoft.com/office/powerpoint/2010/main" val="9814657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Requirements are not all the same</a:t>
            </a:r>
            <a:endParaRPr lang="en-US" dirty="0"/>
          </a:p>
        </p:txBody>
      </p:sp>
      <p:sp>
        <p:nvSpPr>
          <p:cNvPr id="3" name="Content Placeholder 2"/>
          <p:cNvSpPr>
            <a:spLocks noGrp="1"/>
          </p:cNvSpPr>
          <p:nvPr>
            <p:ph idx="1"/>
          </p:nvPr>
        </p:nvSpPr>
        <p:spPr>
          <a:xfrm>
            <a:off x="615795" y="1167942"/>
            <a:ext cx="10972800" cy="4939605"/>
          </a:xfrm>
        </p:spPr>
        <p:txBody>
          <a:bodyPr>
            <a:noAutofit/>
          </a:bodyPr>
          <a:lstStyle/>
          <a:p>
            <a:pPr marL="0" indent="0">
              <a:buNone/>
            </a:pPr>
            <a:r>
              <a:rPr lang="en-US" sz="2800" b="1" dirty="0"/>
              <a:t>A Software Requirement </a:t>
            </a:r>
          </a:p>
          <a:p>
            <a:r>
              <a:rPr lang="en-US" sz="2800" dirty="0"/>
              <a:t>A prescriptive statement to be enforced </a:t>
            </a:r>
            <a:r>
              <a:rPr lang="en-US" sz="2800" b="1" u="sng" dirty="0"/>
              <a:t>solely</a:t>
            </a:r>
            <a:r>
              <a:rPr lang="en-US" sz="2800" dirty="0"/>
              <a:t> by the software-to-be, and formulated in terms of shared phenomena.</a:t>
            </a:r>
          </a:p>
          <a:p>
            <a:endParaRPr lang="en-US" sz="2800" dirty="0"/>
          </a:p>
          <a:p>
            <a:r>
              <a:rPr lang="en-US" sz="2800" dirty="0"/>
              <a:t>Examples:</a:t>
            </a:r>
          </a:p>
          <a:p>
            <a:pPr lvl="1"/>
            <a:r>
              <a:rPr lang="en-US" sz="2400" dirty="0"/>
              <a:t>“The </a:t>
            </a:r>
            <a:r>
              <a:rPr lang="en-US" sz="2400" dirty="0" err="1"/>
              <a:t>doorsState</a:t>
            </a:r>
            <a:r>
              <a:rPr lang="en-US" sz="2400" dirty="0"/>
              <a:t> output variable shall always have the value ‘closed’ when the </a:t>
            </a:r>
            <a:r>
              <a:rPr lang="en-US" sz="2400" dirty="0" err="1"/>
              <a:t>measuredSpeed</a:t>
            </a:r>
            <a:r>
              <a:rPr lang="en-US" sz="2400" dirty="0"/>
              <a:t> input variable has a non-null value.”</a:t>
            </a:r>
            <a:br>
              <a:rPr lang="en-US" sz="2400" dirty="0"/>
            </a:br>
            <a:r>
              <a:rPr lang="en-US" sz="2000" dirty="0"/>
              <a:t>Note: this rules out behavior such as: </a:t>
            </a:r>
            <a:r>
              <a:rPr lang="en-US" sz="2000" dirty="0" err="1"/>
              <a:t>measuredSpeed</a:t>
            </a:r>
            <a:r>
              <a:rPr lang="en-US" sz="2000" dirty="0"/>
              <a:t>=0 and </a:t>
            </a:r>
            <a:r>
              <a:rPr lang="en-US" sz="2000" dirty="0" err="1"/>
              <a:t>doorsState</a:t>
            </a:r>
            <a:r>
              <a:rPr lang="en-US" sz="2000" dirty="0"/>
              <a:t>=‘open’.</a:t>
            </a:r>
          </a:p>
          <a:p>
            <a:pPr lvl="1"/>
            <a:r>
              <a:rPr lang="en-US" sz="2400" dirty="0"/>
              <a:t>“The recorded number of loans by a patron may never exceed a maximum number x.”</a:t>
            </a:r>
          </a:p>
          <a:p>
            <a:pPr lvl="1"/>
            <a:r>
              <a:rPr lang="en-US" sz="2400" dirty="0"/>
              <a:t>“A request for constraints shall be emailed to the address of every participant on the meeting invitee list.”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Tree>
    <p:extLst>
      <p:ext uri="{BB962C8B-B14F-4D97-AF65-F5344CB8AC3E}">
        <p14:creationId xmlns:p14="http://schemas.microsoft.com/office/powerpoint/2010/main" val="30899503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Requirements are not all the same</a:t>
            </a:r>
            <a:endParaRPr lang="en-US"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Oval 5"/>
          <p:cNvSpPr/>
          <p:nvPr/>
        </p:nvSpPr>
        <p:spPr>
          <a:xfrm>
            <a:off x="335250" y="2158562"/>
            <a:ext cx="7829105" cy="29468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53294" y="2158562"/>
            <a:ext cx="7829105" cy="29468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362200" y="5410201"/>
            <a:ext cx="1981200" cy="646331"/>
          </a:xfrm>
          <a:prstGeom prst="rect">
            <a:avLst/>
          </a:prstGeom>
          <a:noFill/>
        </p:spPr>
        <p:txBody>
          <a:bodyPr wrap="square" rtlCol="0">
            <a:spAutoFit/>
          </a:bodyPr>
          <a:lstStyle/>
          <a:p>
            <a:pPr algn="ctr"/>
            <a:r>
              <a:rPr lang="en-US" dirty="0"/>
              <a:t>Environmental phenomena</a:t>
            </a:r>
          </a:p>
        </p:txBody>
      </p:sp>
      <p:sp>
        <p:nvSpPr>
          <p:cNvPr id="9" name="TextBox 8"/>
          <p:cNvSpPr txBox="1"/>
          <p:nvPr/>
        </p:nvSpPr>
        <p:spPr>
          <a:xfrm>
            <a:off x="5181600" y="5410201"/>
            <a:ext cx="1600200" cy="646331"/>
          </a:xfrm>
          <a:prstGeom prst="rect">
            <a:avLst/>
          </a:prstGeom>
          <a:noFill/>
        </p:spPr>
        <p:txBody>
          <a:bodyPr wrap="square" rtlCol="0">
            <a:spAutoFit/>
          </a:bodyPr>
          <a:lstStyle/>
          <a:p>
            <a:pPr algn="ctr"/>
            <a:r>
              <a:rPr lang="en-US" dirty="0"/>
              <a:t>Shared</a:t>
            </a:r>
            <a:br>
              <a:rPr lang="en-US" dirty="0"/>
            </a:br>
            <a:r>
              <a:rPr lang="en-US" dirty="0"/>
              <a:t>phenomena</a:t>
            </a:r>
          </a:p>
        </p:txBody>
      </p:sp>
      <p:sp>
        <p:nvSpPr>
          <p:cNvPr id="10" name="TextBox 9"/>
          <p:cNvSpPr txBox="1"/>
          <p:nvPr/>
        </p:nvSpPr>
        <p:spPr>
          <a:xfrm>
            <a:off x="7620000" y="5410201"/>
            <a:ext cx="1600200" cy="646331"/>
          </a:xfrm>
          <a:prstGeom prst="rect">
            <a:avLst/>
          </a:prstGeom>
          <a:noFill/>
        </p:spPr>
        <p:txBody>
          <a:bodyPr wrap="square" rtlCol="0">
            <a:spAutoFit/>
          </a:bodyPr>
          <a:lstStyle/>
          <a:p>
            <a:pPr algn="ctr"/>
            <a:r>
              <a:rPr lang="en-US" dirty="0"/>
              <a:t>Software</a:t>
            </a:r>
            <a:br>
              <a:rPr lang="en-US" dirty="0"/>
            </a:br>
            <a:r>
              <a:rPr lang="en-US" dirty="0"/>
              <a:t>phenomena</a:t>
            </a:r>
          </a:p>
        </p:txBody>
      </p:sp>
      <p:sp>
        <p:nvSpPr>
          <p:cNvPr id="11" name="Rectangle 10"/>
          <p:cNvSpPr/>
          <p:nvPr/>
        </p:nvSpPr>
        <p:spPr>
          <a:xfrm>
            <a:off x="520148" y="1137927"/>
            <a:ext cx="16002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Doors closing</a:t>
            </a:r>
          </a:p>
        </p:txBody>
      </p:sp>
      <p:sp>
        <p:nvSpPr>
          <p:cNvPr id="12" name="Rectangle 11"/>
          <p:cNvSpPr/>
          <p:nvPr/>
        </p:nvSpPr>
        <p:spPr>
          <a:xfrm>
            <a:off x="2263125" y="1132859"/>
            <a:ext cx="15240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Train moving</a:t>
            </a:r>
          </a:p>
        </p:txBody>
      </p:sp>
      <p:sp>
        <p:nvSpPr>
          <p:cNvPr id="13" name="Rectangle 12"/>
          <p:cNvSpPr/>
          <p:nvPr/>
        </p:nvSpPr>
        <p:spPr>
          <a:xfrm>
            <a:off x="9158833" y="1108202"/>
            <a:ext cx="15240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a:solidFill>
                  <a:schemeClr val="tx1"/>
                </a:solidFill>
              </a:rPr>
              <a:t>Train @ station</a:t>
            </a:r>
          </a:p>
        </p:txBody>
      </p:sp>
      <p:sp>
        <p:nvSpPr>
          <p:cNvPr id="14" name="Rectangle 13"/>
          <p:cNvSpPr/>
          <p:nvPr/>
        </p:nvSpPr>
        <p:spPr>
          <a:xfrm>
            <a:off x="3929902" y="1132859"/>
            <a:ext cx="15240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err="1">
                <a:solidFill>
                  <a:schemeClr val="tx1"/>
                </a:solidFill>
              </a:rPr>
              <a:t>doorsState</a:t>
            </a:r>
            <a:r>
              <a:rPr lang="en-US" sz="1600" dirty="0">
                <a:solidFill>
                  <a:schemeClr val="tx1"/>
                </a:solidFill>
              </a:rPr>
              <a:t>= ‘closed’</a:t>
            </a:r>
          </a:p>
        </p:txBody>
      </p:sp>
      <p:sp>
        <p:nvSpPr>
          <p:cNvPr id="15" name="Rectangle 14"/>
          <p:cNvSpPr/>
          <p:nvPr/>
        </p:nvSpPr>
        <p:spPr>
          <a:xfrm>
            <a:off x="5596679" y="1132859"/>
            <a:ext cx="15240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a:solidFill>
                  <a:schemeClr val="tx1"/>
                </a:solidFill>
              </a:rPr>
              <a:t>Speed </a:t>
            </a:r>
            <a:r>
              <a:rPr lang="en-US" sz="1600" dirty="0">
                <a:solidFill>
                  <a:schemeClr val="tx1"/>
                </a:solidFill>
                <a:sym typeface="Symbol"/>
              </a:rPr>
              <a:t></a:t>
            </a:r>
            <a:r>
              <a:rPr lang="en-US" sz="1600" dirty="0">
                <a:solidFill>
                  <a:schemeClr val="tx1"/>
                </a:solidFill>
              </a:rPr>
              <a:t> 0mph</a:t>
            </a:r>
          </a:p>
        </p:txBody>
      </p:sp>
      <p:sp>
        <p:nvSpPr>
          <p:cNvPr id="16" name="Rectangle 15"/>
          <p:cNvSpPr/>
          <p:nvPr/>
        </p:nvSpPr>
        <p:spPr>
          <a:xfrm>
            <a:off x="739125" y="1684509"/>
            <a:ext cx="1524000" cy="457200"/>
          </a:xfrm>
          <a:prstGeom prst="rect">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sz="1600" dirty="0" err="1">
                <a:solidFill>
                  <a:schemeClr val="tx1"/>
                </a:solidFill>
              </a:rPr>
              <a:t>errorCode</a:t>
            </a:r>
            <a:r>
              <a:rPr lang="en-US" sz="1600" dirty="0">
                <a:solidFill>
                  <a:schemeClr val="tx1"/>
                </a:solidFill>
              </a:rPr>
              <a:t> = 013</a:t>
            </a:r>
          </a:p>
        </p:txBody>
      </p:sp>
      <p:sp>
        <p:nvSpPr>
          <p:cNvPr id="18" name="Rectangle 17"/>
          <p:cNvSpPr/>
          <p:nvPr/>
        </p:nvSpPr>
        <p:spPr>
          <a:xfrm>
            <a:off x="7263456" y="1114017"/>
            <a:ext cx="1752600" cy="528350"/>
          </a:xfrm>
          <a:prstGeom prst="rect">
            <a:avLst/>
          </a:prstGeom>
          <a:solidFill>
            <a:schemeClr val="bg1">
              <a:lumMod val="85000"/>
            </a:schemeClr>
          </a:solidFill>
          <a:ln>
            <a:solidFill>
              <a:schemeClr val="tx1">
                <a:lumMod val="65000"/>
                <a:lumOff val="35000"/>
              </a:schemeClr>
            </a:solidFill>
          </a:ln>
        </p:spPr>
        <p:txBody>
          <a:bodyPr wrap="square">
            <a:spAutoFit/>
          </a:bodyPr>
          <a:lstStyle/>
          <a:p>
            <a:pPr algn="ctr">
              <a:lnSpc>
                <a:spcPts val="1700"/>
              </a:lnSpc>
            </a:pPr>
            <a:r>
              <a:rPr lang="en-US" sz="1600" dirty="0" err="1"/>
              <a:t>trainMoving</a:t>
            </a:r>
            <a:r>
              <a:rPr lang="en-US" sz="1600" dirty="0"/>
              <a:t> </a:t>
            </a:r>
            <a:r>
              <a:rPr lang="en-US" sz="1600" dirty="0">
                <a:sym typeface="Wingdings" pitchFamily="2" charset="2"/>
              </a:rPr>
              <a:t> </a:t>
            </a:r>
            <a:r>
              <a:rPr lang="en-US" sz="1600" dirty="0" err="1">
                <a:sym typeface="Wingdings" pitchFamily="2" charset="2"/>
              </a:rPr>
              <a:t>doorsClosed</a:t>
            </a:r>
            <a:endParaRPr lang="en-US" sz="1600" dirty="0"/>
          </a:p>
        </p:txBody>
      </p:sp>
      <p:sp>
        <p:nvSpPr>
          <p:cNvPr id="20" name="Rectangle 19"/>
          <p:cNvSpPr/>
          <p:nvPr/>
        </p:nvSpPr>
        <p:spPr>
          <a:xfrm>
            <a:off x="9158833" y="1674163"/>
            <a:ext cx="2590800" cy="528350"/>
          </a:xfrm>
          <a:prstGeom prst="rect">
            <a:avLst/>
          </a:prstGeom>
          <a:solidFill>
            <a:schemeClr val="bg1">
              <a:lumMod val="85000"/>
            </a:schemeClr>
          </a:solidFill>
          <a:ln>
            <a:solidFill>
              <a:schemeClr val="tx1">
                <a:lumMod val="65000"/>
                <a:lumOff val="35000"/>
              </a:schemeClr>
            </a:solidFill>
          </a:ln>
        </p:spPr>
        <p:txBody>
          <a:bodyPr wrap="square">
            <a:spAutoFit/>
          </a:bodyPr>
          <a:lstStyle/>
          <a:p>
            <a:pPr algn="ctr">
              <a:lnSpc>
                <a:spcPts val="1700"/>
              </a:lnSpc>
            </a:pPr>
            <a:r>
              <a:rPr lang="en-US" sz="1600" dirty="0" err="1"/>
              <a:t>measuredSpeed</a:t>
            </a:r>
            <a:r>
              <a:rPr lang="en-US" sz="1600" dirty="0"/>
              <a:t> </a:t>
            </a:r>
            <a:r>
              <a:rPr lang="en-US" sz="1600" dirty="0">
                <a:sym typeface="Symbol"/>
              </a:rPr>
              <a:t> 0 </a:t>
            </a:r>
            <a:r>
              <a:rPr lang="en-US" sz="1600" dirty="0">
                <a:sym typeface="Wingdings" pitchFamily="2" charset="2"/>
              </a:rPr>
              <a:t> </a:t>
            </a:r>
            <a:r>
              <a:rPr lang="en-US" sz="1600" dirty="0" err="1">
                <a:sym typeface="Wingdings" pitchFamily="2" charset="2"/>
              </a:rPr>
              <a:t>doorsState</a:t>
            </a:r>
            <a:r>
              <a:rPr lang="en-US" sz="1600" dirty="0">
                <a:sym typeface="Wingdings" pitchFamily="2" charset="2"/>
              </a:rPr>
              <a:t> = ‘closed’</a:t>
            </a:r>
            <a:endParaRPr lang="en-US" sz="1600" dirty="0"/>
          </a:p>
        </p:txBody>
      </p:sp>
      <p:sp>
        <p:nvSpPr>
          <p:cNvPr id="21" name="TextBox 20"/>
          <p:cNvSpPr txBox="1"/>
          <p:nvPr/>
        </p:nvSpPr>
        <p:spPr>
          <a:xfrm>
            <a:off x="3352800" y="6172201"/>
            <a:ext cx="2743200" cy="646331"/>
          </a:xfrm>
          <a:prstGeom prst="rect">
            <a:avLst/>
          </a:prstGeom>
          <a:noFill/>
        </p:spPr>
        <p:txBody>
          <a:bodyPr wrap="square" rtlCol="0">
            <a:spAutoFit/>
          </a:bodyPr>
          <a:lstStyle/>
          <a:p>
            <a:r>
              <a:rPr lang="en-US" dirty="0"/>
              <a:t>SYSTEM REQUIREMENTS</a:t>
            </a:r>
          </a:p>
        </p:txBody>
      </p:sp>
      <p:sp>
        <p:nvSpPr>
          <p:cNvPr id="22" name="TextBox 21"/>
          <p:cNvSpPr txBox="1"/>
          <p:nvPr/>
        </p:nvSpPr>
        <p:spPr>
          <a:xfrm>
            <a:off x="6172200" y="6172201"/>
            <a:ext cx="3352800" cy="646331"/>
          </a:xfrm>
          <a:prstGeom prst="rect">
            <a:avLst/>
          </a:prstGeom>
          <a:noFill/>
        </p:spPr>
        <p:txBody>
          <a:bodyPr wrap="square" rtlCol="0">
            <a:spAutoFit/>
          </a:bodyPr>
          <a:lstStyle/>
          <a:p>
            <a:r>
              <a:rPr lang="en-US" dirty="0"/>
              <a:t>SOFTWARE REQUIREMENTS</a:t>
            </a:r>
          </a:p>
        </p:txBody>
      </p:sp>
      <p:cxnSp>
        <p:nvCxnSpPr>
          <p:cNvPr id="24" name="Straight Arrow Connector 23"/>
          <p:cNvCxnSpPr>
            <a:cxnSpLocks/>
            <a:stCxn id="21" idx="0"/>
            <a:endCxn id="6" idx="4"/>
          </p:cNvCxnSpPr>
          <p:nvPr/>
        </p:nvCxnSpPr>
        <p:spPr>
          <a:xfrm flipH="1" flipV="1">
            <a:off x="4249803" y="5105400"/>
            <a:ext cx="474597" cy="10668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H="1" flipV="1">
            <a:off x="6096000" y="4991100"/>
            <a:ext cx="1066800" cy="1219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1"/>
          </p:nvPr>
        </p:nvSpPr>
        <p:spPr>
          <a:xfrm>
            <a:off x="7017721" y="6463862"/>
            <a:ext cx="3878905" cy="457200"/>
          </a:xfrm>
        </p:spPr>
        <p:txBody>
          <a:bodyPr/>
          <a:lstStyle/>
          <a:p>
            <a:pPr>
              <a:defRPr/>
            </a:pPr>
            <a:r>
              <a:rPr lang="en-US" altLang="en-US" dirty="0"/>
              <a:t>All Rights Reserved (Mehdi Mirakhorli, Jane Cleland Huang)</a:t>
            </a:r>
          </a:p>
        </p:txBody>
      </p:sp>
      <p:cxnSp>
        <p:nvCxnSpPr>
          <p:cNvPr id="26" name="Straight Arrow Connector 25">
            <a:extLst>
              <a:ext uri="{FF2B5EF4-FFF2-40B4-BE49-F238E27FC236}">
                <a16:creationId xmlns:a16="http://schemas.microsoft.com/office/drawing/2014/main" id="{AC4A9626-8485-A4F3-8AA7-0C108D5B521E}"/>
              </a:ext>
            </a:extLst>
          </p:cNvPr>
          <p:cNvCxnSpPr>
            <a:cxnSpLocks/>
            <a:endCxn id="7" idx="4"/>
          </p:cNvCxnSpPr>
          <p:nvPr/>
        </p:nvCxnSpPr>
        <p:spPr>
          <a:xfrm flipV="1">
            <a:off x="7178234" y="5105400"/>
            <a:ext cx="489613" cy="1104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654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mph" presetSubtype="1" grpId="1" nodeType="clickEffect">
                                  <p:stCondLst>
                                    <p:cond delay="0"/>
                                  </p:stCondLst>
                                  <p:childTnLst>
                                    <p:set>
                                      <p:cBhvr override="childStyle">
                                        <p:cTn id="6" dur="indefinite"/>
                                        <p:tgtEl>
                                          <p:spTgt spid="11"/>
                                        </p:tgtEl>
                                        <p:attrNameLst>
                                          <p:attrName>style.fontStyle</p:attrName>
                                        </p:attrNameLst>
                                      </p:cBhvr>
                                      <p:to>
                                        <p:strVal val="normal"/>
                                      </p:to>
                                    </p:set>
                                    <p:set>
                                      <p:cBhvr override="childStyle">
                                        <p:cTn id="7" dur="indefinite"/>
                                        <p:tgtEl>
                                          <p:spTgt spid="11"/>
                                        </p:tgtEl>
                                        <p:attrNameLst>
                                          <p:attrName>style.fontWeight</p:attrName>
                                        </p:attrNameLst>
                                      </p:cBhvr>
                                      <p:to>
                                        <p:strVal val="bold"/>
                                      </p:to>
                                    </p:set>
                                    <p:set>
                                      <p:cBhvr override="childStyle">
                                        <p:cTn id="8" dur="indefinite"/>
                                        <p:tgtEl>
                                          <p:spTgt spid="11"/>
                                        </p:tgtEl>
                                        <p:attrNameLst>
                                          <p:attrName>style.textDecorationUnderline</p:attrName>
                                        </p:attrNameLst>
                                      </p:cBhvr>
                                      <p:to>
                                        <p:strVal val="fals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0156 -0.00371 L 0.16667 0.4743 " pathEditMode="relative" rAng="0" ptsTypes="AA">
                                      <p:cBhvr>
                                        <p:cTn id="12" dur="2000" fill="hold"/>
                                        <p:tgtEl>
                                          <p:spTgt spid="11"/>
                                        </p:tgtEl>
                                        <p:attrNameLst>
                                          <p:attrName>ppt_x</p:attrName>
                                          <p:attrName>ppt_y</p:attrName>
                                        </p:attrNameLst>
                                      </p:cBhvr>
                                      <p:rCtr x="8411" y="23889"/>
                                    </p:animMotion>
                                  </p:childTnLst>
                                </p:cTn>
                              </p:par>
                            </p:childTnLst>
                          </p:cTn>
                        </p:par>
                      </p:childTnLst>
                    </p:cTn>
                  </p:par>
                  <p:par>
                    <p:cTn id="13" fill="hold">
                      <p:stCondLst>
                        <p:cond delay="indefinite"/>
                      </p:stCondLst>
                      <p:childTnLst>
                        <p:par>
                          <p:cTn id="14" fill="hold">
                            <p:stCondLst>
                              <p:cond delay="0"/>
                            </p:stCondLst>
                            <p:childTnLst>
                              <p:par>
                                <p:cTn id="15" presetID="5" presetClass="emph" presetSubtype="1" grpId="1" nodeType="clickEffect">
                                  <p:stCondLst>
                                    <p:cond delay="0"/>
                                  </p:stCondLst>
                                  <p:childTnLst>
                                    <p:set>
                                      <p:cBhvr override="childStyle">
                                        <p:cTn id="16" dur="indefinite"/>
                                        <p:tgtEl>
                                          <p:spTgt spid="16"/>
                                        </p:tgtEl>
                                        <p:attrNameLst>
                                          <p:attrName>style.fontStyle</p:attrName>
                                        </p:attrNameLst>
                                      </p:cBhvr>
                                      <p:to>
                                        <p:strVal val="normal"/>
                                      </p:to>
                                    </p:set>
                                    <p:set>
                                      <p:cBhvr override="childStyle">
                                        <p:cTn id="17" dur="indefinite"/>
                                        <p:tgtEl>
                                          <p:spTgt spid="16"/>
                                        </p:tgtEl>
                                        <p:attrNameLst>
                                          <p:attrName>style.fontWeight</p:attrName>
                                        </p:attrNameLst>
                                      </p:cBhvr>
                                      <p:to>
                                        <p:strVal val="bold"/>
                                      </p:to>
                                    </p:set>
                                    <p:set>
                                      <p:cBhvr override="childStyle">
                                        <p:cTn id="18" dur="indefinite"/>
                                        <p:tgtEl>
                                          <p:spTgt spid="16"/>
                                        </p:tgtEl>
                                        <p:attrNameLst>
                                          <p:attrName>style.textDecorationUnderline</p:attrName>
                                        </p:attrNameLst>
                                      </p:cBhvr>
                                      <p:to>
                                        <p:strVal val="fals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91667E-6 4.81481E-6 L 0.59349 0.37361 " pathEditMode="relative" rAng="0" ptsTypes="AA">
                                      <p:cBhvr>
                                        <p:cTn id="22" dur="2000" fill="hold"/>
                                        <p:tgtEl>
                                          <p:spTgt spid="16"/>
                                        </p:tgtEl>
                                        <p:attrNameLst>
                                          <p:attrName>ppt_x</p:attrName>
                                          <p:attrName>ppt_y</p:attrName>
                                        </p:attrNameLst>
                                      </p:cBhvr>
                                      <p:rCtr x="29674" y="18681"/>
                                    </p:animMotion>
                                  </p:childTnLst>
                                </p:cTn>
                              </p:par>
                            </p:childTnLst>
                          </p:cTn>
                        </p:par>
                      </p:childTnLst>
                    </p:cTn>
                  </p:par>
                  <p:par>
                    <p:cTn id="23" fill="hold">
                      <p:stCondLst>
                        <p:cond delay="indefinite"/>
                      </p:stCondLst>
                      <p:childTnLst>
                        <p:par>
                          <p:cTn id="24" fill="hold">
                            <p:stCondLst>
                              <p:cond delay="0"/>
                            </p:stCondLst>
                            <p:childTnLst>
                              <p:par>
                                <p:cTn id="25" presetID="5" presetClass="emph" presetSubtype="1" grpId="1" nodeType="clickEffect">
                                  <p:stCondLst>
                                    <p:cond delay="0"/>
                                  </p:stCondLst>
                                  <p:childTnLst>
                                    <p:set>
                                      <p:cBhvr override="childStyle">
                                        <p:cTn id="26" dur="indefinite"/>
                                        <p:tgtEl>
                                          <p:spTgt spid="12"/>
                                        </p:tgtEl>
                                        <p:attrNameLst>
                                          <p:attrName>style.fontStyle</p:attrName>
                                        </p:attrNameLst>
                                      </p:cBhvr>
                                      <p:to>
                                        <p:strVal val="normal"/>
                                      </p:to>
                                    </p:set>
                                    <p:set>
                                      <p:cBhvr override="childStyle">
                                        <p:cTn id="27" dur="indefinite"/>
                                        <p:tgtEl>
                                          <p:spTgt spid="12"/>
                                        </p:tgtEl>
                                        <p:attrNameLst>
                                          <p:attrName>style.fontWeight</p:attrName>
                                        </p:attrNameLst>
                                      </p:cBhvr>
                                      <p:to>
                                        <p:strVal val="bold"/>
                                      </p:to>
                                    </p:set>
                                    <p:set>
                                      <p:cBhvr override="childStyle">
                                        <p:cTn id="28" dur="indefinite"/>
                                        <p:tgtEl>
                                          <p:spTgt spid="12"/>
                                        </p:tgtEl>
                                        <p:attrNameLst>
                                          <p:attrName>style.textDecorationUnderline</p:attrName>
                                        </p:attrNameLst>
                                      </p:cBhvr>
                                      <p:to>
                                        <p:strVal val="fals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0401 -0.00162 L -0.12435 0.37986 " pathEditMode="relative" rAng="0" ptsTypes="AA">
                                      <p:cBhvr>
                                        <p:cTn id="32" dur="2000" fill="hold"/>
                                        <p:tgtEl>
                                          <p:spTgt spid="12"/>
                                        </p:tgtEl>
                                        <p:attrNameLst>
                                          <p:attrName>ppt_x</p:attrName>
                                          <p:attrName>ppt_y</p:attrName>
                                        </p:attrNameLst>
                                      </p:cBhvr>
                                      <p:rCtr x="-8229" y="19074"/>
                                    </p:animMotion>
                                  </p:childTnLst>
                                </p:cTn>
                              </p:par>
                            </p:childTnLst>
                          </p:cTn>
                        </p:par>
                      </p:childTnLst>
                    </p:cTn>
                  </p:par>
                  <p:par>
                    <p:cTn id="33" fill="hold">
                      <p:stCondLst>
                        <p:cond delay="indefinite"/>
                      </p:stCondLst>
                      <p:childTnLst>
                        <p:par>
                          <p:cTn id="34" fill="hold">
                            <p:stCondLst>
                              <p:cond delay="0"/>
                            </p:stCondLst>
                            <p:childTnLst>
                              <p:par>
                                <p:cTn id="35" presetID="5" presetClass="emph" presetSubtype="1" grpId="1" nodeType="clickEffect">
                                  <p:stCondLst>
                                    <p:cond delay="0"/>
                                  </p:stCondLst>
                                  <p:childTnLst>
                                    <p:set>
                                      <p:cBhvr override="childStyle">
                                        <p:cTn id="36" dur="indefinite"/>
                                        <p:tgtEl>
                                          <p:spTgt spid="14"/>
                                        </p:tgtEl>
                                        <p:attrNameLst>
                                          <p:attrName>style.fontStyle</p:attrName>
                                        </p:attrNameLst>
                                      </p:cBhvr>
                                      <p:to>
                                        <p:strVal val="normal"/>
                                      </p:to>
                                    </p:set>
                                    <p:set>
                                      <p:cBhvr override="childStyle">
                                        <p:cTn id="37" dur="indefinite"/>
                                        <p:tgtEl>
                                          <p:spTgt spid="14"/>
                                        </p:tgtEl>
                                        <p:attrNameLst>
                                          <p:attrName>style.fontWeight</p:attrName>
                                        </p:attrNameLst>
                                      </p:cBhvr>
                                      <p:to>
                                        <p:strVal val="bold"/>
                                      </p:to>
                                    </p:set>
                                    <p:set>
                                      <p:cBhvr override="childStyle">
                                        <p:cTn id="38" dur="indefinite"/>
                                        <p:tgtEl>
                                          <p:spTgt spid="14"/>
                                        </p:tgtEl>
                                        <p:attrNameLst>
                                          <p:attrName>style.textDecorationUnderline</p:attrName>
                                        </p:attrNameLst>
                                      </p:cBhvr>
                                      <p:to>
                                        <p:strVal val="fals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4.16667E-6 -1.11111E-6 L 0.09934 0.21736 " pathEditMode="relative" rAng="0" ptsTypes="AA">
                                      <p:cBhvr>
                                        <p:cTn id="42" dur="2000" fill="hold"/>
                                        <p:tgtEl>
                                          <p:spTgt spid="14"/>
                                        </p:tgtEl>
                                        <p:attrNameLst>
                                          <p:attrName>ppt_x</p:attrName>
                                          <p:attrName>ppt_y</p:attrName>
                                        </p:attrNameLst>
                                      </p:cBhvr>
                                      <p:rCtr x="4961" y="10856"/>
                                    </p:animMotion>
                                  </p:childTnLst>
                                </p:cTn>
                              </p:par>
                            </p:childTnLst>
                          </p:cTn>
                        </p:par>
                      </p:childTnLst>
                    </p:cTn>
                  </p:par>
                  <p:par>
                    <p:cTn id="43" fill="hold">
                      <p:stCondLst>
                        <p:cond delay="indefinite"/>
                      </p:stCondLst>
                      <p:childTnLst>
                        <p:par>
                          <p:cTn id="44" fill="hold">
                            <p:stCondLst>
                              <p:cond delay="0"/>
                            </p:stCondLst>
                            <p:childTnLst>
                              <p:par>
                                <p:cTn id="45" presetID="5" presetClass="emph" presetSubtype="1" grpId="1" nodeType="clickEffect">
                                  <p:stCondLst>
                                    <p:cond delay="0"/>
                                  </p:stCondLst>
                                  <p:childTnLst>
                                    <p:set>
                                      <p:cBhvr override="childStyle">
                                        <p:cTn id="46" dur="indefinite"/>
                                        <p:tgtEl>
                                          <p:spTgt spid="15"/>
                                        </p:tgtEl>
                                        <p:attrNameLst>
                                          <p:attrName>style.fontStyle</p:attrName>
                                        </p:attrNameLst>
                                      </p:cBhvr>
                                      <p:to>
                                        <p:strVal val="normal"/>
                                      </p:to>
                                    </p:set>
                                    <p:set>
                                      <p:cBhvr override="childStyle">
                                        <p:cTn id="47" dur="indefinite"/>
                                        <p:tgtEl>
                                          <p:spTgt spid="15"/>
                                        </p:tgtEl>
                                        <p:attrNameLst>
                                          <p:attrName>style.fontWeight</p:attrName>
                                        </p:attrNameLst>
                                      </p:cBhvr>
                                      <p:to>
                                        <p:strVal val="bold"/>
                                      </p:to>
                                    </p:set>
                                    <p:set>
                                      <p:cBhvr override="childStyle">
                                        <p:cTn id="48" dur="indefinite"/>
                                        <p:tgtEl>
                                          <p:spTgt spid="15"/>
                                        </p:tgtEl>
                                        <p:attrNameLst>
                                          <p:attrName>style.textDecorationUnderline</p:attrName>
                                        </p:attrNameLst>
                                      </p:cBhvr>
                                      <p:to>
                                        <p:strVal val="fals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4.375E-6 -1.11111E-6 L -0.28606 0.27894 " pathEditMode="relative" rAng="0" ptsTypes="AA">
                                      <p:cBhvr>
                                        <p:cTn id="52" dur="2000" fill="hold"/>
                                        <p:tgtEl>
                                          <p:spTgt spid="15"/>
                                        </p:tgtEl>
                                        <p:attrNameLst>
                                          <p:attrName>ppt_x</p:attrName>
                                          <p:attrName>ppt_y</p:attrName>
                                        </p:attrNameLst>
                                      </p:cBhvr>
                                      <p:rCtr x="-14310" y="13935"/>
                                    </p:animMotion>
                                  </p:childTnLst>
                                </p:cTn>
                              </p:par>
                            </p:childTnLst>
                          </p:cTn>
                        </p:par>
                      </p:childTnLst>
                    </p:cTn>
                  </p:par>
                  <p:par>
                    <p:cTn id="53" fill="hold">
                      <p:stCondLst>
                        <p:cond delay="indefinite"/>
                      </p:stCondLst>
                      <p:childTnLst>
                        <p:par>
                          <p:cTn id="54" fill="hold">
                            <p:stCondLst>
                              <p:cond delay="0"/>
                            </p:stCondLst>
                            <p:childTnLst>
                              <p:par>
                                <p:cTn id="55" presetID="5" presetClass="emph" presetSubtype="1" grpId="1" nodeType="clickEffect">
                                  <p:stCondLst>
                                    <p:cond delay="0"/>
                                  </p:stCondLst>
                                  <p:childTnLst>
                                    <p:set>
                                      <p:cBhvr override="childStyle">
                                        <p:cTn id="56" dur="indefinite"/>
                                        <p:tgtEl>
                                          <p:spTgt spid="18"/>
                                        </p:tgtEl>
                                        <p:attrNameLst>
                                          <p:attrName>style.fontStyle</p:attrName>
                                        </p:attrNameLst>
                                      </p:cBhvr>
                                      <p:to>
                                        <p:strVal val="normal"/>
                                      </p:to>
                                    </p:set>
                                    <p:set>
                                      <p:cBhvr override="childStyle">
                                        <p:cTn id="57" dur="indefinite"/>
                                        <p:tgtEl>
                                          <p:spTgt spid="18"/>
                                        </p:tgtEl>
                                        <p:attrNameLst>
                                          <p:attrName>style.fontWeight</p:attrName>
                                        </p:attrNameLst>
                                      </p:cBhvr>
                                      <p:to>
                                        <p:strVal val="bold"/>
                                      </p:to>
                                    </p:set>
                                    <p:set>
                                      <p:cBhvr override="childStyle">
                                        <p:cTn id="58" dur="indefinite"/>
                                        <p:tgtEl>
                                          <p:spTgt spid="18"/>
                                        </p:tgtEl>
                                        <p:attrNameLst>
                                          <p:attrName>style.textDecorationUnderline</p:attrName>
                                        </p:attrNameLst>
                                      </p:cBhvr>
                                      <p:to>
                                        <p:strVal val="false"/>
                                      </p:to>
                                    </p:set>
                                  </p:childTnLst>
                                </p:cTn>
                              </p:par>
                              <p:par>
                                <p:cTn id="59" presetID="0" presetClass="path" presetSubtype="0" accel="50000" decel="50000" fill="hold" grpId="0" nodeType="withEffect">
                                  <p:stCondLst>
                                    <p:cond delay="0"/>
                                  </p:stCondLst>
                                  <p:childTnLst>
                                    <p:animMotion origin="layout" path="M 1.875E-6 4.07407E-6 L -0.17383 0.43819 " pathEditMode="relative" rAng="0" ptsTypes="AA">
                                      <p:cBhvr>
                                        <p:cTn id="60" dur="2000" fill="hold"/>
                                        <p:tgtEl>
                                          <p:spTgt spid="18"/>
                                        </p:tgtEl>
                                        <p:attrNameLst>
                                          <p:attrName>ppt_x</p:attrName>
                                          <p:attrName>ppt_y</p:attrName>
                                        </p:attrNameLst>
                                      </p:cBhvr>
                                      <p:rCtr x="-8698" y="21898"/>
                                    </p:animMotion>
                                  </p:childTnLst>
                                </p:cTn>
                              </p:par>
                            </p:childTnLst>
                          </p:cTn>
                        </p:par>
                      </p:childTnLst>
                    </p:cTn>
                  </p:par>
                  <p:par>
                    <p:cTn id="61" fill="hold">
                      <p:stCondLst>
                        <p:cond delay="indefinite"/>
                      </p:stCondLst>
                      <p:childTnLst>
                        <p:par>
                          <p:cTn id="62" fill="hold">
                            <p:stCondLst>
                              <p:cond delay="0"/>
                            </p:stCondLst>
                            <p:childTnLst>
                              <p:par>
                                <p:cTn id="63" presetID="5" presetClass="emph" presetSubtype="1" grpId="1" nodeType="clickEffect">
                                  <p:stCondLst>
                                    <p:cond delay="0"/>
                                  </p:stCondLst>
                                  <p:childTnLst>
                                    <p:set>
                                      <p:cBhvr override="childStyle">
                                        <p:cTn id="64" dur="indefinite"/>
                                        <p:tgtEl>
                                          <p:spTgt spid="20"/>
                                        </p:tgtEl>
                                        <p:attrNameLst>
                                          <p:attrName>style.fontStyle</p:attrName>
                                        </p:attrNameLst>
                                      </p:cBhvr>
                                      <p:to>
                                        <p:strVal val="normal"/>
                                      </p:to>
                                    </p:set>
                                    <p:set>
                                      <p:cBhvr override="childStyle">
                                        <p:cTn id="65" dur="indefinite"/>
                                        <p:tgtEl>
                                          <p:spTgt spid="20"/>
                                        </p:tgtEl>
                                        <p:attrNameLst>
                                          <p:attrName>style.fontWeight</p:attrName>
                                        </p:attrNameLst>
                                      </p:cBhvr>
                                      <p:to>
                                        <p:strVal val="bold"/>
                                      </p:to>
                                    </p:set>
                                    <p:set>
                                      <p:cBhvr override="childStyle">
                                        <p:cTn id="66" dur="indefinite"/>
                                        <p:tgtEl>
                                          <p:spTgt spid="20"/>
                                        </p:tgtEl>
                                        <p:attrNameLst>
                                          <p:attrName>style.textDecorationUnderline</p:attrName>
                                        </p:attrNameLst>
                                      </p:cBhvr>
                                      <p:to>
                                        <p:strVal val="false"/>
                                      </p:to>
                                    </p:set>
                                  </p:childTnLst>
                                </p:cTn>
                              </p:par>
                              <p:par>
                                <p:cTn id="67" presetID="0" presetClass="path" presetSubtype="0" accel="50000" decel="50000" fill="hold" grpId="0" nodeType="withEffect">
                                  <p:stCondLst>
                                    <p:cond delay="0"/>
                                  </p:stCondLst>
                                  <p:childTnLst>
                                    <p:animMotion origin="layout" path="M -1.875E-6 1.11111E-6 L -0.41002 0.23426 " pathEditMode="relative" rAng="0" ptsTypes="AA">
                                      <p:cBhvr>
                                        <p:cTn id="68" dur="2000" fill="hold"/>
                                        <p:tgtEl>
                                          <p:spTgt spid="20"/>
                                        </p:tgtEl>
                                        <p:attrNameLst>
                                          <p:attrName>ppt_x</p:attrName>
                                          <p:attrName>ppt_y</p:attrName>
                                        </p:attrNameLst>
                                      </p:cBhvr>
                                      <p:rCtr x="-20508" y="11713"/>
                                    </p:animMotion>
                                  </p:childTnLst>
                                </p:cTn>
                              </p:par>
                            </p:childTnLst>
                          </p:cTn>
                        </p:par>
                      </p:childTnLst>
                    </p:cTn>
                  </p:par>
                  <p:par>
                    <p:cTn id="69" fill="hold">
                      <p:stCondLst>
                        <p:cond delay="indefinite"/>
                      </p:stCondLst>
                      <p:childTnLst>
                        <p:par>
                          <p:cTn id="70" fill="hold">
                            <p:stCondLst>
                              <p:cond delay="0"/>
                            </p:stCondLst>
                            <p:childTnLst>
                              <p:par>
                                <p:cTn id="71" presetID="5" presetClass="emph" presetSubtype="1" grpId="1" nodeType="clickEffect">
                                  <p:stCondLst>
                                    <p:cond delay="0"/>
                                  </p:stCondLst>
                                  <p:childTnLst>
                                    <p:set>
                                      <p:cBhvr override="childStyle">
                                        <p:cTn id="72" dur="indefinite"/>
                                        <p:tgtEl>
                                          <p:spTgt spid="13"/>
                                        </p:tgtEl>
                                        <p:attrNameLst>
                                          <p:attrName>style.fontStyle</p:attrName>
                                        </p:attrNameLst>
                                      </p:cBhvr>
                                      <p:to>
                                        <p:strVal val="normal"/>
                                      </p:to>
                                    </p:set>
                                    <p:set>
                                      <p:cBhvr override="childStyle">
                                        <p:cTn id="73" dur="indefinite"/>
                                        <p:tgtEl>
                                          <p:spTgt spid="13"/>
                                        </p:tgtEl>
                                        <p:attrNameLst>
                                          <p:attrName>style.fontWeight</p:attrName>
                                        </p:attrNameLst>
                                      </p:cBhvr>
                                      <p:to>
                                        <p:strVal val="bold"/>
                                      </p:to>
                                    </p:set>
                                    <p:set>
                                      <p:cBhvr override="childStyle">
                                        <p:cTn id="74" dur="indefinite"/>
                                        <p:tgtEl>
                                          <p:spTgt spid="13"/>
                                        </p:tgtEl>
                                        <p:attrNameLst>
                                          <p:attrName>style.textDecorationUnderline</p:attrName>
                                        </p:attrNameLst>
                                      </p:cBhvr>
                                      <p:to>
                                        <p:strVal val="false"/>
                                      </p:to>
                                    </p:set>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0" nodeType="clickEffect">
                                  <p:stCondLst>
                                    <p:cond delay="0"/>
                                  </p:stCondLst>
                                  <p:childTnLst>
                                    <p:animMotion origin="layout" path="M -1.875E-6 2.59259E-6 L -0.51953 0.17778 " pathEditMode="relative" rAng="0" ptsTypes="AA">
                                      <p:cBhvr>
                                        <p:cTn id="78" dur="2000" fill="hold"/>
                                        <p:tgtEl>
                                          <p:spTgt spid="13"/>
                                        </p:tgtEl>
                                        <p:attrNameLst>
                                          <p:attrName>ppt_x</p:attrName>
                                          <p:attrName>ppt_y</p:attrName>
                                        </p:attrNameLst>
                                      </p:cBhvr>
                                      <p:rCtr x="-25977" y="8889"/>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animBg="1"/>
      <p:bldP spid="18" grpId="1" animBg="1"/>
      <p:bldP spid="20" grpId="0" animBg="1"/>
      <p:bldP spid="2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Requirements are not all the same</a:t>
            </a:r>
            <a:endParaRPr lang="en-US" dirty="0"/>
          </a:p>
        </p:txBody>
      </p:sp>
      <p:sp>
        <p:nvSpPr>
          <p:cNvPr id="3" name="Content Placeholder 2"/>
          <p:cNvSpPr>
            <a:spLocks noGrp="1"/>
          </p:cNvSpPr>
          <p:nvPr>
            <p:ph sz="quarter" idx="1"/>
          </p:nvPr>
        </p:nvSpPr>
        <p:spPr>
          <a:xfrm>
            <a:off x="609600" y="1066800"/>
            <a:ext cx="11093530" cy="5626625"/>
          </a:xfrm>
        </p:spPr>
        <p:txBody>
          <a:bodyPr>
            <a:normAutofit/>
          </a:bodyPr>
          <a:lstStyle/>
          <a:p>
            <a:pPr marL="0" indent="0">
              <a:buNone/>
            </a:pPr>
            <a:r>
              <a:rPr lang="en-US" b="1" dirty="0"/>
              <a:t>A domain property (constraint)</a:t>
            </a:r>
          </a:p>
          <a:p>
            <a:r>
              <a:rPr lang="en-US" dirty="0"/>
              <a:t>A descriptive statement that is expected to hold regardless of how the system behaves.</a:t>
            </a:r>
          </a:p>
          <a:p>
            <a:r>
              <a:rPr lang="en-US" dirty="0"/>
              <a:t>Examples:</a:t>
            </a:r>
          </a:p>
          <a:p>
            <a:pPr lvl="1"/>
            <a:r>
              <a:rPr lang="en-US" dirty="0"/>
              <a:t>“A train is moving if and only if its physical speed is non-null.”</a:t>
            </a:r>
          </a:p>
          <a:p>
            <a:pPr lvl="1"/>
            <a:r>
              <a:rPr lang="en-US" dirty="0"/>
              <a:t>“A book may not be borrowed and available at the same time.”</a:t>
            </a:r>
          </a:p>
          <a:p>
            <a:pPr lvl="1"/>
            <a:r>
              <a:rPr lang="en-US" dirty="0"/>
              <a:t>“A participant cannot attend multiple meetings at the same time.”</a:t>
            </a:r>
          </a:p>
          <a:p>
            <a:pPr lvl="1"/>
            <a:r>
              <a:rPr lang="en-US" dirty="0"/>
              <a:t>“A train’s measured speed is non-null if and only if its physical speed is non-null.”</a:t>
            </a:r>
          </a:p>
          <a:p>
            <a:r>
              <a:rPr lang="en-US" dirty="0"/>
              <a:t>The problem with domain properties is that often we fail to understand them!</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5" name="Footer Placeholder 4"/>
          <p:cNvSpPr>
            <a:spLocks noGrp="1"/>
          </p:cNvSpPr>
          <p:nvPr>
            <p:ph type="ftr" sz="quarter" idx="11"/>
          </p:nvPr>
        </p:nvSpPr>
        <p:spPr/>
        <p:txBody>
          <a:bodyPr/>
          <a:lstStyle/>
          <a:p>
            <a:pPr>
              <a:defRPr/>
            </a:pPr>
            <a:r>
              <a:rPr lang="en-US" altLang="en-US" dirty="0"/>
              <a:t>All Rights Reserved (Mehdi </a:t>
            </a:r>
            <a:r>
              <a:rPr lang="en-US" altLang="en-US" dirty="0" err="1"/>
              <a:t>Mirakhorli</a:t>
            </a:r>
            <a:r>
              <a:rPr lang="en-US" altLang="en-US" dirty="0"/>
              <a:t>, Jane Cleland Huang)</a:t>
            </a:r>
          </a:p>
        </p:txBody>
      </p:sp>
    </p:spTree>
    <p:extLst>
      <p:ext uri="{BB962C8B-B14F-4D97-AF65-F5344CB8AC3E}">
        <p14:creationId xmlns:p14="http://schemas.microsoft.com/office/powerpoint/2010/main" val="24019759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What is 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2</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2593343237"/>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4" y="3683831"/>
            <a:ext cx="11427232" cy="2809043"/>
          </a:xfrm>
        </p:spPr>
        <p:txBody>
          <a:bodyPr>
            <a:normAutofit/>
          </a:bodyPr>
          <a:lstStyle/>
          <a:p>
            <a:pPr marL="0" indent="0">
              <a:buNone/>
            </a:pPr>
            <a:endParaRPr lang="en-US" dirty="0"/>
          </a:p>
          <a:p>
            <a:pPr marL="0" indent="0">
              <a:buNone/>
            </a:pPr>
            <a:r>
              <a:rPr lang="en-US" b="1" dirty="0"/>
              <a:t>Requirements engineering (RE)</a:t>
            </a:r>
            <a:r>
              <a:rPr lang="en-US" dirty="0"/>
              <a:t>: process of </a:t>
            </a:r>
            <a:r>
              <a:rPr lang="en-US" b="1" dirty="0"/>
              <a:t>identifying</a:t>
            </a:r>
            <a:r>
              <a:rPr lang="en-US" dirty="0"/>
              <a:t>, </a:t>
            </a:r>
            <a:r>
              <a:rPr lang="en-US" b="1" dirty="0"/>
              <a:t>analyzing</a:t>
            </a:r>
            <a:r>
              <a:rPr lang="en-US" dirty="0"/>
              <a:t>, and </a:t>
            </a:r>
            <a:r>
              <a:rPr lang="en-US" b="1" dirty="0"/>
              <a:t>documenting</a:t>
            </a:r>
            <a:r>
              <a:rPr lang="en-US" dirty="0"/>
              <a:t> necessary </a:t>
            </a:r>
            <a:r>
              <a:rPr lang="en-US" b="1" dirty="0"/>
              <a:t>attributes</a:t>
            </a:r>
            <a:r>
              <a:rPr lang="en-US" dirty="0"/>
              <a:t>, </a:t>
            </a:r>
            <a:r>
              <a:rPr lang="en-US" b="1" dirty="0"/>
              <a:t>characteristics</a:t>
            </a:r>
            <a:r>
              <a:rPr lang="en-US" dirty="0"/>
              <a:t>, or </a:t>
            </a:r>
            <a:r>
              <a:rPr lang="en-US" b="1" dirty="0"/>
              <a:t>qualities</a:t>
            </a:r>
            <a:r>
              <a:rPr lang="en-US" dirty="0"/>
              <a:t> of a system and </a:t>
            </a:r>
            <a:r>
              <a:rPr lang="en-US" b="1" dirty="0"/>
              <a:t>features</a:t>
            </a:r>
            <a:r>
              <a:rPr lang="en-US" dirty="0"/>
              <a:t> expected by the users [1]</a:t>
            </a:r>
          </a:p>
        </p:txBody>
      </p:sp>
      <p:sp>
        <p:nvSpPr>
          <p:cNvPr id="5" name="TextBox 4">
            <a:extLst>
              <a:ext uri="{FF2B5EF4-FFF2-40B4-BE49-F238E27FC236}">
                <a16:creationId xmlns:a16="http://schemas.microsoft.com/office/drawing/2014/main" id="{EFDDDEDD-292B-2E9D-5E2E-CC069C8A59A2}"/>
              </a:ext>
            </a:extLst>
          </p:cNvPr>
          <p:cNvSpPr txBox="1"/>
          <p:nvPr/>
        </p:nvSpPr>
        <p:spPr>
          <a:xfrm>
            <a:off x="104820" y="6354247"/>
            <a:ext cx="9140390" cy="461665"/>
          </a:xfrm>
          <a:prstGeom prst="rect">
            <a:avLst/>
          </a:prstGeom>
          <a:noFill/>
        </p:spPr>
        <p:txBody>
          <a:bodyPr wrap="square">
            <a:spAutoFit/>
          </a:bodyPr>
          <a:lstStyle/>
          <a:p>
            <a:pPr marL="288925" indent="-288925"/>
            <a:r>
              <a:rPr lang="en-US" sz="1200" dirty="0"/>
              <a:t>[1] Brian </a:t>
            </a:r>
            <a:r>
              <a:rPr lang="en-US" sz="1200" dirty="0" err="1"/>
              <a:t>Berenbach</a:t>
            </a:r>
            <a:r>
              <a:rPr lang="en-US" sz="1200" dirty="0"/>
              <a:t>, Daniel </a:t>
            </a:r>
            <a:r>
              <a:rPr lang="en-US" sz="1200" dirty="0" err="1"/>
              <a:t>Paulish</a:t>
            </a:r>
            <a:r>
              <a:rPr lang="en-US" sz="1200" dirty="0"/>
              <a:t>, Juergen </a:t>
            </a:r>
            <a:r>
              <a:rPr lang="en-US" sz="1200" dirty="0" err="1"/>
              <a:t>Kazmeier</a:t>
            </a:r>
            <a:r>
              <a:rPr lang="en-US" sz="1200" dirty="0"/>
              <a:t>, and Arnold Rudorfer. Software &amp; Systems Requirements Engineering: In Practice. McGraw-Hill, Inc., USA, 1 edition, 2009.</a:t>
            </a:r>
          </a:p>
        </p:txBody>
      </p:sp>
    </p:spTree>
    <p:extLst>
      <p:ext uri="{BB962C8B-B14F-4D97-AF65-F5344CB8AC3E}">
        <p14:creationId xmlns:p14="http://schemas.microsoft.com/office/powerpoint/2010/main" val="2709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Definitions</a:t>
            </a:r>
          </a:p>
        </p:txBody>
      </p:sp>
      <p:sp>
        <p:nvSpPr>
          <p:cNvPr id="3" name="Content Placeholder 2"/>
          <p:cNvSpPr>
            <a:spLocks noGrp="1"/>
          </p:cNvSpPr>
          <p:nvPr>
            <p:ph sz="quarter" idx="1"/>
          </p:nvPr>
        </p:nvSpPr>
        <p:spPr>
          <a:xfrm>
            <a:off x="609600" y="1219200"/>
            <a:ext cx="10972800" cy="5410200"/>
          </a:xfrm>
        </p:spPr>
        <p:txBody>
          <a:bodyPr>
            <a:normAutofit/>
          </a:bodyPr>
          <a:lstStyle/>
          <a:p>
            <a:r>
              <a:rPr lang="en-US" dirty="0"/>
              <a:t>Create a common vocabulary for stakeholders and therefore reduce errors.</a:t>
            </a:r>
          </a:p>
          <a:p>
            <a:endParaRPr lang="en-US" dirty="0"/>
          </a:p>
          <a:p>
            <a:pPr marL="0" indent="0">
              <a:buNone/>
            </a:pPr>
            <a:r>
              <a:rPr lang="en-US" dirty="0"/>
              <a:t>Examples:</a:t>
            </a:r>
          </a:p>
          <a:p>
            <a:r>
              <a:rPr lang="en-US" i="1" dirty="0"/>
              <a:t>“Train moving</a:t>
            </a:r>
            <a:r>
              <a:rPr lang="en-US" dirty="0"/>
              <a:t> means that a train is physically moving on a block.”</a:t>
            </a:r>
          </a:p>
          <a:p>
            <a:r>
              <a:rPr lang="en-US" i="1" dirty="0"/>
              <a:t>“A patron</a:t>
            </a:r>
            <a:r>
              <a:rPr lang="en-US" dirty="0"/>
              <a:t> is any person who has registered at the corresponding library for the corresponding period of time.”</a:t>
            </a:r>
          </a:p>
          <a:p>
            <a:pPr>
              <a:buNone/>
            </a:pPr>
            <a:endParaRPr lang="en-US" i="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5" name="Footer Placeholder 4"/>
          <p:cNvSpPr>
            <a:spLocks noGrp="1"/>
          </p:cNvSpPr>
          <p:nvPr>
            <p:ph type="ftr" sz="quarter" idx="11"/>
          </p:nvPr>
        </p:nvSpPr>
        <p:spPr/>
        <p:txBody>
          <a:bodyPr/>
          <a:lstStyle/>
          <a:p>
            <a:pPr>
              <a:defRPr/>
            </a:pPr>
            <a:r>
              <a:rPr lang="en-US" altLang="en-US" dirty="0"/>
              <a:t>All Rights Reserved (Mehdi </a:t>
            </a:r>
            <a:r>
              <a:rPr lang="en-US" altLang="en-US" dirty="0" err="1"/>
              <a:t>Mirakhorli</a:t>
            </a:r>
            <a:r>
              <a:rPr lang="en-US" altLang="en-US" dirty="0"/>
              <a:t>, Jane Cleland Huang)</a:t>
            </a:r>
          </a:p>
        </p:txBody>
      </p:sp>
    </p:spTree>
    <p:extLst>
      <p:ext uri="{BB962C8B-B14F-4D97-AF65-F5344CB8AC3E}">
        <p14:creationId xmlns:p14="http://schemas.microsoft.com/office/powerpoint/2010/main" val="13698049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activity</a:t>
            </a:r>
          </a:p>
        </p:txBody>
      </p:sp>
      <p:sp>
        <p:nvSpPr>
          <p:cNvPr id="3" name="Content Placeholder 2"/>
          <p:cNvSpPr>
            <a:spLocks noGrp="1"/>
          </p:cNvSpPr>
          <p:nvPr>
            <p:ph idx="1"/>
          </p:nvPr>
        </p:nvSpPr>
        <p:spPr>
          <a:xfrm>
            <a:off x="609600" y="1201511"/>
            <a:ext cx="10972800" cy="4530725"/>
          </a:xfrm>
        </p:spPr>
        <p:txBody>
          <a:bodyPr/>
          <a:lstStyle/>
          <a:p>
            <a:pPr marL="0" indent="0">
              <a:buNone/>
            </a:pPr>
            <a:r>
              <a:rPr lang="en-US" sz="2400" dirty="0"/>
              <a:t>Please define one example of a requirement for the </a:t>
            </a:r>
            <a:r>
              <a:rPr lang="en-US" sz="2400" dirty="0">
                <a:solidFill>
                  <a:srgbClr val="0070C0"/>
                </a:solidFill>
              </a:rPr>
              <a:t>healthcare.gov </a:t>
            </a:r>
            <a:r>
              <a:rPr lang="en-US" sz="2400" dirty="0"/>
              <a:t>system</a:t>
            </a:r>
            <a:endParaRPr lang="en-US" sz="2000" dirty="0"/>
          </a:p>
          <a:p>
            <a:pPr>
              <a:buFont typeface="Wingdings" panose="05000000000000000000" pitchFamily="2" charset="2"/>
              <a:buChar char="§"/>
            </a:pPr>
            <a:r>
              <a:rPr lang="en-US" sz="2400" dirty="0"/>
              <a:t>Business Requirement – fulfill business objectives (“what,” not “how”)</a:t>
            </a:r>
          </a:p>
          <a:p>
            <a:pPr>
              <a:buFont typeface="Wingdings" panose="05000000000000000000" pitchFamily="2" charset="2"/>
              <a:buChar char="§"/>
            </a:pPr>
            <a:r>
              <a:rPr lang="en-US" sz="2400" dirty="0"/>
              <a:t>System Requirement – enforced by software, but formulated in terms of environmental phenomena</a:t>
            </a:r>
          </a:p>
          <a:p>
            <a:pPr>
              <a:buFont typeface="Wingdings" panose="05000000000000000000" pitchFamily="2" charset="2"/>
              <a:buChar char="§"/>
            </a:pPr>
            <a:r>
              <a:rPr lang="en-US" sz="2400" dirty="0"/>
              <a:t>Software Requirement – enforced solely by the software, formulated in terms of shared phenomena or software phenomena</a:t>
            </a:r>
          </a:p>
          <a:p>
            <a:pPr>
              <a:buFont typeface="Wingdings" panose="05000000000000000000" pitchFamily="2" charset="2"/>
              <a:buChar char="§"/>
            </a:pPr>
            <a:r>
              <a:rPr lang="en-US" sz="2400" dirty="0"/>
              <a:t>Non-Functional Requirement – quality attributes, “-</a:t>
            </a:r>
            <a:r>
              <a:rPr lang="en-US" sz="2400" dirty="0" err="1"/>
              <a:t>ilities</a:t>
            </a:r>
            <a:r>
              <a:rPr lang="en-US" sz="2400" dirty="0"/>
              <a:t>”</a:t>
            </a:r>
          </a:p>
          <a:p>
            <a:pPr>
              <a:buFont typeface="Wingdings" panose="05000000000000000000" pitchFamily="2" charset="2"/>
              <a:buChar char="§"/>
            </a:pPr>
            <a:r>
              <a:rPr lang="en-US" sz="2400" dirty="0"/>
              <a:t>Domain Property (Constraint) – expected to hold regardless of system behavior</a:t>
            </a:r>
          </a:p>
        </p:txBody>
      </p:sp>
      <p:sp>
        <p:nvSpPr>
          <p:cNvPr id="4" name="Slide Number Placeholder 3"/>
          <p:cNvSpPr>
            <a:spLocks noGrp="1"/>
          </p:cNvSpPr>
          <p:nvPr>
            <p:ph type="sldNum" sz="quarter" idx="12"/>
          </p:nvPr>
        </p:nvSpPr>
        <p:spPr/>
        <p:txBody>
          <a:bodyPr/>
          <a:lstStyle/>
          <a:p>
            <a:pPr>
              <a:defRPr/>
            </a:pPr>
            <a:fld id="{C28C81D7-7FAC-4C78-997B-D01AFD687693}" type="slidenum">
              <a:rPr lang="en-US" altLang="en-US" smtClean="0"/>
              <a:pPr>
                <a:defRPr/>
              </a:pPr>
              <a:t>21</a:t>
            </a:fld>
            <a:endParaRPr lang="en-US" altLang="en-US"/>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288254" y="4778718"/>
            <a:ext cx="3615492" cy="1848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815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Improv</a:t>
            </a:r>
            <a:r>
              <a:rPr lang="en-US" dirty="0"/>
              <a:t>. Technical show</a:t>
            </a:r>
          </a:p>
        </p:txBody>
      </p:sp>
      <p:sp>
        <p:nvSpPr>
          <p:cNvPr id="7" name="Subtitle 6"/>
          <p:cNvSpPr>
            <a:spLocks noGrp="1"/>
          </p:cNvSpPr>
          <p:nvPr>
            <p:ph type="subTitle" idx="1"/>
          </p:nvPr>
        </p:nvSpPr>
        <p:spPr>
          <a:xfrm>
            <a:off x="1752601" y="4350721"/>
            <a:ext cx="4458615" cy="2507279"/>
          </a:xfrm>
        </p:spPr>
        <p:txBody>
          <a:bodyPr>
            <a:noAutofit/>
          </a:bodyPr>
          <a:lstStyle/>
          <a:p>
            <a:r>
              <a:rPr lang="en-US" sz="2400" dirty="0"/>
              <a:t>Subject: </a:t>
            </a:r>
            <a:r>
              <a:rPr lang="en-US" sz="1800" b="0" dirty="0"/>
              <a:t>Combination of the followings</a:t>
            </a:r>
            <a:endParaRPr lang="en-US" sz="2400" b="0" dirty="0"/>
          </a:p>
          <a:p>
            <a:pPr marL="342900" indent="-342900">
              <a:spcBef>
                <a:spcPts val="0"/>
              </a:spcBef>
              <a:buFont typeface="Wingdings" panose="05000000000000000000" pitchFamily="2" charset="2"/>
              <a:buChar char="§"/>
            </a:pPr>
            <a:r>
              <a:rPr lang="en-US" sz="1800" b="0" dirty="0"/>
              <a:t>Requirements Elicitation Techniques</a:t>
            </a:r>
          </a:p>
          <a:p>
            <a:pPr marL="342900" indent="-342900">
              <a:spcBef>
                <a:spcPts val="0"/>
              </a:spcBef>
              <a:buFont typeface="Wingdings" panose="05000000000000000000" pitchFamily="2" charset="2"/>
              <a:buChar char="§"/>
            </a:pPr>
            <a:r>
              <a:rPr lang="en-US" sz="1800" b="0" dirty="0"/>
              <a:t>Architecture Design</a:t>
            </a:r>
          </a:p>
          <a:p>
            <a:pPr marL="342900" indent="-342900">
              <a:spcBef>
                <a:spcPts val="0"/>
              </a:spcBef>
              <a:buFont typeface="Wingdings" panose="05000000000000000000" pitchFamily="2" charset="2"/>
              <a:buChar char="§"/>
            </a:pPr>
            <a:r>
              <a:rPr lang="en-US" sz="1800" b="0" dirty="0"/>
              <a:t>Architecture Evaluation</a:t>
            </a:r>
          </a:p>
          <a:p>
            <a:r>
              <a:rPr lang="en-US" sz="2400" dirty="0"/>
              <a:t>Participants:</a:t>
            </a:r>
          </a:p>
          <a:p>
            <a:pPr marL="342900" indent="-342900">
              <a:spcBef>
                <a:spcPts val="0"/>
              </a:spcBef>
              <a:buFont typeface="Wingdings" panose="05000000000000000000" pitchFamily="2" charset="2"/>
              <a:buChar char="§"/>
            </a:pPr>
            <a:r>
              <a:rPr lang="en-US" sz="1800" b="0" dirty="0"/>
              <a:t>Teams</a:t>
            </a:r>
          </a:p>
          <a:p>
            <a:pPr marL="342900" indent="-342900">
              <a:spcBef>
                <a:spcPts val="0"/>
              </a:spcBef>
              <a:buFont typeface="Wingdings" panose="05000000000000000000" pitchFamily="2" charset="2"/>
              <a:buChar char="§"/>
            </a:pPr>
            <a:r>
              <a:rPr lang="en-US" sz="1800" b="0" dirty="0"/>
              <a:t>Me</a:t>
            </a:r>
          </a:p>
          <a:p>
            <a:pPr marL="342900" indent="-342900">
              <a:spcBef>
                <a:spcPts val="0"/>
              </a:spcBef>
              <a:buFont typeface="Wingdings" panose="05000000000000000000" pitchFamily="2" charset="2"/>
              <a:buChar char="§"/>
            </a:pPr>
            <a:r>
              <a:rPr lang="en-US" sz="1800" b="0" dirty="0"/>
              <a:t>Volunteers</a:t>
            </a:r>
          </a:p>
          <a:p>
            <a:endParaRPr lang="en-US" sz="1800" b="0" dirty="0"/>
          </a:p>
          <a:p>
            <a:pPr marL="342900" indent="-342900">
              <a:buFont typeface="Wingdings" panose="05000000000000000000" pitchFamily="2" charset="2"/>
              <a:buChar char="§"/>
            </a:pPr>
            <a:endParaRPr lang="en-US" sz="2400" b="0" dirty="0"/>
          </a:p>
        </p:txBody>
      </p:sp>
      <p:sp>
        <p:nvSpPr>
          <p:cNvPr id="4" name="Slide Number Placeholder 3"/>
          <p:cNvSpPr>
            <a:spLocks noGrp="1"/>
          </p:cNvSpPr>
          <p:nvPr>
            <p:ph type="sldNum" sz="quarter" idx="11"/>
          </p:nvPr>
        </p:nvSpPr>
        <p:spPr/>
        <p:txBody>
          <a:bodyPr/>
          <a:lstStyle/>
          <a:p>
            <a:pPr>
              <a:defRPr/>
            </a:pPr>
            <a:fld id="{C28C81D7-7FAC-4C78-997B-D01AFD687693}" type="slidenum">
              <a:rPr lang="en-US" altLang="en-US" smtClean="0"/>
              <a:pPr>
                <a:defRPr/>
              </a:pPr>
              <a:t>22</a:t>
            </a:fld>
            <a:endParaRPr lang="en-US" altLang="en-US"/>
          </a:p>
        </p:txBody>
      </p:sp>
      <p:pic>
        <p:nvPicPr>
          <p:cNvPr id="1026" name="Picture 2" descr="http://i.ytimg.com/vi/gb-V0KVeEc4/maxresdefault.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069" t="15418" r="13276"/>
          <a:stretch/>
        </p:blipFill>
        <p:spPr bwMode="auto">
          <a:xfrm>
            <a:off x="6019227" y="31533"/>
            <a:ext cx="4627401" cy="31607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94641" y="548625"/>
            <a:ext cx="4032525" cy="1938992"/>
          </a:xfrm>
          <a:prstGeom prst="rect">
            <a:avLst/>
          </a:prstGeom>
        </p:spPr>
        <p:txBody>
          <a:bodyPr wrap="square">
            <a:spAutoFit/>
          </a:bodyPr>
          <a:lstStyle/>
          <a:p>
            <a:r>
              <a:rPr lang="en-US" sz="4000" dirty="0" err="1">
                <a:solidFill>
                  <a:schemeClr val="bg1"/>
                </a:solidFill>
              </a:rPr>
              <a:t>Improv</a:t>
            </a:r>
            <a:r>
              <a:rPr lang="en-US" sz="4000" dirty="0">
                <a:solidFill>
                  <a:schemeClr val="bg1"/>
                </a:solidFill>
              </a:rPr>
              <a:t> Show on Requirements and Architecture</a:t>
            </a:r>
          </a:p>
        </p:txBody>
      </p:sp>
      <p:sp>
        <p:nvSpPr>
          <p:cNvPr id="9" name="Subtitle 6"/>
          <p:cNvSpPr txBox="1">
            <a:spLocks/>
          </p:cNvSpPr>
          <p:nvPr/>
        </p:nvSpPr>
        <p:spPr>
          <a:xfrm>
            <a:off x="6249621" y="4301362"/>
            <a:ext cx="4458615" cy="2507279"/>
          </a:xfrm>
          <a:prstGeom prst="rect">
            <a:avLst/>
          </a:prstGeom>
          <a:solidFill>
            <a:schemeClr val="bg1"/>
          </a:solidFill>
        </p:spPr>
        <p:txBody>
          <a:bodyPr vert="horz">
            <a:noAutofit/>
          </a:bodyPr>
          <a:lstStyle>
            <a:lvl1pPr marL="0" marR="0" indent="0" algn="l" rtl="0" eaLnBrk="1" latinLnBrk="0" hangingPunct="1">
              <a:spcBef>
                <a:spcPct val="20000"/>
              </a:spcBef>
              <a:buFontTx/>
              <a:buNone/>
              <a:defRPr sz="1100" b="1">
                <a:solidFill>
                  <a:schemeClr val="accent4">
                    <a:shade val="50000"/>
                  </a:schemeClr>
                </a:solidFill>
                <a:latin typeface="+mn-lt"/>
                <a:ea typeface="+mn-ea"/>
                <a:cs typeface="+mn-cs"/>
              </a:defRPr>
            </a:lvl1pPr>
            <a:lvl2pPr marL="457200" indent="0" algn="ctr" rtl="0" eaLnBrk="1" latinLnBrk="0" hangingPunct="1">
              <a:spcBef>
                <a:spcPct val="20000"/>
              </a:spcBef>
              <a:buFontTx/>
              <a:buNone/>
              <a:defRPr sz="1100">
                <a:solidFill>
                  <a:schemeClr val="tx1"/>
                </a:solidFill>
                <a:latin typeface="+mn-lt"/>
                <a:ea typeface="+mn-ea"/>
                <a:cs typeface="+mn-cs"/>
              </a:defRPr>
            </a:lvl2pPr>
            <a:lvl3pPr marL="914400" indent="0" algn="ctr" rtl="0" eaLnBrk="1" latinLnBrk="0" hangingPunct="1">
              <a:spcBef>
                <a:spcPct val="20000"/>
              </a:spcBef>
              <a:buFontTx/>
              <a:buNone/>
              <a:defRPr sz="1100">
                <a:solidFill>
                  <a:schemeClr val="tx1"/>
                </a:solidFill>
                <a:latin typeface="+mn-lt"/>
                <a:ea typeface="+mn-ea"/>
                <a:cs typeface="+mn-cs"/>
              </a:defRPr>
            </a:lvl3pPr>
            <a:lvl4pPr marL="1371600" indent="0" algn="ctr" rtl="0" eaLnBrk="1" latinLnBrk="0" hangingPunct="1">
              <a:spcBef>
                <a:spcPct val="20000"/>
              </a:spcBef>
              <a:buFontTx/>
              <a:buNone/>
              <a:defRPr sz="1100">
                <a:solidFill>
                  <a:schemeClr val="tx1"/>
                </a:solidFill>
                <a:latin typeface="+mn-lt"/>
                <a:ea typeface="+mn-ea"/>
                <a:cs typeface="+mn-cs"/>
              </a:defRPr>
            </a:lvl4pPr>
            <a:lvl5pPr marL="1828800" indent="0" algn="ctr" rtl="0" eaLnBrk="1" latinLnBrk="0" hangingPunct="1">
              <a:spcBef>
                <a:spcPct val="20000"/>
              </a:spcBef>
              <a:buFontTx/>
              <a:buNone/>
              <a:defRPr sz="1100">
                <a:solidFill>
                  <a:schemeClr val="tx1"/>
                </a:solidFill>
                <a:latin typeface="+mn-lt"/>
                <a:ea typeface="+mn-ea"/>
                <a:cs typeface="+mn-cs"/>
              </a:defRPr>
            </a:lvl5pPr>
            <a:lvl6pPr marL="2286000" indent="0" algn="ctr" rtl="0" eaLnBrk="1" latinLnBrk="0" hangingPunct="1">
              <a:spcBef>
                <a:spcPct val="20000"/>
              </a:spcBef>
              <a:buNone/>
              <a:defRPr sz="2000">
                <a:solidFill>
                  <a:schemeClr val="tx1"/>
                </a:solidFill>
                <a:latin typeface="+mn-lt"/>
                <a:ea typeface="+mn-ea"/>
                <a:cs typeface="+mn-cs"/>
              </a:defRPr>
            </a:lvl6pPr>
            <a:lvl7pPr marL="2743200" indent="0" algn="ctr" rtl="0" eaLnBrk="1" latinLnBrk="0" hangingPunct="1">
              <a:spcBef>
                <a:spcPct val="20000"/>
              </a:spcBef>
              <a:buNone/>
              <a:defRPr sz="2000">
                <a:solidFill>
                  <a:schemeClr val="tx1"/>
                </a:solidFill>
                <a:latin typeface="+mn-lt"/>
                <a:ea typeface="+mn-ea"/>
                <a:cs typeface="+mn-cs"/>
              </a:defRPr>
            </a:lvl7pPr>
            <a:lvl8pPr marL="3200400" indent="0" algn="ctr" rtl="0" eaLnBrk="1" latinLnBrk="0" hangingPunct="1">
              <a:spcBef>
                <a:spcPct val="20000"/>
              </a:spcBef>
              <a:buNone/>
              <a:defRPr sz="2000">
                <a:solidFill>
                  <a:schemeClr val="tx1"/>
                </a:solidFill>
                <a:latin typeface="+mn-lt"/>
                <a:ea typeface="+mn-ea"/>
                <a:cs typeface="+mn-cs"/>
              </a:defRPr>
            </a:lvl8pPr>
            <a:lvl9pPr marL="3657600" indent="0" algn="ctr" rtl="0" eaLnBrk="1" latinLnBrk="0" hangingPunct="1">
              <a:spcBef>
                <a:spcPct val="20000"/>
              </a:spcBef>
              <a:buNone/>
              <a:defRPr sz="2000">
                <a:solidFill>
                  <a:schemeClr val="tx1"/>
                </a:solidFill>
                <a:latin typeface="+mn-lt"/>
                <a:ea typeface="+mn-ea"/>
                <a:cs typeface="+mn-cs"/>
              </a:defRPr>
            </a:lvl9pPr>
            <a:extLst/>
          </a:lstStyle>
          <a:p>
            <a:r>
              <a:rPr lang="en-US" sz="2400" kern="0" dirty="0"/>
              <a:t>Rules:</a:t>
            </a:r>
          </a:p>
          <a:p>
            <a:pPr marL="342900" indent="-342900">
              <a:spcBef>
                <a:spcPts val="0"/>
              </a:spcBef>
              <a:buFont typeface="Wingdings" panose="05000000000000000000" pitchFamily="2" charset="2"/>
              <a:buChar char="§"/>
            </a:pPr>
            <a:r>
              <a:rPr lang="en-US" sz="1800" b="0" kern="0" dirty="0"/>
              <a:t>Utilize what you have learned during the course or in your work experience.</a:t>
            </a:r>
          </a:p>
          <a:p>
            <a:pPr marL="342900" indent="-342900">
              <a:spcBef>
                <a:spcPts val="0"/>
              </a:spcBef>
              <a:buFont typeface="Wingdings" panose="05000000000000000000" pitchFamily="2" charset="2"/>
              <a:buChar char="§"/>
            </a:pPr>
            <a:r>
              <a:rPr lang="en-US" sz="1800" b="0" kern="0" dirty="0"/>
              <a:t>Share some stories.</a:t>
            </a:r>
          </a:p>
          <a:p>
            <a:pPr marL="342900" indent="-342900">
              <a:spcBef>
                <a:spcPts val="0"/>
              </a:spcBef>
              <a:buFont typeface="Wingdings" panose="05000000000000000000" pitchFamily="2" charset="2"/>
              <a:buChar char="§"/>
            </a:pPr>
            <a:r>
              <a:rPr lang="en-US" sz="1800" b="0" kern="0" dirty="0"/>
              <a:t>Be specific.</a:t>
            </a:r>
          </a:p>
          <a:p>
            <a:pPr marL="342900" indent="-342900">
              <a:spcBef>
                <a:spcPts val="0"/>
              </a:spcBef>
              <a:buFont typeface="Wingdings" panose="05000000000000000000" pitchFamily="2" charset="2"/>
              <a:buChar char="§"/>
            </a:pPr>
            <a:r>
              <a:rPr lang="en-US" sz="1800" b="0" kern="0" dirty="0"/>
              <a:t>Interrupt</a:t>
            </a:r>
          </a:p>
          <a:p>
            <a:pPr marL="342900" indent="-342900">
              <a:spcBef>
                <a:spcPts val="0"/>
              </a:spcBef>
              <a:buFont typeface="Wingdings" panose="05000000000000000000" pitchFamily="2" charset="2"/>
              <a:buChar char="§"/>
            </a:pPr>
            <a:r>
              <a:rPr lang="en-US" sz="1800" b="0" kern="0" dirty="0"/>
              <a:t>Simulate a technical session</a:t>
            </a:r>
          </a:p>
          <a:p>
            <a:endParaRPr lang="en-US" sz="1800" b="0" kern="0" dirty="0"/>
          </a:p>
          <a:p>
            <a:pPr marL="342900" indent="-342900">
              <a:buFont typeface="Wingdings" panose="05000000000000000000" pitchFamily="2" charset="2"/>
              <a:buChar char="§"/>
            </a:pPr>
            <a:endParaRPr lang="en-US" sz="2400" b="0" kern="0" dirty="0"/>
          </a:p>
        </p:txBody>
      </p:sp>
      <p:sp>
        <p:nvSpPr>
          <p:cNvPr id="3" name="Footer Placeholder 2"/>
          <p:cNvSpPr>
            <a:spLocks noGrp="1"/>
          </p:cNvSpPr>
          <p:nvPr>
            <p:ph type="ftr" sz="quarter" idx="12"/>
          </p:nvPr>
        </p:nvSpPr>
        <p:spPr/>
        <p:txBody>
          <a:bodyPr/>
          <a:lstStyle/>
          <a:p>
            <a:r>
              <a:rPr lang="en-US" dirty="0"/>
              <a:t>All Rights Reserved (Mehdi </a:t>
            </a:r>
            <a:r>
              <a:rPr lang="en-US" dirty="0" err="1"/>
              <a:t>Mirakhorli</a:t>
            </a:r>
            <a:r>
              <a:rPr lang="en-US" dirty="0"/>
              <a:t>, Jane Cleland Huang)</a:t>
            </a:r>
          </a:p>
        </p:txBody>
      </p:sp>
    </p:spTree>
    <p:extLst>
      <p:ext uri="{BB962C8B-B14F-4D97-AF65-F5344CB8AC3E}">
        <p14:creationId xmlns:p14="http://schemas.microsoft.com/office/powerpoint/2010/main" val="299581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3</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3713481384"/>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4" y="3896692"/>
            <a:ext cx="11427232" cy="2809043"/>
          </a:xfrm>
        </p:spPr>
        <p:txBody>
          <a:bodyPr>
            <a:normAutofit/>
          </a:bodyPr>
          <a:lstStyle/>
          <a:p>
            <a:pPr marL="0" indent="0">
              <a:buNone/>
            </a:pPr>
            <a:r>
              <a:rPr lang="en-US" b="1" dirty="0"/>
              <a:t>Requirements elicitation</a:t>
            </a:r>
            <a:r>
              <a:rPr lang="en-US" dirty="0"/>
              <a:t>: gathering of requirements for the software</a:t>
            </a:r>
          </a:p>
          <a:p>
            <a:r>
              <a:rPr lang="en-US" dirty="0"/>
              <a:t>Discovering stakeholder needs</a:t>
            </a:r>
          </a:p>
          <a:p>
            <a:r>
              <a:rPr lang="en-US" dirty="0"/>
              <a:t>Identifying/negotiating conflicts </a:t>
            </a:r>
          </a:p>
          <a:p>
            <a:r>
              <a:rPr lang="en-US" dirty="0"/>
              <a:t>Establishing project scope and boundaries</a:t>
            </a:r>
          </a:p>
        </p:txBody>
      </p:sp>
    </p:spTree>
    <p:extLst>
      <p:ext uri="{BB962C8B-B14F-4D97-AF65-F5344CB8AC3E}">
        <p14:creationId xmlns:p14="http://schemas.microsoft.com/office/powerpoint/2010/main" val="77093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4</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3587800126"/>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5" y="3908122"/>
            <a:ext cx="8228216" cy="2809043"/>
          </a:xfrm>
        </p:spPr>
        <p:txBody>
          <a:bodyPr>
            <a:normAutofit fontScale="92500" lnSpcReduction="10000"/>
          </a:bodyPr>
          <a:lstStyle/>
          <a:p>
            <a:r>
              <a:rPr lang="en-US" dirty="0"/>
              <a:t>Requirements classification and categorization</a:t>
            </a:r>
          </a:p>
          <a:p>
            <a:pPr lvl="1"/>
            <a:r>
              <a:rPr lang="en-US" dirty="0"/>
              <a:t>Attributes: source, type, risk, cost, scope, volatility/stability, architectural significance </a:t>
            </a:r>
          </a:p>
          <a:p>
            <a:r>
              <a:rPr lang="en-US" dirty="0"/>
              <a:t>Functional modeling (e.g., use case models)</a:t>
            </a:r>
          </a:p>
          <a:p>
            <a:r>
              <a:rPr lang="en-US" dirty="0"/>
              <a:t>Semantic analysis</a:t>
            </a:r>
          </a:p>
          <a:p>
            <a:r>
              <a:rPr lang="en-US" dirty="0"/>
              <a:t>Prioritization </a:t>
            </a:r>
          </a:p>
          <a:p>
            <a:r>
              <a:rPr lang="en-US" dirty="0"/>
              <a:t>Negotiation</a:t>
            </a:r>
          </a:p>
        </p:txBody>
      </p:sp>
      <p:pic>
        <p:nvPicPr>
          <p:cNvPr id="3" name="Content Placeholder 6" descr="Use Case Diagram for restaurant, https://en.wikipedia.org/wiki/Use_case_diagram#/media/File:Use_case_restaurant_model.svg&#10;">
            <a:extLst>
              <a:ext uri="{FF2B5EF4-FFF2-40B4-BE49-F238E27FC236}">
                <a16:creationId xmlns:a16="http://schemas.microsoft.com/office/drawing/2014/main" id="{505A1BDC-9C97-896E-9B50-40D1E6B073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61160" y="3544215"/>
            <a:ext cx="2702123" cy="2702123"/>
          </a:xfrm>
          <a:prstGeom prst="rect">
            <a:avLst/>
          </a:prstGeom>
        </p:spPr>
      </p:pic>
    </p:spTree>
    <p:extLst>
      <p:ext uri="{BB962C8B-B14F-4D97-AF65-F5344CB8AC3E}">
        <p14:creationId xmlns:p14="http://schemas.microsoft.com/office/powerpoint/2010/main" val="218142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5</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122533165"/>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4" y="3908122"/>
            <a:ext cx="11427232" cy="2809043"/>
          </a:xfrm>
        </p:spPr>
        <p:txBody>
          <a:bodyPr>
            <a:normAutofit/>
          </a:bodyPr>
          <a:lstStyle/>
          <a:p>
            <a:pPr marL="0" indent="0">
              <a:buNone/>
            </a:pPr>
            <a:r>
              <a:rPr lang="en-US" b="1" dirty="0"/>
              <a:t>Requirements specification</a:t>
            </a:r>
            <a:r>
              <a:rPr lang="en-US" dirty="0"/>
              <a:t>: creating concise, complete, and unambiguous documentation of the requirements</a:t>
            </a:r>
          </a:p>
          <a:p>
            <a:r>
              <a:rPr lang="en-US" dirty="0"/>
              <a:t>Capture essential functions, performance, design constraints, and attributes of the system</a:t>
            </a:r>
          </a:p>
        </p:txBody>
      </p:sp>
    </p:spTree>
    <p:extLst>
      <p:ext uri="{BB962C8B-B14F-4D97-AF65-F5344CB8AC3E}">
        <p14:creationId xmlns:p14="http://schemas.microsoft.com/office/powerpoint/2010/main" val="39857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6</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489888382"/>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pic>
        <p:nvPicPr>
          <p:cNvPr id="5" name="Picture 4" descr="Requirements specification document table.">
            <a:extLst>
              <a:ext uri="{FF2B5EF4-FFF2-40B4-BE49-F238E27FC236}">
                <a16:creationId xmlns:a16="http://schemas.microsoft.com/office/drawing/2014/main" id="{B12B9753-F78E-8309-38DF-553F6F4EC293}"/>
              </a:ext>
            </a:extLst>
          </p:cNvPr>
          <p:cNvPicPr>
            <a:picLocks noChangeAspect="1"/>
          </p:cNvPicPr>
          <p:nvPr/>
        </p:nvPicPr>
        <p:blipFill rotWithShape="1">
          <a:blip r:embed="rId8">
            <a:extLst>
              <a:ext uri="{28A0092B-C50C-407E-A947-70E740481C1C}">
                <a14:useLocalDpi xmlns:a14="http://schemas.microsoft.com/office/drawing/2010/main" val="0"/>
              </a:ext>
            </a:extLst>
          </a:blip>
          <a:srcRect l="6418" t="1115" r="1033" b="-50"/>
          <a:stretch/>
        </p:blipFill>
        <p:spPr>
          <a:xfrm>
            <a:off x="1065155" y="3654399"/>
            <a:ext cx="10061689" cy="3203601"/>
          </a:xfrm>
          <a:prstGeom prst="rect">
            <a:avLst/>
          </a:prstGeom>
          <a:ln w="3175">
            <a:solidFill>
              <a:schemeClr val="tx1"/>
            </a:solidFill>
          </a:ln>
        </p:spPr>
      </p:pic>
    </p:spTree>
    <p:extLst>
      <p:ext uri="{BB962C8B-B14F-4D97-AF65-F5344CB8AC3E}">
        <p14:creationId xmlns:p14="http://schemas.microsoft.com/office/powerpoint/2010/main" val="96596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7</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4248840146"/>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4" y="3832421"/>
            <a:ext cx="11427232" cy="2809043"/>
          </a:xfrm>
        </p:spPr>
        <p:txBody>
          <a:bodyPr>
            <a:normAutofit/>
          </a:bodyPr>
          <a:lstStyle/>
          <a:p>
            <a:r>
              <a:rPr lang="en-US" sz="3200" b="1" dirty="0"/>
              <a:t>Verification</a:t>
            </a:r>
            <a:r>
              <a:rPr lang="en-US" sz="3200" dirty="0"/>
              <a:t>: ensure that the product meets the requirements </a:t>
            </a:r>
          </a:p>
          <a:p>
            <a:pPr lvl="1"/>
            <a:r>
              <a:rPr lang="en-US" sz="2800" i="1" dirty="0"/>
              <a:t>Are we building the product/system correctly? </a:t>
            </a:r>
          </a:p>
          <a:p>
            <a:r>
              <a:rPr lang="en-US" sz="3200" b="1" dirty="0"/>
              <a:t>Validation</a:t>
            </a:r>
            <a:r>
              <a:rPr lang="en-US" sz="3200" dirty="0"/>
              <a:t>: ensure requirements meet stakeholder needs</a:t>
            </a:r>
          </a:p>
          <a:p>
            <a:pPr lvl="1"/>
            <a:r>
              <a:rPr lang="en-US" sz="2800" i="1" dirty="0"/>
              <a:t>Are we building the correct product/system? </a:t>
            </a:r>
          </a:p>
        </p:txBody>
      </p:sp>
    </p:spTree>
    <p:extLst>
      <p:ext uri="{BB962C8B-B14F-4D97-AF65-F5344CB8AC3E}">
        <p14:creationId xmlns:p14="http://schemas.microsoft.com/office/powerpoint/2010/main" val="34451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597-63BA-0779-9E53-59BFB856D314}"/>
              </a:ext>
            </a:extLst>
          </p:cNvPr>
          <p:cNvSpPr>
            <a:spLocks noGrp="1"/>
          </p:cNvSpPr>
          <p:nvPr>
            <p:ph type="title"/>
          </p:nvPr>
        </p:nvSpPr>
        <p:spPr/>
        <p:txBody>
          <a:bodyPr/>
          <a:lstStyle/>
          <a:p>
            <a:r>
              <a:rPr lang="en-US" dirty="0"/>
              <a:t>Requirements engineering</a:t>
            </a:r>
          </a:p>
        </p:txBody>
      </p:sp>
      <p:sp>
        <p:nvSpPr>
          <p:cNvPr id="4" name="Slide Number Placeholder 3">
            <a:extLst>
              <a:ext uri="{FF2B5EF4-FFF2-40B4-BE49-F238E27FC236}">
                <a16:creationId xmlns:a16="http://schemas.microsoft.com/office/drawing/2014/main" id="{46E52543-2F35-7C09-03CA-17439FEDDE65}"/>
              </a:ext>
            </a:extLst>
          </p:cNvPr>
          <p:cNvSpPr>
            <a:spLocks noGrp="1"/>
          </p:cNvSpPr>
          <p:nvPr>
            <p:ph type="sldNum" sz="quarter" idx="12"/>
          </p:nvPr>
        </p:nvSpPr>
        <p:spPr/>
        <p:txBody>
          <a:bodyPr/>
          <a:lstStyle/>
          <a:p>
            <a:fld id="{A9018A22-28B0-491A-A963-4389BA232D07}" type="slidenum">
              <a:rPr lang="en-US" smtClean="0"/>
              <a:t>8</a:t>
            </a:fld>
            <a:endParaRPr lang="en-US"/>
          </a:p>
        </p:txBody>
      </p:sp>
      <p:graphicFrame>
        <p:nvGraphicFramePr>
          <p:cNvPr id="7" name="Diagram 6" descr="Requirements engineering process.">
            <a:extLst>
              <a:ext uri="{FF2B5EF4-FFF2-40B4-BE49-F238E27FC236}">
                <a16:creationId xmlns:a16="http://schemas.microsoft.com/office/drawing/2014/main" id="{B47B1E0A-2A41-A2B9-9410-8AAC7D3828A1}"/>
              </a:ext>
            </a:extLst>
          </p:cNvPr>
          <p:cNvGraphicFramePr/>
          <p:nvPr>
            <p:extLst>
              <p:ext uri="{D42A27DB-BD31-4B8C-83A1-F6EECF244321}">
                <p14:modId xmlns:p14="http://schemas.microsoft.com/office/powerpoint/2010/main" val="1050641829"/>
              </p:ext>
            </p:extLst>
          </p:nvPr>
        </p:nvGraphicFramePr>
        <p:xfrm>
          <a:off x="382384" y="1027906"/>
          <a:ext cx="11459846" cy="2659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Curved Up 8">
            <a:extLst>
              <a:ext uri="{FF2B5EF4-FFF2-40B4-BE49-F238E27FC236}">
                <a16:creationId xmlns:a16="http://schemas.microsoft.com/office/drawing/2014/main" id="{0579A6EF-761D-311B-EEC1-F2A596D78140}"/>
              </a:ext>
              <a:ext uri="{C183D7F6-B498-43B3-948B-1728B52AA6E4}">
                <adec:decorative xmlns:adec="http://schemas.microsoft.com/office/drawing/2017/decorative" val="1"/>
              </a:ext>
            </a:extLst>
          </p:cNvPr>
          <p:cNvSpPr/>
          <p:nvPr/>
        </p:nvSpPr>
        <p:spPr>
          <a:xfrm flipH="1">
            <a:off x="6745508"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0" name="Arrow: Curved Up 9">
            <a:extLst>
              <a:ext uri="{FF2B5EF4-FFF2-40B4-BE49-F238E27FC236}">
                <a16:creationId xmlns:a16="http://schemas.microsoft.com/office/drawing/2014/main" id="{9801A952-EA7F-CDD8-47F7-3AF7BD0505CF}"/>
              </a:ext>
              <a:ext uri="{C183D7F6-B498-43B3-948B-1728B52AA6E4}">
                <adec:decorative xmlns:adec="http://schemas.microsoft.com/office/drawing/2017/decorative" val="1"/>
              </a:ext>
            </a:extLst>
          </p:cNvPr>
          <p:cNvSpPr/>
          <p:nvPr/>
        </p:nvSpPr>
        <p:spPr>
          <a:xfrm flipH="1">
            <a:off x="4337222"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AAB6C1"/>
              </a:solidFill>
            </a:endParaRPr>
          </a:p>
        </p:txBody>
      </p:sp>
      <p:sp>
        <p:nvSpPr>
          <p:cNvPr id="11" name="Arrow: Curved Up 10">
            <a:extLst>
              <a:ext uri="{FF2B5EF4-FFF2-40B4-BE49-F238E27FC236}">
                <a16:creationId xmlns:a16="http://schemas.microsoft.com/office/drawing/2014/main" id="{CC1B57DD-3E44-A0E6-AE77-56A871871B45}"/>
              </a:ext>
              <a:ext uri="{C183D7F6-B498-43B3-948B-1728B52AA6E4}">
                <adec:decorative xmlns:adec="http://schemas.microsoft.com/office/drawing/2017/decorative" val="1"/>
              </a:ext>
            </a:extLst>
          </p:cNvPr>
          <p:cNvSpPr/>
          <p:nvPr/>
        </p:nvSpPr>
        <p:spPr>
          <a:xfrm flipH="1">
            <a:off x="1805167" y="3087974"/>
            <a:ext cx="1109272" cy="341026"/>
          </a:xfrm>
          <a:prstGeom prst="curvedUpArrow">
            <a:avLst/>
          </a:prstGeom>
          <a:solidFill>
            <a:srgbClr val="AAB6C1"/>
          </a:solidFill>
          <a:ln w="44450">
            <a:solidFill>
              <a:srgbClr val="AAB6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AB6C1"/>
              </a:solidFill>
            </a:endParaRPr>
          </a:p>
        </p:txBody>
      </p:sp>
      <p:sp>
        <p:nvSpPr>
          <p:cNvPr id="13" name="Content Placeholder 2">
            <a:extLst>
              <a:ext uri="{FF2B5EF4-FFF2-40B4-BE49-F238E27FC236}">
                <a16:creationId xmlns:a16="http://schemas.microsoft.com/office/drawing/2014/main" id="{25F56564-A696-ABB6-4AF2-D0911DA20A84}"/>
              </a:ext>
            </a:extLst>
          </p:cNvPr>
          <p:cNvSpPr>
            <a:spLocks noGrp="1"/>
          </p:cNvSpPr>
          <p:nvPr>
            <p:ph idx="1"/>
          </p:nvPr>
        </p:nvSpPr>
        <p:spPr>
          <a:xfrm>
            <a:off x="382384" y="3912432"/>
            <a:ext cx="11427232" cy="2809043"/>
          </a:xfrm>
        </p:spPr>
        <p:txBody>
          <a:bodyPr>
            <a:normAutofit/>
          </a:bodyPr>
          <a:lstStyle/>
          <a:p>
            <a:pPr marL="0" indent="0">
              <a:buNone/>
            </a:pPr>
            <a:r>
              <a:rPr lang="en-US" dirty="0"/>
              <a:t>Ongoing management activities:</a:t>
            </a:r>
          </a:p>
          <a:p>
            <a:r>
              <a:rPr lang="en-US" dirty="0"/>
              <a:t>Software configuration</a:t>
            </a:r>
          </a:p>
          <a:p>
            <a:r>
              <a:rPr lang="en-US" dirty="0"/>
              <a:t>Traceability </a:t>
            </a:r>
          </a:p>
          <a:p>
            <a:r>
              <a:rPr lang="en-US" dirty="0"/>
              <a:t>Impact analysis</a:t>
            </a:r>
          </a:p>
          <a:p>
            <a:r>
              <a:rPr lang="en-US" dirty="0"/>
              <a:t>Version control</a:t>
            </a:r>
          </a:p>
          <a:p>
            <a:pPr marL="457200" lvl="1" indent="0">
              <a:buNone/>
            </a:pPr>
            <a:endParaRPr lang="en-US" dirty="0"/>
          </a:p>
        </p:txBody>
      </p:sp>
    </p:spTree>
    <p:extLst>
      <p:ext uri="{BB962C8B-B14F-4D97-AF65-F5344CB8AC3E}">
        <p14:creationId xmlns:p14="http://schemas.microsoft.com/office/powerpoint/2010/main" val="265821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b="1" dirty="0"/>
              <a:t>Requirements Engineering</a:t>
            </a:r>
          </a:p>
        </p:txBody>
      </p:sp>
      <p:sp>
        <p:nvSpPr>
          <p:cNvPr id="4" name="Slide Number Placeholder 3"/>
          <p:cNvSpPr>
            <a:spLocks noGrp="1"/>
          </p:cNvSpPr>
          <p:nvPr>
            <p:ph type="sldNum" sz="quarter" idx="12"/>
          </p:nvPr>
        </p:nvSpPr>
        <p:spPr/>
        <p:txBody>
          <a:bodyPr/>
          <a:lstStyle/>
          <a:p>
            <a:pPr>
              <a:defRPr/>
            </a:pPr>
            <a:fld id="{4E9011D1-E4C7-4E54-A39C-2984BE76BF23}" type="slidenum">
              <a:rPr lang="en-US" altLang="en-US" smtClean="0"/>
              <a:pPr>
                <a:defRPr/>
              </a:pPr>
              <a:t>9</a:t>
            </a:fld>
            <a:endParaRPr lang="en-US" altLang="en-US"/>
          </a:p>
        </p:txBody>
      </p:sp>
      <p:pic>
        <p:nvPicPr>
          <p:cNvPr id="6" name="Picture 3" descr="how different people view requirements "/>
          <p:cNvPicPr>
            <a:picLocks noChangeAspect="1"/>
          </p:cNvPicPr>
          <p:nvPr/>
        </p:nvPicPr>
        <p:blipFill rotWithShape="1">
          <a:blip r:embed="rId3"/>
          <a:srcRect t="1648"/>
          <a:stretch/>
        </p:blipFill>
        <p:spPr bwMode="auto">
          <a:xfrm>
            <a:off x="2226853" y="1086295"/>
            <a:ext cx="7694398" cy="5682716"/>
          </a:xfrm>
          <a:prstGeom prst="rect">
            <a:avLst/>
          </a:prstGeom>
          <a:noFill/>
          <a:ln w="9525">
            <a:noFill/>
            <a:miter lim="800000"/>
            <a:headEnd/>
            <a:tailEnd/>
          </a:ln>
        </p:spPr>
      </p:pic>
      <p:sp>
        <p:nvSpPr>
          <p:cNvPr id="2" name="Footer Placeholder 1"/>
          <p:cNvSpPr>
            <a:spLocks noGrp="1"/>
          </p:cNvSpPr>
          <p:nvPr>
            <p:ph type="ftr" sz="quarter" idx="11"/>
          </p:nvPr>
        </p:nvSpPr>
        <p:spPr>
          <a:xfrm>
            <a:off x="4123327" y="6413620"/>
            <a:ext cx="3901450" cy="457200"/>
          </a:xfrm>
        </p:spPr>
        <p:txBody>
          <a:bodyPr/>
          <a:lstStyle/>
          <a:p>
            <a:pPr algn="ctr">
              <a:defRPr/>
            </a:pPr>
            <a:r>
              <a:rPr lang="en-US" altLang="en-US" dirty="0"/>
              <a:t>All Rights Reserved (Mehdi Mirakhorli, Jane Cleland Huang)</a:t>
            </a:r>
          </a:p>
        </p:txBody>
      </p:sp>
    </p:spTree>
    <p:extLst>
      <p:ext uri="{BB962C8B-B14F-4D97-AF65-F5344CB8AC3E}">
        <p14:creationId xmlns:p14="http://schemas.microsoft.com/office/powerpoint/2010/main" val="2920536678"/>
      </p:ext>
    </p:extLst>
  </p:cSld>
  <p:clrMapOvr>
    <a:masterClrMapping/>
  </p:clrMapOvr>
</p:sld>
</file>

<file path=ppt/theme/theme1.xml><?xml version="1.0" encoding="utf-8"?>
<a:theme xmlns:a="http://schemas.openxmlformats.org/drawingml/2006/main" name="2_Pitchbook">
  <a:themeElements>
    <a:clrScheme name="Custom 13">
      <a:dk1>
        <a:sysClr val="windowText" lastClr="000000"/>
      </a:dk1>
      <a:lt1>
        <a:sysClr val="window" lastClr="FFFFFF"/>
      </a:lt1>
      <a:dk2>
        <a:srgbClr val="4F271C"/>
      </a:dk2>
      <a:lt2>
        <a:srgbClr val="E7DEC9"/>
      </a:lt2>
      <a:accent1>
        <a:srgbClr val="3891A7"/>
      </a:accent1>
      <a:accent2>
        <a:srgbClr val="FEB80A"/>
      </a:accent2>
      <a:accent3>
        <a:srgbClr val="C32D2E"/>
      </a:accent3>
      <a:accent4>
        <a:srgbClr val="232D46"/>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94689</TotalTime>
  <Words>3142</Words>
  <Application>Microsoft Office PowerPoint</Application>
  <PresentationFormat>Widescreen</PresentationFormat>
  <Paragraphs>364</Paragraphs>
  <Slides>22</Slides>
  <Notes>21</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Aptos</vt:lpstr>
      <vt:lpstr>Aptos Display</vt:lpstr>
      <vt:lpstr>Arial</vt:lpstr>
      <vt:lpstr>Calibri</vt:lpstr>
      <vt:lpstr>Garamond</vt:lpstr>
      <vt:lpstr>Symbol</vt:lpstr>
      <vt:lpstr>Times New Roman</vt:lpstr>
      <vt:lpstr>Wingdings</vt:lpstr>
      <vt:lpstr>2_Pitchbook</vt:lpstr>
      <vt:lpstr>1_Edge</vt:lpstr>
      <vt:lpstr>Office Theme</vt:lpstr>
      <vt:lpstr>PowerPoint Presentation</vt:lpstr>
      <vt:lpstr>What is requirements engineering?</vt:lpstr>
      <vt:lpstr>Requirements engineering</vt:lpstr>
      <vt:lpstr>Requirements engineering</vt:lpstr>
      <vt:lpstr>Requirements engineering</vt:lpstr>
      <vt:lpstr>Requirements engineering</vt:lpstr>
      <vt:lpstr>Requirements engineering</vt:lpstr>
      <vt:lpstr>Requirements engineering</vt:lpstr>
      <vt:lpstr>Requirements Engineering</vt:lpstr>
      <vt:lpstr>Using requirements to iteratively analyze the problem and synthesize a solution</vt:lpstr>
      <vt:lpstr>Using requirements to iteratively analyze the problem and synthesize a solution</vt:lpstr>
      <vt:lpstr>Requirements are not all the same</vt:lpstr>
      <vt:lpstr>Requirements are not all the same</vt:lpstr>
      <vt:lpstr>Functional or non-functional? </vt:lpstr>
      <vt:lpstr>Requirements are not all the same</vt:lpstr>
      <vt:lpstr>Requirements are not all the same</vt:lpstr>
      <vt:lpstr>Requirements are not all the same</vt:lpstr>
      <vt:lpstr>Requirements are not all the same</vt:lpstr>
      <vt:lpstr>Requirements are not all the same</vt:lpstr>
      <vt:lpstr>Definitions</vt:lpstr>
      <vt:lpstr>Class activity</vt:lpstr>
      <vt:lpstr>Improv. Technical show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dc:creator>
  <cp:lastModifiedBy>Viktoria Koscinski (RIT Student)</cp:lastModifiedBy>
  <cp:revision>1307</cp:revision>
  <dcterms:created xsi:type="dcterms:W3CDTF">2013-07-12T02:18:36Z</dcterms:created>
  <dcterms:modified xsi:type="dcterms:W3CDTF">2024-08-30T01:21:13Z</dcterms:modified>
</cp:coreProperties>
</file>