
<file path=[Content_Types].xml><?xml version="1.0" encoding="utf-8"?>
<Types xmlns="http://schemas.openxmlformats.org/package/2006/content-types">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27" r:id="rId1"/>
  </p:sldMasterIdLst>
  <p:notesMasterIdLst>
    <p:notesMasterId r:id="rId34"/>
  </p:notesMasterIdLst>
  <p:handoutMasterIdLst>
    <p:handoutMasterId r:id="rId35"/>
  </p:handoutMasterIdLst>
  <p:sldIdLst>
    <p:sldId id="672" r:id="rId2"/>
    <p:sldId id="674" r:id="rId3"/>
    <p:sldId id="675" r:id="rId4"/>
    <p:sldId id="702" r:id="rId5"/>
    <p:sldId id="676" r:id="rId6"/>
    <p:sldId id="677" r:id="rId7"/>
    <p:sldId id="678" r:id="rId8"/>
    <p:sldId id="703" r:id="rId9"/>
    <p:sldId id="681" r:id="rId10"/>
    <p:sldId id="680" r:id="rId11"/>
    <p:sldId id="705" r:id="rId12"/>
    <p:sldId id="704" r:id="rId13"/>
    <p:sldId id="682" r:id="rId14"/>
    <p:sldId id="683" r:id="rId15"/>
    <p:sldId id="684" r:id="rId16"/>
    <p:sldId id="686" r:id="rId17"/>
    <p:sldId id="687" r:id="rId18"/>
    <p:sldId id="685" r:id="rId19"/>
    <p:sldId id="688" r:id="rId20"/>
    <p:sldId id="689" r:id="rId21"/>
    <p:sldId id="690" r:id="rId22"/>
    <p:sldId id="691" r:id="rId23"/>
    <p:sldId id="692" r:id="rId24"/>
    <p:sldId id="706" r:id="rId25"/>
    <p:sldId id="698" r:id="rId26"/>
    <p:sldId id="699" r:id="rId27"/>
    <p:sldId id="700" r:id="rId28"/>
    <p:sldId id="701" r:id="rId29"/>
    <p:sldId id="693" r:id="rId30"/>
    <p:sldId id="694" r:id="rId31"/>
    <p:sldId id="695" r:id="rId32"/>
    <p:sldId id="696"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91"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D4E7B"/>
    <a:srgbClr val="FF9900"/>
    <a:srgbClr val="009900"/>
    <a:srgbClr val="FF6600"/>
    <a:srgbClr val="475A8D"/>
    <a:srgbClr val="2D946E"/>
    <a:srgbClr val="000000"/>
    <a:srgbClr val="7183B7"/>
    <a:srgbClr val="FFFFFF"/>
    <a:srgbClr val="B4B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752" autoAdjust="0"/>
    <p:restoredTop sz="79097" autoAdjust="0"/>
  </p:normalViewPr>
  <p:slideViewPr>
    <p:cSldViewPr showGuides="1">
      <p:cViewPr varScale="1">
        <p:scale>
          <a:sx n="62" d="100"/>
          <a:sy n="62" d="100"/>
        </p:scale>
        <p:origin x="821" y="67"/>
      </p:cViewPr>
      <p:guideLst>
        <p:guide orient="horz" pos="1991"/>
        <p:guide pos="3840"/>
      </p:guideLst>
    </p:cSldViewPr>
  </p:slideViewPr>
  <p:notesTextViewPr>
    <p:cViewPr>
      <p:scale>
        <a:sx n="1" d="1"/>
        <a:sy n="1" d="1"/>
      </p:scale>
      <p:origin x="0" y="0"/>
    </p:cViewPr>
  </p:notesTextViewPr>
  <p:sorterViewPr>
    <p:cViewPr>
      <p:scale>
        <a:sx n="100" d="100"/>
        <a:sy n="100" d="100"/>
      </p:scale>
      <p:origin x="0" y="0"/>
    </p:cViewPr>
  </p:sorterViewPr>
  <p:notesViewPr>
    <p:cSldViewPr showGuides="1">
      <p:cViewPr varScale="1">
        <p:scale>
          <a:sx n="67" d="100"/>
          <a:sy n="67" d="100"/>
        </p:scale>
        <p:origin x="-3264" y="-96"/>
      </p:cViewPr>
      <p:guideLst>
        <p:guide orient="horz" pos="2880"/>
        <p:guide pos="2160"/>
      </p:guideLst>
    </p:cSldViewPr>
  </p:notesViewPr>
  <p:gridSpacing cx="38405" cy="384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C768EA-F55D-4DA0-B849-93E86BC2CBA1}" type="doc">
      <dgm:prSet loTypeId="urn:microsoft.com/office/officeart/2005/8/layout/gear1" loCatId="cycle" qsTypeId="urn:microsoft.com/office/officeart/2005/8/quickstyle/simple1" qsCatId="simple" csTypeId="urn:microsoft.com/office/officeart/2005/8/colors/colorful3" csCatId="colorful" phldr="1"/>
      <dgm:spPr/>
    </dgm:pt>
    <dgm:pt modelId="{E88DB0AD-4EFA-493B-95F3-1BCE5E4F455F}">
      <dgm:prSet phldrT="[Text]"/>
      <dgm:spPr>
        <a:ln>
          <a:solidFill>
            <a:schemeClr val="tx1"/>
          </a:solidFill>
        </a:ln>
      </dgm:spPr>
      <dgm:t>
        <a:bodyPr/>
        <a:lstStyle/>
        <a:p>
          <a:r>
            <a:rPr lang="en-US" dirty="0"/>
            <a:t>Quality concern</a:t>
          </a:r>
        </a:p>
      </dgm:t>
    </dgm:pt>
    <dgm:pt modelId="{19406103-54D1-4707-B3A1-410A71700CE9}" type="parTrans" cxnId="{8E2CB671-8AE1-4ADC-BB90-14EF0134851B}">
      <dgm:prSet/>
      <dgm:spPr/>
      <dgm:t>
        <a:bodyPr/>
        <a:lstStyle/>
        <a:p>
          <a:endParaRPr lang="en-US"/>
        </a:p>
      </dgm:t>
    </dgm:pt>
    <dgm:pt modelId="{BC02DCF0-446F-48E3-9180-056E28F2DCA0}" type="sibTrans" cxnId="{8E2CB671-8AE1-4ADC-BB90-14EF0134851B}">
      <dgm:prSet/>
      <dgm:spPr>
        <a:ln>
          <a:solidFill>
            <a:schemeClr val="tx1"/>
          </a:solidFill>
        </a:ln>
      </dgm:spPr>
      <dgm:t>
        <a:bodyPr/>
        <a:lstStyle/>
        <a:p>
          <a:endParaRPr lang="en-US"/>
        </a:p>
      </dgm:t>
    </dgm:pt>
    <dgm:pt modelId="{1D128868-AEAB-445A-B9D7-C837168CE1BD}">
      <dgm:prSet phldrT="[Text]"/>
      <dgm:spPr>
        <a:ln>
          <a:solidFill>
            <a:schemeClr val="tx1"/>
          </a:solidFill>
        </a:ln>
      </dgm:spPr>
      <dgm:t>
        <a:bodyPr/>
        <a:lstStyle/>
        <a:p>
          <a:r>
            <a:rPr lang="en-US" dirty="0"/>
            <a:t>Quality concern</a:t>
          </a:r>
        </a:p>
      </dgm:t>
    </dgm:pt>
    <dgm:pt modelId="{468072FB-B08A-4886-829A-C4FF1C986993}" type="parTrans" cxnId="{668EE575-F133-459D-B151-C379D384F8F5}">
      <dgm:prSet/>
      <dgm:spPr/>
      <dgm:t>
        <a:bodyPr/>
        <a:lstStyle/>
        <a:p>
          <a:endParaRPr lang="en-US"/>
        </a:p>
      </dgm:t>
    </dgm:pt>
    <dgm:pt modelId="{AD2AFC08-D834-4A6C-8EFA-6D5FF95A9EDA}" type="sibTrans" cxnId="{668EE575-F133-459D-B151-C379D384F8F5}">
      <dgm:prSet/>
      <dgm:spPr>
        <a:ln>
          <a:solidFill>
            <a:schemeClr val="tx1"/>
          </a:solidFill>
        </a:ln>
      </dgm:spPr>
      <dgm:t>
        <a:bodyPr/>
        <a:lstStyle/>
        <a:p>
          <a:endParaRPr lang="en-US"/>
        </a:p>
      </dgm:t>
    </dgm:pt>
    <dgm:pt modelId="{2BCFD63B-DB5D-4272-8467-854174F60BA6}">
      <dgm:prSet phldrT="[Text]"/>
      <dgm:spPr>
        <a:ln>
          <a:solidFill>
            <a:schemeClr val="tx1"/>
          </a:solidFill>
        </a:ln>
      </dgm:spPr>
      <dgm:t>
        <a:bodyPr/>
        <a:lstStyle/>
        <a:p>
          <a:r>
            <a:rPr lang="en-US" dirty="0"/>
            <a:t>Quality concern</a:t>
          </a:r>
        </a:p>
      </dgm:t>
    </dgm:pt>
    <dgm:pt modelId="{57D7D41C-6A13-49EE-B514-23493E504526}" type="parTrans" cxnId="{E4370428-BA21-4BF4-B974-4EF120F47D62}">
      <dgm:prSet/>
      <dgm:spPr/>
      <dgm:t>
        <a:bodyPr/>
        <a:lstStyle/>
        <a:p>
          <a:endParaRPr lang="en-US"/>
        </a:p>
      </dgm:t>
    </dgm:pt>
    <dgm:pt modelId="{9E8ABFEF-D2A0-40F8-97C9-5834743CF872}" type="sibTrans" cxnId="{E4370428-BA21-4BF4-B974-4EF120F47D62}">
      <dgm:prSet/>
      <dgm:spPr/>
      <dgm:t>
        <a:bodyPr/>
        <a:lstStyle/>
        <a:p>
          <a:endParaRPr lang="en-US"/>
        </a:p>
      </dgm:t>
    </dgm:pt>
    <dgm:pt modelId="{821B07DB-C0E1-4F7D-B1D4-67E703820950}" type="pres">
      <dgm:prSet presAssocID="{DAC768EA-F55D-4DA0-B849-93E86BC2CBA1}" presName="composite" presStyleCnt="0">
        <dgm:presLayoutVars>
          <dgm:chMax val="3"/>
          <dgm:animLvl val="lvl"/>
          <dgm:resizeHandles val="exact"/>
        </dgm:presLayoutVars>
      </dgm:prSet>
      <dgm:spPr/>
    </dgm:pt>
    <dgm:pt modelId="{9694A758-D7E8-4B66-BD14-5D2D3F167DEB}" type="pres">
      <dgm:prSet presAssocID="{E88DB0AD-4EFA-493B-95F3-1BCE5E4F455F}" presName="gear1" presStyleLbl="node1" presStyleIdx="0" presStyleCnt="3" custLinFactNeighborX="-1341" custLinFactNeighborY="1639">
        <dgm:presLayoutVars>
          <dgm:chMax val="1"/>
          <dgm:bulletEnabled val="1"/>
        </dgm:presLayoutVars>
      </dgm:prSet>
      <dgm:spPr/>
    </dgm:pt>
    <dgm:pt modelId="{1FD370DE-B9D2-4E16-AF5C-CB8C16882373}" type="pres">
      <dgm:prSet presAssocID="{E88DB0AD-4EFA-493B-95F3-1BCE5E4F455F}" presName="gear1srcNode" presStyleLbl="node1" presStyleIdx="0" presStyleCnt="3"/>
      <dgm:spPr/>
    </dgm:pt>
    <dgm:pt modelId="{DB1B9585-229D-4A0D-8932-C4404F9EEC18}" type="pres">
      <dgm:prSet presAssocID="{E88DB0AD-4EFA-493B-95F3-1BCE5E4F455F}" presName="gear1dstNode" presStyleLbl="node1" presStyleIdx="0" presStyleCnt="3"/>
      <dgm:spPr/>
    </dgm:pt>
    <dgm:pt modelId="{546FA087-F3FC-4CB9-B441-9F71FDACB0DD}" type="pres">
      <dgm:prSet presAssocID="{1D128868-AEAB-445A-B9D7-C837168CE1BD}" presName="gear2" presStyleLbl="node1" presStyleIdx="1" presStyleCnt="3">
        <dgm:presLayoutVars>
          <dgm:chMax val="1"/>
          <dgm:bulletEnabled val="1"/>
        </dgm:presLayoutVars>
      </dgm:prSet>
      <dgm:spPr/>
    </dgm:pt>
    <dgm:pt modelId="{F110D70B-CAD5-42D6-B3A4-1A81CA4A1930}" type="pres">
      <dgm:prSet presAssocID="{1D128868-AEAB-445A-B9D7-C837168CE1BD}" presName="gear2srcNode" presStyleLbl="node1" presStyleIdx="1" presStyleCnt="3"/>
      <dgm:spPr/>
    </dgm:pt>
    <dgm:pt modelId="{3B8DBFA1-0375-4013-B609-171400DB49F5}" type="pres">
      <dgm:prSet presAssocID="{1D128868-AEAB-445A-B9D7-C837168CE1BD}" presName="gear2dstNode" presStyleLbl="node1" presStyleIdx="1" presStyleCnt="3"/>
      <dgm:spPr/>
    </dgm:pt>
    <dgm:pt modelId="{9311D69B-59A9-49E3-B4EC-78413DDAE2DE}" type="pres">
      <dgm:prSet presAssocID="{2BCFD63B-DB5D-4272-8467-854174F60BA6}" presName="gear3" presStyleLbl="node1" presStyleIdx="2" presStyleCnt="3"/>
      <dgm:spPr/>
    </dgm:pt>
    <dgm:pt modelId="{25C26343-506F-4709-8B79-D6EBEBF95947}" type="pres">
      <dgm:prSet presAssocID="{2BCFD63B-DB5D-4272-8467-854174F60BA6}" presName="gear3tx" presStyleLbl="node1" presStyleIdx="2" presStyleCnt="3">
        <dgm:presLayoutVars>
          <dgm:chMax val="1"/>
          <dgm:bulletEnabled val="1"/>
        </dgm:presLayoutVars>
      </dgm:prSet>
      <dgm:spPr/>
    </dgm:pt>
    <dgm:pt modelId="{08AEBDB9-B416-4626-B70B-8DE0CD403D02}" type="pres">
      <dgm:prSet presAssocID="{2BCFD63B-DB5D-4272-8467-854174F60BA6}" presName="gear3srcNode" presStyleLbl="node1" presStyleIdx="2" presStyleCnt="3"/>
      <dgm:spPr/>
    </dgm:pt>
    <dgm:pt modelId="{5B245722-4402-46DC-8E6F-1D7C056FA3E0}" type="pres">
      <dgm:prSet presAssocID="{2BCFD63B-DB5D-4272-8467-854174F60BA6}" presName="gear3dstNode" presStyleLbl="node1" presStyleIdx="2" presStyleCnt="3"/>
      <dgm:spPr/>
    </dgm:pt>
    <dgm:pt modelId="{593A3007-1B3C-4AA9-B3CB-5615D95D58BC}" type="pres">
      <dgm:prSet presAssocID="{BC02DCF0-446F-48E3-9180-056E28F2DCA0}" presName="connector1" presStyleLbl="sibTrans2D1" presStyleIdx="0" presStyleCnt="3"/>
      <dgm:spPr/>
    </dgm:pt>
    <dgm:pt modelId="{CAD6A237-A8F6-487D-9BD9-79E9CEA6DDAA}" type="pres">
      <dgm:prSet presAssocID="{AD2AFC08-D834-4A6C-8EFA-6D5FF95A9EDA}" presName="connector2" presStyleLbl="sibTrans2D1" presStyleIdx="1" presStyleCnt="3"/>
      <dgm:spPr/>
    </dgm:pt>
    <dgm:pt modelId="{DBA7EF0B-5520-4951-92DD-6A29DE19B72E}" type="pres">
      <dgm:prSet presAssocID="{9E8ABFEF-D2A0-40F8-97C9-5834743CF872}" presName="connector3" presStyleLbl="sibTrans2D1" presStyleIdx="2" presStyleCnt="3"/>
      <dgm:spPr/>
    </dgm:pt>
  </dgm:ptLst>
  <dgm:cxnLst>
    <dgm:cxn modelId="{3374D625-7115-491A-A56C-F860F9310EF7}" type="presOf" srcId="{2BCFD63B-DB5D-4272-8467-854174F60BA6}" destId="{5B245722-4402-46DC-8E6F-1D7C056FA3E0}" srcOrd="3" destOrd="0" presId="urn:microsoft.com/office/officeart/2005/8/layout/gear1"/>
    <dgm:cxn modelId="{E4370428-BA21-4BF4-B974-4EF120F47D62}" srcId="{DAC768EA-F55D-4DA0-B849-93E86BC2CBA1}" destId="{2BCFD63B-DB5D-4272-8467-854174F60BA6}" srcOrd="2" destOrd="0" parTransId="{57D7D41C-6A13-49EE-B514-23493E504526}" sibTransId="{9E8ABFEF-D2A0-40F8-97C9-5834743CF872}"/>
    <dgm:cxn modelId="{2BB4702F-E281-4282-A8EF-BE5CB2DDF576}" type="presOf" srcId="{1D128868-AEAB-445A-B9D7-C837168CE1BD}" destId="{3B8DBFA1-0375-4013-B609-171400DB49F5}" srcOrd="2" destOrd="0" presId="urn:microsoft.com/office/officeart/2005/8/layout/gear1"/>
    <dgm:cxn modelId="{10FEA03D-85B4-4FE0-B9D5-D8A64F219D23}" type="presOf" srcId="{9E8ABFEF-D2A0-40F8-97C9-5834743CF872}" destId="{DBA7EF0B-5520-4951-92DD-6A29DE19B72E}" srcOrd="0" destOrd="0" presId="urn:microsoft.com/office/officeart/2005/8/layout/gear1"/>
    <dgm:cxn modelId="{F146CC40-7D10-4C0E-8779-C45BAE9BDA53}" type="presOf" srcId="{1D128868-AEAB-445A-B9D7-C837168CE1BD}" destId="{F110D70B-CAD5-42D6-B3A4-1A81CA4A1930}" srcOrd="1" destOrd="0" presId="urn:microsoft.com/office/officeart/2005/8/layout/gear1"/>
    <dgm:cxn modelId="{308EE347-3AF3-414E-A142-F26244978F87}" type="presOf" srcId="{2BCFD63B-DB5D-4272-8467-854174F60BA6}" destId="{25C26343-506F-4709-8B79-D6EBEBF95947}" srcOrd="1" destOrd="0" presId="urn:microsoft.com/office/officeart/2005/8/layout/gear1"/>
    <dgm:cxn modelId="{8E2CB671-8AE1-4ADC-BB90-14EF0134851B}" srcId="{DAC768EA-F55D-4DA0-B849-93E86BC2CBA1}" destId="{E88DB0AD-4EFA-493B-95F3-1BCE5E4F455F}" srcOrd="0" destOrd="0" parTransId="{19406103-54D1-4707-B3A1-410A71700CE9}" sibTransId="{BC02DCF0-446F-48E3-9180-056E28F2DCA0}"/>
    <dgm:cxn modelId="{7708C074-EEB5-456D-9AAF-FF3824334DF4}" type="presOf" srcId="{2BCFD63B-DB5D-4272-8467-854174F60BA6}" destId="{9311D69B-59A9-49E3-B4EC-78413DDAE2DE}" srcOrd="0" destOrd="0" presId="urn:microsoft.com/office/officeart/2005/8/layout/gear1"/>
    <dgm:cxn modelId="{668EE575-F133-459D-B151-C379D384F8F5}" srcId="{DAC768EA-F55D-4DA0-B849-93E86BC2CBA1}" destId="{1D128868-AEAB-445A-B9D7-C837168CE1BD}" srcOrd="1" destOrd="0" parTransId="{468072FB-B08A-4886-829A-C4FF1C986993}" sibTransId="{AD2AFC08-D834-4A6C-8EFA-6D5FF95A9EDA}"/>
    <dgm:cxn modelId="{C4BA7C57-F648-4033-9225-7C26A79A59AE}" type="presOf" srcId="{E88DB0AD-4EFA-493B-95F3-1BCE5E4F455F}" destId="{1FD370DE-B9D2-4E16-AF5C-CB8C16882373}" srcOrd="1" destOrd="0" presId="urn:microsoft.com/office/officeart/2005/8/layout/gear1"/>
    <dgm:cxn modelId="{C130F58A-3F6D-46BB-9380-2FDCF4E180F9}" type="presOf" srcId="{AD2AFC08-D834-4A6C-8EFA-6D5FF95A9EDA}" destId="{CAD6A237-A8F6-487D-9BD9-79E9CEA6DDAA}" srcOrd="0" destOrd="0" presId="urn:microsoft.com/office/officeart/2005/8/layout/gear1"/>
    <dgm:cxn modelId="{D9CC968C-28E6-4BB8-AE0A-1B8195B88C54}" type="presOf" srcId="{E88DB0AD-4EFA-493B-95F3-1BCE5E4F455F}" destId="{DB1B9585-229D-4A0D-8932-C4404F9EEC18}" srcOrd="2" destOrd="0" presId="urn:microsoft.com/office/officeart/2005/8/layout/gear1"/>
    <dgm:cxn modelId="{70DF21A7-9BFA-4D1C-BDAC-260DE575DA9C}" type="presOf" srcId="{E88DB0AD-4EFA-493B-95F3-1BCE5E4F455F}" destId="{9694A758-D7E8-4B66-BD14-5D2D3F167DEB}" srcOrd="0" destOrd="0" presId="urn:microsoft.com/office/officeart/2005/8/layout/gear1"/>
    <dgm:cxn modelId="{18A148A8-5461-461B-966C-09E21805B760}" type="presOf" srcId="{BC02DCF0-446F-48E3-9180-056E28F2DCA0}" destId="{593A3007-1B3C-4AA9-B3CB-5615D95D58BC}" srcOrd="0" destOrd="0" presId="urn:microsoft.com/office/officeart/2005/8/layout/gear1"/>
    <dgm:cxn modelId="{BCD9C6DE-3F7B-48A8-A287-DEF00B212ECE}" type="presOf" srcId="{DAC768EA-F55D-4DA0-B849-93E86BC2CBA1}" destId="{821B07DB-C0E1-4F7D-B1D4-67E703820950}" srcOrd="0" destOrd="0" presId="urn:microsoft.com/office/officeart/2005/8/layout/gear1"/>
    <dgm:cxn modelId="{9C0664E2-3525-4245-A048-728FF04CFBDB}" type="presOf" srcId="{1D128868-AEAB-445A-B9D7-C837168CE1BD}" destId="{546FA087-F3FC-4CB9-B441-9F71FDACB0DD}" srcOrd="0" destOrd="0" presId="urn:microsoft.com/office/officeart/2005/8/layout/gear1"/>
    <dgm:cxn modelId="{B4C602F6-0527-4C19-8EB0-9592477B210A}" type="presOf" srcId="{2BCFD63B-DB5D-4272-8467-854174F60BA6}" destId="{08AEBDB9-B416-4626-B70B-8DE0CD403D02}" srcOrd="2" destOrd="0" presId="urn:microsoft.com/office/officeart/2005/8/layout/gear1"/>
    <dgm:cxn modelId="{99DFD25B-0D5C-4C22-A29B-692B9DF761A7}" type="presParOf" srcId="{821B07DB-C0E1-4F7D-B1D4-67E703820950}" destId="{9694A758-D7E8-4B66-BD14-5D2D3F167DEB}" srcOrd="0" destOrd="0" presId="urn:microsoft.com/office/officeart/2005/8/layout/gear1"/>
    <dgm:cxn modelId="{9E6D0E0C-0202-49DD-8C7E-8D83E76A1F0A}" type="presParOf" srcId="{821B07DB-C0E1-4F7D-B1D4-67E703820950}" destId="{1FD370DE-B9D2-4E16-AF5C-CB8C16882373}" srcOrd="1" destOrd="0" presId="urn:microsoft.com/office/officeart/2005/8/layout/gear1"/>
    <dgm:cxn modelId="{F4D07853-FB41-42B9-B683-24B52131384E}" type="presParOf" srcId="{821B07DB-C0E1-4F7D-B1D4-67E703820950}" destId="{DB1B9585-229D-4A0D-8932-C4404F9EEC18}" srcOrd="2" destOrd="0" presId="urn:microsoft.com/office/officeart/2005/8/layout/gear1"/>
    <dgm:cxn modelId="{C8CB1024-0BFF-4417-9D96-94E0B4E9E583}" type="presParOf" srcId="{821B07DB-C0E1-4F7D-B1D4-67E703820950}" destId="{546FA087-F3FC-4CB9-B441-9F71FDACB0DD}" srcOrd="3" destOrd="0" presId="urn:microsoft.com/office/officeart/2005/8/layout/gear1"/>
    <dgm:cxn modelId="{78747146-06A7-4199-8874-4BF296ED11B5}" type="presParOf" srcId="{821B07DB-C0E1-4F7D-B1D4-67E703820950}" destId="{F110D70B-CAD5-42D6-B3A4-1A81CA4A1930}" srcOrd="4" destOrd="0" presId="urn:microsoft.com/office/officeart/2005/8/layout/gear1"/>
    <dgm:cxn modelId="{26C2020F-D68F-4F25-BD07-303065071A8E}" type="presParOf" srcId="{821B07DB-C0E1-4F7D-B1D4-67E703820950}" destId="{3B8DBFA1-0375-4013-B609-171400DB49F5}" srcOrd="5" destOrd="0" presId="urn:microsoft.com/office/officeart/2005/8/layout/gear1"/>
    <dgm:cxn modelId="{0AD921A9-B103-4EB0-AC2D-8F52D4A82F6E}" type="presParOf" srcId="{821B07DB-C0E1-4F7D-B1D4-67E703820950}" destId="{9311D69B-59A9-49E3-B4EC-78413DDAE2DE}" srcOrd="6" destOrd="0" presId="urn:microsoft.com/office/officeart/2005/8/layout/gear1"/>
    <dgm:cxn modelId="{18F9F5DE-D5A7-4AFC-B7F9-B20E3DDF1ACC}" type="presParOf" srcId="{821B07DB-C0E1-4F7D-B1D4-67E703820950}" destId="{25C26343-506F-4709-8B79-D6EBEBF95947}" srcOrd="7" destOrd="0" presId="urn:microsoft.com/office/officeart/2005/8/layout/gear1"/>
    <dgm:cxn modelId="{56CDE8E3-A396-44EC-A48E-32A42DEEFEF6}" type="presParOf" srcId="{821B07DB-C0E1-4F7D-B1D4-67E703820950}" destId="{08AEBDB9-B416-4626-B70B-8DE0CD403D02}" srcOrd="8" destOrd="0" presId="urn:microsoft.com/office/officeart/2005/8/layout/gear1"/>
    <dgm:cxn modelId="{35EF25A9-2CAE-409D-A2D6-F7D01DAACCCE}" type="presParOf" srcId="{821B07DB-C0E1-4F7D-B1D4-67E703820950}" destId="{5B245722-4402-46DC-8E6F-1D7C056FA3E0}" srcOrd="9" destOrd="0" presId="urn:microsoft.com/office/officeart/2005/8/layout/gear1"/>
    <dgm:cxn modelId="{CB86E00C-B290-4F1E-ADB1-7C7295D6B2E4}" type="presParOf" srcId="{821B07DB-C0E1-4F7D-B1D4-67E703820950}" destId="{593A3007-1B3C-4AA9-B3CB-5615D95D58BC}" srcOrd="10" destOrd="0" presId="urn:microsoft.com/office/officeart/2005/8/layout/gear1"/>
    <dgm:cxn modelId="{1F822963-7C39-4320-A2FB-F74BC8DC51B8}" type="presParOf" srcId="{821B07DB-C0E1-4F7D-B1D4-67E703820950}" destId="{CAD6A237-A8F6-487D-9BD9-79E9CEA6DDAA}" srcOrd="11" destOrd="0" presId="urn:microsoft.com/office/officeart/2005/8/layout/gear1"/>
    <dgm:cxn modelId="{87CE1115-5BD2-4757-B14A-5E297CD60D02}" type="presParOf" srcId="{821B07DB-C0E1-4F7D-B1D4-67E703820950}" destId="{DBA7EF0B-5520-4951-92DD-6A29DE19B72E}"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AC768EA-F55D-4DA0-B849-93E86BC2CBA1}" type="doc">
      <dgm:prSet loTypeId="urn:microsoft.com/office/officeart/2005/8/layout/gear1" loCatId="cycle" qsTypeId="urn:microsoft.com/office/officeart/2005/8/quickstyle/simple1" qsCatId="simple" csTypeId="urn:microsoft.com/office/officeart/2005/8/colors/colorful3" csCatId="colorful" phldr="1"/>
      <dgm:spPr/>
    </dgm:pt>
    <dgm:pt modelId="{1D128868-AEAB-445A-B9D7-C837168CE1BD}">
      <dgm:prSet phldrT="[Text]"/>
      <dgm:spPr>
        <a:ln>
          <a:solidFill>
            <a:schemeClr val="tx1"/>
          </a:solidFill>
        </a:ln>
      </dgm:spPr>
      <dgm:t>
        <a:bodyPr/>
        <a:lstStyle/>
        <a:p>
          <a:r>
            <a:rPr lang="en-US" dirty="0"/>
            <a:t>Security</a:t>
          </a:r>
        </a:p>
      </dgm:t>
    </dgm:pt>
    <dgm:pt modelId="{468072FB-B08A-4886-829A-C4FF1C986993}" type="parTrans" cxnId="{668EE575-F133-459D-B151-C379D384F8F5}">
      <dgm:prSet/>
      <dgm:spPr/>
      <dgm:t>
        <a:bodyPr/>
        <a:lstStyle/>
        <a:p>
          <a:endParaRPr lang="en-US"/>
        </a:p>
      </dgm:t>
    </dgm:pt>
    <dgm:pt modelId="{AD2AFC08-D834-4A6C-8EFA-6D5FF95A9EDA}" type="sibTrans" cxnId="{668EE575-F133-459D-B151-C379D384F8F5}">
      <dgm:prSet/>
      <dgm:spPr>
        <a:ln>
          <a:solidFill>
            <a:schemeClr val="tx1"/>
          </a:solidFill>
        </a:ln>
      </dgm:spPr>
      <dgm:t>
        <a:bodyPr/>
        <a:lstStyle/>
        <a:p>
          <a:endParaRPr lang="en-US"/>
        </a:p>
      </dgm:t>
    </dgm:pt>
    <dgm:pt modelId="{2BCFD63B-DB5D-4272-8467-854174F60BA6}">
      <dgm:prSet phldrT="[Text]"/>
      <dgm:spPr>
        <a:ln>
          <a:solidFill>
            <a:schemeClr val="tx1"/>
          </a:solidFill>
        </a:ln>
      </dgm:spPr>
      <dgm:t>
        <a:bodyPr/>
        <a:lstStyle/>
        <a:p>
          <a:r>
            <a:rPr lang="en-US" dirty="0"/>
            <a:t>Cost</a:t>
          </a:r>
        </a:p>
      </dgm:t>
    </dgm:pt>
    <dgm:pt modelId="{57D7D41C-6A13-49EE-B514-23493E504526}" type="parTrans" cxnId="{E4370428-BA21-4BF4-B974-4EF120F47D62}">
      <dgm:prSet/>
      <dgm:spPr/>
      <dgm:t>
        <a:bodyPr/>
        <a:lstStyle/>
        <a:p>
          <a:endParaRPr lang="en-US"/>
        </a:p>
      </dgm:t>
    </dgm:pt>
    <dgm:pt modelId="{9E8ABFEF-D2A0-40F8-97C9-5834743CF872}" type="sibTrans" cxnId="{E4370428-BA21-4BF4-B974-4EF120F47D62}">
      <dgm:prSet/>
      <dgm:spPr/>
      <dgm:t>
        <a:bodyPr/>
        <a:lstStyle/>
        <a:p>
          <a:endParaRPr lang="en-US"/>
        </a:p>
      </dgm:t>
    </dgm:pt>
    <dgm:pt modelId="{821B07DB-C0E1-4F7D-B1D4-67E703820950}" type="pres">
      <dgm:prSet presAssocID="{DAC768EA-F55D-4DA0-B849-93E86BC2CBA1}" presName="composite" presStyleCnt="0">
        <dgm:presLayoutVars>
          <dgm:chMax val="3"/>
          <dgm:animLvl val="lvl"/>
          <dgm:resizeHandles val="exact"/>
        </dgm:presLayoutVars>
      </dgm:prSet>
      <dgm:spPr/>
    </dgm:pt>
    <dgm:pt modelId="{C59D7D05-51A4-4CCC-A563-B6AF2A619B5C}" type="pres">
      <dgm:prSet presAssocID="{1D128868-AEAB-445A-B9D7-C837168CE1BD}" presName="gear1" presStyleLbl="node1" presStyleIdx="0" presStyleCnt="2" custScaleX="80530" custScaleY="80530" custLinFactNeighborX="-6284" custLinFactNeighborY="-453">
        <dgm:presLayoutVars>
          <dgm:chMax val="1"/>
          <dgm:bulletEnabled val="1"/>
        </dgm:presLayoutVars>
      </dgm:prSet>
      <dgm:spPr/>
    </dgm:pt>
    <dgm:pt modelId="{0F4CDE92-9448-44D9-A520-395F1357DE61}" type="pres">
      <dgm:prSet presAssocID="{1D128868-AEAB-445A-B9D7-C837168CE1BD}" presName="gear1srcNode" presStyleLbl="node1" presStyleIdx="0" presStyleCnt="2"/>
      <dgm:spPr/>
    </dgm:pt>
    <dgm:pt modelId="{E69E8DB4-5601-463F-81C1-0CEBB4B68BBF}" type="pres">
      <dgm:prSet presAssocID="{1D128868-AEAB-445A-B9D7-C837168CE1BD}" presName="gear1dstNode" presStyleLbl="node1" presStyleIdx="0" presStyleCnt="2"/>
      <dgm:spPr/>
    </dgm:pt>
    <dgm:pt modelId="{57B2F537-AB1A-4B70-9385-410769F66F60}" type="pres">
      <dgm:prSet presAssocID="{2BCFD63B-DB5D-4272-8467-854174F60BA6}" presName="gear2" presStyleLbl="node1" presStyleIdx="1" presStyleCnt="2">
        <dgm:presLayoutVars>
          <dgm:chMax val="1"/>
          <dgm:bulletEnabled val="1"/>
        </dgm:presLayoutVars>
      </dgm:prSet>
      <dgm:spPr/>
    </dgm:pt>
    <dgm:pt modelId="{995CE9CC-A667-42BE-954D-71F89A781D06}" type="pres">
      <dgm:prSet presAssocID="{2BCFD63B-DB5D-4272-8467-854174F60BA6}" presName="gear2srcNode" presStyleLbl="node1" presStyleIdx="1" presStyleCnt="2"/>
      <dgm:spPr/>
    </dgm:pt>
    <dgm:pt modelId="{DD505DF4-6762-45E1-B34A-673C28E82CB2}" type="pres">
      <dgm:prSet presAssocID="{2BCFD63B-DB5D-4272-8467-854174F60BA6}" presName="gear2dstNode" presStyleLbl="node1" presStyleIdx="1" presStyleCnt="2"/>
      <dgm:spPr/>
    </dgm:pt>
    <dgm:pt modelId="{DB4D07E0-2C4A-459E-B41B-AC0544D40B49}" type="pres">
      <dgm:prSet presAssocID="{AD2AFC08-D834-4A6C-8EFA-6D5FF95A9EDA}" presName="connector1" presStyleLbl="sibTrans2D1" presStyleIdx="0" presStyleCnt="2"/>
      <dgm:spPr/>
    </dgm:pt>
    <dgm:pt modelId="{CB94DFFA-E7A3-4021-8B3B-2C90856D8F04}" type="pres">
      <dgm:prSet presAssocID="{9E8ABFEF-D2A0-40F8-97C9-5834743CF872}" presName="connector2" presStyleLbl="sibTrans2D1" presStyleIdx="1" presStyleCnt="2" custLinFactNeighborX="-10409" custLinFactNeighborY="98"/>
      <dgm:spPr/>
    </dgm:pt>
  </dgm:ptLst>
  <dgm:cxnLst>
    <dgm:cxn modelId="{E4370428-BA21-4BF4-B974-4EF120F47D62}" srcId="{DAC768EA-F55D-4DA0-B849-93E86BC2CBA1}" destId="{2BCFD63B-DB5D-4272-8467-854174F60BA6}" srcOrd="1" destOrd="0" parTransId="{57D7D41C-6A13-49EE-B514-23493E504526}" sibTransId="{9E8ABFEF-D2A0-40F8-97C9-5834743CF872}"/>
    <dgm:cxn modelId="{8141672C-A55E-4C56-9457-51C2DA841C3C}" type="presOf" srcId="{1D128868-AEAB-445A-B9D7-C837168CE1BD}" destId="{C59D7D05-51A4-4CCC-A563-B6AF2A619B5C}" srcOrd="0" destOrd="0" presId="urn:microsoft.com/office/officeart/2005/8/layout/gear1"/>
    <dgm:cxn modelId="{4052C835-C062-4C10-AD85-A6EC5473A18E}" type="presOf" srcId="{2BCFD63B-DB5D-4272-8467-854174F60BA6}" destId="{995CE9CC-A667-42BE-954D-71F89A781D06}" srcOrd="1" destOrd="0" presId="urn:microsoft.com/office/officeart/2005/8/layout/gear1"/>
    <dgm:cxn modelId="{8265D871-9A38-48B5-9F84-8129A4E4756F}" type="presOf" srcId="{2BCFD63B-DB5D-4272-8467-854174F60BA6}" destId="{DD505DF4-6762-45E1-B34A-673C28E82CB2}" srcOrd="2" destOrd="0" presId="urn:microsoft.com/office/officeart/2005/8/layout/gear1"/>
    <dgm:cxn modelId="{47B81054-45CA-418B-8863-1E9B514EDBC0}" type="presOf" srcId="{9E8ABFEF-D2A0-40F8-97C9-5834743CF872}" destId="{CB94DFFA-E7A3-4021-8B3B-2C90856D8F04}" srcOrd="0" destOrd="0" presId="urn:microsoft.com/office/officeart/2005/8/layout/gear1"/>
    <dgm:cxn modelId="{668EE575-F133-459D-B151-C379D384F8F5}" srcId="{DAC768EA-F55D-4DA0-B849-93E86BC2CBA1}" destId="{1D128868-AEAB-445A-B9D7-C837168CE1BD}" srcOrd="0" destOrd="0" parTransId="{468072FB-B08A-4886-829A-C4FF1C986993}" sibTransId="{AD2AFC08-D834-4A6C-8EFA-6D5FF95A9EDA}"/>
    <dgm:cxn modelId="{B933A480-1486-4D89-B9DD-2333EE1BCF9A}" type="presOf" srcId="{AD2AFC08-D834-4A6C-8EFA-6D5FF95A9EDA}" destId="{DB4D07E0-2C4A-459E-B41B-AC0544D40B49}" srcOrd="0" destOrd="0" presId="urn:microsoft.com/office/officeart/2005/8/layout/gear1"/>
    <dgm:cxn modelId="{DB5B8795-FBC3-4BF9-A68A-ED025E3A3345}" type="presOf" srcId="{1D128868-AEAB-445A-B9D7-C837168CE1BD}" destId="{0F4CDE92-9448-44D9-A520-395F1357DE61}" srcOrd="1" destOrd="0" presId="urn:microsoft.com/office/officeart/2005/8/layout/gear1"/>
    <dgm:cxn modelId="{D679A8C6-EEF7-4905-918A-7D301C0900EA}" type="presOf" srcId="{1D128868-AEAB-445A-B9D7-C837168CE1BD}" destId="{E69E8DB4-5601-463F-81C1-0CEBB4B68BBF}" srcOrd="2" destOrd="0" presId="urn:microsoft.com/office/officeart/2005/8/layout/gear1"/>
    <dgm:cxn modelId="{BCD9C6DE-3F7B-48A8-A287-DEF00B212ECE}" type="presOf" srcId="{DAC768EA-F55D-4DA0-B849-93E86BC2CBA1}" destId="{821B07DB-C0E1-4F7D-B1D4-67E703820950}" srcOrd="0" destOrd="0" presId="urn:microsoft.com/office/officeart/2005/8/layout/gear1"/>
    <dgm:cxn modelId="{528D0AE0-BF7E-45D5-8241-F1730281470B}" type="presOf" srcId="{2BCFD63B-DB5D-4272-8467-854174F60BA6}" destId="{57B2F537-AB1A-4B70-9385-410769F66F60}" srcOrd="0" destOrd="0" presId="urn:microsoft.com/office/officeart/2005/8/layout/gear1"/>
    <dgm:cxn modelId="{9C860916-6DEE-4205-BB2D-72FF6B850847}" type="presParOf" srcId="{821B07DB-C0E1-4F7D-B1D4-67E703820950}" destId="{C59D7D05-51A4-4CCC-A563-B6AF2A619B5C}" srcOrd="0" destOrd="0" presId="urn:microsoft.com/office/officeart/2005/8/layout/gear1"/>
    <dgm:cxn modelId="{8214AEBB-4033-48F9-B206-5AA2D800D0C0}" type="presParOf" srcId="{821B07DB-C0E1-4F7D-B1D4-67E703820950}" destId="{0F4CDE92-9448-44D9-A520-395F1357DE61}" srcOrd="1" destOrd="0" presId="urn:microsoft.com/office/officeart/2005/8/layout/gear1"/>
    <dgm:cxn modelId="{07B3FFCC-0611-46CE-AB89-4A82FF887794}" type="presParOf" srcId="{821B07DB-C0E1-4F7D-B1D4-67E703820950}" destId="{E69E8DB4-5601-463F-81C1-0CEBB4B68BBF}" srcOrd="2" destOrd="0" presId="urn:microsoft.com/office/officeart/2005/8/layout/gear1"/>
    <dgm:cxn modelId="{2594D47C-592C-4924-A086-3B4AFD7CDB08}" type="presParOf" srcId="{821B07DB-C0E1-4F7D-B1D4-67E703820950}" destId="{57B2F537-AB1A-4B70-9385-410769F66F60}" srcOrd="3" destOrd="0" presId="urn:microsoft.com/office/officeart/2005/8/layout/gear1"/>
    <dgm:cxn modelId="{3C1079AC-CA9A-463A-B45A-85F95850F119}" type="presParOf" srcId="{821B07DB-C0E1-4F7D-B1D4-67E703820950}" destId="{995CE9CC-A667-42BE-954D-71F89A781D06}" srcOrd="4" destOrd="0" presId="urn:microsoft.com/office/officeart/2005/8/layout/gear1"/>
    <dgm:cxn modelId="{01D73A6A-BE53-411B-8E06-8D1BD7D0E9CE}" type="presParOf" srcId="{821B07DB-C0E1-4F7D-B1D4-67E703820950}" destId="{DD505DF4-6762-45E1-B34A-673C28E82CB2}" srcOrd="5" destOrd="0" presId="urn:microsoft.com/office/officeart/2005/8/layout/gear1"/>
    <dgm:cxn modelId="{88FC7F1B-B897-4108-8E87-1C09304EA493}" type="presParOf" srcId="{821B07DB-C0E1-4F7D-B1D4-67E703820950}" destId="{DB4D07E0-2C4A-459E-B41B-AC0544D40B49}" srcOrd="6" destOrd="0" presId="urn:microsoft.com/office/officeart/2005/8/layout/gear1"/>
    <dgm:cxn modelId="{5E735E3F-E789-4966-B2B6-5751609DE758}" type="presParOf" srcId="{821B07DB-C0E1-4F7D-B1D4-67E703820950}" destId="{CB94DFFA-E7A3-4021-8B3B-2C90856D8F04}" srcOrd="7"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AC768EA-F55D-4DA0-B849-93E86BC2CBA1}" type="doc">
      <dgm:prSet loTypeId="urn:microsoft.com/office/officeart/2005/8/layout/gear1" loCatId="cycle" qsTypeId="urn:microsoft.com/office/officeart/2005/8/quickstyle/simple1" qsCatId="simple" csTypeId="urn:microsoft.com/office/officeart/2005/8/colors/colorful3" csCatId="colorful" phldr="1"/>
      <dgm:spPr/>
    </dgm:pt>
    <dgm:pt modelId="{1D128868-AEAB-445A-B9D7-C837168CE1BD}">
      <dgm:prSet phldrT="[Text]" custT="1"/>
      <dgm:spPr>
        <a:solidFill>
          <a:schemeClr val="accent1">
            <a:lumMod val="60000"/>
            <a:lumOff val="40000"/>
          </a:schemeClr>
        </a:solidFill>
        <a:ln>
          <a:solidFill>
            <a:schemeClr val="tx1"/>
          </a:solidFill>
        </a:ln>
      </dgm:spPr>
      <dgm:t>
        <a:bodyPr/>
        <a:lstStyle/>
        <a:p>
          <a:r>
            <a:rPr lang="en-US" sz="1300" dirty="0"/>
            <a:t>Modifiability</a:t>
          </a:r>
        </a:p>
      </dgm:t>
    </dgm:pt>
    <dgm:pt modelId="{468072FB-B08A-4886-829A-C4FF1C986993}" type="parTrans" cxnId="{668EE575-F133-459D-B151-C379D384F8F5}">
      <dgm:prSet/>
      <dgm:spPr/>
      <dgm:t>
        <a:bodyPr/>
        <a:lstStyle/>
        <a:p>
          <a:endParaRPr lang="en-US"/>
        </a:p>
      </dgm:t>
    </dgm:pt>
    <dgm:pt modelId="{AD2AFC08-D834-4A6C-8EFA-6D5FF95A9EDA}" type="sibTrans" cxnId="{668EE575-F133-459D-B151-C379D384F8F5}">
      <dgm:prSet/>
      <dgm:spPr>
        <a:solidFill>
          <a:schemeClr val="accent1">
            <a:lumMod val="60000"/>
            <a:lumOff val="40000"/>
          </a:schemeClr>
        </a:solidFill>
        <a:ln>
          <a:solidFill>
            <a:schemeClr val="tx1"/>
          </a:solidFill>
        </a:ln>
      </dgm:spPr>
      <dgm:t>
        <a:bodyPr/>
        <a:lstStyle/>
        <a:p>
          <a:endParaRPr lang="en-US"/>
        </a:p>
      </dgm:t>
    </dgm:pt>
    <dgm:pt modelId="{2BCFD63B-DB5D-4272-8467-854174F60BA6}">
      <dgm:prSet phldrT="[Text]"/>
      <dgm:spPr>
        <a:solidFill>
          <a:srgbClr val="7030A0"/>
        </a:solidFill>
        <a:ln>
          <a:solidFill>
            <a:schemeClr val="tx1"/>
          </a:solidFill>
        </a:ln>
      </dgm:spPr>
      <dgm:t>
        <a:bodyPr/>
        <a:lstStyle/>
        <a:p>
          <a:r>
            <a:rPr lang="en-US" dirty="0"/>
            <a:t>Performance</a:t>
          </a:r>
        </a:p>
      </dgm:t>
    </dgm:pt>
    <dgm:pt modelId="{57D7D41C-6A13-49EE-B514-23493E504526}" type="parTrans" cxnId="{E4370428-BA21-4BF4-B974-4EF120F47D62}">
      <dgm:prSet/>
      <dgm:spPr/>
      <dgm:t>
        <a:bodyPr/>
        <a:lstStyle/>
        <a:p>
          <a:endParaRPr lang="en-US"/>
        </a:p>
      </dgm:t>
    </dgm:pt>
    <dgm:pt modelId="{9E8ABFEF-D2A0-40F8-97C9-5834743CF872}" type="sibTrans" cxnId="{E4370428-BA21-4BF4-B974-4EF120F47D62}">
      <dgm:prSet/>
      <dgm:spPr>
        <a:solidFill>
          <a:srgbClr val="7030A0"/>
        </a:solidFill>
      </dgm:spPr>
      <dgm:t>
        <a:bodyPr/>
        <a:lstStyle/>
        <a:p>
          <a:endParaRPr lang="en-US"/>
        </a:p>
      </dgm:t>
    </dgm:pt>
    <dgm:pt modelId="{821B07DB-C0E1-4F7D-B1D4-67E703820950}" type="pres">
      <dgm:prSet presAssocID="{DAC768EA-F55D-4DA0-B849-93E86BC2CBA1}" presName="composite" presStyleCnt="0">
        <dgm:presLayoutVars>
          <dgm:chMax val="3"/>
          <dgm:animLvl val="lvl"/>
          <dgm:resizeHandles val="exact"/>
        </dgm:presLayoutVars>
      </dgm:prSet>
      <dgm:spPr/>
    </dgm:pt>
    <dgm:pt modelId="{C59D7D05-51A4-4CCC-A563-B6AF2A619B5C}" type="pres">
      <dgm:prSet presAssocID="{1D128868-AEAB-445A-B9D7-C837168CE1BD}" presName="gear1" presStyleLbl="node1" presStyleIdx="0" presStyleCnt="2" custScaleX="80530" custScaleY="80530" custLinFactNeighborX="-6284" custLinFactNeighborY="-453">
        <dgm:presLayoutVars>
          <dgm:chMax val="1"/>
          <dgm:bulletEnabled val="1"/>
        </dgm:presLayoutVars>
      </dgm:prSet>
      <dgm:spPr/>
    </dgm:pt>
    <dgm:pt modelId="{0F4CDE92-9448-44D9-A520-395F1357DE61}" type="pres">
      <dgm:prSet presAssocID="{1D128868-AEAB-445A-B9D7-C837168CE1BD}" presName="gear1srcNode" presStyleLbl="node1" presStyleIdx="0" presStyleCnt="2"/>
      <dgm:spPr/>
    </dgm:pt>
    <dgm:pt modelId="{E69E8DB4-5601-463F-81C1-0CEBB4B68BBF}" type="pres">
      <dgm:prSet presAssocID="{1D128868-AEAB-445A-B9D7-C837168CE1BD}" presName="gear1dstNode" presStyleLbl="node1" presStyleIdx="0" presStyleCnt="2"/>
      <dgm:spPr/>
    </dgm:pt>
    <dgm:pt modelId="{57B2F537-AB1A-4B70-9385-410769F66F60}" type="pres">
      <dgm:prSet presAssocID="{2BCFD63B-DB5D-4272-8467-854174F60BA6}" presName="gear2" presStyleLbl="node1" presStyleIdx="1" presStyleCnt="2" custScaleX="137639" custScaleY="137639" custLinFactNeighborX="-36581" custLinFactNeighborY="50412">
        <dgm:presLayoutVars>
          <dgm:chMax val="1"/>
          <dgm:bulletEnabled val="1"/>
        </dgm:presLayoutVars>
      </dgm:prSet>
      <dgm:spPr/>
    </dgm:pt>
    <dgm:pt modelId="{995CE9CC-A667-42BE-954D-71F89A781D06}" type="pres">
      <dgm:prSet presAssocID="{2BCFD63B-DB5D-4272-8467-854174F60BA6}" presName="gear2srcNode" presStyleLbl="node1" presStyleIdx="1" presStyleCnt="2"/>
      <dgm:spPr/>
    </dgm:pt>
    <dgm:pt modelId="{DD505DF4-6762-45E1-B34A-673C28E82CB2}" type="pres">
      <dgm:prSet presAssocID="{2BCFD63B-DB5D-4272-8467-854174F60BA6}" presName="gear2dstNode" presStyleLbl="node1" presStyleIdx="1" presStyleCnt="2"/>
      <dgm:spPr/>
    </dgm:pt>
    <dgm:pt modelId="{DB4D07E0-2C4A-459E-B41B-AC0544D40B49}" type="pres">
      <dgm:prSet presAssocID="{AD2AFC08-D834-4A6C-8EFA-6D5FF95A9EDA}" presName="connector1" presStyleLbl="sibTrans2D1" presStyleIdx="0" presStyleCnt="2" custLinFactNeighborX="-8060" custLinFactNeighborY="-257"/>
      <dgm:spPr/>
    </dgm:pt>
    <dgm:pt modelId="{CB94DFFA-E7A3-4021-8B3B-2C90856D8F04}" type="pres">
      <dgm:prSet presAssocID="{9E8ABFEF-D2A0-40F8-97C9-5834743CF872}" presName="connector2" presStyleLbl="sibTrans2D1" presStyleIdx="1" presStyleCnt="2" custAng="17047276" custLinFactNeighborX="-55018" custLinFactNeighborY="55604"/>
      <dgm:spPr/>
    </dgm:pt>
  </dgm:ptLst>
  <dgm:cxnLst>
    <dgm:cxn modelId="{E4370428-BA21-4BF4-B974-4EF120F47D62}" srcId="{DAC768EA-F55D-4DA0-B849-93E86BC2CBA1}" destId="{2BCFD63B-DB5D-4272-8467-854174F60BA6}" srcOrd="1" destOrd="0" parTransId="{57D7D41C-6A13-49EE-B514-23493E504526}" sibTransId="{9E8ABFEF-D2A0-40F8-97C9-5834743CF872}"/>
    <dgm:cxn modelId="{8141672C-A55E-4C56-9457-51C2DA841C3C}" type="presOf" srcId="{1D128868-AEAB-445A-B9D7-C837168CE1BD}" destId="{C59D7D05-51A4-4CCC-A563-B6AF2A619B5C}" srcOrd="0" destOrd="0" presId="urn:microsoft.com/office/officeart/2005/8/layout/gear1"/>
    <dgm:cxn modelId="{4052C835-C062-4C10-AD85-A6EC5473A18E}" type="presOf" srcId="{2BCFD63B-DB5D-4272-8467-854174F60BA6}" destId="{995CE9CC-A667-42BE-954D-71F89A781D06}" srcOrd="1" destOrd="0" presId="urn:microsoft.com/office/officeart/2005/8/layout/gear1"/>
    <dgm:cxn modelId="{8265D871-9A38-48B5-9F84-8129A4E4756F}" type="presOf" srcId="{2BCFD63B-DB5D-4272-8467-854174F60BA6}" destId="{DD505DF4-6762-45E1-B34A-673C28E82CB2}" srcOrd="2" destOrd="0" presId="urn:microsoft.com/office/officeart/2005/8/layout/gear1"/>
    <dgm:cxn modelId="{47B81054-45CA-418B-8863-1E9B514EDBC0}" type="presOf" srcId="{9E8ABFEF-D2A0-40F8-97C9-5834743CF872}" destId="{CB94DFFA-E7A3-4021-8B3B-2C90856D8F04}" srcOrd="0" destOrd="0" presId="urn:microsoft.com/office/officeart/2005/8/layout/gear1"/>
    <dgm:cxn modelId="{668EE575-F133-459D-B151-C379D384F8F5}" srcId="{DAC768EA-F55D-4DA0-B849-93E86BC2CBA1}" destId="{1D128868-AEAB-445A-B9D7-C837168CE1BD}" srcOrd="0" destOrd="0" parTransId="{468072FB-B08A-4886-829A-C4FF1C986993}" sibTransId="{AD2AFC08-D834-4A6C-8EFA-6D5FF95A9EDA}"/>
    <dgm:cxn modelId="{B933A480-1486-4D89-B9DD-2333EE1BCF9A}" type="presOf" srcId="{AD2AFC08-D834-4A6C-8EFA-6D5FF95A9EDA}" destId="{DB4D07E0-2C4A-459E-B41B-AC0544D40B49}" srcOrd="0" destOrd="0" presId="urn:microsoft.com/office/officeart/2005/8/layout/gear1"/>
    <dgm:cxn modelId="{DB5B8795-FBC3-4BF9-A68A-ED025E3A3345}" type="presOf" srcId="{1D128868-AEAB-445A-B9D7-C837168CE1BD}" destId="{0F4CDE92-9448-44D9-A520-395F1357DE61}" srcOrd="1" destOrd="0" presId="urn:microsoft.com/office/officeart/2005/8/layout/gear1"/>
    <dgm:cxn modelId="{D679A8C6-EEF7-4905-918A-7D301C0900EA}" type="presOf" srcId="{1D128868-AEAB-445A-B9D7-C837168CE1BD}" destId="{E69E8DB4-5601-463F-81C1-0CEBB4B68BBF}" srcOrd="2" destOrd="0" presId="urn:microsoft.com/office/officeart/2005/8/layout/gear1"/>
    <dgm:cxn modelId="{BCD9C6DE-3F7B-48A8-A287-DEF00B212ECE}" type="presOf" srcId="{DAC768EA-F55D-4DA0-B849-93E86BC2CBA1}" destId="{821B07DB-C0E1-4F7D-B1D4-67E703820950}" srcOrd="0" destOrd="0" presId="urn:microsoft.com/office/officeart/2005/8/layout/gear1"/>
    <dgm:cxn modelId="{528D0AE0-BF7E-45D5-8241-F1730281470B}" type="presOf" srcId="{2BCFD63B-DB5D-4272-8467-854174F60BA6}" destId="{57B2F537-AB1A-4B70-9385-410769F66F60}" srcOrd="0" destOrd="0" presId="urn:microsoft.com/office/officeart/2005/8/layout/gear1"/>
    <dgm:cxn modelId="{9C860916-6DEE-4205-BB2D-72FF6B850847}" type="presParOf" srcId="{821B07DB-C0E1-4F7D-B1D4-67E703820950}" destId="{C59D7D05-51A4-4CCC-A563-B6AF2A619B5C}" srcOrd="0" destOrd="0" presId="urn:microsoft.com/office/officeart/2005/8/layout/gear1"/>
    <dgm:cxn modelId="{8214AEBB-4033-48F9-B206-5AA2D800D0C0}" type="presParOf" srcId="{821B07DB-C0E1-4F7D-B1D4-67E703820950}" destId="{0F4CDE92-9448-44D9-A520-395F1357DE61}" srcOrd="1" destOrd="0" presId="urn:microsoft.com/office/officeart/2005/8/layout/gear1"/>
    <dgm:cxn modelId="{07B3FFCC-0611-46CE-AB89-4A82FF887794}" type="presParOf" srcId="{821B07DB-C0E1-4F7D-B1D4-67E703820950}" destId="{E69E8DB4-5601-463F-81C1-0CEBB4B68BBF}" srcOrd="2" destOrd="0" presId="urn:microsoft.com/office/officeart/2005/8/layout/gear1"/>
    <dgm:cxn modelId="{2594D47C-592C-4924-A086-3B4AFD7CDB08}" type="presParOf" srcId="{821B07DB-C0E1-4F7D-B1D4-67E703820950}" destId="{57B2F537-AB1A-4B70-9385-410769F66F60}" srcOrd="3" destOrd="0" presId="urn:microsoft.com/office/officeart/2005/8/layout/gear1"/>
    <dgm:cxn modelId="{3C1079AC-CA9A-463A-B45A-85F95850F119}" type="presParOf" srcId="{821B07DB-C0E1-4F7D-B1D4-67E703820950}" destId="{995CE9CC-A667-42BE-954D-71F89A781D06}" srcOrd="4" destOrd="0" presId="urn:microsoft.com/office/officeart/2005/8/layout/gear1"/>
    <dgm:cxn modelId="{01D73A6A-BE53-411B-8E06-8D1BD7D0E9CE}" type="presParOf" srcId="{821B07DB-C0E1-4F7D-B1D4-67E703820950}" destId="{DD505DF4-6762-45E1-B34A-673C28E82CB2}" srcOrd="5" destOrd="0" presId="urn:microsoft.com/office/officeart/2005/8/layout/gear1"/>
    <dgm:cxn modelId="{88FC7F1B-B897-4108-8E87-1C09304EA493}" type="presParOf" srcId="{821B07DB-C0E1-4F7D-B1D4-67E703820950}" destId="{DB4D07E0-2C4A-459E-B41B-AC0544D40B49}" srcOrd="6" destOrd="0" presId="urn:microsoft.com/office/officeart/2005/8/layout/gear1"/>
    <dgm:cxn modelId="{5E735E3F-E789-4966-B2B6-5751609DE758}" type="presParOf" srcId="{821B07DB-C0E1-4F7D-B1D4-67E703820950}" destId="{CB94DFFA-E7A3-4021-8B3B-2C90856D8F04}" srcOrd="7" destOrd="0" presId="urn:microsoft.com/office/officeart/2005/8/layout/gear1"/>
  </dgm:cxnLst>
  <dgm:bg>
    <a:noFill/>
  </dgm:bg>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AC768EA-F55D-4DA0-B849-93E86BC2CBA1}" type="doc">
      <dgm:prSet loTypeId="urn:microsoft.com/office/officeart/2005/8/layout/gear1" loCatId="cycle" qsTypeId="urn:microsoft.com/office/officeart/2005/8/quickstyle/simple1" qsCatId="simple" csTypeId="urn:microsoft.com/office/officeart/2005/8/colors/colorful3" csCatId="colorful" phldr="1"/>
      <dgm:spPr/>
    </dgm:pt>
    <dgm:pt modelId="{1D128868-AEAB-445A-B9D7-C837168CE1BD}">
      <dgm:prSet phldrT="[Text]"/>
      <dgm:spPr>
        <a:solidFill>
          <a:schemeClr val="accent6">
            <a:lumMod val="75000"/>
          </a:schemeClr>
        </a:solidFill>
        <a:ln>
          <a:solidFill>
            <a:schemeClr val="tx1"/>
          </a:solidFill>
        </a:ln>
      </dgm:spPr>
      <dgm:t>
        <a:bodyPr/>
        <a:lstStyle/>
        <a:p>
          <a:r>
            <a:rPr lang="en-US" dirty="0"/>
            <a:t>Usability</a:t>
          </a:r>
        </a:p>
      </dgm:t>
    </dgm:pt>
    <dgm:pt modelId="{468072FB-B08A-4886-829A-C4FF1C986993}" type="parTrans" cxnId="{668EE575-F133-459D-B151-C379D384F8F5}">
      <dgm:prSet/>
      <dgm:spPr/>
      <dgm:t>
        <a:bodyPr/>
        <a:lstStyle/>
        <a:p>
          <a:endParaRPr lang="en-US"/>
        </a:p>
      </dgm:t>
    </dgm:pt>
    <dgm:pt modelId="{AD2AFC08-D834-4A6C-8EFA-6D5FF95A9EDA}" type="sibTrans" cxnId="{668EE575-F133-459D-B151-C379D384F8F5}">
      <dgm:prSet/>
      <dgm:spPr>
        <a:solidFill>
          <a:schemeClr val="accent6">
            <a:lumMod val="75000"/>
          </a:schemeClr>
        </a:solidFill>
        <a:ln>
          <a:solidFill>
            <a:schemeClr val="tx1"/>
          </a:solidFill>
        </a:ln>
      </dgm:spPr>
      <dgm:t>
        <a:bodyPr/>
        <a:lstStyle/>
        <a:p>
          <a:endParaRPr lang="en-US"/>
        </a:p>
      </dgm:t>
    </dgm:pt>
    <dgm:pt modelId="{2BCFD63B-DB5D-4272-8467-854174F60BA6}">
      <dgm:prSet phldrT="[Text]"/>
      <dgm:spPr>
        <a:solidFill>
          <a:schemeClr val="tx2"/>
        </a:solidFill>
        <a:ln>
          <a:solidFill>
            <a:schemeClr val="tx1"/>
          </a:solidFill>
        </a:ln>
      </dgm:spPr>
      <dgm:t>
        <a:bodyPr/>
        <a:lstStyle/>
        <a:p>
          <a:r>
            <a:rPr lang="en-US" dirty="0"/>
            <a:t>Security</a:t>
          </a:r>
        </a:p>
      </dgm:t>
    </dgm:pt>
    <dgm:pt modelId="{57D7D41C-6A13-49EE-B514-23493E504526}" type="parTrans" cxnId="{E4370428-BA21-4BF4-B974-4EF120F47D62}">
      <dgm:prSet/>
      <dgm:spPr/>
      <dgm:t>
        <a:bodyPr/>
        <a:lstStyle/>
        <a:p>
          <a:endParaRPr lang="en-US"/>
        </a:p>
      </dgm:t>
    </dgm:pt>
    <dgm:pt modelId="{9E8ABFEF-D2A0-40F8-97C9-5834743CF872}" type="sibTrans" cxnId="{E4370428-BA21-4BF4-B974-4EF120F47D62}">
      <dgm:prSet/>
      <dgm:spPr>
        <a:solidFill>
          <a:schemeClr val="tx2"/>
        </a:solidFill>
      </dgm:spPr>
      <dgm:t>
        <a:bodyPr/>
        <a:lstStyle/>
        <a:p>
          <a:endParaRPr lang="en-US"/>
        </a:p>
      </dgm:t>
    </dgm:pt>
    <dgm:pt modelId="{821B07DB-C0E1-4F7D-B1D4-67E703820950}" type="pres">
      <dgm:prSet presAssocID="{DAC768EA-F55D-4DA0-B849-93E86BC2CBA1}" presName="composite" presStyleCnt="0">
        <dgm:presLayoutVars>
          <dgm:chMax val="3"/>
          <dgm:animLvl val="lvl"/>
          <dgm:resizeHandles val="exact"/>
        </dgm:presLayoutVars>
      </dgm:prSet>
      <dgm:spPr/>
    </dgm:pt>
    <dgm:pt modelId="{C59D7D05-51A4-4CCC-A563-B6AF2A619B5C}" type="pres">
      <dgm:prSet presAssocID="{1D128868-AEAB-445A-B9D7-C837168CE1BD}" presName="gear1" presStyleLbl="node1" presStyleIdx="0" presStyleCnt="2" custScaleX="80530" custScaleY="80530" custLinFactNeighborX="-95811" custLinFactNeighborY="2337">
        <dgm:presLayoutVars>
          <dgm:chMax val="1"/>
          <dgm:bulletEnabled val="1"/>
        </dgm:presLayoutVars>
      </dgm:prSet>
      <dgm:spPr/>
    </dgm:pt>
    <dgm:pt modelId="{0F4CDE92-9448-44D9-A520-395F1357DE61}" type="pres">
      <dgm:prSet presAssocID="{1D128868-AEAB-445A-B9D7-C837168CE1BD}" presName="gear1srcNode" presStyleLbl="node1" presStyleIdx="0" presStyleCnt="2"/>
      <dgm:spPr/>
    </dgm:pt>
    <dgm:pt modelId="{E69E8DB4-5601-463F-81C1-0CEBB4B68BBF}" type="pres">
      <dgm:prSet presAssocID="{1D128868-AEAB-445A-B9D7-C837168CE1BD}" presName="gear1dstNode" presStyleLbl="node1" presStyleIdx="0" presStyleCnt="2"/>
      <dgm:spPr/>
    </dgm:pt>
    <dgm:pt modelId="{57B2F537-AB1A-4B70-9385-410769F66F60}" type="pres">
      <dgm:prSet presAssocID="{2BCFD63B-DB5D-4272-8467-854174F60BA6}" presName="gear2" presStyleLbl="node1" presStyleIdx="1" presStyleCnt="2" custLinFactNeighborX="73016" custLinFactNeighborY="48634">
        <dgm:presLayoutVars>
          <dgm:chMax val="1"/>
          <dgm:bulletEnabled val="1"/>
        </dgm:presLayoutVars>
      </dgm:prSet>
      <dgm:spPr/>
    </dgm:pt>
    <dgm:pt modelId="{995CE9CC-A667-42BE-954D-71F89A781D06}" type="pres">
      <dgm:prSet presAssocID="{2BCFD63B-DB5D-4272-8467-854174F60BA6}" presName="gear2srcNode" presStyleLbl="node1" presStyleIdx="1" presStyleCnt="2"/>
      <dgm:spPr/>
    </dgm:pt>
    <dgm:pt modelId="{DD505DF4-6762-45E1-B34A-673C28E82CB2}" type="pres">
      <dgm:prSet presAssocID="{2BCFD63B-DB5D-4272-8467-854174F60BA6}" presName="gear2dstNode" presStyleLbl="node1" presStyleIdx="1" presStyleCnt="2"/>
      <dgm:spPr/>
    </dgm:pt>
    <dgm:pt modelId="{DB4D07E0-2C4A-459E-B41B-AC0544D40B49}" type="pres">
      <dgm:prSet presAssocID="{AD2AFC08-D834-4A6C-8EFA-6D5FF95A9EDA}" presName="connector1" presStyleLbl="sibTrans2D1" presStyleIdx="0" presStyleCnt="2" custAng="13235939" custLinFactNeighborX="-95947" custLinFactNeighborY="3153"/>
      <dgm:spPr/>
    </dgm:pt>
    <dgm:pt modelId="{CB94DFFA-E7A3-4021-8B3B-2C90856D8F04}" type="pres">
      <dgm:prSet presAssocID="{9E8ABFEF-D2A0-40F8-97C9-5834743CF872}" presName="connector2" presStyleLbl="sibTrans2D1" presStyleIdx="1" presStyleCnt="2" custAng="9162477" custLinFactNeighborX="71054" custLinFactNeighborY="46117"/>
      <dgm:spPr/>
    </dgm:pt>
  </dgm:ptLst>
  <dgm:cxnLst>
    <dgm:cxn modelId="{E4370428-BA21-4BF4-B974-4EF120F47D62}" srcId="{DAC768EA-F55D-4DA0-B849-93E86BC2CBA1}" destId="{2BCFD63B-DB5D-4272-8467-854174F60BA6}" srcOrd="1" destOrd="0" parTransId="{57D7D41C-6A13-49EE-B514-23493E504526}" sibTransId="{9E8ABFEF-D2A0-40F8-97C9-5834743CF872}"/>
    <dgm:cxn modelId="{8141672C-A55E-4C56-9457-51C2DA841C3C}" type="presOf" srcId="{1D128868-AEAB-445A-B9D7-C837168CE1BD}" destId="{C59D7D05-51A4-4CCC-A563-B6AF2A619B5C}" srcOrd="0" destOrd="0" presId="urn:microsoft.com/office/officeart/2005/8/layout/gear1"/>
    <dgm:cxn modelId="{4052C835-C062-4C10-AD85-A6EC5473A18E}" type="presOf" srcId="{2BCFD63B-DB5D-4272-8467-854174F60BA6}" destId="{995CE9CC-A667-42BE-954D-71F89A781D06}" srcOrd="1" destOrd="0" presId="urn:microsoft.com/office/officeart/2005/8/layout/gear1"/>
    <dgm:cxn modelId="{8265D871-9A38-48B5-9F84-8129A4E4756F}" type="presOf" srcId="{2BCFD63B-DB5D-4272-8467-854174F60BA6}" destId="{DD505DF4-6762-45E1-B34A-673C28E82CB2}" srcOrd="2" destOrd="0" presId="urn:microsoft.com/office/officeart/2005/8/layout/gear1"/>
    <dgm:cxn modelId="{47B81054-45CA-418B-8863-1E9B514EDBC0}" type="presOf" srcId="{9E8ABFEF-D2A0-40F8-97C9-5834743CF872}" destId="{CB94DFFA-E7A3-4021-8B3B-2C90856D8F04}" srcOrd="0" destOrd="0" presId="urn:microsoft.com/office/officeart/2005/8/layout/gear1"/>
    <dgm:cxn modelId="{668EE575-F133-459D-B151-C379D384F8F5}" srcId="{DAC768EA-F55D-4DA0-B849-93E86BC2CBA1}" destId="{1D128868-AEAB-445A-B9D7-C837168CE1BD}" srcOrd="0" destOrd="0" parTransId="{468072FB-B08A-4886-829A-C4FF1C986993}" sibTransId="{AD2AFC08-D834-4A6C-8EFA-6D5FF95A9EDA}"/>
    <dgm:cxn modelId="{B933A480-1486-4D89-B9DD-2333EE1BCF9A}" type="presOf" srcId="{AD2AFC08-D834-4A6C-8EFA-6D5FF95A9EDA}" destId="{DB4D07E0-2C4A-459E-B41B-AC0544D40B49}" srcOrd="0" destOrd="0" presId="urn:microsoft.com/office/officeart/2005/8/layout/gear1"/>
    <dgm:cxn modelId="{DB5B8795-FBC3-4BF9-A68A-ED025E3A3345}" type="presOf" srcId="{1D128868-AEAB-445A-B9D7-C837168CE1BD}" destId="{0F4CDE92-9448-44D9-A520-395F1357DE61}" srcOrd="1" destOrd="0" presId="urn:microsoft.com/office/officeart/2005/8/layout/gear1"/>
    <dgm:cxn modelId="{D679A8C6-EEF7-4905-918A-7D301C0900EA}" type="presOf" srcId="{1D128868-AEAB-445A-B9D7-C837168CE1BD}" destId="{E69E8DB4-5601-463F-81C1-0CEBB4B68BBF}" srcOrd="2" destOrd="0" presId="urn:microsoft.com/office/officeart/2005/8/layout/gear1"/>
    <dgm:cxn modelId="{BCD9C6DE-3F7B-48A8-A287-DEF00B212ECE}" type="presOf" srcId="{DAC768EA-F55D-4DA0-B849-93E86BC2CBA1}" destId="{821B07DB-C0E1-4F7D-B1D4-67E703820950}" srcOrd="0" destOrd="0" presId="urn:microsoft.com/office/officeart/2005/8/layout/gear1"/>
    <dgm:cxn modelId="{528D0AE0-BF7E-45D5-8241-F1730281470B}" type="presOf" srcId="{2BCFD63B-DB5D-4272-8467-854174F60BA6}" destId="{57B2F537-AB1A-4B70-9385-410769F66F60}" srcOrd="0" destOrd="0" presId="urn:microsoft.com/office/officeart/2005/8/layout/gear1"/>
    <dgm:cxn modelId="{9C860916-6DEE-4205-BB2D-72FF6B850847}" type="presParOf" srcId="{821B07DB-C0E1-4F7D-B1D4-67E703820950}" destId="{C59D7D05-51A4-4CCC-A563-B6AF2A619B5C}" srcOrd="0" destOrd="0" presId="urn:microsoft.com/office/officeart/2005/8/layout/gear1"/>
    <dgm:cxn modelId="{8214AEBB-4033-48F9-B206-5AA2D800D0C0}" type="presParOf" srcId="{821B07DB-C0E1-4F7D-B1D4-67E703820950}" destId="{0F4CDE92-9448-44D9-A520-395F1357DE61}" srcOrd="1" destOrd="0" presId="urn:microsoft.com/office/officeart/2005/8/layout/gear1"/>
    <dgm:cxn modelId="{07B3FFCC-0611-46CE-AB89-4A82FF887794}" type="presParOf" srcId="{821B07DB-C0E1-4F7D-B1D4-67E703820950}" destId="{E69E8DB4-5601-463F-81C1-0CEBB4B68BBF}" srcOrd="2" destOrd="0" presId="urn:microsoft.com/office/officeart/2005/8/layout/gear1"/>
    <dgm:cxn modelId="{2594D47C-592C-4924-A086-3B4AFD7CDB08}" type="presParOf" srcId="{821B07DB-C0E1-4F7D-B1D4-67E703820950}" destId="{57B2F537-AB1A-4B70-9385-410769F66F60}" srcOrd="3" destOrd="0" presId="urn:microsoft.com/office/officeart/2005/8/layout/gear1"/>
    <dgm:cxn modelId="{3C1079AC-CA9A-463A-B45A-85F95850F119}" type="presParOf" srcId="{821B07DB-C0E1-4F7D-B1D4-67E703820950}" destId="{995CE9CC-A667-42BE-954D-71F89A781D06}" srcOrd="4" destOrd="0" presId="urn:microsoft.com/office/officeart/2005/8/layout/gear1"/>
    <dgm:cxn modelId="{01D73A6A-BE53-411B-8E06-8D1BD7D0E9CE}" type="presParOf" srcId="{821B07DB-C0E1-4F7D-B1D4-67E703820950}" destId="{DD505DF4-6762-45E1-B34A-673C28E82CB2}" srcOrd="5" destOrd="0" presId="urn:microsoft.com/office/officeart/2005/8/layout/gear1"/>
    <dgm:cxn modelId="{88FC7F1B-B897-4108-8E87-1C09304EA493}" type="presParOf" srcId="{821B07DB-C0E1-4F7D-B1D4-67E703820950}" destId="{DB4D07E0-2C4A-459E-B41B-AC0544D40B49}" srcOrd="6" destOrd="0" presId="urn:microsoft.com/office/officeart/2005/8/layout/gear1"/>
    <dgm:cxn modelId="{5E735E3F-E789-4966-B2B6-5751609DE758}" type="presParOf" srcId="{821B07DB-C0E1-4F7D-B1D4-67E703820950}" destId="{CB94DFFA-E7A3-4021-8B3B-2C90856D8F04}" srcOrd="7" destOrd="0" presId="urn:microsoft.com/office/officeart/2005/8/layout/gear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94A758-D7E8-4B66-BD14-5D2D3F167DEB}">
      <dsp:nvSpPr>
        <dsp:cNvPr id="0" name=""/>
        <dsp:cNvSpPr/>
      </dsp:nvSpPr>
      <dsp:spPr>
        <a:xfrm>
          <a:off x="2736469" y="2433218"/>
          <a:ext cx="2973933" cy="2973933"/>
        </a:xfrm>
        <a:prstGeom prst="gear9">
          <a:avLst/>
        </a:prstGeom>
        <a:solidFill>
          <a:schemeClr val="accent3">
            <a:hueOff val="0"/>
            <a:satOff val="0"/>
            <a:lumOff val="0"/>
            <a:alphaOff val="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Quality concern</a:t>
          </a:r>
        </a:p>
      </dsp:txBody>
      <dsp:txXfrm>
        <a:off x="3334362" y="3129848"/>
        <a:ext cx="1778147" cy="1528663"/>
      </dsp:txXfrm>
    </dsp:sp>
    <dsp:sp modelId="{546FA087-F3FC-4CB9-B441-9F71FDACB0DD}">
      <dsp:nvSpPr>
        <dsp:cNvPr id="0" name=""/>
        <dsp:cNvSpPr/>
      </dsp:nvSpPr>
      <dsp:spPr>
        <a:xfrm>
          <a:off x="1046061" y="1730288"/>
          <a:ext cx="2162860" cy="2162860"/>
        </a:xfrm>
        <a:prstGeom prst="gear6">
          <a:avLst/>
        </a:prstGeom>
        <a:solidFill>
          <a:schemeClr val="accent3">
            <a:hueOff val="-8413220"/>
            <a:satOff val="-4326"/>
            <a:lumOff val="-1863"/>
            <a:alphaOff val="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Quality concern</a:t>
          </a:r>
        </a:p>
      </dsp:txBody>
      <dsp:txXfrm>
        <a:off x="1590568" y="2278085"/>
        <a:ext cx="1073846" cy="1067266"/>
      </dsp:txXfrm>
    </dsp:sp>
    <dsp:sp modelId="{9311D69B-59A9-49E3-B4EC-78413DDAE2DE}">
      <dsp:nvSpPr>
        <dsp:cNvPr id="0" name=""/>
        <dsp:cNvSpPr/>
      </dsp:nvSpPr>
      <dsp:spPr>
        <a:xfrm rot="20700000">
          <a:off x="2257484" y="238135"/>
          <a:ext cx="2119162" cy="2119162"/>
        </a:xfrm>
        <a:prstGeom prst="gear6">
          <a:avLst/>
        </a:prstGeom>
        <a:solidFill>
          <a:schemeClr val="accent3">
            <a:hueOff val="-16826440"/>
            <a:satOff val="-8652"/>
            <a:lumOff val="-3725"/>
            <a:alphaOff val="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r>
            <a:rPr lang="en-US" sz="2400" kern="1200" dirty="0"/>
            <a:t>Quality concern</a:t>
          </a:r>
        </a:p>
      </dsp:txBody>
      <dsp:txXfrm rot="-20700000">
        <a:off x="2722278" y="702929"/>
        <a:ext cx="1189573" cy="1189573"/>
      </dsp:txXfrm>
    </dsp:sp>
    <dsp:sp modelId="{593A3007-1B3C-4AA9-B3CB-5615D95D58BC}">
      <dsp:nvSpPr>
        <dsp:cNvPr id="0" name=""/>
        <dsp:cNvSpPr/>
      </dsp:nvSpPr>
      <dsp:spPr>
        <a:xfrm>
          <a:off x="2561217" y="1976713"/>
          <a:ext cx="3806635" cy="3806635"/>
        </a:xfrm>
        <a:prstGeom prst="circularArrow">
          <a:avLst>
            <a:gd name="adj1" fmla="val 4688"/>
            <a:gd name="adj2" fmla="val 299029"/>
            <a:gd name="adj3" fmla="val 2539122"/>
            <a:gd name="adj4" fmla="val 15812681"/>
            <a:gd name="adj5" fmla="val 5469"/>
          </a:avLst>
        </a:prstGeom>
        <a:solidFill>
          <a:schemeClr val="accent3">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AD6A237-A8F6-487D-9BD9-79E9CEA6DDAA}">
      <dsp:nvSpPr>
        <dsp:cNvPr id="0" name=""/>
        <dsp:cNvSpPr/>
      </dsp:nvSpPr>
      <dsp:spPr>
        <a:xfrm>
          <a:off x="663022" y="1246524"/>
          <a:ext cx="2765758" cy="2765758"/>
        </a:xfrm>
        <a:prstGeom prst="leftCircularArrow">
          <a:avLst>
            <a:gd name="adj1" fmla="val 6452"/>
            <a:gd name="adj2" fmla="val 429999"/>
            <a:gd name="adj3" fmla="val 10489124"/>
            <a:gd name="adj4" fmla="val 14837806"/>
            <a:gd name="adj5" fmla="val 7527"/>
          </a:avLst>
        </a:prstGeom>
        <a:solidFill>
          <a:schemeClr val="accent3">
            <a:hueOff val="-8413220"/>
            <a:satOff val="-4326"/>
            <a:lumOff val="-1863"/>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DBA7EF0B-5520-4951-92DD-6A29DE19B72E}">
      <dsp:nvSpPr>
        <dsp:cNvPr id="0" name=""/>
        <dsp:cNvSpPr/>
      </dsp:nvSpPr>
      <dsp:spPr>
        <a:xfrm>
          <a:off x="1767299" y="-231245"/>
          <a:ext cx="2982044" cy="2982044"/>
        </a:xfrm>
        <a:prstGeom prst="circularArrow">
          <a:avLst>
            <a:gd name="adj1" fmla="val 5984"/>
            <a:gd name="adj2" fmla="val 394124"/>
            <a:gd name="adj3" fmla="val 13313824"/>
            <a:gd name="adj4" fmla="val 10508221"/>
            <a:gd name="adj5" fmla="val 6981"/>
          </a:avLst>
        </a:prstGeom>
        <a:solidFill>
          <a:schemeClr val="accent3">
            <a:hueOff val="-16826440"/>
            <a:satOff val="-8652"/>
            <a:lumOff val="-372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D7D05-51A4-4CCC-A563-B6AF2A619B5C}">
      <dsp:nvSpPr>
        <dsp:cNvPr id="0" name=""/>
        <dsp:cNvSpPr/>
      </dsp:nvSpPr>
      <dsp:spPr>
        <a:xfrm>
          <a:off x="1846190" y="1522277"/>
          <a:ext cx="1601245" cy="1601245"/>
        </a:xfrm>
        <a:prstGeom prst="gear9">
          <a:avLst/>
        </a:prstGeom>
        <a:solidFill>
          <a:schemeClr val="accent3">
            <a:hueOff val="0"/>
            <a:satOff val="0"/>
            <a:lumOff val="0"/>
            <a:alphaOff val="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Security</a:t>
          </a:r>
        </a:p>
      </dsp:txBody>
      <dsp:txXfrm>
        <a:off x="2168111" y="1897361"/>
        <a:ext cx="957403" cy="823073"/>
      </dsp:txXfrm>
    </dsp:sp>
    <dsp:sp modelId="{57B2F537-AB1A-4B70-9385-410769F66F60}">
      <dsp:nvSpPr>
        <dsp:cNvPr id="0" name=""/>
        <dsp:cNvSpPr/>
      </dsp:nvSpPr>
      <dsp:spPr>
        <a:xfrm>
          <a:off x="620694" y="867734"/>
          <a:ext cx="1446097" cy="1446097"/>
        </a:xfrm>
        <a:prstGeom prst="gear6">
          <a:avLst/>
        </a:prstGeom>
        <a:solidFill>
          <a:schemeClr val="accent3">
            <a:hueOff val="-16826440"/>
            <a:satOff val="-8652"/>
            <a:lumOff val="-3725"/>
            <a:alphaOff val="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933450">
            <a:lnSpc>
              <a:spcPct val="90000"/>
            </a:lnSpc>
            <a:spcBef>
              <a:spcPct val="0"/>
            </a:spcBef>
            <a:spcAft>
              <a:spcPct val="35000"/>
            </a:spcAft>
            <a:buNone/>
          </a:pPr>
          <a:r>
            <a:rPr lang="en-US" sz="2100" kern="1200" dirty="0"/>
            <a:t>Cost</a:t>
          </a:r>
        </a:p>
      </dsp:txBody>
      <dsp:txXfrm>
        <a:off x="984753" y="1233994"/>
        <a:ext cx="717979" cy="713577"/>
      </dsp:txXfrm>
    </dsp:sp>
    <dsp:sp modelId="{DB4D07E0-2C4A-459E-B41B-AC0544D40B49}">
      <dsp:nvSpPr>
        <dsp:cNvPr id="0" name=""/>
        <dsp:cNvSpPr/>
      </dsp:nvSpPr>
      <dsp:spPr>
        <a:xfrm>
          <a:off x="1854097" y="1007305"/>
          <a:ext cx="2445711" cy="2445711"/>
        </a:xfrm>
        <a:prstGeom prst="circularArrow">
          <a:avLst>
            <a:gd name="adj1" fmla="val 4878"/>
            <a:gd name="adj2" fmla="val 312630"/>
            <a:gd name="adj3" fmla="val 3095837"/>
            <a:gd name="adj4" fmla="val 15286262"/>
            <a:gd name="adj5" fmla="val 5691"/>
          </a:avLst>
        </a:prstGeom>
        <a:solidFill>
          <a:schemeClr val="accent3">
            <a:hueOff val="0"/>
            <a:satOff val="0"/>
            <a:lumOff val="0"/>
            <a:alphaOff val="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B94DFFA-E7A3-4021-8B3B-2C90856D8F04}">
      <dsp:nvSpPr>
        <dsp:cNvPr id="0" name=""/>
        <dsp:cNvSpPr/>
      </dsp:nvSpPr>
      <dsp:spPr>
        <a:xfrm>
          <a:off x="172110" y="552065"/>
          <a:ext cx="1849196" cy="1849196"/>
        </a:xfrm>
        <a:prstGeom prst="leftCircularArrow">
          <a:avLst>
            <a:gd name="adj1" fmla="val 6452"/>
            <a:gd name="adj2" fmla="val 429999"/>
            <a:gd name="adj3" fmla="val 10489124"/>
            <a:gd name="adj4" fmla="val 14837806"/>
            <a:gd name="adj5" fmla="val 7527"/>
          </a:avLst>
        </a:prstGeom>
        <a:solidFill>
          <a:schemeClr val="accent3">
            <a:hueOff val="-16826440"/>
            <a:satOff val="-8652"/>
            <a:lumOff val="-3725"/>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D7D05-51A4-4CCC-A563-B6AF2A619B5C}">
      <dsp:nvSpPr>
        <dsp:cNvPr id="0" name=""/>
        <dsp:cNvSpPr/>
      </dsp:nvSpPr>
      <dsp:spPr>
        <a:xfrm>
          <a:off x="2739960" y="1981597"/>
          <a:ext cx="2078745" cy="2078745"/>
        </a:xfrm>
        <a:prstGeom prst="gear9">
          <a:avLst/>
        </a:prstGeom>
        <a:solidFill>
          <a:schemeClr val="accent1">
            <a:lumMod val="60000"/>
            <a:lumOff val="4000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577850">
            <a:lnSpc>
              <a:spcPct val="90000"/>
            </a:lnSpc>
            <a:spcBef>
              <a:spcPct val="0"/>
            </a:spcBef>
            <a:spcAft>
              <a:spcPct val="35000"/>
            </a:spcAft>
            <a:buNone/>
          </a:pPr>
          <a:r>
            <a:rPr lang="en-US" sz="1300" kern="1200" dirty="0"/>
            <a:t>Modifiability</a:t>
          </a:r>
        </a:p>
      </dsp:txBody>
      <dsp:txXfrm>
        <a:off x="3157880" y="2468533"/>
        <a:ext cx="1242905" cy="1068518"/>
      </dsp:txXfrm>
    </dsp:sp>
    <dsp:sp modelId="{57B2F537-AB1A-4B70-9385-410769F66F60}">
      <dsp:nvSpPr>
        <dsp:cNvPr id="0" name=""/>
        <dsp:cNvSpPr/>
      </dsp:nvSpPr>
      <dsp:spPr>
        <a:xfrm>
          <a:off x="108962" y="1724961"/>
          <a:ext cx="2583940" cy="2583940"/>
        </a:xfrm>
        <a:prstGeom prst="gear6">
          <a:avLst/>
        </a:prstGeom>
        <a:solidFill>
          <a:srgbClr val="7030A0"/>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Performance</a:t>
          </a:r>
        </a:p>
      </dsp:txBody>
      <dsp:txXfrm>
        <a:off x="759477" y="2379407"/>
        <a:ext cx="1282910" cy="1275048"/>
      </dsp:txXfrm>
    </dsp:sp>
    <dsp:sp modelId="{DB4D07E0-2C4A-459E-B41B-AC0544D40B49}">
      <dsp:nvSpPr>
        <dsp:cNvPr id="0" name=""/>
        <dsp:cNvSpPr/>
      </dsp:nvSpPr>
      <dsp:spPr>
        <a:xfrm>
          <a:off x="2528613" y="1286468"/>
          <a:ext cx="3175037" cy="3175037"/>
        </a:xfrm>
        <a:prstGeom prst="circularArrow">
          <a:avLst>
            <a:gd name="adj1" fmla="val 4878"/>
            <a:gd name="adj2" fmla="val 312630"/>
            <a:gd name="adj3" fmla="val 3178893"/>
            <a:gd name="adj4" fmla="val 15172724"/>
            <a:gd name="adj5" fmla="val 5691"/>
          </a:avLst>
        </a:prstGeom>
        <a:solidFill>
          <a:schemeClr val="accent1">
            <a:lumMod val="60000"/>
            <a:lumOff val="40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B94DFFA-E7A3-4021-8B3B-2C90856D8F04}">
      <dsp:nvSpPr>
        <dsp:cNvPr id="0" name=""/>
        <dsp:cNvSpPr/>
      </dsp:nvSpPr>
      <dsp:spPr>
        <a:xfrm rot="17047276">
          <a:off x="-504241" y="2049192"/>
          <a:ext cx="2400637" cy="2400637"/>
        </a:xfrm>
        <a:prstGeom prst="leftCircularArrow">
          <a:avLst>
            <a:gd name="adj1" fmla="val 6452"/>
            <a:gd name="adj2" fmla="val 429999"/>
            <a:gd name="adj3" fmla="val 10489124"/>
            <a:gd name="adj4" fmla="val 14837806"/>
            <a:gd name="adj5" fmla="val 7527"/>
          </a:avLst>
        </a:prstGeom>
        <a:solidFill>
          <a:srgbClr val="7030A0"/>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9D7D05-51A4-4CCC-A563-B6AF2A619B5C}">
      <dsp:nvSpPr>
        <dsp:cNvPr id="0" name=""/>
        <dsp:cNvSpPr/>
      </dsp:nvSpPr>
      <dsp:spPr>
        <a:xfrm>
          <a:off x="268132" y="1815079"/>
          <a:ext cx="1839387" cy="1839387"/>
        </a:xfrm>
        <a:prstGeom prst="gear9">
          <a:avLst/>
        </a:prstGeom>
        <a:solidFill>
          <a:schemeClr val="accent6">
            <a:lumMod val="75000"/>
          </a:schemeClr>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Usability</a:t>
          </a:r>
        </a:p>
      </dsp:txBody>
      <dsp:txXfrm>
        <a:off x="637931" y="2245947"/>
        <a:ext cx="1099789" cy="945483"/>
      </dsp:txXfrm>
    </dsp:sp>
    <dsp:sp modelId="{57B2F537-AB1A-4B70-9385-410769F66F60}">
      <dsp:nvSpPr>
        <dsp:cNvPr id="0" name=""/>
        <dsp:cNvSpPr/>
      </dsp:nvSpPr>
      <dsp:spPr>
        <a:xfrm>
          <a:off x="2118180" y="1807354"/>
          <a:ext cx="1661165" cy="1661165"/>
        </a:xfrm>
        <a:prstGeom prst="gear6">
          <a:avLst/>
        </a:prstGeom>
        <a:solidFill>
          <a:schemeClr val="tx2"/>
        </a:solidFill>
        <a:ln w="425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US" sz="1800" kern="1200" dirty="0"/>
            <a:t>Security</a:t>
          </a:r>
        </a:p>
      </dsp:txBody>
      <dsp:txXfrm>
        <a:off x="2536383" y="2228085"/>
        <a:ext cx="824759" cy="819703"/>
      </dsp:txXfrm>
    </dsp:sp>
    <dsp:sp modelId="{DB4D07E0-2C4A-459E-B41B-AC0544D40B49}">
      <dsp:nvSpPr>
        <dsp:cNvPr id="0" name=""/>
        <dsp:cNvSpPr/>
      </dsp:nvSpPr>
      <dsp:spPr>
        <a:xfrm rot="13235939">
          <a:off x="-357193" y="1239598"/>
          <a:ext cx="2809445" cy="2809445"/>
        </a:xfrm>
        <a:prstGeom prst="circularArrow">
          <a:avLst>
            <a:gd name="adj1" fmla="val 4878"/>
            <a:gd name="adj2" fmla="val 312630"/>
            <a:gd name="adj3" fmla="val 3140141"/>
            <a:gd name="adj4" fmla="val 15224747"/>
            <a:gd name="adj5" fmla="val 5691"/>
          </a:avLst>
        </a:prstGeom>
        <a:solidFill>
          <a:schemeClr val="accent6">
            <a:lumMod val="75000"/>
          </a:schemeClr>
        </a:solidFill>
        <a:ln>
          <a:solidFill>
            <a:schemeClr val="tx1"/>
          </a:solidFill>
        </a:ln>
        <a:effectLst/>
      </dsp:spPr>
      <dsp:style>
        <a:lnRef idx="0">
          <a:scrgbClr r="0" g="0" b="0"/>
        </a:lnRef>
        <a:fillRef idx="1">
          <a:scrgbClr r="0" g="0" b="0"/>
        </a:fillRef>
        <a:effectRef idx="0">
          <a:scrgbClr r="0" g="0" b="0"/>
        </a:effectRef>
        <a:fontRef idx="minor">
          <a:schemeClr val="lt1"/>
        </a:fontRef>
      </dsp:style>
    </dsp:sp>
    <dsp:sp modelId="{CB94DFFA-E7A3-4021-8B3B-2C90856D8F04}">
      <dsp:nvSpPr>
        <dsp:cNvPr id="0" name=""/>
        <dsp:cNvSpPr/>
      </dsp:nvSpPr>
      <dsp:spPr>
        <a:xfrm rot="9162477">
          <a:off x="2120414" y="1611712"/>
          <a:ext cx="2124214" cy="2124214"/>
        </a:xfrm>
        <a:prstGeom prst="leftCircularArrow">
          <a:avLst>
            <a:gd name="adj1" fmla="val 6452"/>
            <a:gd name="adj2" fmla="val 429999"/>
            <a:gd name="adj3" fmla="val 10489124"/>
            <a:gd name="adj4" fmla="val 14837806"/>
            <a:gd name="adj5" fmla="val 7527"/>
          </a:avLst>
        </a:prstGeom>
        <a:solidFill>
          <a:schemeClr val="tx2"/>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49267A6-17A0-41F8-BE6D-5EE463DBC0AC}" type="datetimeFigureOut">
              <a:rPr lang="en-US" smtClean="0"/>
              <a:pPr/>
              <a:t>9/3/2024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58B601-DB6B-458A-84FB-689E6EC94CC3}" type="slidenum">
              <a:rPr lang="en-US" smtClean="0"/>
              <a:pPr/>
              <a:t>‹#›</a:t>
            </a:fld>
            <a:endParaRPr lang="en-US"/>
          </a:p>
        </p:txBody>
      </p:sp>
    </p:spTree>
    <p:extLst>
      <p:ext uri="{BB962C8B-B14F-4D97-AF65-F5344CB8AC3E}">
        <p14:creationId xmlns:p14="http://schemas.microsoft.com/office/powerpoint/2010/main" val="41703704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9BA622-6315-43FB-AB1F-9DB21775BC88}" type="datetimeFigureOut">
              <a:rPr lang="en-US" smtClean="0"/>
              <a:pPr/>
              <a:t>9/3/2024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A81E32A-1C7F-46A2-B7B0-A052DDE674BA}" type="slidenum">
              <a:rPr lang="en-US" smtClean="0"/>
              <a:pPr/>
              <a:t>‹#›</a:t>
            </a:fld>
            <a:endParaRPr lang="en-US"/>
          </a:p>
        </p:txBody>
      </p:sp>
    </p:spTree>
    <p:extLst>
      <p:ext uri="{BB962C8B-B14F-4D97-AF65-F5344CB8AC3E}">
        <p14:creationId xmlns:p14="http://schemas.microsoft.com/office/powerpoint/2010/main" val="15012367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noRot="1" noChangeAspect="1"/>
          </p:cNvSpPr>
          <p:nvPr>
            <p:ph type="sldImg"/>
          </p:nvPr>
        </p:nvSpPr>
        <p:spPr>
          <a:xfrm>
            <a:off x="381000" y="685800"/>
            <a:ext cx="6096000" cy="3429000"/>
          </a:xfrm>
        </p:spPr>
      </p:sp>
      <p:sp>
        <p:nvSpPr>
          <p:cNvPr id="3" name="Rectangle 3"/>
          <p:cNvSpPr>
            <a:spLocks noGrp="1"/>
          </p:cNvSpPr>
          <p:nvPr>
            <p:ph type="body" idx="1"/>
          </p:nvPr>
        </p:nvSpPr>
        <p:spPr/>
        <p:txBody>
          <a:bodyPr/>
          <a:lstStyle/>
          <a:p>
            <a:endParaRPr lang="en-US"/>
          </a:p>
        </p:txBody>
      </p:sp>
      <p:sp>
        <p:nvSpPr>
          <p:cNvPr id="4" name="Rectangle 4"/>
          <p:cNvSpPr>
            <a:spLocks noGrp="1"/>
          </p:cNvSpPr>
          <p:nvPr>
            <p:ph type="sldNum" sz="quarter" idx="10"/>
          </p:nvPr>
        </p:nvSpPr>
        <p:spPr/>
        <p:txBody>
          <a:bodyPr/>
          <a:lstStyle/>
          <a:p>
            <a:fld id="{B3A019F3-8596-4028-9847-CBD3A185B07A}" type="slidenum">
              <a:rPr lang="en-US" smtClean="0">
                <a:solidFill>
                  <a:prstClr val="black"/>
                </a:solidFill>
              </a:rPr>
              <a:pPr/>
              <a:t>1</a:t>
            </a:fld>
            <a:endParaRPr lang="en-US">
              <a:solidFill>
                <a:prstClr val="black"/>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6 pieces of information that we need. </a:t>
            </a:r>
          </a:p>
          <a:p>
            <a:r>
              <a:rPr lang="en-US" dirty="0"/>
              <a:t>Artifact: data store vs entire system, vs metadata store, etc.</a:t>
            </a:r>
          </a:p>
          <a:p>
            <a:r>
              <a:rPr lang="en-US" dirty="0"/>
              <a:t>Response measure: latency, throughput (performance), clock time, labor (modifiability)</a:t>
            </a:r>
          </a:p>
        </p:txBody>
      </p:sp>
      <p:sp>
        <p:nvSpPr>
          <p:cNvPr id="4" name="Slide Number Placeholder 3"/>
          <p:cNvSpPr>
            <a:spLocks noGrp="1"/>
          </p:cNvSpPr>
          <p:nvPr>
            <p:ph type="sldNum" sz="quarter" idx="5"/>
          </p:nvPr>
        </p:nvSpPr>
        <p:spPr/>
        <p:txBody>
          <a:bodyPr/>
          <a:lstStyle/>
          <a:p>
            <a:fld id="{CA81E32A-1C7F-46A2-B7B0-A052DDE674BA}" type="slidenum">
              <a:rPr lang="en-US" smtClean="0"/>
              <a:pPr/>
              <a:t>10</a:t>
            </a:fld>
            <a:endParaRPr lang="en-US"/>
          </a:p>
        </p:txBody>
      </p:sp>
    </p:spTree>
    <p:extLst>
      <p:ext uri="{BB962C8B-B14F-4D97-AF65-F5344CB8AC3E}">
        <p14:creationId xmlns:p14="http://schemas.microsoft.com/office/powerpoint/2010/main" val="531306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6 pieces of information that we need. </a:t>
            </a:r>
          </a:p>
          <a:p>
            <a:r>
              <a:rPr lang="en-US" dirty="0"/>
              <a:t>Artifact: data store vs entire system, vs metadata store, etc.</a:t>
            </a:r>
          </a:p>
          <a:p>
            <a:r>
              <a:rPr lang="en-US" dirty="0"/>
              <a:t>Response measure: latency, throughput (performance), clock time, labor (modifiability)</a:t>
            </a:r>
          </a:p>
        </p:txBody>
      </p:sp>
      <p:sp>
        <p:nvSpPr>
          <p:cNvPr id="4" name="Slide Number Placeholder 3"/>
          <p:cNvSpPr>
            <a:spLocks noGrp="1"/>
          </p:cNvSpPr>
          <p:nvPr>
            <p:ph type="sldNum" sz="quarter" idx="5"/>
          </p:nvPr>
        </p:nvSpPr>
        <p:spPr/>
        <p:txBody>
          <a:bodyPr/>
          <a:lstStyle/>
          <a:p>
            <a:fld id="{CA81E32A-1C7F-46A2-B7B0-A052DDE674BA}" type="slidenum">
              <a:rPr lang="en-US" smtClean="0"/>
              <a:pPr/>
              <a:t>11</a:t>
            </a:fld>
            <a:endParaRPr lang="en-US"/>
          </a:p>
        </p:txBody>
      </p:sp>
    </p:spTree>
    <p:extLst>
      <p:ext uri="{BB962C8B-B14F-4D97-AF65-F5344CB8AC3E}">
        <p14:creationId xmlns:p14="http://schemas.microsoft.com/office/powerpoint/2010/main" val="112235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Stimulus: this is the fault that caused a loss in availability</a:t>
            </a:r>
          </a:p>
          <a:p>
            <a:pPr marL="171450" indent="-171450">
              <a:buFontTx/>
              <a:buChar char="-"/>
            </a:pPr>
            <a:r>
              <a:rPr lang="en-US" dirty="0"/>
              <a:t>omission: failure to respond to input</a:t>
            </a:r>
          </a:p>
          <a:p>
            <a:pPr marL="171450" indent="-171450">
              <a:buFontTx/>
              <a:buChar char="-"/>
            </a:pPr>
            <a:r>
              <a:rPr lang="en-US" dirty="0"/>
              <a:t>Crash: repeated omission faults </a:t>
            </a:r>
          </a:p>
          <a:p>
            <a:pPr marL="171450" indent="-171450">
              <a:buFontTx/>
              <a:buChar char="-"/>
            </a:pPr>
            <a:r>
              <a:rPr lang="en-US" dirty="0"/>
              <a:t>Timing: early/late response</a:t>
            </a:r>
          </a:p>
          <a:p>
            <a:pPr marL="171450" indent="-171450">
              <a:buFontTx/>
              <a:buChar char="-"/>
            </a:pPr>
            <a:r>
              <a:rPr lang="en-US" dirty="0"/>
              <a:t>Response: incorrect value</a:t>
            </a:r>
          </a:p>
          <a:p>
            <a:pPr marL="0" indent="0">
              <a:buFontTx/>
              <a:buNone/>
            </a:pPr>
            <a:r>
              <a:rPr lang="en-US" dirty="0"/>
              <a:t>Environment: if not normal, maybe a shut down is good to get the system back up, but if otherwise normal operation, maybe it is better to just degrade some function</a:t>
            </a:r>
          </a:p>
          <a:p>
            <a:pPr marL="0" indent="0">
              <a:buFontTx/>
              <a:buNone/>
            </a:pPr>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15</a:t>
            </a:fld>
            <a:endParaRPr lang="en-US"/>
          </a:p>
        </p:txBody>
      </p:sp>
    </p:spTree>
    <p:extLst>
      <p:ext uri="{BB962C8B-B14F-4D97-AF65-F5344CB8AC3E}">
        <p14:creationId xmlns:p14="http://schemas.microsoft.com/office/powerpoint/2010/main" val="38861246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Notice how the concrete scenario does not need to be specified using only a single answer</a:t>
            </a:r>
          </a:p>
        </p:txBody>
      </p:sp>
      <p:sp>
        <p:nvSpPr>
          <p:cNvPr id="4" name="Slide Number Placeholder 3"/>
          <p:cNvSpPr>
            <a:spLocks noGrp="1"/>
          </p:cNvSpPr>
          <p:nvPr>
            <p:ph type="sldNum" sz="quarter" idx="5"/>
          </p:nvPr>
        </p:nvSpPr>
        <p:spPr/>
        <p:txBody>
          <a:bodyPr/>
          <a:lstStyle/>
          <a:p>
            <a:fld id="{CA81E32A-1C7F-46A2-B7B0-A052DDE674BA}" type="slidenum">
              <a:rPr lang="en-US" smtClean="0"/>
              <a:pPr/>
              <a:t>16</a:t>
            </a:fld>
            <a:endParaRPr lang="en-US"/>
          </a:p>
        </p:txBody>
      </p:sp>
    </p:spTree>
    <p:extLst>
      <p:ext uri="{BB962C8B-B14F-4D97-AF65-F5344CB8AC3E}">
        <p14:creationId xmlns:p14="http://schemas.microsoft.com/office/powerpoint/2010/main" val="271586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Artifact </a:t>
            </a:r>
          </a:p>
          <a:p>
            <a:pPr marL="228600" indent="-228600">
              <a:buAutoNum type="arabicPeriod"/>
            </a:pPr>
            <a:r>
              <a:rPr lang="en-US" dirty="0"/>
              <a:t>Source </a:t>
            </a:r>
          </a:p>
          <a:p>
            <a:pPr marL="228600" indent="-228600">
              <a:buAutoNum type="arabicPeriod"/>
            </a:pPr>
            <a:r>
              <a:rPr lang="en-US" dirty="0"/>
              <a:t>Stimulus </a:t>
            </a:r>
          </a:p>
          <a:p>
            <a:pPr marL="228600" indent="-228600">
              <a:buAutoNum type="arabicPeriod"/>
            </a:pPr>
            <a:r>
              <a:rPr lang="en-US" dirty="0"/>
              <a:t>Environment </a:t>
            </a:r>
          </a:p>
          <a:p>
            <a:pPr marL="228600" indent="-228600">
              <a:buAutoNum type="arabicPeriod"/>
            </a:pPr>
            <a:r>
              <a:rPr lang="en-US" dirty="0"/>
              <a:t>Response</a:t>
            </a:r>
          </a:p>
          <a:p>
            <a:pPr marL="228600" indent="-228600">
              <a:buAutoNum type="arabicPeriod"/>
            </a:pPr>
            <a:r>
              <a:rPr lang="en-US" dirty="0"/>
              <a:t>Measure </a:t>
            </a:r>
          </a:p>
        </p:txBody>
      </p:sp>
      <p:sp>
        <p:nvSpPr>
          <p:cNvPr id="4" name="Slide Number Placeholder 3"/>
          <p:cNvSpPr>
            <a:spLocks noGrp="1"/>
          </p:cNvSpPr>
          <p:nvPr>
            <p:ph type="sldNum" sz="quarter" idx="5"/>
          </p:nvPr>
        </p:nvSpPr>
        <p:spPr/>
        <p:txBody>
          <a:bodyPr/>
          <a:lstStyle/>
          <a:p>
            <a:fld id="{CA81E32A-1C7F-46A2-B7B0-A052DDE674BA}" type="slidenum">
              <a:rPr lang="en-US" smtClean="0"/>
              <a:pPr/>
              <a:t>18</a:t>
            </a:fld>
            <a:endParaRPr lang="en-US"/>
          </a:p>
        </p:txBody>
      </p:sp>
    </p:spTree>
    <p:extLst>
      <p:ext uri="{BB962C8B-B14F-4D97-AF65-F5344CB8AC3E}">
        <p14:creationId xmlns:p14="http://schemas.microsoft.com/office/powerpoint/2010/main" val="17784269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Source </a:t>
            </a:r>
          </a:p>
          <a:p>
            <a:pPr marL="228600" indent="-228600">
              <a:buAutoNum type="arabicPeriod"/>
            </a:pPr>
            <a:r>
              <a:rPr lang="en-US" dirty="0"/>
              <a:t>Stimulus</a:t>
            </a:r>
          </a:p>
          <a:p>
            <a:pPr marL="228600" indent="-228600">
              <a:buAutoNum type="arabicPeriod"/>
            </a:pPr>
            <a:r>
              <a:rPr lang="en-US" dirty="0"/>
              <a:t>Artifact</a:t>
            </a:r>
          </a:p>
          <a:p>
            <a:pPr marL="228600" indent="-228600">
              <a:buAutoNum type="arabicPeriod"/>
            </a:pPr>
            <a:r>
              <a:rPr lang="en-US" dirty="0"/>
              <a:t>Environment</a:t>
            </a:r>
          </a:p>
          <a:p>
            <a:pPr marL="228600" indent="-228600">
              <a:buAutoNum type="arabicPeriod"/>
            </a:pPr>
            <a:r>
              <a:rPr lang="en-US" dirty="0"/>
              <a:t>Response</a:t>
            </a:r>
          </a:p>
          <a:p>
            <a:pPr marL="228600" indent="-228600">
              <a:buAutoNum type="arabicPeriod"/>
            </a:pPr>
            <a:r>
              <a:rPr lang="en-US" dirty="0"/>
              <a:t>Response measure</a:t>
            </a:r>
          </a:p>
        </p:txBody>
      </p:sp>
      <p:sp>
        <p:nvSpPr>
          <p:cNvPr id="4" name="Slide Number Placeholder 3"/>
          <p:cNvSpPr>
            <a:spLocks noGrp="1"/>
          </p:cNvSpPr>
          <p:nvPr>
            <p:ph type="sldNum" sz="quarter" idx="5"/>
          </p:nvPr>
        </p:nvSpPr>
        <p:spPr/>
        <p:txBody>
          <a:bodyPr/>
          <a:lstStyle/>
          <a:p>
            <a:fld id="{CA81E32A-1C7F-46A2-B7B0-A052DDE674BA}" type="slidenum">
              <a:rPr lang="en-US" smtClean="0"/>
              <a:pPr/>
              <a:t>21</a:t>
            </a:fld>
            <a:endParaRPr lang="en-US"/>
          </a:p>
        </p:txBody>
      </p:sp>
    </p:spTree>
    <p:extLst>
      <p:ext uri="{BB962C8B-B14F-4D97-AF65-F5344CB8AC3E}">
        <p14:creationId xmlns:p14="http://schemas.microsoft.com/office/powerpoint/2010/main" val="26735869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First, who can come up with a sentence or two describing this concrete scenario? “The operations manager requests that a new display of the bus tracker system be made operational outside the peak traffic period.” The new display should start displaying estimated arrival times for relevant busses within 5 minutes of each request.”</a:t>
            </a:r>
          </a:p>
          <a:p>
            <a:endParaRPr lang="en-US" dirty="0"/>
          </a:p>
          <a:p>
            <a:r>
              <a:rPr lang="en-US" dirty="0"/>
              <a:t>Now let’s think about these scenarios in terms of architectural concerns. </a:t>
            </a:r>
          </a:p>
          <a:p>
            <a:r>
              <a:rPr lang="en-US" dirty="0"/>
              <a:t>What might be a design decision you make based off of this?</a:t>
            </a:r>
          </a:p>
          <a:p>
            <a:r>
              <a:rPr lang="en-US" dirty="0"/>
              <a:t>Old and new system running in parallel. </a:t>
            </a:r>
          </a:p>
        </p:txBody>
      </p:sp>
      <p:sp>
        <p:nvSpPr>
          <p:cNvPr id="4" name="Slide Number Placeholder 3"/>
          <p:cNvSpPr>
            <a:spLocks noGrp="1"/>
          </p:cNvSpPr>
          <p:nvPr>
            <p:ph type="sldNum" sz="quarter" idx="5"/>
          </p:nvPr>
        </p:nvSpPr>
        <p:spPr/>
        <p:txBody>
          <a:bodyPr/>
          <a:lstStyle/>
          <a:p>
            <a:fld id="{CA81E32A-1C7F-46A2-B7B0-A052DDE674BA}" type="slidenum">
              <a:rPr lang="en-US" smtClean="0"/>
              <a:pPr/>
              <a:t>22</a:t>
            </a:fld>
            <a:endParaRPr lang="en-US"/>
          </a:p>
        </p:txBody>
      </p:sp>
    </p:spTree>
    <p:extLst>
      <p:ext uri="{BB962C8B-B14F-4D97-AF65-F5344CB8AC3E}">
        <p14:creationId xmlns:p14="http://schemas.microsoft.com/office/powerpoint/2010/main" val="4192290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might be a design decision you make based off of this?</a:t>
            </a:r>
          </a:p>
          <a:p>
            <a:r>
              <a:rPr lang="en-US" dirty="0"/>
              <a:t>Backup in case system doesn’t go up. </a:t>
            </a:r>
          </a:p>
        </p:txBody>
      </p:sp>
      <p:sp>
        <p:nvSpPr>
          <p:cNvPr id="4" name="Slide Number Placeholder 3"/>
          <p:cNvSpPr>
            <a:spLocks noGrp="1"/>
          </p:cNvSpPr>
          <p:nvPr>
            <p:ph type="sldNum" sz="quarter" idx="5"/>
          </p:nvPr>
        </p:nvSpPr>
        <p:spPr/>
        <p:txBody>
          <a:bodyPr/>
          <a:lstStyle/>
          <a:p>
            <a:fld id="{CA81E32A-1C7F-46A2-B7B0-A052DDE674BA}" type="slidenum">
              <a:rPr lang="en-US" smtClean="0"/>
              <a:pPr/>
              <a:t>23</a:t>
            </a:fld>
            <a:endParaRPr lang="en-US"/>
          </a:p>
        </p:txBody>
      </p:sp>
    </p:spTree>
    <p:extLst>
      <p:ext uri="{BB962C8B-B14F-4D97-AF65-F5344CB8AC3E}">
        <p14:creationId xmlns:p14="http://schemas.microsoft.com/office/powerpoint/2010/main" val="419609562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quality attributes are we concerned about? </a:t>
            </a:r>
          </a:p>
          <a:p>
            <a:r>
              <a:rPr lang="en-US" dirty="0"/>
              <a:t>Why? </a:t>
            </a:r>
          </a:p>
          <a:p>
            <a:r>
              <a:rPr lang="en-US" dirty="0"/>
              <a:t>What is a quality attribute scenario example for one of these quality concerns?</a:t>
            </a:r>
          </a:p>
          <a:p>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30</a:t>
            </a:fld>
            <a:endParaRPr lang="en-US"/>
          </a:p>
        </p:txBody>
      </p:sp>
    </p:spTree>
    <p:extLst>
      <p:ext uri="{BB962C8B-B14F-4D97-AF65-F5344CB8AC3E}">
        <p14:creationId xmlns:p14="http://schemas.microsoft.com/office/powerpoint/2010/main" val="236768964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quality attributes are we concerned about? </a:t>
            </a:r>
          </a:p>
          <a:p>
            <a:r>
              <a:rPr lang="en-US" dirty="0"/>
              <a:t>Why? </a:t>
            </a:r>
          </a:p>
          <a:p>
            <a:r>
              <a:rPr lang="en-US" dirty="0"/>
              <a:t>What is a quality attribute scenario example for one of these quality concerns?</a:t>
            </a:r>
          </a:p>
          <a:p>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31</a:t>
            </a:fld>
            <a:endParaRPr lang="en-US"/>
          </a:p>
        </p:txBody>
      </p:sp>
    </p:spTree>
    <p:extLst>
      <p:ext uri="{BB962C8B-B14F-4D97-AF65-F5344CB8AC3E}">
        <p14:creationId xmlns:p14="http://schemas.microsoft.com/office/powerpoint/2010/main" val="18029925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ASRs </a:t>
            </a:r>
            <a:r>
              <a:rPr lang="en-US" i="1" dirty="0"/>
              <a:t>tend to </a:t>
            </a:r>
            <a:r>
              <a:rPr lang="en-US" dirty="0"/>
              <a:t>be technically challenging, technically constraining, and central to the system’s purpose.</a:t>
            </a:r>
          </a:p>
          <a:p>
            <a:r>
              <a:rPr lang="en-US" dirty="0"/>
              <a:t>Can ASRs be functional requirements, non-functional requirements, or both? Both! There will be more non-functional ASRs than functional. </a:t>
            </a:r>
          </a:p>
        </p:txBody>
      </p:sp>
      <p:sp>
        <p:nvSpPr>
          <p:cNvPr id="4" name="Slide Number Placeholder 3"/>
          <p:cNvSpPr>
            <a:spLocks noGrp="1"/>
          </p:cNvSpPr>
          <p:nvPr>
            <p:ph type="sldNum" sz="quarter" idx="5"/>
          </p:nvPr>
        </p:nvSpPr>
        <p:spPr/>
        <p:txBody>
          <a:bodyPr/>
          <a:lstStyle/>
          <a:p>
            <a:fld id="{CA81E32A-1C7F-46A2-B7B0-A052DDE674BA}" type="slidenum">
              <a:rPr lang="en-US" smtClean="0"/>
              <a:pPr/>
              <a:t>2</a:t>
            </a:fld>
            <a:endParaRPr lang="en-US"/>
          </a:p>
        </p:txBody>
      </p:sp>
    </p:spTree>
    <p:extLst>
      <p:ext uri="{BB962C8B-B14F-4D97-AF65-F5344CB8AC3E}">
        <p14:creationId xmlns:p14="http://schemas.microsoft.com/office/powerpoint/2010/main" val="34684016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quality attributes are we concerned about? </a:t>
            </a:r>
          </a:p>
          <a:p>
            <a:r>
              <a:rPr lang="en-US" dirty="0"/>
              <a:t>Why? </a:t>
            </a:r>
          </a:p>
          <a:p>
            <a:r>
              <a:rPr lang="en-US" dirty="0"/>
              <a:t>What is a quality attribute scenario example for one of these quality concerns?</a:t>
            </a:r>
          </a:p>
          <a:p>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32</a:t>
            </a:fld>
            <a:endParaRPr lang="en-US"/>
          </a:p>
        </p:txBody>
      </p:sp>
    </p:spTree>
    <p:extLst>
      <p:ext uri="{BB962C8B-B14F-4D97-AF65-F5344CB8AC3E}">
        <p14:creationId xmlns:p14="http://schemas.microsoft.com/office/powerpoint/2010/main" val="2882299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Functional: we care about how the functionality affects and interacts with our qualities</a:t>
            </a:r>
          </a:p>
          <a:p>
            <a:r>
              <a:rPr lang="en-US" dirty="0"/>
              <a:t>QAs: security, availability, modifiability, etc. </a:t>
            </a:r>
          </a:p>
          <a:p>
            <a:r>
              <a:rPr lang="en-US" dirty="0"/>
              <a:t>Constraints: we care about how to design the system around them</a:t>
            </a:r>
          </a:p>
          <a:p>
            <a:endParaRPr lang="en-US" dirty="0"/>
          </a:p>
          <a:p>
            <a:r>
              <a:rPr lang="en-US" dirty="0"/>
              <a:t>What is another name for QA requirements? Non-functional requirements. </a:t>
            </a:r>
          </a:p>
          <a:p>
            <a:r>
              <a:rPr lang="en-US" dirty="0"/>
              <a:t>Can we change the constraints or compromise on them? No! </a:t>
            </a:r>
          </a:p>
        </p:txBody>
      </p:sp>
      <p:sp>
        <p:nvSpPr>
          <p:cNvPr id="4" name="Slide Number Placeholder 3"/>
          <p:cNvSpPr>
            <a:spLocks noGrp="1"/>
          </p:cNvSpPr>
          <p:nvPr>
            <p:ph type="sldNum" sz="quarter" idx="5"/>
          </p:nvPr>
        </p:nvSpPr>
        <p:spPr/>
        <p:txBody>
          <a:bodyPr/>
          <a:lstStyle/>
          <a:p>
            <a:fld id="{CA81E32A-1C7F-46A2-B7B0-A052DDE674BA}" type="slidenum">
              <a:rPr lang="en-US" smtClean="0"/>
              <a:pPr/>
              <a:t>3</a:t>
            </a:fld>
            <a:endParaRPr lang="en-US"/>
          </a:p>
        </p:txBody>
      </p:sp>
    </p:spTree>
    <p:extLst>
      <p:ext uri="{BB962C8B-B14F-4D97-AF65-F5344CB8AC3E}">
        <p14:creationId xmlns:p14="http://schemas.microsoft.com/office/powerpoint/2010/main" val="2435496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dirty="0"/>
              <a:t>Left side: </a:t>
            </a:r>
            <a:r>
              <a:rPr lang="en-US" sz="1800" b="0" i="0" u="none" strike="noStrike" baseline="0" dirty="0">
                <a:latin typeface="Times-Roman"/>
              </a:rPr>
              <a:t>categories of architectural design decisions</a:t>
            </a:r>
          </a:p>
          <a:p>
            <a:pPr algn="l"/>
            <a:r>
              <a:rPr lang="en-US" sz="1800" b="0" i="0" u="none" strike="noStrike" baseline="0" dirty="0">
                <a:latin typeface="Times-Roman"/>
              </a:rPr>
              <a:t>Right side: requirements that might affect that kind of decision</a:t>
            </a:r>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4</a:t>
            </a:fld>
            <a:endParaRPr lang="en-US"/>
          </a:p>
        </p:txBody>
      </p:sp>
    </p:spTree>
    <p:extLst>
      <p:ext uri="{BB962C8B-B14F-4D97-AF65-F5344CB8AC3E}">
        <p14:creationId xmlns:p14="http://schemas.microsoft.com/office/powerpoint/2010/main" val="16422311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200" dirty="0">
                <a:solidFill>
                  <a:prstClr val="black"/>
                </a:solidFill>
              </a:rPr>
              <a:t>route calls, generate tones, generate billing information and so forth – What is this? Functionality!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u="sng" dirty="0">
                <a:solidFill>
                  <a:prstClr val="black"/>
                </a:solidFill>
              </a:rPr>
              <a:t>performance</a:t>
            </a:r>
            <a:r>
              <a:rPr lang="en-US" sz="1200" dirty="0">
                <a:solidFill>
                  <a:prstClr val="black"/>
                </a:solidFill>
              </a:rPr>
              <a:t>, </a:t>
            </a:r>
            <a:r>
              <a:rPr lang="en-US" sz="1200" b="1" u="sng" dirty="0">
                <a:solidFill>
                  <a:prstClr val="black"/>
                </a:solidFill>
              </a:rPr>
              <a:t>availability</a:t>
            </a:r>
            <a:r>
              <a:rPr lang="en-US" sz="1200" dirty="0">
                <a:solidFill>
                  <a:prstClr val="black"/>
                </a:solidFill>
              </a:rPr>
              <a:t>, </a:t>
            </a:r>
            <a:r>
              <a:rPr lang="en-US" sz="1200" b="1" u="sng" dirty="0">
                <a:solidFill>
                  <a:prstClr val="black"/>
                </a:solidFill>
              </a:rPr>
              <a:t>modifiability</a:t>
            </a:r>
            <a:r>
              <a:rPr lang="en-US" sz="1200" dirty="0">
                <a:solidFill>
                  <a:prstClr val="black"/>
                </a:solidFill>
              </a:rPr>
              <a:t>, and </a:t>
            </a:r>
            <a:r>
              <a:rPr lang="en-US" sz="1200" b="1" u="sng" dirty="0">
                <a:solidFill>
                  <a:prstClr val="black"/>
                </a:solidFill>
              </a:rPr>
              <a:t>cost</a:t>
            </a:r>
            <a:r>
              <a:rPr lang="en-US" sz="1200" dirty="0">
                <a:solidFill>
                  <a:prstClr val="black"/>
                </a:solidFill>
              </a:rPr>
              <a:t> parameters. – What is this? Qualities! </a:t>
            </a:r>
          </a:p>
          <a:p>
            <a:endParaRPr lang="en-US" dirty="0"/>
          </a:p>
        </p:txBody>
      </p:sp>
      <p:sp>
        <p:nvSpPr>
          <p:cNvPr id="4" name="Slide Number Placeholder 3"/>
          <p:cNvSpPr>
            <a:spLocks noGrp="1"/>
          </p:cNvSpPr>
          <p:nvPr>
            <p:ph type="sldNum" sz="quarter" idx="5"/>
          </p:nvPr>
        </p:nvSpPr>
        <p:spPr/>
        <p:txBody>
          <a:bodyPr/>
          <a:lstStyle/>
          <a:p>
            <a:fld id="{CA81E32A-1C7F-46A2-B7B0-A052DDE674BA}" type="slidenum">
              <a:rPr lang="en-US" smtClean="0"/>
              <a:pPr/>
              <a:t>5</a:t>
            </a:fld>
            <a:endParaRPr lang="en-US"/>
          </a:p>
        </p:txBody>
      </p:sp>
    </p:spTree>
    <p:extLst>
      <p:ext uri="{BB962C8B-B14F-4D97-AF65-F5344CB8AC3E}">
        <p14:creationId xmlns:p14="http://schemas.microsoft.com/office/powerpoint/2010/main" val="35081636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228600" indent="-228600">
              <a:buAutoNum type="arabicPeriod"/>
            </a:pPr>
            <a:r>
              <a:rPr lang="en-US" dirty="0"/>
              <a:t>Security </a:t>
            </a:r>
          </a:p>
          <a:p>
            <a:pPr marL="228600" indent="-228600">
              <a:buAutoNum type="arabicPeriod"/>
            </a:pPr>
            <a:r>
              <a:rPr lang="en-US" dirty="0"/>
              <a:t>Performance</a:t>
            </a:r>
          </a:p>
          <a:p>
            <a:pPr marL="228600" indent="-228600">
              <a:buAutoNum type="arabicPeriod"/>
            </a:pPr>
            <a:r>
              <a:rPr lang="en-US" dirty="0"/>
              <a:t>Cost, Modifiability, Availability </a:t>
            </a:r>
          </a:p>
          <a:p>
            <a:pPr marL="228600" indent="-228600">
              <a:buAutoNum type="arabicPeriod"/>
            </a:pPr>
            <a:r>
              <a:rPr lang="en-US" dirty="0"/>
              <a:t>Security </a:t>
            </a:r>
          </a:p>
          <a:p>
            <a:pPr marL="228600" indent="-228600">
              <a:buAutoNum type="arabicPeriod"/>
            </a:pPr>
            <a:r>
              <a:rPr lang="en-US" dirty="0"/>
              <a:t>Performance, Security</a:t>
            </a:r>
          </a:p>
          <a:p>
            <a:pPr marL="0" indent="0">
              <a:buNone/>
            </a:pPr>
            <a:r>
              <a:rPr lang="en-US" dirty="0"/>
              <a:t>They all allow for quality attributes!!!</a:t>
            </a:r>
          </a:p>
        </p:txBody>
      </p:sp>
      <p:sp>
        <p:nvSpPr>
          <p:cNvPr id="4" name="Slide Number Placeholder 3"/>
          <p:cNvSpPr>
            <a:spLocks noGrp="1"/>
          </p:cNvSpPr>
          <p:nvPr>
            <p:ph type="sldNum" sz="quarter" idx="5"/>
          </p:nvPr>
        </p:nvSpPr>
        <p:spPr/>
        <p:txBody>
          <a:bodyPr/>
          <a:lstStyle/>
          <a:p>
            <a:fld id="{CA81E32A-1C7F-46A2-B7B0-A052DDE674BA}" type="slidenum">
              <a:rPr lang="en-US" smtClean="0"/>
              <a:pPr/>
              <a:t>6</a:t>
            </a:fld>
            <a:endParaRPr lang="en-US"/>
          </a:p>
        </p:txBody>
      </p:sp>
    </p:spTree>
    <p:extLst>
      <p:ext uri="{BB962C8B-B14F-4D97-AF65-F5344CB8AC3E}">
        <p14:creationId xmlns:p14="http://schemas.microsoft.com/office/powerpoint/2010/main" val="4087527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Functionality can also affect quality attributes</a:t>
            </a:r>
          </a:p>
        </p:txBody>
      </p:sp>
      <p:sp>
        <p:nvSpPr>
          <p:cNvPr id="4" name="Slide Number Placeholder 3"/>
          <p:cNvSpPr>
            <a:spLocks noGrp="1"/>
          </p:cNvSpPr>
          <p:nvPr>
            <p:ph type="sldNum" sz="quarter" idx="5"/>
          </p:nvPr>
        </p:nvSpPr>
        <p:spPr/>
        <p:txBody>
          <a:bodyPr/>
          <a:lstStyle/>
          <a:p>
            <a:fld id="{CA81E32A-1C7F-46A2-B7B0-A052DDE674BA}" type="slidenum">
              <a:rPr lang="en-US" smtClean="0"/>
              <a:pPr/>
              <a:t>7</a:t>
            </a:fld>
            <a:endParaRPr lang="en-US"/>
          </a:p>
        </p:txBody>
      </p:sp>
    </p:spTree>
    <p:extLst>
      <p:ext uri="{BB962C8B-B14F-4D97-AF65-F5344CB8AC3E}">
        <p14:creationId xmlns:p14="http://schemas.microsoft.com/office/powerpoint/2010/main" val="31038335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 each of these tradeoffs work? Possibly: </a:t>
            </a:r>
            <a:br>
              <a:rPr lang="en-US" dirty="0"/>
            </a:br>
            <a:r>
              <a:rPr lang="en-US" dirty="0"/>
              <a:t>1. Better security -&gt; less usability</a:t>
            </a:r>
          </a:p>
          <a:p>
            <a:r>
              <a:rPr lang="en-US" dirty="0"/>
              <a:t>2. bigger security -&gt; bigger cost</a:t>
            </a:r>
          </a:p>
          <a:p>
            <a:r>
              <a:rPr lang="en-US" dirty="0"/>
              <a:t>3. Better performance -&gt; less modifiability</a:t>
            </a:r>
          </a:p>
        </p:txBody>
      </p:sp>
      <p:sp>
        <p:nvSpPr>
          <p:cNvPr id="4" name="Slide Number Placeholder 3"/>
          <p:cNvSpPr>
            <a:spLocks noGrp="1"/>
          </p:cNvSpPr>
          <p:nvPr>
            <p:ph type="sldNum" sz="quarter" idx="5"/>
          </p:nvPr>
        </p:nvSpPr>
        <p:spPr/>
        <p:txBody>
          <a:bodyPr/>
          <a:lstStyle/>
          <a:p>
            <a:fld id="{CA81E32A-1C7F-46A2-B7B0-A052DDE674BA}" type="slidenum">
              <a:rPr lang="en-US" smtClean="0"/>
              <a:pPr/>
              <a:t>8</a:t>
            </a:fld>
            <a:endParaRPr lang="en-US"/>
          </a:p>
        </p:txBody>
      </p:sp>
    </p:spTree>
    <p:extLst>
      <p:ext uri="{BB962C8B-B14F-4D97-AF65-F5344CB8AC3E}">
        <p14:creationId xmlns:p14="http://schemas.microsoft.com/office/powerpoint/2010/main" val="32871258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dirty="0"/>
              <a:t>QAS: used to specify quality attribute requirements! </a:t>
            </a:r>
          </a:p>
          <a:p>
            <a:pPr marL="171450" indent="-171450">
              <a:buFont typeface="Arial" panose="020B0604020202020204" pitchFamily="34" charset="0"/>
              <a:buChar char="•"/>
            </a:pPr>
            <a:r>
              <a:rPr lang="en-US" dirty="0"/>
              <a:t>This is a general scenario. It is general because it doesn’t have any specific characterizations (source of stimulus, stimulus, artifact, environment, and so on…). </a:t>
            </a:r>
          </a:p>
          <a:p>
            <a:pPr marL="171450" indent="-171450">
              <a:buFont typeface="Arial" panose="020B0604020202020204" pitchFamily="34" charset="0"/>
              <a:buChar char="•"/>
            </a:pPr>
            <a:r>
              <a:rPr lang="en-US" dirty="0"/>
              <a:t>These are also sometimes called “generic scenarios.”</a:t>
            </a:r>
          </a:p>
          <a:p>
            <a:pPr marL="171450" indent="-171450">
              <a:buFont typeface="Arial" panose="020B0604020202020204" pitchFamily="34" charset="0"/>
              <a:buChar char="•"/>
            </a:pPr>
            <a:r>
              <a:rPr lang="en-US" dirty="0"/>
              <a:t>A scenario with specific characterizations for a specific quality attribute is called a concrete [quality attribute] scenario. </a:t>
            </a:r>
          </a:p>
          <a:p>
            <a:pPr marL="171450" indent="-171450">
              <a:buFont typeface="Arial" panose="020B0604020202020204" pitchFamily="34" charset="0"/>
              <a:buChar char="•"/>
            </a:pPr>
            <a:r>
              <a:rPr lang="en-US" dirty="0"/>
              <a:t>A scenario without specific characterizations but still aimed for a specific quality attribute is called a general [quality attribute] scenario. </a:t>
            </a:r>
          </a:p>
          <a:p>
            <a:pPr marL="171450" indent="-171450">
              <a:buFont typeface="Arial" panose="020B0604020202020204" pitchFamily="34" charset="0"/>
              <a:buChar char="•"/>
            </a:pPr>
            <a:r>
              <a:rPr lang="en-US" dirty="0"/>
              <a:t>For example, in the next few slides, we will see a general availability scenario, as well as a concrete availability scenario. </a:t>
            </a:r>
          </a:p>
        </p:txBody>
      </p:sp>
      <p:sp>
        <p:nvSpPr>
          <p:cNvPr id="4" name="Slide Number Placeholder 3"/>
          <p:cNvSpPr>
            <a:spLocks noGrp="1"/>
          </p:cNvSpPr>
          <p:nvPr>
            <p:ph type="sldNum" sz="quarter" idx="5"/>
          </p:nvPr>
        </p:nvSpPr>
        <p:spPr/>
        <p:txBody>
          <a:bodyPr/>
          <a:lstStyle/>
          <a:p>
            <a:fld id="{CA81E32A-1C7F-46A2-B7B0-A052DDE674BA}" type="slidenum">
              <a:rPr lang="en-US" smtClean="0"/>
              <a:pPr/>
              <a:t>9</a:t>
            </a:fld>
            <a:endParaRPr lang="en-US"/>
          </a:p>
        </p:txBody>
      </p:sp>
    </p:spTree>
    <p:extLst>
      <p:ext uri="{BB962C8B-B14F-4D97-AF65-F5344CB8AC3E}">
        <p14:creationId xmlns:p14="http://schemas.microsoft.com/office/powerpoint/2010/main" val="3669699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762000"/>
          </a:xfrm>
          <a:solidFill>
            <a:schemeClr val="accent6">
              <a:shade val="75000"/>
            </a:schemeClr>
          </a:solidFill>
        </p:spPr>
        <p:txBody>
          <a:bodyPr>
            <a:noAutofit/>
          </a:bodyPr>
          <a:lstStyle>
            <a:lvl1pPr>
              <a:defRPr sz="3200"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7846DAD8-9114-409B-B920-4F5B7F43AF85}" type="datetime1">
              <a:rPr lang="en-US" smtClean="0">
                <a:solidFill>
                  <a:prstClr val="black">
                    <a:tint val="65000"/>
                  </a:prstClr>
                </a:solidFill>
              </a:rPr>
              <a:t>9/3/2024</a:t>
            </a:fld>
            <a:endParaRPr lang="en-US">
              <a:solidFill>
                <a:prstClr val="black">
                  <a:tint val="65000"/>
                </a:prstClr>
              </a:solidFill>
            </a:endParaRPr>
          </a:p>
        </p:txBody>
      </p:sp>
      <p:sp>
        <p:nvSpPr>
          <p:cNvPr id="8" name="Rectangle 8"/>
          <p:cNvSpPr>
            <a:spLocks noGrp="1"/>
          </p:cNvSpPr>
          <p:nvPr>
            <p:ph type="sldNum" sz="quarter" idx="15"/>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p>
            <a:r>
              <a:rPr lang="en-US"/>
              <a:t>All rights reserved (M. Mirakhorli, J. Cleland-Huang)</a:t>
            </a:r>
          </a:p>
        </p:txBody>
      </p:sp>
      <p:sp>
        <p:nvSpPr>
          <p:cNvPr id="10" name="TextBox 9"/>
          <p:cNvSpPr txBox="1"/>
          <p:nvPr userDrawn="1"/>
        </p:nvSpPr>
        <p:spPr>
          <a:xfrm>
            <a:off x="406400" y="1383268"/>
            <a:ext cx="10058400" cy="369332"/>
          </a:xfrm>
          <a:prstGeom prst="rect">
            <a:avLst/>
          </a:prstGeom>
          <a:noFill/>
        </p:spPr>
        <p:txBody>
          <a:bodyPr wrap="square" rtlCol="0">
            <a:spAutoFit/>
          </a:bodyPr>
          <a:lstStyle/>
          <a:p>
            <a:pPr marL="347663" indent="-347663">
              <a:buClr>
                <a:srgbClr val="475A8D">
                  <a:lumMod val="50000"/>
                </a:srgbClr>
              </a:buClr>
              <a:buFont typeface="Wingdings" pitchFamily="2" charset="2"/>
              <a:buChar char="§"/>
            </a:pPr>
            <a:r>
              <a:rPr lang="en-US" sz="1800" dirty="0">
                <a:solidFill>
                  <a:prstClr val="black"/>
                </a:solidFill>
              </a:rPr>
              <a:t> </a:t>
            </a:r>
          </a:p>
        </p:txBody>
      </p:sp>
    </p:spTree>
    <p:extLst>
      <p:ext uri="{BB962C8B-B14F-4D97-AF65-F5344CB8AC3E}">
        <p14:creationId xmlns:p14="http://schemas.microsoft.com/office/powerpoint/2010/main" val="10815244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Up: 1 Left, 2 Right">
    <p:spTree>
      <p:nvGrpSpPr>
        <p:cNvPr id="1" name=""/>
        <p:cNvGrpSpPr/>
        <p:nvPr/>
      </p:nvGrpSpPr>
      <p:grpSpPr>
        <a:xfrm>
          <a:off x="0" y="0"/>
          <a:ext cx="0" cy="0"/>
          <a:chOff x="0" y="0"/>
          <a:chExt cx="0" cy="0"/>
        </a:xfrm>
      </p:grpSpPr>
      <p:sp>
        <p:nvSpPr>
          <p:cNvPr id="25"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Rectangle 8"/>
          <p:cNvSpPr>
            <a:spLocks noGrp="1"/>
          </p:cNvSpPr>
          <p:nvPr>
            <p:ph type="body" sz="quarter" idx="16"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8"/>
          <p:cNvSpPr>
            <a:spLocks noGrp="1"/>
          </p:cNvSpPr>
          <p:nvPr>
            <p:ph type="body" sz="quarter" idx="18"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9"/>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Rectangle 21"/>
          <p:cNvSpPr>
            <a:spLocks noGrp="1"/>
          </p:cNvSpPr>
          <p:nvPr>
            <p:ph type="dt" sz="half" idx="20"/>
          </p:nvPr>
        </p:nvSpPr>
        <p:spPr/>
        <p:txBody>
          <a:bodyPr/>
          <a:lstStyle/>
          <a:p>
            <a:pPr algn="r"/>
            <a:fld id="{AD4F16EB-0BEF-443C-8C07-592BA22B9B2F}" type="datetime1">
              <a:rPr lang="en-US" smtClean="0">
                <a:solidFill>
                  <a:prstClr val="black">
                    <a:tint val="65000"/>
                  </a:prstClr>
                </a:solidFill>
              </a:rPr>
              <a:t>9/3/2024</a:t>
            </a:fld>
            <a:endParaRPr lang="en-US">
              <a:solidFill>
                <a:prstClr val="black">
                  <a:tint val="65000"/>
                </a:prstClr>
              </a:solidFill>
            </a:endParaRPr>
          </a:p>
        </p:txBody>
      </p:sp>
      <p:sp>
        <p:nvSpPr>
          <p:cNvPr id="22" name="Rectangle 22"/>
          <p:cNvSpPr>
            <a:spLocks noGrp="1"/>
          </p:cNvSpPr>
          <p:nvPr>
            <p:ph type="sldNum" sz="quarter" idx="21"/>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2"/>
          </p:nvPr>
        </p:nvSpPr>
        <p:spPr/>
        <p:txBody>
          <a:bodyPr/>
          <a:lstStyle/>
          <a:p>
            <a:r>
              <a:rPr lang="en-US"/>
              <a:t>All rights reserved (M. Mirakhorli, J. Cleland-Huang)</a:t>
            </a:r>
          </a:p>
        </p:txBody>
      </p:sp>
    </p:spTree>
    <p:extLst>
      <p:ext uri="{BB962C8B-B14F-4D97-AF65-F5344CB8AC3E}">
        <p14:creationId xmlns:p14="http://schemas.microsoft.com/office/powerpoint/2010/main" val="1036182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3-Up: 1 Top, 2 Bottom">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13"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5"/>
          </p:nvPr>
        </p:nvSpPr>
        <p:spPr>
          <a:xfrm>
            <a:off x="402336" y="609600"/>
            <a:ext cx="10765536"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8"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3"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19"/>
          <p:cNvSpPr>
            <a:spLocks noGrp="1"/>
          </p:cNvSpPr>
          <p:nvPr>
            <p:ph type="dt" sz="half" idx="22"/>
          </p:nvPr>
        </p:nvSpPr>
        <p:spPr/>
        <p:txBody>
          <a:bodyPr/>
          <a:lstStyle/>
          <a:p>
            <a:pPr algn="r"/>
            <a:fld id="{1D829ABC-54E5-4F18-B6C5-345B78C33C7F}" type="datetime1">
              <a:rPr lang="en-US" smtClean="0">
                <a:solidFill>
                  <a:prstClr val="black">
                    <a:tint val="65000"/>
                  </a:prstClr>
                </a:solidFill>
              </a:rPr>
              <a:t>9/3/2024</a:t>
            </a:fld>
            <a:endParaRPr lang="en-US">
              <a:solidFill>
                <a:prstClr val="black">
                  <a:tint val="65000"/>
                </a:prstClr>
              </a:solidFill>
            </a:endParaRPr>
          </a:p>
        </p:txBody>
      </p:sp>
      <p:sp>
        <p:nvSpPr>
          <p:cNvPr id="20" name="Rectangle 20"/>
          <p:cNvSpPr>
            <a:spLocks noGrp="1"/>
          </p:cNvSpPr>
          <p:nvPr>
            <p:ph type="sldNum" sz="quarter" idx="23"/>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4"/>
          </p:nvPr>
        </p:nvSpPr>
        <p:spPr/>
        <p:txBody>
          <a:bodyPr/>
          <a:lstStyle/>
          <a:p>
            <a:r>
              <a:rPr lang="en-US"/>
              <a:t>All rights reserved (M. Mirakhorli, J. Cleland-Huang)</a:t>
            </a:r>
          </a:p>
        </p:txBody>
      </p:sp>
    </p:spTree>
    <p:extLst>
      <p:ext uri="{BB962C8B-B14F-4D97-AF65-F5344CB8AC3E}">
        <p14:creationId xmlns:p14="http://schemas.microsoft.com/office/powerpoint/2010/main" val="4073885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16"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0"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Rectangle 8"/>
          <p:cNvSpPr>
            <a:spLocks noGrp="1"/>
          </p:cNvSpPr>
          <p:nvPr>
            <p:ph type="body" sz="quarter" idx="18"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9"/>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20"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21"/>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Rectangle 23"/>
          <p:cNvSpPr>
            <a:spLocks noGrp="1"/>
          </p:cNvSpPr>
          <p:nvPr>
            <p:ph type="dt" sz="half" idx="22"/>
          </p:nvPr>
        </p:nvSpPr>
        <p:spPr/>
        <p:txBody>
          <a:bodyPr/>
          <a:lstStyle/>
          <a:p>
            <a:pPr algn="r"/>
            <a:fld id="{3059E3F0-2994-46A3-8A20-6614A9E32D5B}" type="datetime1">
              <a:rPr lang="en-US" smtClean="0">
                <a:solidFill>
                  <a:prstClr val="black">
                    <a:tint val="65000"/>
                  </a:prstClr>
                </a:solidFill>
              </a:rPr>
              <a:t>9/3/2024</a:t>
            </a:fld>
            <a:endParaRPr lang="en-US">
              <a:solidFill>
                <a:prstClr val="black">
                  <a:tint val="65000"/>
                </a:prstClr>
              </a:solidFill>
            </a:endParaRPr>
          </a:p>
        </p:txBody>
      </p:sp>
      <p:sp>
        <p:nvSpPr>
          <p:cNvPr id="27" name="Rectangle 27"/>
          <p:cNvSpPr>
            <a:spLocks noGrp="1"/>
          </p:cNvSpPr>
          <p:nvPr>
            <p:ph type="sldNum" sz="quarter" idx="23"/>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8" name="Rectangle 28"/>
          <p:cNvSpPr>
            <a:spLocks noGrp="1"/>
          </p:cNvSpPr>
          <p:nvPr>
            <p:ph type="ftr" sz="quarter" idx="24"/>
          </p:nvPr>
        </p:nvSpPr>
        <p:spPr/>
        <p:txBody>
          <a:bodyPr/>
          <a:lstStyle/>
          <a:p>
            <a:r>
              <a:rPr lang="en-US"/>
              <a:t>All rights reserved (M. Mirakhorli, J. Cleland-Huang)</a:t>
            </a:r>
          </a:p>
        </p:txBody>
      </p:sp>
    </p:spTree>
    <p:extLst>
      <p:ext uri="{BB962C8B-B14F-4D97-AF65-F5344CB8AC3E}">
        <p14:creationId xmlns:p14="http://schemas.microsoft.com/office/powerpoint/2010/main" val="263008264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4-Up: 1 Left, 3 Right">
    <p:spTree>
      <p:nvGrpSpPr>
        <p:cNvPr id="1" name=""/>
        <p:cNvGrpSpPr/>
        <p:nvPr/>
      </p:nvGrpSpPr>
      <p:grpSpPr>
        <a:xfrm>
          <a:off x="0" y="0"/>
          <a:ext cx="0" cy="0"/>
          <a:chOff x="0" y="0"/>
          <a:chExt cx="0" cy="0"/>
        </a:xfrm>
      </p:grpSpPr>
      <p:sp>
        <p:nvSpPr>
          <p:cNvPr id="4" name="Rectangle 2"/>
          <p:cNvSpPr>
            <a:spLocks noGrp="1"/>
          </p:cNvSpPr>
          <p:nvPr>
            <p:ph type="title"/>
          </p:nvPr>
        </p:nvSpPr>
        <p:spPr/>
        <p:txBody>
          <a:bodyPr/>
          <a:lstStyle/>
          <a:p>
            <a:r>
              <a:rPr lang="en-US"/>
              <a:t>Click to edit Master title style</a:t>
            </a:r>
          </a:p>
        </p:txBody>
      </p:sp>
      <p:sp>
        <p:nvSpPr>
          <p:cNvPr id="10"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8" name="Rectangle 11"/>
          <p:cNvSpPr>
            <a:spLocks noGrp="1"/>
          </p:cNvSpPr>
          <p:nvPr>
            <p:ph sz="quarter" idx="16"/>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0"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8"/>
          <p:cNvSpPr>
            <a:spLocks noGrp="1"/>
          </p:cNvSpPr>
          <p:nvPr>
            <p:ph type="body" sz="quarter" idx="17"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3" name="Rectangle 11"/>
          <p:cNvSpPr>
            <a:spLocks noGrp="1"/>
          </p:cNvSpPr>
          <p:nvPr>
            <p:ph sz="quarter" idx="18"/>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9"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20"/>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EB77DFFF-CEFB-46D6-92BD-CCC945AB66FB}" type="datetime1">
              <a:rPr lang="en-US" smtClean="0">
                <a:solidFill>
                  <a:prstClr val="black">
                    <a:tint val="65000"/>
                  </a:prstClr>
                </a:solidFill>
              </a:rPr>
              <a:t>9/3/2024</a:t>
            </a:fld>
            <a:endParaRPr lang="en-US">
              <a:solidFill>
                <a:prstClr val="black">
                  <a:tint val="65000"/>
                </a:prstClr>
              </a:solidFill>
            </a:endParaRPr>
          </a:p>
        </p:txBody>
      </p:sp>
      <p:sp>
        <p:nvSpPr>
          <p:cNvPr id="18" name="Rectangle 18"/>
          <p:cNvSpPr>
            <a:spLocks noGrp="1"/>
          </p:cNvSpPr>
          <p:nvPr>
            <p:ph type="sldNum" sz="quarter" idx="22"/>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1" name="Rectangle 21"/>
          <p:cNvSpPr>
            <a:spLocks noGrp="1"/>
          </p:cNvSpPr>
          <p:nvPr>
            <p:ph type="ftr" sz="quarter" idx="23"/>
          </p:nvPr>
        </p:nvSpPr>
        <p:spPr/>
        <p:txBody>
          <a:bodyPr/>
          <a:lstStyle/>
          <a:p>
            <a:r>
              <a:rPr lang="en-US"/>
              <a:t>All rights reserved (M. Mirakhorli, J. Cleland-Huang)</a:t>
            </a:r>
          </a:p>
        </p:txBody>
      </p:sp>
    </p:spTree>
    <p:extLst>
      <p:ext uri="{BB962C8B-B14F-4D97-AF65-F5344CB8AC3E}">
        <p14:creationId xmlns:p14="http://schemas.microsoft.com/office/powerpoint/2010/main" val="415298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4-Up: 3 Left, 1 Right">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p>
        </p:txBody>
      </p:sp>
      <p:sp>
        <p:nvSpPr>
          <p:cNvPr id="18" name="Rectangle 8"/>
          <p:cNvSpPr>
            <a:spLocks noGrp="1"/>
          </p:cNvSpPr>
          <p:nvPr>
            <p:ph type="body" sz="quarter" idx="13"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5"/>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Rectangle 8"/>
          <p:cNvSpPr>
            <a:spLocks noGrp="1"/>
          </p:cNvSpPr>
          <p:nvPr>
            <p:ph type="body" sz="quarter" idx="14"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0" name="Rectangle 11"/>
          <p:cNvSpPr>
            <a:spLocks noGrp="1"/>
          </p:cNvSpPr>
          <p:nvPr>
            <p:ph sz="quarter" idx="16"/>
          </p:nvPr>
        </p:nvSpPr>
        <p:spPr>
          <a:xfrm>
            <a:off x="4064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8"/>
          <p:cNvSpPr>
            <a:spLocks noGrp="1"/>
          </p:cNvSpPr>
          <p:nvPr>
            <p:ph type="body" sz="quarter" idx="17" hasCustomPrompt="1"/>
          </p:nvPr>
        </p:nvSpPr>
        <p:spPr>
          <a:xfrm>
            <a:off x="4023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4" name="Rectangle 11"/>
          <p:cNvSpPr>
            <a:spLocks noGrp="1"/>
          </p:cNvSpPr>
          <p:nvPr>
            <p:ph sz="quarter" idx="18"/>
          </p:nvPr>
        </p:nvSpPr>
        <p:spPr>
          <a:xfrm>
            <a:off x="4023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9" hasCustomPrompt="1"/>
          </p:nvPr>
        </p:nvSpPr>
        <p:spPr>
          <a:xfrm>
            <a:off x="4064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6" name="Rectangle 11"/>
          <p:cNvSpPr>
            <a:spLocks noGrp="1"/>
          </p:cNvSpPr>
          <p:nvPr>
            <p:ph sz="quarter" idx="20"/>
          </p:nvPr>
        </p:nvSpPr>
        <p:spPr>
          <a:xfrm>
            <a:off x="4064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1"/>
          </p:nvPr>
        </p:nvSpPr>
        <p:spPr/>
        <p:txBody>
          <a:bodyPr/>
          <a:lstStyle/>
          <a:p>
            <a:pPr algn="r"/>
            <a:fld id="{DB2B9812-833D-427F-848D-1A3BDB58EAF4}" type="datetime1">
              <a:rPr lang="en-US" smtClean="0">
                <a:solidFill>
                  <a:prstClr val="black">
                    <a:tint val="65000"/>
                  </a:prstClr>
                </a:solidFill>
              </a:rPr>
              <a:t>9/3/2024</a:t>
            </a:fld>
            <a:endParaRPr lang="en-US" dirty="0">
              <a:solidFill>
                <a:prstClr val="black">
                  <a:tint val="65000"/>
                </a:prstClr>
              </a:solidFill>
            </a:endParaRPr>
          </a:p>
        </p:txBody>
      </p:sp>
      <p:sp>
        <p:nvSpPr>
          <p:cNvPr id="19" name="Rectangle 19"/>
          <p:cNvSpPr>
            <a:spLocks noGrp="1"/>
          </p:cNvSpPr>
          <p:nvPr>
            <p:ph type="sldNum" sz="quarter" idx="22"/>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0" name="Rectangle 20"/>
          <p:cNvSpPr>
            <a:spLocks noGrp="1"/>
          </p:cNvSpPr>
          <p:nvPr>
            <p:ph type="ftr" sz="quarter" idx="23"/>
          </p:nvPr>
        </p:nvSpPr>
        <p:spPr/>
        <p:txBody>
          <a:bodyPr/>
          <a:lstStyle/>
          <a:p>
            <a:r>
              <a:rPr lang="en-US"/>
              <a:t>All rights reserved (M. Mirakhorli, J. Cleland-Huang)</a:t>
            </a:r>
          </a:p>
        </p:txBody>
      </p:sp>
    </p:spTree>
    <p:extLst>
      <p:ext uri="{BB962C8B-B14F-4D97-AF65-F5344CB8AC3E}">
        <p14:creationId xmlns:p14="http://schemas.microsoft.com/office/powerpoint/2010/main" val="2171159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5-Up: 2 Left, 3 Right">
    <p:spTree>
      <p:nvGrpSpPr>
        <p:cNvPr id="1" name=""/>
        <p:cNvGrpSpPr/>
        <p:nvPr/>
      </p:nvGrpSpPr>
      <p:grpSpPr>
        <a:xfrm>
          <a:off x="0" y="0"/>
          <a:ext cx="0" cy="0"/>
          <a:chOff x="0" y="0"/>
          <a:chExt cx="0" cy="0"/>
        </a:xfrm>
      </p:grpSpPr>
      <p:sp>
        <p:nvSpPr>
          <p:cNvPr id="20" name="Rectangle 2"/>
          <p:cNvSpPr>
            <a:spLocks noGrp="1"/>
          </p:cNvSpPr>
          <p:nvPr>
            <p:ph type="title"/>
          </p:nvPr>
        </p:nvSpPr>
        <p:spPr/>
        <p:txBody>
          <a:bodyPr/>
          <a:lstStyle/>
          <a:p>
            <a:r>
              <a:rPr lang="en-US"/>
              <a:t>Click to edit Master title style</a:t>
            </a:r>
          </a:p>
        </p:txBody>
      </p:sp>
      <p:sp>
        <p:nvSpPr>
          <p:cNvPr id="23"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4"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26"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Rectangle 8"/>
          <p:cNvSpPr>
            <a:spLocks noGrp="1"/>
          </p:cNvSpPr>
          <p:nvPr>
            <p:ph type="body" sz="quarter" idx="14"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9" name="Rectangle 11"/>
          <p:cNvSpPr>
            <a:spLocks noGrp="1"/>
          </p:cNvSpPr>
          <p:nvPr>
            <p:ph sz="quarter" idx="18"/>
          </p:nvPr>
        </p:nvSpPr>
        <p:spPr>
          <a:xfrm>
            <a:off x="5892800"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Rectangle 8"/>
          <p:cNvSpPr>
            <a:spLocks noGrp="1"/>
          </p:cNvSpPr>
          <p:nvPr>
            <p:ph type="body" sz="quarter" idx="19" hasCustomPrompt="1"/>
          </p:nvPr>
        </p:nvSpPr>
        <p:spPr>
          <a:xfrm>
            <a:off x="5888736"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2" name="Rectangle 11"/>
          <p:cNvSpPr>
            <a:spLocks noGrp="1"/>
          </p:cNvSpPr>
          <p:nvPr>
            <p:ph sz="quarter" idx="20"/>
          </p:nvPr>
        </p:nvSpPr>
        <p:spPr>
          <a:xfrm>
            <a:off x="5888736"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Rectangle 8"/>
          <p:cNvSpPr>
            <a:spLocks noGrp="1"/>
          </p:cNvSpPr>
          <p:nvPr>
            <p:ph type="body" sz="quarter" idx="21" hasCustomPrompt="1"/>
          </p:nvPr>
        </p:nvSpPr>
        <p:spPr>
          <a:xfrm>
            <a:off x="5892800"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34" name="Rectangle 11"/>
          <p:cNvSpPr>
            <a:spLocks noGrp="1"/>
          </p:cNvSpPr>
          <p:nvPr>
            <p:ph sz="quarter" idx="22"/>
          </p:nvPr>
        </p:nvSpPr>
        <p:spPr>
          <a:xfrm>
            <a:off x="5892800"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Rectangle 16"/>
          <p:cNvSpPr>
            <a:spLocks noGrp="1"/>
          </p:cNvSpPr>
          <p:nvPr>
            <p:ph type="dt" sz="half" idx="23"/>
          </p:nvPr>
        </p:nvSpPr>
        <p:spPr/>
        <p:txBody>
          <a:bodyPr/>
          <a:lstStyle/>
          <a:p>
            <a:pPr algn="r"/>
            <a:fld id="{C4378C99-8798-4504-A36A-AF4CBDD87334}" type="datetime1">
              <a:rPr lang="en-US" smtClean="0">
                <a:solidFill>
                  <a:prstClr val="black">
                    <a:tint val="65000"/>
                  </a:prstClr>
                </a:solidFill>
              </a:rPr>
              <a:t>9/3/2024</a:t>
            </a:fld>
            <a:endParaRPr lang="en-US">
              <a:solidFill>
                <a:prstClr val="black">
                  <a:tint val="65000"/>
                </a:prstClr>
              </a:solidFill>
            </a:endParaRPr>
          </a:p>
        </p:txBody>
      </p:sp>
      <p:sp>
        <p:nvSpPr>
          <p:cNvPr id="17" name="Rectangle 17"/>
          <p:cNvSpPr>
            <a:spLocks noGrp="1"/>
          </p:cNvSpPr>
          <p:nvPr>
            <p:ph type="sldNum" sz="quarter" idx="24"/>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18" name="Rectangle 18"/>
          <p:cNvSpPr>
            <a:spLocks noGrp="1"/>
          </p:cNvSpPr>
          <p:nvPr>
            <p:ph type="ftr" sz="quarter" idx="25"/>
          </p:nvPr>
        </p:nvSpPr>
        <p:spPr/>
        <p:txBody>
          <a:bodyPr/>
          <a:lstStyle/>
          <a:p>
            <a:r>
              <a:rPr lang="en-US"/>
              <a:t>All rights reserved (M. Mirakhorli, J. Cleland-Huang)</a:t>
            </a:r>
          </a:p>
        </p:txBody>
      </p:sp>
    </p:spTree>
    <p:extLst>
      <p:ext uri="{BB962C8B-B14F-4D97-AF65-F5344CB8AC3E}">
        <p14:creationId xmlns:p14="http://schemas.microsoft.com/office/powerpoint/2010/main" val="2944597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5-Up: 3 Left, 2 Right">
    <p:spTree>
      <p:nvGrpSpPr>
        <p:cNvPr id="1" name=""/>
        <p:cNvGrpSpPr/>
        <p:nvPr/>
      </p:nvGrpSpPr>
      <p:grpSpPr>
        <a:xfrm>
          <a:off x="0" y="0"/>
          <a:ext cx="0" cy="0"/>
          <a:chOff x="0" y="0"/>
          <a:chExt cx="0" cy="0"/>
        </a:xfrm>
      </p:grpSpPr>
      <p:sp>
        <p:nvSpPr>
          <p:cNvPr id="5" name="Rectangle 2"/>
          <p:cNvSpPr>
            <a:spLocks noGrp="1"/>
          </p:cNvSpPr>
          <p:nvPr>
            <p:ph type="title"/>
          </p:nvPr>
        </p:nvSpPr>
        <p:spPr/>
        <p:txBody>
          <a:bodyPr/>
          <a:lstStyle/>
          <a:p>
            <a:r>
              <a:rPr lang="en-US"/>
              <a:t>Click to edit Master title style</a:t>
            </a:r>
          </a:p>
        </p:txBody>
      </p:sp>
      <p:sp>
        <p:nvSpPr>
          <p:cNvPr id="21" name="Rectangle 8"/>
          <p:cNvSpPr>
            <a:spLocks noGrp="1"/>
          </p:cNvSpPr>
          <p:nvPr>
            <p:ph type="body" sz="quarter" idx="14" hasCustomPrompt="1"/>
          </p:nvPr>
        </p:nvSpPr>
        <p:spPr>
          <a:xfrm>
            <a:off x="410464"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2" name="Rectangle 11"/>
          <p:cNvSpPr>
            <a:spLocks noGrp="1"/>
          </p:cNvSpPr>
          <p:nvPr>
            <p:ph sz="quarter" idx="16"/>
          </p:nvPr>
        </p:nvSpPr>
        <p:spPr>
          <a:xfrm>
            <a:off x="410464" y="609600"/>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Rectangle 8"/>
          <p:cNvSpPr>
            <a:spLocks noGrp="1"/>
          </p:cNvSpPr>
          <p:nvPr>
            <p:ph type="body" sz="quarter" idx="17" hasCustomPrompt="1"/>
          </p:nvPr>
        </p:nvSpPr>
        <p:spPr>
          <a:xfrm>
            <a:off x="406400" y="234086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6" name="Rectangle 11"/>
          <p:cNvSpPr>
            <a:spLocks noGrp="1"/>
          </p:cNvSpPr>
          <p:nvPr>
            <p:ph sz="quarter" idx="18"/>
          </p:nvPr>
        </p:nvSpPr>
        <p:spPr>
          <a:xfrm>
            <a:off x="406400" y="256946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Rectangle 8"/>
          <p:cNvSpPr>
            <a:spLocks noGrp="1"/>
          </p:cNvSpPr>
          <p:nvPr>
            <p:ph type="body" sz="quarter" idx="19" hasCustomPrompt="1"/>
          </p:nvPr>
        </p:nvSpPr>
        <p:spPr>
          <a:xfrm>
            <a:off x="410464" y="4291584"/>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8" name="Rectangle 11"/>
          <p:cNvSpPr>
            <a:spLocks noGrp="1"/>
          </p:cNvSpPr>
          <p:nvPr>
            <p:ph sz="quarter" idx="20"/>
          </p:nvPr>
        </p:nvSpPr>
        <p:spPr>
          <a:xfrm>
            <a:off x="410464" y="4520184"/>
            <a:ext cx="5283200" cy="17282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8"/>
          <p:cNvSpPr>
            <a:spLocks noGrp="1"/>
          </p:cNvSpPr>
          <p:nvPr>
            <p:ph type="body" sz="quarter" idx="21" hasCustomPrompt="1"/>
          </p:nvPr>
        </p:nvSpPr>
        <p:spPr>
          <a:xfrm>
            <a:off x="58928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3" name="Rectangle 11"/>
          <p:cNvSpPr>
            <a:spLocks noGrp="1"/>
          </p:cNvSpPr>
          <p:nvPr>
            <p:ph sz="quarter" idx="22"/>
          </p:nvPr>
        </p:nvSpPr>
        <p:spPr>
          <a:xfrm>
            <a:off x="58928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8"/>
          <p:cNvSpPr>
            <a:spLocks noGrp="1"/>
          </p:cNvSpPr>
          <p:nvPr>
            <p:ph type="body" sz="quarter" idx="23" hasCustomPrompt="1"/>
          </p:nvPr>
        </p:nvSpPr>
        <p:spPr>
          <a:xfrm>
            <a:off x="58887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6" name="Rectangle 11"/>
          <p:cNvSpPr>
            <a:spLocks noGrp="1"/>
          </p:cNvSpPr>
          <p:nvPr>
            <p:ph sz="quarter" idx="24"/>
          </p:nvPr>
        </p:nvSpPr>
        <p:spPr>
          <a:xfrm>
            <a:off x="58887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Rectangle 17"/>
          <p:cNvSpPr>
            <a:spLocks noGrp="1"/>
          </p:cNvSpPr>
          <p:nvPr>
            <p:ph type="dt" sz="half" idx="25"/>
          </p:nvPr>
        </p:nvSpPr>
        <p:spPr/>
        <p:txBody>
          <a:bodyPr/>
          <a:lstStyle/>
          <a:p>
            <a:pPr algn="r"/>
            <a:fld id="{39FBCBF8-3F78-4E63-AD4C-00689A896D2B}" type="datetime1">
              <a:rPr lang="en-US" smtClean="0">
                <a:solidFill>
                  <a:prstClr val="black">
                    <a:tint val="65000"/>
                  </a:prstClr>
                </a:solidFill>
              </a:rPr>
              <a:t>9/3/2024</a:t>
            </a:fld>
            <a:endParaRPr lang="en-US">
              <a:solidFill>
                <a:prstClr val="black">
                  <a:tint val="65000"/>
                </a:prstClr>
              </a:solidFill>
            </a:endParaRPr>
          </a:p>
        </p:txBody>
      </p:sp>
      <p:sp>
        <p:nvSpPr>
          <p:cNvPr id="18" name="Rectangle 18"/>
          <p:cNvSpPr>
            <a:spLocks noGrp="1"/>
          </p:cNvSpPr>
          <p:nvPr>
            <p:ph type="sldNum" sz="quarter" idx="26"/>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3" name="Rectangle 23"/>
          <p:cNvSpPr>
            <a:spLocks noGrp="1"/>
          </p:cNvSpPr>
          <p:nvPr>
            <p:ph type="ftr" sz="quarter" idx="27"/>
          </p:nvPr>
        </p:nvSpPr>
        <p:spPr/>
        <p:txBody>
          <a:bodyPr/>
          <a:lstStyle/>
          <a:p>
            <a:r>
              <a:rPr lang="en-US"/>
              <a:t>All rights reserved (M. Mirakhorli, J. Cleland-Huang)</a:t>
            </a:r>
          </a:p>
        </p:txBody>
      </p:sp>
    </p:spTree>
    <p:extLst>
      <p:ext uri="{BB962C8B-B14F-4D97-AF65-F5344CB8AC3E}">
        <p14:creationId xmlns:p14="http://schemas.microsoft.com/office/powerpoint/2010/main" val="26703304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ombstones">
    <p:spTree>
      <p:nvGrpSpPr>
        <p:cNvPr id="1" name=""/>
        <p:cNvGrpSpPr/>
        <p:nvPr/>
      </p:nvGrpSpPr>
      <p:grpSpPr>
        <a:xfrm>
          <a:off x="0" y="0"/>
          <a:ext cx="0" cy="0"/>
          <a:chOff x="0" y="0"/>
          <a:chExt cx="0" cy="0"/>
        </a:xfrm>
      </p:grpSpPr>
      <p:sp>
        <p:nvSpPr>
          <p:cNvPr id="23" name="Rectangle 2"/>
          <p:cNvSpPr>
            <a:spLocks noGrp="1"/>
          </p:cNvSpPr>
          <p:nvPr>
            <p:ph type="title"/>
          </p:nvPr>
        </p:nvSpPr>
        <p:spPr/>
        <p:txBody>
          <a:bodyPr/>
          <a:lstStyle/>
          <a:p>
            <a:r>
              <a:rPr lang="en-US"/>
              <a:t>Click to edit Master title style</a:t>
            </a:r>
          </a:p>
        </p:txBody>
      </p:sp>
      <p:sp>
        <p:nvSpPr>
          <p:cNvPr id="9" name="Rectangle 6"/>
          <p:cNvSpPr/>
          <p:nvPr/>
        </p:nvSpPr>
        <p:spPr>
          <a:xfrm>
            <a:off x="18288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8" name="Rectangle 6"/>
          <p:cNvSpPr/>
          <p:nvPr/>
        </p:nvSpPr>
        <p:spPr>
          <a:xfrm>
            <a:off x="18288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6" name="Rectangle 6"/>
          <p:cNvSpPr/>
          <p:nvPr/>
        </p:nvSpPr>
        <p:spPr>
          <a:xfrm>
            <a:off x="46736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5" name="Rectangle 6"/>
          <p:cNvSpPr/>
          <p:nvPr/>
        </p:nvSpPr>
        <p:spPr>
          <a:xfrm>
            <a:off x="46736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31" name="Rectangle 6"/>
          <p:cNvSpPr/>
          <p:nvPr/>
        </p:nvSpPr>
        <p:spPr>
          <a:xfrm>
            <a:off x="7518400" y="14478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3" name="Rectangle 6"/>
          <p:cNvSpPr/>
          <p:nvPr/>
        </p:nvSpPr>
        <p:spPr>
          <a:xfrm>
            <a:off x="7518400" y="3886200"/>
            <a:ext cx="2235200" cy="2057400"/>
          </a:xfrm>
          <a:prstGeom prst="rect">
            <a:avLst/>
          </a:prstGeom>
          <a:ln w="76200" cap="sq" cmpd="thickThin" algn="ctr">
            <a:solidFill>
              <a:schemeClr val="accent6"/>
            </a:solidFill>
            <a:prstDash val="solid"/>
            <a:roun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4" name="Rectangle 10"/>
          <p:cNvSpPr>
            <a:spLocks noGrp="1"/>
          </p:cNvSpPr>
          <p:nvPr>
            <p:ph type="pic" sz="quarter" idx="13" hasCustomPrompt="1"/>
          </p:nvPr>
        </p:nvSpPr>
        <p:spPr>
          <a:xfrm>
            <a:off x="2032000" y="1600200"/>
            <a:ext cx="1828800" cy="685800"/>
          </a:xfrm>
        </p:spPr>
        <p:txBody>
          <a:bodyPr/>
          <a:lstStyle/>
          <a:p>
            <a:r>
              <a:rPr lang="en-US" dirty="0"/>
              <a:t>Company</a:t>
            </a:r>
            <a:r>
              <a:rPr lang="en-US" baseline="0" dirty="0"/>
              <a:t> Logo</a:t>
            </a:r>
            <a:endParaRPr lang="en-US" dirty="0"/>
          </a:p>
        </p:txBody>
      </p:sp>
      <p:sp>
        <p:nvSpPr>
          <p:cNvPr id="19" name="Rectangle 10"/>
          <p:cNvSpPr>
            <a:spLocks noGrp="1"/>
          </p:cNvSpPr>
          <p:nvPr>
            <p:ph type="pic" sz="quarter" idx="29" hasCustomPrompt="1"/>
          </p:nvPr>
        </p:nvSpPr>
        <p:spPr>
          <a:xfrm>
            <a:off x="2032000" y="4038600"/>
            <a:ext cx="1828800" cy="685800"/>
          </a:xfrm>
        </p:spPr>
        <p:txBody>
          <a:bodyPr/>
          <a:lstStyle/>
          <a:p>
            <a:r>
              <a:rPr lang="en-US" dirty="0"/>
              <a:t>Company</a:t>
            </a:r>
            <a:r>
              <a:rPr lang="en-US" baseline="0" dirty="0"/>
              <a:t> Logo</a:t>
            </a:r>
            <a:endParaRPr lang="en-US" dirty="0"/>
          </a:p>
        </p:txBody>
      </p:sp>
      <p:sp>
        <p:nvSpPr>
          <p:cNvPr id="27" name="Rectangle 10"/>
          <p:cNvSpPr>
            <a:spLocks noGrp="1"/>
          </p:cNvSpPr>
          <p:nvPr>
            <p:ph type="pic" sz="quarter" idx="17" hasCustomPrompt="1"/>
          </p:nvPr>
        </p:nvSpPr>
        <p:spPr>
          <a:xfrm>
            <a:off x="4876800" y="1600200"/>
            <a:ext cx="1828800" cy="685800"/>
          </a:xfrm>
        </p:spPr>
        <p:txBody>
          <a:bodyPr/>
          <a:lstStyle/>
          <a:p>
            <a:r>
              <a:rPr lang="en-US" dirty="0"/>
              <a:t>Company</a:t>
            </a:r>
            <a:r>
              <a:rPr lang="en-US" baseline="0" dirty="0"/>
              <a:t> Logo</a:t>
            </a:r>
            <a:endParaRPr lang="en-US" dirty="0"/>
          </a:p>
        </p:txBody>
      </p:sp>
      <p:sp>
        <p:nvSpPr>
          <p:cNvPr id="11" name="Rectangle 10"/>
          <p:cNvSpPr>
            <a:spLocks noGrp="1"/>
          </p:cNvSpPr>
          <p:nvPr>
            <p:ph type="pic" sz="quarter" idx="30" hasCustomPrompt="1"/>
          </p:nvPr>
        </p:nvSpPr>
        <p:spPr>
          <a:xfrm>
            <a:off x="4876800" y="4038600"/>
            <a:ext cx="1828800" cy="685800"/>
          </a:xfrm>
        </p:spPr>
        <p:txBody>
          <a:bodyPr/>
          <a:lstStyle/>
          <a:p>
            <a:r>
              <a:rPr lang="en-US" dirty="0"/>
              <a:t>Company</a:t>
            </a:r>
            <a:r>
              <a:rPr lang="en-US" baseline="0" dirty="0"/>
              <a:t> Logo</a:t>
            </a:r>
            <a:endParaRPr lang="en-US" dirty="0"/>
          </a:p>
        </p:txBody>
      </p:sp>
      <p:sp>
        <p:nvSpPr>
          <p:cNvPr id="4" name="Rectangle 10"/>
          <p:cNvSpPr>
            <a:spLocks noGrp="1"/>
          </p:cNvSpPr>
          <p:nvPr>
            <p:ph type="pic" sz="quarter" idx="21" hasCustomPrompt="1"/>
          </p:nvPr>
        </p:nvSpPr>
        <p:spPr>
          <a:xfrm>
            <a:off x="7721600" y="1600200"/>
            <a:ext cx="1828800" cy="685800"/>
          </a:xfrm>
        </p:spPr>
        <p:txBody>
          <a:bodyPr/>
          <a:lstStyle/>
          <a:p>
            <a:r>
              <a:rPr lang="en-US" dirty="0"/>
              <a:t>Company</a:t>
            </a:r>
            <a:r>
              <a:rPr lang="en-US" baseline="0" dirty="0"/>
              <a:t> Logo</a:t>
            </a:r>
            <a:endParaRPr lang="en-US" dirty="0"/>
          </a:p>
        </p:txBody>
      </p:sp>
      <p:sp>
        <p:nvSpPr>
          <p:cNvPr id="15" name="Rectangle 10"/>
          <p:cNvSpPr>
            <a:spLocks noGrp="1"/>
          </p:cNvSpPr>
          <p:nvPr>
            <p:ph type="pic" sz="quarter" idx="31" hasCustomPrompt="1"/>
          </p:nvPr>
        </p:nvSpPr>
        <p:spPr>
          <a:xfrm>
            <a:off x="7721600" y="4038600"/>
            <a:ext cx="1828800" cy="685800"/>
          </a:xfrm>
        </p:spPr>
        <p:txBody>
          <a:bodyPr/>
          <a:lstStyle/>
          <a:p>
            <a:r>
              <a:rPr lang="en-US" dirty="0"/>
              <a:t>Company</a:t>
            </a:r>
            <a:r>
              <a:rPr lang="en-US" baseline="0" dirty="0"/>
              <a:t> Logo</a:t>
            </a:r>
            <a:endParaRPr lang="en-US" dirty="0"/>
          </a:p>
        </p:txBody>
      </p:sp>
      <p:sp>
        <p:nvSpPr>
          <p:cNvPr id="7" name="Rectangle 12"/>
          <p:cNvSpPr>
            <a:spLocks noGrp="1"/>
          </p:cNvSpPr>
          <p:nvPr>
            <p:ph type="body" sz="quarter" idx="14" hasCustomPrompt="1"/>
          </p:nvPr>
        </p:nvSpPr>
        <p:spPr>
          <a:xfrm>
            <a:off x="2032000" y="2895600"/>
            <a:ext cx="1828800" cy="304800"/>
          </a:xfrm>
        </p:spPr>
        <p:txBody>
          <a:bodyPr anchor="ctr"/>
          <a:lstStyle>
            <a:lvl1pPr algn="ctr">
              <a:defRPr b="1"/>
            </a:lvl1pPr>
            <a:extLst/>
          </a:lstStyle>
          <a:p>
            <a:pPr lvl="0"/>
            <a:r>
              <a:rPr lang="en-US" dirty="0"/>
              <a:t>Amount</a:t>
            </a:r>
          </a:p>
        </p:txBody>
      </p:sp>
      <p:sp>
        <p:nvSpPr>
          <p:cNvPr id="28" name="Rectangle 12"/>
          <p:cNvSpPr>
            <a:spLocks noGrp="1"/>
          </p:cNvSpPr>
          <p:nvPr>
            <p:ph type="body" sz="quarter" idx="33" hasCustomPrompt="1"/>
          </p:nvPr>
        </p:nvSpPr>
        <p:spPr>
          <a:xfrm>
            <a:off x="2032000" y="5334000"/>
            <a:ext cx="1828800" cy="304800"/>
          </a:xfrm>
        </p:spPr>
        <p:txBody>
          <a:bodyPr anchor="ctr"/>
          <a:lstStyle>
            <a:lvl1pPr algn="ctr">
              <a:defRPr b="1"/>
            </a:lvl1pPr>
            <a:extLst/>
          </a:lstStyle>
          <a:p>
            <a:pPr lvl="0"/>
            <a:r>
              <a:rPr lang="en-US" dirty="0"/>
              <a:t>Amount</a:t>
            </a:r>
          </a:p>
        </p:txBody>
      </p:sp>
      <p:sp>
        <p:nvSpPr>
          <p:cNvPr id="30" name="Rectangle 12"/>
          <p:cNvSpPr>
            <a:spLocks noGrp="1"/>
          </p:cNvSpPr>
          <p:nvPr>
            <p:ph type="body" sz="quarter" idx="18" hasCustomPrompt="1"/>
          </p:nvPr>
        </p:nvSpPr>
        <p:spPr>
          <a:xfrm>
            <a:off x="4876800" y="2895600"/>
            <a:ext cx="1828800" cy="304800"/>
          </a:xfrm>
        </p:spPr>
        <p:txBody>
          <a:bodyPr anchor="ctr"/>
          <a:lstStyle>
            <a:lvl1pPr algn="ctr">
              <a:defRPr b="1"/>
            </a:lvl1pPr>
            <a:extLst/>
          </a:lstStyle>
          <a:p>
            <a:pPr lvl="0"/>
            <a:r>
              <a:rPr lang="en-US" dirty="0"/>
              <a:t>Amount</a:t>
            </a:r>
          </a:p>
        </p:txBody>
      </p:sp>
      <p:sp>
        <p:nvSpPr>
          <p:cNvPr id="13" name="Rectangle 12"/>
          <p:cNvSpPr>
            <a:spLocks noGrp="1"/>
          </p:cNvSpPr>
          <p:nvPr>
            <p:ph type="body" sz="quarter" idx="34" hasCustomPrompt="1"/>
          </p:nvPr>
        </p:nvSpPr>
        <p:spPr>
          <a:xfrm>
            <a:off x="4876800" y="5334000"/>
            <a:ext cx="1828800" cy="304800"/>
          </a:xfrm>
        </p:spPr>
        <p:txBody>
          <a:bodyPr anchor="ctr"/>
          <a:lstStyle>
            <a:lvl1pPr algn="ctr">
              <a:defRPr b="1"/>
            </a:lvl1pPr>
            <a:extLst/>
          </a:lstStyle>
          <a:p>
            <a:pPr lvl="0"/>
            <a:r>
              <a:rPr lang="en-US" dirty="0"/>
              <a:t>Amount</a:t>
            </a:r>
          </a:p>
        </p:txBody>
      </p:sp>
      <p:sp>
        <p:nvSpPr>
          <p:cNvPr id="14" name="Rectangle 12"/>
          <p:cNvSpPr>
            <a:spLocks noGrp="1"/>
          </p:cNvSpPr>
          <p:nvPr>
            <p:ph type="body" sz="quarter" idx="22" hasCustomPrompt="1"/>
          </p:nvPr>
        </p:nvSpPr>
        <p:spPr>
          <a:xfrm>
            <a:off x="7721600" y="2895600"/>
            <a:ext cx="1828800" cy="304800"/>
          </a:xfrm>
        </p:spPr>
        <p:txBody>
          <a:bodyPr anchor="ctr"/>
          <a:lstStyle>
            <a:lvl1pPr algn="ctr">
              <a:defRPr b="1"/>
            </a:lvl1pPr>
            <a:extLst/>
          </a:lstStyle>
          <a:p>
            <a:pPr lvl="0"/>
            <a:r>
              <a:rPr lang="en-US" dirty="0"/>
              <a:t>Amount</a:t>
            </a:r>
          </a:p>
        </p:txBody>
      </p:sp>
      <p:sp>
        <p:nvSpPr>
          <p:cNvPr id="2" name="Rectangle 12"/>
          <p:cNvSpPr>
            <a:spLocks noGrp="1"/>
          </p:cNvSpPr>
          <p:nvPr>
            <p:ph type="body" sz="quarter" idx="35" hasCustomPrompt="1"/>
          </p:nvPr>
        </p:nvSpPr>
        <p:spPr>
          <a:xfrm>
            <a:off x="7721600" y="5334000"/>
            <a:ext cx="1828800" cy="304800"/>
          </a:xfrm>
        </p:spPr>
        <p:txBody>
          <a:bodyPr anchor="ctr"/>
          <a:lstStyle>
            <a:lvl1pPr algn="ctr">
              <a:defRPr b="1"/>
            </a:lvl1pPr>
            <a:extLst/>
          </a:lstStyle>
          <a:p>
            <a:pPr lvl="0"/>
            <a:r>
              <a:rPr lang="en-US" dirty="0"/>
              <a:t>Amount</a:t>
            </a:r>
          </a:p>
        </p:txBody>
      </p:sp>
      <p:sp>
        <p:nvSpPr>
          <p:cNvPr id="44" name="Rectangle 11"/>
          <p:cNvSpPr>
            <a:spLocks noGrp="1"/>
          </p:cNvSpPr>
          <p:nvPr>
            <p:ph type="body" sz="quarter" idx="15" hasCustomPrompt="1"/>
          </p:nvPr>
        </p:nvSpPr>
        <p:spPr>
          <a:xfrm>
            <a:off x="2032000" y="3200400"/>
            <a:ext cx="1828800" cy="152400"/>
          </a:xfrm>
        </p:spPr>
        <p:txBody>
          <a:bodyPr anchor="ctr">
            <a:noAutofit/>
          </a:bodyPr>
          <a:lstStyle>
            <a:lvl1pPr algn="ctr">
              <a:defRPr sz="800" i="1"/>
            </a:lvl1pPr>
            <a:extLst/>
          </a:lstStyle>
          <a:p>
            <a:pPr lvl="0"/>
            <a:r>
              <a:rPr lang="en-US" dirty="0"/>
              <a:t>Date</a:t>
            </a:r>
          </a:p>
        </p:txBody>
      </p:sp>
      <p:sp>
        <p:nvSpPr>
          <p:cNvPr id="35" name="Rectangle 11"/>
          <p:cNvSpPr>
            <a:spLocks noGrp="1"/>
          </p:cNvSpPr>
          <p:nvPr>
            <p:ph type="body" sz="quarter" idx="37" hasCustomPrompt="1"/>
          </p:nvPr>
        </p:nvSpPr>
        <p:spPr>
          <a:xfrm>
            <a:off x="2032000" y="5638800"/>
            <a:ext cx="1828800" cy="152400"/>
          </a:xfrm>
        </p:spPr>
        <p:txBody>
          <a:bodyPr anchor="ctr">
            <a:noAutofit/>
          </a:bodyPr>
          <a:lstStyle>
            <a:lvl1pPr algn="ctr">
              <a:defRPr sz="800" i="1"/>
            </a:lvl1pPr>
            <a:extLst/>
          </a:lstStyle>
          <a:p>
            <a:pPr lvl="0"/>
            <a:r>
              <a:rPr lang="en-US" dirty="0"/>
              <a:t>Date</a:t>
            </a:r>
          </a:p>
        </p:txBody>
      </p:sp>
      <p:sp>
        <p:nvSpPr>
          <p:cNvPr id="34" name="Rectangle 11"/>
          <p:cNvSpPr>
            <a:spLocks noGrp="1"/>
          </p:cNvSpPr>
          <p:nvPr>
            <p:ph type="body" sz="quarter" idx="19" hasCustomPrompt="1"/>
          </p:nvPr>
        </p:nvSpPr>
        <p:spPr>
          <a:xfrm>
            <a:off x="4876800" y="3200400"/>
            <a:ext cx="1828800" cy="152400"/>
          </a:xfrm>
        </p:spPr>
        <p:txBody>
          <a:bodyPr anchor="ctr">
            <a:noAutofit/>
          </a:bodyPr>
          <a:lstStyle>
            <a:lvl1pPr algn="ctr">
              <a:defRPr sz="800" i="1"/>
            </a:lvl1pPr>
            <a:extLst/>
          </a:lstStyle>
          <a:p>
            <a:pPr lvl="0"/>
            <a:r>
              <a:rPr lang="en-US" dirty="0"/>
              <a:t>Date</a:t>
            </a:r>
          </a:p>
        </p:txBody>
      </p:sp>
      <p:sp>
        <p:nvSpPr>
          <p:cNvPr id="40" name="Rectangle 11"/>
          <p:cNvSpPr>
            <a:spLocks noGrp="1"/>
          </p:cNvSpPr>
          <p:nvPr>
            <p:ph type="body" sz="quarter" idx="38" hasCustomPrompt="1"/>
          </p:nvPr>
        </p:nvSpPr>
        <p:spPr>
          <a:xfrm>
            <a:off x="4876800" y="5638800"/>
            <a:ext cx="1828800" cy="152400"/>
          </a:xfrm>
        </p:spPr>
        <p:txBody>
          <a:bodyPr anchor="ctr">
            <a:noAutofit/>
          </a:bodyPr>
          <a:lstStyle>
            <a:lvl1pPr algn="ctr">
              <a:defRPr sz="800" i="1"/>
            </a:lvl1pPr>
            <a:extLst/>
          </a:lstStyle>
          <a:p>
            <a:pPr lvl="0"/>
            <a:r>
              <a:rPr lang="en-US" dirty="0"/>
              <a:t>Date</a:t>
            </a:r>
          </a:p>
        </p:txBody>
      </p:sp>
      <p:sp>
        <p:nvSpPr>
          <p:cNvPr id="38" name="Rectangle 11"/>
          <p:cNvSpPr>
            <a:spLocks noGrp="1"/>
          </p:cNvSpPr>
          <p:nvPr>
            <p:ph type="body" sz="quarter" idx="23" hasCustomPrompt="1"/>
          </p:nvPr>
        </p:nvSpPr>
        <p:spPr>
          <a:xfrm>
            <a:off x="7721600" y="3200400"/>
            <a:ext cx="1828800" cy="152400"/>
          </a:xfrm>
        </p:spPr>
        <p:txBody>
          <a:bodyPr anchor="ctr">
            <a:noAutofit/>
          </a:bodyPr>
          <a:lstStyle>
            <a:lvl1pPr algn="ctr">
              <a:defRPr sz="800" i="1"/>
            </a:lvl1pPr>
            <a:extLst/>
          </a:lstStyle>
          <a:p>
            <a:pPr lvl="0"/>
            <a:r>
              <a:rPr lang="en-US" dirty="0"/>
              <a:t>Date</a:t>
            </a:r>
          </a:p>
        </p:txBody>
      </p:sp>
      <p:sp>
        <p:nvSpPr>
          <p:cNvPr id="33" name="Rectangle 11"/>
          <p:cNvSpPr>
            <a:spLocks noGrp="1"/>
          </p:cNvSpPr>
          <p:nvPr>
            <p:ph type="body" sz="quarter" idx="39" hasCustomPrompt="1"/>
          </p:nvPr>
        </p:nvSpPr>
        <p:spPr>
          <a:xfrm>
            <a:off x="7721600" y="5638800"/>
            <a:ext cx="1828800" cy="152400"/>
          </a:xfrm>
        </p:spPr>
        <p:txBody>
          <a:bodyPr anchor="ctr">
            <a:noAutofit/>
          </a:bodyPr>
          <a:lstStyle>
            <a:lvl1pPr algn="ctr">
              <a:defRPr sz="800" i="1"/>
            </a:lvl1pPr>
            <a:extLst/>
          </a:lstStyle>
          <a:p>
            <a:pPr lvl="0"/>
            <a:r>
              <a:rPr lang="en-US" dirty="0"/>
              <a:t>Date</a:t>
            </a:r>
          </a:p>
        </p:txBody>
      </p:sp>
      <p:sp>
        <p:nvSpPr>
          <p:cNvPr id="5" name="Rectangle 14"/>
          <p:cNvSpPr>
            <a:spLocks noGrp="1"/>
          </p:cNvSpPr>
          <p:nvPr>
            <p:ph type="body" sz="quarter" idx="16" hasCustomPrompt="1"/>
          </p:nvPr>
        </p:nvSpPr>
        <p:spPr>
          <a:xfrm>
            <a:off x="2032000" y="2286000"/>
            <a:ext cx="1828800" cy="609600"/>
          </a:xfrm>
        </p:spPr>
        <p:txBody>
          <a:bodyPr anchor="ctr"/>
          <a:lstStyle>
            <a:lvl1pPr algn="ctr">
              <a:defRPr sz="800"/>
            </a:lvl1pPr>
            <a:extLst/>
          </a:lstStyle>
          <a:p>
            <a:pPr lvl="0"/>
            <a:r>
              <a:rPr lang="en-US" dirty="0"/>
              <a:t>Description</a:t>
            </a:r>
          </a:p>
        </p:txBody>
      </p:sp>
      <p:sp>
        <p:nvSpPr>
          <p:cNvPr id="56" name="Rectangle 14"/>
          <p:cNvSpPr>
            <a:spLocks noGrp="1"/>
          </p:cNvSpPr>
          <p:nvPr>
            <p:ph type="body" sz="quarter" idx="41" hasCustomPrompt="1"/>
          </p:nvPr>
        </p:nvSpPr>
        <p:spPr>
          <a:xfrm>
            <a:off x="2032000" y="4724400"/>
            <a:ext cx="1828800" cy="609600"/>
          </a:xfrm>
        </p:spPr>
        <p:txBody>
          <a:bodyPr anchor="ctr"/>
          <a:lstStyle>
            <a:lvl1pPr algn="ctr">
              <a:defRPr sz="800"/>
            </a:lvl1pPr>
            <a:extLst/>
          </a:lstStyle>
          <a:p>
            <a:pPr lvl="0"/>
            <a:r>
              <a:rPr lang="en-US" dirty="0"/>
              <a:t>Description</a:t>
            </a:r>
          </a:p>
        </p:txBody>
      </p:sp>
      <p:sp>
        <p:nvSpPr>
          <p:cNvPr id="62" name="Rectangle 14"/>
          <p:cNvSpPr>
            <a:spLocks noGrp="1"/>
          </p:cNvSpPr>
          <p:nvPr>
            <p:ph type="body" sz="quarter" idx="20" hasCustomPrompt="1"/>
          </p:nvPr>
        </p:nvSpPr>
        <p:spPr>
          <a:xfrm>
            <a:off x="4876800" y="2286000"/>
            <a:ext cx="1828800" cy="609600"/>
          </a:xfrm>
        </p:spPr>
        <p:txBody>
          <a:bodyPr anchor="ctr"/>
          <a:lstStyle>
            <a:lvl1pPr algn="ctr">
              <a:defRPr sz="800"/>
            </a:lvl1pPr>
            <a:extLst/>
          </a:lstStyle>
          <a:p>
            <a:pPr lvl="0"/>
            <a:r>
              <a:rPr lang="en-US" dirty="0"/>
              <a:t>Description</a:t>
            </a:r>
          </a:p>
        </p:txBody>
      </p:sp>
      <p:sp>
        <p:nvSpPr>
          <p:cNvPr id="37" name="Rectangle 14"/>
          <p:cNvSpPr>
            <a:spLocks noGrp="1"/>
          </p:cNvSpPr>
          <p:nvPr>
            <p:ph type="body" sz="quarter" idx="42" hasCustomPrompt="1"/>
          </p:nvPr>
        </p:nvSpPr>
        <p:spPr>
          <a:xfrm>
            <a:off x="4876800" y="4724400"/>
            <a:ext cx="1828800" cy="609600"/>
          </a:xfrm>
        </p:spPr>
        <p:txBody>
          <a:bodyPr anchor="ctr"/>
          <a:lstStyle>
            <a:lvl1pPr algn="ctr">
              <a:defRPr sz="800"/>
            </a:lvl1pPr>
            <a:extLst/>
          </a:lstStyle>
          <a:p>
            <a:pPr lvl="0"/>
            <a:r>
              <a:rPr lang="en-US" dirty="0"/>
              <a:t>Description</a:t>
            </a:r>
          </a:p>
        </p:txBody>
      </p:sp>
      <p:sp>
        <p:nvSpPr>
          <p:cNvPr id="41" name="Rectangle 14"/>
          <p:cNvSpPr>
            <a:spLocks noGrp="1"/>
          </p:cNvSpPr>
          <p:nvPr>
            <p:ph type="body" sz="quarter" idx="24" hasCustomPrompt="1"/>
          </p:nvPr>
        </p:nvSpPr>
        <p:spPr>
          <a:xfrm>
            <a:off x="7721600" y="2286000"/>
            <a:ext cx="1828800" cy="609600"/>
          </a:xfrm>
        </p:spPr>
        <p:txBody>
          <a:bodyPr anchor="ctr"/>
          <a:lstStyle>
            <a:lvl1pPr algn="ctr">
              <a:defRPr sz="800"/>
            </a:lvl1pPr>
            <a:extLst/>
          </a:lstStyle>
          <a:p>
            <a:pPr lvl="0"/>
            <a:r>
              <a:rPr lang="en-US" dirty="0"/>
              <a:t>Description</a:t>
            </a:r>
          </a:p>
        </p:txBody>
      </p:sp>
      <p:sp>
        <p:nvSpPr>
          <p:cNvPr id="52" name="Rectangle 14"/>
          <p:cNvSpPr>
            <a:spLocks noGrp="1"/>
          </p:cNvSpPr>
          <p:nvPr>
            <p:ph type="body" sz="quarter" idx="43" hasCustomPrompt="1"/>
          </p:nvPr>
        </p:nvSpPr>
        <p:spPr>
          <a:xfrm>
            <a:off x="7721600" y="4724400"/>
            <a:ext cx="1828800" cy="609600"/>
          </a:xfrm>
        </p:spPr>
        <p:txBody>
          <a:bodyPr anchor="ctr"/>
          <a:lstStyle>
            <a:lvl1pPr algn="ctr">
              <a:defRPr sz="800"/>
            </a:lvl1pPr>
            <a:extLst/>
          </a:lstStyle>
          <a:p>
            <a:pPr lvl="0"/>
            <a:r>
              <a:rPr lang="en-US" dirty="0"/>
              <a:t>Description</a:t>
            </a:r>
          </a:p>
        </p:txBody>
      </p:sp>
      <p:sp>
        <p:nvSpPr>
          <p:cNvPr id="39" name="Rectangle 51"/>
          <p:cNvSpPr>
            <a:spLocks noGrp="1"/>
          </p:cNvSpPr>
          <p:nvPr>
            <p:ph type="body" sz="quarter" idx="46"/>
          </p:nvPr>
        </p:nvSpPr>
        <p:spPr>
          <a:xfrm>
            <a:off x="406400" y="381000"/>
            <a:ext cx="10769600" cy="838200"/>
          </a:xfrm>
        </p:spPr>
        <p:txBody>
          <a:bodyPr/>
          <a:lstStyle>
            <a:lvl1pPr>
              <a:defRPr sz="1200"/>
            </a:lvl1pPr>
            <a:extLst/>
          </a:lstStyle>
          <a:p>
            <a:pPr lvl="0"/>
            <a:r>
              <a:rPr lang="en-US"/>
              <a:t>Click to edit Master text styles</a:t>
            </a:r>
          </a:p>
        </p:txBody>
      </p:sp>
      <p:sp>
        <p:nvSpPr>
          <p:cNvPr id="42" name="Rectangle 42"/>
          <p:cNvSpPr>
            <a:spLocks noGrp="1"/>
          </p:cNvSpPr>
          <p:nvPr>
            <p:ph type="dt" sz="half" idx="47"/>
          </p:nvPr>
        </p:nvSpPr>
        <p:spPr/>
        <p:txBody>
          <a:bodyPr/>
          <a:lstStyle/>
          <a:p>
            <a:pPr algn="r"/>
            <a:fld id="{39668999-D4FF-41AA-9E4F-029015C234B9}" type="datetime1">
              <a:rPr lang="en-US" smtClean="0">
                <a:solidFill>
                  <a:prstClr val="black">
                    <a:tint val="65000"/>
                  </a:prstClr>
                </a:solidFill>
              </a:rPr>
              <a:t>9/3/2024</a:t>
            </a:fld>
            <a:endParaRPr lang="en-US">
              <a:solidFill>
                <a:prstClr val="black">
                  <a:tint val="65000"/>
                </a:prstClr>
              </a:solidFill>
            </a:endParaRPr>
          </a:p>
        </p:txBody>
      </p:sp>
      <p:sp>
        <p:nvSpPr>
          <p:cNvPr id="43" name="Rectangle 43"/>
          <p:cNvSpPr>
            <a:spLocks noGrp="1"/>
          </p:cNvSpPr>
          <p:nvPr>
            <p:ph type="sldNum" sz="quarter" idx="48"/>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45" name="Rectangle 45"/>
          <p:cNvSpPr>
            <a:spLocks noGrp="1"/>
          </p:cNvSpPr>
          <p:nvPr>
            <p:ph type="ftr" sz="quarter" idx="49"/>
          </p:nvPr>
        </p:nvSpPr>
        <p:spPr/>
        <p:txBody>
          <a:bodyPr/>
          <a:lstStyle/>
          <a:p>
            <a:r>
              <a:rPr lang="en-US"/>
              <a:t>All rights reserved (M. Mirakhorli, J. Cleland-Huang)</a:t>
            </a:r>
          </a:p>
        </p:txBody>
      </p:sp>
    </p:spTree>
    <p:extLst>
      <p:ext uri="{BB962C8B-B14F-4D97-AF65-F5344CB8AC3E}">
        <p14:creationId xmlns:p14="http://schemas.microsoft.com/office/powerpoint/2010/main" val="34332272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p:spTree>
      <p:nvGrpSpPr>
        <p:cNvPr id="1" name=""/>
        <p:cNvGrpSpPr/>
        <p:nvPr/>
      </p:nvGrpSpPr>
      <p:grpSpPr>
        <a:xfrm>
          <a:off x="0" y="0"/>
          <a:ext cx="0" cy="0"/>
          <a:chOff x="0" y="0"/>
          <a:chExt cx="0" cy="0"/>
        </a:xfrm>
      </p:grpSpPr>
      <p:sp>
        <p:nvSpPr>
          <p:cNvPr id="9" name="Rectangle 10"/>
          <p:cNvSpPr/>
          <p:nvPr userDrawn="1"/>
        </p:nvSpPr>
        <p:spPr>
          <a:xfrm>
            <a:off x="0" y="3505200"/>
            <a:ext cx="12192000" cy="1143000"/>
          </a:xfrm>
          <a:prstGeom prst="rect">
            <a:avLst/>
          </a:prstGeom>
          <a:solidFill>
            <a:schemeClr val="accent6">
              <a:shade val="75000"/>
            </a:schemeClr>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 name="Rectangle 2"/>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subTitle" idx="1" hasCustomPrompt="1"/>
          </p:nvPr>
        </p:nvSpPr>
        <p:spPr>
          <a:xfrm>
            <a:off x="304800" y="4706112"/>
            <a:ext cx="9245600" cy="228600"/>
          </a:xfrm>
          <a:solidFill>
            <a:schemeClr val="bg1"/>
          </a:solidFill>
        </p:spPr>
        <p:txBody>
          <a:bodyPr/>
          <a:lstStyle>
            <a:lvl1pPr marL="0" indent="0" algn="l">
              <a:buNone/>
              <a:defRPr sz="1100" b="1">
                <a:solidFill>
                  <a:schemeClr val="accent4">
                    <a:shade val="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dirty="0"/>
              <a:t>Click to add author information</a:t>
            </a:r>
          </a:p>
        </p:txBody>
      </p:sp>
      <p:sp>
        <p:nvSpPr>
          <p:cNvPr id="15" name="Rectangle 15"/>
          <p:cNvSpPr>
            <a:spLocks noGrp="1"/>
          </p:cNvSpPr>
          <p:nvPr>
            <p:ph type="sldNum" sz="quarter" idx="11"/>
          </p:nvPr>
        </p:nvSpPr>
        <p:spPr>
          <a:xfrm>
            <a:off x="8636000" y="6477000"/>
            <a:ext cx="1361440" cy="304800"/>
          </a:xfrm>
        </p:spPr>
        <p:txBody>
          <a:bodyPr anchor="ctr"/>
          <a:lstStyle/>
          <a:p>
            <a:fld id="{256D3EEF-DE4E-429D-8EC4-DDC531AFF587}" type="slidenum">
              <a:rPr lang="en-US" smtClean="0">
                <a:solidFill>
                  <a:prstClr val="black"/>
                </a:solidFill>
              </a:rPr>
              <a:pPr/>
              <a:t>‹#›</a:t>
            </a:fld>
            <a:endParaRPr lang="en-US" dirty="0">
              <a:solidFill>
                <a:prstClr val="black"/>
              </a:solidFill>
            </a:endParaRPr>
          </a:p>
        </p:txBody>
      </p:sp>
      <p:sp>
        <p:nvSpPr>
          <p:cNvPr id="16" name="Rectangle 16"/>
          <p:cNvSpPr>
            <a:spLocks noGrp="1"/>
          </p:cNvSpPr>
          <p:nvPr>
            <p:ph type="ftr" sz="quarter" idx="12"/>
          </p:nvPr>
        </p:nvSpPr>
        <p:spPr/>
        <p:txBody>
          <a:bodyPr/>
          <a:lstStyle/>
          <a:p>
            <a:r>
              <a:rPr lang="en-US"/>
              <a:t>All rights reserved (M. Mirakhorli, J. Cleland-Huang)</a:t>
            </a:r>
            <a:endParaRPr lang="en-US" dirty="0"/>
          </a:p>
        </p:txBody>
      </p:sp>
      <p:sp>
        <p:nvSpPr>
          <p:cNvPr id="8" name="Rectangle 10"/>
          <p:cNvSpPr/>
          <p:nvPr userDrawn="1"/>
        </p:nvSpPr>
        <p:spPr>
          <a:xfrm>
            <a:off x="0" y="0"/>
            <a:ext cx="12192000" cy="40386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10" name="Date Placeholder 9"/>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687ED551-5E7A-41CC-8C73-BBC6D4B7E47E}" type="datetime1">
              <a:rPr lang="en-US" smtClean="0"/>
              <a:t>9/3/2024</a:t>
            </a:fld>
            <a:endParaRPr lang="en-US" dirty="0"/>
          </a:p>
        </p:txBody>
      </p:sp>
      <p:sp>
        <p:nvSpPr>
          <p:cNvPr id="12" name="Rectangle 11"/>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Tree>
    <p:extLst>
      <p:ext uri="{BB962C8B-B14F-4D97-AF65-F5344CB8AC3E}">
        <p14:creationId xmlns:p14="http://schemas.microsoft.com/office/powerpoint/2010/main" val="14473123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37" name="Rectangle 37"/>
          <p:cNvSpPr>
            <a:spLocks noGrp="1"/>
          </p:cNvSpPr>
          <p:nvPr>
            <p:ph type="body" sz="quarter" idx="13" hasCustomPrompt="1"/>
          </p:nvPr>
        </p:nvSpPr>
        <p:spPr>
          <a:xfrm>
            <a:off x="414528" y="381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3" name="Rectangle 37"/>
          <p:cNvSpPr>
            <a:spLocks noGrp="1"/>
          </p:cNvSpPr>
          <p:nvPr>
            <p:ph type="body" sz="quarter" idx="15" hasCustomPrompt="1"/>
          </p:nvPr>
        </p:nvSpPr>
        <p:spPr>
          <a:xfrm>
            <a:off x="406400" y="838200"/>
            <a:ext cx="9855200"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1" name="Rectangle 37"/>
          <p:cNvSpPr>
            <a:spLocks noGrp="1"/>
          </p:cNvSpPr>
          <p:nvPr>
            <p:ph type="body" sz="quarter" idx="17" hasCustomPrompt="1"/>
          </p:nvPr>
        </p:nvSpPr>
        <p:spPr>
          <a:xfrm>
            <a:off x="414528" y="1295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45" name="Rectangle 37"/>
          <p:cNvSpPr>
            <a:spLocks noGrp="1"/>
          </p:cNvSpPr>
          <p:nvPr>
            <p:ph type="body" sz="quarter" idx="19" hasCustomPrompt="1"/>
          </p:nvPr>
        </p:nvSpPr>
        <p:spPr>
          <a:xfrm>
            <a:off x="414528" y="1752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7" name="Rectangle 37"/>
          <p:cNvSpPr>
            <a:spLocks noGrp="1"/>
          </p:cNvSpPr>
          <p:nvPr>
            <p:ph type="body" sz="quarter" idx="21" hasCustomPrompt="1"/>
          </p:nvPr>
        </p:nvSpPr>
        <p:spPr>
          <a:xfrm>
            <a:off x="414528" y="22098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49" name="Rectangle 37"/>
          <p:cNvSpPr>
            <a:spLocks noGrp="1"/>
          </p:cNvSpPr>
          <p:nvPr>
            <p:ph type="body" sz="quarter" idx="23" hasCustomPrompt="1"/>
          </p:nvPr>
        </p:nvSpPr>
        <p:spPr>
          <a:xfrm>
            <a:off x="414528" y="2667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1" name="Rectangle 37"/>
          <p:cNvSpPr>
            <a:spLocks noGrp="1"/>
          </p:cNvSpPr>
          <p:nvPr>
            <p:ph type="body" sz="quarter" idx="25" hasCustomPrompt="1"/>
          </p:nvPr>
        </p:nvSpPr>
        <p:spPr>
          <a:xfrm>
            <a:off x="414528" y="3124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3" name="Rectangle 37"/>
          <p:cNvSpPr>
            <a:spLocks noGrp="1"/>
          </p:cNvSpPr>
          <p:nvPr>
            <p:ph type="body" sz="quarter" idx="27" hasCustomPrompt="1"/>
          </p:nvPr>
        </p:nvSpPr>
        <p:spPr>
          <a:xfrm>
            <a:off x="414528" y="35814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55" name="Rectangle 37"/>
          <p:cNvSpPr>
            <a:spLocks noGrp="1"/>
          </p:cNvSpPr>
          <p:nvPr>
            <p:ph type="body" sz="quarter" idx="29" hasCustomPrompt="1"/>
          </p:nvPr>
        </p:nvSpPr>
        <p:spPr>
          <a:xfrm>
            <a:off x="414528" y="4038600"/>
            <a:ext cx="9847072" cy="228600"/>
          </a:xfrm>
          <a:solidFill>
            <a:schemeClr val="tx2">
              <a:tint val="40000"/>
            </a:schemeClr>
          </a:solidFill>
        </p:spPr>
        <p:txBody>
          <a:bodyPr anchor="ctr"/>
          <a:lstStyle>
            <a:lvl1pPr>
              <a:buFontTx/>
              <a:buNone/>
              <a:defRPr sz="1100" baseline="0"/>
            </a:lvl1pPr>
            <a:extLst/>
          </a:lstStyle>
          <a:p>
            <a:pPr lvl="0"/>
            <a:r>
              <a:rPr lang="en-US" dirty="0"/>
              <a:t>Click to add agenda item</a:t>
            </a:r>
          </a:p>
        </p:txBody>
      </p:sp>
      <p:sp>
        <p:nvSpPr>
          <p:cNvPr id="57" name="Rectangle 37"/>
          <p:cNvSpPr>
            <a:spLocks noGrp="1"/>
          </p:cNvSpPr>
          <p:nvPr>
            <p:ph type="body" sz="quarter" idx="31" hasCustomPrompt="1"/>
          </p:nvPr>
        </p:nvSpPr>
        <p:spPr>
          <a:xfrm>
            <a:off x="414528" y="44958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6" name="Rectangle 37"/>
          <p:cNvSpPr>
            <a:spLocks noGrp="1"/>
          </p:cNvSpPr>
          <p:nvPr>
            <p:ph type="body" sz="quarter" idx="33" hasCustomPrompt="1"/>
          </p:nvPr>
        </p:nvSpPr>
        <p:spPr>
          <a:xfrm>
            <a:off x="414528" y="49530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28" name="Rectangle 37"/>
          <p:cNvSpPr>
            <a:spLocks noGrp="1"/>
          </p:cNvSpPr>
          <p:nvPr>
            <p:ph type="body" sz="quarter" idx="35" hasCustomPrompt="1"/>
          </p:nvPr>
        </p:nvSpPr>
        <p:spPr>
          <a:xfrm>
            <a:off x="414528" y="5410200"/>
            <a:ext cx="9847072" cy="228600"/>
          </a:xfrm>
          <a:solidFill>
            <a:schemeClr val="tx2">
              <a:tint val="40000"/>
            </a:schemeClr>
          </a:solidFill>
        </p:spPr>
        <p:txBody>
          <a:bodyPr anchor="ctr"/>
          <a:lstStyle>
            <a:lvl1pPr>
              <a:buFontTx/>
              <a:buNone/>
              <a:defRPr sz="1100"/>
            </a:lvl1pPr>
            <a:extLst/>
          </a:lstStyle>
          <a:p>
            <a:pPr lvl="0"/>
            <a:r>
              <a:rPr lang="en-US" dirty="0"/>
              <a:t>Click to add agenda item</a:t>
            </a:r>
          </a:p>
        </p:txBody>
      </p:sp>
      <p:sp>
        <p:nvSpPr>
          <p:cNvPr id="98" name="Rectangle 37"/>
          <p:cNvSpPr>
            <a:spLocks noGrp="1"/>
          </p:cNvSpPr>
          <p:nvPr>
            <p:ph type="body" sz="quarter" idx="14" hasCustomPrompt="1"/>
          </p:nvPr>
        </p:nvSpPr>
        <p:spPr>
          <a:xfrm>
            <a:off x="10261600" y="381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p>
        </p:txBody>
      </p:sp>
      <p:sp>
        <p:nvSpPr>
          <p:cNvPr id="44" name="Rectangle 37"/>
          <p:cNvSpPr>
            <a:spLocks noGrp="1"/>
          </p:cNvSpPr>
          <p:nvPr>
            <p:ph type="body" sz="quarter" idx="16" hasCustomPrompt="1"/>
          </p:nvPr>
        </p:nvSpPr>
        <p:spPr>
          <a:xfrm>
            <a:off x="10261600" y="838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2" name="Rectangle 37"/>
          <p:cNvSpPr>
            <a:spLocks noGrp="1"/>
          </p:cNvSpPr>
          <p:nvPr>
            <p:ph type="body" sz="quarter" idx="18" hasCustomPrompt="1"/>
          </p:nvPr>
        </p:nvSpPr>
        <p:spPr>
          <a:xfrm>
            <a:off x="10261600" y="1295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6" name="Rectangle 37"/>
          <p:cNvSpPr>
            <a:spLocks noGrp="1"/>
          </p:cNvSpPr>
          <p:nvPr>
            <p:ph type="body" sz="quarter" idx="20" hasCustomPrompt="1"/>
          </p:nvPr>
        </p:nvSpPr>
        <p:spPr>
          <a:xfrm>
            <a:off x="10261600" y="1752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48" name="Rectangle 37"/>
          <p:cNvSpPr>
            <a:spLocks noGrp="1"/>
          </p:cNvSpPr>
          <p:nvPr>
            <p:ph type="body" sz="quarter" idx="22" hasCustomPrompt="1"/>
          </p:nvPr>
        </p:nvSpPr>
        <p:spPr>
          <a:xfrm>
            <a:off x="10261600" y="2209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0" name="Rectangle 37"/>
          <p:cNvSpPr>
            <a:spLocks noGrp="1"/>
          </p:cNvSpPr>
          <p:nvPr>
            <p:ph type="body" sz="quarter" idx="24" hasCustomPrompt="1"/>
          </p:nvPr>
        </p:nvSpPr>
        <p:spPr>
          <a:xfrm>
            <a:off x="10261600" y="2667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2" name="Rectangle 37"/>
          <p:cNvSpPr>
            <a:spLocks noGrp="1"/>
          </p:cNvSpPr>
          <p:nvPr>
            <p:ph type="body" sz="quarter" idx="26" hasCustomPrompt="1"/>
          </p:nvPr>
        </p:nvSpPr>
        <p:spPr>
          <a:xfrm>
            <a:off x="10261600" y="3124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4" name="Rectangle 37"/>
          <p:cNvSpPr>
            <a:spLocks noGrp="1"/>
          </p:cNvSpPr>
          <p:nvPr>
            <p:ph type="body" sz="quarter" idx="28" hasCustomPrompt="1"/>
          </p:nvPr>
        </p:nvSpPr>
        <p:spPr>
          <a:xfrm>
            <a:off x="10261600" y="3581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6" name="Rectangle 37"/>
          <p:cNvSpPr>
            <a:spLocks noGrp="1"/>
          </p:cNvSpPr>
          <p:nvPr>
            <p:ph type="body" sz="quarter" idx="30" hasCustomPrompt="1"/>
          </p:nvPr>
        </p:nvSpPr>
        <p:spPr>
          <a:xfrm>
            <a:off x="10261600" y="40386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58" name="Rectangle 37"/>
          <p:cNvSpPr>
            <a:spLocks noGrp="1"/>
          </p:cNvSpPr>
          <p:nvPr>
            <p:ph type="body" sz="quarter" idx="32" hasCustomPrompt="1"/>
          </p:nvPr>
        </p:nvSpPr>
        <p:spPr>
          <a:xfrm>
            <a:off x="10261600" y="44958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7" name="Rectangle 37"/>
          <p:cNvSpPr>
            <a:spLocks noGrp="1"/>
          </p:cNvSpPr>
          <p:nvPr>
            <p:ph type="body" sz="quarter" idx="34" hasCustomPrompt="1"/>
          </p:nvPr>
        </p:nvSpPr>
        <p:spPr>
          <a:xfrm>
            <a:off x="10261600" y="49530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29" name="Rectangle 37"/>
          <p:cNvSpPr>
            <a:spLocks noGrp="1"/>
          </p:cNvSpPr>
          <p:nvPr>
            <p:ph type="body" sz="quarter" idx="36" hasCustomPrompt="1"/>
          </p:nvPr>
        </p:nvSpPr>
        <p:spPr>
          <a:xfrm>
            <a:off x="10261600" y="54102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0" name="Rectangle 37"/>
          <p:cNvSpPr>
            <a:spLocks noGrp="1"/>
          </p:cNvSpPr>
          <p:nvPr>
            <p:ph type="body" sz="quarter" idx="37" hasCustomPrompt="1"/>
          </p:nvPr>
        </p:nvSpPr>
        <p:spPr>
          <a:xfrm>
            <a:off x="414528" y="5867400"/>
            <a:ext cx="9847072" cy="228600"/>
          </a:xfrm>
          <a:solidFill>
            <a:schemeClr val="tx2">
              <a:tint val="40000"/>
            </a:schemeClr>
          </a:solidFill>
        </p:spPr>
        <p:txBody>
          <a:bodyPr anchor="ctr">
            <a:noAutofit/>
          </a:bodyPr>
          <a:lstStyle>
            <a:lvl1pPr>
              <a:buFontTx/>
              <a:buNone/>
              <a:defRPr sz="1100"/>
            </a:lvl1pPr>
            <a:extLst/>
          </a:lstStyle>
          <a:p>
            <a:pPr lvl="0"/>
            <a:r>
              <a:rPr lang="en-US" dirty="0"/>
              <a:t>Click to add agenda item</a:t>
            </a:r>
          </a:p>
        </p:txBody>
      </p:sp>
      <p:sp>
        <p:nvSpPr>
          <p:cNvPr id="31" name="Rectangle 37"/>
          <p:cNvSpPr>
            <a:spLocks noGrp="1"/>
          </p:cNvSpPr>
          <p:nvPr>
            <p:ph type="body" sz="quarter" idx="38" hasCustomPrompt="1"/>
          </p:nvPr>
        </p:nvSpPr>
        <p:spPr>
          <a:xfrm>
            <a:off x="10261600" y="5867400"/>
            <a:ext cx="914400" cy="228600"/>
          </a:xfrm>
          <a:solidFill>
            <a:schemeClr val="accent6">
              <a:shade val="75000"/>
            </a:schemeClr>
          </a:solidFill>
        </p:spPr>
        <p:txBody>
          <a:bodyPr anchor="ctr"/>
          <a:lstStyle>
            <a:lvl1pPr algn="r">
              <a:buFontTx/>
              <a:buNone/>
              <a:defRPr sz="1100">
                <a:solidFill>
                  <a:schemeClr val="bg1"/>
                </a:solidFill>
              </a:defRPr>
            </a:lvl1pPr>
            <a:extLst/>
          </a:lstStyle>
          <a:p>
            <a:pPr lvl="0"/>
            <a:r>
              <a:rPr lang="en-US" dirty="0"/>
              <a:t>Page #</a:t>
            </a:r>
            <a:endParaRPr lang="en-US"/>
          </a:p>
        </p:txBody>
      </p:sp>
      <p:sp>
        <p:nvSpPr>
          <p:cNvPr id="32" name="Rectangle 32"/>
          <p:cNvSpPr>
            <a:spLocks noGrp="1"/>
          </p:cNvSpPr>
          <p:nvPr>
            <p:ph type="dt" sz="half" idx="39"/>
          </p:nvPr>
        </p:nvSpPr>
        <p:spPr/>
        <p:txBody>
          <a:bodyPr/>
          <a:lstStyle>
            <a:lvl1pPr>
              <a:defRPr sz="1100"/>
            </a:lvl1pPr>
            <a:extLst/>
          </a:lstStyle>
          <a:p>
            <a:pPr algn="r"/>
            <a:fld id="{7B79E150-0BCC-490E-B3D7-07AD65F941B4}" type="datetime1">
              <a:rPr lang="en-US" smtClean="0">
                <a:solidFill>
                  <a:prstClr val="black">
                    <a:tint val="65000"/>
                  </a:prstClr>
                </a:solidFill>
              </a:rPr>
              <a:t>9/3/2024</a:t>
            </a:fld>
            <a:endParaRPr lang="en-US">
              <a:solidFill>
                <a:prstClr val="black">
                  <a:tint val="65000"/>
                </a:prstClr>
              </a:solidFill>
            </a:endParaRPr>
          </a:p>
        </p:txBody>
      </p:sp>
      <p:sp>
        <p:nvSpPr>
          <p:cNvPr id="33" name="Rectangle 33"/>
          <p:cNvSpPr>
            <a:spLocks noGrp="1"/>
          </p:cNvSpPr>
          <p:nvPr>
            <p:ph type="sldNum" sz="quarter" idx="40"/>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34" name="Rectangle 34"/>
          <p:cNvSpPr>
            <a:spLocks noGrp="1"/>
          </p:cNvSpPr>
          <p:nvPr>
            <p:ph type="ftr" sz="quarter" idx="41"/>
          </p:nvPr>
        </p:nvSpPr>
        <p:spPr/>
        <p:txBody>
          <a:bodyPr/>
          <a:lstStyle/>
          <a:p>
            <a:r>
              <a:rPr lang="en-US"/>
              <a:t>All rights reserved (M. Mirakhorli, J. Cleland-Huang)</a:t>
            </a:r>
          </a:p>
        </p:txBody>
      </p:sp>
    </p:spTree>
    <p:extLst>
      <p:ext uri="{BB962C8B-B14F-4D97-AF65-F5344CB8AC3E}">
        <p14:creationId xmlns:p14="http://schemas.microsoft.com/office/powerpoint/2010/main" val="2459771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9" name="Rectangle 8"/>
          <p:cNvSpPr/>
          <p:nvPr userDrawn="1"/>
        </p:nvSpPr>
        <p:spPr>
          <a:xfrm>
            <a:off x="0" y="4038600"/>
            <a:ext cx="12192000" cy="609600"/>
          </a:xfrm>
          <a:prstGeom prst="rect">
            <a:avLst/>
          </a:prstGeom>
          <a:solidFill>
            <a:schemeClr val="accent6">
              <a:shade val="75000"/>
            </a:schemeClr>
          </a:solidFill>
          <a:ln w="25400" cap="rnd" cmpd="sng" algn="ctr">
            <a:noFill/>
            <a:prstDash val="solid"/>
          </a:ln>
          <a:effectLst/>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14" name="Title 13"/>
          <p:cNvSpPr>
            <a:spLocks noGrp="1"/>
          </p:cNvSpPr>
          <p:nvPr>
            <p:ph type="ctrTitle"/>
          </p:nvPr>
        </p:nvSpPr>
        <p:spPr>
          <a:xfrm>
            <a:off x="304800" y="4114800"/>
            <a:ext cx="9652000" cy="533400"/>
          </a:xfrm>
          <a:noFill/>
        </p:spPr>
        <p:txBody>
          <a:bodyPr vert="horz"/>
          <a:lstStyle>
            <a:lvl1pPr algn="l">
              <a:defRPr sz="2000" b="0" cap="all" spc="150" baseline="0">
                <a:solidFill>
                  <a:schemeClr val="bg1"/>
                </a:solidFill>
              </a:defRPr>
            </a:lvl1pPr>
            <a:extLst/>
          </a:lstStyle>
          <a:p>
            <a:r>
              <a:rPr lang="en-US"/>
              <a:t>Click to edit Master title style</a:t>
            </a:r>
            <a:endParaRPr lang="en-US" dirty="0"/>
          </a:p>
        </p:txBody>
      </p:sp>
      <p:sp>
        <p:nvSpPr>
          <p:cNvPr id="3" name="Rectangle 3"/>
          <p:cNvSpPr>
            <a:spLocks noGrp="1"/>
          </p:cNvSpPr>
          <p:nvPr>
            <p:ph type="dt" sz="half" idx="10"/>
          </p:nvPr>
        </p:nvSpPr>
        <p:spPr>
          <a:xfrm>
            <a:off x="304800" y="6477000"/>
            <a:ext cx="2133600" cy="304800"/>
          </a:xfrm>
        </p:spPr>
        <p:txBody>
          <a:bodyPr anchor="ctr"/>
          <a:lstStyle>
            <a:lvl1pPr algn="l">
              <a:defRPr>
                <a:solidFill>
                  <a:srgbClr val="A0A0A0"/>
                </a:solidFill>
              </a:defRPr>
            </a:lvl1pPr>
            <a:extLst/>
          </a:lstStyle>
          <a:p>
            <a:fld id="{98CF6433-72F6-4A4C-AF18-B06CB8BE354A}" type="datetime1">
              <a:rPr lang="en-US" smtClean="0"/>
              <a:t>9/3/2024</a:t>
            </a:fld>
            <a:endParaRPr lang="en-US" dirty="0"/>
          </a:p>
        </p:txBody>
      </p:sp>
      <p:sp>
        <p:nvSpPr>
          <p:cNvPr id="4" name="Rectangle 4"/>
          <p:cNvSpPr>
            <a:spLocks noGrp="1"/>
          </p:cNvSpPr>
          <p:nvPr>
            <p:ph type="ftr" sz="quarter" idx="11"/>
          </p:nvPr>
        </p:nvSpPr>
        <p:spPr>
          <a:xfrm>
            <a:off x="3606800" y="6477000"/>
            <a:ext cx="4978400" cy="304800"/>
          </a:xfrm>
        </p:spPr>
        <p:txBody>
          <a:bodyPr/>
          <a:lstStyle>
            <a:lvl1pPr>
              <a:defRPr>
                <a:solidFill>
                  <a:schemeClr val="bg1"/>
                </a:solidFill>
              </a:defRPr>
            </a:lvl1pPr>
            <a:extLst/>
          </a:lstStyle>
          <a:p>
            <a:r>
              <a:rPr lang="en-US">
                <a:solidFill>
                  <a:prstClr val="white"/>
                </a:solidFill>
              </a:rPr>
              <a:t>All rights reserved (M. Mirakhorli, J. Cleland-Huang)</a:t>
            </a:r>
            <a:endParaRPr lang="en-US" dirty="0">
              <a:solidFill>
                <a:prstClr val="white"/>
              </a:solidFill>
            </a:endParaRPr>
          </a:p>
        </p:txBody>
      </p:sp>
      <p:sp>
        <p:nvSpPr>
          <p:cNvPr id="13" name="Slide Number Placeholder 12"/>
          <p:cNvSpPr>
            <a:spLocks noGrp="1"/>
          </p:cNvSpPr>
          <p:nvPr>
            <p:ph type="sldNum" sz="quarter" idx="12"/>
          </p:nvPr>
        </p:nvSpPr>
        <p:spPr>
          <a:xfrm>
            <a:off x="8636000" y="6477000"/>
            <a:ext cx="1361440" cy="304800"/>
          </a:xfrm>
        </p:spPr>
        <p:txBody>
          <a:bodyPr anchor="ctr"/>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userDrawn="1"/>
        </p:nvSpPr>
        <p:spPr>
          <a:xfrm>
            <a:off x="0" y="4645880"/>
            <a:ext cx="12192000" cy="27432"/>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Tree>
    <p:extLst>
      <p:ext uri="{BB962C8B-B14F-4D97-AF65-F5344CB8AC3E}">
        <p14:creationId xmlns:p14="http://schemas.microsoft.com/office/powerpoint/2010/main" val="1102663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Heading Only">
    <p:spTree>
      <p:nvGrpSpPr>
        <p:cNvPr id="1" name=""/>
        <p:cNvGrpSpPr/>
        <p:nvPr/>
      </p:nvGrpSpPr>
      <p:grpSpPr>
        <a:xfrm>
          <a:off x="0" y="0"/>
          <a:ext cx="0" cy="0"/>
          <a:chOff x="0" y="0"/>
          <a:chExt cx="0" cy="0"/>
        </a:xfrm>
      </p:grpSpPr>
      <p:sp>
        <p:nvSpPr>
          <p:cNvPr id="29" name="Rectangle 2"/>
          <p:cNvSpPr>
            <a:spLocks noGrp="1"/>
          </p:cNvSpPr>
          <p:nvPr>
            <p:ph type="title"/>
          </p:nvPr>
        </p:nvSpPr>
        <p:spPr/>
        <p:txBody>
          <a:bodyPr/>
          <a:lstStyle/>
          <a:p>
            <a:r>
              <a:rPr lang="en-US"/>
              <a:t>Click to edit Master title style</a:t>
            </a:r>
          </a:p>
        </p:txBody>
      </p:sp>
      <p:sp>
        <p:nvSpPr>
          <p:cNvPr id="19"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7" name="Rectangle 7"/>
          <p:cNvSpPr>
            <a:spLocks noGrp="1"/>
          </p:cNvSpPr>
          <p:nvPr>
            <p:ph type="dt" sz="half" idx="14"/>
          </p:nvPr>
        </p:nvSpPr>
        <p:spPr/>
        <p:txBody>
          <a:bodyPr/>
          <a:lstStyle/>
          <a:p>
            <a:pPr algn="r"/>
            <a:fld id="{5BAB43C7-4CE9-47FC-88D4-8A6DD94D66B7}" type="datetime1">
              <a:rPr lang="en-US" smtClean="0">
                <a:solidFill>
                  <a:prstClr val="black">
                    <a:tint val="65000"/>
                  </a:prstClr>
                </a:solidFill>
              </a:rPr>
              <a:t>9/3/2024</a:t>
            </a:fld>
            <a:endParaRPr lang="en-US">
              <a:solidFill>
                <a:prstClr val="black">
                  <a:tint val="65000"/>
                </a:prstClr>
              </a:solidFill>
            </a:endParaRPr>
          </a:p>
        </p:txBody>
      </p:sp>
      <p:sp>
        <p:nvSpPr>
          <p:cNvPr id="8" name="Rectangle 8"/>
          <p:cNvSpPr>
            <a:spLocks noGrp="1"/>
          </p:cNvSpPr>
          <p:nvPr>
            <p:ph type="sldNum" sz="quarter" idx="15"/>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1878822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18" name="Rectangle 2"/>
          <p:cNvSpPr>
            <a:spLocks noGrp="1"/>
          </p:cNvSpPr>
          <p:nvPr>
            <p:ph type="title"/>
          </p:nvPr>
        </p:nvSpPr>
        <p:spPr/>
        <p:txBody>
          <a:bodyPr/>
          <a:lstStyle/>
          <a:p>
            <a:r>
              <a:rPr lang="en-US"/>
              <a:t>Click to edit Master title style</a:t>
            </a:r>
          </a:p>
        </p:txBody>
      </p:sp>
      <p:sp>
        <p:nvSpPr>
          <p:cNvPr id="6" name="Rectangle 6"/>
          <p:cNvSpPr>
            <a:spLocks noGrp="1"/>
          </p:cNvSpPr>
          <p:nvPr>
            <p:ph type="dt" sz="half" idx="10"/>
          </p:nvPr>
        </p:nvSpPr>
        <p:spPr/>
        <p:txBody>
          <a:bodyPr/>
          <a:lstStyle/>
          <a:p>
            <a:pPr algn="r"/>
            <a:fld id="{FB269696-62EA-466C-A177-2FF452C03724}" type="datetime1">
              <a:rPr lang="en-US" smtClean="0">
                <a:solidFill>
                  <a:prstClr val="black">
                    <a:tint val="65000"/>
                  </a:prstClr>
                </a:solidFill>
              </a:rPr>
              <a:t>9/3/2024</a:t>
            </a:fld>
            <a:endParaRPr lang="en-US">
              <a:solidFill>
                <a:prstClr val="black">
                  <a:tint val="65000"/>
                </a:prstClr>
              </a:solidFill>
            </a:endParaRPr>
          </a:p>
        </p:txBody>
      </p:sp>
      <p:sp>
        <p:nvSpPr>
          <p:cNvPr id="8" name="Rectangle 8"/>
          <p:cNvSpPr>
            <a:spLocks noGrp="1"/>
          </p:cNvSpPr>
          <p:nvPr>
            <p:ph type="sldNum" sz="quarter" idx="11"/>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9" name="Rectangle 9"/>
          <p:cNvSpPr>
            <a:spLocks noGrp="1"/>
          </p:cNvSpPr>
          <p:nvPr>
            <p:ph type="ftr" sz="quarter" idx="12"/>
          </p:nvPr>
        </p:nvSpPr>
        <p:spPr/>
        <p:txBody>
          <a:bodyPr/>
          <a:lstStyle/>
          <a:p>
            <a:r>
              <a:rPr lang="en-US"/>
              <a:t>All rights reserved (M. Mirakhorli, J. Cleland-Huang)</a:t>
            </a:r>
          </a:p>
        </p:txBody>
      </p:sp>
    </p:spTree>
    <p:extLst>
      <p:ext uri="{BB962C8B-B14F-4D97-AF65-F5344CB8AC3E}">
        <p14:creationId xmlns:p14="http://schemas.microsoft.com/office/powerpoint/2010/main" val="145496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Up">
    <p:spTree>
      <p:nvGrpSpPr>
        <p:cNvPr id="1" name=""/>
        <p:cNvGrpSpPr/>
        <p:nvPr/>
      </p:nvGrpSpPr>
      <p:grpSpPr>
        <a:xfrm>
          <a:off x="0" y="0"/>
          <a:ext cx="0" cy="0"/>
          <a:chOff x="0" y="0"/>
          <a:chExt cx="0" cy="0"/>
        </a:xfrm>
      </p:grpSpPr>
      <p:sp>
        <p:nvSpPr>
          <p:cNvPr id="2" name="Rectangle 2"/>
          <p:cNvSpPr>
            <a:spLocks noGrp="1"/>
          </p:cNvSpPr>
          <p:nvPr>
            <p:ph type="title"/>
          </p:nvPr>
        </p:nvSpPr>
        <p:spPr/>
        <p:txBody>
          <a:bodyPr/>
          <a:lstStyle/>
          <a:p>
            <a:r>
              <a:rPr lang="en-US"/>
              <a:t>Click to edit Master title style</a:t>
            </a:r>
            <a:endParaRPr lang="en-US" dirty="0"/>
          </a:p>
        </p:txBody>
      </p:sp>
      <p:sp>
        <p:nvSpPr>
          <p:cNvPr id="8" name="Rectangle 8"/>
          <p:cNvSpPr>
            <a:spLocks noGrp="1"/>
          </p:cNvSpPr>
          <p:nvPr>
            <p:ph type="body" sz="quarter" idx="13" hasCustomPrompt="1"/>
          </p:nvPr>
        </p:nvSpPr>
        <p:spPr>
          <a:xfrm>
            <a:off x="406400" y="381000"/>
            <a:ext cx="107696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1" name="Rectangle 11"/>
          <p:cNvSpPr>
            <a:spLocks noGrp="1"/>
          </p:cNvSpPr>
          <p:nvPr>
            <p:ph sz="quarter" idx="15"/>
          </p:nvPr>
        </p:nvSpPr>
        <p:spPr>
          <a:xfrm>
            <a:off x="406400" y="609600"/>
            <a:ext cx="107696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9"/>
          <p:cNvSpPr>
            <a:spLocks noGrp="1"/>
          </p:cNvSpPr>
          <p:nvPr>
            <p:ph type="dt" sz="half" idx="16"/>
          </p:nvPr>
        </p:nvSpPr>
        <p:spPr/>
        <p:txBody>
          <a:bodyPr/>
          <a:lstStyle/>
          <a:p>
            <a:pPr algn="r"/>
            <a:fld id="{94F7EAA8-18E0-49BA-8F19-5F4BB86A66FC}" type="datetime1">
              <a:rPr lang="en-US" smtClean="0">
                <a:solidFill>
                  <a:prstClr val="black">
                    <a:tint val="65000"/>
                  </a:prstClr>
                </a:solidFill>
              </a:rPr>
              <a:t>9/3/2024</a:t>
            </a:fld>
            <a:endParaRPr lang="en-US">
              <a:solidFill>
                <a:prstClr val="black">
                  <a:tint val="65000"/>
                </a:prstClr>
              </a:solidFill>
            </a:endParaRPr>
          </a:p>
        </p:txBody>
      </p:sp>
      <p:sp>
        <p:nvSpPr>
          <p:cNvPr id="10" name="Rectangle 10"/>
          <p:cNvSpPr>
            <a:spLocks noGrp="1"/>
          </p:cNvSpPr>
          <p:nvPr>
            <p:ph type="sldNum" sz="quarter" idx="17"/>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12" name="Rectangle 12"/>
          <p:cNvSpPr>
            <a:spLocks noGrp="1"/>
          </p:cNvSpPr>
          <p:nvPr>
            <p:ph type="ftr" sz="quarter" idx="18"/>
          </p:nvPr>
        </p:nvSpPr>
        <p:spPr/>
        <p:txBody>
          <a:bodyPr/>
          <a:lstStyle/>
          <a:p>
            <a:r>
              <a:rPr lang="en-US"/>
              <a:t>All rights reserved (M. Mirakhorli, J. Cleland-Huang)</a:t>
            </a:r>
          </a:p>
        </p:txBody>
      </p:sp>
    </p:spTree>
    <p:extLst>
      <p:ext uri="{BB962C8B-B14F-4D97-AF65-F5344CB8AC3E}">
        <p14:creationId xmlns:p14="http://schemas.microsoft.com/office/powerpoint/2010/main" val="32833009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Up">
    <p:spTree>
      <p:nvGrpSpPr>
        <p:cNvPr id="1" name=""/>
        <p:cNvGrpSpPr/>
        <p:nvPr/>
      </p:nvGrpSpPr>
      <p:grpSpPr>
        <a:xfrm>
          <a:off x="0" y="0"/>
          <a:ext cx="0" cy="0"/>
          <a:chOff x="0" y="0"/>
          <a:chExt cx="0" cy="0"/>
        </a:xfrm>
      </p:grpSpPr>
      <p:sp>
        <p:nvSpPr>
          <p:cNvPr id="19" name="Rectangle 2"/>
          <p:cNvSpPr>
            <a:spLocks noGrp="1"/>
          </p:cNvSpPr>
          <p:nvPr>
            <p:ph type="title"/>
          </p:nvPr>
        </p:nvSpPr>
        <p:spPr/>
        <p:txBody>
          <a:bodyPr/>
          <a:lstStyle/>
          <a:p>
            <a:r>
              <a:rPr lang="en-US"/>
              <a:t>Click to edit Master title style</a:t>
            </a:r>
          </a:p>
        </p:txBody>
      </p:sp>
      <p:sp>
        <p:nvSpPr>
          <p:cNvPr id="31" name="Rectangle 8"/>
          <p:cNvSpPr>
            <a:spLocks noGrp="1"/>
          </p:cNvSpPr>
          <p:nvPr>
            <p:ph type="body" sz="quarter" idx="13" hasCustomPrompt="1"/>
          </p:nvPr>
        </p:nvSpPr>
        <p:spPr>
          <a:xfrm>
            <a:off x="406400"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9" name="Rectangle 11"/>
          <p:cNvSpPr>
            <a:spLocks noGrp="1"/>
          </p:cNvSpPr>
          <p:nvPr>
            <p:ph sz="quarter" idx="15"/>
          </p:nvPr>
        </p:nvSpPr>
        <p:spPr>
          <a:xfrm>
            <a:off x="406400"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Rectangle 8"/>
          <p:cNvSpPr>
            <a:spLocks noGrp="1"/>
          </p:cNvSpPr>
          <p:nvPr>
            <p:ph type="body" sz="quarter" idx="16"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15" name="Rectangle 11"/>
          <p:cNvSpPr>
            <a:spLocks noGrp="1"/>
          </p:cNvSpPr>
          <p:nvPr>
            <p:ph sz="quarter" idx="17"/>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18"/>
          </p:nvPr>
        </p:nvSpPr>
        <p:spPr/>
        <p:txBody>
          <a:bodyPr/>
          <a:lstStyle/>
          <a:p>
            <a:pPr algn="r"/>
            <a:fld id="{9D4F83D1-FB23-4AEE-9758-FCD4CB307781}" type="datetime1">
              <a:rPr lang="en-US" smtClean="0">
                <a:solidFill>
                  <a:prstClr val="black">
                    <a:tint val="65000"/>
                  </a:prstClr>
                </a:solidFill>
              </a:rPr>
              <a:t>9/3/2024</a:t>
            </a:fld>
            <a:endParaRPr lang="en-US">
              <a:solidFill>
                <a:prstClr val="black">
                  <a:tint val="65000"/>
                </a:prstClr>
              </a:solidFill>
            </a:endParaRPr>
          </a:p>
        </p:txBody>
      </p:sp>
      <p:sp>
        <p:nvSpPr>
          <p:cNvPr id="16" name="Rectangle 16"/>
          <p:cNvSpPr>
            <a:spLocks noGrp="1"/>
          </p:cNvSpPr>
          <p:nvPr>
            <p:ph type="sldNum" sz="quarter" idx="19"/>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17" name="Rectangle 17"/>
          <p:cNvSpPr>
            <a:spLocks noGrp="1"/>
          </p:cNvSpPr>
          <p:nvPr>
            <p:ph type="ftr" sz="quarter" idx="20"/>
          </p:nvPr>
        </p:nvSpPr>
        <p:spPr/>
        <p:txBody>
          <a:bodyPr/>
          <a:lstStyle/>
          <a:p>
            <a:r>
              <a:rPr lang="en-US"/>
              <a:t>All rights reserved (M. Mirakhorli, J. Cleland-Huang)</a:t>
            </a:r>
          </a:p>
        </p:txBody>
      </p:sp>
    </p:spTree>
    <p:extLst>
      <p:ext uri="{BB962C8B-B14F-4D97-AF65-F5344CB8AC3E}">
        <p14:creationId xmlns:p14="http://schemas.microsoft.com/office/powerpoint/2010/main" val="3199036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Up: 2 left, 1 right">
    <p:spTree>
      <p:nvGrpSpPr>
        <p:cNvPr id="1" name=""/>
        <p:cNvGrpSpPr/>
        <p:nvPr/>
      </p:nvGrpSpPr>
      <p:grpSpPr>
        <a:xfrm>
          <a:off x="0" y="0"/>
          <a:ext cx="0" cy="0"/>
          <a:chOff x="0" y="0"/>
          <a:chExt cx="0" cy="0"/>
        </a:xfrm>
      </p:grpSpPr>
      <p:sp>
        <p:nvSpPr>
          <p:cNvPr id="28" name="Rectangle 2"/>
          <p:cNvSpPr>
            <a:spLocks noGrp="1"/>
          </p:cNvSpPr>
          <p:nvPr>
            <p:ph type="title"/>
          </p:nvPr>
        </p:nvSpPr>
        <p:spPr/>
        <p:txBody>
          <a:bodyPr/>
          <a:lstStyle/>
          <a:p>
            <a:r>
              <a:rPr lang="en-US"/>
              <a:t>Click to edit Master title style</a:t>
            </a:r>
          </a:p>
        </p:txBody>
      </p:sp>
      <p:sp>
        <p:nvSpPr>
          <p:cNvPr id="9" name="Rectangle 8"/>
          <p:cNvSpPr>
            <a:spLocks noGrp="1"/>
          </p:cNvSpPr>
          <p:nvPr>
            <p:ph type="body" sz="quarter" idx="13" hasCustomPrompt="1"/>
          </p:nvPr>
        </p:nvSpPr>
        <p:spPr>
          <a:xfrm>
            <a:off x="406400" y="381000"/>
            <a:ext cx="5283200"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8" name="Rectangle 11"/>
          <p:cNvSpPr>
            <a:spLocks noGrp="1"/>
          </p:cNvSpPr>
          <p:nvPr>
            <p:ph sz="quarter" idx="15"/>
          </p:nvPr>
        </p:nvSpPr>
        <p:spPr>
          <a:xfrm>
            <a:off x="406400" y="609600"/>
            <a:ext cx="5283200"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Rectangle 8"/>
          <p:cNvSpPr>
            <a:spLocks noGrp="1"/>
          </p:cNvSpPr>
          <p:nvPr>
            <p:ph type="body" sz="quarter" idx="16" hasCustomPrompt="1"/>
          </p:nvPr>
        </p:nvSpPr>
        <p:spPr>
          <a:xfrm>
            <a:off x="402336" y="3319272"/>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endParaRPr lang="en-US"/>
          </a:p>
        </p:txBody>
      </p:sp>
      <p:sp>
        <p:nvSpPr>
          <p:cNvPr id="17" name="Rectangle 11"/>
          <p:cNvSpPr>
            <a:spLocks noGrp="1"/>
          </p:cNvSpPr>
          <p:nvPr>
            <p:ph sz="quarter" idx="17"/>
          </p:nvPr>
        </p:nvSpPr>
        <p:spPr>
          <a:xfrm>
            <a:off x="402336" y="3547872"/>
            <a:ext cx="5287264" cy="27066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Rectangle 8"/>
          <p:cNvSpPr>
            <a:spLocks noGrp="1"/>
          </p:cNvSpPr>
          <p:nvPr>
            <p:ph type="body" sz="quarter" idx="18" hasCustomPrompt="1"/>
          </p:nvPr>
        </p:nvSpPr>
        <p:spPr>
          <a:xfrm>
            <a:off x="5888736" y="381000"/>
            <a:ext cx="5287264" cy="228600"/>
          </a:xfrm>
          <a:solidFill>
            <a:schemeClr val="accent6">
              <a:shade val="75000"/>
            </a:schemeClr>
          </a:solidFill>
        </p:spPr>
        <p:txBody>
          <a:bodyPr/>
          <a:lstStyle>
            <a:lvl1pPr>
              <a:defRPr b="1">
                <a:solidFill>
                  <a:schemeClr val="bg1"/>
                </a:solidFill>
              </a:defRPr>
            </a:lvl1pPr>
            <a:extLst/>
          </a:lstStyle>
          <a:p>
            <a:pPr lvl="0"/>
            <a:r>
              <a:rPr lang="en-US" dirty="0"/>
              <a:t>Click to add heading</a:t>
            </a:r>
          </a:p>
        </p:txBody>
      </p:sp>
      <p:sp>
        <p:nvSpPr>
          <p:cNvPr id="21" name="Rectangle 11"/>
          <p:cNvSpPr>
            <a:spLocks noGrp="1"/>
          </p:cNvSpPr>
          <p:nvPr>
            <p:ph sz="quarter" idx="19"/>
          </p:nvPr>
        </p:nvSpPr>
        <p:spPr>
          <a:xfrm>
            <a:off x="5888736" y="609600"/>
            <a:ext cx="5283200" cy="5638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Rectangle 13"/>
          <p:cNvSpPr>
            <a:spLocks noGrp="1"/>
          </p:cNvSpPr>
          <p:nvPr>
            <p:ph type="dt" sz="half" idx="20"/>
          </p:nvPr>
        </p:nvSpPr>
        <p:spPr/>
        <p:txBody>
          <a:bodyPr/>
          <a:lstStyle/>
          <a:p>
            <a:pPr algn="r"/>
            <a:fld id="{CEC8BAAC-8974-42A8-8182-FC1D85EE8CFB}" type="datetime1">
              <a:rPr lang="en-US" smtClean="0">
                <a:solidFill>
                  <a:prstClr val="black">
                    <a:tint val="65000"/>
                  </a:prstClr>
                </a:solidFill>
              </a:rPr>
              <a:t>9/3/2024</a:t>
            </a:fld>
            <a:endParaRPr lang="en-US">
              <a:solidFill>
                <a:prstClr val="black">
                  <a:tint val="65000"/>
                </a:prstClr>
              </a:solidFill>
            </a:endParaRPr>
          </a:p>
        </p:txBody>
      </p:sp>
      <p:sp>
        <p:nvSpPr>
          <p:cNvPr id="19" name="Rectangle 19"/>
          <p:cNvSpPr>
            <a:spLocks noGrp="1"/>
          </p:cNvSpPr>
          <p:nvPr>
            <p:ph type="sldNum" sz="quarter" idx="21"/>
          </p:nvPr>
        </p:nvSpPr>
        <p:spPr/>
        <p:txBody>
          <a:bodyPr/>
          <a:lstStyle/>
          <a:p>
            <a:fld id="{256D3EEF-DE4E-429D-8EC4-DDC531AFF587}" type="slidenum">
              <a:rPr lang="en-US" smtClean="0">
                <a:solidFill>
                  <a:prstClr val="black"/>
                </a:solidFill>
              </a:rPr>
              <a:pPr/>
              <a:t>‹#›</a:t>
            </a:fld>
            <a:endParaRPr lang="en-US">
              <a:solidFill>
                <a:prstClr val="black"/>
              </a:solidFill>
            </a:endParaRPr>
          </a:p>
        </p:txBody>
      </p:sp>
      <p:sp>
        <p:nvSpPr>
          <p:cNvPr id="22" name="Rectangle 22"/>
          <p:cNvSpPr>
            <a:spLocks noGrp="1"/>
          </p:cNvSpPr>
          <p:nvPr>
            <p:ph type="ftr" sz="quarter" idx="22"/>
          </p:nvPr>
        </p:nvSpPr>
        <p:spPr/>
        <p:txBody>
          <a:bodyPr/>
          <a:lstStyle/>
          <a:p>
            <a:r>
              <a:rPr lang="en-US"/>
              <a:t>All rights reserved (M. Mirakhorli, J. Cleland-Huang)</a:t>
            </a:r>
          </a:p>
        </p:txBody>
      </p:sp>
    </p:spTree>
    <p:extLst>
      <p:ext uri="{BB962C8B-B14F-4D97-AF65-F5344CB8AC3E}">
        <p14:creationId xmlns:p14="http://schemas.microsoft.com/office/powerpoint/2010/main" val="2442215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10"/>
          <p:cNvSpPr/>
          <p:nvPr/>
        </p:nvSpPr>
        <p:spPr>
          <a:xfrm>
            <a:off x="11480800" y="0"/>
            <a:ext cx="7112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2" name="Rectangle 2"/>
          <p:cNvSpPr>
            <a:spLocks noGrp="1"/>
          </p:cNvSpPr>
          <p:nvPr>
            <p:ph type="title"/>
          </p:nvPr>
        </p:nvSpPr>
        <p:spPr>
          <a:xfrm>
            <a:off x="11480800" y="381000"/>
            <a:ext cx="711200" cy="5867400"/>
          </a:xfrm>
          <a:prstGeom prst="rect">
            <a:avLst/>
          </a:prstGeom>
        </p:spPr>
        <p:txBody>
          <a:bodyPr vert="vert" anchor="ctr">
            <a:normAutofit/>
          </a:bodyPr>
          <a:lstStyle/>
          <a:p>
            <a:r>
              <a:rPr lang="en-US"/>
              <a:t>Click to edit Master title style</a:t>
            </a:r>
            <a:endParaRPr lang="en-US" dirty="0"/>
          </a:p>
        </p:txBody>
      </p:sp>
      <p:sp>
        <p:nvSpPr>
          <p:cNvPr id="3" name="Rectangle 3"/>
          <p:cNvSpPr>
            <a:spLocks noGrp="1"/>
          </p:cNvSpPr>
          <p:nvPr>
            <p:ph type="body" idx="1"/>
          </p:nvPr>
        </p:nvSpPr>
        <p:spPr>
          <a:xfrm>
            <a:off x="406400" y="381000"/>
            <a:ext cx="10769600" cy="586740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4"/>
          <p:cNvSpPr>
            <a:spLocks noGrp="1"/>
          </p:cNvSpPr>
          <p:nvPr>
            <p:ph type="dt" sz="half" idx="2"/>
          </p:nvPr>
        </p:nvSpPr>
        <p:spPr>
          <a:xfrm>
            <a:off x="9347200" y="76200"/>
            <a:ext cx="1828800" cy="228600"/>
          </a:xfrm>
          <a:prstGeom prst="rect">
            <a:avLst/>
          </a:prstGeom>
        </p:spPr>
        <p:txBody>
          <a:bodyPr vert="horz"/>
          <a:lstStyle>
            <a:lvl1pPr algn="ctr">
              <a:defRPr sz="1000">
                <a:solidFill>
                  <a:schemeClr val="tx1">
                    <a:tint val="65000"/>
                  </a:schemeClr>
                </a:solidFill>
              </a:defRPr>
            </a:lvl1pPr>
            <a:extLst/>
          </a:lstStyle>
          <a:p>
            <a:pPr algn="r"/>
            <a:fld id="{EE703BF5-804D-4E50-BF17-E6BCE60C26AD}" type="datetime1">
              <a:rPr lang="en-US" smtClean="0">
                <a:solidFill>
                  <a:prstClr val="black">
                    <a:tint val="65000"/>
                  </a:prstClr>
                </a:solidFill>
              </a:rPr>
              <a:t>9/3/2024</a:t>
            </a:fld>
            <a:endParaRPr lang="en-US" dirty="0">
              <a:solidFill>
                <a:prstClr val="black">
                  <a:tint val="65000"/>
                </a:prstClr>
              </a:solidFill>
            </a:endParaRPr>
          </a:p>
        </p:txBody>
      </p:sp>
      <p:sp>
        <p:nvSpPr>
          <p:cNvPr id="6" name="Rectangle 6"/>
          <p:cNvSpPr>
            <a:spLocks noGrp="1"/>
          </p:cNvSpPr>
          <p:nvPr>
            <p:ph type="sldNum" sz="quarter" idx="4"/>
          </p:nvPr>
        </p:nvSpPr>
        <p:spPr>
          <a:xfrm>
            <a:off x="8672576" y="6473952"/>
            <a:ext cx="1320800" cy="304800"/>
          </a:xfrm>
          <a:prstGeom prst="rect">
            <a:avLst/>
          </a:prstGeom>
        </p:spPr>
        <p:txBody>
          <a:bodyPr vert="horz" anchor="ctr"/>
          <a:lstStyle>
            <a:lvl1pPr algn="r">
              <a:defRPr sz="1000"/>
            </a:lvl1pPr>
            <a:extLst/>
          </a:lstStyle>
          <a:p>
            <a:fld id="{256D3EEF-DE4E-429D-8EC4-DDC531AFF587}" type="slidenum">
              <a:rPr lang="en-US" smtClean="0">
                <a:solidFill>
                  <a:prstClr val="black"/>
                </a:solidFill>
              </a:rPr>
              <a:pPr/>
              <a:t>‹#›</a:t>
            </a:fld>
            <a:endParaRPr lang="en-US" dirty="0">
              <a:solidFill>
                <a:prstClr val="black"/>
              </a:solidFill>
            </a:endParaRPr>
          </a:p>
        </p:txBody>
      </p:sp>
      <p:sp>
        <p:nvSpPr>
          <p:cNvPr id="11" name="Rectangle 10"/>
          <p:cNvSpPr/>
          <p:nvPr/>
        </p:nvSpPr>
        <p:spPr>
          <a:xfrm>
            <a:off x="0" y="0"/>
            <a:ext cx="101600" cy="6858000"/>
          </a:xfrm>
          <a:prstGeom prst="rect">
            <a:avLst/>
          </a:prstGeom>
          <a:solidFill>
            <a:schemeClr val="accent4"/>
          </a:solidFill>
          <a:ln w="25400" cap="rnd" cmpd="sng" algn="ctr">
            <a:noFill/>
            <a:prstDash val="solid"/>
          </a:ln>
        </p:spPr>
        <p:style>
          <a:lnRef idx="2">
            <a:schemeClr val="accent6"/>
          </a:lnRef>
          <a:fillRef idx="1">
            <a:schemeClr val="lt1"/>
          </a:fillRef>
          <a:effectRef idx="0">
            <a:schemeClr val="accent6"/>
          </a:effectRef>
          <a:fontRef idx="minor">
            <a:schemeClr val="dk1"/>
          </a:fontRef>
        </p:style>
        <p:txBody>
          <a:bodyPr anchor="ctr"/>
          <a:lstStyle/>
          <a:p>
            <a:pPr algn="ctr"/>
            <a:endParaRPr lang="en-US" sz="1800" dirty="0">
              <a:solidFill>
                <a:prstClr val="black"/>
              </a:solidFill>
            </a:endParaRPr>
          </a:p>
        </p:txBody>
      </p:sp>
      <p:sp>
        <p:nvSpPr>
          <p:cNvPr id="12" name="Rectangle 12"/>
          <p:cNvSpPr>
            <a:spLocks noGrp="1"/>
          </p:cNvSpPr>
          <p:nvPr>
            <p:ph type="ftr" sz="quarter" idx="3"/>
          </p:nvPr>
        </p:nvSpPr>
        <p:spPr>
          <a:xfrm>
            <a:off x="3606800" y="6477000"/>
            <a:ext cx="4978400" cy="304800"/>
          </a:xfrm>
          <a:prstGeom prst="rect">
            <a:avLst/>
          </a:prstGeom>
        </p:spPr>
        <p:txBody>
          <a:bodyPr vert="horz" anchor="ctr"/>
          <a:lstStyle>
            <a:lvl1pPr algn="ctr">
              <a:defRPr sz="1000">
                <a:solidFill>
                  <a:sysClr val="windowText" lastClr="000000"/>
                </a:solidFill>
              </a:defRPr>
            </a:lvl1pPr>
            <a:extLst/>
          </a:lstStyle>
          <a:p>
            <a:r>
              <a:rPr lang="en-US"/>
              <a:t>All rights reserved (M. Mirakhorli, J. Cleland-Huang)</a:t>
            </a:r>
            <a:endParaRPr lang="en-US" dirty="0"/>
          </a:p>
        </p:txBody>
      </p:sp>
    </p:spTree>
    <p:extLst>
      <p:ext uri="{BB962C8B-B14F-4D97-AF65-F5344CB8AC3E}">
        <p14:creationId xmlns:p14="http://schemas.microsoft.com/office/powerpoint/2010/main" val="1558492627"/>
      </p:ext>
    </p:extLst>
  </p:cSld>
  <p:clrMap bg1="lt1" tx1="dk1" bg2="lt2" tx2="dk2" accent1="accent1" accent2="accent2" accent3="accent3" accent4="accent4" accent5="accent5" accent6="accent6" hlink="hlink" folHlink="folHlink"/>
  <p:sldLayoutIdLst>
    <p:sldLayoutId id="2147484128" r:id="rId1"/>
    <p:sldLayoutId id="2147484129" r:id="rId2"/>
    <p:sldLayoutId id="2147484130" r:id="rId3"/>
    <p:sldLayoutId id="2147484131" r:id="rId4"/>
    <p:sldLayoutId id="2147484132" r:id="rId5"/>
    <p:sldLayoutId id="2147484133" r:id="rId6"/>
    <p:sldLayoutId id="2147484134" r:id="rId7"/>
    <p:sldLayoutId id="2147484135" r:id="rId8"/>
    <p:sldLayoutId id="2147484136" r:id="rId9"/>
    <p:sldLayoutId id="2147484137" r:id="rId10"/>
    <p:sldLayoutId id="2147484138" r:id="rId11"/>
    <p:sldLayoutId id="2147484139" r:id="rId12"/>
    <p:sldLayoutId id="2147484140" r:id="rId13"/>
    <p:sldLayoutId id="2147484141" r:id="rId14"/>
    <p:sldLayoutId id="2147484142" r:id="rId15"/>
    <p:sldLayoutId id="2147484143" r:id="rId16"/>
    <p:sldLayoutId id="2147484144" r:id="rId17"/>
  </p:sldLayoutIdLst>
  <p:hf hdr="0" dt="0"/>
  <p:txStyles>
    <p:titleStyle>
      <a:lvl1pPr algn="l" rtl="0" eaLnBrk="1" latinLnBrk="0" hangingPunct="1">
        <a:spcBef>
          <a:spcPct val="0"/>
        </a:spcBef>
        <a:buNone/>
        <a:defRPr sz="2400" cap="small" spc="0" baseline="0">
          <a:solidFill>
            <a:schemeClr val="bg1"/>
          </a:solidFill>
          <a:latin typeface="+mj-lt"/>
          <a:ea typeface="+mj-ea"/>
          <a:cs typeface="+mj-cs"/>
        </a:defRPr>
      </a:lvl1pPr>
      <a:extLst/>
    </p:titleStyle>
    <p:bodyStyle>
      <a:lvl1pPr marL="0" marR="0" indent="0" algn="l" rtl="0" eaLnBrk="1" latinLnBrk="0" hangingPunct="1">
        <a:spcBef>
          <a:spcPct val="20000"/>
        </a:spcBef>
        <a:buFontTx/>
        <a:buNone/>
        <a:defRPr sz="1100">
          <a:solidFill>
            <a:schemeClr val="tx1"/>
          </a:solidFill>
          <a:latin typeface="+mn-lt"/>
          <a:ea typeface="+mn-ea"/>
          <a:cs typeface="+mn-cs"/>
        </a:defRPr>
      </a:lvl1pPr>
      <a:lvl2pPr marL="742950" indent="-285750" algn="l" rtl="0" eaLnBrk="1" latinLnBrk="0" hangingPunct="1">
        <a:spcBef>
          <a:spcPct val="20000"/>
        </a:spcBef>
        <a:buFontTx/>
        <a:buNone/>
        <a:defRPr sz="1100">
          <a:solidFill>
            <a:schemeClr val="tx1"/>
          </a:solidFill>
          <a:latin typeface="+mn-lt"/>
          <a:ea typeface="+mn-ea"/>
          <a:cs typeface="+mn-cs"/>
        </a:defRPr>
      </a:lvl2pPr>
      <a:lvl3pPr marL="1143000" indent="-228600" algn="l" rtl="0" eaLnBrk="1" latinLnBrk="0" hangingPunct="1">
        <a:spcBef>
          <a:spcPct val="20000"/>
        </a:spcBef>
        <a:buFontTx/>
        <a:buNone/>
        <a:defRPr sz="1100">
          <a:solidFill>
            <a:schemeClr val="tx1"/>
          </a:solidFill>
          <a:latin typeface="+mn-lt"/>
          <a:ea typeface="+mn-ea"/>
          <a:cs typeface="+mn-cs"/>
        </a:defRPr>
      </a:lvl3pPr>
      <a:lvl4pPr marL="1600200" indent="-228600" algn="l" rtl="0" eaLnBrk="1" latinLnBrk="0" hangingPunct="1">
        <a:spcBef>
          <a:spcPct val="20000"/>
        </a:spcBef>
        <a:buFontTx/>
        <a:buNone/>
        <a:defRPr sz="1100">
          <a:solidFill>
            <a:schemeClr val="tx1"/>
          </a:solidFill>
          <a:latin typeface="+mn-lt"/>
          <a:ea typeface="+mn-ea"/>
          <a:cs typeface="+mn-cs"/>
        </a:defRPr>
      </a:lvl4pPr>
      <a:lvl5pPr marL="2057400" indent="-228600" algn="l" rtl="0" eaLnBrk="1" latinLnBrk="0" hangingPunct="1">
        <a:spcBef>
          <a:spcPct val="20000"/>
        </a:spcBef>
        <a:buFontTx/>
        <a:buNone/>
        <a:defRPr sz="1100">
          <a:solidFill>
            <a:schemeClr val="tx1"/>
          </a:solidFill>
          <a:latin typeface="+mn-lt"/>
          <a:ea typeface="+mn-ea"/>
          <a:cs typeface="+mn-cs"/>
        </a:defRPr>
      </a:lvl5pPr>
      <a:lvl6pPr marL="2514600" indent="-228600" algn="l" rtl="0" eaLnBrk="1" latinLnBrk="0" hangingPunct="1">
        <a:spcBef>
          <a:spcPct val="20000"/>
        </a:spcBef>
        <a:buChar char="•"/>
        <a:defRPr sz="2000">
          <a:solidFill>
            <a:schemeClr val="tx1"/>
          </a:solidFill>
          <a:latin typeface="+mn-lt"/>
          <a:ea typeface="+mn-ea"/>
          <a:cs typeface="+mn-cs"/>
        </a:defRPr>
      </a:lvl6pPr>
      <a:lvl7pPr marL="2971800" indent="-228600" algn="l" rtl="0" eaLnBrk="1" latinLnBrk="0" hangingPunct="1">
        <a:spcBef>
          <a:spcPct val="20000"/>
        </a:spcBef>
        <a:buChar char="•"/>
        <a:defRPr sz="2000">
          <a:solidFill>
            <a:schemeClr val="tx1"/>
          </a:solidFill>
          <a:latin typeface="+mn-lt"/>
          <a:ea typeface="+mn-ea"/>
          <a:cs typeface="+mn-cs"/>
        </a:defRPr>
      </a:lvl7pPr>
      <a:lvl8pPr marL="3429000" indent="-228600" algn="l" rtl="0" eaLnBrk="1" latinLnBrk="0" hangingPunct="1">
        <a:spcBef>
          <a:spcPct val="20000"/>
        </a:spcBef>
        <a:buChar char="•"/>
        <a:defRPr sz="2000">
          <a:solidFill>
            <a:schemeClr val="tx1"/>
          </a:solidFill>
          <a:latin typeface="+mn-lt"/>
          <a:ea typeface="+mn-ea"/>
          <a:cs typeface="+mn-cs"/>
        </a:defRPr>
      </a:lvl8pPr>
      <a:lvl9pPr marL="3886200" indent="-228600" algn="l" rtl="0" eaLnBrk="1" latinLnBrk="0" hangingPunct="1">
        <a:spcBef>
          <a:spcPct val="20000"/>
        </a:spcBef>
        <a:buChar char="•"/>
        <a:defRPr sz="2000">
          <a:solidFill>
            <a:schemeClr val="tx1"/>
          </a:solidFill>
          <a:latin typeface="+mn-lt"/>
          <a:ea typeface="+mn-ea"/>
          <a:cs typeface="+mn-cs"/>
        </a:defRPr>
      </a:lvl9pPr>
      <a:extLst/>
    </p:bodyStyle>
    <p:otherStyle>
      <a:lvl1pPr marL="0" algn="l" rtl="0" eaLnBrk="1" hangingPunct="1">
        <a:defRPr>
          <a:solidFill>
            <a:schemeClr val="tx1"/>
          </a:solidFill>
          <a:latin typeface="+mn-lt"/>
          <a:ea typeface="+mn-ea"/>
          <a:cs typeface="+mn-cs"/>
        </a:defRPr>
      </a:lvl1pPr>
      <a:lvl2pPr marL="457200" algn="l" rtl="0" eaLnBrk="1" hangingPunct="1">
        <a:defRPr>
          <a:solidFill>
            <a:schemeClr val="tx1"/>
          </a:solidFill>
          <a:latin typeface="+mn-lt"/>
          <a:ea typeface="+mn-ea"/>
          <a:cs typeface="+mn-cs"/>
        </a:defRPr>
      </a:lvl2pPr>
      <a:lvl3pPr marL="914400" algn="l" rtl="0" eaLnBrk="1" hangingPunct="1">
        <a:defRPr>
          <a:solidFill>
            <a:schemeClr val="tx1"/>
          </a:solidFill>
          <a:latin typeface="+mn-lt"/>
          <a:ea typeface="+mn-ea"/>
          <a:cs typeface="+mn-cs"/>
        </a:defRPr>
      </a:lvl3pPr>
      <a:lvl4pPr marL="1371600" algn="l" rtl="0" eaLnBrk="1" hangingPunct="1">
        <a:defRPr>
          <a:solidFill>
            <a:schemeClr val="tx1"/>
          </a:solidFill>
          <a:latin typeface="+mn-lt"/>
          <a:ea typeface="+mn-ea"/>
          <a:cs typeface="+mn-cs"/>
        </a:defRPr>
      </a:lvl4pPr>
      <a:lvl5pPr marL="1828800" algn="l" rtl="0" eaLnBrk="1" hangingPunct="1">
        <a:defRPr>
          <a:solidFill>
            <a:schemeClr val="tx1"/>
          </a:solidFill>
          <a:latin typeface="+mn-lt"/>
          <a:ea typeface="+mn-ea"/>
          <a:cs typeface="+mn-cs"/>
        </a:defRPr>
      </a:lvl5pPr>
      <a:lvl6pPr marL="2286000" algn="l" rtl="0" eaLnBrk="1" hangingPunct="1">
        <a:defRPr>
          <a:solidFill>
            <a:schemeClr val="tx1"/>
          </a:solidFill>
          <a:latin typeface="+mn-lt"/>
          <a:ea typeface="+mn-ea"/>
          <a:cs typeface="+mn-cs"/>
        </a:defRPr>
      </a:lvl6pPr>
      <a:lvl7pPr marL="2743200" algn="l" rtl="0" eaLnBrk="1" hangingPunct="1">
        <a:defRPr>
          <a:solidFill>
            <a:schemeClr val="tx1"/>
          </a:solidFill>
          <a:latin typeface="+mn-lt"/>
          <a:ea typeface="+mn-ea"/>
          <a:cs typeface="+mn-cs"/>
        </a:defRPr>
      </a:lvl7pPr>
      <a:lvl8pPr marL="3200400" algn="l" rtl="0" eaLnBrk="1" hangingPunct="1">
        <a:defRPr>
          <a:solidFill>
            <a:schemeClr val="tx1"/>
          </a:solidFill>
          <a:latin typeface="+mn-lt"/>
          <a:ea typeface="+mn-ea"/>
          <a:cs typeface="+mn-cs"/>
        </a:defRPr>
      </a:lvl8pPr>
      <a:lvl9pPr marL="3657600" algn="l" rtl="0" eaLnBrk="1" hangingPunct="1">
        <a:defRPr>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hyperlink" Target="https://www.embedded-software-engineering.de/fuenf-praxisnahe-cc-tipps-fuer-embedded-software-programmierer-a-787546/"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8.xml"/><Relationship Id="rId16" Type="http://schemas.openxmlformats.org/officeDocument/2006/relationships/diagramColors" Target="../diagrams/colors4.xml"/><Relationship Id="rId1" Type="http://schemas.openxmlformats.org/officeDocument/2006/relationships/slideLayout" Target="../slideLayouts/slideLayout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Grp="1"/>
          </p:cNvSpPr>
          <p:nvPr>
            <p:ph type="ctrTitle"/>
          </p:nvPr>
        </p:nvSpPr>
        <p:spPr>
          <a:xfrm>
            <a:off x="143225" y="3929645"/>
            <a:ext cx="11905549" cy="887368"/>
          </a:xfrm>
        </p:spPr>
        <p:txBody>
          <a:bodyPr>
            <a:normAutofit/>
          </a:bodyPr>
          <a:lstStyle/>
          <a:p>
            <a:r>
              <a:rPr lang="en-US" sz="2800" b="1" dirty="0"/>
              <a:t>SWEN-755: Software architecture            Quality Requirements</a:t>
            </a:r>
          </a:p>
        </p:txBody>
      </p:sp>
      <p:sp>
        <p:nvSpPr>
          <p:cNvPr id="35" name="Slide Number Placeholder 34"/>
          <p:cNvSpPr>
            <a:spLocks noGrp="1"/>
          </p:cNvSpPr>
          <p:nvPr>
            <p:ph type="sldNum" sz="quarter" idx="11"/>
          </p:nvPr>
        </p:nvSpPr>
        <p:spPr/>
        <p:txBody>
          <a:bodyPr/>
          <a:lstStyle/>
          <a:p>
            <a:fld id="{256D3EEF-DE4E-429D-8EC4-DDC531AFF587}" type="slidenum">
              <a:rPr lang="en-US" smtClean="0">
                <a:solidFill>
                  <a:prstClr val="black"/>
                </a:solidFill>
              </a:rPr>
              <a:pPr/>
              <a:t>1</a:t>
            </a:fld>
            <a:endParaRPr lang="en-US" dirty="0">
              <a:solidFill>
                <a:prstClr val="black"/>
              </a:solidFill>
            </a:endParaRPr>
          </a:p>
        </p:txBody>
      </p:sp>
      <p:grpSp>
        <p:nvGrpSpPr>
          <p:cNvPr id="55" name="Group 54">
            <a:extLst>
              <a:ext uri="{C183D7F6-B498-43B3-948B-1728B52AA6E4}">
                <adec:decorative xmlns:adec="http://schemas.microsoft.com/office/drawing/2017/decorative" val="1"/>
              </a:ext>
            </a:extLst>
          </p:cNvPr>
          <p:cNvGrpSpPr/>
          <p:nvPr/>
        </p:nvGrpSpPr>
        <p:grpSpPr>
          <a:xfrm rot="20640378">
            <a:off x="129214" y="477472"/>
            <a:ext cx="8534400" cy="3327408"/>
            <a:chOff x="381000" y="304800"/>
            <a:chExt cx="8534400" cy="3327408"/>
          </a:xfrm>
        </p:grpSpPr>
        <p:sp>
          <p:nvSpPr>
            <p:cNvPr id="15" name="Rectangle 14"/>
            <p:cNvSpPr/>
            <p:nvPr/>
          </p:nvSpPr>
          <p:spPr>
            <a:xfrm>
              <a:off x="381000" y="304800"/>
              <a:ext cx="2057400" cy="10668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6" name="Rectangle 15"/>
            <p:cNvSpPr/>
            <p:nvPr/>
          </p:nvSpPr>
          <p:spPr>
            <a:xfrm>
              <a:off x="381000" y="1828800"/>
              <a:ext cx="2057400" cy="8382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Rectangle 16"/>
            <p:cNvSpPr/>
            <p:nvPr/>
          </p:nvSpPr>
          <p:spPr>
            <a:xfrm>
              <a:off x="2971800" y="304800"/>
              <a:ext cx="1447800" cy="609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Rectangle 17"/>
            <p:cNvSpPr/>
            <p:nvPr/>
          </p:nvSpPr>
          <p:spPr>
            <a:xfrm>
              <a:off x="2971800" y="1143000"/>
              <a:ext cx="1447800" cy="609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0" name="Straight Connector 19"/>
            <p:cNvCxnSpPr>
              <a:stCxn id="15" idx="3"/>
              <a:endCxn id="17" idx="1"/>
            </p:cNvCxnSpPr>
            <p:nvPr/>
          </p:nvCxnSpPr>
          <p:spPr>
            <a:xfrm flipV="1">
              <a:off x="2438400" y="609600"/>
              <a:ext cx="533400" cy="22860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15" idx="3"/>
              <a:endCxn id="18" idx="1"/>
            </p:cNvCxnSpPr>
            <p:nvPr/>
          </p:nvCxnSpPr>
          <p:spPr>
            <a:xfrm>
              <a:off x="2438400" y="838200"/>
              <a:ext cx="533400" cy="60960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4876800" y="304800"/>
              <a:ext cx="1447800" cy="609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5" name="Straight Connector 24"/>
            <p:cNvCxnSpPr>
              <a:stCxn id="17" idx="3"/>
              <a:endCxn id="23" idx="1"/>
            </p:cNvCxnSpPr>
            <p:nvPr/>
          </p:nvCxnSpPr>
          <p:spPr>
            <a:xfrm>
              <a:off x="4419600" y="609600"/>
              <a:ext cx="457200" cy="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3510518" y="3022608"/>
              <a:ext cx="1371600" cy="609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28" name="Straight Connector 27"/>
            <p:cNvCxnSpPr>
              <a:stCxn id="26" idx="0"/>
            </p:cNvCxnSpPr>
            <p:nvPr/>
          </p:nvCxnSpPr>
          <p:spPr>
            <a:xfrm rot="17159622" flipV="1">
              <a:off x="3589011" y="2216776"/>
              <a:ext cx="1206236" cy="354455"/>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5" idx="2"/>
              <a:endCxn id="16" idx="0"/>
            </p:cNvCxnSpPr>
            <p:nvPr/>
          </p:nvCxnSpPr>
          <p:spPr>
            <a:xfrm rot="5400000">
              <a:off x="1181100" y="1600200"/>
              <a:ext cx="457200" cy="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sp>
          <p:nvSpPr>
            <p:cNvPr id="33" name="Rectangle 32"/>
            <p:cNvSpPr/>
            <p:nvPr/>
          </p:nvSpPr>
          <p:spPr>
            <a:xfrm>
              <a:off x="2209800" y="1981200"/>
              <a:ext cx="533400" cy="228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4" name="Rectangle 33"/>
            <p:cNvSpPr/>
            <p:nvPr/>
          </p:nvSpPr>
          <p:spPr>
            <a:xfrm>
              <a:off x="2209800" y="2286000"/>
              <a:ext cx="533400" cy="228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36" name="Straight Connector 35"/>
            <p:cNvCxnSpPr/>
            <p:nvPr/>
          </p:nvCxnSpPr>
          <p:spPr>
            <a:xfrm>
              <a:off x="2438400" y="2590800"/>
              <a:ext cx="609600" cy="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sp>
          <p:nvSpPr>
            <p:cNvPr id="37" name="Oval 36"/>
            <p:cNvSpPr/>
            <p:nvPr/>
          </p:nvSpPr>
          <p:spPr>
            <a:xfrm>
              <a:off x="3048000" y="2438400"/>
              <a:ext cx="304800" cy="304800"/>
            </a:xfrm>
            <a:prstGeom prst="ellipse">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8" name="Rectangle 37"/>
            <p:cNvSpPr/>
            <p:nvPr/>
          </p:nvSpPr>
          <p:spPr>
            <a:xfrm>
              <a:off x="5334004" y="1447793"/>
              <a:ext cx="2057400" cy="465977"/>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39" name="Rectangle 38"/>
            <p:cNvSpPr/>
            <p:nvPr/>
          </p:nvSpPr>
          <p:spPr>
            <a:xfrm>
              <a:off x="5323617" y="2284278"/>
              <a:ext cx="2057400" cy="8382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0" name="Rectangle 39"/>
            <p:cNvSpPr/>
            <p:nvPr/>
          </p:nvSpPr>
          <p:spPr>
            <a:xfrm>
              <a:off x="7696200" y="381000"/>
              <a:ext cx="1219200" cy="609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1" name="Rectangle 40"/>
            <p:cNvSpPr/>
            <p:nvPr/>
          </p:nvSpPr>
          <p:spPr>
            <a:xfrm>
              <a:off x="7696200" y="1295400"/>
              <a:ext cx="1219200" cy="609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2" name="Straight Connector 41"/>
            <p:cNvCxnSpPr>
              <a:stCxn id="38" idx="3"/>
              <a:endCxn id="40" idx="1"/>
            </p:cNvCxnSpPr>
            <p:nvPr/>
          </p:nvCxnSpPr>
          <p:spPr>
            <a:xfrm rot="959622" flipV="1">
              <a:off x="7534378" y="663060"/>
              <a:ext cx="18851" cy="1040457"/>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p:cNvCxnSpPr>
              <a:stCxn id="38" idx="3"/>
              <a:endCxn id="41" idx="1"/>
            </p:cNvCxnSpPr>
            <p:nvPr/>
          </p:nvCxnSpPr>
          <p:spPr>
            <a:xfrm rot="959622" flipV="1">
              <a:off x="7408405" y="1559762"/>
              <a:ext cx="270797" cy="161452"/>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2"/>
              <a:endCxn id="39" idx="0"/>
            </p:cNvCxnSpPr>
            <p:nvPr/>
          </p:nvCxnSpPr>
          <p:spPr>
            <a:xfrm rot="17159622" flipH="1">
              <a:off x="6177996" y="2052971"/>
              <a:ext cx="359029" cy="92103"/>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sp>
          <p:nvSpPr>
            <p:cNvPr id="45" name="Rectangle 44"/>
            <p:cNvSpPr/>
            <p:nvPr/>
          </p:nvSpPr>
          <p:spPr>
            <a:xfrm>
              <a:off x="7152417" y="2436678"/>
              <a:ext cx="533400" cy="228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46" name="Rectangle 45"/>
            <p:cNvSpPr/>
            <p:nvPr/>
          </p:nvSpPr>
          <p:spPr>
            <a:xfrm>
              <a:off x="7152417" y="2741477"/>
              <a:ext cx="533400" cy="228600"/>
            </a:xfrm>
            <a:prstGeom prst="rect">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47" name="Straight Connector 46"/>
            <p:cNvCxnSpPr/>
            <p:nvPr/>
          </p:nvCxnSpPr>
          <p:spPr>
            <a:xfrm>
              <a:off x="7381017" y="3046277"/>
              <a:ext cx="609600" cy="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sp>
          <p:nvSpPr>
            <p:cNvPr id="48" name="Oval 47"/>
            <p:cNvSpPr/>
            <p:nvPr/>
          </p:nvSpPr>
          <p:spPr>
            <a:xfrm>
              <a:off x="7990617" y="2893877"/>
              <a:ext cx="304800" cy="304800"/>
            </a:xfrm>
            <a:prstGeom prst="ellipse">
              <a:avLst/>
            </a:prstGeom>
            <a:noFill/>
            <a:ln w="38100">
              <a:solidFill>
                <a:srgbClr val="D0E4A6">
                  <a:alpha val="45882"/>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cxnSp>
          <p:nvCxnSpPr>
            <p:cNvPr id="53" name="Straight Connector 52"/>
            <p:cNvCxnSpPr/>
            <p:nvPr/>
          </p:nvCxnSpPr>
          <p:spPr>
            <a:xfrm rot="5400000">
              <a:off x="5524500" y="1181100"/>
              <a:ext cx="533400" cy="0"/>
            </a:xfrm>
            <a:prstGeom prst="line">
              <a:avLst/>
            </a:prstGeom>
            <a:ln w="38100">
              <a:solidFill>
                <a:srgbClr val="D0E4A6">
                  <a:alpha val="45882"/>
                </a:srgbClr>
              </a:solidFill>
            </a:ln>
          </p:spPr>
          <p:style>
            <a:lnRef idx="1">
              <a:schemeClr val="accent1"/>
            </a:lnRef>
            <a:fillRef idx="0">
              <a:schemeClr val="accent1"/>
            </a:fillRef>
            <a:effectRef idx="0">
              <a:schemeClr val="accent1"/>
            </a:effectRef>
            <a:fontRef idx="minor">
              <a:schemeClr val="tx1"/>
            </a:fontRef>
          </p:style>
        </p:cxnSp>
      </p:grpSp>
      <p:sp>
        <p:nvSpPr>
          <p:cNvPr id="3" name="Footer Placeholder 2"/>
          <p:cNvSpPr>
            <a:spLocks noGrp="1"/>
          </p:cNvSpPr>
          <p:nvPr>
            <p:ph type="ftr" sz="quarter" idx="12"/>
          </p:nvPr>
        </p:nvSpPr>
        <p:spPr/>
        <p:txBody>
          <a:bodyPr/>
          <a:lstStyle/>
          <a:p>
            <a:r>
              <a:rPr lang="en-US"/>
              <a:t>All rights reserved (M. Mirakhorli, J. Cleland-Huang)</a:t>
            </a:r>
            <a:endParaRPr lang="en-US" dirty="0"/>
          </a:p>
        </p:txBody>
      </p:sp>
      <p:sp>
        <p:nvSpPr>
          <p:cNvPr id="4" name="TextBox 3">
            <a:extLst>
              <a:ext uri="{FF2B5EF4-FFF2-40B4-BE49-F238E27FC236}">
                <a16:creationId xmlns:a16="http://schemas.microsoft.com/office/drawing/2014/main" id="{71CEAB20-A704-3429-8CFE-C436EA454207}"/>
              </a:ext>
            </a:extLst>
          </p:cNvPr>
          <p:cNvSpPr txBox="1"/>
          <p:nvPr/>
        </p:nvSpPr>
        <p:spPr>
          <a:xfrm>
            <a:off x="191708" y="4773688"/>
            <a:ext cx="3108715" cy="461665"/>
          </a:xfrm>
          <a:prstGeom prst="rect">
            <a:avLst/>
          </a:prstGeom>
          <a:noFill/>
        </p:spPr>
        <p:txBody>
          <a:bodyPr wrap="square" rtlCol="0">
            <a:spAutoFit/>
          </a:bodyPr>
          <a:lstStyle/>
          <a:p>
            <a:r>
              <a:rPr lang="en-US" sz="2400" dirty="0"/>
              <a:t>Viktoria Koscinski</a:t>
            </a:r>
          </a:p>
        </p:txBody>
      </p:sp>
      <p:pic>
        <p:nvPicPr>
          <p:cNvPr id="29698"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6935470" y="239868"/>
            <a:ext cx="4762500" cy="3571875"/>
          </a:xfrm>
          <a:prstGeom prst="rect">
            <a:avLst/>
          </a:prstGeom>
          <a:noFill/>
        </p:spPr>
      </p:pic>
    </p:spTree>
    <p:extLst>
      <p:ext uri="{BB962C8B-B14F-4D97-AF65-F5344CB8AC3E}">
        <p14:creationId xmlns:p14="http://schemas.microsoft.com/office/powerpoint/2010/main" val="1476148319"/>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Quality Attributes</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Quality Attribute Scenarios</a:t>
            </a:r>
            <a:endParaRPr lang="en-US" sz="1600" b="0" dirty="0"/>
          </a:p>
        </p:txBody>
      </p:sp>
      <p:sp>
        <p:nvSpPr>
          <p:cNvPr id="6" name="TextBox 5"/>
          <p:cNvSpPr txBox="1"/>
          <p:nvPr/>
        </p:nvSpPr>
        <p:spPr>
          <a:xfrm>
            <a:off x="296845" y="1177219"/>
            <a:ext cx="10830210" cy="5601533"/>
          </a:xfrm>
          <a:prstGeom prst="rect">
            <a:avLst/>
          </a:prstGeom>
          <a:noFill/>
        </p:spPr>
        <p:txBody>
          <a:bodyPr wrap="square" rtlCol="0">
            <a:spAutoFit/>
          </a:bodyPr>
          <a:lstStyle/>
          <a:p>
            <a:pPr marL="514350" indent="-514350">
              <a:spcBef>
                <a:spcPts val="1200"/>
              </a:spcBef>
              <a:buClr>
                <a:srgbClr val="475A8D">
                  <a:lumMod val="50000"/>
                </a:srgbClr>
              </a:buClr>
              <a:buFont typeface="Wingdings" pitchFamily="2" charset="2"/>
              <a:buChar char="§"/>
            </a:pPr>
            <a:r>
              <a:rPr lang="en-US" sz="2800" b="1" dirty="0">
                <a:solidFill>
                  <a:prstClr val="black"/>
                </a:solidFill>
              </a:rPr>
              <a:t>Source of stimulus: </a:t>
            </a:r>
            <a:r>
              <a:rPr lang="en-US" sz="2800" dirty="0">
                <a:solidFill>
                  <a:prstClr val="black"/>
                </a:solidFill>
              </a:rPr>
              <a:t>Some entity that generated the stimulus (human, computer system, etc.).</a:t>
            </a:r>
          </a:p>
          <a:p>
            <a:pPr marL="514350" indent="-514350">
              <a:spcBef>
                <a:spcPts val="1200"/>
              </a:spcBef>
              <a:buClr>
                <a:srgbClr val="475A8D">
                  <a:lumMod val="50000"/>
                </a:srgbClr>
              </a:buClr>
              <a:buFont typeface="Wingdings" pitchFamily="2" charset="2"/>
              <a:buChar char="§"/>
            </a:pPr>
            <a:r>
              <a:rPr lang="en-US" sz="2800" b="1" dirty="0">
                <a:solidFill>
                  <a:prstClr val="black"/>
                </a:solidFill>
              </a:rPr>
              <a:t>Stimulus</a:t>
            </a:r>
            <a:r>
              <a:rPr lang="en-US" sz="2800" dirty="0">
                <a:solidFill>
                  <a:prstClr val="black"/>
                </a:solidFill>
              </a:rPr>
              <a:t>: A condition that requires a response when it arrives at the system.</a:t>
            </a:r>
          </a:p>
          <a:p>
            <a:pPr marL="514350" indent="-514350">
              <a:spcBef>
                <a:spcPts val="1200"/>
              </a:spcBef>
              <a:buClr>
                <a:srgbClr val="475A8D">
                  <a:lumMod val="50000"/>
                </a:srgbClr>
              </a:buClr>
              <a:buFont typeface="Wingdings" pitchFamily="2" charset="2"/>
              <a:buChar char="§"/>
            </a:pPr>
            <a:r>
              <a:rPr lang="en-US" sz="2800" b="1" dirty="0">
                <a:solidFill>
                  <a:prstClr val="black"/>
                </a:solidFill>
              </a:rPr>
              <a:t>Environment</a:t>
            </a:r>
            <a:r>
              <a:rPr lang="en-US" sz="2800" dirty="0">
                <a:solidFill>
                  <a:prstClr val="black"/>
                </a:solidFill>
              </a:rPr>
              <a:t>: The conditions surrounding the stimulus (normal operation, a state/mode).</a:t>
            </a:r>
          </a:p>
          <a:p>
            <a:pPr marL="514350" indent="-514350">
              <a:spcBef>
                <a:spcPts val="1200"/>
              </a:spcBef>
              <a:buClr>
                <a:srgbClr val="475A8D">
                  <a:lumMod val="50000"/>
                </a:srgbClr>
              </a:buClr>
              <a:buFont typeface="Wingdings" pitchFamily="2" charset="2"/>
              <a:buChar char="§"/>
            </a:pPr>
            <a:r>
              <a:rPr lang="en-US" sz="2800" b="1" dirty="0">
                <a:solidFill>
                  <a:prstClr val="black"/>
                </a:solidFill>
              </a:rPr>
              <a:t>Artifact</a:t>
            </a:r>
            <a:r>
              <a:rPr lang="en-US" sz="2800" dirty="0">
                <a:solidFill>
                  <a:prstClr val="black"/>
                </a:solidFill>
              </a:rPr>
              <a:t>: Some artifact is stimulated (the portion of the system to which the requirement applies). </a:t>
            </a:r>
          </a:p>
          <a:p>
            <a:pPr marL="514350" indent="-514350">
              <a:spcBef>
                <a:spcPts val="1200"/>
              </a:spcBef>
              <a:buClr>
                <a:srgbClr val="475A8D">
                  <a:lumMod val="50000"/>
                </a:srgbClr>
              </a:buClr>
              <a:buFont typeface="Wingdings" pitchFamily="2" charset="2"/>
              <a:buChar char="§"/>
            </a:pPr>
            <a:r>
              <a:rPr lang="en-US" sz="2800" b="1" dirty="0">
                <a:solidFill>
                  <a:prstClr val="black"/>
                </a:solidFill>
              </a:rPr>
              <a:t>Response</a:t>
            </a:r>
            <a:r>
              <a:rPr lang="en-US" sz="2800" dirty="0">
                <a:solidFill>
                  <a:prstClr val="black"/>
                </a:solidFill>
              </a:rPr>
              <a:t>: What happens as a result of the stimulus?</a:t>
            </a:r>
          </a:p>
          <a:p>
            <a:pPr marL="514350" indent="-514350">
              <a:spcBef>
                <a:spcPts val="1200"/>
              </a:spcBef>
              <a:buClr>
                <a:srgbClr val="475A8D">
                  <a:lumMod val="50000"/>
                </a:srgbClr>
              </a:buClr>
              <a:buFont typeface="Wingdings" pitchFamily="2" charset="2"/>
              <a:buChar char="§"/>
            </a:pPr>
            <a:r>
              <a:rPr lang="en-US" sz="2800" b="1" dirty="0">
                <a:solidFill>
                  <a:prstClr val="black"/>
                </a:solidFill>
              </a:rPr>
              <a:t>Response measure</a:t>
            </a:r>
            <a:r>
              <a:rPr lang="en-US" sz="2800" dirty="0">
                <a:solidFill>
                  <a:prstClr val="black"/>
                </a:solidFill>
              </a:rPr>
              <a:t>: Is the response satisfactory? How is the response measured? </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10</a:t>
            </a:fld>
            <a:endParaRPr lang="en-US">
              <a:solidFill>
                <a:prstClr val="black"/>
              </a:solidFill>
            </a:endParaRPr>
          </a:p>
        </p:txBody>
      </p:sp>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33166759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Quality Attributes</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Quality Attribute Scenarios</a:t>
            </a:r>
            <a:endParaRPr lang="en-US" sz="1600" b="0" dirty="0"/>
          </a:p>
        </p:txBody>
      </p:sp>
      <p:sp>
        <p:nvSpPr>
          <p:cNvPr id="6" name="TextBox 5"/>
          <p:cNvSpPr txBox="1"/>
          <p:nvPr/>
        </p:nvSpPr>
        <p:spPr>
          <a:xfrm>
            <a:off x="310307" y="2368469"/>
            <a:ext cx="10830210" cy="2800767"/>
          </a:xfrm>
          <a:prstGeom prst="rect">
            <a:avLst/>
          </a:prstGeom>
          <a:noFill/>
        </p:spPr>
        <p:txBody>
          <a:bodyPr wrap="square" rtlCol="0">
            <a:spAutoFit/>
          </a:bodyPr>
          <a:lstStyle/>
          <a:p>
            <a:pPr algn="ctr">
              <a:spcBef>
                <a:spcPts val="1200"/>
              </a:spcBef>
              <a:buClr>
                <a:srgbClr val="475A8D">
                  <a:lumMod val="50000"/>
                </a:srgbClr>
              </a:buClr>
            </a:pPr>
            <a:r>
              <a:rPr lang="en-US" sz="4400" dirty="0">
                <a:solidFill>
                  <a:prstClr val="black"/>
                </a:solidFill>
              </a:rPr>
              <a:t>A useful “cheat sheet” for quality attribute scenarios is located in the “Additional Reading” module on MyCourses, titled “Quality Attribute Generic Scenarios.” </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2763360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A8468B8-C89F-9FD3-6705-3D863A35169C}"/>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0" y="0"/>
            <a:ext cx="12192000" cy="6900672"/>
          </a:xfrm>
          <a:prstGeom prst="rect">
            <a:avLst/>
          </a:prstGeom>
        </p:spPr>
      </p:pic>
      <p:sp>
        <p:nvSpPr>
          <p:cNvPr id="7" name="Rectangle 6">
            <a:extLst>
              <a:ext uri="{FF2B5EF4-FFF2-40B4-BE49-F238E27FC236}">
                <a16:creationId xmlns:a16="http://schemas.microsoft.com/office/drawing/2014/main" id="{4516AD62-17DF-7693-2213-E64AD19F2387}"/>
              </a:ext>
            </a:extLst>
          </p:cNvPr>
          <p:cNvSpPr/>
          <p:nvPr/>
        </p:nvSpPr>
        <p:spPr>
          <a:xfrm>
            <a:off x="2440" y="4005075"/>
            <a:ext cx="12192000" cy="768100"/>
          </a:xfrm>
          <a:prstGeom prst="rect">
            <a:avLst/>
          </a:prstGeom>
          <a:solidFill>
            <a:srgbClr val="3D4E7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36322E-6FA9-3B04-D022-6171C6D76827}"/>
              </a:ext>
            </a:extLst>
          </p:cNvPr>
          <p:cNvSpPr>
            <a:spLocks noGrp="1"/>
          </p:cNvSpPr>
          <p:nvPr>
            <p:ph type="ctrTitle"/>
          </p:nvPr>
        </p:nvSpPr>
        <p:spPr/>
        <p:txBody>
          <a:bodyPr>
            <a:normAutofit/>
          </a:bodyPr>
          <a:lstStyle/>
          <a:p>
            <a:r>
              <a:rPr lang="en-US" sz="2800" b="1" dirty="0"/>
              <a:t>Quality Attributes</a:t>
            </a:r>
          </a:p>
        </p:txBody>
      </p:sp>
      <p:sp>
        <p:nvSpPr>
          <p:cNvPr id="4" name="Slide Number Placeholder 3">
            <a:extLst>
              <a:ext uri="{FF2B5EF4-FFF2-40B4-BE49-F238E27FC236}">
                <a16:creationId xmlns:a16="http://schemas.microsoft.com/office/drawing/2014/main" id="{D3C776E5-1082-F917-FCE7-5AA0D5692DB4}"/>
              </a:ext>
            </a:extLst>
          </p:cNvPr>
          <p:cNvSpPr>
            <a:spLocks noGrp="1"/>
          </p:cNvSpPr>
          <p:nvPr>
            <p:ph type="sldNum" sz="quarter" idx="12"/>
          </p:nvPr>
        </p:nvSpPr>
        <p:spPr/>
        <p:txBody>
          <a:bodyPr/>
          <a:lstStyle/>
          <a:p>
            <a:fld id="{256D3EEF-DE4E-429D-8EC4-DDC531AFF587}"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27841212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Availability</a:t>
            </a:r>
            <a:endParaRPr lang="en-US" sz="1600" b="0" dirty="0"/>
          </a:p>
        </p:txBody>
      </p:sp>
      <p:sp>
        <p:nvSpPr>
          <p:cNvPr id="6" name="TextBox 5"/>
          <p:cNvSpPr txBox="1"/>
          <p:nvPr/>
        </p:nvSpPr>
        <p:spPr>
          <a:xfrm>
            <a:off x="258439" y="1295400"/>
            <a:ext cx="10868615" cy="5539978"/>
          </a:xfrm>
          <a:prstGeom prst="rect">
            <a:avLst/>
          </a:prstGeom>
          <a:noFill/>
        </p:spPr>
        <p:txBody>
          <a:bodyPr wrap="square" rtlCol="0">
            <a:spAutoFit/>
          </a:bodyPr>
          <a:lstStyle/>
          <a:p>
            <a:pPr marL="514350" indent="-514350">
              <a:spcBef>
                <a:spcPts val="1200"/>
              </a:spcBef>
              <a:buClr>
                <a:srgbClr val="475A8D">
                  <a:lumMod val="50000"/>
                </a:srgbClr>
              </a:buClr>
              <a:buFont typeface="Wingdings" pitchFamily="2" charset="2"/>
              <a:buChar char="§"/>
            </a:pPr>
            <a:r>
              <a:rPr lang="en-US" sz="2800" dirty="0">
                <a:solidFill>
                  <a:prstClr val="black"/>
                </a:solidFill>
              </a:rPr>
              <a:t>“The ability of a system to mask or repair faults so that the cumulative service outage period does not exceed a required value over a specified time interval.”</a:t>
            </a:r>
          </a:p>
          <a:p>
            <a:pPr marL="514350" indent="-514350">
              <a:spcBef>
                <a:spcPts val="1200"/>
              </a:spcBef>
              <a:buClr>
                <a:srgbClr val="475A8D">
                  <a:lumMod val="50000"/>
                </a:srgbClr>
              </a:buClr>
              <a:buFont typeface="Wingdings" pitchFamily="2" charset="2"/>
              <a:buChar char="§"/>
            </a:pPr>
            <a:r>
              <a:rPr lang="en-US" sz="2800" dirty="0">
                <a:solidFill>
                  <a:prstClr val="black"/>
                </a:solidFill>
              </a:rPr>
              <a:t>From an architectural perspective we need to consider:</a:t>
            </a:r>
          </a:p>
          <a:p>
            <a:pPr marL="971550" lvl="1" indent="-514350">
              <a:spcBef>
                <a:spcPts val="600"/>
              </a:spcBef>
              <a:buClr>
                <a:srgbClr val="475A8D">
                  <a:lumMod val="50000"/>
                </a:srgbClr>
              </a:buClr>
              <a:buFont typeface="Wingdings" pitchFamily="2" charset="2"/>
              <a:buChar char="§"/>
            </a:pPr>
            <a:r>
              <a:rPr lang="en-US" sz="2400" b="1" u="sng" dirty="0">
                <a:solidFill>
                  <a:prstClr val="black"/>
                </a:solidFill>
              </a:rPr>
              <a:t>What kinds of things are likely to fail?</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How is system failure detected?</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How frequently is it likely to occur?</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What happens when a failure occurs?</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How long is a system allowed to be out of operation?</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When can failures occur safely?</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How can failures be prevented?</a:t>
            </a:r>
          </a:p>
          <a:p>
            <a:pPr marL="971550" lvl="1" indent="-514350">
              <a:spcBef>
                <a:spcPts val="600"/>
              </a:spcBef>
              <a:buClr>
                <a:srgbClr val="475A8D">
                  <a:lumMod val="50000"/>
                </a:srgbClr>
              </a:buClr>
              <a:buFont typeface="Wingdings" pitchFamily="2" charset="2"/>
              <a:buChar char="§"/>
            </a:pPr>
            <a:r>
              <a:rPr lang="en-US" sz="2400" dirty="0">
                <a:solidFill>
                  <a:prstClr val="black"/>
                </a:solidFill>
              </a:rPr>
              <a:t>What kind of notifications are required?</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13</a:t>
            </a:fld>
            <a:endParaRPr lang="en-US">
              <a:solidFill>
                <a:prstClr val="black"/>
              </a:solidFill>
            </a:endParaRPr>
          </a:p>
        </p:txBody>
      </p:sp>
    </p:spTree>
    <p:extLst>
      <p:ext uri="{BB962C8B-B14F-4D97-AF65-F5344CB8AC3E}">
        <p14:creationId xmlns:p14="http://schemas.microsoft.com/office/powerpoint/2010/main" val="32647585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Availability</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14</a:t>
            </a:fld>
            <a:endParaRPr lang="en-US">
              <a:solidFill>
                <a:prstClr val="black"/>
              </a:solidFill>
            </a:endParaRPr>
          </a:p>
        </p:txBody>
      </p:sp>
      <p:pic>
        <p:nvPicPr>
          <p:cNvPr id="95234" name="Picture 2" descr="Availability percentages described in terms of how much downtime is acceptable. "/>
          <p:cNvPicPr>
            <a:picLocks noChangeAspect="1" noChangeArrowheads="1"/>
          </p:cNvPicPr>
          <p:nvPr/>
        </p:nvPicPr>
        <p:blipFill>
          <a:blip r:embed="rId2" cstate="print"/>
          <a:srcRect/>
          <a:stretch>
            <a:fillRect/>
          </a:stretch>
        </p:blipFill>
        <p:spPr bwMode="auto">
          <a:xfrm>
            <a:off x="181630" y="1501930"/>
            <a:ext cx="11069029" cy="4454980"/>
          </a:xfrm>
          <a:prstGeom prst="rect">
            <a:avLst/>
          </a:prstGeom>
          <a:noFill/>
          <a:ln w="9525">
            <a:noFill/>
            <a:miter lim="800000"/>
            <a:headEnd/>
            <a:tailEnd/>
          </a:ln>
        </p:spPr>
      </p:pic>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11230894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Availability General Scenario</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15</a:t>
            </a:fld>
            <a:endParaRPr lang="en-US">
              <a:solidFill>
                <a:prstClr val="black"/>
              </a:solidFill>
            </a:endParaRPr>
          </a:p>
        </p:txBody>
      </p:sp>
      <p:grpSp>
        <p:nvGrpSpPr>
          <p:cNvPr id="2" name="Group 13"/>
          <p:cNvGrpSpPr/>
          <p:nvPr/>
        </p:nvGrpSpPr>
        <p:grpSpPr>
          <a:xfrm>
            <a:off x="1815991" y="1641613"/>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482990" y="1449745"/>
            <a:ext cx="1922849" cy="17920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Process, Storage, processor, Communication</a:t>
            </a:r>
            <a:endParaRPr lang="en-US" b="1" dirty="0">
              <a:solidFill>
                <a:prstClr val="white"/>
              </a:solidFill>
            </a:endParaRPr>
          </a:p>
        </p:txBody>
      </p:sp>
      <p:grpSp>
        <p:nvGrpSpPr>
          <p:cNvPr id="49" name="Group 48"/>
          <p:cNvGrpSpPr/>
          <p:nvPr/>
        </p:nvGrpSpPr>
        <p:grpSpPr>
          <a:xfrm>
            <a:off x="8145740" y="2027078"/>
            <a:ext cx="1447800" cy="1295400"/>
            <a:chOff x="6019800" y="1944469"/>
            <a:chExt cx="1447800" cy="1295400"/>
          </a:xfrm>
        </p:grpSpPr>
        <p:grpSp>
          <p:nvGrpSpPr>
            <p:cNvPr id="48"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3"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6"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7"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2958991" y="2632213"/>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393140" y="2636678"/>
            <a:ext cx="1828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587391" y="3394213"/>
            <a:ext cx="1219200" cy="923330"/>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Internal,</a:t>
            </a:r>
          </a:p>
          <a:p>
            <a:pPr algn="ctr"/>
            <a:r>
              <a:rPr lang="en-US" dirty="0">
                <a:solidFill>
                  <a:prstClr val="black"/>
                </a:solidFill>
              </a:rPr>
              <a:t>External</a:t>
            </a:r>
          </a:p>
        </p:txBody>
      </p:sp>
      <p:sp>
        <p:nvSpPr>
          <p:cNvPr id="74" name="TextBox 73"/>
          <p:cNvSpPr txBox="1"/>
          <p:nvPr/>
        </p:nvSpPr>
        <p:spPr>
          <a:xfrm>
            <a:off x="3086918" y="2657830"/>
            <a:ext cx="1219200" cy="1477328"/>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Omission,</a:t>
            </a:r>
            <a:br>
              <a:rPr lang="en-US" dirty="0">
                <a:solidFill>
                  <a:prstClr val="black"/>
                </a:solidFill>
              </a:rPr>
            </a:br>
            <a:r>
              <a:rPr lang="en-US" dirty="0">
                <a:solidFill>
                  <a:prstClr val="black"/>
                </a:solidFill>
              </a:rPr>
              <a:t>Crash,</a:t>
            </a:r>
            <a:br>
              <a:rPr lang="en-US" dirty="0">
                <a:solidFill>
                  <a:prstClr val="black"/>
                </a:solidFill>
              </a:rPr>
            </a:br>
            <a:r>
              <a:rPr lang="en-US" dirty="0">
                <a:solidFill>
                  <a:prstClr val="black"/>
                </a:solidFill>
              </a:rPr>
              <a:t>Timing,</a:t>
            </a:r>
            <a:br>
              <a:rPr lang="en-US" dirty="0">
                <a:solidFill>
                  <a:prstClr val="black"/>
                </a:solidFill>
              </a:rPr>
            </a:br>
            <a:r>
              <a:rPr lang="en-US" dirty="0">
                <a:solidFill>
                  <a:prstClr val="black"/>
                </a:solidFill>
              </a:rPr>
              <a:t>Response</a:t>
            </a:r>
          </a:p>
        </p:txBody>
      </p:sp>
      <p:sp>
        <p:nvSpPr>
          <p:cNvPr id="75" name="TextBox 74"/>
          <p:cNvSpPr txBox="1"/>
          <p:nvPr/>
        </p:nvSpPr>
        <p:spPr>
          <a:xfrm>
            <a:off x="4626475" y="3314700"/>
            <a:ext cx="1600200" cy="1200329"/>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Normal,</a:t>
            </a:r>
            <a:br>
              <a:rPr lang="en-US" dirty="0">
                <a:solidFill>
                  <a:prstClr val="black"/>
                </a:solidFill>
              </a:rPr>
            </a:br>
            <a:r>
              <a:rPr lang="en-US" dirty="0">
                <a:solidFill>
                  <a:prstClr val="black"/>
                </a:solidFill>
              </a:rPr>
              <a:t>Degraded operation</a:t>
            </a:r>
          </a:p>
        </p:txBody>
      </p:sp>
      <p:sp>
        <p:nvSpPr>
          <p:cNvPr id="76" name="TextBox 75"/>
          <p:cNvSpPr txBox="1"/>
          <p:nvPr/>
        </p:nvSpPr>
        <p:spPr>
          <a:xfrm>
            <a:off x="6316940" y="2648346"/>
            <a:ext cx="1752600" cy="2308324"/>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Record (i.e. log), Notify, Disable, Continue (normal/ degraded), </a:t>
            </a:r>
            <a:br>
              <a:rPr lang="en-US" dirty="0">
                <a:solidFill>
                  <a:prstClr val="black"/>
                </a:solidFill>
              </a:rPr>
            </a:br>
            <a:r>
              <a:rPr lang="en-US" dirty="0">
                <a:solidFill>
                  <a:prstClr val="black"/>
                </a:solidFill>
              </a:rPr>
              <a:t>be unavailable (during repair)</a:t>
            </a:r>
          </a:p>
        </p:txBody>
      </p:sp>
      <p:sp>
        <p:nvSpPr>
          <p:cNvPr id="77" name="TextBox 76"/>
          <p:cNvSpPr txBox="1"/>
          <p:nvPr/>
        </p:nvSpPr>
        <p:spPr>
          <a:xfrm>
            <a:off x="7917140" y="3334146"/>
            <a:ext cx="2286000" cy="1477328"/>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repair time,</a:t>
            </a:r>
          </a:p>
          <a:p>
            <a:pPr algn="ctr"/>
            <a:r>
              <a:rPr lang="en-US" dirty="0">
                <a:solidFill>
                  <a:prstClr val="black"/>
                </a:solidFill>
              </a:rPr>
              <a:t>Availability %,</a:t>
            </a:r>
            <a:br>
              <a:rPr lang="en-US" dirty="0">
                <a:solidFill>
                  <a:prstClr val="black"/>
                </a:solidFill>
              </a:rPr>
            </a:br>
            <a:r>
              <a:rPr lang="en-US" dirty="0">
                <a:solidFill>
                  <a:prstClr val="black"/>
                </a:solidFill>
              </a:rPr>
              <a:t>Available/Degraded</a:t>
            </a:r>
            <a:br>
              <a:rPr lang="en-US" dirty="0">
                <a:solidFill>
                  <a:prstClr val="black"/>
                </a:solidFill>
              </a:rPr>
            </a:br>
            <a:r>
              <a:rPr lang="en-US" dirty="0">
                <a:solidFill>
                  <a:prstClr val="black"/>
                </a:solidFill>
              </a:rPr>
              <a:t>Time interval</a:t>
            </a:r>
          </a:p>
        </p:txBody>
      </p:sp>
      <p:sp>
        <p:nvSpPr>
          <p:cNvPr id="57" name="TextBox 56"/>
          <p:cNvSpPr txBox="1"/>
          <p:nvPr/>
        </p:nvSpPr>
        <p:spPr>
          <a:xfrm>
            <a:off x="303195" y="5339616"/>
            <a:ext cx="10830210" cy="954107"/>
          </a:xfrm>
          <a:prstGeom prst="rect">
            <a:avLst/>
          </a:prstGeom>
          <a:noFill/>
        </p:spPr>
        <p:txBody>
          <a:bodyPr wrap="square" rtlCol="0">
            <a:spAutoFit/>
          </a:bodyPr>
          <a:lstStyle/>
          <a:p>
            <a:pPr algn="ctr">
              <a:buClr>
                <a:srgbClr val="475A8D">
                  <a:lumMod val="50000"/>
                </a:srgbClr>
              </a:buClr>
            </a:pPr>
            <a:r>
              <a:rPr lang="en-US" sz="2800" b="1" dirty="0">
                <a:solidFill>
                  <a:schemeClr val="accent3"/>
                </a:solidFill>
              </a:rPr>
              <a:t>System-specific scenarios can be derived from the general scenarios by instantiating the six parts (or some of the six parts).</a:t>
            </a:r>
          </a:p>
        </p:txBody>
      </p:sp>
      <p:sp>
        <p:nvSpPr>
          <p:cNvPr id="14" name="Footer Placeholder 13"/>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226179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Availability: Concrete Scenario 1</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16</a:t>
            </a:fld>
            <a:endParaRPr lang="en-US" dirty="0">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876800" y="1752601"/>
            <a:ext cx="1295400" cy="14110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Obstacle Detection Module</a:t>
            </a: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2004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197600" y="2503473"/>
            <a:ext cx="1828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28800" y="3316069"/>
            <a:ext cx="1219200" cy="923330"/>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A random event</a:t>
            </a:r>
          </a:p>
        </p:txBody>
      </p:sp>
      <p:sp>
        <p:nvSpPr>
          <p:cNvPr id="74" name="TextBox 73"/>
          <p:cNvSpPr txBox="1"/>
          <p:nvPr/>
        </p:nvSpPr>
        <p:spPr>
          <a:xfrm>
            <a:off x="3124200" y="2517338"/>
            <a:ext cx="1524000" cy="923330"/>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causes a failure</a:t>
            </a:r>
          </a:p>
        </p:txBody>
      </p:sp>
      <p:sp>
        <p:nvSpPr>
          <p:cNvPr id="75" name="TextBox 74"/>
          <p:cNvSpPr txBox="1"/>
          <p:nvPr/>
        </p:nvSpPr>
        <p:spPr>
          <a:xfrm>
            <a:off x="4724400" y="3251537"/>
            <a:ext cx="1600200" cy="1477328"/>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while the robot is in normal mode, moving</a:t>
            </a:r>
          </a:p>
        </p:txBody>
      </p:sp>
      <p:sp>
        <p:nvSpPr>
          <p:cNvPr id="77" name="TextBox 76"/>
          <p:cNvSpPr txBox="1"/>
          <p:nvPr/>
        </p:nvSpPr>
        <p:spPr>
          <a:xfrm>
            <a:off x="7848600" y="3251537"/>
            <a:ext cx="1905000" cy="2308324"/>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Failure detected in 2 seconds, and Lunar robot continues the operation with no down time</a:t>
            </a:r>
          </a:p>
        </p:txBody>
      </p:sp>
      <p:sp>
        <p:nvSpPr>
          <p:cNvPr id="50" name="TextBox 49"/>
          <p:cNvSpPr txBox="1"/>
          <p:nvPr/>
        </p:nvSpPr>
        <p:spPr>
          <a:xfrm>
            <a:off x="1828800" y="5579681"/>
            <a:ext cx="7772400" cy="461665"/>
          </a:xfrm>
          <a:prstGeom prst="rect">
            <a:avLst/>
          </a:prstGeom>
          <a:noFill/>
        </p:spPr>
        <p:txBody>
          <a:bodyPr wrap="square" rtlCol="0">
            <a:spAutoFit/>
          </a:bodyPr>
          <a:lstStyle/>
          <a:p>
            <a:pPr>
              <a:buClr>
                <a:srgbClr val="475A8D">
                  <a:lumMod val="50000"/>
                </a:srgbClr>
              </a:buClr>
            </a:pPr>
            <a:r>
              <a:rPr lang="en-US" sz="2400" u="sng" dirty="0">
                <a:solidFill>
                  <a:prstClr val="black"/>
                </a:solidFill>
              </a:rPr>
              <a:t>Example taken from Lunar Robot</a:t>
            </a:r>
          </a:p>
        </p:txBody>
      </p:sp>
      <p:sp>
        <p:nvSpPr>
          <p:cNvPr id="58" name="TextBox 57"/>
          <p:cNvSpPr txBox="1"/>
          <p:nvPr/>
        </p:nvSpPr>
        <p:spPr>
          <a:xfrm>
            <a:off x="6258102" y="2630269"/>
            <a:ext cx="1600200" cy="1477328"/>
          </a:xfrm>
          <a:prstGeom prst="rect">
            <a:avLst/>
          </a:prstGeom>
          <a:solidFill>
            <a:schemeClr val="bg1"/>
          </a:solid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Detect the failure, Switch to back up process</a:t>
            </a:r>
          </a:p>
        </p:txBody>
      </p:sp>
      <p:sp>
        <p:nvSpPr>
          <p:cNvPr id="26" name="Footer Placeholder 25"/>
          <p:cNvSpPr>
            <a:spLocks noGrp="1"/>
          </p:cNvSpPr>
          <p:nvPr>
            <p:ph type="ftr" sz="quarter" idx="16"/>
          </p:nvPr>
        </p:nvSpPr>
        <p:spPr/>
        <p:txBody>
          <a:bodyPr/>
          <a:lstStyle/>
          <a:p>
            <a:r>
              <a:rPr lang="en-US"/>
              <a:t>All rights reserved (M. Mirakhorli, J. Cleland-Huang)</a:t>
            </a:r>
          </a:p>
        </p:txBody>
      </p:sp>
      <p:sp>
        <p:nvSpPr>
          <p:cNvPr id="27" name="TextBox 26">
            <a:extLst>
              <a:ext uri="{FF2B5EF4-FFF2-40B4-BE49-F238E27FC236}">
                <a16:creationId xmlns:a16="http://schemas.microsoft.com/office/drawing/2014/main" id="{C232C3F5-411A-D2F9-F279-10AC8F2D3C90}"/>
              </a:ext>
            </a:extLst>
          </p:cNvPr>
          <p:cNvSpPr txBox="1"/>
          <p:nvPr/>
        </p:nvSpPr>
        <p:spPr>
          <a:xfrm>
            <a:off x="373655" y="4868479"/>
            <a:ext cx="7484647" cy="1938992"/>
          </a:xfrm>
          <a:prstGeom prst="rect">
            <a:avLst/>
          </a:prstGeom>
          <a:solidFill>
            <a:schemeClr val="bg1"/>
          </a:solidFill>
        </p:spPr>
        <p:txBody>
          <a:bodyPr wrap="square" rtlCol="0">
            <a:spAutoFit/>
          </a:bodyPr>
          <a:lstStyle/>
          <a:p>
            <a:pPr>
              <a:buClr>
                <a:srgbClr val="475A8D">
                  <a:lumMod val="50000"/>
                </a:srgbClr>
              </a:buClr>
            </a:pPr>
            <a:r>
              <a:rPr lang="en-US" sz="2400" dirty="0">
                <a:solidFill>
                  <a:prstClr val="black"/>
                </a:solidFill>
              </a:rPr>
              <a:t>A </a:t>
            </a:r>
            <a:r>
              <a:rPr lang="en-US" sz="2400" u="sng" dirty="0">
                <a:solidFill>
                  <a:srgbClr val="FF0000"/>
                </a:solidFill>
              </a:rPr>
              <a:t>random event</a:t>
            </a:r>
            <a:r>
              <a:rPr lang="en-US" sz="2400" dirty="0">
                <a:solidFill>
                  <a:prstClr val="black"/>
                </a:solidFill>
              </a:rPr>
              <a:t> </a:t>
            </a:r>
            <a:r>
              <a:rPr lang="en-US" sz="2400" u="sng" dirty="0">
                <a:solidFill>
                  <a:srgbClr val="FF9900"/>
                </a:solidFill>
              </a:rPr>
              <a:t>causes a failure</a:t>
            </a:r>
            <a:r>
              <a:rPr lang="en-US" sz="2400" dirty="0">
                <a:solidFill>
                  <a:prstClr val="black"/>
                </a:solidFill>
              </a:rPr>
              <a:t> of the </a:t>
            </a:r>
            <a:r>
              <a:rPr lang="en-US" sz="2400" u="sng" dirty="0">
                <a:solidFill>
                  <a:srgbClr val="009900"/>
                </a:solidFill>
              </a:rPr>
              <a:t>obstacle detection module</a:t>
            </a:r>
            <a:r>
              <a:rPr lang="en-US" sz="2400" dirty="0">
                <a:solidFill>
                  <a:prstClr val="black"/>
                </a:solidFill>
              </a:rPr>
              <a:t> </a:t>
            </a:r>
            <a:r>
              <a:rPr lang="en-US" sz="2400" u="sng" dirty="0">
                <a:solidFill>
                  <a:schemeClr val="tx2">
                    <a:lumMod val="60000"/>
                    <a:lumOff val="40000"/>
                  </a:schemeClr>
                </a:solidFill>
              </a:rPr>
              <a:t>during normal operation while the robot is moving</a:t>
            </a:r>
            <a:r>
              <a:rPr lang="en-US" sz="2400" dirty="0">
                <a:solidFill>
                  <a:prstClr val="black"/>
                </a:solidFill>
              </a:rPr>
              <a:t>. The module </a:t>
            </a:r>
            <a:r>
              <a:rPr lang="en-US" sz="2400" u="sng" dirty="0">
                <a:solidFill>
                  <a:srgbClr val="7030A0"/>
                </a:solidFill>
              </a:rPr>
              <a:t>detects the failure</a:t>
            </a:r>
            <a:r>
              <a:rPr lang="en-US" sz="2400" dirty="0">
                <a:solidFill>
                  <a:srgbClr val="7030A0"/>
                </a:solidFill>
              </a:rPr>
              <a:t> </a:t>
            </a:r>
            <a:r>
              <a:rPr lang="en-US" sz="2400" u="sng" dirty="0">
                <a:solidFill>
                  <a:srgbClr val="0070C0"/>
                </a:solidFill>
              </a:rPr>
              <a:t>within 2 seconds</a:t>
            </a:r>
            <a:r>
              <a:rPr lang="en-US" sz="2400" dirty="0">
                <a:solidFill>
                  <a:prstClr val="black"/>
                </a:solidFill>
              </a:rPr>
              <a:t>, </a:t>
            </a:r>
            <a:r>
              <a:rPr lang="en-US" sz="2400" u="sng" dirty="0">
                <a:solidFill>
                  <a:srgbClr val="7030A0"/>
                </a:solidFill>
              </a:rPr>
              <a:t>switches to the backup process</a:t>
            </a:r>
            <a:r>
              <a:rPr lang="en-US" sz="2400" dirty="0">
                <a:solidFill>
                  <a:prstClr val="black"/>
                </a:solidFill>
              </a:rPr>
              <a:t>, and </a:t>
            </a:r>
            <a:r>
              <a:rPr lang="en-US" sz="2400" u="sng" dirty="0">
                <a:solidFill>
                  <a:srgbClr val="0070C0"/>
                </a:solidFill>
              </a:rPr>
              <a:t>continues to operate with no downtime</a:t>
            </a:r>
            <a:r>
              <a:rPr lang="en-US" sz="2400" dirty="0">
                <a:solidFill>
                  <a:prstClr val="black"/>
                </a:solidFill>
              </a:rPr>
              <a:t>.</a:t>
            </a:r>
          </a:p>
        </p:txBody>
      </p:sp>
    </p:spTree>
    <p:extLst>
      <p:ext uri="{BB962C8B-B14F-4D97-AF65-F5344CB8AC3E}">
        <p14:creationId xmlns:p14="http://schemas.microsoft.com/office/powerpoint/2010/main" val="2544123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Availability</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Availability: Concrete Scenario 2</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17</a:t>
            </a:fld>
            <a:endParaRPr lang="en-US" dirty="0">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457700" y="1653708"/>
            <a:ext cx="2057400" cy="14872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b="1" dirty="0">
                <a:solidFill>
                  <a:prstClr val="white"/>
                </a:solidFill>
              </a:rPr>
              <a:t>.</a:t>
            </a:r>
            <a:r>
              <a:rPr lang="en-US" dirty="0">
                <a:solidFill>
                  <a:prstClr val="white"/>
                </a:solidFill>
              </a:rPr>
              <a:t>..to the communications network…</a:t>
            </a: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a:cxnSpLocks/>
          </p:cNvCxnSpPr>
          <p:nvPr/>
        </p:nvCxnSpPr>
        <p:spPr>
          <a:xfrm>
            <a:off x="3200401" y="2554069"/>
            <a:ext cx="1257299" cy="9076"/>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flipV="1">
            <a:off x="6534150" y="2557246"/>
            <a:ext cx="1390650" cy="8999"/>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28800" y="3316069"/>
            <a:ext cx="1219200" cy="923330"/>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A random event…</a:t>
            </a:r>
          </a:p>
        </p:txBody>
      </p:sp>
      <p:sp>
        <p:nvSpPr>
          <p:cNvPr id="74" name="TextBox 73"/>
          <p:cNvSpPr txBox="1"/>
          <p:nvPr/>
        </p:nvSpPr>
        <p:spPr>
          <a:xfrm>
            <a:off x="3000198" y="2639345"/>
            <a:ext cx="1524000" cy="923330"/>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…causes a failure…</a:t>
            </a:r>
          </a:p>
        </p:txBody>
      </p:sp>
      <p:sp>
        <p:nvSpPr>
          <p:cNvPr id="75" name="TextBox 74"/>
          <p:cNvSpPr txBox="1"/>
          <p:nvPr/>
        </p:nvSpPr>
        <p:spPr>
          <a:xfrm>
            <a:off x="4495800" y="3251537"/>
            <a:ext cx="1828800" cy="923330"/>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…during normal operations.</a:t>
            </a:r>
          </a:p>
        </p:txBody>
      </p:sp>
      <p:sp>
        <p:nvSpPr>
          <p:cNvPr id="76" name="TextBox 75"/>
          <p:cNvSpPr txBox="1"/>
          <p:nvPr/>
        </p:nvSpPr>
        <p:spPr>
          <a:xfrm>
            <a:off x="6334125" y="2652632"/>
            <a:ext cx="1752600" cy="1200329"/>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srgbClr val="FF0000"/>
                </a:solidFill>
              </a:rPr>
              <a:t>What can mitigate this issue? </a:t>
            </a:r>
          </a:p>
        </p:txBody>
      </p:sp>
      <p:sp>
        <p:nvSpPr>
          <p:cNvPr id="77" name="TextBox 76"/>
          <p:cNvSpPr txBox="1"/>
          <p:nvPr/>
        </p:nvSpPr>
        <p:spPr>
          <a:xfrm>
            <a:off x="7924800" y="3251537"/>
            <a:ext cx="1676400" cy="1477328"/>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…within 30 seconds of the failure</a:t>
            </a:r>
          </a:p>
        </p:txBody>
      </p:sp>
      <p:sp>
        <p:nvSpPr>
          <p:cNvPr id="50" name="TextBox 49"/>
          <p:cNvSpPr txBox="1"/>
          <p:nvPr/>
        </p:nvSpPr>
        <p:spPr>
          <a:xfrm>
            <a:off x="373655" y="4717136"/>
            <a:ext cx="10983830" cy="1815882"/>
          </a:xfrm>
          <a:prstGeom prst="rect">
            <a:avLst/>
          </a:prstGeom>
          <a:noFill/>
        </p:spPr>
        <p:txBody>
          <a:bodyPr wrap="square" rtlCol="0">
            <a:spAutoFit/>
          </a:bodyPr>
          <a:lstStyle/>
          <a:p>
            <a:pPr>
              <a:buClr>
                <a:srgbClr val="475A8D">
                  <a:lumMod val="50000"/>
                </a:srgbClr>
              </a:buClr>
            </a:pPr>
            <a:r>
              <a:rPr lang="en-US" sz="2800" dirty="0">
                <a:solidFill>
                  <a:prstClr val="black"/>
                </a:solidFill>
              </a:rPr>
              <a:t>Example taken from a bus tracker system: Busses will all carry GPS technology (i.e. GPS receiver, radio transmitter, supporting hardware, and software), accurate within 100 meters. This will be used to compute estimated arrival time at each major bus stop.</a:t>
            </a:r>
          </a:p>
        </p:txBody>
      </p:sp>
      <p:sp>
        <p:nvSpPr>
          <p:cNvPr id="59" name="TextBox 58"/>
          <p:cNvSpPr txBox="1"/>
          <p:nvPr/>
        </p:nvSpPr>
        <p:spPr>
          <a:xfrm>
            <a:off x="6544820" y="2698990"/>
            <a:ext cx="1460943" cy="2031325"/>
          </a:xfrm>
          <a:prstGeom prst="rect">
            <a:avLst/>
          </a:prstGeom>
          <a:solidFill>
            <a:schemeClr val="bg1"/>
          </a:solid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All displays must start showing the scheduled arrival time for all buses…</a:t>
            </a:r>
          </a:p>
        </p:txBody>
      </p:sp>
      <p:sp>
        <p:nvSpPr>
          <p:cNvPr id="26" name="Footer Placeholder 25"/>
          <p:cNvSpPr>
            <a:spLocks noGrp="1"/>
          </p:cNvSpPr>
          <p:nvPr>
            <p:ph type="ftr" sz="quarter" idx="16"/>
          </p:nvPr>
        </p:nvSpPr>
        <p:spPr/>
        <p:txBody>
          <a:bodyPr/>
          <a:lstStyle/>
          <a:p>
            <a:r>
              <a:rPr lang="en-US"/>
              <a:t>All rights reserved (M. Mirakhorli, J. Cleland-Huang)</a:t>
            </a:r>
          </a:p>
        </p:txBody>
      </p:sp>
      <p:sp>
        <p:nvSpPr>
          <p:cNvPr id="33" name="TextBox 32">
            <a:extLst>
              <a:ext uri="{FF2B5EF4-FFF2-40B4-BE49-F238E27FC236}">
                <a16:creationId xmlns:a16="http://schemas.microsoft.com/office/drawing/2014/main" id="{AA6D569C-92B2-2890-558C-27F4D441C8E0}"/>
              </a:ext>
            </a:extLst>
          </p:cNvPr>
          <p:cNvSpPr txBox="1"/>
          <p:nvPr/>
        </p:nvSpPr>
        <p:spPr>
          <a:xfrm>
            <a:off x="440053" y="4732525"/>
            <a:ext cx="10851033" cy="1815882"/>
          </a:xfrm>
          <a:prstGeom prst="rect">
            <a:avLst/>
          </a:prstGeom>
          <a:solidFill>
            <a:schemeClr val="bg1"/>
          </a:solidFill>
        </p:spPr>
        <p:txBody>
          <a:bodyPr wrap="square" rtlCol="0">
            <a:spAutoFit/>
          </a:bodyPr>
          <a:lstStyle/>
          <a:p>
            <a:pPr>
              <a:buClr>
                <a:srgbClr val="475A8D">
                  <a:lumMod val="50000"/>
                </a:srgbClr>
              </a:buClr>
            </a:pPr>
            <a:r>
              <a:rPr lang="en-US" sz="2800" dirty="0">
                <a:solidFill>
                  <a:prstClr val="black"/>
                </a:solidFill>
              </a:rPr>
              <a:t>A random event causes a failure to the communications network during normal operations. All displays must start showing the scheduled arrival time for all busses within 30 seconds of the failure.</a:t>
            </a:r>
          </a:p>
          <a:p>
            <a:pPr>
              <a:buClr>
                <a:srgbClr val="475A8D">
                  <a:lumMod val="50000"/>
                </a:srgbClr>
              </a:buClr>
            </a:pPr>
            <a:endParaRPr lang="en-US" sz="2800" dirty="0">
              <a:solidFill>
                <a:prstClr val="black"/>
              </a:solidFill>
            </a:endParaRPr>
          </a:p>
        </p:txBody>
      </p:sp>
    </p:spTree>
    <p:extLst>
      <p:ext uri="{BB962C8B-B14F-4D97-AF65-F5344CB8AC3E}">
        <p14:creationId xmlns:p14="http://schemas.microsoft.com/office/powerpoint/2010/main" val="5934841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9"/>
                                        </p:tgtEl>
                                        <p:attrNameLst>
                                          <p:attrName>style.visibility</p:attrName>
                                        </p:attrNameLst>
                                      </p:cBhvr>
                                      <p:to>
                                        <p:strVal val="visible"/>
                                      </p:to>
                                    </p:set>
                                    <p:animEffect transition="in" filter="dissolve">
                                      <p:cBhvr>
                                        <p:cTn id="12"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33"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Rectangle: Rounded Corners 45">
            <a:extLst>
              <a:ext uri="{FF2B5EF4-FFF2-40B4-BE49-F238E27FC236}">
                <a16:creationId xmlns:a16="http://schemas.microsoft.com/office/drawing/2014/main" id="{E7C83518-3D03-B571-0DA7-ACA8E0BED784}"/>
              </a:ext>
            </a:extLst>
          </p:cNvPr>
          <p:cNvSpPr/>
          <p:nvPr/>
        </p:nvSpPr>
        <p:spPr>
          <a:xfrm>
            <a:off x="6619567" y="5018728"/>
            <a:ext cx="4032143" cy="405880"/>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Rounded Corners 47">
            <a:extLst>
              <a:ext uri="{FF2B5EF4-FFF2-40B4-BE49-F238E27FC236}">
                <a16:creationId xmlns:a16="http://schemas.microsoft.com/office/drawing/2014/main" id="{3579568A-23D8-B75F-D952-46289C66F61C}"/>
              </a:ext>
            </a:extLst>
          </p:cNvPr>
          <p:cNvSpPr/>
          <p:nvPr/>
        </p:nvSpPr>
        <p:spPr>
          <a:xfrm>
            <a:off x="310718" y="5456653"/>
            <a:ext cx="8757081" cy="494151"/>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Rounded Corners 43">
            <a:extLst>
              <a:ext uri="{FF2B5EF4-FFF2-40B4-BE49-F238E27FC236}">
                <a16:creationId xmlns:a16="http://schemas.microsoft.com/office/drawing/2014/main" id="{4065A3ED-BD33-67C9-DC15-CF7F32E2F428}"/>
              </a:ext>
            </a:extLst>
          </p:cNvPr>
          <p:cNvSpPr/>
          <p:nvPr/>
        </p:nvSpPr>
        <p:spPr>
          <a:xfrm>
            <a:off x="1540290" y="5019772"/>
            <a:ext cx="2952534" cy="398791"/>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a:extLst>
              <a:ext uri="{FF2B5EF4-FFF2-40B4-BE49-F238E27FC236}">
                <a16:creationId xmlns:a16="http://schemas.microsoft.com/office/drawing/2014/main" id="{96D22D50-ADD2-9745-28FF-877BE5456FDD}"/>
              </a:ext>
            </a:extLst>
          </p:cNvPr>
          <p:cNvSpPr/>
          <p:nvPr/>
        </p:nvSpPr>
        <p:spPr>
          <a:xfrm>
            <a:off x="8768733" y="4561001"/>
            <a:ext cx="1418147" cy="435875"/>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a:extLst>
              <a:ext uri="{FF2B5EF4-FFF2-40B4-BE49-F238E27FC236}">
                <a16:creationId xmlns:a16="http://schemas.microsoft.com/office/drawing/2014/main" id="{99963D0B-4CC7-E93A-BAC7-D29F0347D354}"/>
              </a:ext>
            </a:extLst>
          </p:cNvPr>
          <p:cNvSpPr/>
          <p:nvPr/>
        </p:nvSpPr>
        <p:spPr>
          <a:xfrm>
            <a:off x="3279566" y="4555159"/>
            <a:ext cx="2892634" cy="398791"/>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Rounded Corners 48">
            <a:extLst>
              <a:ext uri="{FF2B5EF4-FFF2-40B4-BE49-F238E27FC236}">
                <a16:creationId xmlns:a16="http://schemas.microsoft.com/office/drawing/2014/main" id="{E124B0CE-875B-AF84-4655-4E1061C15E37}"/>
              </a:ext>
            </a:extLst>
          </p:cNvPr>
          <p:cNvSpPr/>
          <p:nvPr/>
        </p:nvSpPr>
        <p:spPr>
          <a:xfrm>
            <a:off x="310718" y="6032248"/>
            <a:ext cx="2359306" cy="351316"/>
          </a:xfrm>
          <a:prstGeom prst="roundRect">
            <a:avLst/>
          </a:prstGeom>
          <a:solidFill>
            <a:srgbClr val="FFFF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p:nvSpPr>
        <p:spPr>
          <a:xfrm>
            <a:off x="287175" y="4442401"/>
            <a:ext cx="10868615" cy="2062103"/>
          </a:xfrm>
          <a:prstGeom prst="rect">
            <a:avLst/>
          </a:prstGeom>
          <a:noFill/>
        </p:spPr>
        <p:txBody>
          <a:bodyPr wrap="square" rtlCol="0">
            <a:spAutoFit/>
          </a:bodyPr>
          <a:lstStyle/>
          <a:p>
            <a:pPr>
              <a:buClr>
                <a:srgbClr val="475A8D">
                  <a:lumMod val="50000"/>
                </a:srgbClr>
              </a:buClr>
            </a:pPr>
            <a:r>
              <a:rPr lang="en-US" sz="3200" dirty="0">
                <a:solidFill>
                  <a:prstClr val="black"/>
                </a:solidFill>
              </a:rPr>
              <a:t>An unanticipated external message is received by a process during normal operation. The process informs the operator of the receipt of the message and continues to operate with         no downtime.</a:t>
            </a:r>
          </a:p>
        </p:txBody>
      </p:sp>
      <p:sp>
        <p:nvSpPr>
          <p:cNvPr id="4" name="Title 3"/>
          <p:cNvSpPr>
            <a:spLocks noGrp="1"/>
          </p:cNvSpPr>
          <p:nvPr>
            <p:ph type="title"/>
          </p:nvPr>
        </p:nvSpPr>
        <p:spPr/>
        <p:txBody>
          <a:bodyPr>
            <a:normAutofit/>
          </a:bodyPr>
          <a:lstStyle/>
          <a:p>
            <a:r>
              <a:rPr lang="en-US" dirty="0"/>
              <a:t>Availability</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Availability: Concrete Scenario 3</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18</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876800" y="1944469"/>
            <a:ext cx="1066800" cy="1219200"/>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process</a:t>
            </a: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2004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096000" y="2554069"/>
            <a:ext cx="1828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28800" y="3316070"/>
            <a:ext cx="1219200" cy="646331"/>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External</a:t>
            </a:r>
          </a:p>
        </p:txBody>
      </p:sp>
      <p:sp>
        <p:nvSpPr>
          <p:cNvPr id="74" name="TextBox 73"/>
          <p:cNvSpPr txBox="1"/>
          <p:nvPr/>
        </p:nvSpPr>
        <p:spPr>
          <a:xfrm>
            <a:off x="3124200" y="2517338"/>
            <a:ext cx="1524000" cy="923330"/>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Unanticipated signal data</a:t>
            </a:r>
          </a:p>
        </p:txBody>
      </p:sp>
      <p:sp>
        <p:nvSpPr>
          <p:cNvPr id="75" name="TextBox 74"/>
          <p:cNvSpPr txBox="1"/>
          <p:nvPr/>
        </p:nvSpPr>
        <p:spPr>
          <a:xfrm>
            <a:off x="4572000" y="3251537"/>
            <a:ext cx="1600200" cy="923330"/>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Normal operation</a:t>
            </a:r>
          </a:p>
        </p:txBody>
      </p:sp>
      <p:sp>
        <p:nvSpPr>
          <p:cNvPr id="76" name="TextBox 75"/>
          <p:cNvSpPr txBox="1"/>
          <p:nvPr/>
        </p:nvSpPr>
        <p:spPr>
          <a:xfrm>
            <a:off x="5943600" y="2565738"/>
            <a:ext cx="1752600" cy="1200329"/>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Inform operator and continue to operate</a:t>
            </a:r>
          </a:p>
        </p:txBody>
      </p:sp>
      <p:sp>
        <p:nvSpPr>
          <p:cNvPr id="77" name="TextBox 76"/>
          <p:cNvSpPr txBox="1"/>
          <p:nvPr/>
        </p:nvSpPr>
        <p:spPr>
          <a:xfrm>
            <a:off x="7620000" y="3251538"/>
            <a:ext cx="2286000" cy="646331"/>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No downtime</a:t>
            </a:r>
          </a:p>
        </p:txBody>
      </p:sp>
      <p:sp>
        <p:nvSpPr>
          <p:cNvPr id="26" name="Footer Placeholder 25"/>
          <p:cNvSpPr>
            <a:spLocks noGrp="1"/>
          </p:cNvSpPr>
          <p:nvPr>
            <p:ph type="ftr" sz="quarter" idx="16"/>
          </p:nvPr>
        </p:nvSpPr>
        <p:spPr/>
        <p:txBody>
          <a:bodyPr/>
          <a:lstStyle/>
          <a:p>
            <a:r>
              <a:rPr lang="en-US"/>
              <a:t>All rights reserved (M. Mirakhorli, J. Cleland-Huang)</a:t>
            </a:r>
          </a:p>
        </p:txBody>
      </p:sp>
      <p:sp>
        <p:nvSpPr>
          <p:cNvPr id="27" name="Rectangle 26">
            <a:extLst>
              <a:ext uri="{FF2B5EF4-FFF2-40B4-BE49-F238E27FC236}">
                <a16:creationId xmlns:a16="http://schemas.microsoft.com/office/drawing/2014/main" id="{63F1D710-C2DF-6AE4-90BE-7E21ACCA0671}"/>
              </a:ext>
            </a:extLst>
          </p:cNvPr>
          <p:cNvSpPr/>
          <p:nvPr/>
        </p:nvSpPr>
        <p:spPr>
          <a:xfrm>
            <a:off x="4982255" y="2565738"/>
            <a:ext cx="885145" cy="314177"/>
          </a:xfrm>
          <a:prstGeom prst="rect">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FFFF00"/>
                </a:solidFill>
              </a:rPr>
              <a:t>?</a:t>
            </a:r>
          </a:p>
        </p:txBody>
      </p:sp>
      <p:sp>
        <p:nvSpPr>
          <p:cNvPr id="29" name="Rectangle 28">
            <a:extLst>
              <a:ext uri="{FF2B5EF4-FFF2-40B4-BE49-F238E27FC236}">
                <a16:creationId xmlns:a16="http://schemas.microsoft.com/office/drawing/2014/main" id="{53233BE4-21A7-BD70-F373-1B34DA03B320}"/>
              </a:ext>
            </a:extLst>
          </p:cNvPr>
          <p:cNvSpPr/>
          <p:nvPr/>
        </p:nvSpPr>
        <p:spPr>
          <a:xfrm>
            <a:off x="1821368" y="3618133"/>
            <a:ext cx="1231698" cy="619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Internal or external?</a:t>
            </a:r>
          </a:p>
        </p:txBody>
      </p:sp>
      <p:sp>
        <p:nvSpPr>
          <p:cNvPr id="31" name="Rectangle 30">
            <a:extLst>
              <a:ext uri="{FF2B5EF4-FFF2-40B4-BE49-F238E27FC236}">
                <a16:creationId xmlns:a16="http://schemas.microsoft.com/office/drawing/2014/main" id="{CDBC71F5-122E-BDDE-FF19-A85DCB388418}"/>
              </a:ext>
            </a:extLst>
          </p:cNvPr>
          <p:cNvSpPr/>
          <p:nvPr/>
        </p:nvSpPr>
        <p:spPr>
          <a:xfrm>
            <a:off x="3232797" y="2857679"/>
            <a:ext cx="1339202" cy="619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p>
        </p:txBody>
      </p:sp>
      <p:sp>
        <p:nvSpPr>
          <p:cNvPr id="33" name="Rectangle 32">
            <a:extLst>
              <a:ext uri="{FF2B5EF4-FFF2-40B4-BE49-F238E27FC236}">
                <a16:creationId xmlns:a16="http://schemas.microsoft.com/office/drawing/2014/main" id="{5666BD7A-4DBC-0746-C452-CE4CA08C8ED0}"/>
              </a:ext>
            </a:extLst>
          </p:cNvPr>
          <p:cNvSpPr/>
          <p:nvPr/>
        </p:nvSpPr>
        <p:spPr>
          <a:xfrm>
            <a:off x="4761258" y="3596075"/>
            <a:ext cx="1339202" cy="61972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State?</a:t>
            </a:r>
          </a:p>
        </p:txBody>
      </p:sp>
      <p:sp>
        <p:nvSpPr>
          <p:cNvPr id="35" name="Rectangle 34">
            <a:extLst>
              <a:ext uri="{FF2B5EF4-FFF2-40B4-BE49-F238E27FC236}">
                <a16:creationId xmlns:a16="http://schemas.microsoft.com/office/drawing/2014/main" id="{1FB30E01-EAEC-A907-4FEC-CB58886E70B3}"/>
              </a:ext>
            </a:extLst>
          </p:cNvPr>
          <p:cNvSpPr/>
          <p:nvPr/>
        </p:nvSpPr>
        <p:spPr>
          <a:xfrm>
            <a:off x="6052198" y="2894183"/>
            <a:ext cx="1577504" cy="79280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p>
        </p:txBody>
      </p:sp>
      <p:sp>
        <p:nvSpPr>
          <p:cNvPr id="37" name="Rectangle 36">
            <a:extLst>
              <a:ext uri="{FF2B5EF4-FFF2-40B4-BE49-F238E27FC236}">
                <a16:creationId xmlns:a16="http://schemas.microsoft.com/office/drawing/2014/main" id="{74B1477F-52B0-998E-16FC-373B5A91AA30}"/>
              </a:ext>
            </a:extLst>
          </p:cNvPr>
          <p:cNvSpPr/>
          <p:nvPr/>
        </p:nvSpPr>
        <p:spPr>
          <a:xfrm>
            <a:off x="7893286" y="3554701"/>
            <a:ext cx="1577504" cy="4077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rgbClr val="0070C0"/>
                </a:solidFill>
              </a:rPr>
              <a:t>?</a:t>
            </a:r>
          </a:p>
        </p:txBody>
      </p:sp>
    </p:spTree>
    <p:extLst>
      <p:ext uri="{BB962C8B-B14F-4D97-AF65-F5344CB8AC3E}">
        <p14:creationId xmlns:p14="http://schemas.microsoft.com/office/powerpoint/2010/main" val="36972837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7"/>
                                        </p:tgtEl>
                                      </p:cBhvr>
                                    </p:animEffect>
                                    <p:set>
                                      <p:cBhvr>
                                        <p:cTn id="7" dur="1" fill="hold">
                                          <p:stCondLst>
                                            <p:cond delay="499"/>
                                          </p:stCondLst>
                                        </p:cTn>
                                        <p:tgtEl>
                                          <p:spTgt spid="27"/>
                                        </p:tgtEl>
                                        <p:attrNameLst>
                                          <p:attrName>style.visibility</p:attrName>
                                        </p:attrNameLst>
                                      </p:cBhvr>
                                      <p:to>
                                        <p:strVal val="hidden"/>
                                      </p:to>
                                    </p:set>
                                  </p:childTnLst>
                                </p:cTn>
                              </p:par>
                              <p:par>
                                <p:cTn id="8" presetID="1" presetClass="entr" presetSubtype="0"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0" nodeType="clickEffect">
                                  <p:stCondLst>
                                    <p:cond delay="0"/>
                                  </p:stCondLst>
                                  <p:childTnLst>
                                    <p:animEffect transition="out" filter="fade">
                                      <p:cBhvr>
                                        <p:cTn id="13" dur="500"/>
                                        <p:tgtEl>
                                          <p:spTgt spid="29"/>
                                        </p:tgtEl>
                                      </p:cBhvr>
                                    </p:animEffect>
                                    <p:set>
                                      <p:cBhvr>
                                        <p:cTn id="14" dur="1" fill="hold">
                                          <p:stCondLst>
                                            <p:cond delay="499"/>
                                          </p:stCondLst>
                                        </p:cTn>
                                        <p:tgtEl>
                                          <p:spTgt spid="29"/>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4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0" nodeType="clickEffect">
                                  <p:stCondLst>
                                    <p:cond delay="0"/>
                                  </p:stCondLst>
                                  <p:childTnLst>
                                    <p:animEffect transition="out" filter="fade">
                                      <p:cBhvr>
                                        <p:cTn id="20" dur="500"/>
                                        <p:tgtEl>
                                          <p:spTgt spid="31"/>
                                        </p:tgtEl>
                                      </p:cBhvr>
                                    </p:animEffect>
                                    <p:set>
                                      <p:cBhvr>
                                        <p:cTn id="21" dur="1" fill="hold">
                                          <p:stCondLst>
                                            <p:cond delay="499"/>
                                          </p:stCondLst>
                                        </p:cTn>
                                        <p:tgtEl>
                                          <p:spTgt spid="31"/>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xit" presetSubtype="0" fill="hold" grpId="0" nodeType="clickEffect">
                                  <p:stCondLst>
                                    <p:cond delay="0"/>
                                  </p:stCondLst>
                                  <p:childTnLst>
                                    <p:animEffect transition="out" filter="fade">
                                      <p:cBhvr>
                                        <p:cTn id="25" dur="500"/>
                                        <p:tgtEl>
                                          <p:spTgt spid="33"/>
                                        </p:tgtEl>
                                      </p:cBhvr>
                                    </p:animEffect>
                                    <p:set>
                                      <p:cBhvr>
                                        <p:cTn id="26" dur="1" fill="hold">
                                          <p:stCondLst>
                                            <p:cond delay="499"/>
                                          </p:stCondLst>
                                        </p:cTn>
                                        <p:tgtEl>
                                          <p:spTgt spid="33"/>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44"/>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0" nodeType="clickEffect">
                                  <p:stCondLst>
                                    <p:cond delay="0"/>
                                  </p:stCondLst>
                                  <p:childTnLst>
                                    <p:animEffect transition="out" filter="fade">
                                      <p:cBhvr>
                                        <p:cTn id="32" dur="500"/>
                                        <p:tgtEl>
                                          <p:spTgt spid="35"/>
                                        </p:tgtEl>
                                      </p:cBhvr>
                                    </p:animEffect>
                                    <p:set>
                                      <p:cBhvr>
                                        <p:cTn id="33" dur="1" fill="hold">
                                          <p:stCondLst>
                                            <p:cond delay="499"/>
                                          </p:stCondLst>
                                        </p:cTn>
                                        <p:tgtEl>
                                          <p:spTgt spid="35"/>
                                        </p:tgtEl>
                                        <p:attrNameLst>
                                          <p:attrName>style.visibility</p:attrName>
                                        </p:attrNameLst>
                                      </p:cBhvr>
                                      <p:to>
                                        <p:strVal val="hidden"/>
                                      </p:to>
                                    </p:set>
                                  </p:childTnLst>
                                </p:cTn>
                              </p:par>
                              <p:par>
                                <p:cTn id="34" presetID="1" presetClass="entr" presetSubtype="0" fill="hold" grpId="0" nodeType="withEffect">
                                  <p:stCondLst>
                                    <p:cond delay="0"/>
                                  </p:stCondLst>
                                  <p:childTnLst>
                                    <p:set>
                                      <p:cBhvr>
                                        <p:cTn id="35" dur="1" fill="hold">
                                          <p:stCondLst>
                                            <p:cond delay="0"/>
                                          </p:stCondLst>
                                        </p:cTn>
                                        <p:tgtEl>
                                          <p:spTgt spid="46"/>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8"/>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37"/>
                                        </p:tgtEl>
                                      </p:cBhvr>
                                    </p:animEffect>
                                    <p:set>
                                      <p:cBhvr>
                                        <p:cTn id="42" dur="1" fill="hold">
                                          <p:stCondLst>
                                            <p:cond delay="499"/>
                                          </p:stCondLst>
                                        </p:cTn>
                                        <p:tgtEl>
                                          <p:spTgt spid="37"/>
                                        </p:tgtEl>
                                        <p:attrNameLst>
                                          <p:attrName>style.visibility</p:attrName>
                                        </p:attrNameLst>
                                      </p:cBhvr>
                                      <p:to>
                                        <p:strVal val="hidden"/>
                                      </p:to>
                                    </p:set>
                                  </p:childTnLst>
                                </p:cTn>
                              </p:par>
                              <p:par>
                                <p:cTn id="43" presetID="1" presetClass="entr" presetSubtype="0" fill="hold" grpId="0" nodeType="withEffect">
                                  <p:stCondLst>
                                    <p:cond delay="0"/>
                                  </p:stCondLst>
                                  <p:childTnLst>
                                    <p:set>
                                      <p:cBhvr>
                                        <p:cTn id="4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48" grpId="0" animBg="1"/>
      <p:bldP spid="44" grpId="0" animBg="1"/>
      <p:bldP spid="39" grpId="0" animBg="1"/>
      <p:bldP spid="41" grpId="0" animBg="1"/>
      <p:bldP spid="49" grpId="0" animBg="1"/>
      <p:bldP spid="27" grpId="0" animBg="1"/>
      <p:bldP spid="29" grpId="0" animBg="1"/>
      <p:bldP spid="31" grpId="0" animBg="1"/>
      <p:bldP spid="33" grpId="0" animBg="1"/>
      <p:bldP spid="35" grpId="0" animBg="1"/>
      <p:bldP spid="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Modifiability</a:t>
            </a:r>
            <a:endParaRPr lang="en-US" sz="1600" b="0" dirty="0"/>
          </a:p>
        </p:txBody>
      </p:sp>
      <p:sp>
        <p:nvSpPr>
          <p:cNvPr id="6" name="TextBox 5"/>
          <p:cNvSpPr txBox="1"/>
          <p:nvPr/>
        </p:nvSpPr>
        <p:spPr>
          <a:xfrm>
            <a:off x="296845" y="1295401"/>
            <a:ext cx="10830210" cy="4739759"/>
          </a:xfrm>
          <a:prstGeom prst="rect">
            <a:avLst/>
          </a:prstGeom>
          <a:noFill/>
        </p:spPr>
        <p:txBody>
          <a:bodyPr wrap="square" rtlCol="0">
            <a:spAutoFit/>
          </a:bodyPr>
          <a:lstStyle/>
          <a:p>
            <a:pPr marL="514350" indent="-514350">
              <a:spcBef>
                <a:spcPts val="1200"/>
              </a:spcBef>
              <a:buClr>
                <a:srgbClr val="475A8D">
                  <a:lumMod val="50000"/>
                </a:srgbClr>
              </a:buClr>
              <a:buFont typeface="Wingdings" pitchFamily="2" charset="2"/>
              <a:buChar char="§"/>
            </a:pPr>
            <a:r>
              <a:rPr lang="en-US" sz="2800" dirty="0">
                <a:solidFill>
                  <a:prstClr val="black"/>
                </a:solidFill>
              </a:rPr>
              <a:t>Refers to the cost of a change.  </a:t>
            </a:r>
          </a:p>
          <a:p>
            <a:pPr marL="514350" indent="-514350">
              <a:spcBef>
                <a:spcPts val="1200"/>
              </a:spcBef>
              <a:buClr>
                <a:srgbClr val="475A8D">
                  <a:lumMod val="50000"/>
                </a:srgbClr>
              </a:buClr>
              <a:buFont typeface="Wingdings" pitchFamily="2" charset="2"/>
              <a:buChar char="§"/>
            </a:pPr>
            <a:r>
              <a:rPr lang="en-US" sz="2800" dirty="0">
                <a:solidFill>
                  <a:prstClr val="black"/>
                </a:solidFill>
              </a:rPr>
              <a:t>Four questions:</a:t>
            </a:r>
          </a:p>
          <a:p>
            <a:pPr marL="971550" lvl="1" indent="-514350">
              <a:spcBef>
                <a:spcPts val="1200"/>
              </a:spcBef>
              <a:buClr>
                <a:srgbClr val="475A8D">
                  <a:lumMod val="50000"/>
                </a:srgbClr>
              </a:buClr>
              <a:buFont typeface="Wingdings" pitchFamily="2" charset="2"/>
              <a:buChar char="§"/>
            </a:pPr>
            <a:r>
              <a:rPr lang="en-US" sz="2800" dirty="0">
                <a:solidFill>
                  <a:prstClr val="black"/>
                </a:solidFill>
              </a:rPr>
              <a:t>What can change? </a:t>
            </a:r>
            <a:r>
              <a:rPr lang="en-US" sz="2800" dirty="0">
                <a:solidFill>
                  <a:srgbClr val="3D4E7B"/>
                </a:solidFill>
              </a:rPr>
              <a:t>Functions, platform, environment, qualities, capacity…</a:t>
            </a:r>
          </a:p>
          <a:p>
            <a:pPr marL="971550" lvl="1" indent="-514350">
              <a:spcBef>
                <a:spcPts val="1200"/>
              </a:spcBef>
              <a:buClr>
                <a:srgbClr val="475A8D">
                  <a:lumMod val="50000"/>
                </a:srgbClr>
              </a:buClr>
              <a:buFont typeface="Wingdings" pitchFamily="2" charset="2"/>
              <a:buChar char="§"/>
            </a:pPr>
            <a:r>
              <a:rPr lang="en-US" sz="2800" dirty="0">
                <a:solidFill>
                  <a:prstClr val="black"/>
                </a:solidFill>
              </a:rPr>
              <a:t>When is the change made and by whom? </a:t>
            </a:r>
            <a:r>
              <a:rPr lang="en-US" sz="2800" dirty="0">
                <a:solidFill>
                  <a:srgbClr val="3D4E7B"/>
                </a:solidFill>
              </a:rPr>
              <a:t>In the code (programmers), at compile time (switching components), at build time (different libraries), at execution time (different parameters)…</a:t>
            </a:r>
          </a:p>
          <a:p>
            <a:pPr marL="971550" lvl="1" indent="-514350">
              <a:spcBef>
                <a:spcPts val="1200"/>
              </a:spcBef>
              <a:buClr>
                <a:srgbClr val="475A8D">
                  <a:lumMod val="50000"/>
                </a:srgbClr>
              </a:buClr>
              <a:buFont typeface="Wingdings" pitchFamily="2" charset="2"/>
              <a:buChar char="§"/>
            </a:pPr>
            <a:r>
              <a:rPr lang="en-US" sz="2800" dirty="0">
                <a:solidFill>
                  <a:prstClr val="black"/>
                </a:solidFill>
              </a:rPr>
              <a:t>What is the cost of the change?</a:t>
            </a:r>
          </a:p>
          <a:p>
            <a:pPr marL="971550" lvl="1" indent="-514350">
              <a:spcBef>
                <a:spcPts val="1200"/>
              </a:spcBef>
              <a:buClr>
                <a:srgbClr val="475A8D">
                  <a:lumMod val="50000"/>
                </a:srgbClr>
              </a:buClr>
              <a:buFont typeface="Wingdings" pitchFamily="2" charset="2"/>
              <a:buChar char="§"/>
            </a:pPr>
            <a:r>
              <a:rPr lang="en-US" sz="2800" dirty="0">
                <a:solidFill>
                  <a:prstClr val="black"/>
                </a:solidFill>
              </a:rPr>
              <a:t>What is the likelihood of the change?</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19</a:t>
            </a:fld>
            <a:endParaRPr lang="en-US">
              <a:solidFill>
                <a:prstClr val="black"/>
              </a:solidFill>
            </a:endParaRPr>
          </a:p>
        </p:txBody>
      </p:sp>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3664770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13"/>
          </p:nvPr>
        </p:nvSpPr>
        <p:spPr>
          <a:xfrm>
            <a:off x="296845" y="381000"/>
            <a:ext cx="10907020" cy="685800"/>
          </a:xfrm>
        </p:spPr>
        <p:txBody>
          <a:bodyPr>
            <a:normAutofit/>
          </a:bodyPr>
          <a:lstStyle/>
          <a:p>
            <a:r>
              <a:rPr lang="en-US" sz="3200" dirty="0"/>
              <a:t>Architecturally Significant Requirements</a:t>
            </a:r>
            <a:endParaRPr lang="en-US" sz="1600" b="0" dirty="0"/>
          </a:p>
        </p:txBody>
      </p:sp>
      <p:sp>
        <p:nvSpPr>
          <p:cNvPr id="6" name="TextBox 5"/>
          <p:cNvSpPr txBox="1"/>
          <p:nvPr/>
        </p:nvSpPr>
        <p:spPr>
          <a:xfrm>
            <a:off x="296845" y="1295401"/>
            <a:ext cx="10907019" cy="5170646"/>
          </a:xfrm>
          <a:prstGeom prst="rect">
            <a:avLst/>
          </a:prstGeom>
          <a:noFill/>
        </p:spPr>
        <p:txBody>
          <a:bodyPr wrap="square" rtlCol="0">
            <a:spAutoFit/>
          </a:bodyPr>
          <a:lstStyle/>
          <a:p>
            <a:pPr marL="514350" indent="-514350">
              <a:spcAft>
                <a:spcPts val="1200"/>
              </a:spcAft>
              <a:buClr>
                <a:srgbClr val="475A8D">
                  <a:lumMod val="50000"/>
                </a:srgbClr>
              </a:buClr>
              <a:buFont typeface="Wingdings" pitchFamily="2" charset="2"/>
              <a:buChar char="§"/>
            </a:pPr>
            <a:r>
              <a:rPr lang="en-US" sz="2800" dirty="0">
                <a:solidFill>
                  <a:prstClr val="black"/>
                </a:solidFill>
              </a:rPr>
              <a:t>Architecturally significant requirements (ASRs) are those requirements that play an important role in determining the architecture of the system.  </a:t>
            </a:r>
          </a:p>
          <a:p>
            <a:pPr marL="971550" lvl="1" indent="-514350">
              <a:spcAft>
                <a:spcPts val="1200"/>
              </a:spcAft>
              <a:buClr>
                <a:srgbClr val="475A8D">
                  <a:lumMod val="50000"/>
                </a:srgbClr>
              </a:buClr>
              <a:buFont typeface="Wingdings" pitchFamily="2" charset="2"/>
              <a:buChar char="§"/>
            </a:pPr>
            <a:r>
              <a:rPr lang="en-US" sz="2800" dirty="0">
                <a:solidFill>
                  <a:prstClr val="black"/>
                </a:solidFill>
              </a:rPr>
              <a:t>Technically challenging.</a:t>
            </a:r>
          </a:p>
          <a:p>
            <a:pPr marL="971550" lvl="1" indent="-514350">
              <a:spcAft>
                <a:spcPts val="1200"/>
              </a:spcAft>
              <a:buClr>
                <a:srgbClr val="475A8D">
                  <a:lumMod val="50000"/>
                </a:srgbClr>
              </a:buClr>
              <a:buFont typeface="Wingdings" pitchFamily="2" charset="2"/>
              <a:buChar char="§"/>
            </a:pPr>
            <a:r>
              <a:rPr lang="en-US" sz="2800" dirty="0">
                <a:solidFill>
                  <a:prstClr val="black"/>
                </a:solidFill>
              </a:rPr>
              <a:t>Technically constraining.</a:t>
            </a:r>
          </a:p>
          <a:p>
            <a:pPr marL="971550" lvl="1" indent="-514350">
              <a:spcAft>
                <a:spcPts val="1200"/>
              </a:spcAft>
              <a:buClr>
                <a:srgbClr val="475A8D">
                  <a:lumMod val="50000"/>
                </a:srgbClr>
              </a:buClr>
              <a:buFont typeface="Wingdings" pitchFamily="2" charset="2"/>
              <a:buChar char="§"/>
            </a:pPr>
            <a:r>
              <a:rPr lang="en-US" sz="2800" dirty="0">
                <a:solidFill>
                  <a:prstClr val="black"/>
                </a:solidFill>
              </a:rPr>
              <a:t>Central to the system's purpose. </a:t>
            </a:r>
          </a:p>
          <a:p>
            <a:pPr marL="514350" indent="-514350">
              <a:spcAft>
                <a:spcPts val="1200"/>
              </a:spcAft>
              <a:buClr>
                <a:srgbClr val="475A8D">
                  <a:lumMod val="50000"/>
                </a:srgbClr>
              </a:buClr>
              <a:buFont typeface="Wingdings" pitchFamily="2" charset="2"/>
              <a:buChar char="§"/>
            </a:pPr>
            <a:r>
              <a:rPr lang="en-US" sz="2800" dirty="0">
                <a:solidFill>
                  <a:prstClr val="black"/>
                </a:solidFill>
              </a:rPr>
              <a:t>If a requirement affects the making of a critical architectural design decision, it is </a:t>
            </a:r>
            <a:r>
              <a:rPr lang="en-US" sz="2800" i="1" dirty="0">
                <a:solidFill>
                  <a:prstClr val="black"/>
                </a:solidFill>
              </a:rPr>
              <a:t>by definition </a:t>
            </a:r>
            <a:r>
              <a:rPr lang="en-US" sz="2800" dirty="0">
                <a:solidFill>
                  <a:prstClr val="black"/>
                </a:solidFill>
              </a:rPr>
              <a:t>an ASR.</a:t>
            </a:r>
          </a:p>
          <a:p>
            <a:pPr marL="514350" indent="-514350">
              <a:spcAft>
                <a:spcPts val="1200"/>
              </a:spcAft>
              <a:buClr>
                <a:srgbClr val="475A8D">
                  <a:lumMod val="50000"/>
                </a:srgbClr>
              </a:buClr>
              <a:buFont typeface="Wingdings" pitchFamily="2" charset="2"/>
              <a:buChar char="§"/>
            </a:pPr>
            <a:r>
              <a:rPr lang="en-US" sz="2800" dirty="0">
                <a:solidFill>
                  <a:prstClr val="black"/>
                </a:solidFill>
              </a:rPr>
              <a:t>Identifying and communicating this subset of requirements will help others understand their potential implications.</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a:t>
            </a:fld>
            <a:endParaRPr lang="en-US">
              <a:solidFill>
                <a:prstClr val="black"/>
              </a:solidFill>
            </a:endParaRPr>
          </a:p>
        </p:txBody>
      </p:sp>
      <p:sp>
        <p:nvSpPr>
          <p:cNvPr id="2" name="Footer Placeholder 1"/>
          <p:cNvSpPr>
            <a:spLocks noGrp="1"/>
          </p:cNvSpPr>
          <p:nvPr>
            <p:ph type="ftr" sz="quarter" idx="16"/>
          </p:nvPr>
        </p:nvSpPr>
        <p:spPr/>
        <p:txBody>
          <a:bodyPr/>
          <a:lstStyle/>
          <a:p>
            <a:r>
              <a:rPr lang="en-US"/>
              <a:t>All rights reserved (M. Mirakhorli, J. Cleland-Huang)</a:t>
            </a:r>
          </a:p>
        </p:txBody>
      </p:sp>
      <p:sp>
        <p:nvSpPr>
          <p:cNvPr id="7" name="Title 6">
            <a:extLst>
              <a:ext uri="{FF2B5EF4-FFF2-40B4-BE49-F238E27FC236}">
                <a16:creationId xmlns:a16="http://schemas.microsoft.com/office/drawing/2014/main" id="{5A4EA233-6C2D-57D8-A2BA-F28894C5B6AE}"/>
              </a:ext>
            </a:extLst>
          </p:cNvPr>
          <p:cNvSpPr>
            <a:spLocks noGrp="1"/>
          </p:cNvSpPr>
          <p:nvPr>
            <p:ph type="title"/>
          </p:nvPr>
        </p:nvSpPr>
        <p:spPr/>
        <p:txBody>
          <a:bodyPr>
            <a:normAutofit fontScale="90000"/>
          </a:bodyPr>
          <a:lstStyle/>
          <a:p>
            <a:r>
              <a:rPr lang="en-US" dirty="0"/>
              <a:t>Architecturally Significant Requirements (ASRs)</a:t>
            </a:r>
          </a:p>
        </p:txBody>
      </p:sp>
    </p:spTree>
    <p:extLst>
      <p:ext uri="{BB962C8B-B14F-4D97-AF65-F5344CB8AC3E}">
        <p14:creationId xmlns:p14="http://schemas.microsoft.com/office/powerpoint/2010/main" val="24712536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Modifiability General Scenario</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20</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648200" y="1295401"/>
            <a:ext cx="1524000" cy="18682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System, user interface</a:t>
            </a:r>
            <a:endParaRPr lang="en-US" b="1" dirty="0">
              <a:solidFill>
                <a:prstClr val="white"/>
              </a:solidFill>
            </a:endParaRP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0480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248400" y="2554069"/>
            <a:ext cx="16764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52600" y="3316069"/>
            <a:ext cx="1447800" cy="1477328"/>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End user, Developer, system administrator</a:t>
            </a:r>
          </a:p>
        </p:txBody>
      </p:sp>
      <p:sp>
        <p:nvSpPr>
          <p:cNvPr id="74" name="TextBox 73"/>
          <p:cNvSpPr txBox="1"/>
          <p:nvPr/>
        </p:nvSpPr>
        <p:spPr>
          <a:xfrm>
            <a:off x="3095669" y="2555438"/>
            <a:ext cx="1447800" cy="2308324"/>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Wishes to add/delete/modify/vary functionality, quality attribute, capacity</a:t>
            </a:r>
          </a:p>
        </p:txBody>
      </p:sp>
      <p:sp>
        <p:nvSpPr>
          <p:cNvPr id="75" name="TextBox 74"/>
          <p:cNvSpPr txBox="1"/>
          <p:nvPr/>
        </p:nvSpPr>
        <p:spPr>
          <a:xfrm>
            <a:off x="4572000" y="3251537"/>
            <a:ext cx="1600200" cy="1754326"/>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t>Runtime, Compile time, Build time, Initiation time, Design time, </a:t>
            </a:r>
            <a:endParaRPr lang="en-US" dirty="0">
              <a:solidFill>
                <a:prstClr val="black"/>
              </a:solidFill>
            </a:endParaRPr>
          </a:p>
        </p:txBody>
      </p:sp>
      <p:sp>
        <p:nvSpPr>
          <p:cNvPr id="76" name="TextBox 75"/>
          <p:cNvSpPr txBox="1"/>
          <p:nvPr/>
        </p:nvSpPr>
        <p:spPr>
          <a:xfrm>
            <a:off x="6061622" y="2521248"/>
            <a:ext cx="1752600" cy="2031325"/>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t>Make modification, Test modification, Deploy modification</a:t>
            </a:r>
            <a:endParaRPr lang="en-US" dirty="0">
              <a:solidFill>
                <a:prstClr val="black"/>
              </a:solidFill>
            </a:endParaRPr>
          </a:p>
        </p:txBody>
      </p:sp>
      <p:sp>
        <p:nvSpPr>
          <p:cNvPr id="77" name="TextBox 76"/>
          <p:cNvSpPr txBox="1"/>
          <p:nvPr/>
        </p:nvSpPr>
        <p:spPr>
          <a:xfrm>
            <a:off x="7620000" y="3251537"/>
            <a:ext cx="2286000" cy="2862322"/>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t>Cost in effort, Cost in money, Cost in time, Cost in number, size, complexity of affected artifacts, Extent affects other system functions or qualities, New defects introduced</a:t>
            </a:r>
            <a:endParaRPr lang="en-US" dirty="0">
              <a:solidFill>
                <a:prstClr val="black"/>
              </a:solidFill>
            </a:endParaRPr>
          </a:p>
        </p:txBody>
      </p:sp>
      <p:sp>
        <p:nvSpPr>
          <p:cNvPr id="57" name="TextBox 56"/>
          <p:cNvSpPr txBox="1"/>
          <p:nvPr/>
        </p:nvSpPr>
        <p:spPr>
          <a:xfrm>
            <a:off x="965200" y="5206306"/>
            <a:ext cx="5867400" cy="1200329"/>
          </a:xfrm>
          <a:prstGeom prst="rect">
            <a:avLst/>
          </a:prstGeom>
          <a:noFill/>
        </p:spPr>
        <p:txBody>
          <a:bodyPr wrap="square" rtlCol="0">
            <a:spAutoFit/>
          </a:bodyPr>
          <a:lstStyle/>
          <a:p>
            <a:pPr>
              <a:buClr>
                <a:srgbClr val="475A8D">
                  <a:lumMod val="50000"/>
                </a:srgbClr>
              </a:buClr>
            </a:pPr>
            <a:r>
              <a:rPr lang="en-US" sz="2400" dirty="0">
                <a:solidFill>
                  <a:srgbClr val="C00000"/>
                </a:solidFill>
              </a:rPr>
              <a:t>System specific scenarios can be derived from the general scenarios by instantiating the six parts (or some of the six parts).</a:t>
            </a:r>
          </a:p>
        </p:txBody>
      </p:sp>
      <p:sp>
        <p:nvSpPr>
          <p:cNvPr id="26" name="Footer Placeholder 25"/>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32687731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Modifiability: Concrete Scenario 1</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21</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876800" y="1944469"/>
            <a:ext cx="1066800" cy="1219200"/>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Code</a:t>
            </a: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2004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096000" y="2554069"/>
            <a:ext cx="1828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28800" y="3316070"/>
            <a:ext cx="1219200" cy="646331"/>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Developer</a:t>
            </a:r>
          </a:p>
        </p:txBody>
      </p:sp>
      <p:sp>
        <p:nvSpPr>
          <p:cNvPr id="74" name="TextBox 73"/>
          <p:cNvSpPr txBox="1"/>
          <p:nvPr/>
        </p:nvSpPr>
        <p:spPr>
          <a:xfrm>
            <a:off x="3124200" y="2517338"/>
            <a:ext cx="1524000" cy="923330"/>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Wishes to change the UI</a:t>
            </a:r>
          </a:p>
        </p:txBody>
      </p:sp>
      <p:sp>
        <p:nvSpPr>
          <p:cNvPr id="75" name="TextBox 74"/>
          <p:cNvSpPr txBox="1"/>
          <p:nvPr/>
        </p:nvSpPr>
        <p:spPr>
          <a:xfrm>
            <a:off x="4686300" y="3179803"/>
            <a:ext cx="1524000" cy="646331"/>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At design time</a:t>
            </a:r>
          </a:p>
        </p:txBody>
      </p:sp>
      <p:sp>
        <p:nvSpPr>
          <p:cNvPr id="76" name="TextBox 75"/>
          <p:cNvSpPr txBox="1"/>
          <p:nvPr/>
        </p:nvSpPr>
        <p:spPr>
          <a:xfrm>
            <a:off x="6095999" y="2554070"/>
            <a:ext cx="1752600" cy="1200329"/>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Modification is made with no side effects</a:t>
            </a:r>
          </a:p>
        </p:txBody>
      </p:sp>
      <p:sp>
        <p:nvSpPr>
          <p:cNvPr id="77" name="TextBox 76"/>
          <p:cNvSpPr txBox="1"/>
          <p:nvPr/>
        </p:nvSpPr>
        <p:spPr>
          <a:xfrm>
            <a:off x="7620000" y="3251538"/>
            <a:ext cx="2286000" cy="646331"/>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In three hours</a:t>
            </a:r>
          </a:p>
        </p:txBody>
      </p:sp>
      <p:sp>
        <p:nvSpPr>
          <p:cNvPr id="50" name="TextBox 49"/>
          <p:cNvSpPr txBox="1"/>
          <p:nvPr/>
        </p:nvSpPr>
        <p:spPr>
          <a:xfrm>
            <a:off x="435312" y="4100475"/>
            <a:ext cx="10868615" cy="2554545"/>
          </a:xfrm>
          <a:prstGeom prst="rect">
            <a:avLst/>
          </a:prstGeom>
          <a:noFill/>
        </p:spPr>
        <p:txBody>
          <a:bodyPr wrap="square" rtlCol="0">
            <a:spAutoFit/>
          </a:bodyPr>
          <a:lstStyle/>
          <a:p>
            <a:pPr>
              <a:buClr>
                <a:srgbClr val="475A8D">
                  <a:lumMod val="50000"/>
                </a:srgbClr>
              </a:buClr>
            </a:pPr>
            <a:r>
              <a:rPr lang="en-US" sz="3200" dirty="0">
                <a:solidFill>
                  <a:prstClr val="black"/>
                </a:solidFill>
              </a:rPr>
              <a:t>A </a:t>
            </a:r>
            <a:r>
              <a:rPr lang="en-US" sz="3200" u="sng" dirty="0">
                <a:solidFill>
                  <a:prstClr val="black"/>
                </a:solidFill>
              </a:rPr>
              <a:t>developer</a:t>
            </a:r>
            <a:r>
              <a:rPr lang="en-US" sz="3200" dirty="0">
                <a:solidFill>
                  <a:prstClr val="black"/>
                </a:solidFill>
              </a:rPr>
              <a:t> </a:t>
            </a:r>
            <a:r>
              <a:rPr lang="en-US" sz="3200" u="sng" dirty="0">
                <a:solidFill>
                  <a:prstClr val="black"/>
                </a:solidFill>
              </a:rPr>
              <a:t>wishes to change the user interface</a:t>
            </a:r>
            <a:r>
              <a:rPr lang="en-US" sz="3200" dirty="0">
                <a:solidFill>
                  <a:prstClr val="black"/>
                </a:solidFill>
              </a:rPr>
              <a:t> to rearrange widgets on a data entry screen.  This change will be made to the </a:t>
            </a:r>
            <a:r>
              <a:rPr lang="en-US" sz="3200" u="sng" dirty="0">
                <a:solidFill>
                  <a:prstClr val="black"/>
                </a:solidFill>
              </a:rPr>
              <a:t>code</a:t>
            </a:r>
            <a:r>
              <a:rPr lang="en-US" sz="3200" dirty="0">
                <a:solidFill>
                  <a:prstClr val="black"/>
                </a:solidFill>
              </a:rPr>
              <a:t> </a:t>
            </a:r>
            <a:r>
              <a:rPr lang="en-US" sz="3200" u="sng" dirty="0">
                <a:solidFill>
                  <a:prstClr val="black"/>
                </a:solidFill>
              </a:rPr>
              <a:t>at design time</a:t>
            </a:r>
            <a:r>
              <a:rPr lang="en-US" sz="3200" dirty="0">
                <a:solidFill>
                  <a:prstClr val="black"/>
                </a:solidFill>
              </a:rPr>
              <a:t>.  It will take </a:t>
            </a:r>
            <a:r>
              <a:rPr lang="en-US" sz="3200" u="sng" dirty="0">
                <a:solidFill>
                  <a:prstClr val="black"/>
                </a:solidFill>
              </a:rPr>
              <a:t>less than three hours</a:t>
            </a:r>
            <a:r>
              <a:rPr lang="en-US" sz="3200" dirty="0">
                <a:solidFill>
                  <a:prstClr val="black"/>
                </a:solidFill>
              </a:rPr>
              <a:t> to make and test the change and </a:t>
            </a:r>
            <a:r>
              <a:rPr lang="en-US" sz="3200" u="sng" dirty="0">
                <a:solidFill>
                  <a:prstClr val="black"/>
                </a:solidFill>
              </a:rPr>
              <a:t>no side effect changes will occur</a:t>
            </a:r>
            <a:r>
              <a:rPr lang="en-US" sz="3200" dirty="0">
                <a:solidFill>
                  <a:prstClr val="black"/>
                </a:solidFill>
              </a:rPr>
              <a:t> in the behavior.</a:t>
            </a:r>
          </a:p>
        </p:txBody>
      </p:sp>
      <p:sp>
        <p:nvSpPr>
          <p:cNvPr id="26" name="Footer Placeholder 25"/>
          <p:cNvSpPr>
            <a:spLocks noGrp="1"/>
          </p:cNvSpPr>
          <p:nvPr>
            <p:ph type="ftr" sz="quarter" idx="16"/>
          </p:nvPr>
        </p:nvSpPr>
        <p:spPr/>
        <p:txBody>
          <a:bodyPr/>
          <a:lstStyle/>
          <a:p>
            <a:r>
              <a:rPr lang="en-US"/>
              <a:t>All rights reserved (M. Mirakhorli, J. Cleland-Huang)</a:t>
            </a:r>
          </a:p>
        </p:txBody>
      </p:sp>
      <p:sp>
        <p:nvSpPr>
          <p:cNvPr id="27" name="Rectangle 26">
            <a:extLst>
              <a:ext uri="{FF2B5EF4-FFF2-40B4-BE49-F238E27FC236}">
                <a16:creationId xmlns:a16="http://schemas.microsoft.com/office/drawing/2014/main" id="{94D758BA-187E-09C8-7160-8F2D7B780381}"/>
              </a:ext>
            </a:extLst>
          </p:cNvPr>
          <p:cNvSpPr/>
          <p:nvPr/>
        </p:nvSpPr>
        <p:spPr>
          <a:xfrm>
            <a:off x="1869248" y="3624550"/>
            <a:ext cx="1138304" cy="4445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29" name="Rectangle 28">
            <a:extLst>
              <a:ext uri="{FF2B5EF4-FFF2-40B4-BE49-F238E27FC236}">
                <a16:creationId xmlns:a16="http://schemas.microsoft.com/office/drawing/2014/main" id="{BAC718A8-D7C5-2B66-771E-1ED3997F3FE0}"/>
              </a:ext>
            </a:extLst>
          </p:cNvPr>
          <p:cNvSpPr/>
          <p:nvPr/>
        </p:nvSpPr>
        <p:spPr>
          <a:xfrm>
            <a:off x="3095548" y="2878095"/>
            <a:ext cx="1552652" cy="4950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31" name="Rectangle 30">
            <a:extLst>
              <a:ext uri="{FF2B5EF4-FFF2-40B4-BE49-F238E27FC236}">
                <a16:creationId xmlns:a16="http://schemas.microsoft.com/office/drawing/2014/main" id="{C15E37F5-9CA0-C717-4F3E-8BF128B4BEC6}"/>
              </a:ext>
            </a:extLst>
          </p:cNvPr>
          <p:cNvSpPr/>
          <p:nvPr/>
        </p:nvSpPr>
        <p:spPr>
          <a:xfrm>
            <a:off x="4976541" y="2577755"/>
            <a:ext cx="878066" cy="4445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33" name="Rectangle 32">
            <a:extLst>
              <a:ext uri="{FF2B5EF4-FFF2-40B4-BE49-F238E27FC236}">
                <a16:creationId xmlns:a16="http://schemas.microsoft.com/office/drawing/2014/main" id="{99A52C94-7351-A2FE-82CB-AD60D0CA0857}"/>
              </a:ext>
            </a:extLst>
          </p:cNvPr>
          <p:cNvSpPr/>
          <p:nvPr/>
        </p:nvSpPr>
        <p:spPr>
          <a:xfrm>
            <a:off x="4702701" y="3482936"/>
            <a:ext cx="1507600" cy="4445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35" name="Rectangle 34">
            <a:extLst>
              <a:ext uri="{FF2B5EF4-FFF2-40B4-BE49-F238E27FC236}">
                <a16:creationId xmlns:a16="http://schemas.microsoft.com/office/drawing/2014/main" id="{0341898C-0314-BD87-BF50-1125EFE02B1A}"/>
              </a:ext>
            </a:extLst>
          </p:cNvPr>
          <p:cNvSpPr/>
          <p:nvPr/>
        </p:nvSpPr>
        <p:spPr>
          <a:xfrm>
            <a:off x="6185152" y="2864709"/>
            <a:ext cx="1577568" cy="88810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
        <p:nvSpPr>
          <p:cNvPr id="37" name="Rectangle 36">
            <a:extLst>
              <a:ext uri="{FF2B5EF4-FFF2-40B4-BE49-F238E27FC236}">
                <a16:creationId xmlns:a16="http://schemas.microsoft.com/office/drawing/2014/main" id="{BFD2BFE2-8264-194B-E859-FADF1D74F086}"/>
              </a:ext>
            </a:extLst>
          </p:cNvPr>
          <p:cNvSpPr/>
          <p:nvPr/>
        </p:nvSpPr>
        <p:spPr>
          <a:xfrm>
            <a:off x="7835062" y="3569455"/>
            <a:ext cx="1675027" cy="44450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rPr>
              <a:t>???</a:t>
            </a:r>
          </a:p>
        </p:txBody>
      </p:sp>
    </p:spTree>
    <p:extLst>
      <p:ext uri="{BB962C8B-B14F-4D97-AF65-F5344CB8AC3E}">
        <p14:creationId xmlns:p14="http://schemas.microsoft.com/office/powerpoint/2010/main" val="80279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7"/>
                                        </p:tgtEl>
                                        <p:attrNameLst>
                                          <p:attrName>ppt_x</p:attrName>
                                        </p:attrNameLst>
                                      </p:cBhvr>
                                      <p:tavLst>
                                        <p:tav tm="0">
                                          <p:val>
                                            <p:strVal val="ppt_x"/>
                                          </p:val>
                                        </p:tav>
                                        <p:tav tm="100000">
                                          <p:val>
                                            <p:strVal val="ppt_x"/>
                                          </p:val>
                                        </p:tav>
                                      </p:tavLst>
                                    </p:anim>
                                    <p:anim calcmode="lin" valueType="num">
                                      <p:cBhvr additive="base">
                                        <p:cTn id="7" dur="500"/>
                                        <p:tgtEl>
                                          <p:spTgt spid="27"/>
                                        </p:tgtEl>
                                        <p:attrNameLst>
                                          <p:attrName>ppt_y</p:attrName>
                                        </p:attrNameLst>
                                      </p:cBhvr>
                                      <p:tavLst>
                                        <p:tav tm="0">
                                          <p:val>
                                            <p:strVal val="ppt_y"/>
                                          </p:val>
                                        </p:tav>
                                        <p:tav tm="100000">
                                          <p:val>
                                            <p:strVal val="1+ppt_h/2"/>
                                          </p:val>
                                        </p:tav>
                                      </p:tavLst>
                                    </p:anim>
                                    <p:set>
                                      <p:cBhvr>
                                        <p:cTn id="8" dur="1" fill="hold">
                                          <p:stCondLst>
                                            <p:cond delay="499"/>
                                          </p:stCondLst>
                                        </p:cTn>
                                        <p:tgtEl>
                                          <p:spTgt spid="27"/>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29"/>
                                        </p:tgtEl>
                                        <p:attrNameLst>
                                          <p:attrName>ppt_x</p:attrName>
                                        </p:attrNameLst>
                                      </p:cBhvr>
                                      <p:tavLst>
                                        <p:tav tm="0">
                                          <p:val>
                                            <p:strVal val="ppt_x"/>
                                          </p:val>
                                        </p:tav>
                                        <p:tav tm="100000">
                                          <p:val>
                                            <p:strVal val="ppt_x"/>
                                          </p:val>
                                        </p:tav>
                                      </p:tavLst>
                                    </p:anim>
                                    <p:anim calcmode="lin" valueType="num">
                                      <p:cBhvr additive="base">
                                        <p:cTn id="13" dur="500"/>
                                        <p:tgtEl>
                                          <p:spTgt spid="29"/>
                                        </p:tgtEl>
                                        <p:attrNameLst>
                                          <p:attrName>ppt_y</p:attrName>
                                        </p:attrNameLst>
                                      </p:cBhvr>
                                      <p:tavLst>
                                        <p:tav tm="0">
                                          <p:val>
                                            <p:strVal val="ppt_y"/>
                                          </p:val>
                                        </p:tav>
                                        <p:tav tm="100000">
                                          <p:val>
                                            <p:strVal val="1+ppt_h/2"/>
                                          </p:val>
                                        </p:tav>
                                      </p:tavLst>
                                    </p:anim>
                                    <p:set>
                                      <p:cBhvr>
                                        <p:cTn id="14" dur="1" fill="hold">
                                          <p:stCondLst>
                                            <p:cond delay="499"/>
                                          </p:stCondLst>
                                        </p:cTn>
                                        <p:tgtEl>
                                          <p:spTgt spid="29"/>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31"/>
                                        </p:tgtEl>
                                        <p:attrNameLst>
                                          <p:attrName>ppt_x</p:attrName>
                                        </p:attrNameLst>
                                      </p:cBhvr>
                                      <p:tavLst>
                                        <p:tav tm="0">
                                          <p:val>
                                            <p:strVal val="ppt_x"/>
                                          </p:val>
                                        </p:tav>
                                        <p:tav tm="100000">
                                          <p:val>
                                            <p:strVal val="ppt_x"/>
                                          </p:val>
                                        </p:tav>
                                      </p:tavLst>
                                    </p:anim>
                                    <p:anim calcmode="lin" valueType="num">
                                      <p:cBhvr additive="base">
                                        <p:cTn id="19" dur="500"/>
                                        <p:tgtEl>
                                          <p:spTgt spid="31"/>
                                        </p:tgtEl>
                                        <p:attrNameLst>
                                          <p:attrName>ppt_y</p:attrName>
                                        </p:attrNameLst>
                                      </p:cBhvr>
                                      <p:tavLst>
                                        <p:tav tm="0">
                                          <p:val>
                                            <p:strVal val="ppt_y"/>
                                          </p:val>
                                        </p:tav>
                                        <p:tav tm="100000">
                                          <p:val>
                                            <p:strVal val="1+ppt_h/2"/>
                                          </p:val>
                                        </p:tav>
                                      </p:tavLst>
                                    </p:anim>
                                    <p:set>
                                      <p:cBhvr>
                                        <p:cTn id="20" dur="1" fill="hold">
                                          <p:stCondLst>
                                            <p:cond delay="499"/>
                                          </p:stCondLst>
                                        </p:cTn>
                                        <p:tgtEl>
                                          <p:spTgt spid="31"/>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33"/>
                                        </p:tgtEl>
                                        <p:attrNameLst>
                                          <p:attrName>ppt_x</p:attrName>
                                        </p:attrNameLst>
                                      </p:cBhvr>
                                      <p:tavLst>
                                        <p:tav tm="0">
                                          <p:val>
                                            <p:strVal val="ppt_x"/>
                                          </p:val>
                                        </p:tav>
                                        <p:tav tm="100000">
                                          <p:val>
                                            <p:strVal val="ppt_x"/>
                                          </p:val>
                                        </p:tav>
                                      </p:tavLst>
                                    </p:anim>
                                    <p:anim calcmode="lin" valueType="num">
                                      <p:cBhvr additive="base">
                                        <p:cTn id="25" dur="500"/>
                                        <p:tgtEl>
                                          <p:spTgt spid="33"/>
                                        </p:tgtEl>
                                        <p:attrNameLst>
                                          <p:attrName>ppt_y</p:attrName>
                                        </p:attrNameLst>
                                      </p:cBhvr>
                                      <p:tavLst>
                                        <p:tav tm="0">
                                          <p:val>
                                            <p:strVal val="ppt_y"/>
                                          </p:val>
                                        </p:tav>
                                        <p:tav tm="100000">
                                          <p:val>
                                            <p:strVal val="1+ppt_h/2"/>
                                          </p:val>
                                        </p:tav>
                                      </p:tavLst>
                                    </p:anim>
                                    <p:set>
                                      <p:cBhvr>
                                        <p:cTn id="26" dur="1" fill="hold">
                                          <p:stCondLst>
                                            <p:cond delay="499"/>
                                          </p:stCondLst>
                                        </p:cTn>
                                        <p:tgtEl>
                                          <p:spTgt spid="33"/>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35"/>
                                        </p:tgtEl>
                                        <p:attrNameLst>
                                          <p:attrName>ppt_x</p:attrName>
                                        </p:attrNameLst>
                                      </p:cBhvr>
                                      <p:tavLst>
                                        <p:tav tm="0">
                                          <p:val>
                                            <p:strVal val="ppt_x"/>
                                          </p:val>
                                        </p:tav>
                                        <p:tav tm="100000">
                                          <p:val>
                                            <p:strVal val="ppt_x"/>
                                          </p:val>
                                        </p:tav>
                                      </p:tavLst>
                                    </p:anim>
                                    <p:anim calcmode="lin" valueType="num">
                                      <p:cBhvr additive="base">
                                        <p:cTn id="31" dur="500"/>
                                        <p:tgtEl>
                                          <p:spTgt spid="35"/>
                                        </p:tgtEl>
                                        <p:attrNameLst>
                                          <p:attrName>ppt_y</p:attrName>
                                        </p:attrNameLst>
                                      </p:cBhvr>
                                      <p:tavLst>
                                        <p:tav tm="0">
                                          <p:val>
                                            <p:strVal val="ppt_y"/>
                                          </p:val>
                                        </p:tav>
                                        <p:tav tm="100000">
                                          <p:val>
                                            <p:strVal val="1+ppt_h/2"/>
                                          </p:val>
                                        </p:tav>
                                      </p:tavLst>
                                    </p:anim>
                                    <p:set>
                                      <p:cBhvr>
                                        <p:cTn id="32" dur="1" fill="hold">
                                          <p:stCondLst>
                                            <p:cond delay="499"/>
                                          </p:stCondLst>
                                        </p:cTn>
                                        <p:tgtEl>
                                          <p:spTgt spid="35"/>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xit" presetSubtype="4" fill="hold" grpId="0" nodeType="clickEffect">
                                  <p:stCondLst>
                                    <p:cond delay="0"/>
                                  </p:stCondLst>
                                  <p:childTnLst>
                                    <p:anim calcmode="lin" valueType="num">
                                      <p:cBhvr additive="base">
                                        <p:cTn id="36" dur="500"/>
                                        <p:tgtEl>
                                          <p:spTgt spid="37"/>
                                        </p:tgtEl>
                                        <p:attrNameLst>
                                          <p:attrName>ppt_x</p:attrName>
                                        </p:attrNameLst>
                                      </p:cBhvr>
                                      <p:tavLst>
                                        <p:tav tm="0">
                                          <p:val>
                                            <p:strVal val="ppt_x"/>
                                          </p:val>
                                        </p:tav>
                                        <p:tav tm="100000">
                                          <p:val>
                                            <p:strVal val="ppt_x"/>
                                          </p:val>
                                        </p:tav>
                                      </p:tavLst>
                                    </p:anim>
                                    <p:anim calcmode="lin" valueType="num">
                                      <p:cBhvr additive="base">
                                        <p:cTn id="37" dur="500"/>
                                        <p:tgtEl>
                                          <p:spTgt spid="37"/>
                                        </p:tgtEl>
                                        <p:attrNameLst>
                                          <p:attrName>ppt_y</p:attrName>
                                        </p:attrNameLst>
                                      </p:cBhvr>
                                      <p:tavLst>
                                        <p:tav tm="0">
                                          <p:val>
                                            <p:strVal val="ppt_y"/>
                                          </p:val>
                                        </p:tav>
                                        <p:tav tm="100000">
                                          <p:val>
                                            <p:strVal val="1+ppt_h/2"/>
                                          </p:val>
                                        </p:tav>
                                      </p:tavLst>
                                    </p:anim>
                                    <p:set>
                                      <p:cBhvr>
                                        <p:cTn id="38" dur="1" fill="hold">
                                          <p:stCondLst>
                                            <p:cond delay="499"/>
                                          </p:stCondLst>
                                        </p:cTn>
                                        <p:tgtEl>
                                          <p:spTgt spid="3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9" grpId="0" animBg="1"/>
      <p:bldP spid="31" grpId="0" animBg="1"/>
      <p:bldP spid="33" grpId="0" animBg="1"/>
      <p:bldP spid="35" grpId="0" animBg="1"/>
      <p:bldP spid="37"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Modifiability: Concrete Scenario 2</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22</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800600" y="1752601"/>
            <a:ext cx="1371600" cy="14110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Bus tracker system</a:t>
            </a: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2004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248400" y="2555657"/>
            <a:ext cx="16764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28800" y="3316069"/>
            <a:ext cx="1219200" cy="923330"/>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Operations manager</a:t>
            </a:r>
          </a:p>
        </p:txBody>
      </p:sp>
      <p:sp>
        <p:nvSpPr>
          <p:cNvPr id="74" name="TextBox 73"/>
          <p:cNvSpPr txBox="1"/>
          <p:nvPr/>
        </p:nvSpPr>
        <p:spPr>
          <a:xfrm>
            <a:off x="3119349" y="2578354"/>
            <a:ext cx="1524000" cy="1477328"/>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requests that a new display be made operational</a:t>
            </a:r>
          </a:p>
        </p:txBody>
      </p:sp>
      <p:sp>
        <p:nvSpPr>
          <p:cNvPr id="75" name="TextBox 74"/>
          <p:cNvSpPr txBox="1"/>
          <p:nvPr/>
        </p:nvSpPr>
        <p:spPr>
          <a:xfrm>
            <a:off x="4648200" y="3323273"/>
            <a:ext cx="1752600" cy="1200329"/>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outside of the peak traffic period</a:t>
            </a:r>
          </a:p>
        </p:txBody>
      </p:sp>
      <p:sp>
        <p:nvSpPr>
          <p:cNvPr id="77" name="TextBox 76"/>
          <p:cNvSpPr txBox="1"/>
          <p:nvPr/>
        </p:nvSpPr>
        <p:spPr>
          <a:xfrm>
            <a:off x="8001000" y="3251538"/>
            <a:ext cx="1905000" cy="1200329"/>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within 5 minutes of the request</a:t>
            </a:r>
          </a:p>
        </p:txBody>
      </p:sp>
      <p:sp>
        <p:nvSpPr>
          <p:cNvPr id="57" name="TextBox 56"/>
          <p:cNvSpPr txBox="1"/>
          <p:nvPr/>
        </p:nvSpPr>
        <p:spPr>
          <a:xfrm>
            <a:off x="296845" y="4724400"/>
            <a:ext cx="10830210" cy="2000548"/>
          </a:xfrm>
          <a:prstGeom prst="rect">
            <a:avLst/>
          </a:prstGeom>
          <a:noFill/>
        </p:spPr>
        <p:txBody>
          <a:bodyPr wrap="square" rtlCol="0">
            <a:spAutoFit/>
          </a:bodyPr>
          <a:lstStyle/>
          <a:p>
            <a:pPr>
              <a:buClr>
                <a:srgbClr val="475A8D">
                  <a:lumMod val="50000"/>
                </a:srgbClr>
              </a:buClr>
            </a:pPr>
            <a:r>
              <a:rPr lang="en-US" sz="2800" b="1" u="sng" dirty="0">
                <a:solidFill>
                  <a:srgbClr val="C00000"/>
                </a:solidFill>
              </a:rPr>
              <a:t>Bus tracker system</a:t>
            </a:r>
            <a:r>
              <a:rPr lang="en-US" sz="2800" dirty="0">
                <a:solidFill>
                  <a:prstClr val="black"/>
                </a:solidFill>
              </a:rPr>
              <a:t>:  A new display must be able to be brought online without affecting the rest of the system, but it will initially be brought online during an off-peak period.</a:t>
            </a:r>
          </a:p>
          <a:p>
            <a:pPr>
              <a:buClr>
                <a:srgbClr val="475A8D">
                  <a:lumMod val="50000"/>
                </a:srgbClr>
              </a:buClr>
            </a:pPr>
            <a:endParaRPr lang="en-US" sz="1200" dirty="0">
              <a:solidFill>
                <a:prstClr val="black"/>
              </a:solidFill>
            </a:endParaRPr>
          </a:p>
          <a:p>
            <a:pPr>
              <a:buClr>
                <a:srgbClr val="475A8D">
                  <a:lumMod val="50000"/>
                </a:srgbClr>
              </a:buClr>
            </a:pPr>
            <a:r>
              <a:rPr lang="en-US" sz="2800" b="1" u="sng" dirty="0">
                <a:solidFill>
                  <a:prstClr val="black"/>
                </a:solidFill>
              </a:rPr>
              <a:t>Architectural concerns?</a:t>
            </a:r>
          </a:p>
        </p:txBody>
      </p:sp>
      <p:sp>
        <p:nvSpPr>
          <p:cNvPr id="50" name="TextBox 49"/>
          <p:cNvSpPr txBox="1"/>
          <p:nvPr/>
        </p:nvSpPr>
        <p:spPr>
          <a:xfrm>
            <a:off x="6303992" y="2607221"/>
            <a:ext cx="1676400" cy="2031325"/>
          </a:xfrm>
          <a:prstGeom prst="rect">
            <a:avLst/>
          </a:prstGeom>
          <a:solidFill>
            <a:schemeClr val="bg1"/>
          </a:solid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The new display starts displaying estimated arrival times for buses relevant to it</a:t>
            </a:r>
          </a:p>
        </p:txBody>
      </p:sp>
      <p:sp>
        <p:nvSpPr>
          <p:cNvPr id="26" name="Footer Placeholder 25"/>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1990422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MODIFIABILITY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Modifiability: Concrete Scenario 3</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23</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800600" y="1752601"/>
            <a:ext cx="1371600" cy="14110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Bus tracker system</a:t>
            </a: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2004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248400" y="2555657"/>
            <a:ext cx="16764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828800" y="3316069"/>
            <a:ext cx="1219200" cy="923330"/>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Operations manager</a:t>
            </a:r>
          </a:p>
        </p:txBody>
      </p:sp>
      <p:sp>
        <p:nvSpPr>
          <p:cNvPr id="74" name="TextBox 73"/>
          <p:cNvSpPr txBox="1"/>
          <p:nvPr/>
        </p:nvSpPr>
        <p:spPr>
          <a:xfrm>
            <a:off x="3124200" y="2517338"/>
            <a:ext cx="1524000" cy="1477328"/>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solidFill>
                  <a:prstClr val="black"/>
                </a:solidFill>
              </a:rPr>
              <a:t>requests that a new display be made operational</a:t>
            </a:r>
          </a:p>
        </p:txBody>
      </p:sp>
      <p:sp>
        <p:nvSpPr>
          <p:cNvPr id="75" name="TextBox 74"/>
          <p:cNvSpPr txBox="1"/>
          <p:nvPr/>
        </p:nvSpPr>
        <p:spPr>
          <a:xfrm>
            <a:off x="4648200" y="3267670"/>
            <a:ext cx="1600200" cy="923330"/>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solidFill>
                  <a:prstClr val="black"/>
                </a:solidFill>
              </a:rPr>
              <a:t>System is offline</a:t>
            </a:r>
          </a:p>
        </p:txBody>
      </p:sp>
      <p:sp>
        <p:nvSpPr>
          <p:cNvPr id="76" name="TextBox 75"/>
          <p:cNvSpPr txBox="1"/>
          <p:nvPr/>
        </p:nvSpPr>
        <p:spPr>
          <a:xfrm>
            <a:off x="6172200" y="2565737"/>
            <a:ext cx="1752600" cy="1754326"/>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br>
              <a:rPr lang="en-US" dirty="0">
                <a:solidFill>
                  <a:prstClr val="black"/>
                </a:solidFill>
              </a:rPr>
            </a:br>
            <a:r>
              <a:rPr lang="en-US" dirty="0">
                <a:solidFill>
                  <a:prstClr val="black"/>
                </a:solidFill>
              </a:rPr>
              <a:t>The new system is available to start displaying estimated arrival times for buses</a:t>
            </a:r>
          </a:p>
        </p:txBody>
      </p:sp>
      <p:sp>
        <p:nvSpPr>
          <p:cNvPr id="77" name="TextBox 76"/>
          <p:cNvSpPr txBox="1"/>
          <p:nvPr/>
        </p:nvSpPr>
        <p:spPr>
          <a:xfrm>
            <a:off x="7924800" y="3251537"/>
            <a:ext cx="1981200" cy="923330"/>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solidFill>
                  <a:prstClr val="black"/>
                </a:solidFill>
              </a:rPr>
              <a:t>within 4 hours</a:t>
            </a:r>
          </a:p>
        </p:txBody>
      </p:sp>
      <p:sp>
        <p:nvSpPr>
          <p:cNvPr id="57" name="TextBox 56"/>
          <p:cNvSpPr txBox="1"/>
          <p:nvPr/>
        </p:nvSpPr>
        <p:spPr>
          <a:xfrm>
            <a:off x="296845" y="4723255"/>
            <a:ext cx="10830210" cy="2000548"/>
          </a:xfrm>
          <a:prstGeom prst="rect">
            <a:avLst/>
          </a:prstGeom>
          <a:noFill/>
        </p:spPr>
        <p:txBody>
          <a:bodyPr wrap="square" rtlCol="0">
            <a:spAutoFit/>
          </a:bodyPr>
          <a:lstStyle/>
          <a:p>
            <a:pPr>
              <a:buClr>
                <a:srgbClr val="475A8D">
                  <a:lumMod val="50000"/>
                </a:srgbClr>
              </a:buClr>
            </a:pPr>
            <a:r>
              <a:rPr lang="en-US" sz="2800" b="1" u="sng" dirty="0">
                <a:solidFill>
                  <a:srgbClr val="C00000"/>
                </a:solidFill>
              </a:rPr>
              <a:t>Bus tracker system</a:t>
            </a:r>
            <a:r>
              <a:rPr lang="en-US" sz="2800" dirty="0">
                <a:solidFill>
                  <a:prstClr val="black"/>
                </a:solidFill>
              </a:rPr>
              <a:t>:  Same as previous scenario, except it is agreed that the system can be shut-down and restarted when new features are to be made operational.</a:t>
            </a:r>
          </a:p>
          <a:p>
            <a:pPr>
              <a:buClr>
                <a:srgbClr val="475A8D">
                  <a:lumMod val="50000"/>
                </a:srgbClr>
              </a:buClr>
            </a:pPr>
            <a:br>
              <a:rPr lang="en-US" sz="1200" b="1" u="sng" dirty="0">
                <a:solidFill>
                  <a:prstClr val="black"/>
                </a:solidFill>
              </a:rPr>
            </a:br>
            <a:r>
              <a:rPr lang="en-US" sz="2800" b="1" u="sng" dirty="0">
                <a:solidFill>
                  <a:prstClr val="black"/>
                </a:solidFill>
              </a:rPr>
              <a:t>Architectural concerns?</a:t>
            </a:r>
          </a:p>
        </p:txBody>
      </p:sp>
      <p:sp>
        <p:nvSpPr>
          <p:cNvPr id="26" name="Footer Placeholder 25"/>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23994222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35680-911C-8C9F-39C9-1B64AF36ACB9}"/>
              </a:ext>
            </a:extLst>
          </p:cNvPr>
          <p:cNvSpPr>
            <a:spLocks noGrp="1"/>
          </p:cNvSpPr>
          <p:nvPr>
            <p:ph type="ctrTitle"/>
          </p:nvPr>
        </p:nvSpPr>
        <p:spPr/>
        <p:txBody>
          <a:bodyPr>
            <a:normAutofit/>
          </a:bodyPr>
          <a:lstStyle/>
          <a:p>
            <a:r>
              <a:rPr lang="en-US" sz="2800" b="1" dirty="0"/>
              <a:t>More general scenarios</a:t>
            </a:r>
          </a:p>
        </p:txBody>
      </p:sp>
      <p:sp>
        <p:nvSpPr>
          <p:cNvPr id="3" name="Footer Placeholder 2">
            <a:extLst>
              <a:ext uri="{FF2B5EF4-FFF2-40B4-BE49-F238E27FC236}">
                <a16:creationId xmlns:a16="http://schemas.microsoft.com/office/drawing/2014/main" id="{03978E6C-6AC5-01A1-3BD0-FF2FDE7580FE}"/>
              </a:ext>
            </a:extLst>
          </p:cNvPr>
          <p:cNvSpPr>
            <a:spLocks noGrp="1"/>
          </p:cNvSpPr>
          <p:nvPr>
            <p:ph type="ftr" sz="quarter" idx="11"/>
          </p:nvPr>
        </p:nvSpPr>
        <p:spPr/>
        <p:txBody>
          <a:bodyPr/>
          <a:lstStyle/>
          <a:p>
            <a:r>
              <a:rPr lang="en-US">
                <a:solidFill>
                  <a:prstClr val="white"/>
                </a:solidFill>
              </a:rPr>
              <a:t>All rights reserved (M. Mirakhorli, J. Cleland-Huang)</a:t>
            </a:r>
            <a:endParaRPr lang="en-US" dirty="0">
              <a:solidFill>
                <a:prstClr val="white"/>
              </a:solidFill>
            </a:endParaRPr>
          </a:p>
        </p:txBody>
      </p:sp>
      <p:sp>
        <p:nvSpPr>
          <p:cNvPr id="4" name="Slide Number Placeholder 3">
            <a:extLst>
              <a:ext uri="{FF2B5EF4-FFF2-40B4-BE49-F238E27FC236}">
                <a16:creationId xmlns:a16="http://schemas.microsoft.com/office/drawing/2014/main" id="{561FC46E-E079-4716-EF55-C50391F5A8D6}"/>
              </a:ext>
            </a:extLst>
          </p:cNvPr>
          <p:cNvSpPr>
            <a:spLocks noGrp="1"/>
          </p:cNvSpPr>
          <p:nvPr>
            <p:ph type="sldNum" sz="quarter" idx="12"/>
          </p:nvPr>
        </p:nvSpPr>
        <p:spPr/>
        <p:txBody>
          <a:bodyPr/>
          <a:lstStyle/>
          <a:p>
            <a:fld id="{256D3EEF-DE4E-429D-8EC4-DDC531AFF587}" type="slidenum">
              <a:rPr lang="en-US" smtClean="0">
                <a:solidFill>
                  <a:prstClr val="black"/>
                </a:solidFill>
              </a:rPr>
              <a:pPr/>
              <a:t>24</a:t>
            </a:fld>
            <a:endParaRPr lang="en-US" dirty="0">
              <a:solidFill>
                <a:prstClr val="black"/>
              </a:solidFill>
            </a:endParaRPr>
          </a:p>
        </p:txBody>
      </p:sp>
      <p:grpSp>
        <p:nvGrpSpPr>
          <p:cNvPr id="5" name="Group 4">
            <a:extLst>
              <a:ext uri="{FF2B5EF4-FFF2-40B4-BE49-F238E27FC236}">
                <a16:creationId xmlns:a16="http://schemas.microsoft.com/office/drawing/2014/main" id="{0A71F1CB-549A-1CC1-805E-1156C87F91E1}"/>
              </a:ext>
            </a:extLst>
          </p:cNvPr>
          <p:cNvGrpSpPr/>
          <p:nvPr/>
        </p:nvGrpSpPr>
        <p:grpSpPr>
          <a:xfrm>
            <a:off x="1806826" y="593905"/>
            <a:ext cx="2042200" cy="2284412"/>
            <a:chOff x="533400" y="1676400"/>
            <a:chExt cx="1784822" cy="2447985"/>
          </a:xfrm>
        </p:grpSpPr>
        <p:sp>
          <p:nvSpPr>
            <p:cNvPr id="6" name="Freeform 8">
              <a:extLst>
                <a:ext uri="{FF2B5EF4-FFF2-40B4-BE49-F238E27FC236}">
                  <a16:creationId xmlns:a16="http://schemas.microsoft.com/office/drawing/2014/main" id="{FD320E76-C19B-AB9B-DA65-77E4C1FA632A}"/>
                </a:ext>
              </a:extLst>
            </p:cNvPr>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7" name="Rectangle 6">
              <a:extLst>
                <a:ext uri="{FF2B5EF4-FFF2-40B4-BE49-F238E27FC236}">
                  <a16:creationId xmlns:a16="http://schemas.microsoft.com/office/drawing/2014/main" id="{BB475EE5-8CDD-9871-424D-4BE37C9F34E9}"/>
                </a:ext>
              </a:extLst>
            </p:cNvPr>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8" name="Oval 7">
              <a:extLst>
                <a:ext uri="{FF2B5EF4-FFF2-40B4-BE49-F238E27FC236}">
                  <a16:creationId xmlns:a16="http://schemas.microsoft.com/office/drawing/2014/main" id="{6E6F2FFB-73E4-3EFF-39AF-682954C44AD8}"/>
                </a:ext>
              </a:extLst>
            </p:cNvPr>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9" name="Oval 8">
              <a:extLst>
                <a:ext uri="{FF2B5EF4-FFF2-40B4-BE49-F238E27FC236}">
                  <a16:creationId xmlns:a16="http://schemas.microsoft.com/office/drawing/2014/main" id="{1B62FD10-3260-A106-808A-F76583342BA1}"/>
                </a:ext>
              </a:extLst>
            </p:cNvPr>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Oval 9">
              <a:extLst>
                <a:ext uri="{FF2B5EF4-FFF2-40B4-BE49-F238E27FC236}">
                  <a16:creationId xmlns:a16="http://schemas.microsoft.com/office/drawing/2014/main" id="{61765584-BA8D-881D-63E0-ECB9345471FF}"/>
                </a:ext>
              </a:extLst>
            </p:cNvPr>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1" name="Rounded Rectangle 14">
            <a:extLst>
              <a:ext uri="{FF2B5EF4-FFF2-40B4-BE49-F238E27FC236}">
                <a16:creationId xmlns:a16="http://schemas.microsoft.com/office/drawing/2014/main" id="{66F13AD7-8B52-A96D-669F-7D485710A4C6}"/>
              </a:ext>
            </a:extLst>
          </p:cNvPr>
          <p:cNvSpPr/>
          <p:nvPr/>
        </p:nvSpPr>
        <p:spPr>
          <a:xfrm>
            <a:off x="5334000" y="1355130"/>
            <a:ext cx="1524000" cy="147949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p>
        </p:txBody>
      </p:sp>
      <p:sp>
        <p:nvSpPr>
          <p:cNvPr id="12" name="Oval 11">
            <a:extLst>
              <a:ext uri="{FF2B5EF4-FFF2-40B4-BE49-F238E27FC236}">
                <a16:creationId xmlns:a16="http://schemas.microsoft.com/office/drawing/2014/main" id="{28DF32A0-BE96-81D9-2DF0-52290D9111A6}"/>
              </a:ext>
            </a:extLst>
          </p:cNvPr>
          <p:cNvSpPr/>
          <p:nvPr/>
        </p:nvSpPr>
        <p:spPr>
          <a:xfrm>
            <a:off x="9045826" y="1584505"/>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3" name="Arc 12">
            <a:extLst>
              <a:ext uri="{FF2B5EF4-FFF2-40B4-BE49-F238E27FC236}">
                <a16:creationId xmlns:a16="http://schemas.microsoft.com/office/drawing/2014/main" id="{1776F0C7-EBF4-1614-6C1D-E05FB0A1E900}"/>
              </a:ext>
            </a:extLst>
          </p:cNvPr>
          <p:cNvSpPr/>
          <p:nvPr/>
        </p:nvSpPr>
        <p:spPr>
          <a:xfrm>
            <a:off x="8893426" y="1736905"/>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4" name="TextBox 13">
            <a:extLst>
              <a:ext uri="{FF2B5EF4-FFF2-40B4-BE49-F238E27FC236}">
                <a16:creationId xmlns:a16="http://schemas.microsoft.com/office/drawing/2014/main" id="{640721C6-B7FE-B63F-7B70-0B3009D67440}"/>
              </a:ext>
            </a:extLst>
          </p:cNvPr>
          <p:cNvSpPr txBox="1"/>
          <p:nvPr/>
        </p:nvSpPr>
        <p:spPr>
          <a:xfrm>
            <a:off x="9198226" y="1736905"/>
            <a:ext cx="381000" cy="381000"/>
          </a:xfrm>
          <a:prstGeom prst="rect">
            <a:avLst/>
          </a:prstGeom>
          <a:noFill/>
        </p:spPr>
        <p:txBody>
          <a:bodyPr wrap="square" rtlCol="0">
            <a:spAutoFit/>
          </a:bodyPr>
          <a:lstStyle/>
          <a:p>
            <a:r>
              <a:rPr lang="en-US" dirty="0">
                <a:solidFill>
                  <a:prstClr val="black"/>
                </a:solidFill>
              </a:rPr>
              <a:t>1</a:t>
            </a:r>
          </a:p>
        </p:txBody>
      </p:sp>
      <p:sp>
        <p:nvSpPr>
          <p:cNvPr id="15" name="TextBox 14">
            <a:extLst>
              <a:ext uri="{FF2B5EF4-FFF2-40B4-BE49-F238E27FC236}">
                <a16:creationId xmlns:a16="http://schemas.microsoft.com/office/drawing/2014/main" id="{DB346280-016C-BDED-FC89-EC15CD55B501}"/>
              </a:ext>
            </a:extLst>
          </p:cNvPr>
          <p:cNvSpPr txBox="1"/>
          <p:nvPr/>
        </p:nvSpPr>
        <p:spPr>
          <a:xfrm>
            <a:off x="9426826" y="1889305"/>
            <a:ext cx="381000" cy="381000"/>
          </a:xfrm>
          <a:prstGeom prst="rect">
            <a:avLst/>
          </a:prstGeom>
          <a:noFill/>
        </p:spPr>
        <p:txBody>
          <a:bodyPr wrap="square" rtlCol="0">
            <a:spAutoFit/>
          </a:bodyPr>
          <a:lstStyle/>
          <a:p>
            <a:r>
              <a:rPr lang="en-US" dirty="0">
                <a:solidFill>
                  <a:prstClr val="black"/>
                </a:solidFill>
              </a:rPr>
              <a:t>2</a:t>
            </a:r>
          </a:p>
        </p:txBody>
      </p:sp>
      <p:sp>
        <p:nvSpPr>
          <p:cNvPr id="16" name="TextBox 15">
            <a:extLst>
              <a:ext uri="{FF2B5EF4-FFF2-40B4-BE49-F238E27FC236}">
                <a16:creationId xmlns:a16="http://schemas.microsoft.com/office/drawing/2014/main" id="{C76F0214-D240-1598-8B3D-5D5A0179B5F6}"/>
              </a:ext>
            </a:extLst>
          </p:cNvPr>
          <p:cNvSpPr txBox="1"/>
          <p:nvPr/>
        </p:nvSpPr>
        <p:spPr>
          <a:xfrm>
            <a:off x="9426826" y="2194105"/>
            <a:ext cx="381000" cy="381000"/>
          </a:xfrm>
          <a:prstGeom prst="rect">
            <a:avLst/>
          </a:prstGeom>
          <a:noFill/>
        </p:spPr>
        <p:txBody>
          <a:bodyPr wrap="square" rtlCol="0">
            <a:spAutoFit/>
          </a:bodyPr>
          <a:lstStyle/>
          <a:p>
            <a:r>
              <a:rPr lang="en-US" dirty="0">
                <a:solidFill>
                  <a:prstClr val="black"/>
                </a:solidFill>
              </a:rPr>
              <a:t>3</a:t>
            </a:r>
          </a:p>
        </p:txBody>
      </p:sp>
      <p:sp>
        <p:nvSpPr>
          <p:cNvPr id="17" name="TextBox 16">
            <a:extLst>
              <a:ext uri="{FF2B5EF4-FFF2-40B4-BE49-F238E27FC236}">
                <a16:creationId xmlns:a16="http://schemas.microsoft.com/office/drawing/2014/main" id="{99E779C6-2D3B-30F2-BA7E-F06D43DAE88D}"/>
              </a:ext>
            </a:extLst>
          </p:cNvPr>
          <p:cNvSpPr txBox="1"/>
          <p:nvPr/>
        </p:nvSpPr>
        <p:spPr>
          <a:xfrm>
            <a:off x="9198226" y="2346505"/>
            <a:ext cx="381000" cy="381000"/>
          </a:xfrm>
          <a:prstGeom prst="rect">
            <a:avLst/>
          </a:prstGeom>
          <a:noFill/>
        </p:spPr>
        <p:txBody>
          <a:bodyPr wrap="square" rtlCol="0">
            <a:spAutoFit/>
          </a:bodyPr>
          <a:lstStyle/>
          <a:p>
            <a:r>
              <a:rPr lang="en-US" dirty="0">
                <a:solidFill>
                  <a:prstClr val="black"/>
                </a:solidFill>
              </a:rPr>
              <a:t>4</a:t>
            </a:r>
          </a:p>
        </p:txBody>
      </p:sp>
      <p:grpSp>
        <p:nvGrpSpPr>
          <p:cNvPr id="18" name="Group 17">
            <a:extLst>
              <a:ext uri="{FF2B5EF4-FFF2-40B4-BE49-F238E27FC236}">
                <a16:creationId xmlns:a16="http://schemas.microsoft.com/office/drawing/2014/main" id="{A400B233-ECA2-84B8-7489-37FF636F0554}"/>
              </a:ext>
            </a:extLst>
          </p:cNvPr>
          <p:cNvGrpSpPr/>
          <p:nvPr/>
        </p:nvGrpSpPr>
        <p:grpSpPr>
          <a:xfrm>
            <a:off x="9579226" y="1736905"/>
            <a:ext cx="762000" cy="304800"/>
            <a:chOff x="5105400" y="1752600"/>
            <a:chExt cx="762000" cy="304800"/>
          </a:xfrm>
        </p:grpSpPr>
        <p:cxnSp>
          <p:nvCxnSpPr>
            <p:cNvPr id="19" name="Straight Connector 18">
              <a:extLst>
                <a:ext uri="{FF2B5EF4-FFF2-40B4-BE49-F238E27FC236}">
                  <a16:creationId xmlns:a16="http://schemas.microsoft.com/office/drawing/2014/main" id="{23C6D852-DCC7-0DB9-0183-27ECBAE4D97A}"/>
                </a:ext>
              </a:extLst>
            </p:cNvPr>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21D78FF-23DD-F53D-40F8-0815EC03714D}"/>
                </a:ext>
              </a:extLst>
            </p:cNvPr>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40431A5-B30D-4901-B390-E7C4B5BE2D9E}"/>
                </a:ext>
              </a:extLst>
            </p:cNvPr>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87CBC9E9-B168-1DB1-AB29-FA8F953C8983}"/>
              </a:ext>
            </a:extLst>
          </p:cNvPr>
          <p:cNvGrpSpPr/>
          <p:nvPr/>
        </p:nvGrpSpPr>
        <p:grpSpPr>
          <a:xfrm>
            <a:off x="9655426" y="1736203"/>
            <a:ext cx="381000" cy="304800"/>
            <a:chOff x="5181600" y="1828800"/>
            <a:chExt cx="609600" cy="457200"/>
          </a:xfrm>
        </p:grpSpPr>
        <p:cxnSp>
          <p:nvCxnSpPr>
            <p:cNvPr id="23" name="Straight Connector 22">
              <a:extLst>
                <a:ext uri="{FF2B5EF4-FFF2-40B4-BE49-F238E27FC236}">
                  <a16:creationId xmlns:a16="http://schemas.microsoft.com/office/drawing/2014/main" id="{7DE625D7-519A-5CE4-80B3-2F11C1CD2A75}"/>
                </a:ext>
              </a:extLst>
            </p:cNvPr>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9E21CB28-BD99-7512-8666-376632187A67}"/>
                </a:ext>
              </a:extLst>
            </p:cNvPr>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BFAC77E-61A9-B8E8-2A27-D4AEBBE3BC56}"/>
                </a:ext>
              </a:extLst>
            </p:cNvPr>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964567E-C6C1-7750-36BB-522FB0E598C2}"/>
                </a:ext>
              </a:extLst>
            </p:cNvPr>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3413208-45E5-FEB4-044C-FFB4DF66317E}"/>
                </a:ext>
              </a:extLst>
            </p:cNvPr>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429EF7D-037C-962E-2F76-3EB4CE82B3EE}"/>
                </a:ext>
              </a:extLst>
            </p:cNvPr>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5FAF008-B383-BF62-7EE5-2BEC8B000847}"/>
                </a:ext>
              </a:extLst>
            </p:cNvPr>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58FFFAB-8D64-C4AC-7542-B18B7E702815}"/>
                </a:ext>
              </a:extLst>
            </p:cNvPr>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a:extLst>
              <a:ext uri="{FF2B5EF4-FFF2-40B4-BE49-F238E27FC236}">
                <a16:creationId xmlns:a16="http://schemas.microsoft.com/office/drawing/2014/main" id="{DD4917E2-EADD-C328-EC47-82A5FC0AE362}"/>
              </a:ext>
            </a:extLst>
          </p:cNvPr>
          <p:cNvCxnSpPr>
            <a:cxnSpLocks/>
          </p:cNvCxnSpPr>
          <p:nvPr/>
        </p:nvCxnSpPr>
        <p:spPr>
          <a:xfrm>
            <a:off x="9807826" y="2194105"/>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7F89D550-E89B-B3AB-71F7-76EC8A4BA683}"/>
              </a:ext>
            </a:extLst>
          </p:cNvPr>
          <p:cNvCxnSpPr>
            <a:cxnSpLocks/>
          </p:cNvCxnSpPr>
          <p:nvPr/>
        </p:nvCxnSpPr>
        <p:spPr>
          <a:xfrm rot="10800000">
            <a:off x="9807826" y="2344917"/>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6EFFB824-C05C-8B42-1C9D-FC9C22572D2E}"/>
              </a:ext>
            </a:extLst>
          </p:cNvPr>
          <p:cNvGrpSpPr/>
          <p:nvPr/>
        </p:nvGrpSpPr>
        <p:grpSpPr>
          <a:xfrm>
            <a:off x="9731626" y="2422705"/>
            <a:ext cx="381000" cy="304800"/>
            <a:chOff x="4876800" y="1600200"/>
            <a:chExt cx="381000" cy="304800"/>
          </a:xfrm>
        </p:grpSpPr>
        <p:cxnSp>
          <p:nvCxnSpPr>
            <p:cNvPr id="34" name="Straight Connector 33">
              <a:extLst>
                <a:ext uri="{FF2B5EF4-FFF2-40B4-BE49-F238E27FC236}">
                  <a16:creationId xmlns:a16="http://schemas.microsoft.com/office/drawing/2014/main" id="{8F5AC61B-0940-CA0D-3C8E-45C2CA47B47E}"/>
                </a:ext>
              </a:extLst>
            </p:cNvPr>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10FF1475-F8BD-F1F3-D4D3-3C9442779F8A}"/>
                </a:ext>
              </a:extLst>
            </p:cNvPr>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0CF0748-D06A-45F5-C45E-71C62D39B49B}"/>
                </a:ext>
              </a:extLst>
            </p:cNvPr>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C27928AE-A941-09AF-161B-FBC92874ACA5}"/>
                </a:ext>
              </a:extLst>
            </p:cNvPr>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CDB24A2-AD97-51D8-521E-73EF36DBA27A}"/>
                </a:ext>
              </a:extLst>
            </p:cNvPr>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252056E-A983-5662-00B4-583C6E0883DF}"/>
                </a:ext>
              </a:extLst>
            </p:cNvPr>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0" name="Straight Arrow Connector 39">
            <a:extLst>
              <a:ext uri="{FF2B5EF4-FFF2-40B4-BE49-F238E27FC236}">
                <a16:creationId xmlns:a16="http://schemas.microsoft.com/office/drawing/2014/main" id="{1D581DA7-3BF2-5F1B-BC9E-FD08E9010576}"/>
              </a:ext>
            </a:extLst>
          </p:cNvPr>
          <p:cNvCxnSpPr/>
          <p:nvPr/>
        </p:nvCxnSpPr>
        <p:spPr>
          <a:xfrm>
            <a:off x="3592089" y="2178625"/>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8F54E0F-CD45-C1E8-DBD6-CEF66F50B499}"/>
              </a:ext>
            </a:extLst>
          </p:cNvPr>
          <p:cNvCxnSpPr/>
          <p:nvPr/>
        </p:nvCxnSpPr>
        <p:spPr>
          <a:xfrm>
            <a:off x="7249348" y="2178625"/>
            <a:ext cx="1447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C2CC90F2-1E0D-D43B-502A-7C3748A70457}"/>
              </a:ext>
            </a:extLst>
          </p:cNvPr>
          <p:cNvSpPr txBox="1"/>
          <p:nvPr/>
        </p:nvSpPr>
        <p:spPr>
          <a:xfrm>
            <a:off x="1804213" y="2906187"/>
            <a:ext cx="1219200" cy="646331"/>
          </a:xfrm>
          <a:prstGeom prst="rect">
            <a:avLst/>
          </a:prstGeom>
          <a:noFill/>
        </p:spPr>
        <p:txBody>
          <a:bodyPr wrap="square" rtlCol="0">
            <a:spAutoFit/>
          </a:bodyPr>
          <a:lstStyle/>
          <a:p>
            <a:pPr algn="ctr"/>
            <a:r>
              <a:rPr lang="en-US" dirty="0">
                <a:solidFill>
                  <a:prstClr val="black"/>
                </a:solidFill>
              </a:rPr>
              <a:t>Source of stimulus</a:t>
            </a:r>
          </a:p>
        </p:txBody>
      </p:sp>
      <p:sp>
        <p:nvSpPr>
          <p:cNvPr id="43" name="TextBox 42">
            <a:extLst>
              <a:ext uri="{FF2B5EF4-FFF2-40B4-BE49-F238E27FC236}">
                <a16:creationId xmlns:a16="http://schemas.microsoft.com/office/drawing/2014/main" id="{7C458E28-5B6E-DADD-2F36-2EA9A777A704}"/>
              </a:ext>
            </a:extLst>
          </p:cNvPr>
          <p:cNvSpPr txBox="1"/>
          <p:nvPr/>
        </p:nvSpPr>
        <p:spPr>
          <a:xfrm>
            <a:off x="3712124" y="2222345"/>
            <a:ext cx="1219200" cy="369332"/>
          </a:xfrm>
          <a:prstGeom prst="rect">
            <a:avLst/>
          </a:prstGeom>
          <a:noFill/>
        </p:spPr>
        <p:txBody>
          <a:bodyPr wrap="square" rtlCol="0">
            <a:spAutoFit/>
          </a:bodyPr>
          <a:lstStyle/>
          <a:p>
            <a:pPr algn="ctr"/>
            <a:r>
              <a:rPr lang="en-US" dirty="0">
                <a:solidFill>
                  <a:prstClr val="black"/>
                </a:solidFill>
              </a:rPr>
              <a:t>Stimulus</a:t>
            </a:r>
          </a:p>
        </p:txBody>
      </p:sp>
      <p:sp>
        <p:nvSpPr>
          <p:cNvPr id="44" name="TextBox 43">
            <a:extLst>
              <a:ext uri="{FF2B5EF4-FFF2-40B4-BE49-F238E27FC236}">
                <a16:creationId xmlns:a16="http://schemas.microsoft.com/office/drawing/2014/main" id="{86A7EAC3-D5B1-EEFB-C532-899BAED29636}"/>
              </a:ext>
            </a:extLst>
          </p:cNvPr>
          <p:cNvSpPr txBox="1"/>
          <p:nvPr/>
        </p:nvSpPr>
        <p:spPr>
          <a:xfrm>
            <a:off x="5372100" y="2952233"/>
            <a:ext cx="1447800" cy="369332"/>
          </a:xfrm>
          <a:prstGeom prst="rect">
            <a:avLst/>
          </a:prstGeom>
          <a:noFill/>
        </p:spPr>
        <p:txBody>
          <a:bodyPr wrap="square" rtlCol="0">
            <a:spAutoFit/>
          </a:bodyPr>
          <a:lstStyle/>
          <a:p>
            <a:pPr algn="ctr"/>
            <a:r>
              <a:rPr lang="en-US" dirty="0">
                <a:solidFill>
                  <a:prstClr val="black"/>
                </a:solidFill>
              </a:rPr>
              <a:t>Environment</a:t>
            </a:r>
          </a:p>
        </p:txBody>
      </p:sp>
      <p:sp>
        <p:nvSpPr>
          <p:cNvPr id="45" name="TextBox 44">
            <a:extLst>
              <a:ext uri="{FF2B5EF4-FFF2-40B4-BE49-F238E27FC236}">
                <a16:creationId xmlns:a16="http://schemas.microsoft.com/office/drawing/2014/main" id="{A6BA9BA7-81B1-09CA-EED2-9C5FDCAA3865}"/>
              </a:ext>
            </a:extLst>
          </p:cNvPr>
          <p:cNvSpPr txBox="1"/>
          <p:nvPr/>
        </p:nvSpPr>
        <p:spPr>
          <a:xfrm>
            <a:off x="7239000" y="2256949"/>
            <a:ext cx="1447800" cy="369332"/>
          </a:xfrm>
          <a:prstGeom prst="rect">
            <a:avLst/>
          </a:prstGeom>
          <a:noFill/>
        </p:spPr>
        <p:txBody>
          <a:bodyPr wrap="square" rtlCol="0">
            <a:spAutoFit/>
          </a:bodyPr>
          <a:lstStyle/>
          <a:p>
            <a:pPr algn="ctr"/>
            <a:r>
              <a:rPr lang="en-US" dirty="0">
                <a:solidFill>
                  <a:prstClr val="black"/>
                </a:solidFill>
              </a:rPr>
              <a:t>Response</a:t>
            </a:r>
          </a:p>
        </p:txBody>
      </p:sp>
      <p:sp>
        <p:nvSpPr>
          <p:cNvPr id="46" name="TextBox 45">
            <a:extLst>
              <a:ext uri="{FF2B5EF4-FFF2-40B4-BE49-F238E27FC236}">
                <a16:creationId xmlns:a16="http://schemas.microsoft.com/office/drawing/2014/main" id="{1CD1AB61-037E-AA20-B768-CE5F5BEB034B}"/>
              </a:ext>
            </a:extLst>
          </p:cNvPr>
          <p:cNvSpPr txBox="1"/>
          <p:nvPr/>
        </p:nvSpPr>
        <p:spPr>
          <a:xfrm>
            <a:off x="8969626" y="2913590"/>
            <a:ext cx="1447800" cy="646331"/>
          </a:xfrm>
          <a:prstGeom prst="rect">
            <a:avLst/>
          </a:prstGeom>
          <a:noFill/>
        </p:spPr>
        <p:txBody>
          <a:bodyPr wrap="square" rtlCol="0">
            <a:spAutoFit/>
          </a:bodyPr>
          <a:lstStyle/>
          <a:p>
            <a:pPr algn="ctr"/>
            <a:r>
              <a:rPr lang="en-US" dirty="0">
                <a:solidFill>
                  <a:prstClr val="black"/>
                </a:solidFill>
              </a:rPr>
              <a:t>Response</a:t>
            </a:r>
            <a:br>
              <a:rPr lang="en-US" dirty="0">
                <a:solidFill>
                  <a:prstClr val="black"/>
                </a:solidFill>
              </a:rPr>
            </a:br>
            <a:r>
              <a:rPr lang="en-US" dirty="0">
                <a:solidFill>
                  <a:prstClr val="black"/>
                </a:solidFill>
              </a:rPr>
              <a:t>measure</a:t>
            </a:r>
          </a:p>
        </p:txBody>
      </p:sp>
    </p:spTree>
    <p:extLst>
      <p:ext uri="{BB962C8B-B14F-4D97-AF65-F5344CB8AC3E}">
        <p14:creationId xmlns:p14="http://schemas.microsoft.com/office/powerpoint/2010/main" val="40174892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Usability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Usability General Scenario</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25</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648200" y="1295401"/>
            <a:ext cx="1524000" cy="18682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System</a:t>
            </a:r>
            <a:endParaRPr lang="en-US" b="1" dirty="0">
              <a:solidFill>
                <a:prstClr val="white"/>
              </a:solidFill>
            </a:endParaRP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0480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248400" y="2554069"/>
            <a:ext cx="16764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752600" y="3316070"/>
            <a:ext cx="1447800" cy="646331"/>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solidFill>
                  <a:prstClr val="black"/>
                </a:solidFill>
              </a:rPr>
              <a:t>End user</a:t>
            </a:r>
          </a:p>
        </p:txBody>
      </p:sp>
      <p:sp>
        <p:nvSpPr>
          <p:cNvPr id="74" name="TextBox 73"/>
          <p:cNvSpPr txBox="1"/>
          <p:nvPr/>
        </p:nvSpPr>
        <p:spPr>
          <a:xfrm>
            <a:off x="3025597" y="2605726"/>
            <a:ext cx="1447800" cy="3139321"/>
          </a:xfrm>
          <a:prstGeom prst="rect">
            <a:avLst/>
          </a:prstGeom>
          <a:noFill/>
        </p:spPr>
        <p:txBody>
          <a:bodyPr wrap="square" rtlCol="0">
            <a:spAutoFit/>
          </a:bodyPr>
          <a:lstStyle/>
          <a:p>
            <a:r>
              <a:rPr lang="en-US" b="1" dirty="0">
                <a:solidFill>
                  <a:prstClr val="black"/>
                </a:solidFill>
              </a:rPr>
              <a:t>Stimulus</a:t>
            </a:r>
            <a:r>
              <a:rPr lang="en-US" dirty="0">
                <a:solidFill>
                  <a:prstClr val="black"/>
                </a:solidFill>
              </a:rPr>
              <a:t>:</a:t>
            </a:r>
            <a:br>
              <a:rPr lang="en-US" dirty="0">
                <a:solidFill>
                  <a:prstClr val="black"/>
                </a:solidFill>
              </a:rPr>
            </a:br>
            <a:r>
              <a:rPr lang="en-US" dirty="0"/>
              <a:t>Wants to</a:t>
            </a:r>
          </a:p>
          <a:p>
            <a:r>
              <a:rPr lang="en-US" dirty="0"/>
              <a:t>learn system features; use system efficiently; minimize impact of errors; adapt system; feel comfortable</a:t>
            </a:r>
          </a:p>
        </p:txBody>
      </p:sp>
      <p:sp>
        <p:nvSpPr>
          <p:cNvPr id="75" name="TextBox 74"/>
          <p:cNvSpPr txBox="1"/>
          <p:nvPr/>
        </p:nvSpPr>
        <p:spPr>
          <a:xfrm>
            <a:off x="4627151" y="3177569"/>
            <a:ext cx="1600200" cy="923330"/>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t>At runtime or configure time</a:t>
            </a:r>
            <a:endParaRPr lang="en-US" dirty="0">
              <a:solidFill>
                <a:prstClr val="black"/>
              </a:solidFill>
            </a:endParaRPr>
          </a:p>
        </p:txBody>
      </p:sp>
      <p:sp>
        <p:nvSpPr>
          <p:cNvPr id="76" name="TextBox 75"/>
          <p:cNvSpPr txBox="1"/>
          <p:nvPr/>
        </p:nvSpPr>
        <p:spPr>
          <a:xfrm>
            <a:off x="6237875" y="2571235"/>
            <a:ext cx="1752600" cy="2585323"/>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p>
          <a:p>
            <a:pPr algn="ctr"/>
            <a:r>
              <a:rPr lang="en-US" dirty="0"/>
              <a:t>to support; learn system features; use system efficiently; minimize impact of errors; adapt system; feel  comfortable</a:t>
            </a:r>
            <a:endParaRPr lang="en-US" dirty="0">
              <a:solidFill>
                <a:prstClr val="black"/>
              </a:solidFill>
            </a:endParaRPr>
          </a:p>
        </p:txBody>
      </p:sp>
      <p:sp>
        <p:nvSpPr>
          <p:cNvPr id="77" name="TextBox 76"/>
          <p:cNvSpPr txBox="1"/>
          <p:nvPr/>
        </p:nvSpPr>
        <p:spPr>
          <a:xfrm>
            <a:off x="7901036" y="3251538"/>
            <a:ext cx="2127525" cy="3139321"/>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t>Task time, number of errors, number of problems solved, user satisfaction, gain of user knowledge, ratio of successful operations to total operations, amount of time/data lost</a:t>
            </a:r>
            <a:endParaRPr lang="en-US" dirty="0">
              <a:solidFill>
                <a:prstClr val="black"/>
              </a:solidFill>
            </a:endParaRPr>
          </a:p>
        </p:txBody>
      </p:sp>
      <p:sp>
        <p:nvSpPr>
          <p:cNvPr id="26" name="Footer Placeholder 25"/>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4983566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Performance</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Performance General Scenario</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26</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648200" y="1295401"/>
            <a:ext cx="1524000" cy="18682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solidFill>
                  <a:prstClr val="white"/>
                </a:solidFill>
              </a:rPr>
              <a:t>System</a:t>
            </a:r>
            <a:endParaRPr lang="en-US" b="1" dirty="0">
              <a:solidFill>
                <a:prstClr val="white"/>
              </a:solidFill>
            </a:endParaRPr>
          </a:p>
        </p:txBody>
      </p:sp>
      <p:grpSp>
        <p:nvGrpSpPr>
          <p:cNvPr id="3" name="Group 48"/>
          <p:cNvGrpSpPr/>
          <p:nvPr/>
        </p:nvGrpSpPr>
        <p:grpSpPr>
          <a:xfrm>
            <a:off x="7848600" y="1944469"/>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048000" y="255406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248400" y="2554069"/>
            <a:ext cx="16764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696452" y="3197361"/>
            <a:ext cx="1447800" cy="2308324"/>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t>One of a number of independent sources, possibly from within system</a:t>
            </a:r>
            <a:endParaRPr lang="en-US" dirty="0">
              <a:solidFill>
                <a:prstClr val="black"/>
              </a:solidFill>
            </a:endParaRPr>
          </a:p>
        </p:txBody>
      </p:sp>
      <p:sp>
        <p:nvSpPr>
          <p:cNvPr id="74" name="TextBox 73"/>
          <p:cNvSpPr txBox="1"/>
          <p:nvPr/>
        </p:nvSpPr>
        <p:spPr>
          <a:xfrm>
            <a:off x="3097805" y="2542959"/>
            <a:ext cx="1447800" cy="2031325"/>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t>Periodic events arrive; sporadic events arrive; stochastic events arrive</a:t>
            </a:r>
          </a:p>
        </p:txBody>
      </p:sp>
      <p:sp>
        <p:nvSpPr>
          <p:cNvPr id="75" name="TextBox 74"/>
          <p:cNvSpPr txBox="1"/>
          <p:nvPr/>
        </p:nvSpPr>
        <p:spPr>
          <a:xfrm>
            <a:off x="4659905" y="3139013"/>
            <a:ext cx="1600200" cy="923330"/>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t>Normal mode; overload mode</a:t>
            </a:r>
            <a:endParaRPr lang="en-US" dirty="0">
              <a:solidFill>
                <a:prstClr val="black"/>
              </a:solidFill>
            </a:endParaRPr>
          </a:p>
        </p:txBody>
      </p:sp>
      <p:sp>
        <p:nvSpPr>
          <p:cNvPr id="76" name="TextBox 75"/>
          <p:cNvSpPr txBox="1"/>
          <p:nvPr/>
        </p:nvSpPr>
        <p:spPr>
          <a:xfrm>
            <a:off x="6195380" y="2630270"/>
            <a:ext cx="1752600" cy="1200329"/>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p>
          <a:p>
            <a:pPr algn="ctr"/>
            <a:r>
              <a:rPr lang="en-US" dirty="0"/>
              <a:t>Processes stimuli; changes level of service</a:t>
            </a:r>
            <a:endParaRPr lang="en-US" dirty="0">
              <a:solidFill>
                <a:prstClr val="black"/>
              </a:solidFill>
            </a:endParaRPr>
          </a:p>
        </p:txBody>
      </p:sp>
      <p:sp>
        <p:nvSpPr>
          <p:cNvPr id="77" name="TextBox 76"/>
          <p:cNvSpPr txBox="1"/>
          <p:nvPr/>
        </p:nvSpPr>
        <p:spPr>
          <a:xfrm>
            <a:off x="7851638" y="3273981"/>
            <a:ext cx="2127525" cy="1200329"/>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t>Latency, deadline, throughput, jitter, miss rate, data loss</a:t>
            </a:r>
            <a:endParaRPr lang="en-US" dirty="0">
              <a:solidFill>
                <a:prstClr val="black"/>
              </a:solidFill>
            </a:endParaRPr>
          </a:p>
        </p:txBody>
      </p:sp>
      <p:sp>
        <p:nvSpPr>
          <p:cNvPr id="26" name="Footer Placeholder 25"/>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10098564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Security</a:t>
            </a:r>
          </a:p>
        </p:txBody>
      </p:sp>
      <p:sp>
        <p:nvSpPr>
          <p:cNvPr id="5" name="Text Placeholder 4"/>
          <p:cNvSpPr>
            <a:spLocks noGrp="1"/>
          </p:cNvSpPr>
          <p:nvPr>
            <p:ph type="body" sz="quarter" idx="13"/>
          </p:nvPr>
        </p:nvSpPr>
        <p:spPr>
          <a:xfrm>
            <a:off x="296845" y="381000"/>
            <a:ext cx="10868615" cy="685800"/>
          </a:xfrm>
        </p:spPr>
        <p:txBody>
          <a:bodyPr>
            <a:normAutofit/>
          </a:bodyPr>
          <a:lstStyle/>
          <a:p>
            <a:r>
              <a:rPr lang="en-US" sz="3200" dirty="0"/>
              <a:t>Security General Scenario</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27</a:t>
            </a:fld>
            <a:endParaRPr lang="en-US">
              <a:solidFill>
                <a:prstClr val="black"/>
              </a:solidFill>
            </a:endParaRPr>
          </a:p>
        </p:txBody>
      </p:sp>
      <p:grpSp>
        <p:nvGrpSpPr>
          <p:cNvPr id="2" name="Group 13"/>
          <p:cNvGrpSpPr/>
          <p:nvPr/>
        </p:nvGrpSpPr>
        <p:grpSpPr>
          <a:xfrm>
            <a:off x="562322" y="1268508"/>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3667782" y="1391806"/>
            <a:ext cx="1524000" cy="18682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dirty="0"/>
              <a:t>System services; </a:t>
            </a:r>
          </a:p>
          <a:p>
            <a:pPr algn="ctr"/>
            <a:r>
              <a:rPr lang="en-US" dirty="0"/>
              <a:t>data within system</a:t>
            </a:r>
            <a:endParaRPr lang="en-US" b="1" dirty="0">
              <a:solidFill>
                <a:prstClr val="white"/>
              </a:solidFill>
            </a:endParaRPr>
          </a:p>
        </p:txBody>
      </p:sp>
      <p:grpSp>
        <p:nvGrpSpPr>
          <p:cNvPr id="3" name="Group 48"/>
          <p:cNvGrpSpPr/>
          <p:nvPr/>
        </p:nvGrpSpPr>
        <p:grpSpPr>
          <a:xfrm>
            <a:off x="9459371" y="1653551"/>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a:cxnSpLocks/>
          </p:cNvCxnSpPr>
          <p:nvPr/>
        </p:nvCxnSpPr>
        <p:spPr>
          <a:xfrm>
            <a:off x="1741559" y="2324352"/>
            <a:ext cx="1850024"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a:endCxn id="16" idx="2"/>
          </p:cNvCxnSpPr>
          <p:nvPr/>
        </p:nvCxnSpPr>
        <p:spPr>
          <a:xfrm flipV="1">
            <a:off x="5258457" y="2301251"/>
            <a:ext cx="4353314" cy="23101"/>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2553" y="2971107"/>
            <a:ext cx="1985090" cy="3416320"/>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t>Individual or system that is (in)correctly identified, of unknown identity </a:t>
            </a:r>
            <a:r>
              <a:rPr lang="en-US" b="1" dirty="0"/>
              <a:t>who is i</a:t>
            </a:r>
            <a:r>
              <a:rPr lang="en-US" dirty="0"/>
              <a:t>nternal, external, (not) authorized </a:t>
            </a:r>
            <a:r>
              <a:rPr lang="en-US" b="1" dirty="0"/>
              <a:t>with access to </a:t>
            </a:r>
            <a:r>
              <a:rPr lang="en-US" dirty="0"/>
              <a:t>limited resources, vast resources</a:t>
            </a:r>
          </a:p>
        </p:txBody>
      </p:sp>
      <p:sp>
        <p:nvSpPr>
          <p:cNvPr id="74" name="TextBox 73"/>
          <p:cNvSpPr txBox="1"/>
          <p:nvPr/>
        </p:nvSpPr>
        <p:spPr>
          <a:xfrm>
            <a:off x="1855909" y="2430043"/>
            <a:ext cx="1614062" cy="3139321"/>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t>Tries to</a:t>
            </a:r>
          </a:p>
          <a:p>
            <a:pPr algn="ctr"/>
            <a:r>
              <a:rPr lang="en-US" dirty="0"/>
              <a:t>display data, change/delete data, access system services, reduce availability to system services</a:t>
            </a:r>
          </a:p>
        </p:txBody>
      </p:sp>
      <p:sp>
        <p:nvSpPr>
          <p:cNvPr id="75" name="TextBox 74"/>
          <p:cNvSpPr txBox="1"/>
          <p:nvPr/>
        </p:nvSpPr>
        <p:spPr>
          <a:xfrm>
            <a:off x="3667782" y="3268062"/>
            <a:ext cx="1600200" cy="2031325"/>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t>online or offline, connected or disconnected, firewalled or open</a:t>
            </a:r>
          </a:p>
        </p:txBody>
      </p:sp>
      <p:sp>
        <p:nvSpPr>
          <p:cNvPr id="77" name="TextBox 76"/>
          <p:cNvSpPr txBox="1"/>
          <p:nvPr/>
        </p:nvSpPr>
        <p:spPr>
          <a:xfrm>
            <a:off x="8556909" y="3042193"/>
            <a:ext cx="3519424" cy="3693319"/>
          </a:xfrm>
          <a:prstGeom prst="rect">
            <a:avLst/>
          </a:prstGeom>
          <a:solidFill>
            <a:schemeClr val="bg1"/>
          </a:solid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t>Time/effort/resources required to circumvent security measures with probability of success; probability of detecting attack; probability of identifying individual responsible for attack or access/modification of data/services; percentage of services still available under denial-of-services attack; restore data/services; extent to which data/services damaged or legitimate access denied</a:t>
            </a:r>
            <a:endParaRPr lang="en-US" dirty="0">
              <a:solidFill>
                <a:prstClr val="black"/>
              </a:solidFill>
            </a:endParaRPr>
          </a:p>
        </p:txBody>
      </p:sp>
      <p:sp>
        <p:nvSpPr>
          <p:cNvPr id="76" name="TextBox 75"/>
          <p:cNvSpPr txBox="1"/>
          <p:nvPr/>
        </p:nvSpPr>
        <p:spPr>
          <a:xfrm>
            <a:off x="5249245" y="2394577"/>
            <a:ext cx="3154850" cy="4247317"/>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p>
          <a:p>
            <a:pPr algn="ctr"/>
            <a:r>
              <a:rPr lang="en-US" dirty="0"/>
              <a:t>Authenticates user; hides identity of the user; blocks access to data/services; allows access to data/services; grants/withdraws permission to access data/services; records access/modifications or attempts to access/modify data/services by identity; stores data in an unreadable format; recognizes an unexplainable high demand for services and informs a user/system, restricts availability of services</a:t>
            </a:r>
          </a:p>
        </p:txBody>
      </p:sp>
    </p:spTree>
    <p:extLst>
      <p:ext uri="{BB962C8B-B14F-4D97-AF65-F5344CB8AC3E}">
        <p14:creationId xmlns:p14="http://schemas.microsoft.com/office/powerpoint/2010/main" val="29668310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Testability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Testability General Scenario</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28</a:t>
            </a:fld>
            <a:endParaRPr lang="en-US">
              <a:solidFill>
                <a:prstClr val="black"/>
              </a:solidFill>
            </a:endParaRPr>
          </a:p>
        </p:txBody>
      </p:sp>
      <p:grpSp>
        <p:nvGrpSpPr>
          <p:cNvPr id="2" name="Group 13"/>
          <p:cNvGrpSpPr/>
          <p:nvPr/>
        </p:nvGrpSpPr>
        <p:grpSpPr>
          <a:xfrm>
            <a:off x="2057400" y="1563469"/>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4851515" y="1385937"/>
            <a:ext cx="1524000" cy="1868269"/>
          </a:xfrm>
          <a:prstGeom prst="roundRect">
            <a:avLst/>
          </a:prstGeom>
          <a:solidFill>
            <a:schemeClr val="accent4">
              <a:lumMod val="75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br>
              <a:rPr lang="en-US" b="1" dirty="0">
                <a:solidFill>
                  <a:prstClr val="white"/>
                </a:solidFill>
              </a:rPr>
            </a:br>
            <a:r>
              <a:rPr lang="en-US" sz="1600" dirty="0"/>
              <a:t>Piece of design, piece of code, complete application</a:t>
            </a:r>
            <a:endParaRPr lang="en-US" sz="1600" b="1" dirty="0">
              <a:solidFill>
                <a:prstClr val="white"/>
              </a:solidFill>
            </a:endParaRPr>
          </a:p>
        </p:txBody>
      </p:sp>
      <p:grpSp>
        <p:nvGrpSpPr>
          <p:cNvPr id="3" name="Group 48"/>
          <p:cNvGrpSpPr/>
          <p:nvPr/>
        </p:nvGrpSpPr>
        <p:grpSpPr>
          <a:xfrm>
            <a:off x="9031171" y="1910925"/>
            <a:ext cx="1447800" cy="1295400"/>
            <a:chOff x="6019800" y="1944469"/>
            <a:chExt cx="1447800" cy="1295400"/>
          </a:xfrm>
        </p:grpSpPr>
        <p:grpSp>
          <p:nvGrpSpPr>
            <p:cNvPr id="6" name="Group 47"/>
            <p:cNvGrpSpPr/>
            <p:nvPr/>
          </p:nvGrpSpPr>
          <p:grpSpPr>
            <a:xfrm>
              <a:off x="6172200" y="1944469"/>
              <a:ext cx="1295400" cy="1295400"/>
              <a:chOff x="6172200" y="1944469"/>
              <a:chExt cx="1295400" cy="1295400"/>
            </a:xfrm>
          </p:grpSpPr>
          <p:sp>
            <p:nvSpPr>
              <p:cNvPr id="16" name="Oval 15"/>
              <p:cNvSpPr/>
              <p:nvPr/>
            </p:nvSpPr>
            <p:spPr>
              <a:xfrm>
                <a:off x="6172200" y="1944469"/>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8" name="TextBox 17"/>
              <p:cNvSpPr txBox="1"/>
              <p:nvPr/>
            </p:nvSpPr>
            <p:spPr>
              <a:xfrm>
                <a:off x="6324600" y="2096869"/>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6553200" y="2249269"/>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6553200" y="2554069"/>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6324600" y="2706469"/>
                <a:ext cx="381000" cy="381000"/>
              </a:xfrm>
              <a:prstGeom prst="rect">
                <a:avLst/>
              </a:prstGeom>
              <a:noFill/>
            </p:spPr>
            <p:txBody>
              <a:bodyPr wrap="square" rtlCol="0">
                <a:spAutoFit/>
              </a:bodyPr>
              <a:lstStyle/>
              <a:p>
                <a:r>
                  <a:rPr lang="en-US" dirty="0">
                    <a:solidFill>
                      <a:prstClr val="black"/>
                    </a:solidFill>
                  </a:rPr>
                  <a:t>4</a:t>
                </a:r>
              </a:p>
            </p:txBody>
          </p:sp>
          <p:grpSp>
            <p:nvGrpSpPr>
              <p:cNvPr id="7" name="Group 25"/>
              <p:cNvGrpSpPr/>
              <p:nvPr/>
            </p:nvGrpSpPr>
            <p:grpSpPr>
              <a:xfrm>
                <a:off x="6705600" y="2096869"/>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4" name="Group 42"/>
              <p:cNvGrpSpPr/>
              <p:nvPr/>
            </p:nvGrpSpPr>
            <p:grpSpPr>
              <a:xfrm>
                <a:off x="6781800" y="2096869"/>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6934200" y="2554069"/>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6934200" y="2704881"/>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2" name="Group 65"/>
              <p:cNvGrpSpPr/>
              <p:nvPr/>
            </p:nvGrpSpPr>
            <p:grpSpPr>
              <a:xfrm>
                <a:off x="6858000" y="2782669"/>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grpSp>
        <p:sp>
          <p:nvSpPr>
            <p:cNvPr id="17" name="Arc 16"/>
            <p:cNvSpPr/>
            <p:nvPr/>
          </p:nvSpPr>
          <p:spPr>
            <a:xfrm>
              <a:off x="6019800" y="2096869"/>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grpSp>
      <p:cxnSp>
        <p:nvCxnSpPr>
          <p:cNvPr id="68" name="Straight Arrow Connector 67"/>
          <p:cNvCxnSpPr/>
          <p:nvPr/>
        </p:nvCxnSpPr>
        <p:spPr>
          <a:xfrm>
            <a:off x="3285879" y="2533719"/>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cxnSpLocks/>
          </p:cNvCxnSpPr>
          <p:nvPr/>
        </p:nvCxnSpPr>
        <p:spPr>
          <a:xfrm>
            <a:off x="6553200" y="2554069"/>
            <a:ext cx="2477970" cy="0"/>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1662148" y="3206325"/>
            <a:ext cx="1558860" cy="3139321"/>
          </a:xfrm>
          <a:prstGeom prst="rect">
            <a:avLst/>
          </a:prstGeom>
          <a:noFill/>
        </p:spPr>
        <p:txBody>
          <a:bodyPr wrap="square" rtlCol="0">
            <a:spAutoFit/>
          </a:bodyPr>
          <a:lstStyle/>
          <a:p>
            <a:pPr algn="ctr"/>
            <a:r>
              <a:rPr lang="en-US" b="1" dirty="0">
                <a:solidFill>
                  <a:prstClr val="black"/>
                </a:solidFill>
              </a:rPr>
              <a:t>Source</a:t>
            </a:r>
            <a:r>
              <a:rPr lang="en-US" dirty="0">
                <a:solidFill>
                  <a:prstClr val="black"/>
                </a:solidFill>
              </a:rPr>
              <a:t>:</a:t>
            </a:r>
            <a:br>
              <a:rPr lang="en-US" dirty="0">
                <a:solidFill>
                  <a:prstClr val="black"/>
                </a:solidFill>
              </a:rPr>
            </a:br>
            <a:r>
              <a:rPr lang="en-US" dirty="0"/>
              <a:t>Unit developer;</a:t>
            </a:r>
          </a:p>
          <a:p>
            <a:pPr algn="ctr"/>
            <a:r>
              <a:rPr lang="en-US" dirty="0"/>
              <a:t>increment integrator;</a:t>
            </a:r>
          </a:p>
          <a:p>
            <a:pPr algn="ctr"/>
            <a:r>
              <a:rPr lang="en-US" dirty="0"/>
              <a:t>system verifier;</a:t>
            </a:r>
          </a:p>
          <a:p>
            <a:pPr algn="ctr"/>
            <a:r>
              <a:rPr lang="en-US" dirty="0"/>
              <a:t>client acceptance tester;</a:t>
            </a:r>
          </a:p>
          <a:p>
            <a:pPr algn="ctr"/>
            <a:r>
              <a:rPr lang="en-US" dirty="0"/>
              <a:t>system user</a:t>
            </a:r>
          </a:p>
        </p:txBody>
      </p:sp>
      <p:sp>
        <p:nvSpPr>
          <p:cNvPr id="74" name="TextBox 73"/>
          <p:cNvSpPr txBox="1"/>
          <p:nvPr/>
        </p:nvSpPr>
        <p:spPr>
          <a:xfrm>
            <a:off x="3331024" y="2588724"/>
            <a:ext cx="1447800" cy="2585323"/>
          </a:xfrm>
          <a:prstGeom prst="rect">
            <a:avLst/>
          </a:prstGeom>
          <a:noFill/>
        </p:spPr>
        <p:txBody>
          <a:bodyPr wrap="square" rtlCol="0">
            <a:spAutoFit/>
          </a:bodyPr>
          <a:lstStyle/>
          <a:p>
            <a:pPr algn="ctr"/>
            <a:r>
              <a:rPr lang="en-US" b="1" dirty="0">
                <a:solidFill>
                  <a:prstClr val="black"/>
                </a:solidFill>
              </a:rPr>
              <a:t>Stimulus</a:t>
            </a:r>
            <a:r>
              <a:rPr lang="en-US" dirty="0">
                <a:solidFill>
                  <a:prstClr val="black"/>
                </a:solidFill>
              </a:rPr>
              <a:t>:</a:t>
            </a:r>
            <a:br>
              <a:rPr lang="en-US" dirty="0">
                <a:solidFill>
                  <a:prstClr val="black"/>
                </a:solidFill>
              </a:rPr>
            </a:br>
            <a:r>
              <a:rPr lang="en-US" dirty="0"/>
              <a:t>Analysis, architecture, design, class, subsystem integration completed; system delivered</a:t>
            </a:r>
          </a:p>
        </p:txBody>
      </p:sp>
      <p:sp>
        <p:nvSpPr>
          <p:cNvPr id="75" name="TextBox 74"/>
          <p:cNvSpPr txBox="1"/>
          <p:nvPr/>
        </p:nvSpPr>
        <p:spPr>
          <a:xfrm>
            <a:off x="4835974" y="3254206"/>
            <a:ext cx="1600200" cy="2308324"/>
          </a:xfrm>
          <a:prstGeom prst="rect">
            <a:avLst/>
          </a:prstGeom>
          <a:noFill/>
        </p:spPr>
        <p:txBody>
          <a:bodyPr wrap="square" rtlCol="0">
            <a:spAutoFit/>
          </a:bodyPr>
          <a:lstStyle/>
          <a:p>
            <a:pPr algn="ctr"/>
            <a:r>
              <a:rPr lang="en-US" b="1" dirty="0">
                <a:solidFill>
                  <a:prstClr val="black"/>
                </a:solidFill>
              </a:rPr>
              <a:t>Environment</a:t>
            </a:r>
            <a:r>
              <a:rPr lang="en-US" dirty="0">
                <a:solidFill>
                  <a:prstClr val="black"/>
                </a:solidFill>
              </a:rPr>
              <a:t>:</a:t>
            </a:r>
            <a:br>
              <a:rPr lang="en-US" dirty="0">
                <a:solidFill>
                  <a:prstClr val="black"/>
                </a:solidFill>
              </a:rPr>
            </a:br>
            <a:r>
              <a:rPr lang="en-US" dirty="0"/>
              <a:t>At design time, at development time, at compile time, at deployment time</a:t>
            </a:r>
          </a:p>
        </p:txBody>
      </p:sp>
      <p:sp>
        <p:nvSpPr>
          <p:cNvPr id="76" name="TextBox 75"/>
          <p:cNvSpPr txBox="1"/>
          <p:nvPr/>
        </p:nvSpPr>
        <p:spPr>
          <a:xfrm>
            <a:off x="6739229" y="2605373"/>
            <a:ext cx="1760278" cy="2308324"/>
          </a:xfrm>
          <a:prstGeom prst="rect">
            <a:avLst/>
          </a:prstGeom>
          <a:noFill/>
        </p:spPr>
        <p:txBody>
          <a:bodyPr wrap="square" rtlCol="0">
            <a:spAutoFit/>
          </a:bodyPr>
          <a:lstStyle/>
          <a:p>
            <a:pPr algn="ctr"/>
            <a:r>
              <a:rPr lang="en-US" b="1" dirty="0">
                <a:solidFill>
                  <a:prstClr val="black"/>
                </a:solidFill>
              </a:rPr>
              <a:t>Response</a:t>
            </a:r>
            <a:r>
              <a:rPr lang="en-US" dirty="0">
                <a:solidFill>
                  <a:prstClr val="black"/>
                </a:solidFill>
              </a:rPr>
              <a:t>:</a:t>
            </a:r>
          </a:p>
          <a:p>
            <a:pPr algn="ctr"/>
            <a:r>
              <a:rPr lang="en-US" dirty="0"/>
              <a:t>Provides access to state values; provides computed values; prepares test environment</a:t>
            </a:r>
          </a:p>
        </p:txBody>
      </p:sp>
      <p:sp>
        <p:nvSpPr>
          <p:cNvPr id="77" name="TextBox 76"/>
          <p:cNvSpPr txBox="1"/>
          <p:nvPr/>
        </p:nvSpPr>
        <p:spPr>
          <a:xfrm>
            <a:off x="8511853" y="3306830"/>
            <a:ext cx="2800762" cy="2862322"/>
          </a:xfrm>
          <a:prstGeom prst="rect">
            <a:avLst/>
          </a:prstGeom>
          <a:noFill/>
        </p:spPr>
        <p:txBody>
          <a:bodyPr wrap="square" rtlCol="0">
            <a:spAutoFit/>
          </a:bodyPr>
          <a:lstStyle/>
          <a:p>
            <a:pPr algn="ctr"/>
            <a:r>
              <a:rPr lang="en-US" b="1" dirty="0">
                <a:solidFill>
                  <a:prstClr val="black"/>
                </a:solidFill>
              </a:rPr>
              <a:t>Response measure:</a:t>
            </a:r>
            <a:br>
              <a:rPr lang="en-US" dirty="0">
                <a:solidFill>
                  <a:prstClr val="black"/>
                </a:solidFill>
              </a:rPr>
            </a:br>
            <a:r>
              <a:rPr lang="en-US" dirty="0"/>
              <a:t>Percent executable statements executed;</a:t>
            </a:r>
          </a:p>
          <a:p>
            <a:pPr algn="ctr"/>
            <a:r>
              <a:rPr lang="en-US" dirty="0"/>
              <a:t>Probability of failure if fault exists;</a:t>
            </a:r>
          </a:p>
          <a:p>
            <a:pPr algn="ctr"/>
            <a:r>
              <a:rPr lang="en-US" dirty="0"/>
              <a:t>Time to perform tests;</a:t>
            </a:r>
          </a:p>
          <a:p>
            <a:pPr algn="ctr"/>
            <a:r>
              <a:rPr lang="en-US" dirty="0"/>
              <a:t>Length of longest dependency chain in a test;</a:t>
            </a:r>
          </a:p>
          <a:p>
            <a:pPr algn="ctr"/>
            <a:r>
              <a:rPr lang="en-US" dirty="0"/>
              <a:t>Length of time to prepare test environment;</a:t>
            </a:r>
          </a:p>
        </p:txBody>
      </p:sp>
      <p:sp>
        <p:nvSpPr>
          <p:cNvPr id="26" name="Footer Placeholder 25"/>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7908321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What qualities are important?</a:t>
            </a:r>
            <a:endParaRPr lang="en-US" sz="1600" b="0" dirty="0"/>
          </a:p>
        </p:txBody>
      </p:sp>
      <p:sp>
        <p:nvSpPr>
          <p:cNvPr id="6" name="TextBox 5"/>
          <p:cNvSpPr txBox="1"/>
          <p:nvPr/>
        </p:nvSpPr>
        <p:spPr>
          <a:xfrm>
            <a:off x="296845" y="1295400"/>
            <a:ext cx="10830210" cy="3970318"/>
          </a:xfrm>
          <a:prstGeom prst="rect">
            <a:avLst/>
          </a:prstGeom>
          <a:noFill/>
        </p:spPr>
        <p:txBody>
          <a:bodyPr wrap="square" rtlCol="0">
            <a:spAutoFit/>
          </a:bodyPr>
          <a:lstStyle/>
          <a:p>
            <a:pPr algn="ctr">
              <a:spcBef>
                <a:spcPts val="1200"/>
              </a:spcBef>
              <a:buClr>
                <a:srgbClr val="475A8D">
                  <a:lumMod val="50000"/>
                </a:srgbClr>
              </a:buClr>
            </a:pPr>
            <a:r>
              <a:rPr lang="en-US" sz="5400" dirty="0">
                <a:solidFill>
                  <a:prstClr val="black"/>
                </a:solidFill>
              </a:rPr>
              <a:t>It depends!!!</a:t>
            </a:r>
          </a:p>
          <a:p>
            <a:pPr>
              <a:spcBef>
                <a:spcPts val="1200"/>
              </a:spcBef>
              <a:buClr>
                <a:srgbClr val="475A8D">
                  <a:lumMod val="50000"/>
                </a:srgbClr>
              </a:buClr>
            </a:pPr>
            <a:endParaRPr lang="en-US" sz="2400" dirty="0">
              <a:solidFill>
                <a:prstClr val="black"/>
              </a:solidFill>
            </a:endParaRPr>
          </a:p>
          <a:p>
            <a:pPr marL="514350" indent="-514350">
              <a:spcBef>
                <a:spcPts val="1200"/>
              </a:spcBef>
              <a:buClr>
                <a:srgbClr val="475A8D">
                  <a:lumMod val="50000"/>
                </a:srgbClr>
              </a:buClr>
              <a:buFont typeface="Wingdings" pitchFamily="2" charset="2"/>
              <a:buChar char="§"/>
            </a:pPr>
            <a:r>
              <a:rPr lang="en-US" sz="3600" dirty="0">
                <a:solidFill>
                  <a:prstClr val="black"/>
                </a:solidFill>
              </a:rPr>
              <a:t>Different software systems have different quality concerns.</a:t>
            </a:r>
          </a:p>
          <a:p>
            <a:pPr marL="514350" indent="-514350">
              <a:spcBef>
                <a:spcPts val="1200"/>
              </a:spcBef>
              <a:buClr>
                <a:srgbClr val="475A8D">
                  <a:lumMod val="50000"/>
                </a:srgbClr>
              </a:buClr>
              <a:buFont typeface="Wingdings" pitchFamily="2" charset="2"/>
              <a:buChar char="§"/>
            </a:pPr>
            <a:r>
              <a:rPr lang="en-US" sz="3600" dirty="0">
                <a:solidFill>
                  <a:prstClr val="black"/>
                </a:solidFill>
              </a:rPr>
              <a:t>We need to discover which qualities are of importance for a particular system. </a:t>
            </a:r>
            <a:endParaRPr lang="en-US" sz="4000" dirty="0">
              <a:solidFill>
                <a:prstClr val="black"/>
              </a:solidFill>
            </a:endParaRP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29</a:t>
            </a:fld>
            <a:endParaRPr lang="en-US">
              <a:solidFill>
                <a:prstClr val="black"/>
              </a:solidFill>
            </a:endParaRPr>
          </a:p>
        </p:txBody>
      </p:sp>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363155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Architecturally Significant Requirements (ASRs)</a:t>
            </a:r>
          </a:p>
        </p:txBody>
      </p:sp>
      <p:sp>
        <p:nvSpPr>
          <p:cNvPr id="5" name="Text Placeholder 4"/>
          <p:cNvSpPr>
            <a:spLocks noGrp="1"/>
          </p:cNvSpPr>
          <p:nvPr>
            <p:ph type="body" sz="quarter" idx="13"/>
          </p:nvPr>
        </p:nvSpPr>
        <p:spPr>
          <a:xfrm>
            <a:off x="296845" y="381000"/>
            <a:ext cx="10868615" cy="685800"/>
          </a:xfrm>
        </p:spPr>
        <p:txBody>
          <a:bodyPr>
            <a:normAutofit/>
          </a:bodyPr>
          <a:lstStyle/>
          <a:p>
            <a:r>
              <a:rPr lang="en-US" sz="3200" dirty="0"/>
              <a:t>Is it architecturally significant?</a:t>
            </a:r>
            <a:endParaRPr lang="en-US" sz="1600" b="0" dirty="0"/>
          </a:p>
        </p:txBody>
      </p:sp>
      <p:sp>
        <p:nvSpPr>
          <p:cNvPr id="6" name="TextBox 5"/>
          <p:cNvSpPr txBox="1"/>
          <p:nvPr/>
        </p:nvSpPr>
        <p:spPr>
          <a:xfrm>
            <a:off x="296845" y="1201511"/>
            <a:ext cx="10868615" cy="4154984"/>
          </a:xfrm>
          <a:prstGeom prst="rect">
            <a:avLst/>
          </a:prstGeom>
          <a:noFill/>
        </p:spPr>
        <p:txBody>
          <a:bodyPr wrap="square" rtlCol="0">
            <a:spAutoFit/>
          </a:bodyPr>
          <a:lstStyle/>
          <a:p>
            <a:pPr marL="514350" indent="-514350">
              <a:spcAft>
                <a:spcPts val="600"/>
              </a:spcAft>
              <a:buClr>
                <a:srgbClr val="475A8D">
                  <a:lumMod val="50000"/>
                </a:srgbClr>
              </a:buClr>
              <a:buFont typeface="Wingdings" pitchFamily="2" charset="2"/>
              <a:buChar char="§"/>
            </a:pPr>
            <a:r>
              <a:rPr lang="en-US" sz="3200" dirty="0">
                <a:solidFill>
                  <a:prstClr val="black"/>
                </a:solidFill>
              </a:rPr>
              <a:t>Reminder – we talk about 3 main types of requirements:</a:t>
            </a:r>
          </a:p>
          <a:p>
            <a:pPr marL="971550" lvl="1" indent="-514350">
              <a:spcAft>
                <a:spcPts val="600"/>
              </a:spcAft>
              <a:buClr>
                <a:srgbClr val="475A8D">
                  <a:lumMod val="50000"/>
                </a:srgbClr>
              </a:buClr>
              <a:buFont typeface="Wingdings" pitchFamily="2" charset="2"/>
              <a:buChar char="§"/>
            </a:pPr>
            <a:r>
              <a:rPr lang="en-US" sz="2800" b="1" dirty="0">
                <a:solidFill>
                  <a:prstClr val="black"/>
                </a:solidFill>
              </a:rPr>
              <a:t>Functional: </a:t>
            </a:r>
            <a:r>
              <a:rPr lang="en-US" sz="2800" dirty="0">
                <a:solidFill>
                  <a:prstClr val="black"/>
                </a:solidFill>
              </a:rPr>
              <a:t>satisfied by including appropriate set of responsibilities within the design. </a:t>
            </a:r>
          </a:p>
          <a:p>
            <a:pPr marL="1428750" lvl="2" indent="-514350">
              <a:spcAft>
                <a:spcPts val="600"/>
              </a:spcAft>
              <a:buClr>
                <a:srgbClr val="475A8D">
                  <a:lumMod val="50000"/>
                </a:srgbClr>
              </a:buClr>
              <a:buFont typeface="Wingdings" pitchFamily="2" charset="2"/>
              <a:buChar char="§"/>
            </a:pPr>
            <a:r>
              <a:rPr lang="en-US" sz="2400" dirty="0">
                <a:solidFill>
                  <a:prstClr val="black"/>
                </a:solidFill>
              </a:rPr>
              <a:t>Functionality </a:t>
            </a:r>
            <a:r>
              <a:rPr lang="en-US" sz="2400" i="1" dirty="0">
                <a:solidFill>
                  <a:prstClr val="black"/>
                </a:solidFill>
              </a:rPr>
              <a:t>does not determine architecture </a:t>
            </a:r>
            <a:r>
              <a:rPr lang="en-US" sz="2400" dirty="0">
                <a:solidFill>
                  <a:prstClr val="black"/>
                </a:solidFill>
              </a:rPr>
              <a:t>(and many architectures can satisfy one functionality), but functionality </a:t>
            </a:r>
            <a:r>
              <a:rPr lang="en-US" sz="2400" i="1" dirty="0">
                <a:solidFill>
                  <a:prstClr val="black"/>
                </a:solidFill>
              </a:rPr>
              <a:t>interacts with and constrains other qualities</a:t>
            </a:r>
            <a:r>
              <a:rPr lang="en-US" sz="2400" dirty="0">
                <a:solidFill>
                  <a:prstClr val="black"/>
                </a:solidFill>
              </a:rPr>
              <a:t>.</a:t>
            </a:r>
          </a:p>
          <a:p>
            <a:pPr marL="971550" lvl="1" indent="-514350">
              <a:spcAft>
                <a:spcPts val="600"/>
              </a:spcAft>
              <a:buClr>
                <a:srgbClr val="475A8D">
                  <a:lumMod val="50000"/>
                </a:srgbClr>
              </a:buClr>
              <a:buFont typeface="Wingdings" pitchFamily="2" charset="2"/>
              <a:buChar char="§"/>
            </a:pPr>
            <a:r>
              <a:rPr lang="en-US" sz="2800" b="1" dirty="0">
                <a:solidFill>
                  <a:prstClr val="black"/>
                </a:solidFill>
              </a:rPr>
              <a:t>Quality Attribute (QA): </a:t>
            </a:r>
            <a:r>
              <a:rPr lang="en-US" sz="2800" dirty="0">
                <a:solidFill>
                  <a:prstClr val="black"/>
                </a:solidFill>
              </a:rPr>
              <a:t>satisfied by structures and behaviors of the architecture.</a:t>
            </a:r>
          </a:p>
          <a:p>
            <a:pPr marL="971550" lvl="1" indent="-514350">
              <a:spcAft>
                <a:spcPts val="600"/>
              </a:spcAft>
              <a:buClr>
                <a:srgbClr val="475A8D">
                  <a:lumMod val="50000"/>
                </a:srgbClr>
              </a:buClr>
              <a:buFont typeface="Wingdings" pitchFamily="2" charset="2"/>
              <a:buChar char="§"/>
            </a:pPr>
            <a:r>
              <a:rPr lang="en-US" sz="2800" b="1" dirty="0">
                <a:solidFill>
                  <a:prstClr val="black"/>
                </a:solidFill>
              </a:rPr>
              <a:t>Constraints: </a:t>
            </a:r>
            <a:r>
              <a:rPr lang="en-US" sz="2800" dirty="0">
                <a:solidFill>
                  <a:prstClr val="black"/>
                </a:solidFill>
              </a:rPr>
              <a:t>design decisions that are already made. </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3</a:t>
            </a:fld>
            <a:endParaRPr lang="en-US">
              <a:solidFill>
                <a:prstClr val="black"/>
              </a:solidFill>
            </a:endParaRPr>
          </a:p>
        </p:txBody>
      </p:sp>
      <p:sp>
        <p:nvSpPr>
          <p:cNvPr id="2" name="Footer Placeholder 1"/>
          <p:cNvSpPr>
            <a:spLocks noGrp="1"/>
          </p:cNvSpPr>
          <p:nvPr>
            <p:ph type="ftr" sz="quarter" idx="16"/>
          </p:nvPr>
        </p:nvSpPr>
        <p:spPr/>
        <p:txBody>
          <a:bodyPr/>
          <a:lstStyle/>
          <a:p>
            <a:r>
              <a:rPr lang="en-US" dirty="0"/>
              <a:t>All rights reserved (M. Mirakhorli, J. Cleland-Huang)</a:t>
            </a:r>
          </a:p>
        </p:txBody>
      </p:sp>
    </p:spTree>
    <p:extLst>
      <p:ext uri="{BB962C8B-B14F-4D97-AF65-F5344CB8AC3E}">
        <p14:creationId xmlns:p14="http://schemas.microsoft.com/office/powerpoint/2010/main" val="233893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Daytime Trading System</a:t>
            </a:r>
            <a:endParaRPr lang="en-US" sz="1600" b="0" dirty="0"/>
          </a:p>
        </p:txBody>
      </p:sp>
      <p:sp>
        <p:nvSpPr>
          <p:cNvPr id="6" name="TextBox 5"/>
          <p:cNvSpPr txBox="1"/>
          <p:nvPr/>
        </p:nvSpPr>
        <p:spPr>
          <a:xfrm>
            <a:off x="985820" y="4705551"/>
            <a:ext cx="3702063" cy="1723549"/>
          </a:xfrm>
          <a:prstGeom prst="rect">
            <a:avLst/>
          </a:prstGeom>
          <a:noFill/>
        </p:spPr>
        <p:txBody>
          <a:bodyPr wrap="square" rtlCol="0">
            <a:spAutoFit/>
          </a:bodyPr>
          <a:lstStyle/>
          <a:p>
            <a:pPr>
              <a:spcBef>
                <a:spcPts val="1200"/>
              </a:spcBef>
              <a:buClr>
                <a:srgbClr val="475A8D">
                  <a:lumMod val="50000"/>
                </a:srgbClr>
              </a:buClr>
            </a:pPr>
            <a:r>
              <a:rPr lang="en-US" sz="3200" dirty="0">
                <a:solidFill>
                  <a:prstClr val="black"/>
                </a:solidFill>
              </a:rPr>
              <a:t>Quality concerns?</a:t>
            </a:r>
          </a:p>
          <a:p>
            <a:pPr>
              <a:spcBef>
                <a:spcPts val="1200"/>
              </a:spcBef>
              <a:buClr>
                <a:srgbClr val="475A8D">
                  <a:lumMod val="50000"/>
                </a:srgbClr>
              </a:buClr>
            </a:pPr>
            <a:r>
              <a:rPr lang="en-US" sz="3200" dirty="0">
                <a:solidFill>
                  <a:prstClr val="black"/>
                </a:solidFill>
              </a:rPr>
              <a:t>Quality attribute scenario?</a:t>
            </a:r>
            <a:endParaRPr lang="en-US" sz="3600" dirty="0">
              <a:solidFill>
                <a:prstClr val="black"/>
              </a:solidFill>
            </a:endParaRP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30</a:t>
            </a:fld>
            <a:endParaRPr lang="en-US">
              <a:solidFill>
                <a:prstClr val="black"/>
              </a:solidFill>
            </a:endParaRPr>
          </a:p>
        </p:txBody>
      </p:sp>
      <p:pic>
        <p:nvPicPr>
          <p:cNvPr id="120834" name="Picture 2" descr="http://daytradingcorp.com/wp-content/uploads/2009/12/day_trading_forex.jpg"/>
          <p:cNvPicPr>
            <a:picLocks noChangeAspect="1" noChangeArrowheads="1"/>
          </p:cNvPicPr>
          <p:nvPr/>
        </p:nvPicPr>
        <p:blipFill>
          <a:blip r:embed="rId3" cstate="print"/>
          <a:srcRect/>
          <a:stretch>
            <a:fillRect/>
          </a:stretch>
        </p:blipFill>
        <p:spPr bwMode="auto">
          <a:xfrm>
            <a:off x="973670" y="1210238"/>
            <a:ext cx="4881680" cy="3254453"/>
          </a:xfrm>
          <a:prstGeom prst="rect">
            <a:avLst/>
          </a:prstGeom>
          <a:noFill/>
        </p:spPr>
      </p:pic>
      <p:sp>
        <p:nvSpPr>
          <p:cNvPr id="2" name="Footer Placeholder 1"/>
          <p:cNvSpPr>
            <a:spLocks noGrp="1"/>
          </p:cNvSpPr>
          <p:nvPr>
            <p:ph type="ftr" sz="quarter" idx="16"/>
          </p:nvPr>
        </p:nvSpPr>
        <p:spPr/>
        <p:txBody>
          <a:bodyPr/>
          <a:lstStyle/>
          <a:p>
            <a:r>
              <a:rPr lang="en-US"/>
              <a:t>All rights reserved (M. Mirakhorli, J. Cleland-Huang)</a:t>
            </a:r>
          </a:p>
        </p:txBody>
      </p:sp>
      <p:sp>
        <p:nvSpPr>
          <p:cNvPr id="3" name="TextBox 2">
            <a:extLst>
              <a:ext uri="{FF2B5EF4-FFF2-40B4-BE49-F238E27FC236}">
                <a16:creationId xmlns:a16="http://schemas.microsoft.com/office/drawing/2014/main" id="{38933FC5-285B-25BE-BBA7-E802349A45CD}"/>
              </a:ext>
            </a:extLst>
          </p:cNvPr>
          <p:cNvSpPr txBox="1"/>
          <p:nvPr/>
        </p:nvSpPr>
        <p:spPr>
          <a:xfrm>
            <a:off x="6778928" y="1113001"/>
            <a:ext cx="3612543" cy="3539430"/>
          </a:xfrm>
          <a:prstGeom prst="rect">
            <a:avLst/>
          </a:prstGeom>
          <a:noFill/>
        </p:spPr>
        <p:txBody>
          <a:bodyPr wrap="square" rtlCol="0">
            <a:spAutoFit/>
          </a:bodyPr>
          <a:lstStyle/>
          <a:p>
            <a:r>
              <a:rPr lang="en-US" sz="3200" dirty="0"/>
              <a:t>Quality Attributes:</a:t>
            </a:r>
          </a:p>
          <a:p>
            <a:pPr marL="285750" indent="-285750">
              <a:buFont typeface="Arial" panose="020B0604020202020204" pitchFamily="34" charset="0"/>
              <a:buChar char="•"/>
            </a:pPr>
            <a:r>
              <a:rPr lang="en-US" sz="3200" dirty="0"/>
              <a:t>Availability</a:t>
            </a:r>
          </a:p>
          <a:p>
            <a:pPr marL="285750" indent="-285750">
              <a:buFont typeface="Arial" panose="020B0604020202020204" pitchFamily="34" charset="0"/>
              <a:buChar char="•"/>
            </a:pPr>
            <a:r>
              <a:rPr lang="en-US" sz="3200" dirty="0"/>
              <a:t>Modifiability </a:t>
            </a:r>
          </a:p>
          <a:p>
            <a:pPr marL="285750" indent="-285750">
              <a:buFont typeface="Arial" panose="020B0604020202020204" pitchFamily="34" charset="0"/>
              <a:buChar char="•"/>
            </a:pPr>
            <a:r>
              <a:rPr lang="en-US" sz="3200" dirty="0"/>
              <a:t>Usability </a:t>
            </a:r>
          </a:p>
          <a:p>
            <a:pPr marL="285750" indent="-285750">
              <a:buFont typeface="Arial" panose="020B0604020202020204" pitchFamily="34" charset="0"/>
              <a:buChar char="•"/>
            </a:pPr>
            <a:r>
              <a:rPr lang="en-US" sz="3200" dirty="0"/>
              <a:t>Performance</a:t>
            </a:r>
          </a:p>
          <a:p>
            <a:pPr marL="285750" indent="-285750">
              <a:buFont typeface="Arial" panose="020B0604020202020204" pitchFamily="34" charset="0"/>
              <a:buChar char="•"/>
            </a:pPr>
            <a:r>
              <a:rPr lang="en-US" sz="3200" dirty="0"/>
              <a:t>Security</a:t>
            </a:r>
          </a:p>
          <a:p>
            <a:pPr marL="285750" indent="-285750">
              <a:buFont typeface="Arial" panose="020B0604020202020204" pitchFamily="34" charset="0"/>
              <a:buChar char="•"/>
            </a:pPr>
            <a:r>
              <a:rPr lang="en-US" sz="3200" dirty="0"/>
              <a:t>Testability</a:t>
            </a:r>
          </a:p>
        </p:txBody>
      </p:sp>
      <p:grpSp>
        <p:nvGrpSpPr>
          <p:cNvPr id="54" name="Group 53">
            <a:extLst>
              <a:ext uri="{FF2B5EF4-FFF2-40B4-BE49-F238E27FC236}">
                <a16:creationId xmlns:a16="http://schemas.microsoft.com/office/drawing/2014/main" id="{D5297DFC-8947-80A4-C5E1-01007CC33741}"/>
              </a:ext>
            </a:extLst>
          </p:cNvPr>
          <p:cNvGrpSpPr/>
          <p:nvPr/>
        </p:nvGrpSpPr>
        <p:grpSpPr>
          <a:xfrm>
            <a:off x="4163570" y="4652988"/>
            <a:ext cx="5739967" cy="1912896"/>
            <a:chOff x="1295400" y="4071728"/>
            <a:chExt cx="7239000" cy="2412463"/>
          </a:xfrm>
        </p:grpSpPr>
        <p:grpSp>
          <p:nvGrpSpPr>
            <p:cNvPr id="7" name="Group 6">
              <a:extLst>
                <a:ext uri="{FF2B5EF4-FFF2-40B4-BE49-F238E27FC236}">
                  <a16:creationId xmlns:a16="http://schemas.microsoft.com/office/drawing/2014/main" id="{9E15998B-49CC-A519-3496-CDE3A61C6605}"/>
                </a:ext>
              </a:extLst>
            </p:cNvPr>
            <p:cNvGrpSpPr/>
            <p:nvPr/>
          </p:nvGrpSpPr>
          <p:grpSpPr>
            <a:xfrm>
              <a:off x="1524000" y="4071728"/>
              <a:ext cx="1371600" cy="1676400"/>
              <a:chOff x="533400" y="1676400"/>
              <a:chExt cx="1784822" cy="2447985"/>
            </a:xfrm>
          </p:grpSpPr>
          <p:sp>
            <p:nvSpPr>
              <p:cNvPr id="9" name="Freeform 8">
                <a:extLst>
                  <a:ext uri="{FF2B5EF4-FFF2-40B4-BE49-F238E27FC236}">
                    <a16:creationId xmlns:a16="http://schemas.microsoft.com/office/drawing/2014/main" id="{359FFCF6-7B63-D8B2-DDEC-51A727EAEC77}"/>
                  </a:ext>
                </a:extLst>
              </p:cNvPr>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10" name="Rectangle 9">
                <a:extLst>
                  <a:ext uri="{FF2B5EF4-FFF2-40B4-BE49-F238E27FC236}">
                    <a16:creationId xmlns:a16="http://schemas.microsoft.com/office/drawing/2014/main" id="{E203013E-A0A3-5D1F-6D84-A45AB0458AC2}"/>
                  </a:ext>
                </a:extLst>
              </p:cNvPr>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11" name="Oval 10">
                <a:extLst>
                  <a:ext uri="{FF2B5EF4-FFF2-40B4-BE49-F238E27FC236}">
                    <a16:creationId xmlns:a16="http://schemas.microsoft.com/office/drawing/2014/main" id="{F836A9D0-D1AB-9D9E-1304-4B4DBACB6004}"/>
                  </a:ext>
                </a:extLst>
              </p:cNvPr>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12" name="Oval 11">
                <a:extLst>
                  <a:ext uri="{FF2B5EF4-FFF2-40B4-BE49-F238E27FC236}">
                    <a16:creationId xmlns:a16="http://schemas.microsoft.com/office/drawing/2014/main" id="{9FBA7E75-1BDF-A8DD-3643-A6B26EF3DF80}"/>
                  </a:ext>
                </a:extLst>
              </p:cNvPr>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13" name="Oval 12">
                <a:extLst>
                  <a:ext uri="{FF2B5EF4-FFF2-40B4-BE49-F238E27FC236}">
                    <a16:creationId xmlns:a16="http://schemas.microsoft.com/office/drawing/2014/main" id="{3765701C-B9D4-869D-EE0D-569CF799FB62}"/>
                  </a:ext>
                </a:extLst>
              </p:cNvPr>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grpSp>
        <p:sp>
          <p:nvSpPr>
            <p:cNvPr id="14" name="Rounded Rectangle 14">
              <a:extLst>
                <a:ext uri="{FF2B5EF4-FFF2-40B4-BE49-F238E27FC236}">
                  <a16:creationId xmlns:a16="http://schemas.microsoft.com/office/drawing/2014/main" id="{9EE2950C-1A93-7C9E-23E7-FA5637E05384}"/>
                </a:ext>
              </a:extLst>
            </p:cNvPr>
            <p:cNvSpPr/>
            <p:nvPr/>
          </p:nvSpPr>
          <p:spPr>
            <a:xfrm>
              <a:off x="4343400" y="4452728"/>
              <a:ext cx="1066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Artifact</a:t>
              </a:r>
            </a:p>
          </p:txBody>
        </p:sp>
        <p:sp>
          <p:nvSpPr>
            <p:cNvPr id="15" name="Oval 14">
              <a:extLst>
                <a:ext uri="{FF2B5EF4-FFF2-40B4-BE49-F238E27FC236}">
                  <a16:creationId xmlns:a16="http://schemas.microsoft.com/office/drawing/2014/main" id="{71DEC082-AC3F-D9D6-A460-085557F4813C}"/>
                </a:ext>
              </a:extLst>
            </p:cNvPr>
            <p:cNvSpPr/>
            <p:nvPr/>
          </p:nvSpPr>
          <p:spPr>
            <a:xfrm>
              <a:off x="7162800" y="4452728"/>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6" name="Arc 15">
              <a:extLst>
                <a:ext uri="{FF2B5EF4-FFF2-40B4-BE49-F238E27FC236}">
                  <a16:creationId xmlns:a16="http://schemas.microsoft.com/office/drawing/2014/main" id="{E72EA0D2-4F30-AD9D-B255-7D5D870CA32C}"/>
                </a:ext>
              </a:extLst>
            </p:cNvPr>
            <p:cNvSpPr/>
            <p:nvPr/>
          </p:nvSpPr>
          <p:spPr>
            <a:xfrm>
              <a:off x="7010400" y="4605128"/>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solidFill>
                  <a:prstClr val="black"/>
                </a:solidFill>
              </a:endParaRPr>
            </a:p>
          </p:txBody>
        </p:sp>
        <p:sp>
          <p:nvSpPr>
            <p:cNvPr id="17" name="TextBox 16">
              <a:extLst>
                <a:ext uri="{FF2B5EF4-FFF2-40B4-BE49-F238E27FC236}">
                  <a16:creationId xmlns:a16="http://schemas.microsoft.com/office/drawing/2014/main" id="{276306B2-C8C1-B668-A68B-38DC4F9D3C07}"/>
                </a:ext>
              </a:extLst>
            </p:cNvPr>
            <p:cNvSpPr txBox="1"/>
            <p:nvPr/>
          </p:nvSpPr>
          <p:spPr>
            <a:xfrm>
              <a:off x="7315200" y="4605128"/>
              <a:ext cx="381001" cy="388155"/>
            </a:xfrm>
            <a:prstGeom prst="rect">
              <a:avLst/>
            </a:prstGeom>
            <a:noFill/>
          </p:spPr>
          <p:txBody>
            <a:bodyPr wrap="square" rtlCol="0">
              <a:spAutoFit/>
            </a:bodyPr>
            <a:lstStyle/>
            <a:p>
              <a:r>
                <a:rPr lang="en-US" sz="1400" dirty="0">
                  <a:solidFill>
                    <a:prstClr val="black"/>
                  </a:solidFill>
                </a:rPr>
                <a:t>1</a:t>
              </a:r>
            </a:p>
          </p:txBody>
        </p:sp>
        <p:sp>
          <p:nvSpPr>
            <p:cNvPr id="18" name="TextBox 17">
              <a:extLst>
                <a:ext uri="{FF2B5EF4-FFF2-40B4-BE49-F238E27FC236}">
                  <a16:creationId xmlns:a16="http://schemas.microsoft.com/office/drawing/2014/main" id="{6F7D26ED-A2CD-890A-8C3B-4978F27A6624}"/>
                </a:ext>
              </a:extLst>
            </p:cNvPr>
            <p:cNvSpPr txBox="1"/>
            <p:nvPr/>
          </p:nvSpPr>
          <p:spPr>
            <a:xfrm>
              <a:off x="7543800" y="4757528"/>
              <a:ext cx="381001" cy="388155"/>
            </a:xfrm>
            <a:prstGeom prst="rect">
              <a:avLst/>
            </a:prstGeom>
            <a:noFill/>
          </p:spPr>
          <p:txBody>
            <a:bodyPr wrap="square" rtlCol="0">
              <a:spAutoFit/>
            </a:bodyPr>
            <a:lstStyle/>
            <a:p>
              <a:r>
                <a:rPr lang="en-US" sz="1400" dirty="0">
                  <a:solidFill>
                    <a:prstClr val="black"/>
                  </a:solidFill>
                </a:rPr>
                <a:t>2</a:t>
              </a:r>
            </a:p>
          </p:txBody>
        </p:sp>
        <p:sp>
          <p:nvSpPr>
            <p:cNvPr id="19" name="TextBox 18">
              <a:extLst>
                <a:ext uri="{FF2B5EF4-FFF2-40B4-BE49-F238E27FC236}">
                  <a16:creationId xmlns:a16="http://schemas.microsoft.com/office/drawing/2014/main" id="{4DDE38D3-0E1A-BA49-AA44-EC56604D2E36}"/>
                </a:ext>
              </a:extLst>
            </p:cNvPr>
            <p:cNvSpPr txBox="1"/>
            <p:nvPr/>
          </p:nvSpPr>
          <p:spPr>
            <a:xfrm>
              <a:off x="7543800" y="5062328"/>
              <a:ext cx="381001" cy="388155"/>
            </a:xfrm>
            <a:prstGeom prst="rect">
              <a:avLst/>
            </a:prstGeom>
            <a:noFill/>
          </p:spPr>
          <p:txBody>
            <a:bodyPr wrap="square" rtlCol="0">
              <a:spAutoFit/>
            </a:bodyPr>
            <a:lstStyle/>
            <a:p>
              <a:r>
                <a:rPr lang="en-US" sz="1400" dirty="0">
                  <a:solidFill>
                    <a:prstClr val="black"/>
                  </a:solidFill>
                </a:rPr>
                <a:t>3</a:t>
              </a:r>
            </a:p>
          </p:txBody>
        </p:sp>
        <p:sp>
          <p:nvSpPr>
            <p:cNvPr id="20" name="TextBox 19">
              <a:extLst>
                <a:ext uri="{FF2B5EF4-FFF2-40B4-BE49-F238E27FC236}">
                  <a16:creationId xmlns:a16="http://schemas.microsoft.com/office/drawing/2014/main" id="{614E30C6-A045-A83D-35FC-48A2B8F2184B}"/>
                </a:ext>
              </a:extLst>
            </p:cNvPr>
            <p:cNvSpPr txBox="1"/>
            <p:nvPr/>
          </p:nvSpPr>
          <p:spPr>
            <a:xfrm>
              <a:off x="7315200" y="5214729"/>
              <a:ext cx="381001" cy="388155"/>
            </a:xfrm>
            <a:prstGeom prst="rect">
              <a:avLst/>
            </a:prstGeom>
            <a:noFill/>
          </p:spPr>
          <p:txBody>
            <a:bodyPr wrap="square" rtlCol="0">
              <a:spAutoFit/>
            </a:bodyPr>
            <a:lstStyle/>
            <a:p>
              <a:r>
                <a:rPr lang="en-US" sz="1400" dirty="0">
                  <a:solidFill>
                    <a:prstClr val="black"/>
                  </a:solidFill>
                </a:rPr>
                <a:t>4</a:t>
              </a:r>
            </a:p>
          </p:txBody>
        </p:sp>
        <p:grpSp>
          <p:nvGrpSpPr>
            <p:cNvPr id="21" name="Group 20">
              <a:extLst>
                <a:ext uri="{FF2B5EF4-FFF2-40B4-BE49-F238E27FC236}">
                  <a16:creationId xmlns:a16="http://schemas.microsoft.com/office/drawing/2014/main" id="{625A3CAA-1610-7595-AB28-67F8EA20C35B}"/>
                </a:ext>
              </a:extLst>
            </p:cNvPr>
            <p:cNvGrpSpPr/>
            <p:nvPr/>
          </p:nvGrpSpPr>
          <p:grpSpPr>
            <a:xfrm>
              <a:off x="7696200" y="4605128"/>
              <a:ext cx="762000" cy="304800"/>
              <a:chOff x="5105400" y="1752600"/>
              <a:chExt cx="762000" cy="304800"/>
            </a:xfrm>
          </p:grpSpPr>
          <p:cxnSp>
            <p:nvCxnSpPr>
              <p:cNvPr id="22" name="Straight Connector 21">
                <a:extLst>
                  <a:ext uri="{FF2B5EF4-FFF2-40B4-BE49-F238E27FC236}">
                    <a16:creationId xmlns:a16="http://schemas.microsoft.com/office/drawing/2014/main" id="{6B270A1D-F8DD-AB50-0DDA-36DA9AADFE61}"/>
                  </a:ext>
                </a:extLst>
              </p:cNvPr>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3A77F34-154D-03FA-2537-55E6A94CF1ED}"/>
                  </a:ext>
                </a:extLst>
              </p:cNvPr>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4E3108F-0009-1DA9-0FE8-8730707FE836}"/>
                  </a:ext>
                </a:extLst>
              </p:cNvPr>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25" name="Group 24">
              <a:extLst>
                <a:ext uri="{FF2B5EF4-FFF2-40B4-BE49-F238E27FC236}">
                  <a16:creationId xmlns:a16="http://schemas.microsoft.com/office/drawing/2014/main" id="{2034BF0F-D5BB-559A-6659-1298C998AFE3}"/>
                </a:ext>
              </a:extLst>
            </p:cNvPr>
            <p:cNvGrpSpPr/>
            <p:nvPr/>
          </p:nvGrpSpPr>
          <p:grpSpPr>
            <a:xfrm>
              <a:off x="7772400" y="4604426"/>
              <a:ext cx="381000" cy="304800"/>
              <a:chOff x="5181600" y="1828800"/>
              <a:chExt cx="609600" cy="457200"/>
            </a:xfrm>
          </p:grpSpPr>
          <p:cxnSp>
            <p:nvCxnSpPr>
              <p:cNvPr id="26" name="Straight Connector 25">
                <a:extLst>
                  <a:ext uri="{FF2B5EF4-FFF2-40B4-BE49-F238E27FC236}">
                    <a16:creationId xmlns:a16="http://schemas.microsoft.com/office/drawing/2014/main" id="{9D36B544-FDEA-9B00-B125-C3D455990980}"/>
                  </a:ext>
                </a:extLst>
              </p:cNvPr>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1CB57D8D-B766-7285-58C9-D5F4D1945A6C}"/>
                  </a:ext>
                </a:extLst>
              </p:cNvPr>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5799ECDA-4E12-6878-D6C8-150F2941AE15}"/>
                  </a:ext>
                </a:extLst>
              </p:cNvPr>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E327ECA9-8136-50CC-8397-E7AA7B28F19A}"/>
                  </a:ext>
                </a:extLst>
              </p:cNvPr>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D15FB6B-9256-5E0B-A7F9-5DB0806E2BBA}"/>
                  </a:ext>
                </a:extLst>
              </p:cNvPr>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363C4F8-EC13-3833-3C34-40F8A1BD29FF}"/>
                  </a:ext>
                </a:extLst>
              </p:cNvPr>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BEE56303-4BDB-CABD-C4A0-B814A1E56471}"/>
                  </a:ext>
                </a:extLst>
              </p:cNvPr>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F2627B4-18DD-C545-68B0-8248FA1E9FD3}"/>
                  </a:ext>
                </a:extLst>
              </p:cNvPr>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34" name="Straight Arrow Connector 33">
              <a:extLst>
                <a:ext uri="{FF2B5EF4-FFF2-40B4-BE49-F238E27FC236}">
                  <a16:creationId xmlns:a16="http://schemas.microsoft.com/office/drawing/2014/main" id="{76B68198-57D3-2140-5B48-F6E7EB6BC6E8}"/>
                </a:ext>
              </a:extLst>
            </p:cNvPr>
            <p:cNvCxnSpPr>
              <a:cxnSpLocks/>
            </p:cNvCxnSpPr>
            <p:nvPr/>
          </p:nvCxnSpPr>
          <p:spPr>
            <a:xfrm>
              <a:off x="7924800" y="5062328"/>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32AECE0-C00C-104F-4E3E-BB9F4513E63F}"/>
                </a:ext>
              </a:extLst>
            </p:cNvPr>
            <p:cNvCxnSpPr>
              <a:cxnSpLocks/>
            </p:cNvCxnSpPr>
            <p:nvPr/>
          </p:nvCxnSpPr>
          <p:spPr>
            <a:xfrm rot="10800000">
              <a:off x="7924800" y="5213140"/>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36" name="Group 35">
              <a:extLst>
                <a:ext uri="{FF2B5EF4-FFF2-40B4-BE49-F238E27FC236}">
                  <a16:creationId xmlns:a16="http://schemas.microsoft.com/office/drawing/2014/main" id="{C18C3778-D86A-04FD-A6C2-7239D404267B}"/>
                </a:ext>
              </a:extLst>
            </p:cNvPr>
            <p:cNvGrpSpPr/>
            <p:nvPr/>
          </p:nvGrpSpPr>
          <p:grpSpPr>
            <a:xfrm>
              <a:off x="7848600" y="5290928"/>
              <a:ext cx="381000" cy="304800"/>
              <a:chOff x="4876800" y="1600200"/>
              <a:chExt cx="381000" cy="304800"/>
            </a:xfrm>
          </p:grpSpPr>
          <p:cxnSp>
            <p:nvCxnSpPr>
              <p:cNvPr id="37" name="Straight Connector 36">
                <a:extLst>
                  <a:ext uri="{FF2B5EF4-FFF2-40B4-BE49-F238E27FC236}">
                    <a16:creationId xmlns:a16="http://schemas.microsoft.com/office/drawing/2014/main" id="{57A24D90-91F5-5F2A-79D4-6AC241851B13}"/>
                  </a:ext>
                </a:extLst>
              </p:cNvPr>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0E41DDEE-099D-184C-9B49-B0F8A13E8BF5}"/>
                  </a:ext>
                </a:extLst>
              </p:cNvPr>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3BAA5C28-B03F-9086-CC34-E0E6A23F935C}"/>
                  </a:ext>
                </a:extLst>
              </p:cNvPr>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1676EE7-F67D-D9E3-4914-E8791FA90F73}"/>
                  </a:ext>
                </a:extLst>
              </p:cNvPr>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D9DAF550-355B-52B1-B186-5B56A3F8209A}"/>
                  </a:ext>
                </a:extLst>
              </p:cNvPr>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C94C5762-99BF-DE49-3688-CCC0A511E343}"/>
                  </a:ext>
                </a:extLst>
              </p:cNvPr>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3" name="Straight Arrow Connector 42">
              <a:extLst>
                <a:ext uri="{FF2B5EF4-FFF2-40B4-BE49-F238E27FC236}">
                  <a16:creationId xmlns:a16="http://schemas.microsoft.com/office/drawing/2014/main" id="{15C25BA7-9B1E-0548-C006-EE36BCF96A13}"/>
                </a:ext>
              </a:extLst>
            </p:cNvPr>
            <p:cNvCxnSpPr>
              <a:cxnSpLocks/>
            </p:cNvCxnSpPr>
            <p:nvPr/>
          </p:nvCxnSpPr>
          <p:spPr>
            <a:xfrm>
              <a:off x="2667000" y="5062328"/>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4D6457B-058B-7575-09FC-3E9C7F6646D8}"/>
                </a:ext>
              </a:extLst>
            </p:cNvPr>
            <p:cNvCxnSpPr>
              <a:cxnSpLocks/>
            </p:cNvCxnSpPr>
            <p:nvPr/>
          </p:nvCxnSpPr>
          <p:spPr>
            <a:xfrm>
              <a:off x="5562600" y="5062328"/>
              <a:ext cx="1447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501E72EE-8541-AB5E-8431-D776EEFEA4C6}"/>
                </a:ext>
              </a:extLst>
            </p:cNvPr>
            <p:cNvSpPr txBox="1"/>
            <p:nvPr/>
          </p:nvSpPr>
          <p:spPr>
            <a:xfrm>
              <a:off x="1295400" y="5824328"/>
              <a:ext cx="1219200" cy="659863"/>
            </a:xfrm>
            <a:prstGeom prst="rect">
              <a:avLst/>
            </a:prstGeom>
            <a:noFill/>
          </p:spPr>
          <p:txBody>
            <a:bodyPr wrap="square" rtlCol="0">
              <a:spAutoFit/>
            </a:bodyPr>
            <a:lstStyle/>
            <a:p>
              <a:pPr algn="ctr"/>
              <a:r>
                <a:rPr lang="en-US" sz="1400" dirty="0">
                  <a:solidFill>
                    <a:prstClr val="black"/>
                  </a:solidFill>
                </a:rPr>
                <a:t>Source of stimulus</a:t>
              </a:r>
            </a:p>
          </p:txBody>
        </p:sp>
        <p:sp>
          <p:nvSpPr>
            <p:cNvPr id="46" name="TextBox 45">
              <a:extLst>
                <a:ext uri="{FF2B5EF4-FFF2-40B4-BE49-F238E27FC236}">
                  <a16:creationId xmlns:a16="http://schemas.microsoft.com/office/drawing/2014/main" id="{1250B0AF-9939-40DE-3584-EA4DFBFF6AE8}"/>
                </a:ext>
              </a:extLst>
            </p:cNvPr>
            <p:cNvSpPr txBox="1"/>
            <p:nvPr/>
          </p:nvSpPr>
          <p:spPr>
            <a:xfrm>
              <a:off x="2743199" y="5025597"/>
              <a:ext cx="1219200" cy="388155"/>
            </a:xfrm>
            <a:prstGeom prst="rect">
              <a:avLst/>
            </a:prstGeom>
            <a:noFill/>
          </p:spPr>
          <p:txBody>
            <a:bodyPr wrap="square" rtlCol="0">
              <a:spAutoFit/>
            </a:bodyPr>
            <a:lstStyle/>
            <a:p>
              <a:pPr algn="ctr"/>
              <a:r>
                <a:rPr lang="en-US" sz="1400" dirty="0">
                  <a:solidFill>
                    <a:prstClr val="black"/>
                  </a:solidFill>
                </a:rPr>
                <a:t>Stimulus</a:t>
              </a:r>
            </a:p>
          </p:txBody>
        </p:sp>
        <p:sp>
          <p:nvSpPr>
            <p:cNvPr id="47" name="TextBox 46">
              <a:extLst>
                <a:ext uri="{FF2B5EF4-FFF2-40B4-BE49-F238E27FC236}">
                  <a16:creationId xmlns:a16="http://schemas.microsoft.com/office/drawing/2014/main" id="{5045723E-8E7E-B310-8CDC-A68EF2C322A1}"/>
                </a:ext>
              </a:extLst>
            </p:cNvPr>
            <p:cNvSpPr txBox="1"/>
            <p:nvPr/>
          </p:nvSpPr>
          <p:spPr>
            <a:xfrm>
              <a:off x="4114800" y="5759796"/>
              <a:ext cx="1447799" cy="388155"/>
            </a:xfrm>
            <a:prstGeom prst="rect">
              <a:avLst/>
            </a:prstGeom>
            <a:noFill/>
          </p:spPr>
          <p:txBody>
            <a:bodyPr wrap="square" rtlCol="0">
              <a:spAutoFit/>
            </a:bodyPr>
            <a:lstStyle/>
            <a:p>
              <a:pPr algn="ctr"/>
              <a:r>
                <a:rPr lang="en-US" sz="1400" dirty="0">
                  <a:solidFill>
                    <a:prstClr val="black"/>
                  </a:solidFill>
                </a:rPr>
                <a:t>Environment</a:t>
              </a:r>
            </a:p>
          </p:txBody>
        </p:sp>
        <p:sp>
          <p:nvSpPr>
            <p:cNvPr id="48" name="TextBox 47">
              <a:extLst>
                <a:ext uri="{FF2B5EF4-FFF2-40B4-BE49-F238E27FC236}">
                  <a16:creationId xmlns:a16="http://schemas.microsoft.com/office/drawing/2014/main" id="{5ED9C48E-AF6E-4381-5060-277DF39ECA12}"/>
                </a:ext>
              </a:extLst>
            </p:cNvPr>
            <p:cNvSpPr txBox="1"/>
            <p:nvPr/>
          </p:nvSpPr>
          <p:spPr>
            <a:xfrm>
              <a:off x="5562599" y="5073996"/>
              <a:ext cx="1447799" cy="388155"/>
            </a:xfrm>
            <a:prstGeom prst="rect">
              <a:avLst/>
            </a:prstGeom>
            <a:noFill/>
          </p:spPr>
          <p:txBody>
            <a:bodyPr wrap="square" rtlCol="0">
              <a:spAutoFit/>
            </a:bodyPr>
            <a:lstStyle/>
            <a:p>
              <a:pPr algn="ctr"/>
              <a:r>
                <a:rPr lang="en-US" sz="1400" dirty="0">
                  <a:solidFill>
                    <a:prstClr val="black"/>
                  </a:solidFill>
                </a:rPr>
                <a:t>Response</a:t>
              </a:r>
            </a:p>
          </p:txBody>
        </p:sp>
        <p:sp>
          <p:nvSpPr>
            <p:cNvPr id="49" name="TextBox 48">
              <a:extLst>
                <a:ext uri="{FF2B5EF4-FFF2-40B4-BE49-F238E27FC236}">
                  <a16:creationId xmlns:a16="http://schemas.microsoft.com/office/drawing/2014/main" id="{14C970C5-3C8D-D6FD-A967-6A8FDC0D57B5}"/>
                </a:ext>
              </a:extLst>
            </p:cNvPr>
            <p:cNvSpPr txBox="1"/>
            <p:nvPr/>
          </p:nvSpPr>
          <p:spPr>
            <a:xfrm>
              <a:off x="7086601" y="5759796"/>
              <a:ext cx="1447799" cy="659863"/>
            </a:xfrm>
            <a:prstGeom prst="rect">
              <a:avLst/>
            </a:prstGeom>
            <a:noFill/>
          </p:spPr>
          <p:txBody>
            <a:bodyPr wrap="square" rtlCol="0">
              <a:spAutoFit/>
            </a:bodyPr>
            <a:lstStyle/>
            <a:p>
              <a:pPr algn="ctr"/>
              <a:r>
                <a:rPr lang="en-US" sz="1400" dirty="0">
                  <a:solidFill>
                    <a:prstClr val="black"/>
                  </a:solidFill>
                </a:rPr>
                <a:t>Response</a:t>
              </a:r>
              <a:br>
                <a:rPr lang="en-US" sz="1400" dirty="0">
                  <a:solidFill>
                    <a:prstClr val="black"/>
                  </a:solidFill>
                </a:rPr>
              </a:br>
              <a:r>
                <a:rPr lang="en-US" sz="1400" dirty="0">
                  <a:solidFill>
                    <a:prstClr val="black"/>
                  </a:solidFill>
                </a:rPr>
                <a:t>measure</a:t>
              </a:r>
            </a:p>
          </p:txBody>
        </p:sp>
      </p:grpSp>
    </p:spTree>
    <p:extLst>
      <p:ext uri="{BB962C8B-B14F-4D97-AF65-F5344CB8AC3E}">
        <p14:creationId xmlns:p14="http://schemas.microsoft.com/office/powerpoint/2010/main" val="172023909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Upper limb rehabilitation device</a:t>
            </a:r>
            <a:endParaRPr lang="en-US" sz="1600" b="0" dirty="0"/>
          </a:p>
        </p:txBody>
      </p:sp>
      <p:sp>
        <p:nvSpPr>
          <p:cNvPr id="6" name="TextBox 5"/>
          <p:cNvSpPr txBox="1"/>
          <p:nvPr/>
        </p:nvSpPr>
        <p:spPr>
          <a:xfrm>
            <a:off x="420992" y="4720949"/>
            <a:ext cx="3482762" cy="1723549"/>
          </a:xfrm>
          <a:prstGeom prst="rect">
            <a:avLst/>
          </a:prstGeom>
          <a:noFill/>
        </p:spPr>
        <p:txBody>
          <a:bodyPr wrap="square" rtlCol="0">
            <a:spAutoFit/>
          </a:bodyPr>
          <a:lstStyle/>
          <a:p>
            <a:pPr>
              <a:spcBef>
                <a:spcPts val="1200"/>
              </a:spcBef>
              <a:buClr>
                <a:srgbClr val="475A8D">
                  <a:lumMod val="50000"/>
                </a:srgbClr>
              </a:buClr>
            </a:pPr>
            <a:r>
              <a:rPr lang="en-US" sz="3200" dirty="0">
                <a:solidFill>
                  <a:prstClr val="black"/>
                </a:solidFill>
              </a:rPr>
              <a:t>Quality concerns?</a:t>
            </a:r>
          </a:p>
          <a:p>
            <a:pPr>
              <a:spcBef>
                <a:spcPts val="1200"/>
              </a:spcBef>
              <a:buClr>
                <a:srgbClr val="475A8D">
                  <a:lumMod val="50000"/>
                </a:srgbClr>
              </a:buClr>
            </a:pPr>
            <a:r>
              <a:rPr lang="en-US" sz="3200" dirty="0">
                <a:solidFill>
                  <a:prstClr val="black"/>
                </a:solidFill>
              </a:rPr>
              <a:t>Quality attribute scenario?</a:t>
            </a:r>
            <a:endParaRPr lang="en-US" sz="3600" dirty="0">
              <a:solidFill>
                <a:prstClr val="black"/>
              </a:solidFill>
            </a:endParaRP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31</a:t>
            </a:fld>
            <a:endParaRPr lang="en-US">
              <a:solidFill>
                <a:prstClr val="black"/>
              </a:solidFill>
            </a:endParaRPr>
          </a:p>
        </p:txBody>
      </p:sp>
      <p:pic>
        <p:nvPicPr>
          <p:cNvPr id="161794" name="Picture 2"/>
          <p:cNvPicPr>
            <a:picLocks noChangeAspect="1" noChangeArrowheads="1"/>
          </p:cNvPicPr>
          <p:nvPr/>
        </p:nvPicPr>
        <p:blipFill>
          <a:blip r:embed="rId3" cstate="print"/>
          <a:srcRect/>
          <a:stretch>
            <a:fillRect/>
          </a:stretch>
        </p:blipFill>
        <p:spPr bwMode="auto">
          <a:xfrm>
            <a:off x="296845" y="1324741"/>
            <a:ext cx="5956227" cy="2989885"/>
          </a:xfrm>
          <a:prstGeom prst="rect">
            <a:avLst/>
          </a:prstGeom>
          <a:noFill/>
          <a:ln w="9525">
            <a:noFill/>
            <a:miter lim="800000"/>
            <a:headEnd/>
            <a:tailEnd/>
          </a:ln>
        </p:spPr>
      </p:pic>
      <p:sp>
        <p:nvSpPr>
          <p:cNvPr id="2" name="Footer Placeholder 1"/>
          <p:cNvSpPr>
            <a:spLocks noGrp="1"/>
          </p:cNvSpPr>
          <p:nvPr>
            <p:ph type="ftr" sz="quarter" idx="16"/>
          </p:nvPr>
        </p:nvSpPr>
        <p:spPr/>
        <p:txBody>
          <a:bodyPr/>
          <a:lstStyle/>
          <a:p>
            <a:r>
              <a:rPr lang="en-US"/>
              <a:t>All rights reserved (M. Mirakhorli, J. Cleland-Huang)</a:t>
            </a:r>
          </a:p>
        </p:txBody>
      </p:sp>
      <p:sp>
        <p:nvSpPr>
          <p:cNvPr id="3" name="TextBox 2">
            <a:extLst>
              <a:ext uri="{FF2B5EF4-FFF2-40B4-BE49-F238E27FC236}">
                <a16:creationId xmlns:a16="http://schemas.microsoft.com/office/drawing/2014/main" id="{5C6D6E03-8004-4805-C235-AE90D1DC4B55}"/>
              </a:ext>
            </a:extLst>
          </p:cNvPr>
          <p:cNvSpPr txBox="1"/>
          <p:nvPr/>
        </p:nvSpPr>
        <p:spPr>
          <a:xfrm>
            <a:off x="6928574" y="1299785"/>
            <a:ext cx="3733384" cy="3108543"/>
          </a:xfrm>
          <a:prstGeom prst="rect">
            <a:avLst/>
          </a:prstGeom>
          <a:noFill/>
        </p:spPr>
        <p:txBody>
          <a:bodyPr wrap="square" rtlCol="0">
            <a:spAutoFit/>
          </a:bodyPr>
          <a:lstStyle/>
          <a:p>
            <a:r>
              <a:rPr lang="en-US" sz="2800" dirty="0"/>
              <a:t>Quality Attributes:</a:t>
            </a:r>
          </a:p>
          <a:p>
            <a:pPr marL="285750" indent="-285750">
              <a:buFont typeface="Arial" panose="020B0604020202020204" pitchFamily="34" charset="0"/>
              <a:buChar char="•"/>
            </a:pPr>
            <a:r>
              <a:rPr lang="en-US" sz="2800" dirty="0"/>
              <a:t>Availability</a:t>
            </a:r>
          </a:p>
          <a:p>
            <a:pPr marL="285750" indent="-285750">
              <a:buFont typeface="Arial" panose="020B0604020202020204" pitchFamily="34" charset="0"/>
              <a:buChar char="•"/>
            </a:pPr>
            <a:r>
              <a:rPr lang="en-US" sz="2800" dirty="0"/>
              <a:t>Modifiability </a:t>
            </a:r>
          </a:p>
          <a:p>
            <a:pPr marL="285750" indent="-285750">
              <a:buFont typeface="Arial" panose="020B0604020202020204" pitchFamily="34" charset="0"/>
              <a:buChar char="•"/>
            </a:pPr>
            <a:r>
              <a:rPr lang="en-US" sz="2800" dirty="0"/>
              <a:t>Usability </a:t>
            </a:r>
          </a:p>
          <a:p>
            <a:pPr marL="285750" indent="-285750">
              <a:buFont typeface="Arial" panose="020B0604020202020204" pitchFamily="34" charset="0"/>
              <a:buChar char="•"/>
            </a:pPr>
            <a:r>
              <a:rPr lang="en-US" sz="2800" dirty="0"/>
              <a:t>Performance</a:t>
            </a:r>
          </a:p>
          <a:p>
            <a:pPr marL="285750" indent="-285750">
              <a:buFont typeface="Arial" panose="020B0604020202020204" pitchFamily="34" charset="0"/>
              <a:buChar char="•"/>
            </a:pPr>
            <a:r>
              <a:rPr lang="en-US" sz="2800" dirty="0"/>
              <a:t>Security</a:t>
            </a:r>
          </a:p>
          <a:p>
            <a:pPr marL="285750" indent="-285750">
              <a:buFont typeface="Arial" panose="020B0604020202020204" pitchFamily="34" charset="0"/>
              <a:buChar char="•"/>
            </a:pPr>
            <a:r>
              <a:rPr lang="en-US" sz="2800" dirty="0"/>
              <a:t>Testability</a:t>
            </a:r>
          </a:p>
        </p:txBody>
      </p:sp>
      <p:grpSp>
        <p:nvGrpSpPr>
          <p:cNvPr id="7" name="Group 6">
            <a:extLst>
              <a:ext uri="{FF2B5EF4-FFF2-40B4-BE49-F238E27FC236}">
                <a16:creationId xmlns:a16="http://schemas.microsoft.com/office/drawing/2014/main" id="{5FD7624F-CAD0-1A6A-0975-286E1B84E17D}"/>
              </a:ext>
            </a:extLst>
          </p:cNvPr>
          <p:cNvGrpSpPr/>
          <p:nvPr/>
        </p:nvGrpSpPr>
        <p:grpSpPr>
          <a:xfrm>
            <a:off x="4163570" y="4652988"/>
            <a:ext cx="5739967" cy="1912896"/>
            <a:chOff x="1295400" y="4071728"/>
            <a:chExt cx="7239000" cy="2412463"/>
          </a:xfrm>
        </p:grpSpPr>
        <p:grpSp>
          <p:nvGrpSpPr>
            <p:cNvPr id="9" name="Group 8">
              <a:extLst>
                <a:ext uri="{FF2B5EF4-FFF2-40B4-BE49-F238E27FC236}">
                  <a16:creationId xmlns:a16="http://schemas.microsoft.com/office/drawing/2014/main" id="{36A7B142-AA75-FB67-89FC-E59460534CFA}"/>
                </a:ext>
              </a:extLst>
            </p:cNvPr>
            <p:cNvGrpSpPr/>
            <p:nvPr/>
          </p:nvGrpSpPr>
          <p:grpSpPr>
            <a:xfrm>
              <a:off x="1524000" y="4071728"/>
              <a:ext cx="1371600" cy="1676400"/>
              <a:chOff x="533400" y="1676400"/>
              <a:chExt cx="1784822" cy="2447985"/>
            </a:xfrm>
          </p:grpSpPr>
          <p:sp>
            <p:nvSpPr>
              <p:cNvPr id="46" name="Freeform 8">
                <a:extLst>
                  <a:ext uri="{FF2B5EF4-FFF2-40B4-BE49-F238E27FC236}">
                    <a16:creationId xmlns:a16="http://schemas.microsoft.com/office/drawing/2014/main" id="{F8001A6A-1D4F-779A-D2C2-2814E88CE64D}"/>
                  </a:ext>
                </a:extLst>
              </p:cNvPr>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47" name="Rectangle 46">
                <a:extLst>
                  <a:ext uri="{FF2B5EF4-FFF2-40B4-BE49-F238E27FC236}">
                    <a16:creationId xmlns:a16="http://schemas.microsoft.com/office/drawing/2014/main" id="{207FF7DE-C31B-CE3D-3931-BEC5D0333D85}"/>
                  </a:ext>
                </a:extLst>
              </p:cNvPr>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48" name="Oval 47">
                <a:extLst>
                  <a:ext uri="{FF2B5EF4-FFF2-40B4-BE49-F238E27FC236}">
                    <a16:creationId xmlns:a16="http://schemas.microsoft.com/office/drawing/2014/main" id="{6D3DE1C4-B266-15FB-3199-6B205949FF86}"/>
                  </a:ext>
                </a:extLst>
              </p:cNvPr>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49" name="Oval 48">
                <a:extLst>
                  <a:ext uri="{FF2B5EF4-FFF2-40B4-BE49-F238E27FC236}">
                    <a16:creationId xmlns:a16="http://schemas.microsoft.com/office/drawing/2014/main" id="{BF8CB5AD-6488-C27D-1700-B9B13D42719B}"/>
                  </a:ext>
                </a:extLst>
              </p:cNvPr>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50" name="Oval 49">
                <a:extLst>
                  <a:ext uri="{FF2B5EF4-FFF2-40B4-BE49-F238E27FC236}">
                    <a16:creationId xmlns:a16="http://schemas.microsoft.com/office/drawing/2014/main" id="{87B4F9F4-19DD-42FB-DD12-FB4EC56F1D3C}"/>
                  </a:ext>
                </a:extLst>
              </p:cNvPr>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grpSp>
        <p:sp>
          <p:nvSpPr>
            <p:cNvPr id="10" name="Rounded Rectangle 14">
              <a:extLst>
                <a:ext uri="{FF2B5EF4-FFF2-40B4-BE49-F238E27FC236}">
                  <a16:creationId xmlns:a16="http://schemas.microsoft.com/office/drawing/2014/main" id="{16BB1C64-17EC-9004-521A-EFF13380BEFE}"/>
                </a:ext>
              </a:extLst>
            </p:cNvPr>
            <p:cNvSpPr/>
            <p:nvPr/>
          </p:nvSpPr>
          <p:spPr>
            <a:xfrm>
              <a:off x="4343400" y="4452728"/>
              <a:ext cx="1066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Artifact</a:t>
              </a:r>
            </a:p>
          </p:txBody>
        </p:sp>
        <p:sp>
          <p:nvSpPr>
            <p:cNvPr id="11" name="Oval 10">
              <a:extLst>
                <a:ext uri="{FF2B5EF4-FFF2-40B4-BE49-F238E27FC236}">
                  <a16:creationId xmlns:a16="http://schemas.microsoft.com/office/drawing/2014/main" id="{1A8AE623-DBDF-0105-91E6-813CB57EA12D}"/>
                </a:ext>
              </a:extLst>
            </p:cNvPr>
            <p:cNvSpPr/>
            <p:nvPr/>
          </p:nvSpPr>
          <p:spPr>
            <a:xfrm>
              <a:off x="7162800" y="4452728"/>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2" name="Arc 11">
              <a:extLst>
                <a:ext uri="{FF2B5EF4-FFF2-40B4-BE49-F238E27FC236}">
                  <a16:creationId xmlns:a16="http://schemas.microsoft.com/office/drawing/2014/main" id="{E329186A-DEF0-96E7-6122-63E006486D92}"/>
                </a:ext>
              </a:extLst>
            </p:cNvPr>
            <p:cNvSpPr/>
            <p:nvPr/>
          </p:nvSpPr>
          <p:spPr>
            <a:xfrm>
              <a:off x="7010400" y="4605128"/>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solidFill>
                  <a:prstClr val="black"/>
                </a:solidFill>
              </a:endParaRPr>
            </a:p>
          </p:txBody>
        </p:sp>
        <p:sp>
          <p:nvSpPr>
            <p:cNvPr id="13" name="TextBox 12">
              <a:extLst>
                <a:ext uri="{FF2B5EF4-FFF2-40B4-BE49-F238E27FC236}">
                  <a16:creationId xmlns:a16="http://schemas.microsoft.com/office/drawing/2014/main" id="{15F0BE7C-E651-2149-159E-08A8BC08D0AA}"/>
                </a:ext>
              </a:extLst>
            </p:cNvPr>
            <p:cNvSpPr txBox="1"/>
            <p:nvPr/>
          </p:nvSpPr>
          <p:spPr>
            <a:xfrm>
              <a:off x="7315200" y="4605128"/>
              <a:ext cx="381001" cy="388155"/>
            </a:xfrm>
            <a:prstGeom prst="rect">
              <a:avLst/>
            </a:prstGeom>
            <a:noFill/>
          </p:spPr>
          <p:txBody>
            <a:bodyPr wrap="square" rtlCol="0">
              <a:spAutoFit/>
            </a:bodyPr>
            <a:lstStyle/>
            <a:p>
              <a:r>
                <a:rPr lang="en-US" sz="1400" dirty="0">
                  <a:solidFill>
                    <a:prstClr val="black"/>
                  </a:solidFill>
                </a:rPr>
                <a:t>1</a:t>
              </a:r>
            </a:p>
          </p:txBody>
        </p:sp>
        <p:sp>
          <p:nvSpPr>
            <p:cNvPr id="14" name="TextBox 13">
              <a:extLst>
                <a:ext uri="{FF2B5EF4-FFF2-40B4-BE49-F238E27FC236}">
                  <a16:creationId xmlns:a16="http://schemas.microsoft.com/office/drawing/2014/main" id="{FE42EACD-6DE7-4EC7-C807-63AACA7A4333}"/>
                </a:ext>
              </a:extLst>
            </p:cNvPr>
            <p:cNvSpPr txBox="1"/>
            <p:nvPr/>
          </p:nvSpPr>
          <p:spPr>
            <a:xfrm>
              <a:off x="7543800" y="4757528"/>
              <a:ext cx="381001" cy="388155"/>
            </a:xfrm>
            <a:prstGeom prst="rect">
              <a:avLst/>
            </a:prstGeom>
            <a:noFill/>
          </p:spPr>
          <p:txBody>
            <a:bodyPr wrap="square" rtlCol="0">
              <a:spAutoFit/>
            </a:bodyPr>
            <a:lstStyle/>
            <a:p>
              <a:r>
                <a:rPr lang="en-US" sz="1400" dirty="0">
                  <a:solidFill>
                    <a:prstClr val="black"/>
                  </a:solidFill>
                </a:rPr>
                <a:t>2</a:t>
              </a:r>
            </a:p>
          </p:txBody>
        </p:sp>
        <p:sp>
          <p:nvSpPr>
            <p:cNvPr id="15" name="TextBox 14">
              <a:extLst>
                <a:ext uri="{FF2B5EF4-FFF2-40B4-BE49-F238E27FC236}">
                  <a16:creationId xmlns:a16="http://schemas.microsoft.com/office/drawing/2014/main" id="{8CDDC366-932B-58B8-F241-A0D414D4A078}"/>
                </a:ext>
              </a:extLst>
            </p:cNvPr>
            <p:cNvSpPr txBox="1"/>
            <p:nvPr/>
          </p:nvSpPr>
          <p:spPr>
            <a:xfrm>
              <a:off x="7543800" y="5062328"/>
              <a:ext cx="381001" cy="388155"/>
            </a:xfrm>
            <a:prstGeom prst="rect">
              <a:avLst/>
            </a:prstGeom>
            <a:noFill/>
          </p:spPr>
          <p:txBody>
            <a:bodyPr wrap="square" rtlCol="0">
              <a:spAutoFit/>
            </a:bodyPr>
            <a:lstStyle/>
            <a:p>
              <a:r>
                <a:rPr lang="en-US" sz="1400" dirty="0">
                  <a:solidFill>
                    <a:prstClr val="black"/>
                  </a:solidFill>
                </a:rPr>
                <a:t>3</a:t>
              </a:r>
            </a:p>
          </p:txBody>
        </p:sp>
        <p:sp>
          <p:nvSpPr>
            <p:cNvPr id="16" name="TextBox 15">
              <a:extLst>
                <a:ext uri="{FF2B5EF4-FFF2-40B4-BE49-F238E27FC236}">
                  <a16:creationId xmlns:a16="http://schemas.microsoft.com/office/drawing/2014/main" id="{EEBA4210-DC10-C8B5-196B-3A724CD97AFB}"/>
                </a:ext>
              </a:extLst>
            </p:cNvPr>
            <p:cNvSpPr txBox="1"/>
            <p:nvPr/>
          </p:nvSpPr>
          <p:spPr>
            <a:xfrm>
              <a:off x="7315200" y="5214729"/>
              <a:ext cx="381001" cy="388155"/>
            </a:xfrm>
            <a:prstGeom prst="rect">
              <a:avLst/>
            </a:prstGeom>
            <a:noFill/>
          </p:spPr>
          <p:txBody>
            <a:bodyPr wrap="square" rtlCol="0">
              <a:spAutoFit/>
            </a:bodyPr>
            <a:lstStyle/>
            <a:p>
              <a:r>
                <a:rPr lang="en-US" sz="1400" dirty="0">
                  <a:solidFill>
                    <a:prstClr val="black"/>
                  </a:solidFill>
                </a:rPr>
                <a:t>4</a:t>
              </a:r>
            </a:p>
          </p:txBody>
        </p:sp>
        <p:grpSp>
          <p:nvGrpSpPr>
            <p:cNvPr id="17" name="Group 16">
              <a:extLst>
                <a:ext uri="{FF2B5EF4-FFF2-40B4-BE49-F238E27FC236}">
                  <a16:creationId xmlns:a16="http://schemas.microsoft.com/office/drawing/2014/main" id="{E9583C15-1A12-1B3A-5FB1-997C9B104C9B}"/>
                </a:ext>
              </a:extLst>
            </p:cNvPr>
            <p:cNvGrpSpPr/>
            <p:nvPr/>
          </p:nvGrpSpPr>
          <p:grpSpPr>
            <a:xfrm>
              <a:off x="7696200" y="4605128"/>
              <a:ext cx="762000" cy="304800"/>
              <a:chOff x="5105400" y="1752600"/>
              <a:chExt cx="762000" cy="304800"/>
            </a:xfrm>
          </p:grpSpPr>
          <p:cxnSp>
            <p:nvCxnSpPr>
              <p:cNvPr id="43" name="Straight Connector 42">
                <a:extLst>
                  <a:ext uri="{FF2B5EF4-FFF2-40B4-BE49-F238E27FC236}">
                    <a16:creationId xmlns:a16="http://schemas.microsoft.com/office/drawing/2014/main" id="{50BF4896-9FDC-82E8-F1FC-BF15EDB46A4E}"/>
                  </a:ext>
                </a:extLst>
              </p:cNvPr>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31F209A5-4ADE-7F13-72B4-DCBECAC3EDF5}"/>
                  </a:ext>
                </a:extLst>
              </p:cNvPr>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9C40A5C8-DA84-FB28-1233-C132B20BB107}"/>
                  </a:ext>
                </a:extLst>
              </p:cNvPr>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2177DC7B-C37C-EDE8-F446-83C8FCC0268A}"/>
                </a:ext>
              </a:extLst>
            </p:cNvPr>
            <p:cNvGrpSpPr/>
            <p:nvPr/>
          </p:nvGrpSpPr>
          <p:grpSpPr>
            <a:xfrm>
              <a:off x="7772400" y="4604426"/>
              <a:ext cx="381000" cy="304800"/>
              <a:chOff x="5181600" y="1828800"/>
              <a:chExt cx="609600" cy="457200"/>
            </a:xfrm>
          </p:grpSpPr>
          <p:cxnSp>
            <p:nvCxnSpPr>
              <p:cNvPr id="35" name="Straight Connector 34">
                <a:extLst>
                  <a:ext uri="{FF2B5EF4-FFF2-40B4-BE49-F238E27FC236}">
                    <a16:creationId xmlns:a16="http://schemas.microsoft.com/office/drawing/2014/main" id="{7B028D2C-C552-6109-A363-2A433DFAA817}"/>
                  </a:ext>
                </a:extLst>
              </p:cNvPr>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C5840B52-BC9D-8655-F1C3-2B35425088A9}"/>
                  </a:ext>
                </a:extLst>
              </p:cNvPr>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55A1A5A-9E1F-EA00-8CEE-36DCFB6380D2}"/>
                  </a:ext>
                </a:extLst>
              </p:cNvPr>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FD07273-3668-0E04-32F7-1FFAE57A7A41}"/>
                  </a:ext>
                </a:extLst>
              </p:cNvPr>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514E87D-3546-6CAE-A4DD-456E6A9E4692}"/>
                  </a:ext>
                </a:extLst>
              </p:cNvPr>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8F9F6ED-DAA2-8F8F-D5ED-2734903EA458}"/>
                  </a:ext>
                </a:extLst>
              </p:cNvPr>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FB8B2F73-1DD7-368E-919D-53636841915F}"/>
                  </a:ext>
                </a:extLst>
              </p:cNvPr>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B27742F-1124-9600-872D-FDB75EADC9DD}"/>
                  </a:ext>
                </a:extLst>
              </p:cNvPr>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FF231B9C-FAD3-A228-A584-F571866248E5}"/>
                </a:ext>
              </a:extLst>
            </p:cNvPr>
            <p:cNvCxnSpPr>
              <a:cxnSpLocks/>
            </p:cNvCxnSpPr>
            <p:nvPr/>
          </p:nvCxnSpPr>
          <p:spPr>
            <a:xfrm>
              <a:off x="7924800" y="5062328"/>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F7A366A3-93E1-9E3B-C6FD-1A895C217E39}"/>
                </a:ext>
              </a:extLst>
            </p:cNvPr>
            <p:cNvCxnSpPr>
              <a:cxnSpLocks/>
            </p:cNvCxnSpPr>
            <p:nvPr/>
          </p:nvCxnSpPr>
          <p:spPr>
            <a:xfrm rot="10800000">
              <a:off x="7924800" y="5213140"/>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451DCC69-3B74-1DF0-4307-82B79C7EC15A}"/>
                </a:ext>
              </a:extLst>
            </p:cNvPr>
            <p:cNvGrpSpPr/>
            <p:nvPr/>
          </p:nvGrpSpPr>
          <p:grpSpPr>
            <a:xfrm>
              <a:off x="7848600" y="5290928"/>
              <a:ext cx="381000" cy="304800"/>
              <a:chOff x="4876800" y="1600200"/>
              <a:chExt cx="381000" cy="304800"/>
            </a:xfrm>
          </p:grpSpPr>
          <p:cxnSp>
            <p:nvCxnSpPr>
              <p:cNvPr id="29" name="Straight Connector 28">
                <a:extLst>
                  <a:ext uri="{FF2B5EF4-FFF2-40B4-BE49-F238E27FC236}">
                    <a16:creationId xmlns:a16="http://schemas.microsoft.com/office/drawing/2014/main" id="{C94D2880-F690-6FBF-6653-83668CF2B5C0}"/>
                  </a:ext>
                </a:extLst>
              </p:cNvPr>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E76A9E13-284E-E849-72F0-D571F6AE3CC0}"/>
                  </a:ext>
                </a:extLst>
              </p:cNvPr>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6508D91-7361-1E45-3A6C-22F3E003580E}"/>
                  </a:ext>
                </a:extLst>
              </p:cNvPr>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D8C41011-FE7F-68DF-8DF4-5D1E3081E75C}"/>
                  </a:ext>
                </a:extLst>
              </p:cNvPr>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BD71076E-BA40-01B3-75FF-A88349ECDA59}"/>
                  </a:ext>
                </a:extLst>
              </p:cNvPr>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3EF543F-8C3A-E831-81B2-F015FE4E8124}"/>
                  </a:ext>
                </a:extLst>
              </p:cNvPr>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77F35B9F-4C35-CC77-0F31-C4A7BB330653}"/>
                </a:ext>
              </a:extLst>
            </p:cNvPr>
            <p:cNvCxnSpPr>
              <a:cxnSpLocks/>
            </p:cNvCxnSpPr>
            <p:nvPr/>
          </p:nvCxnSpPr>
          <p:spPr>
            <a:xfrm>
              <a:off x="2667000" y="5062328"/>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D9DFF97-9373-EF3C-CDCE-EDA6857F099A}"/>
                </a:ext>
              </a:extLst>
            </p:cNvPr>
            <p:cNvCxnSpPr>
              <a:cxnSpLocks/>
            </p:cNvCxnSpPr>
            <p:nvPr/>
          </p:nvCxnSpPr>
          <p:spPr>
            <a:xfrm>
              <a:off x="5562600" y="5062328"/>
              <a:ext cx="1447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A0D9142F-131F-FBFD-73A4-B11075627A63}"/>
                </a:ext>
              </a:extLst>
            </p:cNvPr>
            <p:cNvSpPr txBox="1"/>
            <p:nvPr/>
          </p:nvSpPr>
          <p:spPr>
            <a:xfrm>
              <a:off x="1295400" y="5824328"/>
              <a:ext cx="1219200" cy="659863"/>
            </a:xfrm>
            <a:prstGeom prst="rect">
              <a:avLst/>
            </a:prstGeom>
            <a:noFill/>
          </p:spPr>
          <p:txBody>
            <a:bodyPr wrap="square" rtlCol="0">
              <a:spAutoFit/>
            </a:bodyPr>
            <a:lstStyle/>
            <a:p>
              <a:pPr algn="ctr"/>
              <a:r>
                <a:rPr lang="en-US" sz="1400" dirty="0">
                  <a:solidFill>
                    <a:prstClr val="black"/>
                  </a:solidFill>
                </a:rPr>
                <a:t>Source of stimulus</a:t>
              </a:r>
            </a:p>
          </p:txBody>
        </p:sp>
        <p:sp>
          <p:nvSpPr>
            <p:cNvPr id="25" name="TextBox 24">
              <a:extLst>
                <a:ext uri="{FF2B5EF4-FFF2-40B4-BE49-F238E27FC236}">
                  <a16:creationId xmlns:a16="http://schemas.microsoft.com/office/drawing/2014/main" id="{30952A98-607C-8D21-7B77-CC563DCC03F7}"/>
                </a:ext>
              </a:extLst>
            </p:cNvPr>
            <p:cNvSpPr txBox="1"/>
            <p:nvPr/>
          </p:nvSpPr>
          <p:spPr>
            <a:xfrm>
              <a:off x="2743199" y="5025597"/>
              <a:ext cx="1219200" cy="388155"/>
            </a:xfrm>
            <a:prstGeom prst="rect">
              <a:avLst/>
            </a:prstGeom>
            <a:noFill/>
          </p:spPr>
          <p:txBody>
            <a:bodyPr wrap="square" rtlCol="0">
              <a:spAutoFit/>
            </a:bodyPr>
            <a:lstStyle/>
            <a:p>
              <a:pPr algn="ctr"/>
              <a:r>
                <a:rPr lang="en-US" sz="1400" dirty="0">
                  <a:solidFill>
                    <a:prstClr val="black"/>
                  </a:solidFill>
                </a:rPr>
                <a:t>Stimulus</a:t>
              </a:r>
            </a:p>
          </p:txBody>
        </p:sp>
        <p:sp>
          <p:nvSpPr>
            <p:cNvPr id="26" name="TextBox 25">
              <a:extLst>
                <a:ext uri="{FF2B5EF4-FFF2-40B4-BE49-F238E27FC236}">
                  <a16:creationId xmlns:a16="http://schemas.microsoft.com/office/drawing/2014/main" id="{537C6ED0-88F8-3EF3-896B-E3D5776C9B21}"/>
                </a:ext>
              </a:extLst>
            </p:cNvPr>
            <p:cNvSpPr txBox="1"/>
            <p:nvPr/>
          </p:nvSpPr>
          <p:spPr>
            <a:xfrm>
              <a:off x="4114800" y="5759796"/>
              <a:ext cx="1447799" cy="388155"/>
            </a:xfrm>
            <a:prstGeom prst="rect">
              <a:avLst/>
            </a:prstGeom>
            <a:noFill/>
          </p:spPr>
          <p:txBody>
            <a:bodyPr wrap="square" rtlCol="0">
              <a:spAutoFit/>
            </a:bodyPr>
            <a:lstStyle/>
            <a:p>
              <a:pPr algn="ctr"/>
              <a:r>
                <a:rPr lang="en-US" sz="1400" dirty="0">
                  <a:solidFill>
                    <a:prstClr val="black"/>
                  </a:solidFill>
                </a:rPr>
                <a:t>Environment</a:t>
              </a:r>
            </a:p>
          </p:txBody>
        </p:sp>
        <p:sp>
          <p:nvSpPr>
            <p:cNvPr id="27" name="TextBox 26">
              <a:extLst>
                <a:ext uri="{FF2B5EF4-FFF2-40B4-BE49-F238E27FC236}">
                  <a16:creationId xmlns:a16="http://schemas.microsoft.com/office/drawing/2014/main" id="{D3A51841-0DFE-4B48-C462-66563943FF9B}"/>
                </a:ext>
              </a:extLst>
            </p:cNvPr>
            <p:cNvSpPr txBox="1"/>
            <p:nvPr/>
          </p:nvSpPr>
          <p:spPr>
            <a:xfrm>
              <a:off x="5562599" y="5073996"/>
              <a:ext cx="1447799" cy="388155"/>
            </a:xfrm>
            <a:prstGeom prst="rect">
              <a:avLst/>
            </a:prstGeom>
            <a:noFill/>
          </p:spPr>
          <p:txBody>
            <a:bodyPr wrap="square" rtlCol="0">
              <a:spAutoFit/>
            </a:bodyPr>
            <a:lstStyle/>
            <a:p>
              <a:pPr algn="ctr"/>
              <a:r>
                <a:rPr lang="en-US" sz="1400" dirty="0">
                  <a:solidFill>
                    <a:prstClr val="black"/>
                  </a:solidFill>
                </a:rPr>
                <a:t>Response</a:t>
              </a:r>
            </a:p>
          </p:txBody>
        </p:sp>
        <p:sp>
          <p:nvSpPr>
            <p:cNvPr id="28" name="TextBox 27">
              <a:extLst>
                <a:ext uri="{FF2B5EF4-FFF2-40B4-BE49-F238E27FC236}">
                  <a16:creationId xmlns:a16="http://schemas.microsoft.com/office/drawing/2014/main" id="{9655919F-A407-442B-A9A1-890624C479BF}"/>
                </a:ext>
              </a:extLst>
            </p:cNvPr>
            <p:cNvSpPr txBox="1"/>
            <p:nvPr/>
          </p:nvSpPr>
          <p:spPr>
            <a:xfrm>
              <a:off x="7086601" y="5759796"/>
              <a:ext cx="1447799" cy="659863"/>
            </a:xfrm>
            <a:prstGeom prst="rect">
              <a:avLst/>
            </a:prstGeom>
            <a:noFill/>
          </p:spPr>
          <p:txBody>
            <a:bodyPr wrap="square" rtlCol="0">
              <a:spAutoFit/>
            </a:bodyPr>
            <a:lstStyle/>
            <a:p>
              <a:pPr algn="ctr"/>
              <a:r>
                <a:rPr lang="en-US" sz="1400" dirty="0">
                  <a:solidFill>
                    <a:prstClr val="black"/>
                  </a:solidFill>
                </a:rPr>
                <a:t>Response</a:t>
              </a:r>
              <a:br>
                <a:rPr lang="en-US" sz="1400" dirty="0">
                  <a:solidFill>
                    <a:prstClr val="black"/>
                  </a:solidFill>
                </a:rPr>
              </a:br>
              <a:r>
                <a:rPr lang="en-US" sz="1400" dirty="0">
                  <a:solidFill>
                    <a:prstClr val="black"/>
                  </a:solidFill>
                </a:rPr>
                <a:t>measure</a:t>
              </a:r>
            </a:p>
          </p:txBody>
        </p:sp>
      </p:grpSp>
    </p:spTree>
    <p:extLst>
      <p:ext uri="{BB962C8B-B14F-4D97-AF65-F5344CB8AC3E}">
        <p14:creationId xmlns:p14="http://schemas.microsoft.com/office/powerpoint/2010/main" val="25764493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Class Activity</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House Arrest: Ankle Bracelet + Tracking</a:t>
            </a:r>
            <a:endParaRPr lang="en-US" sz="1600" b="0" dirty="0"/>
          </a:p>
        </p:txBody>
      </p:sp>
      <p:sp>
        <p:nvSpPr>
          <p:cNvPr id="6" name="TextBox 5"/>
          <p:cNvSpPr txBox="1"/>
          <p:nvPr/>
        </p:nvSpPr>
        <p:spPr>
          <a:xfrm>
            <a:off x="399294" y="2059829"/>
            <a:ext cx="3309955" cy="1538883"/>
          </a:xfrm>
          <a:prstGeom prst="rect">
            <a:avLst/>
          </a:prstGeom>
          <a:noFill/>
        </p:spPr>
        <p:txBody>
          <a:bodyPr wrap="square" rtlCol="0">
            <a:spAutoFit/>
          </a:bodyPr>
          <a:lstStyle/>
          <a:p>
            <a:pPr>
              <a:spcBef>
                <a:spcPts val="1200"/>
              </a:spcBef>
              <a:buClr>
                <a:srgbClr val="475A8D">
                  <a:lumMod val="50000"/>
                </a:srgbClr>
              </a:buClr>
            </a:pPr>
            <a:r>
              <a:rPr lang="en-US" sz="2800" dirty="0">
                <a:solidFill>
                  <a:prstClr val="black"/>
                </a:solidFill>
              </a:rPr>
              <a:t>Quality concerns?</a:t>
            </a:r>
          </a:p>
          <a:p>
            <a:pPr>
              <a:spcBef>
                <a:spcPts val="1200"/>
              </a:spcBef>
              <a:buClr>
                <a:srgbClr val="475A8D">
                  <a:lumMod val="50000"/>
                </a:srgbClr>
              </a:buClr>
            </a:pPr>
            <a:r>
              <a:rPr lang="en-US" sz="2800" dirty="0">
                <a:solidFill>
                  <a:prstClr val="black"/>
                </a:solidFill>
              </a:rPr>
              <a:t>Quality attribute scenario?</a:t>
            </a:r>
            <a:endParaRPr lang="en-US" sz="3200" dirty="0">
              <a:solidFill>
                <a:prstClr val="black"/>
              </a:solidFill>
            </a:endParaRP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32</a:t>
            </a:fld>
            <a:endParaRPr lang="en-US">
              <a:solidFill>
                <a:prstClr val="black"/>
              </a:solidFill>
            </a:endParaRPr>
          </a:p>
        </p:txBody>
      </p:sp>
      <p:pic>
        <p:nvPicPr>
          <p:cNvPr id="162818" name="Picture 2"/>
          <p:cNvPicPr>
            <a:picLocks noChangeAspect="1" noChangeArrowheads="1"/>
          </p:cNvPicPr>
          <p:nvPr/>
        </p:nvPicPr>
        <p:blipFill>
          <a:blip r:embed="rId3" cstate="print"/>
          <a:srcRect/>
          <a:stretch>
            <a:fillRect/>
          </a:stretch>
        </p:blipFill>
        <p:spPr bwMode="auto">
          <a:xfrm>
            <a:off x="3552759" y="1305963"/>
            <a:ext cx="4549159" cy="3025191"/>
          </a:xfrm>
          <a:prstGeom prst="rect">
            <a:avLst/>
          </a:prstGeom>
          <a:noFill/>
          <a:ln w="9525">
            <a:noFill/>
            <a:miter lim="800000"/>
            <a:headEnd/>
            <a:tailEnd/>
          </a:ln>
        </p:spPr>
      </p:pic>
      <p:sp>
        <p:nvSpPr>
          <p:cNvPr id="3" name="TextBox 2">
            <a:extLst>
              <a:ext uri="{FF2B5EF4-FFF2-40B4-BE49-F238E27FC236}">
                <a16:creationId xmlns:a16="http://schemas.microsoft.com/office/drawing/2014/main" id="{AEFE6949-C059-81C3-E8B9-859399E01E30}"/>
              </a:ext>
            </a:extLst>
          </p:cNvPr>
          <p:cNvSpPr txBox="1"/>
          <p:nvPr/>
        </p:nvSpPr>
        <p:spPr>
          <a:xfrm>
            <a:off x="8537575" y="1196893"/>
            <a:ext cx="3082614" cy="3108543"/>
          </a:xfrm>
          <a:prstGeom prst="rect">
            <a:avLst/>
          </a:prstGeom>
          <a:noFill/>
        </p:spPr>
        <p:txBody>
          <a:bodyPr wrap="square" rtlCol="0">
            <a:spAutoFit/>
          </a:bodyPr>
          <a:lstStyle/>
          <a:p>
            <a:r>
              <a:rPr lang="en-US" sz="2800" dirty="0"/>
              <a:t>Quality Attributes:</a:t>
            </a:r>
          </a:p>
          <a:p>
            <a:pPr marL="285750" indent="-285750">
              <a:buFont typeface="Arial" panose="020B0604020202020204" pitchFamily="34" charset="0"/>
              <a:buChar char="•"/>
            </a:pPr>
            <a:r>
              <a:rPr lang="en-US" sz="2800" dirty="0"/>
              <a:t>Availability</a:t>
            </a:r>
          </a:p>
          <a:p>
            <a:pPr marL="285750" indent="-285750">
              <a:buFont typeface="Arial" panose="020B0604020202020204" pitchFamily="34" charset="0"/>
              <a:buChar char="•"/>
            </a:pPr>
            <a:r>
              <a:rPr lang="en-US" sz="2800" dirty="0"/>
              <a:t>Modifiability </a:t>
            </a:r>
          </a:p>
          <a:p>
            <a:pPr marL="285750" indent="-285750">
              <a:buFont typeface="Arial" panose="020B0604020202020204" pitchFamily="34" charset="0"/>
              <a:buChar char="•"/>
            </a:pPr>
            <a:r>
              <a:rPr lang="en-US" sz="2800" dirty="0"/>
              <a:t>Usability </a:t>
            </a:r>
          </a:p>
          <a:p>
            <a:pPr marL="285750" indent="-285750">
              <a:buFont typeface="Arial" panose="020B0604020202020204" pitchFamily="34" charset="0"/>
              <a:buChar char="•"/>
            </a:pPr>
            <a:r>
              <a:rPr lang="en-US" sz="2800" dirty="0"/>
              <a:t>Performance</a:t>
            </a:r>
          </a:p>
          <a:p>
            <a:pPr marL="285750" indent="-285750">
              <a:buFont typeface="Arial" panose="020B0604020202020204" pitchFamily="34" charset="0"/>
              <a:buChar char="•"/>
            </a:pPr>
            <a:r>
              <a:rPr lang="en-US" sz="2800" dirty="0"/>
              <a:t>Security</a:t>
            </a:r>
          </a:p>
          <a:p>
            <a:pPr marL="285750" indent="-285750">
              <a:buFont typeface="Arial" panose="020B0604020202020204" pitchFamily="34" charset="0"/>
              <a:buChar char="•"/>
            </a:pPr>
            <a:r>
              <a:rPr lang="en-US" sz="2800" dirty="0"/>
              <a:t>Testability</a:t>
            </a:r>
          </a:p>
        </p:txBody>
      </p:sp>
      <p:grpSp>
        <p:nvGrpSpPr>
          <p:cNvPr id="7" name="Group 6">
            <a:extLst>
              <a:ext uri="{FF2B5EF4-FFF2-40B4-BE49-F238E27FC236}">
                <a16:creationId xmlns:a16="http://schemas.microsoft.com/office/drawing/2014/main" id="{F70EF988-8538-CA96-D7FE-4B975A452525}"/>
              </a:ext>
            </a:extLst>
          </p:cNvPr>
          <p:cNvGrpSpPr/>
          <p:nvPr/>
        </p:nvGrpSpPr>
        <p:grpSpPr>
          <a:xfrm>
            <a:off x="2797608" y="4734770"/>
            <a:ext cx="5739967" cy="1912896"/>
            <a:chOff x="1295400" y="4071728"/>
            <a:chExt cx="7239000" cy="2412463"/>
          </a:xfrm>
        </p:grpSpPr>
        <p:grpSp>
          <p:nvGrpSpPr>
            <p:cNvPr id="9" name="Group 8">
              <a:extLst>
                <a:ext uri="{FF2B5EF4-FFF2-40B4-BE49-F238E27FC236}">
                  <a16:creationId xmlns:a16="http://schemas.microsoft.com/office/drawing/2014/main" id="{337D6972-2880-3315-1A9B-77097DE2F15B}"/>
                </a:ext>
              </a:extLst>
            </p:cNvPr>
            <p:cNvGrpSpPr/>
            <p:nvPr/>
          </p:nvGrpSpPr>
          <p:grpSpPr>
            <a:xfrm>
              <a:off x="1524000" y="4071728"/>
              <a:ext cx="1371600" cy="1676400"/>
              <a:chOff x="533400" y="1676400"/>
              <a:chExt cx="1784822" cy="2447985"/>
            </a:xfrm>
          </p:grpSpPr>
          <p:sp>
            <p:nvSpPr>
              <p:cNvPr id="46" name="Freeform 8">
                <a:extLst>
                  <a:ext uri="{FF2B5EF4-FFF2-40B4-BE49-F238E27FC236}">
                    <a16:creationId xmlns:a16="http://schemas.microsoft.com/office/drawing/2014/main" id="{97999763-061D-0798-7BA7-522F65080E10}"/>
                  </a:ext>
                </a:extLst>
              </p:cNvPr>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47" name="Rectangle 46">
                <a:extLst>
                  <a:ext uri="{FF2B5EF4-FFF2-40B4-BE49-F238E27FC236}">
                    <a16:creationId xmlns:a16="http://schemas.microsoft.com/office/drawing/2014/main" id="{7FAD7392-AA86-8FB1-919F-B9FB77C8276C}"/>
                  </a:ext>
                </a:extLst>
              </p:cNvPr>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48" name="Oval 47">
                <a:extLst>
                  <a:ext uri="{FF2B5EF4-FFF2-40B4-BE49-F238E27FC236}">
                    <a16:creationId xmlns:a16="http://schemas.microsoft.com/office/drawing/2014/main" id="{3785C985-5987-96F9-B338-2AFFE4FE9ECA}"/>
                  </a:ext>
                </a:extLst>
              </p:cNvPr>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49" name="Oval 48">
                <a:extLst>
                  <a:ext uri="{FF2B5EF4-FFF2-40B4-BE49-F238E27FC236}">
                    <a16:creationId xmlns:a16="http://schemas.microsoft.com/office/drawing/2014/main" id="{09C94A07-959C-A59B-EDB1-F7211B45FBED}"/>
                  </a:ext>
                </a:extLst>
              </p:cNvPr>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sp>
            <p:nvSpPr>
              <p:cNvPr id="50" name="Oval 49">
                <a:extLst>
                  <a:ext uri="{FF2B5EF4-FFF2-40B4-BE49-F238E27FC236}">
                    <a16:creationId xmlns:a16="http://schemas.microsoft.com/office/drawing/2014/main" id="{4955C0CE-19B1-42D1-8177-A90D240E0363}"/>
                  </a:ext>
                </a:extLst>
              </p:cNvPr>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sz="1400">
                  <a:solidFill>
                    <a:prstClr val="black"/>
                  </a:solidFill>
                  <a:latin typeface="Arial" charset="0"/>
                </a:endParaRPr>
              </a:p>
            </p:txBody>
          </p:sp>
        </p:grpSp>
        <p:sp>
          <p:nvSpPr>
            <p:cNvPr id="10" name="Rounded Rectangle 14">
              <a:extLst>
                <a:ext uri="{FF2B5EF4-FFF2-40B4-BE49-F238E27FC236}">
                  <a16:creationId xmlns:a16="http://schemas.microsoft.com/office/drawing/2014/main" id="{0BF5DD10-63F0-EAA4-7280-CAF372DDB8B9}"/>
                </a:ext>
              </a:extLst>
            </p:cNvPr>
            <p:cNvSpPr/>
            <p:nvPr/>
          </p:nvSpPr>
          <p:spPr>
            <a:xfrm>
              <a:off x="4343400" y="4452728"/>
              <a:ext cx="1066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prstClr val="white"/>
                  </a:solidFill>
                </a:rPr>
                <a:t>Artifact</a:t>
              </a:r>
            </a:p>
          </p:txBody>
        </p:sp>
        <p:sp>
          <p:nvSpPr>
            <p:cNvPr id="11" name="Oval 10">
              <a:extLst>
                <a:ext uri="{FF2B5EF4-FFF2-40B4-BE49-F238E27FC236}">
                  <a16:creationId xmlns:a16="http://schemas.microsoft.com/office/drawing/2014/main" id="{A846DA60-7F86-B53E-1C17-CB13E63A5B3A}"/>
                </a:ext>
              </a:extLst>
            </p:cNvPr>
            <p:cNvSpPr/>
            <p:nvPr/>
          </p:nvSpPr>
          <p:spPr>
            <a:xfrm>
              <a:off x="7162800" y="4452728"/>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solidFill>
                  <a:prstClr val="white"/>
                </a:solidFill>
              </a:endParaRPr>
            </a:p>
          </p:txBody>
        </p:sp>
        <p:sp>
          <p:nvSpPr>
            <p:cNvPr id="12" name="Arc 11">
              <a:extLst>
                <a:ext uri="{FF2B5EF4-FFF2-40B4-BE49-F238E27FC236}">
                  <a16:creationId xmlns:a16="http://schemas.microsoft.com/office/drawing/2014/main" id="{D4C1D7A8-C202-3562-F1FC-4BCB106C4E8F}"/>
                </a:ext>
              </a:extLst>
            </p:cNvPr>
            <p:cNvSpPr/>
            <p:nvPr/>
          </p:nvSpPr>
          <p:spPr>
            <a:xfrm>
              <a:off x="7010400" y="4605128"/>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sz="1400" dirty="0">
                <a:solidFill>
                  <a:prstClr val="black"/>
                </a:solidFill>
              </a:endParaRPr>
            </a:p>
          </p:txBody>
        </p:sp>
        <p:sp>
          <p:nvSpPr>
            <p:cNvPr id="13" name="TextBox 12">
              <a:extLst>
                <a:ext uri="{FF2B5EF4-FFF2-40B4-BE49-F238E27FC236}">
                  <a16:creationId xmlns:a16="http://schemas.microsoft.com/office/drawing/2014/main" id="{FCDC57EE-17F4-13E9-D343-02F9F6888DE4}"/>
                </a:ext>
              </a:extLst>
            </p:cNvPr>
            <p:cNvSpPr txBox="1"/>
            <p:nvPr/>
          </p:nvSpPr>
          <p:spPr>
            <a:xfrm>
              <a:off x="7315200" y="4605128"/>
              <a:ext cx="381001" cy="388155"/>
            </a:xfrm>
            <a:prstGeom prst="rect">
              <a:avLst/>
            </a:prstGeom>
            <a:noFill/>
          </p:spPr>
          <p:txBody>
            <a:bodyPr wrap="square" rtlCol="0">
              <a:spAutoFit/>
            </a:bodyPr>
            <a:lstStyle/>
            <a:p>
              <a:r>
                <a:rPr lang="en-US" sz="1400" dirty="0">
                  <a:solidFill>
                    <a:prstClr val="black"/>
                  </a:solidFill>
                </a:rPr>
                <a:t>1</a:t>
              </a:r>
            </a:p>
          </p:txBody>
        </p:sp>
        <p:sp>
          <p:nvSpPr>
            <p:cNvPr id="14" name="TextBox 13">
              <a:extLst>
                <a:ext uri="{FF2B5EF4-FFF2-40B4-BE49-F238E27FC236}">
                  <a16:creationId xmlns:a16="http://schemas.microsoft.com/office/drawing/2014/main" id="{3A8CF5B2-4830-D63A-D5FD-814CB80AB2FC}"/>
                </a:ext>
              </a:extLst>
            </p:cNvPr>
            <p:cNvSpPr txBox="1"/>
            <p:nvPr/>
          </p:nvSpPr>
          <p:spPr>
            <a:xfrm>
              <a:off x="7543800" y="4757528"/>
              <a:ext cx="381001" cy="388155"/>
            </a:xfrm>
            <a:prstGeom prst="rect">
              <a:avLst/>
            </a:prstGeom>
            <a:noFill/>
          </p:spPr>
          <p:txBody>
            <a:bodyPr wrap="square" rtlCol="0">
              <a:spAutoFit/>
            </a:bodyPr>
            <a:lstStyle/>
            <a:p>
              <a:r>
                <a:rPr lang="en-US" sz="1400" dirty="0">
                  <a:solidFill>
                    <a:prstClr val="black"/>
                  </a:solidFill>
                </a:rPr>
                <a:t>2</a:t>
              </a:r>
            </a:p>
          </p:txBody>
        </p:sp>
        <p:sp>
          <p:nvSpPr>
            <p:cNvPr id="15" name="TextBox 14">
              <a:extLst>
                <a:ext uri="{FF2B5EF4-FFF2-40B4-BE49-F238E27FC236}">
                  <a16:creationId xmlns:a16="http://schemas.microsoft.com/office/drawing/2014/main" id="{B96A7C0C-5468-D8E3-6B92-D28DF8A4AE9B}"/>
                </a:ext>
              </a:extLst>
            </p:cNvPr>
            <p:cNvSpPr txBox="1"/>
            <p:nvPr/>
          </p:nvSpPr>
          <p:spPr>
            <a:xfrm>
              <a:off x="7543800" y="5062328"/>
              <a:ext cx="381001" cy="388155"/>
            </a:xfrm>
            <a:prstGeom prst="rect">
              <a:avLst/>
            </a:prstGeom>
            <a:noFill/>
          </p:spPr>
          <p:txBody>
            <a:bodyPr wrap="square" rtlCol="0">
              <a:spAutoFit/>
            </a:bodyPr>
            <a:lstStyle/>
            <a:p>
              <a:r>
                <a:rPr lang="en-US" sz="1400" dirty="0">
                  <a:solidFill>
                    <a:prstClr val="black"/>
                  </a:solidFill>
                </a:rPr>
                <a:t>3</a:t>
              </a:r>
            </a:p>
          </p:txBody>
        </p:sp>
        <p:sp>
          <p:nvSpPr>
            <p:cNvPr id="16" name="TextBox 15">
              <a:extLst>
                <a:ext uri="{FF2B5EF4-FFF2-40B4-BE49-F238E27FC236}">
                  <a16:creationId xmlns:a16="http://schemas.microsoft.com/office/drawing/2014/main" id="{6072760C-6C7A-A23B-7413-BB456BCDB1AE}"/>
                </a:ext>
              </a:extLst>
            </p:cNvPr>
            <p:cNvSpPr txBox="1"/>
            <p:nvPr/>
          </p:nvSpPr>
          <p:spPr>
            <a:xfrm>
              <a:off x="7315200" y="5214729"/>
              <a:ext cx="381001" cy="388155"/>
            </a:xfrm>
            <a:prstGeom prst="rect">
              <a:avLst/>
            </a:prstGeom>
            <a:noFill/>
          </p:spPr>
          <p:txBody>
            <a:bodyPr wrap="square" rtlCol="0">
              <a:spAutoFit/>
            </a:bodyPr>
            <a:lstStyle/>
            <a:p>
              <a:r>
                <a:rPr lang="en-US" sz="1400" dirty="0">
                  <a:solidFill>
                    <a:prstClr val="black"/>
                  </a:solidFill>
                </a:rPr>
                <a:t>4</a:t>
              </a:r>
            </a:p>
          </p:txBody>
        </p:sp>
        <p:grpSp>
          <p:nvGrpSpPr>
            <p:cNvPr id="17" name="Group 16">
              <a:extLst>
                <a:ext uri="{FF2B5EF4-FFF2-40B4-BE49-F238E27FC236}">
                  <a16:creationId xmlns:a16="http://schemas.microsoft.com/office/drawing/2014/main" id="{B3144329-4131-5EDC-CD03-C14898CE07E4}"/>
                </a:ext>
              </a:extLst>
            </p:cNvPr>
            <p:cNvGrpSpPr/>
            <p:nvPr/>
          </p:nvGrpSpPr>
          <p:grpSpPr>
            <a:xfrm>
              <a:off x="7696200" y="4605128"/>
              <a:ext cx="762000" cy="304800"/>
              <a:chOff x="5105400" y="1752600"/>
              <a:chExt cx="762000" cy="304800"/>
            </a:xfrm>
          </p:grpSpPr>
          <p:cxnSp>
            <p:nvCxnSpPr>
              <p:cNvPr id="43" name="Straight Connector 42">
                <a:extLst>
                  <a:ext uri="{FF2B5EF4-FFF2-40B4-BE49-F238E27FC236}">
                    <a16:creationId xmlns:a16="http://schemas.microsoft.com/office/drawing/2014/main" id="{AB2BC9E7-BFA2-058D-893D-3964DAF70749}"/>
                  </a:ext>
                </a:extLst>
              </p:cNvPr>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23E45D0-9A8A-0A3A-6F7C-6ACC61A558AB}"/>
                  </a:ext>
                </a:extLst>
              </p:cNvPr>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A346F95-F700-A37E-9E38-A945CF26F0D2}"/>
                  </a:ext>
                </a:extLst>
              </p:cNvPr>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18" name="Group 17">
              <a:extLst>
                <a:ext uri="{FF2B5EF4-FFF2-40B4-BE49-F238E27FC236}">
                  <a16:creationId xmlns:a16="http://schemas.microsoft.com/office/drawing/2014/main" id="{CFA7019B-DD14-7398-52C5-B87743960F14}"/>
                </a:ext>
              </a:extLst>
            </p:cNvPr>
            <p:cNvGrpSpPr/>
            <p:nvPr/>
          </p:nvGrpSpPr>
          <p:grpSpPr>
            <a:xfrm>
              <a:off x="7772400" y="4604426"/>
              <a:ext cx="381000" cy="304800"/>
              <a:chOff x="5181600" y="1828800"/>
              <a:chExt cx="609600" cy="457200"/>
            </a:xfrm>
          </p:grpSpPr>
          <p:cxnSp>
            <p:nvCxnSpPr>
              <p:cNvPr id="35" name="Straight Connector 34">
                <a:extLst>
                  <a:ext uri="{FF2B5EF4-FFF2-40B4-BE49-F238E27FC236}">
                    <a16:creationId xmlns:a16="http://schemas.microsoft.com/office/drawing/2014/main" id="{FD73E0D6-4A1D-E4C2-B351-0BD5EC080911}"/>
                  </a:ext>
                </a:extLst>
              </p:cNvPr>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B7290755-0C91-E41A-55A4-8B077A90BA4E}"/>
                  </a:ext>
                </a:extLst>
              </p:cNvPr>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16E1F43D-A79C-744F-7C2F-29C05FFC745E}"/>
                  </a:ext>
                </a:extLst>
              </p:cNvPr>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68A92D17-91B8-DFA7-650D-C2E0A615FEEA}"/>
                  </a:ext>
                </a:extLst>
              </p:cNvPr>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76B908B-2623-CEEC-8AD0-4440EBBC8A05}"/>
                  </a:ext>
                </a:extLst>
              </p:cNvPr>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08479001-72BA-B335-A8C1-57A02E3DDB8B}"/>
                  </a:ext>
                </a:extLst>
              </p:cNvPr>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40514567-659B-DE28-FA99-307ACCFDCDC9}"/>
                  </a:ext>
                </a:extLst>
              </p:cNvPr>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B3CC1A65-A5FC-94E1-91C7-40469EEE1D99}"/>
                  </a:ext>
                </a:extLst>
              </p:cNvPr>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19" name="Straight Arrow Connector 18">
              <a:extLst>
                <a:ext uri="{FF2B5EF4-FFF2-40B4-BE49-F238E27FC236}">
                  <a16:creationId xmlns:a16="http://schemas.microsoft.com/office/drawing/2014/main" id="{B70832FE-309D-70FF-A356-11802B1F07B2}"/>
                </a:ext>
              </a:extLst>
            </p:cNvPr>
            <p:cNvCxnSpPr>
              <a:cxnSpLocks/>
            </p:cNvCxnSpPr>
            <p:nvPr/>
          </p:nvCxnSpPr>
          <p:spPr>
            <a:xfrm>
              <a:off x="7924800" y="5062328"/>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4C6DE4-35A7-CDCA-FA99-BCB8941BE797}"/>
                </a:ext>
              </a:extLst>
            </p:cNvPr>
            <p:cNvCxnSpPr>
              <a:cxnSpLocks/>
            </p:cNvCxnSpPr>
            <p:nvPr/>
          </p:nvCxnSpPr>
          <p:spPr>
            <a:xfrm rot="10800000">
              <a:off x="7924800" y="5213140"/>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21" name="Group 20">
              <a:extLst>
                <a:ext uri="{FF2B5EF4-FFF2-40B4-BE49-F238E27FC236}">
                  <a16:creationId xmlns:a16="http://schemas.microsoft.com/office/drawing/2014/main" id="{69598C5B-6FE1-7922-2213-5E301CBE79A3}"/>
                </a:ext>
              </a:extLst>
            </p:cNvPr>
            <p:cNvGrpSpPr/>
            <p:nvPr/>
          </p:nvGrpSpPr>
          <p:grpSpPr>
            <a:xfrm>
              <a:off x="7848600" y="5290928"/>
              <a:ext cx="381000" cy="304800"/>
              <a:chOff x="4876800" y="1600200"/>
              <a:chExt cx="381000" cy="304800"/>
            </a:xfrm>
          </p:grpSpPr>
          <p:cxnSp>
            <p:nvCxnSpPr>
              <p:cNvPr id="29" name="Straight Connector 28">
                <a:extLst>
                  <a:ext uri="{FF2B5EF4-FFF2-40B4-BE49-F238E27FC236}">
                    <a16:creationId xmlns:a16="http://schemas.microsoft.com/office/drawing/2014/main" id="{0CA36446-9741-F93C-2DB7-E086A088D2C0}"/>
                  </a:ext>
                </a:extLst>
              </p:cNvPr>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7FA53571-F674-12A4-DAD2-EF94CC066FA2}"/>
                  </a:ext>
                </a:extLst>
              </p:cNvPr>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4601386-705B-02FA-658B-F095A18D14BB}"/>
                  </a:ext>
                </a:extLst>
              </p:cNvPr>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846A9304-634D-6A03-AA83-714E9BB6DB31}"/>
                  </a:ext>
                </a:extLst>
              </p:cNvPr>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C4BE0AC8-5078-4EE2-C246-BC72C2CB53EA}"/>
                  </a:ext>
                </a:extLst>
              </p:cNvPr>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0A15580-6079-E1A0-4755-3687FB64E0BA}"/>
                  </a:ext>
                </a:extLst>
              </p:cNvPr>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22" name="Straight Arrow Connector 21">
              <a:extLst>
                <a:ext uri="{FF2B5EF4-FFF2-40B4-BE49-F238E27FC236}">
                  <a16:creationId xmlns:a16="http://schemas.microsoft.com/office/drawing/2014/main" id="{4E131A84-EAD0-E5F6-D9DF-8EBEF99B2C1D}"/>
                </a:ext>
              </a:extLst>
            </p:cNvPr>
            <p:cNvCxnSpPr>
              <a:cxnSpLocks/>
            </p:cNvCxnSpPr>
            <p:nvPr/>
          </p:nvCxnSpPr>
          <p:spPr>
            <a:xfrm>
              <a:off x="2667000" y="5062328"/>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062B36C-6BC1-F34C-29A1-FD2FF1531575}"/>
                </a:ext>
              </a:extLst>
            </p:cNvPr>
            <p:cNvCxnSpPr>
              <a:cxnSpLocks/>
            </p:cNvCxnSpPr>
            <p:nvPr/>
          </p:nvCxnSpPr>
          <p:spPr>
            <a:xfrm>
              <a:off x="5562600" y="5062328"/>
              <a:ext cx="1447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084960D0-DAA1-8780-5C17-E0C9A4A835EB}"/>
                </a:ext>
              </a:extLst>
            </p:cNvPr>
            <p:cNvSpPr txBox="1"/>
            <p:nvPr/>
          </p:nvSpPr>
          <p:spPr>
            <a:xfrm>
              <a:off x="1295400" y="5824328"/>
              <a:ext cx="1219200" cy="659863"/>
            </a:xfrm>
            <a:prstGeom prst="rect">
              <a:avLst/>
            </a:prstGeom>
            <a:noFill/>
          </p:spPr>
          <p:txBody>
            <a:bodyPr wrap="square" rtlCol="0">
              <a:spAutoFit/>
            </a:bodyPr>
            <a:lstStyle/>
            <a:p>
              <a:pPr algn="ctr"/>
              <a:r>
                <a:rPr lang="en-US" sz="1400" dirty="0">
                  <a:solidFill>
                    <a:prstClr val="black"/>
                  </a:solidFill>
                </a:rPr>
                <a:t>Source of stimulus</a:t>
              </a:r>
            </a:p>
          </p:txBody>
        </p:sp>
        <p:sp>
          <p:nvSpPr>
            <p:cNvPr id="25" name="TextBox 24">
              <a:extLst>
                <a:ext uri="{FF2B5EF4-FFF2-40B4-BE49-F238E27FC236}">
                  <a16:creationId xmlns:a16="http://schemas.microsoft.com/office/drawing/2014/main" id="{DDF6EE22-7B54-EBA8-EAFF-AED72DDC1776}"/>
                </a:ext>
              </a:extLst>
            </p:cNvPr>
            <p:cNvSpPr txBox="1"/>
            <p:nvPr/>
          </p:nvSpPr>
          <p:spPr>
            <a:xfrm>
              <a:off x="2743199" y="5025597"/>
              <a:ext cx="1219200" cy="388155"/>
            </a:xfrm>
            <a:prstGeom prst="rect">
              <a:avLst/>
            </a:prstGeom>
            <a:noFill/>
          </p:spPr>
          <p:txBody>
            <a:bodyPr wrap="square" rtlCol="0">
              <a:spAutoFit/>
            </a:bodyPr>
            <a:lstStyle/>
            <a:p>
              <a:pPr algn="ctr"/>
              <a:r>
                <a:rPr lang="en-US" sz="1400" dirty="0">
                  <a:solidFill>
                    <a:prstClr val="black"/>
                  </a:solidFill>
                </a:rPr>
                <a:t>Stimulus</a:t>
              </a:r>
            </a:p>
          </p:txBody>
        </p:sp>
        <p:sp>
          <p:nvSpPr>
            <p:cNvPr id="26" name="TextBox 25">
              <a:extLst>
                <a:ext uri="{FF2B5EF4-FFF2-40B4-BE49-F238E27FC236}">
                  <a16:creationId xmlns:a16="http://schemas.microsoft.com/office/drawing/2014/main" id="{EBB5402E-58FA-18C6-238A-84343CE0F145}"/>
                </a:ext>
              </a:extLst>
            </p:cNvPr>
            <p:cNvSpPr txBox="1"/>
            <p:nvPr/>
          </p:nvSpPr>
          <p:spPr>
            <a:xfrm>
              <a:off x="4114800" y="5759796"/>
              <a:ext cx="1447799" cy="388155"/>
            </a:xfrm>
            <a:prstGeom prst="rect">
              <a:avLst/>
            </a:prstGeom>
            <a:noFill/>
          </p:spPr>
          <p:txBody>
            <a:bodyPr wrap="square" rtlCol="0">
              <a:spAutoFit/>
            </a:bodyPr>
            <a:lstStyle/>
            <a:p>
              <a:pPr algn="ctr"/>
              <a:r>
                <a:rPr lang="en-US" sz="1400" dirty="0">
                  <a:solidFill>
                    <a:prstClr val="black"/>
                  </a:solidFill>
                </a:rPr>
                <a:t>Environment</a:t>
              </a:r>
            </a:p>
          </p:txBody>
        </p:sp>
        <p:sp>
          <p:nvSpPr>
            <p:cNvPr id="27" name="TextBox 26">
              <a:extLst>
                <a:ext uri="{FF2B5EF4-FFF2-40B4-BE49-F238E27FC236}">
                  <a16:creationId xmlns:a16="http://schemas.microsoft.com/office/drawing/2014/main" id="{3A5960A8-8394-95AE-FD9C-BB9C12471E24}"/>
                </a:ext>
              </a:extLst>
            </p:cNvPr>
            <p:cNvSpPr txBox="1"/>
            <p:nvPr/>
          </p:nvSpPr>
          <p:spPr>
            <a:xfrm>
              <a:off x="5562599" y="5073996"/>
              <a:ext cx="1447799" cy="388155"/>
            </a:xfrm>
            <a:prstGeom prst="rect">
              <a:avLst/>
            </a:prstGeom>
            <a:noFill/>
          </p:spPr>
          <p:txBody>
            <a:bodyPr wrap="square" rtlCol="0">
              <a:spAutoFit/>
            </a:bodyPr>
            <a:lstStyle/>
            <a:p>
              <a:pPr algn="ctr"/>
              <a:r>
                <a:rPr lang="en-US" sz="1400" dirty="0">
                  <a:solidFill>
                    <a:prstClr val="black"/>
                  </a:solidFill>
                </a:rPr>
                <a:t>Response</a:t>
              </a:r>
            </a:p>
          </p:txBody>
        </p:sp>
        <p:sp>
          <p:nvSpPr>
            <p:cNvPr id="28" name="TextBox 27">
              <a:extLst>
                <a:ext uri="{FF2B5EF4-FFF2-40B4-BE49-F238E27FC236}">
                  <a16:creationId xmlns:a16="http://schemas.microsoft.com/office/drawing/2014/main" id="{58C3D5E7-A78C-0955-28C9-9CB5E940819C}"/>
                </a:ext>
              </a:extLst>
            </p:cNvPr>
            <p:cNvSpPr txBox="1"/>
            <p:nvPr/>
          </p:nvSpPr>
          <p:spPr>
            <a:xfrm>
              <a:off x="7086601" y="5759796"/>
              <a:ext cx="1447799" cy="659863"/>
            </a:xfrm>
            <a:prstGeom prst="rect">
              <a:avLst/>
            </a:prstGeom>
            <a:noFill/>
          </p:spPr>
          <p:txBody>
            <a:bodyPr wrap="square" rtlCol="0">
              <a:spAutoFit/>
            </a:bodyPr>
            <a:lstStyle/>
            <a:p>
              <a:pPr algn="ctr"/>
              <a:r>
                <a:rPr lang="en-US" sz="1400" dirty="0">
                  <a:solidFill>
                    <a:prstClr val="black"/>
                  </a:solidFill>
                </a:rPr>
                <a:t>Response</a:t>
              </a:r>
              <a:br>
                <a:rPr lang="en-US" sz="1400" dirty="0">
                  <a:solidFill>
                    <a:prstClr val="black"/>
                  </a:solidFill>
                </a:rPr>
              </a:br>
              <a:r>
                <a:rPr lang="en-US" sz="1400" dirty="0">
                  <a:solidFill>
                    <a:prstClr val="black"/>
                  </a:solidFill>
                </a:rPr>
                <a:t>measure</a:t>
              </a:r>
            </a:p>
          </p:txBody>
        </p:sp>
      </p:grpSp>
    </p:spTree>
    <p:extLst>
      <p:ext uri="{BB962C8B-B14F-4D97-AF65-F5344CB8AC3E}">
        <p14:creationId xmlns:p14="http://schemas.microsoft.com/office/powerpoint/2010/main" val="10685628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Table - &#10;Left side: categories of architectural design decisions&#10;Right side: requirements that might affect that kind of decision">
            <a:extLst>
              <a:ext uri="{FF2B5EF4-FFF2-40B4-BE49-F238E27FC236}">
                <a16:creationId xmlns:a16="http://schemas.microsoft.com/office/drawing/2014/main" id="{88CB31F5-6BE1-4F75-AA1D-47B7407D6616}"/>
              </a:ext>
            </a:extLst>
          </p:cNvPr>
          <p:cNvPicPr>
            <a:picLocks noChangeAspect="1"/>
          </p:cNvPicPr>
          <p:nvPr/>
        </p:nvPicPr>
        <p:blipFill>
          <a:blip r:embed="rId3"/>
          <a:stretch>
            <a:fillRect/>
          </a:stretch>
        </p:blipFill>
        <p:spPr>
          <a:xfrm>
            <a:off x="2793170" y="1101008"/>
            <a:ext cx="6463442" cy="5822847"/>
          </a:xfrm>
          <a:prstGeom prst="rect">
            <a:avLst/>
          </a:prstGeom>
        </p:spPr>
      </p:pic>
      <p:sp>
        <p:nvSpPr>
          <p:cNvPr id="4" name="Title 3"/>
          <p:cNvSpPr>
            <a:spLocks noGrp="1"/>
          </p:cNvSpPr>
          <p:nvPr>
            <p:ph type="title"/>
          </p:nvPr>
        </p:nvSpPr>
        <p:spPr/>
        <p:txBody>
          <a:bodyPr>
            <a:normAutofit fontScale="90000"/>
          </a:bodyPr>
          <a:lstStyle/>
          <a:p>
            <a:r>
              <a:rPr lang="en-US" dirty="0"/>
              <a:t>Architecturally Significant Requirements (ASRs)</a:t>
            </a:r>
          </a:p>
        </p:txBody>
      </p:sp>
      <p:sp>
        <p:nvSpPr>
          <p:cNvPr id="5" name="Text Placeholder 4"/>
          <p:cNvSpPr>
            <a:spLocks noGrp="1"/>
          </p:cNvSpPr>
          <p:nvPr>
            <p:ph type="body" sz="quarter" idx="13"/>
          </p:nvPr>
        </p:nvSpPr>
        <p:spPr>
          <a:xfrm>
            <a:off x="296845" y="381000"/>
            <a:ext cx="10830210" cy="685800"/>
          </a:xfrm>
        </p:spPr>
        <p:txBody>
          <a:bodyPr>
            <a:normAutofit/>
          </a:bodyPr>
          <a:lstStyle/>
          <a:p>
            <a:r>
              <a:rPr lang="en-US" sz="3200" dirty="0"/>
              <a:t>Is it architecturally significant?</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4</a:t>
            </a:fld>
            <a:endParaRPr lang="en-US">
              <a:solidFill>
                <a:prstClr val="black"/>
              </a:solidFill>
            </a:endParaRPr>
          </a:p>
        </p:txBody>
      </p:sp>
      <p:sp>
        <p:nvSpPr>
          <p:cNvPr id="9" name="Footer Placeholder 2">
            <a:extLst>
              <a:ext uri="{FF2B5EF4-FFF2-40B4-BE49-F238E27FC236}">
                <a16:creationId xmlns:a16="http://schemas.microsoft.com/office/drawing/2014/main" id="{3195AF07-D690-4CA7-A2EE-26CEEC29F046}"/>
              </a:ext>
            </a:extLst>
          </p:cNvPr>
          <p:cNvSpPr txBox="1">
            <a:spLocks/>
          </p:cNvSpPr>
          <p:nvPr/>
        </p:nvSpPr>
        <p:spPr>
          <a:xfrm rot="5400000">
            <a:off x="7882680" y="2658774"/>
            <a:ext cx="28956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dirty="0">
                <a:solidFill>
                  <a:prstClr val="black">
                    <a:tint val="75000"/>
                  </a:prstClr>
                </a:solidFill>
              </a:rPr>
              <a:t>Software Architecture In Practice, 3</a:t>
            </a:r>
            <a:r>
              <a:rPr lang="en-US" sz="1100" baseline="30000" dirty="0">
                <a:solidFill>
                  <a:prstClr val="black">
                    <a:tint val="75000"/>
                  </a:prstClr>
                </a:solidFill>
              </a:rPr>
              <a:t>rd</a:t>
            </a:r>
            <a:r>
              <a:rPr lang="en-US" sz="1100" dirty="0">
                <a:solidFill>
                  <a:prstClr val="black">
                    <a:tint val="75000"/>
                  </a:prstClr>
                </a:solidFill>
              </a:rPr>
              <a:t> edition</a:t>
            </a:r>
          </a:p>
        </p:txBody>
      </p:sp>
    </p:spTree>
    <p:extLst>
      <p:ext uri="{BB962C8B-B14F-4D97-AF65-F5344CB8AC3E}">
        <p14:creationId xmlns:p14="http://schemas.microsoft.com/office/powerpoint/2010/main" val="1620158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Architecturally Significant Requirements (ASRs)</a:t>
            </a:r>
          </a:p>
        </p:txBody>
      </p:sp>
      <p:sp>
        <p:nvSpPr>
          <p:cNvPr id="5" name="Text Placeholder 4"/>
          <p:cNvSpPr>
            <a:spLocks noGrp="1"/>
          </p:cNvSpPr>
          <p:nvPr>
            <p:ph type="body" sz="quarter" idx="13"/>
          </p:nvPr>
        </p:nvSpPr>
        <p:spPr>
          <a:xfrm>
            <a:off x="296845" y="381000"/>
            <a:ext cx="10830209" cy="685800"/>
          </a:xfrm>
        </p:spPr>
        <p:txBody>
          <a:bodyPr>
            <a:normAutofit/>
          </a:bodyPr>
          <a:lstStyle/>
          <a:p>
            <a:r>
              <a:rPr lang="en-US" sz="3200" dirty="0"/>
              <a:t>Example: ASRs</a:t>
            </a:r>
            <a:endParaRPr lang="en-US" sz="1600" b="0" dirty="0"/>
          </a:p>
        </p:txBody>
      </p:sp>
      <p:sp>
        <p:nvSpPr>
          <p:cNvPr id="6" name="TextBox 5"/>
          <p:cNvSpPr txBox="1"/>
          <p:nvPr/>
        </p:nvSpPr>
        <p:spPr>
          <a:xfrm>
            <a:off x="296845" y="1088087"/>
            <a:ext cx="6682470" cy="6309420"/>
          </a:xfrm>
          <a:prstGeom prst="rect">
            <a:avLst/>
          </a:prstGeom>
          <a:noFill/>
        </p:spPr>
        <p:txBody>
          <a:bodyPr wrap="square" rtlCol="0">
            <a:spAutoFit/>
          </a:bodyPr>
          <a:lstStyle/>
          <a:p>
            <a:pPr marL="511175" indent="-511175">
              <a:spcAft>
                <a:spcPts val="1200"/>
              </a:spcAft>
              <a:buFont typeface="Wingdings" pitchFamily="2" charset="2"/>
              <a:buChar char="§"/>
            </a:pPr>
            <a:r>
              <a:rPr lang="en-US" sz="2800" dirty="0">
                <a:solidFill>
                  <a:prstClr val="black"/>
                </a:solidFill>
              </a:rPr>
              <a:t>Imagine that a telephone switch </a:t>
            </a:r>
            <a:br>
              <a:rPr lang="en-US" sz="2800" dirty="0">
                <a:solidFill>
                  <a:prstClr val="black"/>
                </a:solidFill>
              </a:rPr>
            </a:br>
            <a:r>
              <a:rPr lang="en-US" sz="2800" dirty="0">
                <a:solidFill>
                  <a:prstClr val="black"/>
                </a:solidFill>
              </a:rPr>
              <a:t>manufacturer is creating a new </a:t>
            </a:r>
            <a:br>
              <a:rPr lang="en-US" sz="2800" dirty="0">
                <a:solidFill>
                  <a:prstClr val="black"/>
                </a:solidFill>
              </a:rPr>
            </a:br>
            <a:r>
              <a:rPr lang="en-US" sz="2800" dirty="0">
                <a:solidFill>
                  <a:prstClr val="black"/>
                </a:solidFill>
              </a:rPr>
              <a:t>switch. </a:t>
            </a:r>
          </a:p>
          <a:p>
            <a:pPr marL="968375" lvl="1" indent="-511175">
              <a:spcAft>
                <a:spcPts val="1200"/>
              </a:spcAft>
              <a:buFont typeface="Wingdings" pitchFamily="2" charset="2"/>
              <a:buChar char="§"/>
            </a:pPr>
            <a:r>
              <a:rPr lang="en-US" sz="2800" dirty="0">
                <a:solidFill>
                  <a:prstClr val="black"/>
                </a:solidFill>
              </a:rPr>
              <a:t>That system must be able to </a:t>
            </a:r>
            <a:r>
              <a:rPr lang="en-US" sz="2800" dirty="0">
                <a:solidFill>
                  <a:schemeClr val="accent3"/>
                </a:solidFill>
              </a:rPr>
              <a:t>route              calls, generate tones, generate                  billing information and so forth.</a:t>
            </a:r>
            <a:r>
              <a:rPr lang="en-US" sz="2800" dirty="0">
                <a:solidFill>
                  <a:prstClr val="black"/>
                </a:solidFill>
              </a:rPr>
              <a:t> </a:t>
            </a:r>
          </a:p>
          <a:p>
            <a:pPr marL="511175" indent="-511175">
              <a:spcAft>
                <a:spcPts val="1200"/>
              </a:spcAft>
              <a:buFont typeface="Wingdings" pitchFamily="2" charset="2"/>
              <a:buChar char="§"/>
            </a:pPr>
            <a:r>
              <a:rPr lang="en-US" sz="2800" dirty="0">
                <a:solidFill>
                  <a:prstClr val="black"/>
                </a:solidFill>
              </a:rPr>
              <a:t>But if it is to be successful, it must do so within strict </a:t>
            </a:r>
            <a:r>
              <a:rPr lang="en-US" sz="2800" b="1" u="sng" dirty="0">
                <a:solidFill>
                  <a:schemeClr val="accent3"/>
                </a:solidFill>
              </a:rPr>
              <a:t>performance</a:t>
            </a:r>
            <a:r>
              <a:rPr lang="en-US" sz="2800" dirty="0">
                <a:solidFill>
                  <a:schemeClr val="accent3"/>
                </a:solidFill>
              </a:rPr>
              <a:t>, </a:t>
            </a:r>
            <a:r>
              <a:rPr lang="en-US" sz="2800" b="1" u="sng" dirty="0">
                <a:solidFill>
                  <a:schemeClr val="accent3"/>
                </a:solidFill>
              </a:rPr>
              <a:t>availability</a:t>
            </a:r>
            <a:r>
              <a:rPr lang="en-US" sz="2800" dirty="0">
                <a:solidFill>
                  <a:schemeClr val="accent3"/>
                </a:solidFill>
              </a:rPr>
              <a:t>, </a:t>
            </a:r>
            <a:r>
              <a:rPr lang="en-US" sz="2800" b="1" u="sng" dirty="0">
                <a:solidFill>
                  <a:schemeClr val="accent3"/>
                </a:solidFill>
              </a:rPr>
              <a:t>modifiability</a:t>
            </a:r>
            <a:r>
              <a:rPr lang="en-US" sz="2800" dirty="0">
                <a:solidFill>
                  <a:schemeClr val="accent3"/>
                </a:solidFill>
              </a:rPr>
              <a:t>, and </a:t>
            </a:r>
            <a:r>
              <a:rPr lang="en-US" sz="2800" b="1" u="sng" dirty="0">
                <a:solidFill>
                  <a:schemeClr val="accent3"/>
                </a:solidFill>
              </a:rPr>
              <a:t>cost</a:t>
            </a:r>
            <a:r>
              <a:rPr lang="en-US" sz="2800" dirty="0">
                <a:solidFill>
                  <a:schemeClr val="accent3"/>
                </a:solidFill>
              </a:rPr>
              <a:t> parameters</a:t>
            </a:r>
            <a:r>
              <a:rPr lang="en-US" sz="2800" dirty="0">
                <a:solidFill>
                  <a:prstClr val="black"/>
                </a:solidFill>
              </a:rPr>
              <a:t>. </a:t>
            </a:r>
          </a:p>
          <a:p>
            <a:pPr marL="968375" lvl="1" indent="-511175">
              <a:spcAft>
                <a:spcPts val="1200"/>
              </a:spcAft>
              <a:buFont typeface="Wingdings" pitchFamily="2" charset="2"/>
              <a:buChar char="§"/>
            </a:pPr>
            <a:r>
              <a:rPr lang="en-US" sz="2800" dirty="0">
                <a:solidFill>
                  <a:prstClr val="black"/>
                </a:solidFill>
              </a:rPr>
              <a:t>The architecture is the key to achieving — or failing to achieve —these goals.</a:t>
            </a:r>
          </a:p>
          <a:p>
            <a:pPr marL="511175" indent="-511175">
              <a:spcAft>
                <a:spcPts val="1200"/>
              </a:spcAft>
              <a:buClr>
                <a:srgbClr val="475A8D">
                  <a:lumMod val="50000"/>
                </a:srgbClr>
              </a:buClr>
              <a:buFont typeface="Wingdings" pitchFamily="2" charset="2"/>
              <a:buChar char="§"/>
            </a:pPr>
            <a:endParaRPr lang="en-US" sz="2800" dirty="0">
              <a:solidFill>
                <a:prstClr val="black"/>
              </a:solidFill>
            </a:endParaRP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5</a:t>
            </a:fld>
            <a:endParaRPr lang="en-US">
              <a:solidFill>
                <a:prstClr val="black"/>
              </a:solidFill>
            </a:endParaRPr>
          </a:p>
        </p:txBody>
      </p:sp>
      <p:pic>
        <p:nvPicPr>
          <p:cNvPr id="117762" name="Picture 2">
            <a:extLs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7151863" y="2337205"/>
            <a:ext cx="3755142" cy="2863295"/>
          </a:xfrm>
          <a:prstGeom prst="rect">
            <a:avLst/>
          </a:prstGeom>
          <a:noFill/>
          <a:ln w="9525">
            <a:noFill/>
            <a:miter lim="800000"/>
            <a:headEnd/>
            <a:tailEnd/>
          </a:ln>
        </p:spPr>
      </p:pic>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19227966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Architecturally Significant Requirements (ASRs)</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Good examples</a:t>
            </a:r>
            <a:endParaRPr lang="en-US" sz="1600" b="0" dirty="0"/>
          </a:p>
        </p:txBody>
      </p:sp>
      <p:sp>
        <p:nvSpPr>
          <p:cNvPr id="6" name="TextBox 5"/>
          <p:cNvSpPr txBox="1"/>
          <p:nvPr/>
        </p:nvSpPr>
        <p:spPr>
          <a:xfrm>
            <a:off x="258439" y="1295401"/>
            <a:ext cx="10868615" cy="4739759"/>
          </a:xfrm>
          <a:prstGeom prst="rect">
            <a:avLst/>
          </a:prstGeom>
          <a:noFill/>
        </p:spPr>
        <p:txBody>
          <a:bodyPr wrap="square" rtlCol="0">
            <a:spAutoFit/>
          </a:bodyPr>
          <a:lstStyle/>
          <a:p>
            <a:pPr>
              <a:spcAft>
                <a:spcPts val="1200"/>
              </a:spcAft>
              <a:buClr>
                <a:srgbClr val="475A8D">
                  <a:lumMod val="50000"/>
                </a:srgbClr>
              </a:buClr>
            </a:pPr>
            <a:r>
              <a:rPr lang="en-US" sz="2800" dirty="0">
                <a:solidFill>
                  <a:prstClr val="black"/>
                </a:solidFill>
              </a:rPr>
              <a:t>The following are good examples of Architecturally Significant Requirements: </a:t>
            </a:r>
          </a:p>
          <a:p>
            <a:pPr marL="514350" indent="-514350">
              <a:spcAft>
                <a:spcPts val="1200"/>
              </a:spcAft>
              <a:buClr>
                <a:srgbClr val="475A8D">
                  <a:lumMod val="50000"/>
                </a:srgbClr>
              </a:buClr>
              <a:buFont typeface="+mj-lt"/>
              <a:buAutoNum type="arabicPeriod"/>
            </a:pPr>
            <a:r>
              <a:rPr lang="en-US" sz="2800" dirty="0">
                <a:solidFill>
                  <a:prstClr val="black"/>
                </a:solidFill>
              </a:rPr>
              <a:t>The system must record every modification to customer records for audit purposes. </a:t>
            </a:r>
          </a:p>
          <a:p>
            <a:pPr marL="514350" indent="-514350">
              <a:spcAft>
                <a:spcPts val="1200"/>
              </a:spcAft>
              <a:buClr>
                <a:srgbClr val="475A8D">
                  <a:lumMod val="50000"/>
                </a:srgbClr>
              </a:buClr>
              <a:buFont typeface="+mj-lt"/>
              <a:buAutoNum type="arabicPeriod"/>
            </a:pPr>
            <a:r>
              <a:rPr lang="en-US" sz="2800" dirty="0">
                <a:solidFill>
                  <a:prstClr val="black"/>
                </a:solidFill>
              </a:rPr>
              <a:t>The system must respond within 5 seconds. </a:t>
            </a:r>
          </a:p>
          <a:p>
            <a:pPr marL="514350" indent="-514350">
              <a:spcAft>
                <a:spcPts val="1200"/>
              </a:spcAft>
              <a:buClr>
                <a:srgbClr val="475A8D">
                  <a:lumMod val="50000"/>
                </a:srgbClr>
              </a:buClr>
              <a:buFont typeface="+mj-lt"/>
              <a:buAutoNum type="arabicPeriod"/>
            </a:pPr>
            <a:r>
              <a:rPr lang="en-US" sz="2800" dirty="0">
                <a:solidFill>
                  <a:prstClr val="black"/>
                </a:solidFill>
              </a:rPr>
              <a:t>The system must deploy on Microsoft Windows XP and Linux. </a:t>
            </a:r>
          </a:p>
          <a:p>
            <a:pPr marL="514350" indent="-514350">
              <a:spcAft>
                <a:spcPts val="1200"/>
              </a:spcAft>
              <a:buClr>
                <a:srgbClr val="475A8D">
                  <a:lumMod val="50000"/>
                </a:srgbClr>
              </a:buClr>
              <a:buFont typeface="+mj-lt"/>
              <a:buAutoNum type="arabicPeriod"/>
            </a:pPr>
            <a:r>
              <a:rPr lang="en-US" sz="2800" dirty="0">
                <a:solidFill>
                  <a:prstClr val="black"/>
                </a:solidFill>
              </a:rPr>
              <a:t>The system must encrypt all network traffic. </a:t>
            </a:r>
          </a:p>
          <a:p>
            <a:pPr marL="514350" indent="-514350">
              <a:spcAft>
                <a:spcPts val="1200"/>
              </a:spcAft>
              <a:buClr>
                <a:srgbClr val="475A8D">
                  <a:lumMod val="50000"/>
                </a:srgbClr>
              </a:buClr>
              <a:buFont typeface="+mj-lt"/>
              <a:buAutoNum type="arabicPeriod"/>
            </a:pPr>
            <a:r>
              <a:rPr lang="en-US" sz="2800" dirty="0">
                <a:solidFill>
                  <a:prstClr val="black"/>
                </a:solidFill>
              </a:rPr>
              <a:t>The ATM system must dispense cash on demand to validated account holders with sufficient cleared funds. </a:t>
            </a:r>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6</a:t>
            </a:fld>
            <a:endParaRPr lang="en-US">
              <a:solidFill>
                <a:prstClr val="black"/>
              </a:solidFill>
            </a:endParaRPr>
          </a:p>
        </p:txBody>
      </p:sp>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13712880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Quality Attributes</a:t>
            </a:r>
          </a:p>
        </p:txBody>
      </p:sp>
      <p:sp>
        <p:nvSpPr>
          <p:cNvPr id="5" name="Text Placeholder 4"/>
          <p:cNvSpPr>
            <a:spLocks noGrp="1"/>
          </p:cNvSpPr>
          <p:nvPr>
            <p:ph type="body" sz="quarter" idx="13"/>
          </p:nvPr>
        </p:nvSpPr>
        <p:spPr>
          <a:xfrm>
            <a:off x="296845" y="381000"/>
            <a:ext cx="10868615" cy="685800"/>
          </a:xfrm>
        </p:spPr>
        <p:txBody>
          <a:bodyPr>
            <a:normAutofit/>
          </a:bodyPr>
          <a:lstStyle/>
          <a:p>
            <a:r>
              <a:rPr lang="en-US" sz="3200" dirty="0"/>
              <a:t>Functionality vs. Quality</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7</a:t>
            </a:fld>
            <a:endParaRPr lang="en-US">
              <a:solidFill>
                <a:prstClr val="black"/>
              </a:solidFill>
            </a:endParaRPr>
          </a:p>
        </p:txBody>
      </p:sp>
      <p:graphicFrame>
        <p:nvGraphicFramePr>
          <p:cNvPr id="7" name="Diagram 6"/>
          <p:cNvGraphicFramePr/>
          <p:nvPr>
            <p:extLst>
              <p:ext uri="{D42A27DB-BD31-4B8C-83A1-F6EECF244321}">
                <p14:modId xmlns:p14="http://schemas.microsoft.com/office/powerpoint/2010/main" val="833994633"/>
              </p:ext>
            </p:extLst>
          </p:nvPr>
        </p:nvGraphicFramePr>
        <p:xfrm>
          <a:off x="-18495" y="1066800"/>
          <a:ext cx="6093415" cy="54071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Rectangle 8"/>
          <p:cNvSpPr/>
          <p:nvPr/>
        </p:nvSpPr>
        <p:spPr>
          <a:xfrm>
            <a:off x="6863270" y="1354330"/>
            <a:ext cx="4459860" cy="4832092"/>
          </a:xfrm>
          <a:prstGeom prst="rect">
            <a:avLst/>
          </a:prstGeom>
        </p:spPr>
        <p:txBody>
          <a:bodyPr wrap="square">
            <a:spAutoFit/>
          </a:bodyPr>
          <a:lstStyle/>
          <a:p>
            <a:r>
              <a:rPr lang="en-US" sz="2800" dirty="0">
                <a:solidFill>
                  <a:prstClr val="black"/>
                </a:solidFill>
              </a:rPr>
              <a:t>Within complex systems, </a:t>
            </a:r>
            <a:r>
              <a:rPr lang="en-US" sz="2800" b="1" dirty="0">
                <a:solidFill>
                  <a:prstClr val="black"/>
                </a:solidFill>
              </a:rPr>
              <a:t>quality attributes </a:t>
            </a:r>
            <a:r>
              <a:rPr lang="en-US" sz="2800" dirty="0">
                <a:solidFill>
                  <a:prstClr val="black"/>
                </a:solidFill>
              </a:rPr>
              <a:t>can never be achieved in isolation.</a:t>
            </a:r>
          </a:p>
          <a:p>
            <a:endParaRPr lang="en-US" sz="2800" dirty="0">
              <a:solidFill>
                <a:prstClr val="black"/>
              </a:solidFill>
            </a:endParaRPr>
          </a:p>
          <a:p>
            <a:r>
              <a:rPr lang="en-US" sz="2800" dirty="0">
                <a:solidFill>
                  <a:prstClr val="black"/>
                </a:solidFill>
              </a:rPr>
              <a:t>The achievement of any one will have an effect on the achievement of others.</a:t>
            </a:r>
          </a:p>
          <a:p>
            <a:endParaRPr lang="en-US" sz="2800" dirty="0">
              <a:solidFill>
                <a:prstClr val="black"/>
              </a:solidFill>
            </a:endParaRPr>
          </a:p>
          <a:p>
            <a:r>
              <a:rPr lang="en-US" sz="2800" dirty="0">
                <a:solidFill>
                  <a:prstClr val="black"/>
                </a:solidFill>
              </a:rPr>
              <a:t>Sometimes the effect is positive and sometimes negative.</a:t>
            </a:r>
          </a:p>
        </p:txBody>
      </p:sp>
      <p:sp>
        <p:nvSpPr>
          <p:cNvPr id="2" name="Footer Placeholder 1"/>
          <p:cNvSpPr>
            <a:spLocks noGrp="1"/>
          </p:cNvSpPr>
          <p:nvPr>
            <p:ph type="ftr" sz="quarter" idx="16"/>
          </p:nvPr>
        </p:nvSpPr>
        <p:spPr/>
        <p:txBody>
          <a:bodyPr/>
          <a:lstStyle/>
          <a:p>
            <a:r>
              <a:rPr lang="en-US"/>
              <a:t>All rights reserved (M. Mirakhorli, J. Cleland-Huang)</a:t>
            </a:r>
          </a:p>
        </p:txBody>
      </p:sp>
    </p:spTree>
    <p:extLst>
      <p:ext uri="{BB962C8B-B14F-4D97-AF65-F5344CB8AC3E}">
        <p14:creationId xmlns:p14="http://schemas.microsoft.com/office/powerpoint/2010/main" val="22533040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Quality Attributes</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Functionality vs. Quality</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8</a:t>
            </a:fld>
            <a:endParaRPr lang="en-US">
              <a:solidFill>
                <a:prstClr val="black"/>
              </a:solidFill>
            </a:endParaRPr>
          </a:p>
        </p:txBody>
      </p:sp>
      <p:sp>
        <p:nvSpPr>
          <p:cNvPr id="2" name="Footer Placeholder 1"/>
          <p:cNvSpPr>
            <a:spLocks noGrp="1"/>
          </p:cNvSpPr>
          <p:nvPr>
            <p:ph type="ftr" sz="quarter" idx="16"/>
          </p:nvPr>
        </p:nvSpPr>
        <p:spPr/>
        <p:txBody>
          <a:bodyPr/>
          <a:lstStyle/>
          <a:p>
            <a:r>
              <a:rPr lang="en-US"/>
              <a:t>All rights reserved (M. Mirakhorli, J. Cleland-Huang)</a:t>
            </a:r>
          </a:p>
        </p:txBody>
      </p:sp>
      <p:graphicFrame>
        <p:nvGraphicFramePr>
          <p:cNvPr id="6" name="Diagram 5">
            <a:extLst>
              <a:ext uri="{FF2B5EF4-FFF2-40B4-BE49-F238E27FC236}">
                <a16:creationId xmlns:a16="http://schemas.microsoft.com/office/drawing/2014/main" id="{8A0F3E97-F119-57DE-1290-2A0BA9D27F2E}"/>
              </a:ext>
            </a:extLst>
          </p:cNvPr>
          <p:cNvGraphicFramePr/>
          <p:nvPr>
            <p:extLst>
              <p:ext uri="{D42A27DB-BD31-4B8C-83A1-F6EECF244321}">
                <p14:modId xmlns:p14="http://schemas.microsoft.com/office/powerpoint/2010/main" val="2319693754"/>
              </p:ext>
            </p:extLst>
          </p:nvPr>
        </p:nvGraphicFramePr>
        <p:xfrm>
          <a:off x="7031478" y="508055"/>
          <a:ext cx="3844363" cy="361524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8D72311C-8B35-2DE4-EB93-ED642F303305}"/>
              </a:ext>
            </a:extLst>
          </p:cNvPr>
          <p:cNvGraphicFramePr/>
          <p:nvPr>
            <p:extLst>
              <p:ext uri="{D42A27DB-BD31-4B8C-83A1-F6EECF244321}">
                <p14:modId xmlns:p14="http://schemas.microsoft.com/office/powerpoint/2010/main" val="687710081"/>
              </p:ext>
            </p:extLst>
          </p:nvPr>
        </p:nvGraphicFramePr>
        <p:xfrm>
          <a:off x="3349099" y="2164671"/>
          <a:ext cx="5677224" cy="469332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10" name="Diagram 9">
            <a:extLst>
              <a:ext uri="{FF2B5EF4-FFF2-40B4-BE49-F238E27FC236}">
                <a16:creationId xmlns:a16="http://schemas.microsoft.com/office/drawing/2014/main" id="{272EA648-1B8F-A576-554B-C60D0345F76E}"/>
              </a:ext>
            </a:extLst>
          </p:cNvPr>
          <p:cNvGraphicFramePr/>
          <p:nvPr>
            <p:extLst>
              <p:ext uri="{D42A27DB-BD31-4B8C-83A1-F6EECF244321}">
                <p14:modId xmlns:p14="http://schemas.microsoft.com/office/powerpoint/2010/main" val="677086937"/>
              </p:ext>
            </p:extLst>
          </p:nvPr>
        </p:nvGraphicFramePr>
        <p:xfrm>
          <a:off x="543319" y="-12700"/>
          <a:ext cx="4800625" cy="4152913"/>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3988812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 calcmode="lin" valueType="num">
                                      <p:cBhvr>
                                        <p:cTn id="14" dur="500" fill="hold"/>
                                        <p:tgtEl>
                                          <p:spTgt spid="10"/>
                                        </p:tgtEl>
                                        <p:attrNameLst>
                                          <p:attrName>ppt_w</p:attrName>
                                        </p:attrNameLst>
                                      </p:cBhvr>
                                      <p:tavLst>
                                        <p:tav tm="0">
                                          <p:val>
                                            <p:fltVal val="0"/>
                                          </p:val>
                                        </p:tav>
                                        <p:tav tm="100000">
                                          <p:val>
                                            <p:strVal val="#ppt_w"/>
                                          </p:val>
                                        </p:tav>
                                      </p:tavLst>
                                    </p:anim>
                                    <p:anim calcmode="lin" valueType="num">
                                      <p:cBhvr>
                                        <p:cTn id="15" dur="500" fill="hold"/>
                                        <p:tgtEl>
                                          <p:spTgt spid="10"/>
                                        </p:tgtEl>
                                        <p:attrNameLst>
                                          <p:attrName>ppt_h</p:attrName>
                                        </p:attrNameLst>
                                      </p:cBhvr>
                                      <p:tavLst>
                                        <p:tav tm="0">
                                          <p:val>
                                            <p:fltVal val="0"/>
                                          </p:val>
                                        </p:tav>
                                        <p:tav tm="100000">
                                          <p:val>
                                            <p:strVal val="#ppt_h"/>
                                          </p:val>
                                        </p:tav>
                                      </p:tavLst>
                                    </p:anim>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p:cTn id="21" dur="500" fill="hold"/>
                                        <p:tgtEl>
                                          <p:spTgt spid="3"/>
                                        </p:tgtEl>
                                        <p:attrNameLst>
                                          <p:attrName>ppt_w</p:attrName>
                                        </p:attrNameLst>
                                      </p:cBhvr>
                                      <p:tavLst>
                                        <p:tav tm="0">
                                          <p:val>
                                            <p:fltVal val="0"/>
                                          </p:val>
                                        </p:tav>
                                        <p:tav tm="100000">
                                          <p:val>
                                            <p:strVal val="#ppt_w"/>
                                          </p:val>
                                        </p:tav>
                                      </p:tavLst>
                                    </p:anim>
                                    <p:anim calcmode="lin" valueType="num">
                                      <p:cBhvr>
                                        <p:cTn id="22" dur="500" fill="hold"/>
                                        <p:tgtEl>
                                          <p:spTgt spid="3"/>
                                        </p:tgtEl>
                                        <p:attrNameLst>
                                          <p:attrName>ppt_h</p:attrName>
                                        </p:attrNameLst>
                                      </p:cBhvr>
                                      <p:tavLst>
                                        <p:tav tm="0">
                                          <p:val>
                                            <p:fltVal val="0"/>
                                          </p:val>
                                        </p:tav>
                                        <p:tav tm="100000">
                                          <p:val>
                                            <p:strVal val="#ppt_h"/>
                                          </p:val>
                                        </p:tav>
                                      </p:tavLst>
                                    </p:anim>
                                    <p:animEffect transition="in" filter="fade">
                                      <p:cBhvr>
                                        <p:cTn id="2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Graphic spid="3" grpId="0">
        <p:bldAsOne/>
      </p:bldGraphic>
      <p:bldGraphic spid="10" grpId="0">
        <p:bldAsOne/>
      </p:bldGraphic>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t>Quality Attributes</a:t>
            </a:r>
          </a:p>
        </p:txBody>
      </p:sp>
      <p:sp>
        <p:nvSpPr>
          <p:cNvPr id="5" name="Text Placeholder 4"/>
          <p:cNvSpPr>
            <a:spLocks noGrp="1"/>
          </p:cNvSpPr>
          <p:nvPr>
            <p:ph type="body" sz="quarter" idx="13"/>
          </p:nvPr>
        </p:nvSpPr>
        <p:spPr>
          <a:xfrm>
            <a:off x="258439" y="381000"/>
            <a:ext cx="10868615" cy="685800"/>
          </a:xfrm>
        </p:spPr>
        <p:txBody>
          <a:bodyPr>
            <a:normAutofit/>
          </a:bodyPr>
          <a:lstStyle/>
          <a:p>
            <a:r>
              <a:rPr lang="en-US" sz="3200" dirty="0"/>
              <a:t>Quality Attribute Scenarios</a:t>
            </a:r>
            <a:endParaRPr lang="en-US" sz="1600" b="0" dirty="0"/>
          </a:p>
        </p:txBody>
      </p:sp>
      <p:sp>
        <p:nvSpPr>
          <p:cNvPr id="8" name="Slide Number Placeholder 7"/>
          <p:cNvSpPr>
            <a:spLocks noGrp="1"/>
          </p:cNvSpPr>
          <p:nvPr>
            <p:ph type="sldNum" sz="quarter" idx="15"/>
          </p:nvPr>
        </p:nvSpPr>
        <p:spPr/>
        <p:txBody>
          <a:bodyPr/>
          <a:lstStyle/>
          <a:p>
            <a:fld id="{256D3EEF-DE4E-429D-8EC4-DDC531AFF587}" type="slidenum">
              <a:rPr lang="en-US" smtClean="0">
                <a:solidFill>
                  <a:prstClr val="black"/>
                </a:solidFill>
              </a:rPr>
              <a:pPr/>
              <a:t>9</a:t>
            </a:fld>
            <a:endParaRPr lang="en-US">
              <a:solidFill>
                <a:prstClr val="black"/>
              </a:solidFill>
            </a:endParaRPr>
          </a:p>
        </p:txBody>
      </p:sp>
      <p:grpSp>
        <p:nvGrpSpPr>
          <p:cNvPr id="14" name="Group 13"/>
          <p:cNvGrpSpPr/>
          <p:nvPr/>
        </p:nvGrpSpPr>
        <p:grpSpPr>
          <a:xfrm>
            <a:off x="2484100" y="1047890"/>
            <a:ext cx="1371600" cy="1676400"/>
            <a:chOff x="533400" y="1676400"/>
            <a:chExt cx="1784822" cy="2447985"/>
          </a:xfrm>
        </p:grpSpPr>
        <p:sp>
          <p:nvSpPr>
            <p:cNvPr id="9" name="Freeform 8"/>
            <p:cNvSpPr/>
            <p:nvPr/>
          </p:nvSpPr>
          <p:spPr bwMode="auto">
            <a:xfrm>
              <a:off x="552064" y="2238664"/>
              <a:ext cx="1456062" cy="1885721"/>
            </a:xfrm>
            <a:custGeom>
              <a:avLst/>
              <a:gdLst>
                <a:gd name="connsiteX0" fmla="*/ 31214 w 1456062"/>
                <a:gd name="connsiteY0" fmla="*/ 1437702 h 1885721"/>
                <a:gd name="connsiteX1" fmla="*/ 31214 w 1456062"/>
                <a:gd name="connsiteY1" fmla="*/ 886858 h 1885721"/>
                <a:gd name="connsiteX2" fmla="*/ 130366 w 1456062"/>
                <a:gd name="connsiteY2" fmla="*/ 236863 h 1885721"/>
                <a:gd name="connsiteX3" fmla="*/ 813412 w 1456062"/>
                <a:gd name="connsiteY3" fmla="*/ 203813 h 1885721"/>
                <a:gd name="connsiteX4" fmla="*/ 1110867 w 1456062"/>
                <a:gd name="connsiteY4" fmla="*/ 501268 h 1885721"/>
                <a:gd name="connsiteX5" fmla="*/ 1287137 w 1456062"/>
                <a:gd name="connsiteY5" fmla="*/ 60593 h 1885721"/>
                <a:gd name="connsiteX6" fmla="*/ 1452390 w 1456062"/>
                <a:gd name="connsiteY6" fmla="*/ 137711 h 1885721"/>
                <a:gd name="connsiteX7" fmla="*/ 1265103 w 1456062"/>
                <a:gd name="connsiteY7" fmla="*/ 820757 h 1885721"/>
                <a:gd name="connsiteX8" fmla="*/ 846462 w 1456062"/>
                <a:gd name="connsiteY8" fmla="*/ 611437 h 1885721"/>
                <a:gd name="connsiteX9" fmla="*/ 758327 w 1456062"/>
                <a:gd name="connsiteY9" fmla="*/ 1702107 h 1885721"/>
                <a:gd name="connsiteX10" fmla="*/ 174433 w 1456062"/>
                <a:gd name="connsiteY10" fmla="*/ 1713124 h 1885721"/>
                <a:gd name="connsiteX11" fmla="*/ 229518 w 1456062"/>
                <a:gd name="connsiteY11" fmla="*/ 831774 h 1885721"/>
                <a:gd name="connsiteX12" fmla="*/ 141383 w 1456062"/>
                <a:gd name="connsiteY12" fmla="*/ 1459736 h 1885721"/>
                <a:gd name="connsiteX13" fmla="*/ 31214 w 1456062"/>
                <a:gd name="connsiteY13" fmla="*/ 1437702 h 18857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456062" h="1885721">
                  <a:moveTo>
                    <a:pt x="31214" y="1437702"/>
                  </a:moveTo>
                  <a:cubicBezTo>
                    <a:pt x="12853" y="1342222"/>
                    <a:pt x="14689" y="1086998"/>
                    <a:pt x="31214" y="886858"/>
                  </a:cubicBezTo>
                  <a:cubicBezTo>
                    <a:pt x="47739" y="686718"/>
                    <a:pt x="0" y="350704"/>
                    <a:pt x="130366" y="236863"/>
                  </a:cubicBezTo>
                  <a:cubicBezTo>
                    <a:pt x="260732" y="123022"/>
                    <a:pt x="649995" y="159746"/>
                    <a:pt x="813412" y="203813"/>
                  </a:cubicBezTo>
                  <a:cubicBezTo>
                    <a:pt x="976829" y="247880"/>
                    <a:pt x="1031913" y="525138"/>
                    <a:pt x="1110867" y="501268"/>
                  </a:cubicBezTo>
                  <a:cubicBezTo>
                    <a:pt x="1189821" y="477398"/>
                    <a:pt x="1230217" y="121186"/>
                    <a:pt x="1287137" y="60593"/>
                  </a:cubicBezTo>
                  <a:cubicBezTo>
                    <a:pt x="1344057" y="0"/>
                    <a:pt x="1456062" y="11017"/>
                    <a:pt x="1452390" y="137711"/>
                  </a:cubicBezTo>
                  <a:cubicBezTo>
                    <a:pt x="1448718" y="264405"/>
                    <a:pt x="1366091" y="741803"/>
                    <a:pt x="1265103" y="820757"/>
                  </a:cubicBezTo>
                  <a:cubicBezTo>
                    <a:pt x="1164115" y="899711"/>
                    <a:pt x="930925" y="464545"/>
                    <a:pt x="846462" y="611437"/>
                  </a:cubicBezTo>
                  <a:cubicBezTo>
                    <a:pt x="761999" y="758329"/>
                    <a:pt x="870332" y="1518493"/>
                    <a:pt x="758327" y="1702107"/>
                  </a:cubicBezTo>
                  <a:cubicBezTo>
                    <a:pt x="646322" y="1885721"/>
                    <a:pt x="262568" y="1858180"/>
                    <a:pt x="174433" y="1713124"/>
                  </a:cubicBezTo>
                  <a:cubicBezTo>
                    <a:pt x="86298" y="1568068"/>
                    <a:pt x="235026" y="874005"/>
                    <a:pt x="229518" y="831774"/>
                  </a:cubicBezTo>
                  <a:cubicBezTo>
                    <a:pt x="224010" y="789543"/>
                    <a:pt x="172597" y="1356912"/>
                    <a:pt x="141383" y="1459736"/>
                  </a:cubicBezTo>
                  <a:cubicBezTo>
                    <a:pt x="110169" y="1562560"/>
                    <a:pt x="49575" y="1533182"/>
                    <a:pt x="31214" y="1437702"/>
                  </a:cubicBezTo>
                  <a:close/>
                </a:path>
              </a:pathLst>
            </a:custGeom>
            <a:solidFill>
              <a:schemeClr val="accent3">
                <a:lumMod val="75000"/>
              </a:schemeClr>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0" name="Rectangle 9"/>
            <p:cNvSpPr/>
            <p:nvPr/>
          </p:nvSpPr>
          <p:spPr bwMode="auto">
            <a:xfrm rot="2072686">
              <a:off x="1929314" y="1676400"/>
              <a:ext cx="388908" cy="620086"/>
            </a:xfrm>
            <a:prstGeom prst="rect">
              <a:avLst/>
            </a:prstGeom>
            <a:solidFill>
              <a:schemeClr val="bg1">
                <a:lumMod val="65000"/>
              </a:schemeClr>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1" name="Oval 10"/>
            <p:cNvSpPr/>
            <p:nvPr/>
          </p:nvSpPr>
          <p:spPr bwMode="auto">
            <a:xfrm>
              <a:off x="797189" y="1773202"/>
              <a:ext cx="533400" cy="685800"/>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2" name="Oval 11"/>
            <p:cNvSpPr/>
            <p:nvPr/>
          </p:nvSpPr>
          <p:spPr bwMode="auto">
            <a:xfrm rot="1013954">
              <a:off x="533400" y="3621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sp>
          <p:nvSpPr>
            <p:cNvPr id="13" name="Oval 12"/>
            <p:cNvSpPr/>
            <p:nvPr/>
          </p:nvSpPr>
          <p:spPr bwMode="auto">
            <a:xfrm rot="1013954">
              <a:off x="1828799" y="2097871"/>
              <a:ext cx="182653" cy="309294"/>
            </a:xfrm>
            <a:prstGeom prst="ellipse">
              <a:avLst/>
            </a:prstGeom>
            <a:solidFill>
              <a:srgbClr val="FFCC99"/>
            </a:solidFill>
            <a:ln w="952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0" fontAlgn="base" hangingPunct="0">
                <a:spcBef>
                  <a:spcPct val="0"/>
                </a:spcBef>
                <a:spcAft>
                  <a:spcPct val="0"/>
                </a:spcAft>
              </a:pPr>
              <a:endParaRPr lang="en-US">
                <a:solidFill>
                  <a:prstClr val="black"/>
                </a:solidFill>
                <a:latin typeface="Arial" charset="0"/>
              </a:endParaRPr>
            </a:p>
          </p:txBody>
        </p:sp>
      </p:grpSp>
      <p:sp>
        <p:nvSpPr>
          <p:cNvPr id="15" name="Rounded Rectangle 14"/>
          <p:cNvSpPr/>
          <p:nvPr/>
        </p:nvSpPr>
        <p:spPr>
          <a:xfrm>
            <a:off x="5303500" y="1428890"/>
            <a:ext cx="1066800" cy="12192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prstClr val="white"/>
                </a:solidFill>
              </a:rPr>
              <a:t>Artifact</a:t>
            </a:r>
          </a:p>
        </p:txBody>
      </p:sp>
      <p:sp>
        <p:nvSpPr>
          <p:cNvPr id="16" name="Oval 15"/>
          <p:cNvSpPr/>
          <p:nvPr/>
        </p:nvSpPr>
        <p:spPr>
          <a:xfrm>
            <a:off x="8122900" y="1428890"/>
            <a:ext cx="1295400" cy="1295400"/>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endParaRPr>
          </a:p>
        </p:txBody>
      </p:sp>
      <p:sp>
        <p:nvSpPr>
          <p:cNvPr id="17" name="Arc 16"/>
          <p:cNvSpPr/>
          <p:nvPr/>
        </p:nvSpPr>
        <p:spPr>
          <a:xfrm>
            <a:off x="7970500" y="1581290"/>
            <a:ext cx="838200" cy="990600"/>
          </a:xfrm>
          <a:prstGeom prst="arc">
            <a:avLst>
              <a:gd name="adj1" fmla="val 16200000"/>
              <a:gd name="adj2" fmla="val 5495468"/>
            </a:avLst>
          </a:prstGeom>
          <a:ln w="28575">
            <a:solidFill>
              <a:srgbClr val="0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prstClr val="black"/>
              </a:solidFill>
            </a:endParaRPr>
          </a:p>
        </p:txBody>
      </p:sp>
      <p:sp>
        <p:nvSpPr>
          <p:cNvPr id="18" name="TextBox 17"/>
          <p:cNvSpPr txBox="1"/>
          <p:nvPr/>
        </p:nvSpPr>
        <p:spPr>
          <a:xfrm>
            <a:off x="8275300" y="1581290"/>
            <a:ext cx="381000" cy="381000"/>
          </a:xfrm>
          <a:prstGeom prst="rect">
            <a:avLst/>
          </a:prstGeom>
          <a:noFill/>
        </p:spPr>
        <p:txBody>
          <a:bodyPr wrap="square" rtlCol="0">
            <a:spAutoFit/>
          </a:bodyPr>
          <a:lstStyle/>
          <a:p>
            <a:r>
              <a:rPr lang="en-US" dirty="0">
                <a:solidFill>
                  <a:prstClr val="black"/>
                </a:solidFill>
              </a:rPr>
              <a:t>1</a:t>
            </a:r>
          </a:p>
        </p:txBody>
      </p:sp>
      <p:sp>
        <p:nvSpPr>
          <p:cNvPr id="19" name="TextBox 18"/>
          <p:cNvSpPr txBox="1"/>
          <p:nvPr/>
        </p:nvSpPr>
        <p:spPr>
          <a:xfrm>
            <a:off x="8503900" y="1733690"/>
            <a:ext cx="381000" cy="381000"/>
          </a:xfrm>
          <a:prstGeom prst="rect">
            <a:avLst/>
          </a:prstGeom>
          <a:noFill/>
        </p:spPr>
        <p:txBody>
          <a:bodyPr wrap="square" rtlCol="0">
            <a:spAutoFit/>
          </a:bodyPr>
          <a:lstStyle/>
          <a:p>
            <a:r>
              <a:rPr lang="en-US" dirty="0">
                <a:solidFill>
                  <a:prstClr val="black"/>
                </a:solidFill>
              </a:rPr>
              <a:t>2</a:t>
            </a:r>
          </a:p>
        </p:txBody>
      </p:sp>
      <p:sp>
        <p:nvSpPr>
          <p:cNvPr id="20" name="TextBox 19"/>
          <p:cNvSpPr txBox="1"/>
          <p:nvPr/>
        </p:nvSpPr>
        <p:spPr>
          <a:xfrm>
            <a:off x="8503900" y="2038490"/>
            <a:ext cx="381000" cy="381000"/>
          </a:xfrm>
          <a:prstGeom prst="rect">
            <a:avLst/>
          </a:prstGeom>
          <a:noFill/>
        </p:spPr>
        <p:txBody>
          <a:bodyPr wrap="square" rtlCol="0">
            <a:spAutoFit/>
          </a:bodyPr>
          <a:lstStyle/>
          <a:p>
            <a:r>
              <a:rPr lang="en-US" dirty="0">
                <a:solidFill>
                  <a:prstClr val="black"/>
                </a:solidFill>
              </a:rPr>
              <a:t>3</a:t>
            </a:r>
          </a:p>
        </p:txBody>
      </p:sp>
      <p:sp>
        <p:nvSpPr>
          <p:cNvPr id="21" name="TextBox 20"/>
          <p:cNvSpPr txBox="1"/>
          <p:nvPr/>
        </p:nvSpPr>
        <p:spPr>
          <a:xfrm>
            <a:off x="8275300" y="2190890"/>
            <a:ext cx="381000" cy="381000"/>
          </a:xfrm>
          <a:prstGeom prst="rect">
            <a:avLst/>
          </a:prstGeom>
          <a:noFill/>
        </p:spPr>
        <p:txBody>
          <a:bodyPr wrap="square" rtlCol="0">
            <a:spAutoFit/>
          </a:bodyPr>
          <a:lstStyle/>
          <a:p>
            <a:r>
              <a:rPr lang="en-US" dirty="0">
                <a:solidFill>
                  <a:prstClr val="black"/>
                </a:solidFill>
              </a:rPr>
              <a:t>4</a:t>
            </a:r>
          </a:p>
        </p:txBody>
      </p:sp>
      <p:grpSp>
        <p:nvGrpSpPr>
          <p:cNvPr id="26" name="Group 25"/>
          <p:cNvGrpSpPr/>
          <p:nvPr/>
        </p:nvGrpSpPr>
        <p:grpSpPr>
          <a:xfrm>
            <a:off x="8656300" y="1581290"/>
            <a:ext cx="762000" cy="304800"/>
            <a:chOff x="5105400" y="1752600"/>
            <a:chExt cx="762000" cy="304800"/>
          </a:xfrm>
        </p:grpSpPr>
        <p:cxnSp>
          <p:nvCxnSpPr>
            <p:cNvPr id="23" name="Straight Connector 22"/>
            <p:cNvCxnSpPr/>
            <p:nvPr/>
          </p:nvCxnSpPr>
          <p:spPr>
            <a:xfrm>
              <a:off x="5105400" y="17526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5181600" y="19050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334000" y="2057400"/>
              <a:ext cx="533400" cy="0"/>
            </a:xfrm>
            <a:prstGeom prst="line">
              <a:avLst/>
            </a:prstGeom>
            <a:ln>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43" name="Group 42"/>
          <p:cNvGrpSpPr/>
          <p:nvPr/>
        </p:nvGrpSpPr>
        <p:grpSpPr>
          <a:xfrm>
            <a:off x="8732500" y="1580588"/>
            <a:ext cx="381000" cy="304800"/>
            <a:chOff x="5181600" y="1828800"/>
            <a:chExt cx="609600" cy="457200"/>
          </a:xfrm>
        </p:grpSpPr>
        <p:cxnSp>
          <p:nvCxnSpPr>
            <p:cNvPr id="28" name="Straight Connector 27"/>
            <p:cNvCxnSpPr/>
            <p:nvPr/>
          </p:nvCxnSpPr>
          <p:spPr>
            <a:xfrm rot="5400000" flipH="1" flipV="1">
              <a:off x="51054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5143500" y="19431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flipH="1" flipV="1">
              <a:off x="5295900" y="20193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5295900" y="2095500"/>
              <a:ext cx="3048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flipH="1" flipV="1">
              <a:off x="5334000" y="20574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rot="16200000" flipH="1">
              <a:off x="5524500" y="1943100"/>
              <a:ext cx="1524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rot="5400000" flipH="1" flipV="1">
              <a:off x="5562600" y="1905000"/>
              <a:ext cx="2286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16200000" flipH="1">
              <a:off x="5562600" y="1981200"/>
              <a:ext cx="381000" cy="76200"/>
            </a:xfrm>
            <a:prstGeom prst="line">
              <a:avLst/>
            </a:prstGeom>
            <a:ln w="28575">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p:cNvCxnSpPr/>
          <p:nvPr/>
        </p:nvCxnSpPr>
        <p:spPr>
          <a:xfrm>
            <a:off x="8884900" y="2038490"/>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rot="10800000">
            <a:off x="8884900" y="2189302"/>
            <a:ext cx="381000" cy="1588"/>
          </a:xfrm>
          <a:prstGeom prst="straightConnector1">
            <a:avLst/>
          </a:prstGeom>
          <a:ln w="19050">
            <a:solidFill>
              <a:srgbClr val="000000"/>
            </a:solidFill>
            <a:tailEnd type="arrow"/>
          </a:ln>
        </p:spPr>
        <p:style>
          <a:lnRef idx="1">
            <a:schemeClr val="accent1"/>
          </a:lnRef>
          <a:fillRef idx="0">
            <a:schemeClr val="accent1"/>
          </a:fillRef>
          <a:effectRef idx="0">
            <a:schemeClr val="accent1"/>
          </a:effectRef>
          <a:fontRef idx="minor">
            <a:schemeClr val="tx1"/>
          </a:fontRef>
        </p:style>
      </p:cxnSp>
      <p:grpSp>
        <p:nvGrpSpPr>
          <p:cNvPr id="66" name="Group 65"/>
          <p:cNvGrpSpPr/>
          <p:nvPr/>
        </p:nvGrpSpPr>
        <p:grpSpPr>
          <a:xfrm>
            <a:off x="8808700" y="2267090"/>
            <a:ext cx="381000" cy="304800"/>
            <a:chOff x="4876800" y="1600200"/>
            <a:chExt cx="381000" cy="304800"/>
          </a:xfrm>
        </p:grpSpPr>
        <p:cxnSp>
          <p:nvCxnSpPr>
            <p:cNvPr id="51" name="Straight Connector 50"/>
            <p:cNvCxnSpPr/>
            <p:nvPr/>
          </p:nvCxnSpPr>
          <p:spPr>
            <a:xfrm rot="5400000">
              <a:off x="48006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rot="5400000">
              <a:off x="4838700" y="1790700"/>
              <a:ext cx="2286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rot="5400000">
              <a:off x="4876800" y="1752600"/>
              <a:ext cx="3048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5400000">
              <a:off x="50673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5105400" y="1828800"/>
              <a:ext cx="1524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a:off x="5219700" y="1866900"/>
              <a:ext cx="76200" cy="0"/>
            </a:xfrm>
            <a:prstGeom prst="line">
              <a:avLst/>
            </a:prstGeom>
            <a:ln w="57150">
              <a:solidFill>
                <a:srgbClr val="000000"/>
              </a:solidFill>
            </a:ln>
          </p:spPr>
          <p:style>
            <a:lnRef idx="1">
              <a:schemeClr val="accent1"/>
            </a:lnRef>
            <a:fillRef idx="0">
              <a:schemeClr val="accent1"/>
            </a:fillRef>
            <a:effectRef idx="0">
              <a:schemeClr val="accent1"/>
            </a:effectRef>
            <a:fontRef idx="minor">
              <a:schemeClr val="tx1"/>
            </a:fontRef>
          </p:style>
        </p:cxnSp>
      </p:grpSp>
      <p:cxnSp>
        <p:nvCxnSpPr>
          <p:cNvPr id="68" name="Straight Arrow Connector 67"/>
          <p:cNvCxnSpPr/>
          <p:nvPr/>
        </p:nvCxnSpPr>
        <p:spPr>
          <a:xfrm>
            <a:off x="3627100" y="2038490"/>
            <a:ext cx="15240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a:off x="6522700" y="2038490"/>
            <a:ext cx="1447800" cy="1588"/>
          </a:xfrm>
          <a:prstGeom prst="straightConnector1">
            <a:avLst/>
          </a:prstGeom>
          <a:ln w="38100">
            <a:solidFill>
              <a:srgbClr val="000000"/>
            </a:solidFill>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2255500" y="2800491"/>
            <a:ext cx="1219200" cy="646331"/>
          </a:xfrm>
          <a:prstGeom prst="rect">
            <a:avLst/>
          </a:prstGeom>
          <a:noFill/>
        </p:spPr>
        <p:txBody>
          <a:bodyPr wrap="square" rtlCol="0">
            <a:spAutoFit/>
          </a:bodyPr>
          <a:lstStyle/>
          <a:p>
            <a:pPr algn="ctr"/>
            <a:r>
              <a:rPr lang="en-US" dirty="0">
                <a:solidFill>
                  <a:prstClr val="black"/>
                </a:solidFill>
              </a:rPr>
              <a:t>Source of stimulus</a:t>
            </a:r>
          </a:p>
        </p:txBody>
      </p:sp>
      <p:sp>
        <p:nvSpPr>
          <p:cNvPr id="74" name="TextBox 73"/>
          <p:cNvSpPr txBox="1"/>
          <p:nvPr/>
        </p:nvSpPr>
        <p:spPr>
          <a:xfrm>
            <a:off x="3703300" y="2001759"/>
            <a:ext cx="1219200" cy="369332"/>
          </a:xfrm>
          <a:prstGeom prst="rect">
            <a:avLst/>
          </a:prstGeom>
          <a:noFill/>
        </p:spPr>
        <p:txBody>
          <a:bodyPr wrap="square" rtlCol="0">
            <a:spAutoFit/>
          </a:bodyPr>
          <a:lstStyle/>
          <a:p>
            <a:pPr algn="ctr"/>
            <a:r>
              <a:rPr lang="en-US" dirty="0">
                <a:solidFill>
                  <a:prstClr val="black"/>
                </a:solidFill>
              </a:rPr>
              <a:t>Stimulus</a:t>
            </a:r>
          </a:p>
        </p:txBody>
      </p:sp>
      <p:sp>
        <p:nvSpPr>
          <p:cNvPr id="75" name="TextBox 74"/>
          <p:cNvSpPr txBox="1"/>
          <p:nvPr/>
        </p:nvSpPr>
        <p:spPr>
          <a:xfrm>
            <a:off x="5074900" y="2735958"/>
            <a:ext cx="1447800" cy="369332"/>
          </a:xfrm>
          <a:prstGeom prst="rect">
            <a:avLst/>
          </a:prstGeom>
          <a:noFill/>
        </p:spPr>
        <p:txBody>
          <a:bodyPr wrap="square" rtlCol="0">
            <a:spAutoFit/>
          </a:bodyPr>
          <a:lstStyle/>
          <a:p>
            <a:pPr algn="ctr"/>
            <a:r>
              <a:rPr lang="en-US" dirty="0">
                <a:solidFill>
                  <a:prstClr val="black"/>
                </a:solidFill>
              </a:rPr>
              <a:t>Environment</a:t>
            </a:r>
          </a:p>
        </p:txBody>
      </p:sp>
      <p:sp>
        <p:nvSpPr>
          <p:cNvPr id="76" name="TextBox 75"/>
          <p:cNvSpPr txBox="1"/>
          <p:nvPr/>
        </p:nvSpPr>
        <p:spPr>
          <a:xfrm>
            <a:off x="6522700" y="2050158"/>
            <a:ext cx="1447800" cy="369332"/>
          </a:xfrm>
          <a:prstGeom prst="rect">
            <a:avLst/>
          </a:prstGeom>
          <a:noFill/>
        </p:spPr>
        <p:txBody>
          <a:bodyPr wrap="square" rtlCol="0">
            <a:spAutoFit/>
          </a:bodyPr>
          <a:lstStyle/>
          <a:p>
            <a:pPr algn="ctr"/>
            <a:r>
              <a:rPr lang="en-US" dirty="0">
                <a:solidFill>
                  <a:prstClr val="black"/>
                </a:solidFill>
              </a:rPr>
              <a:t>Response</a:t>
            </a:r>
          </a:p>
        </p:txBody>
      </p:sp>
      <p:sp>
        <p:nvSpPr>
          <p:cNvPr id="77" name="TextBox 76"/>
          <p:cNvSpPr txBox="1"/>
          <p:nvPr/>
        </p:nvSpPr>
        <p:spPr>
          <a:xfrm>
            <a:off x="8046700" y="2735959"/>
            <a:ext cx="1447800" cy="646331"/>
          </a:xfrm>
          <a:prstGeom prst="rect">
            <a:avLst/>
          </a:prstGeom>
          <a:noFill/>
        </p:spPr>
        <p:txBody>
          <a:bodyPr wrap="square" rtlCol="0">
            <a:spAutoFit/>
          </a:bodyPr>
          <a:lstStyle/>
          <a:p>
            <a:pPr algn="ctr"/>
            <a:r>
              <a:rPr lang="en-US" dirty="0">
                <a:solidFill>
                  <a:prstClr val="black"/>
                </a:solidFill>
              </a:rPr>
              <a:t>Response</a:t>
            </a:r>
            <a:br>
              <a:rPr lang="en-US" dirty="0">
                <a:solidFill>
                  <a:prstClr val="black"/>
                </a:solidFill>
              </a:rPr>
            </a:br>
            <a:r>
              <a:rPr lang="en-US" dirty="0">
                <a:solidFill>
                  <a:prstClr val="black"/>
                </a:solidFill>
              </a:rPr>
              <a:t>measure</a:t>
            </a:r>
          </a:p>
        </p:txBody>
      </p:sp>
      <p:sp>
        <p:nvSpPr>
          <p:cNvPr id="2" name="Footer Placeholder 1"/>
          <p:cNvSpPr>
            <a:spLocks noGrp="1"/>
          </p:cNvSpPr>
          <p:nvPr>
            <p:ph type="ftr" sz="quarter" idx="16"/>
          </p:nvPr>
        </p:nvSpPr>
        <p:spPr/>
        <p:txBody>
          <a:bodyPr/>
          <a:lstStyle/>
          <a:p>
            <a:r>
              <a:rPr lang="en-US"/>
              <a:t>All rights reserved (M. Mirakhorli, J. Cleland-Huang)</a:t>
            </a:r>
          </a:p>
        </p:txBody>
      </p:sp>
      <p:sp>
        <p:nvSpPr>
          <p:cNvPr id="48" name="TextBox 47"/>
          <p:cNvSpPr txBox="1"/>
          <p:nvPr/>
        </p:nvSpPr>
        <p:spPr>
          <a:xfrm>
            <a:off x="364492" y="3314700"/>
            <a:ext cx="10868615" cy="4154984"/>
          </a:xfrm>
          <a:prstGeom prst="rect">
            <a:avLst/>
          </a:prstGeom>
          <a:noFill/>
        </p:spPr>
        <p:txBody>
          <a:bodyPr wrap="square" rtlCol="0">
            <a:spAutoFit/>
          </a:bodyPr>
          <a:lstStyle/>
          <a:p>
            <a:pPr>
              <a:spcAft>
                <a:spcPts val="1200"/>
              </a:spcAft>
            </a:pPr>
            <a:r>
              <a:rPr lang="en-US" sz="2800" dirty="0">
                <a:solidFill>
                  <a:prstClr val="black"/>
                </a:solidFill>
              </a:rPr>
              <a:t>Quality attribute characterizations answer the following questions about each attribute:</a:t>
            </a:r>
          </a:p>
          <a:p>
            <a:pPr marL="517525" indent="-517525">
              <a:spcAft>
                <a:spcPts val="1200"/>
              </a:spcAft>
              <a:buFont typeface="Wingdings" pitchFamily="2" charset="2"/>
              <a:buChar char="§"/>
            </a:pPr>
            <a:r>
              <a:rPr lang="en-US" sz="2800" dirty="0">
                <a:solidFill>
                  <a:prstClr val="black"/>
                </a:solidFill>
              </a:rPr>
              <a:t>What are the </a:t>
            </a:r>
            <a:r>
              <a:rPr lang="en-US" sz="2800" b="1" dirty="0">
                <a:solidFill>
                  <a:prstClr val="black"/>
                </a:solidFill>
              </a:rPr>
              <a:t>stimuli</a:t>
            </a:r>
            <a:r>
              <a:rPr lang="en-US" sz="2800" dirty="0">
                <a:solidFill>
                  <a:prstClr val="black"/>
                </a:solidFill>
              </a:rPr>
              <a:t> to which the </a:t>
            </a:r>
            <a:r>
              <a:rPr lang="en-US" sz="2800" b="1" dirty="0">
                <a:solidFill>
                  <a:prstClr val="black"/>
                </a:solidFill>
              </a:rPr>
              <a:t>architecture must respond?</a:t>
            </a:r>
          </a:p>
          <a:p>
            <a:pPr marL="517525" indent="-517525">
              <a:spcAft>
                <a:spcPts val="1200"/>
              </a:spcAft>
              <a:buFont typeface="Wingdings" pitchFamily="2" charset="2"/>
              <a:buChar char="§"/>
            </a:pPr>
            <a:r>
              <a:rPr lang="en-US" sz="2800" dirty="0">
                <a:solidFill>
                  <a:prstClr val="black"/>
                </a:solidFill>
              </a:rPr>
              <a:t>What is the </a:t>
            </a:r>
            <a:r>
              <a:rPr lang="en-US" sz="2800" b="1" dirty="0">
                <a:solidFill>
                  <a:prstClr val="black"/>
                </a:solidFill>
              </a:rPr>
              <a:t>measurable</a:t>
            </a:r>
            <a:r>
              <a:rPr lang="en-US" sz="2800" dirty="0">
                <a:solidFill>
                  <a:prstClr val="black"/>
                </a:solidFill>
              </a:rPr>
              <a:t> or </a:t>
            </a:r>
            <a:r>
              <a:rPr lang="en-US" sz="2800" b="1" dirty="0">
                <a:solidFill>
                  <a:prstClr val="black"/>
                </a:solidFill>
              </a:rPr>
              <a:t>observable manifestation</a:t>
            </a:r>
            <a:r>
              <a:rPr lang="en-US" sz="2800" dirty="0">
                <a:solidFill>
                  <a:prstClr val="black"/>
                </a:solidFill>
              </a:rPr>
              <a:t> of the quality attribute by which its </a:t>
            </a:r>
            <a:r>
              <a:rPr lang="en-US" sz="2800" b="1" dirty="0">
                <a:solidFill>
                  <a:prstClr val="black"/>
                </a:solidFill>
              </a:rPr>
              <a:t>achievement is judged?</a:t>
            </a:r>
          </a:p>
          <a:p>
            <a:pPr marL="517525" indent="-517525">
              <a:spcAft>
                <a:spcPts val="1200"/>
              </a:spcAft>
              <a:buFont typeface="Wingdings" pitchFamily="2" charset="2"/>
              <a:buChar char="§"/>
            </a:pPr>
            <a:r>
              <a:rPr lang="en-US" sz="2800" dirty="0">
                <a:solidFill>
                  <a:prstClr val="black"/>
                </a:solidFill>
              </a:rPr>
              <a:t>What are the </a:t>
            </a:r>
            <a:r>
              <a:rPr lang="en-US" sz="2800" b="1" dirty="0">
                <a:solidFill>
                  <a:prstClr val="black"/>
                </a:solidFill>
              </a:rPr>
              <a:t>key architectural decisions </a:t>
            </a:r>
            <a:r>
              <a:rPr lang="en-US" sz="2800" dirty="0">
                <a:solidFill>
                  <a:prstClr val="black"/>
                </a:solidFill>
              </a:rPr>
              <a:t>that impact </a:t>
            </a:r>
            <a:r>
              <a:rPr lang="en-US" sz="2800" b="1" dirty="0">
                <a:solidFill>
                  <a:prstClr val="black"/>
                </a:solidFill>
              </a:rPr>
              <a:t>achieving the attribute requirement?</a:t>
            </a:r>
          </a:p>
          <a:p>
            <a:pPr>
              <a:spcAft>
                <a:spcPts val="1200"/>
              </a:spcAft>
            </a:pPr>
            <a:r>
              <a:rPr lang="en-US" sz="2800" dirty="0">
                <a:solidFill>
                  <a:prstClr val="black"/>
                </a:solidFill>
              </a:rPr>
              <a:t> </a:t>
            </a:r>
          </a:p>
        </p:txBody>
      </p:sp>
    </p:spTree>
    <p:extLst>
      <p:ext uri="{BB962C8B-B14F-4D97-AF65-F5344CB8AC3E}">
        <p14:creationId xmlns:p14="http://schemas.microsoft.com/office/powerpoint/2010/main" val="323196982"/>
      </p:ext>
    </p:extLst>
  </p:cSld>
  <p:clrMapOvr>
    <a:masterClrMapping/>
  </p:clrMapOvr>
</p:sld>
</file>

<file path=ppt/theme/theme1.xml><?xml version="1.0" encoding="utf-8"?>
<a:theme xmlns:a="http://schemas.openxmlformats.org/drawingml/2006/main" name="Pitchbook">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75000"/>
                <a:satMod val="250000"/>
              </a:schemeClr>
            </a:gs>
            <a:gs pos="20000">
              <a:schemeClr val="phClr">
                <a:shade val="85000"/>
                <a:satMod val="175000"/>
              </a:schemeClr>
            </a:gs>
            <a:gs pos="100000">
              <a:schemeClr val="phClr">
                <a:tint val="70000"/>
                <a:satMod val="175000"/>
              </a:schemeClr>
            </a:gs>
          </a:gsLst>
          <a:lin ang="16200000" scaled="1"/>
        </a:gradFill>
        <a:gradFill rotWithShape="1">
          <a:gsLst>
            <a:gs pos="0">
              <a:schemeClr val="phClr">
                <a:shade val="50000"/>
                <a:satMod val="145000"/>
              </a:schemeClr>
            </a:gs>
            <a:gs pos="30000">
              <a:schemeClr val="phClr">
                <a:shade val="65000"/>
                <a:satMod val="155000"/>
              </a:schemeClr>
            </a:gs>
            <a:gs pos="100000">
              <a:schemeClr val="phClr">
                <a:tint val="60000"/>
                <a:satMod val="170000"/>
              </a:schemeClr>
            </a:gs>
          </a:gsLst>
          <a:lin ang="16200000" scaled="1"/>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blue-theme-better</Template>
  <TotalTime>93408</TotalTime>
  <Words>3451</Words>
  <Application>Microsoft Office PowerPoint</Application>
  <PresentationFormat>Widescreen</PresentationFormat>
  <Paragraphs>517</Paragraphs>
  <Slides>32</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Times-Roman</vt:lpstr>
      <vt:lpstr>Wingdings</vt:lpstr>
      <vt:lpstr>Pitchbook</vt:lpstr>
      <vt:lpstr>SWEN-755: Software architecture            Quality Requirements</vt:lpstr>
      <vt:lpstr>Architecturally Significant Requirements (ASRs)</vt:lpstr>
      <vt:lpstr>Architecturally Significant Requirements (ASRs)</vt:lpstr>
      <vt:lpstr>Architecturally Significant Requirements (ASRs)</vt:lpstr>
      <vt:lpstr>Architecturally Significant Requirements (ASRs)</vt:lpstr>
      <vt:lpstr>Architecturally Significant Requirements (ASRs)</vt:lpstr>
      <vt:lpstr>Quality Attributes</vt:lpstr>
      <vt:lpstr>Quality Attributes</vt:lpstr>
      <vt:lpstr>Quality Attributes</vt:lpstr>
      <vt:lpstr>Quality Attributes</vt:lpstr>
      <vt:lpstr>Quality Attributes</vt:lpstr>
      <vt:lpstr>Quality Attributes</vt:lpstr>
      <vt:lpstr>Availability</vt:lpstr>
      <vt:lpstr>AVAILABILITY</vt:lpstr>
      <vt:lpstr>Availability</vt:lpstr>
      <vt:lpstr>Availability</vt:lpstr>
      <vt:lpstr>Availability</vt:lpstr>
      <vt:lpstr>Availability</vt:lpstr>
      <vt:lpstr>MODIFIABILITY</vt:lpstr>
      <vt:lpstr>MODIFIABILITY</vt:lpstr>
      <vt:lpstr>MODIFIABILITY</vt:lpstr>
      <vt:lpstr>MODIFIABILITY</vt:lpstr>
      <vt:lpstr>MODIFIABILITY</vt:lpstr>
      <vt:lpstr>More general scenarios</vt:lpstr>
      <vt:lpstr>Usability</vt:lpstr>
      <vt:lpstr>Performance</vt:lpstr>
      <vt:lpstr>Security</vt:lpstr>
      <vt:lpstr>Testability</vt:lpstr>
      <vt:lpstr>Class Activity</vt:lpstr>
      <vt:lpstr>Class Activity</vt:lpstr>
      <vt:lpstr>Class Activity</vt:lpstr>
      <vt:lpstr>Class Activity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Mehdi</dc:creator>
  <cp:lastModifiedBy>Viktoria Koscinski (RIT Student)</cp:lastModifiedBy>
  <cp:revision>1348</cp:revision>
  <dcterms:created xsi:type="dcterms:W3CDTF">2013-07-12T02:18:36Z</dcterms:created>
  <dcterms:modified xsi:type="dcterms:W3CDTF">2024-09-04T19:20:53Z</dcterms:modified>
</cp:coreProperties>
</file>