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2">
  <p:sldMasterIdLst>
    <p:sldMasterId id="2147483648" r:id="rId1"/>
  </p:sldMasterIdLst>
  <p:notesMasterIdLst>
    <p:notesMasterId r:id="rId29"/>
  </p:notesMasterIdLst>
  <p:handoutMasterIdLst>
    <p:handoutMasterId r:id="rId30"/>
  </p:handoutMasterIdLst>
  <p:sldIdLst>
    <p:sldId id="256" r:id="rId2"/>
    <p:sldId id="396" r:id="rId3"/>
    <p:sldId id="412" r:id="rId4"/>
    <p:sldId id="434" r:id="rId5"/>
    <p:sldId id="441" r:id="rId6"/>
    <p:sldId id="437" r:id="rId7"/>
    <p:sldId id="442" r:id="rId8"/>
    <p:sldId id="438" r:id="rId9"/>
    <p:sldId id="439" r:id="rId10"/>
    <p:sldId id="413" r:id="rId11"/>
    <p:sldId id="415" r:id="rId12"/>
    <p:sldId id="416" r:id="rId13"/>
    <p:sldId id="440" r:id="rId14"/>
    <p:sldId id="417" r:id="rId15"/>
    <p:sldId id="419" r:id="rId16"/>
    <p:sldId id="420" r:id="rId17"/>
    <p:sldId id="421" r:id="rId18"/>
    <p:sldId id="423" r:id="rId19"/>
    <p:sldId id="424" r:id="rId20"/>
    <p:sldId id="425" r:id="rId21"/>
    <p:sldId id="426" r:id="rId22"/>
    <p:sldId id="427" r:id="rId23"/>
    <p:sldId id="428" r:id="rId24"/>
    <p:sldId id="429" r:id="rId25"/>
    <p:sldId id="430" r:id="rId26"/>
    <p:sldId id="431" r:id="rId27"/>
    <p:sldId id="432" r:id="rId28"/>
  </p:sldIdLst>
  <p:sldSz cx="12192000" cy="6858000"/>
  <p:notesSz cx="7010400" cy="92964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D40"/>
    <a:srgbClr val="17295D"/>
    <a:srgbClr val="A31F15"/>
    <a:srgbClr val="6F8E2A"/>
    <a:srgbClr val="000000"/>
    <a:srgbClr val="FFCC99"/>
    <a:srgbClr val="88AE34"/>
    <a:srgbClr val="799A2E"/>
    <a:srgbClr val="6CA20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0774" autoAdjust="0"/>
  </p:normalViewPr>
  <p:slideViewPr>
    <p:cSldViewPr>
      <p:cViewPr varScale="1">
        <p:scale>
          <a:sx n="64" d="100"/>
          <a:sy n="64" d="100"/>
        </p:scale>
        <p:origin x="1325"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4820"/>
          </a:xfrm>
          <a:prstGeom prst="rect">
            <a:avLst/>
          </a:prstGeom>
        </p:spPr>
        <p:txBody>
          <a:bodyPr vert="horz"/>
          <a:lstStyle/>
          <a:p>
            <a:endParaRPr lang="en-US"/>
          </a:p>
        </p:txBody>
      </p:sp>
      <p:sp>
        <p:nvSpPr>
          <p:cNvPr id="3" name="Rectangle 3"/>
          <p:cNvSpPr>
            <a:spLocks noGrp="1"/>
          </p:cNvSpPr>
          <p:nvPr>
            <p:ph type="dt" sz="quarter" idx="1"/>
          </p:nvPr>
        </p:nvSpPr>
        <p:spPr>
          <a:xfrm>
            <a:off x="3970938" y="0"/>
            <a:ext cx="3037840" cy="464820"/>
          </a:xfrm>
          <a:prstGeom prst="rect">
            <a:avLst/>
          </a:prstGeom>
        </p:spPr>
        <p:txBody>
          <a:bodyPr vert="horz"/>
          <a:lstStyle/>
          <a:p>
            <a:fld id="{31555DB1-8736-42A3-B48D-2B08FB93332A}" type="datetimeFigureOut">
              <a:rPr lang="en-US" smtClean="0"/>
              <a:pPr/>
              <a:t>9/13/2024</a:t>
            </a:fld>
            <a:endParaRPr lang="en-US"/>
          </a:p>
        </p:txBody>
      </p:sp>
      <p:sp>
        <p:nvSpPr>
          <p:cNvPr id="4" name="Rectangle 4"/>
          <p:cNvSpPr>
            <a:spLocks noGrp="1"/>
          </p:cNvSpPr>
          <p:nvPr>
            <p:ph type="ftr" sz="quarter" idx="2"/>
          </p:nvPr>
        </p:nvSpPr>
        <p:spPr>
          <a:xfrm>
            <a:off x="0" y="8829967"/>
            <a:ext cx="3037840" cy="464820"/>
          </a:xfrm>
          <a:prstGeom prst="rect">
            <a:avLst/>
          </a:prstGeom>
        </p:spPr>
        <p:txBody>
          <a:bodyPr vert="horz"/>
          <a:lstStyle/>
          <a:p>
            <a:endParaRPr lang="en-US"/>
          </a:p>
        </p:txBody>
      </p:sp>
      <p:sp>
        <p:nvSpPr>
          <p:cNvPr id="5" name="Rectangle 5"/>
          <p:cNvSpPr>
            <a:spLocks noGrp="1"/>
          </p:cNvSpPr>
          <p:nvPr>
            <p:ph type="sldNum" sz="quarter" idx="3"/>
          </p:nvPr>
        </p:nvSpPr>
        <p:spPr>
          <a:xfrm>
            <a:off x="3970938" y="8829967"/>
            <a:ext cx="3037840" cy="464820"/>
          </a:xfrm>
          <a:prstGeom prst="rect">
            <a:avLst/>
          </a:prstGeom>
        </p:spPr>
        <p:txBody>
          <a:bodyPr vert="horz"/>
          <a:lstStyle/>
          <a:p>
            <a:fld id="{5400D380-E0D7-4EB1-B91E-BFCC7DA7F29D}" type="slidenum">
              <a:rPr lang="en-US" smtClean="0"/>
              <a:pPr/>
              <a:t>‹#›</a:t>
            </a:fld>
            <a:endParaRPr lang="en-US"/>
          </a:p>
        </p:txBody>
      </p:sp>
    </p:spTree>
    <p:extLst>
      <p:ext uri="{BB962C8B-B14F-4D97-AF65-F5344CB8AC3E}">
        <p14:creationId xmlns:p14="http://schemas.microsoft.com/office/powerpoint/2010/main" val="2924990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4820"/>
          </a:xfrm>
          <a:prstGeom prst="rect">
            <a:avLst/>
          </a:prstGeom>
        </p:spPr>
        <p:txBody>
          <a:bodyPr vert="horz"/>
          <a:lstStyle/>
          <a:p>
            <a:endParaRPr lang="en-US"/>
          </a:p>
        </p:txBody>
      </p:sp>
      <p:sp>
        <p:nvSpPr>
          <p:cNvPr id="3" name="Rectangle 3"/>
          <p:cNvSpPr>
            <a:spLocks noGrp="1"/>
          </p:cNvSpPr>
          <p:nvPr>
            <p:ph type="dt" idx="1"/>
          </p:nvPr>
        </p:nvSpPr>
        <p:spPr>
          <a:xfrm>
            <a:off x="3970938" y="0"/>
            <a:ext cx="3037840" cy="464820"/>
          </a:xfrm>
          <a:prstGeom prst="rect">
            <a:avLst/>
          </a:prstGeom>
        </p:spPr>
        <p:txBody>
          <a:bodyPr vert="horz"/>
          <a:lstStyle/>
          <a:p>
            <a:fld id="{0BDB199F-A56C-4049-BA04-1447030960FF}" type="datetimeFigureOut">
              <a:rPr lang="en-US" smtClean="0"/>
              <a:pPr/>
              <a:t>9/13/2024</a:t>
            </a:fld>
            <a:endParaRPr lang="en-US"/>
          </a:p>
        </p:txBody>
      </p:sp>
      <p:sp>
        <p:nvSpPr>
          <p:cNvPr id="4" name="Rectangle 4"/>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701040" y="4415790"/>
            <a:ext cx="5608320" cy="41833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829967"/>
            <a:ext cx="3037840" cy="464820"/>
          </a:xfrm>
          <a:prstGeom prst="rect">
            <a:avLst/>
          </a:prstGeom>
        </p:spPr>
        <p:txBody>
          <a:bodyPr vert="horz"/>
          <a:lstStyle/>
          <a:p>
            <a:endParaRPr lang="en-US"/>
          </a:p>
        </p:txBody>
      </p:sp>
      <p:sp>
        <p:nvSpPr>
          <p:cNvPr id="7" name="Rectangle 7"/>
          <p:cNvSpPr>
            <a:spLocks noGrp="1"/>
          </p:cNvSpPr>
          <p:nvPr>
            <p:ph type="sldNum" sz="quarter" idx="5"/>
          </p:nvPr>
        </p:nvSpPr>
        <p:spPr>
          <a:xfrm>
            <a:off x="3970938" y="8829967"/>
            <a:ext cx="3037840" cy="464820"/>
          </a:xfrm>
          <a:prstGeom prst="rect">
            <a:avLst/>
          </a:prstGeom>
        </p:spPr>
        <p:txBody>
          <a:bodyPr vert="horz"/>
          <a:lstStyle/>
          <a:p>
            <a:fld id="{B3A019F3-8596-4028-9847-CBD3A185B07A}" type="slidenum">
              <a:rPr lang="en-US" smtClean="0"/>
              <a:pPr/>
              <a:t>‹#›</a:t>
            </a:fld>
            <a:endParaRPr lang="en-US"/>
          </a:p>
        </p:txBody>
      </p:sp>
    </p:spTree>
    <p:extLst>
      <p:ext uri="{BB962C8B-B14F-4D97-AF65-F5344CB8AC3E}">
        <p14:creationId xmlns:p14="http://schemas.microsoft.com/office/powerpoint/2010/main" val="129032015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406400" y="696913"/>
            <a:ext cx="6197600" cy="3486150"/>
          </a:xfrm>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pPr marL="171450" indent="-171450">
              <a:buFontTx/>
              <a:buChar char="-"/>
            </a:pPr>
            <a:r>
              <a:rPr lang="en-US" dirty="0"/>
              <a:t>High coupling is an enemy of modifiability</a:t>
            </a:r>
          </a:p>
          <a:p>
            <a:pPr marL="171450" indent="-171450">
              <a:buFontTx/>
              <a:buChar char="-"/>
            </a:pPr>
            <a:r>
              <a:rPr lang="en-US" dirty="0"/>
              <a:t>Cohesion measures a module’s “unity of purpose.” High cohesion is good, low is bad. </a:t>
            </a:r>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This is where coupling and cohesion come in again. We want modifications of one responsibility to not have too large of an affect on other responsibilities, and we also want responsibilities with a high coupling to be possibly grouped together in a single module. </a:t>
            </a:r>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fontScale="85000" lnSpcReduction="20000"/>
          </a:bodyPr>
          <a:lstStyle/>
          <a:p>
            <a:pPr algn="l"/>
            <a:r>
              <a:rPr lang="en-US" sz="1800" b="0" i="0" u="none" strike="noStrike" baseline="0" dirty="0">
                <a:latin typeface="Times-Italic"/>
              </a:rPr>
              <a:t>We have a few different modifiability tactics.</a:t>
            </a:r>
          </a:p>
          <a:p>
            <a:pPr algn="l"/>
            <a:endParaRPr lang="en-US" sz="1800" b="0" i="1" u="none" strike="noStrike" baseline="0" dirty="0">
              <a:latin typeface="Times-Italic"/>
            </a:endParaRPr>
          </a:p>
          <a:p>
            <a:pPr algn="l"/>
            <a:r>
              <a:rPr lang="en-US" sz="1800" b="0" i="1" u="none" strike="noStrike" baseline="0" dirty="0">
                <a:latin typeface="Times-Italic"/>
              </a:rPr>
              <a:t>Increase semantic coherence</a:t>
            </a:r>
            <a:r>
              <a:rPr lang="en-US" sz="1800" b="0" i="0" u="none" strike="noStrike" baseline="0" dirty="0">
                <a:latin typeface="Times-Roman"/>
              </a:rPr>
              <a:t>. The goal of ensuring that a layer’s responsibilities</a:t>
            </a:r>
          </a:p>
          <a:p>
            <a:pPr algn="l"/>
            <a:r>
              <a:rPr lang="en-US" sz="1800" b="0" i="0" u="none" strike="noStrike" baseline="0" dirty="0">
                <a:latin typeface="Times-Roman"/>
              </a:rPr>
              <a:t>all work together without excessive reliance on other layers</a:t>
            </a:r>
          </a:p>
          <a:p>
            <a:pPr algn="l"/>
            <a:r>
              <a:rPr lang="en-US" sz="1800" b="0" i="0" u="none" strike="noStrike" baseline="0" dirty="0">
                <a:latin typeface="Times-Roman"/>
              </a:rPr>
              <a:t>is achieved by choosing responsibilities that have semantic coherence.</a:t>
            </a:r>
          </a:p>
          <a:p>
            <a:pPr algn="l"/>
            <a:r>
              <a:rPr lang="en-US" sz="1800" b="0" i="0" u="none" strike="noStrike" baseline="0" dirty="0">
                <a:latin typeface="Times-Roman"/>
              </a:rPr>
              <a:t>Doing so binds responsibilities that are likely to be affected by a change.</a:t>
            </a:r>
          </a:p>
          <a:p>
            <a:pPr algn="l"/>
            <a:r>
              <a:rPr lang="en-US" sz="1800" b="0" i="0" u="none" strike="noStrike" baseline="0" dirty="0">
                <a:latin typeface="Times-Roman"/>
              </a:rPr>
              <a:t>For example, responsibilities that deal with hardware should be allocated</a:t>
            </a:r>
          </a:p>
          <a:p>
            <a:pPr algn="l"/>
            <a:r>
              <a:rPr lang="en-US" sz="1800" b="0" i="0" u="none" strike="noStrike" baseline="0" dirty="0">
                <a:latin typeface="Times-Roman"/>
              </a:rPr>
              <a:t>to a hardware layer and not to an application layer; a hardware responsibility</a:t>
            </a:r>
          </a:p>
          <a:p>
            <a:pPr algn="l"/>
            <a:r>
              <a:rPr lang="en-US" sz="1800" b="0" i="0" u="none" strike="noStrike" baseline="0" dirty="0">
                <a:latin typeface="Times-Roman"/>
              </a:rPr>
              <a:t>typically does not have semantic coherence with the application</a:t>
            </a:r>
          </a:p>
          <a:p>
            <a:pPr algn="l"/>
            <a:r>
              <a:rPr lang="en-US" sz="1800" b="0" i="0" u="none" strike="noStrike" baseline="0" dirty="0">
                <a:latin typeface="Times-Roman"/>
              </a:rPr>
              <a:t>responsibilities.</a:t>
            </a:r>
          </a:p>
          <a:p>
            <a:pPr algn="l"/>
            <a:endParaRPr lang="en-US" sz="1800" b="0" i="0" u="none" strike="noStrike" baseline="0" dirty="0">
              <a:latin typeface="Times-Roman"/>
            </a:endParaRPr>
          </a:p>
          <a:p>
            <a:pPr algn="l"/>
            <a:r>
              <a:rPr lang="en-US" sz="1800" b="0" i="0" u="none" strike="noStrike" baseline="0" dirty="0">
                <a:latin typeface="Times-Roman"/>
              </a:rPr>
              <a:t>■ </a:t>
            </a:r>
            <a:r>
              <a:rPr lang="en-US" sz="1800" b="0" i="1" u="none" strike="noStrike" baseline="0" dirty="0">
                <a:latin typeface="Times-Italic"/>
              </a:rPr>
              <a:t>Abstract common services</a:t>
            </a:r>
            <a:r>
              <a:rPr lang="en-US" sz="1800" b="0" i="0" u="none" strike="noStrike" baseline="0" dirty="0">
                <a:latin typeface="Times-Roman"/>
              </a:rPr>
              <a:t>. In the case where two modules provide </a:t>
            </a:r>
            <a:r>
              <a:rPr lang="en-US" sz="1800" b="0" i="0" u="none" strike="noStrike" baseline="0" dirty="0" err="1">
                <a:latin typeface="Times-Roman"/>
              </a:rPr>
              <a:t>notquite</a:t>
            </a:r>
            <a:r>
              <a:rPr lang="en-US" sz="1800" b="0" i="0" u="none" strike="noStrike" baseline="0" dirty="0">
                <a:latin typeface="Times-Roman"/>
              </a:rPr>
              <a:t>-</a:t>
            </a:r>
          </a:p>
          <a:p>
            <a:pPr algn="l"/>
            <a:r>
              <a:rPr lang="en-US" sz="1800" b="0" i="0" u="none" strike="noStrike" baseline="0" dirty="0">
                <a:latin typeface="Times-Roman"/>
              </a:rPr>
              <a:t>the-same but similar services, it may be cost-effective to implement</a:t>
            </a:r>
          </a:p>
          <a:p>
            <a:pPr algn="l"/>
            <a:r>
              <a:rPr lang="en-US" sz="1800" b="0" i="0" u="none" strike="noStrike" baseline="0" dirty="0">
                <a:latin typeface="Times-Roman"/>
              </a:rPr>
              <a:t>the services just once in a more general (abstract) form. Any modification</a:t>
            </a:r>
          </a:p>
          <a:p>
            <a:pPr algn="l"/>
            <a:r>
              <a:rPr lang="en-US" sz="1800" b="0" i="0" u="none" strike="noStrike" baseline="0" dirty="0">
                <a:latin typeface="Times-Roman"/>
              </a:rPr>
              <a:t>to the (common) service would then need to occur just in one place, reducing</a:t>
            </a:r>
          </a:p>
          <a:p>
            <a:pPr algn="l"/>
            <a:r>
              <a:rPr lang="en-US" sz="1800" b="0" i="0" u="none" strike="noStrike" baseline="0" dirty="0">
                <a:latin typeface="Times-Roman"/>
              </a:rPr>
              <a:t>modification costs.</a:t>
            </a:r>
            <a:endParaRPr lang="en-US" dirty="0"/>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Responsibility in a single module, being split into two smaller modules. </a:t>
            </a:r>
          </a:p>
          <a:p>
            <a:endParaRPr lang="en-US" dirty="0"/>
          </a:p>
          <a:p>
            <a:r>
              <a:rPr lang="en-US" dirty="0"/>
              <a:t>We have to keep in mind what the coupling ends up being between the two new responsibilities. Maybe now the cost of just modifying one of the smaller split modules is smaller. However, this will depend on that coupling. </a:t>
            </a:r>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Here, we are taking a portion of A and a portion of B that are both affected by a certain modification and we are grouping those together into one module (A prime and B prime), while the portions that stay separate are still separate modules (A double prime, B double prime). </a:t>
            </a:r>
          </a:p>
          <a:p>
            <a:endParaRPr lang="en-US" dirty="0"/>
          </a:p>
          <a:p>
            <a:r>
              <a:rPr lang="en-US" dirty="0"/>
              <a:t>You have to keep in mind that now you have more modules but this may be worth it, again based on the costs of modification. </a:t>
            </a:r>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dirty="0"/>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We will talk about each of these four in the next slides.</a:t>
            </a:r>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Strengths</a:t>
            </a:r>
            <a:r>
              <a:rPr lang="en-US" baseline="0" dirty="0"/>
              <a:t> of coupling now go to interface.</a:t>
            </a:r>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Strengths</a:t>
            </a:r>
            <a:r>
              <a:rPr lang="en-US" baseline="0" dirty="0"/>
              <a:t> of coupling now go </a:t>
            </a:r>
            <a:r>
              <a:rPr lang="en-US" baseline="0"/>
              <a:t>to interface.</a:t>
            </a:r>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Strengths</a:t>
            </a:r>
            <a:r>
              <a:rPr lang="en-US" baseline="0" dirty="0"/>
              <a:t> of coupling now go </a:t>
            </a:r>
            <a:r>
              <a:rPr lang="en-US" baseline="0"/>
              <a:t>to interface.</a:t>
            </a:r>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Strengths</a:t>
            </a:r>
            <a:r>
              <a:rPr lang="en-US" baseline="0" dirty="0"/>
              <a:t> of coupling now go to interface.</a:t>
            </a:r>
            <a:endParaRPr lang="en-US" dirty="0"/>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5</a:t>
            </a:fld>
            <a:endParaRPr lang="en-US"/>
          </a:p>
        </p:txBody>
      </p:sp>
    </p:spTree>
    <p:extLst>
      <p:ext uri="{BB962C8B-B14F-4D97-AF65-F5344CB8AC3E}">
        <p14:creationId xmlns:p14="http://schemas.microsoft.com/office/powerpoint/2010/main" val="2347111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7</a:t>
            </a:fld>
            <a:endParaRPr lang="en-US"/>
          </a:p>
        </p:txBody>
      </p:sp>
    </p:spTree>
    <p:extLst>
      <p:ext uri="{BB962C8B-B14F-4D97-AF65-F5344CB8AC3E}">
        <p14:creationId xmlns:p14="http://schemas.microsoft.com/office/powerpoint/2010/main" val="138051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More recently, there is a discussion on coupling and cohesion in terms of modifiability. We will talk about it more on the following slides. </a:t>
            </a:r>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13</a:t>
            </a:fld>
            <a:endParaRPr lang="en-US"/>
          </a:p>
        </p:txBody>
      </p:sp>
    </p:spTree>
    <p:extLst>
      <p:ext uri="{BB962C8B-B14F-4D97-AF65-F5344CB8AC3E}">
        <p14:creationId xmlns:p14="http://schemas.microsoft.com/office/powerpoint/2010/main" val="251496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762000"/>
          </a:xfrm>
          <a:solidFill>
            <a:schemeClr val="accent6">
              <a:shade val="75000"/>
            </a:schemeClr>
          </a:solidFill>
        </p:spPr>
        <p:txBody>
          <a:bodyPr>
            <a:noAutofit/>
          </a:bodyPr>
          <a:lstStyle>
            <a:lvl1pPr>
              <a:defRPr sz="3200"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F67F149A-ADB5-415A-9FCB-02A00CEFA994}" type="datetime1">
              <a:rPr lang="en-US" smtClean="0"/>
              <a:pPr algn="r"/>
              <a:t>9/13/2024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
        <p:nvSpPr>
          <p:cNvPr id="10" name="TextBox 9"/>
          <p:cNvSpPr txBox="1"/>
          <p:nvPr userDrawn="1"/>
        </p:nvSpPr>
        <p:spPr>
          <a:xfrm>
            <a:off x="406400" y="1383268"/>
            <a:ext cx="10058400" cy="369332"/>
          </a:xfrm>
          <a:prstGeom prst="rect">
            <a:avLst/>
          </a:prstGeom>
          <a:noFill/>
        </p:spPr>
        <p:txBody>
          <a:bodyPr wrap="square" rtlCol="0">
            <a:spAutoFit/>
          </a:bodyPr>
          <a:lstStyle/>
          <a:p>
            <a:pPr marL="347663" indent="-347663">
              <a:buClr>
                <a:schemeClr val="accent6">
                  <a:lumMod val="50000"/>
                </a:schemeClr>
              </a:buClr>
              <a:buFont typeface="Wingdings" pitchFamily="2" charset="2"/>
              <a:buChar char="§"/>
            </a:pPr>
            <a:r>
              <a:rPr lang="en-US" sz="1800" dirty="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9"/>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1"/>
          <p:cNvSpPr>
            <a:spLocks noGrp="1"/>
          </p:cNvSpPr>
          <p:nvPr>
            <p:ph type="dt" sz="half" idx="20"/>
          </p:nvPr>
        </p:nvSpPr>
        <p:spPr/>
        <p:txBody>
          <a:bodyPr/>
          <a:lstStyle/>
          <a:p>
            <a:pPr algn="r"/>
            <a:fld id="{C62827CF-A0EF-4581-ACA3-D3A86640FE20}" type="datetime1">
              <a:rPr lang="en-US" smtClean="0"/>
              <a:pPr algn="r"/>
              <a:t>9/13/2024</a:t>
            </a:fld>
            <a:endParaRPr lang="en-US"/>
          </a:p>
        </p:txBody>
      </p:sp>
      <p:sp>
        <p:nvSpPr>
          <p:cNvPr id="22" name="Rectangle 22"/>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5"/>
          </p:nvPr>
        </p:nvSpPr>
        <p:spPr>
          <a:xfrm>
            <a:off x="402336" y="609600"/>
            <a:ext cx="10765536"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8"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3"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9"/>
          <p:cNvSpPr>
            <a:spLocks noGrp="1"/>
          </p:cNvSpPr>
          <p:nvPr>
            <p:ph type="dt" sz="half" idx="22"/>
          </p:nvPr>
        </p:nvSpPr>
        <p:spPr/>
        <p:txBody>
          <a:bodyPr/>
          <a:lstStyle/>
          <a:p>
            <a:pPr algn="r"/>
            <a:fld id="{8AB9FA84-380B-487E-8C57-06D5866F162D}" type="datetime1">
              <a:rPr lang="en-US" smtClean="0"/>
              <a:pPr algn="r"/>
              <a:t>9/13/2024</a:t>
            </a:fld>
            <a:endParaRPr lang="en-US"/>
          </a:p>
        </p:txBody>
      </p:sp>
      <p:sp>
        <p:nvSpPr>
          <p:cNvPr id="20" name="Rectangle 20"/>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9"/>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3"/>
          <p:cNvSpPr>
            <a:spLocks noGrp="1"/>
          </p:cNvSpPr>
          <p:nvPr>
            <p:ph type="dt" sz="half" idx="22"/>
          </p:nvPr>
        </p:nvSpPr>
        <p:spPr/>
        <p:txBody>
          <a:bodyPr/>
          <a:lstStyle/>
          <a:p>
            <a:pPr algn="r"/>
            <a:fld id="{689DDEAC-9968-4BBA-B6DC-E6D57F4B0DC6}" type="datetime1">
              <a:rPr lang="en-US" smtClean="0"/>
              <a:pPr algn="r"/>
              <a:t>9/13/2024</a:t>
            </a:fld>
            <a:endParaRPr lang="en-US"/>
          </a:p>
        </p:txBody>
      </p:sp>
      <p:sp>
        <p:nvSpPr>
          <p:cNvPr id="27" name="Rectangle 27"/>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8" name="Rectangle 11"/>
          <p:cNvSpPr>
            <a:spLocks noGrp="1"/>
          </p:cNvSpPr>
          <p:nvPr>
            <p:ph sz="quarter" idx="16"/>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0"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3" name="Rectangle 11"/>
          <p:cNvSpPr>
            <a:spLocks noGrp="1"/>
          </p:cNvSpPr>
          <p:nvPr>
            <p:ph sz="quarter" idx="18"/>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20"/>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EEB0FA9-82A7-4404-83AE-97F3C293BC05}" type="datetime1">
              <a:rPr lang="en-US" smtClean="0"/>
              <a:pPr algn="r"/>
              <a:t>9/13/2024</a:t>
            </a:fld>
            <a:endParaRPr lang="en-US"/>
          </a:p>
        </p:txBody>
      </p:sp>
      <p:sp>
        <p:nvSpPr>
          <p:cNvPr id="18" name="Rectangle 18"/>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5"/>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p:cNvSpPr>
          <p:nvPr>
            <p:ph type="body" sz="quarter" idx="14"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0" name="Rectangle 11"/>
          <p:cNvSpPr>
            <a:spLocks noGrp="1"/>
          </p:cNvSpPr>
          <p:nvPr>
            <p:ph sz="quarter" idx="16"/>
          </p:nvPr>
        </p:nvSpPr>
        <p:spPr>
          <a:xfrm>
            <a:off x="4064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hasCustomPrompt="1"/>
          </p:nvPr>
        </p:nvSpPr>
        <p:spPr>
          <a:xfrm>
            <a:off x="4023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8"/>
          </p:nvPr>
        </p:nvSpPr>
        <p:spPr>
          <a:xfrm>
            <a:off x="4023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hasCustomPrompt="1"/>
          </p:nvPr>
        </p:nvSpPr>
        <p:spPr>
          <a:xfrm>
            <a:off x="4064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6" name="Rectangle 11"/>
          <p:cNvSpPr>
            <a:spLocks noGrp="1"/>
          </p:cNvSpPr>
          <p:nvPr>
            <p:ph sz="quarter" idx="20"/>
          </p:nvPr>
        </p:nvSpPr>
        <p:spPr>
          <a:xfrm>
            <a:off x="4064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7BF1F27-3004-4600-8938-7DA2C8971172}" type="datetime1">
              <a:rPr lang="en-US" smtClean="0"/>
              <a:pPr algn="r"/>
              <a:t>9/13/2024</a:t>
            </a:fld>
            <a:endParaRPr lang="en-US" dirty="0"/>
          </a:p>
        </p:txBody>
      </p:sp>
      <p:sp>
        <p:nvSpPr>
          <p:cNvPr id="19" name="Rectangle 19"/>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9" name="Rectangle 11"/>
          <p:cNvSpPr>
            <a:spLocks noGrp="1"/>
          </p:cNvSpPr>
          <p:nvPr>
            <p:ph sz="quarter" idx="18"/>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2" name="Rectangle 11"/>
          <p:cNvSpPr>
            <a:spLocks noGrp="1"/>
          </p:cNvSpPr>
          <p:nvPr>
            <p:ph sz="quarter" idx="20"/>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4" name="Rectangle 11"/>
          <p:cNvSpPr>
            <a:spLocks noGrp="1"/>
          </p:cNvSpPr>
          <p:nvPr>
            <p:ph sz="quarter" idx="22"/>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6"/>
          <p:cNvSpPr>
            <a:spLocks noGrp="1"/>
          </p:cNvSpPr>
          <p:nvPr>
            <p:ph type="dt" sz="half" idx="23"/>
          </p:nvPr>
        </p:nvSpPr>
        <p:spPr/>
        <p:txBody>
          <a:bodyPr/>
          <a:lstStyle/>
          <a:p>
            <a:pPr algn="r"/>
            <a:fld id="{1777B6A9-A5D7-46AE-A624-12E03E6EFB71}" type="datetime1">
              <a:rPr lang="en-US" smtClean="0"/>
              <a:pPr algn="r"/>
              <a:t>9/13/2024</a:t>
            </a:fld>
            <a:endParaRPr lang="en-US"/>
          </a:p>
        </p:txBody>
      </p:sp>
      <p:sp>
        <p:nvSpPr>
          <p:cNvPr id="17" name="Rectangle 17"/>
          <p:cNvSpPr>
            <a:spLocks noGrp="1"/>
          </p:cNvSpPr>
          <p:nvPr>
            <p:ph type="sldNum" sz="quarter" idx="24"/>
          </p:nvPr>
        </p:nvSpPr>
        <p:spPr/>
        <p:txBody>
          <a:bodyPr/>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hasCustomPrompt="1"/>
          </p:nvPr>
        </p:nvSpPr>
        <p:spPr>
          <a:xfrm>
            <a:off x="410464"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2" name="Rectangle 11"/>
          <p:cNvSpPr>
            <a:spLocks noGrp="1"/>
          </p:cNvSpPr>
          <p:nvPr>
            <p:ph sz="quarter" idx="16"/>
          </p:nvPr>
        </p:nvSpPr>
        <p:spPr>
          <a:xfrm>
            <a:off x="410464"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hasCustomPrompt="1"/>
          </p:nvPr>
        </p:nvSpPr>
        <p:spPr>
          <a:xfrm>
            <a:off x="406400"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6" name="Rectangle 11"/>
          <p:cNvSpPr>
            <a:spLocks noGrp="1"/>
          </p:cNvSpPr>
          <p:nvPr>
            <p:ph sz="quarter" idx="18"/>
          </p:nvPr>
        </p:nvSpPr>
        <p:spPr>
          <a:xfrm>
            <a:off x="406400"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hasCustomPrompt="1"/>
          </p:nvPr>
        </p:nvSpPr>
        <p:spPr>
          <a:xfrm>
            <a:off x="410464"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8" name="Rectangle 11"/>
          <p:cNvSpPr>
            <a:spLocks noGrp="1"/>
          </p:cNvSpPr>
          <p:nvPr>
            <p:ph sz="quarter" idx="20"/>
          </p:nvPr>
        </p:nvSpPr>
        <p:spPr>
          <a:xfrm>
            <a:off x="410464"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3" name="Rectangle 11"/>
          <p:cNvSpPr>
            <a:spLocks noGrp="1"/>
          </p:cNvSpPr>
          <p:nvPr>
            <p:ph sz="quarter" idx="22"/>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6" name="Rectangle 11"/>
          <p:cNvSpPr>
            <a:spLocks noGrp="1"/>
          </p:cNvSpPr>
          <p:nvPr>
            <p:ph sz="quarter" idx="24"/>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p:txBody>
          <a:bodyPr/>
          <a:lstStyle/>
          <a:p>
            <a:pPr algn="r"/>
            <a:fld id="{7E428A8B-FA71-42DF-9D3B-0207DB72CACC}" type="datetime1">
              <a:rPr lang="en-US" smtClean="0"/>
              <a:pPr algn="r"/>
              <a:t>9/13/2024</a:t>
            </a:fld>
            <a:endParaRPr lang="en-US"/>
          </a:p>
        </p:txBody>
      </p:sp>
      <p:sp>
        <p:nvSpPr>
          <p:cNvPr id="18" name="Rectangle 18"/>
          <p:cNvSpPr>
            <a:spLocks noGrp="1"/>
          </p:cNvSpPr>
          <p:nvPr>
            <p:ph type="sldNum" sz="quarter" idx="26"/>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lang="en-US"/>
              <a:t>Click to edit Master title style</a:t>
            </a:r>
          </a:p>
        </p:txBody>
      </p:sp>
      <p:sp>
        <p:nvSpPr>
          <p:cNvPr id="9" name="Rectangle 6"/>
          <p:cNvSpPr/>
          <p:nvPr/>
        </p:nvSpPr>
        <p:spPr>
          <a:xfrm>
            <a:off x="18288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8" name="Rectangle 6"/>
          <p:cNvSpPr/>
          <p:nvPr/>
        </p:nvSpPr>
        <p:spPr>
          <a:xfrm>
            <a:off x="18288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6" name="Rectangle 6"/>
          <p:cNvSpPr/>
          <p:nvPr/>
        </p:nvSpPr>
        <p:spPr>
          <a:xfrm>
            <a:off x="46736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5" name="Rectangle 6"/>
          <p:cNvSpPr/>
          <p:nvPr/>
        </p:nvSpPr>
        <p:spPr>
          <a:xfrm>
            <a:off x="46736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1" name="Rectangle 6"/>
          <p:cNvSpPr/>
          <p:nvPr/>
        </p:nvSpPr>
        <p:spPr>
          <a:xfrm>
            <a:off x="75184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 name="Rectangle 6"/>
          <p:cNvSpPr/>
          <p:nvPr/>
        </p:nvSpPr>
        <p:spPr>
          <a:xfrm>
            <a:off x="75184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4" name="Rectangle 10"/>
          <p:cNvSpPr>
            <a:spLocks noGrp="1"/>
          </p:cNvSpPr>
          <p:nvPr>
            <p:ph type="pic" sz="quarter" idx="13" hasCustomPrompt="1"/>
          </p:nvPr>
        </p:nvSpPr>
        <p:spPr>
          <a:xfrm>
            <a:off x="2032000" y="1600200"/>
            <a:ext cx="1828800" cy="685800"/>
          </a:xfrm>
        </p:spPr>
        <p:txBody>
          <a:bodyPr/>
          <a:lstStyle/>
          <a:p>
            <a:r>
              <a:rPr lang="en-US" dirty="0"/>
              <a:t>Company</a:t>
            </a:r>
            <a:r>
              <a:rPr lang="en-US" baseline="0" dirty="0"/>
              <a:t> Logo</a:t>
            </a:r>
            <a:endParaRPr lang="en-US" dirty="0"/>
          </a:p>
        </p:txBody>
      </p:sp>
      <p:sp>
        <p:nvSpPr>
          <p:cNvPr id="19" name="Rectangle 10"/>
          <p:cNvSpPr>
            <a:spLocks noGrp="1"/>
          </p:cNvSpPr>
          <p:nvPr>
            <p:ph type="pic" sz="quarter" idx="29" hasCustomPrompt="1"/>
          </p:nvPr>
        </p:nvSpPr>
        <p:spPr>
          <a:xfrm>
            <a:off x="2032000" y="4038600"/>
            <a:ext cx="1828800" cy="685800"/>
          </a:xfrm>
        </p:spPr>
        <p:txBody>
          <a:bodyPr/>
          <a:lstStyle/>
          <a:p>
            <a:r>
              <a:rPr lang="en-US" dirty="0"/>
              <a:t>Company</a:t>
            </a:r>
            <a:r>
              <a:rPr lang="en-US" baseline="0" dirty="0"/>
              <a:t> Logo</a:t>
            </a:r>
            <a:endParaRPr lang="en-US" dirty="0"/>
          </a:p>
        </p:txBody>
      </p:sp>
      <p:sp>
        <p:nvSpPr>
          <p:cNvPr id="27" name="Rectangle 10"/>
          <p:cNvSpPr>
            <a:spLocks noGrp="1"/>
          </p:cNvSpPr>
          <p:nvPr>
            <p:ph type="pic" sz="quarter" idx="17" hasCustomPrompt="1"/>
          </p:nvPr>
        </p:nvSpPr>
        <p:spPr>
          <a:xfrm>
            <a:off x="4876800" y="1600200"/>
            <a:ext cx="1828800" cy="685800"/>
          </a:xfrm>
        </p:spPr>
        <p:txBody>
          <a:bodyPr/>
          <a:lstStyle/>
          <a:p>
            <a:r>
              <a:rPr lang="en-US" dirty="0"/>
              <a:t>Company</a:t>
            </a:r>
            <a:r>
              <a:rPr lang="en-US" baseline="0" dirty="0"/>
              <a:t> Logo</a:t>
            </a:r>
            <a:endParaRPr lang="en-US" dirty="0"/>
          </a:p>
        </p:txBody>
      </p:sp>
      <p:sp>
        <p:nvSpPr>
          <p:cNvPr id="11" name="Rectangle 10"/>
          <p:cNvSpPr>
            <a:spLocks noGrp="1"/>
          </p:cNvSpPr>
          <p:nvPr>
            <p:ph type="pic" sz="quarter" idx="30" hasCustomPrompt="1"/>
          </p:nvPr>
        </p:nvSpPr>
        <p:spPr>
          <a:xfrm>
            <a:off x="4876800" y="4038600"/>
            <a:ext cx="1828800" cy="685800"/>
          </a:xfrm>
        </p:spPr>
        <p:txBody>
          <a:bodyPr/>
          <a:lstStyle/>
          <a:p>
            <a:r>
              <a:rPr lang="en-US" dirty="0"/>
              <a:t>Company</a:t>
            </a:r>
            <a:r>
              <a:rPr lang="en-US" baseline="0" dirty="0"/>
              <a:t> Logo</a:t>
            </a:r>
            <a:endParaRPr lang="en-US" dirty="0"/>
          </a:p>
        </p:txBody>
      </p:sp>
      <p:sp>
        <p:nvSpPr>
          <p:cNvPr id="4" name="Rectangle 10"/>
          <p:cNvSpPr>
            <a:spLocks noGrp="1"/>
          </p:cNvSpPr>
          <p:nvPr>
            <p:ph type="pic" sz="quarter" idx="21" hasCustomPrompt="1"/>
          </p:nvPr>
        </p:nvSpPr>
        <p:spPr>
          <a:xfrm>
            <a:off x="7721600" y="1600200"/>
            <a:ext cx="1828800" cy="685800"/>
          </a:xfrm>
        </p:spPr>
        <p:txBody>
          <a:bodyPr/>
          <a:lstStyle/>
          <a:p>
            <a:r>
              <a:rPr lang="en-US" dirty="0"/>
              <a:t>Company</a:t>
            </a:r>
            <a:r>
              <a:rPr lang="en-US" baseline="0" dirty="0"/>
              <a:t> Logo</a:t>
            </a:r>
            <a:endParaRPr lang="en-US" dirty="0"/>
          </a:p>
        </p:txBody>
      </p:sp>
      <p:sp>
        <p:nvSpPr>
          <p:cNvPr id="15" name="Rectangle 10"/>
          <p:cNvSpPr>
            <a:spLocks noGrp="1"/>
          </p:cNvSpPr>
          <p:nvPr>
            <p:ph type="pic" sz="quarter" idx="31" hasCustomPrompt="1"/>
          </p:nvPr>
        </p:nvSpPr>
        <p:spPr>
          <a:xfrm>
            <a:off x="7721600" y="4038600"/>
            <a:ext cx="1828800" cy="685800"/>
          </a:xfrm>
        </p:spPr>
        <p:txBody>
          <a:bodyPr/>
          <a:lstStyle/>
          <a:p>
            <a:r>
              <a:rPr lang="en-US" dirty="0"/>
              <a:t>Company</a:t>
            </a:r>
            <a:r>
              <a:rPr lang="en-US" baseline="0" dirty="0"/>
              <a:t> Logo</a:t>
            </a:r>
            <a:endParaRPr lang="en-US" dirty="0"/>
          </a:p>
        </p:txBody>
      </p:sp>
      <p:sp>
        <p:nvSpPr>
          <p:cNvPr id="7" name="Rectangle 12"/>
          <p:cNvSpPr>
            <a:spLocks noGrp="1"/>
          </p:cNvSpPr>
          <p:nvPr>
            <p:ph type="body" sz="quarter" idx="14" hasCustomPrompt="1"/>
          </p:nvPr>
        </p:nvSpPr>
        <p:spPr>
          <a:xfrm>
            <a:off x="2032000" y="2895600"/>
            <a:ext cx="1828800" cy="304800"/>
          </a:xfrm>
        </p:spPr>
        <p:txBody>
          <a:bodyPr anchor="ctr"/>
          <a:lstStyle>
            <a:lvl1pPr algn="ctr">
              <a:defRPr b="1"/>
            </a:lvl1pPr>
            <a:extLst/>
          </a:lstStyle>
          <a:p>
            <a:pPr lvl="0"/>
            <a:r>
              <a:rPr lang="en-US" dirty="0"/>
              <a:t>Amount</a:t>
            </a:r>
          </a:p>
        </p:txBody>
      </p:sp>
      <p:sp>
        <p:nvSpPr>
          <p:cNvPr id="28" name="Rectangle 12"/>
          <p:cNvSpPr>
            <a:spLocks noGrp="1"/>
          </p:cNvSpPr>
          <p:nvPr>
            <p:ph type="body" sz="quarter" idx="33" hasCustomPrompt="1"/>
          </p:nvPr>
        </p:nvSpPr>
        <p:spPr>
          <a:xfrm>
            <a:off x="2032000" y="5334000"/>
            <a:ext cx="1828800" cy="304800"/>
          </a:xfrm>
        </p:spPr>
        <p:txBody>
          <a:bodyPr anchor="ctr"/>
          <a:lstStyle>
            <a:lvl1pPr algn="ctr">
              <a:defRPr b="1"/>
            </a:lvl1pPr>
            <a:extLst/>
          </a:lstStyle>
          <a:p>
            <a:pPr lvl="0"/>
            <a:r>
              <a:rPr lang="en-US" dirty="0"/>
              <a:t>Amount</a:t>
            </a:r>
          </a:p>
        </p:txBody>
      </p:sp>
      <p:sp>
        <p:nvSpPr>
          <p:cNvPr id="30" name="Rectangle 12"/>
          <p:cNvSpPr>
            <a:spLocks noGrp="1"/>
          </p:cNvSpPr>
          <p:nvPr>
            <p:ph type="body" sz="quarter" idx="18" hasCustomPrompt="1"/>
          </p:nvPr>
        </p:nvSpPr>
        <p:spPr>
          <a:xfrm>
            <a:off x="4876800" y="2895600"/>
            <a:ext cx="1828800" cy="304800"/>
          </a:xfrm>
        </p:spPr>
        <p:txBody>
          <a:bodyPr anchor="ctr"/>
          <a:lstStyle>
            <a:lvl1pPr algn="ctr">
              <a:defRPr b="1"/>
            </a:lvl1pPr>
            <a:extLst/>
          </a:lstStyle>
          <a:p>
            <a:pPr lvl="0"/>
            <a:r>
              <a:rPr lang="en-US" dirty="0"/>
              <a:t>Amount</a:t>
            </a:r>
          </a:p>
        </p:txBody>
      </p:sp>
      <p:sp>
        <p:nvSpPr>
          <p:cNvPr id="13" name="Rectangle 12"/>
          <p:cNvSpPr>
            <a:spLocks noGrp="1"/>
          </p:cNvSpPr>
          <p:nvPr>
            <p:ph type="body" sz="quarter" idx="34" hasCustomPrompt="1"/>
          </p:nvPr>
        </p:nvSpPr>
        <p:spPr>
          <a:xfrm>
            <a:off x="4876800" y="5334000"/>
            <a:ext cx="1828800" cy="304800"/>
          </a:xfrm>
        </p:spPr>
        <p:txBody>
          <a:bodyPr anchor="ctr"/>
          <a:lstStyle>
            <a:lvl1pPr algn="ctr">
              <a:defRPr b="1"/>
            </a:lvl1pPr>
            <a:extLst/>
          </a:lstStyle>
          <a:p>
            <a:pPr lvl="0"/>
            <a:r>
              <a:rPr lang="en-US" dirty="0"/>
              <a:t>Amount</a:t>
            </a:r>
          </a:p>
        </p:txBody>
      </p:sp>
      <p:sp>
        <p:nvSpPr>
          <p:cNvPr id="14" name="Rectangle 12"/>
          <p:cNvSpPr>
            <a:spLocks noGrp="1"/>
          </p:cNvSpPr>
          <p:nvPr>
            <p:ph type="body" sz="quarter" idx="22" hasCustomPrompt="1"/>
          </p:nvPr>
        </p:nvSpPr>
        <p:spPr>
          <a:xfrm>
            <a:off x="7721600" y="2895600"/>
            <a:ext cx="1828800" cy="304800"/>
          </a:xfrm>
        </p:spPr>
        <p:txBody>
          <a:bodyPr anchor="ctr"/>
          <a:lstStyle>
            <a:lvl1pPr algn="ctr">
              <a:defRPr b="1"/>
            </a:lvl1pPr>
            <a:extLst/>
          </a:lstStyle>
          <a:p>
            <a:pPr lvl="0"/>
            <a:r>
              <a:rPr lang="en-US" dirty="0"/>
              <a:t>Amount</a:t>
            </a:r>
          </a:p>
        </p:txBody>
      </p:sp>
      <p:sp>
        <p:nvSpPr>
          <p:cNvPr id="2" name="Rectangle 12"/>
          <p:cNvSpPr>
            <a:spLocks noGrp="1"/>
          </p:cNvSpPr>
          <p:nvPr>
            <p:ph type="body" sz="quarter" idx="35" hasCustomPrompt="1"/>
          </p:nvPr>
        </p:nvSpPr>
        <p:spPr>
          <a:xfrm>
            <a:off x="7721600" y="5334000"/>
            <a:ext cx="1828800" cy="304800"/>
          </a:xfrm>
        </p:spPr>
        <p:txBody>
          <a:bodyPr anchor="ctr"/>
          <a:lstStyle>
            <a:lvl1pPr algn="ctr">
              <a:defRPr b="1"/>
            </a:lvl1pPr>
            <a:extLst/>
          </a:lstStyle>
          <a:p>
            <a:pPr lvl="0"/>
            <a:r>
              <a:rPr lang="en-US" dirty="0"/>
              <a:t>Amount</a:t>
            </a:r>
          </a:p>
        </p:txBody>
      </p:sp>
      <p:sp>
        <p:nvSpPr>
          <p:cNvPr id="44" name="Rectangle 11"/>
          <p:cNvSpPr>
            <a:spLocks noGrp="1"/>
          </p:cNvSpPr>
          <p:nvPr>
            <p:ph type="body" sz="quarter" idx="15" hasCustomPrompt="1"/>
          </p:nvPr>
        </p:nvSpPr>
        <p:spPr>
          <a:xfrm>
            <a:off x="2032000" y="3200400"/>
            <a:ext cx="1828800" cy="152400"/>
          </a:xfrm>
        </p:spPr>
        <p:txBody>
          <a:bodyPr anchor="ctr">
            <a:noAutofit/>
          </a:bodyPr>
          <a:lstStyle>
            <a:lvl1pPr algn="ctr">
              <a:defRPr sz="800" i="1"/>
            </a:lvl1pPr>
            <a:extLst/>
          </a:lstStyle>
          <a:p>
            <a:pPr lvl="0"/>
            <a:r>
              <a:rPr lang="en-US" dirty="0"/>
              <a:t>Date</a:t>
            </a:r>
          </a:p>
        </p:txBody>
      </p:sp>
      <p:sp>
        <p:nvSpPr>
          <p:cNvPr id="35" name="Rectangle 11"/>
          <p:cNvSpPr>
            <a:spLocks noGrp="1"/>
          </p:cNvSpPr>
          <p:nvPr>
            <p:ph type="body" sz="quarter" idx="37" hasCustomPrompt="1"/>
          </p:nvPr>
        </p:nvSpPr>
        <p:spPr>
          <a:xfrm>
            <a:off x="2032000" y="5638800"/>
            <a:ext cx="1828800" cy="152400"/>
          </a:xfrm>
        </p:spPr>
        <p:txBody>
          <a:bodyPr anchor="ctr">
            <a:noAutofit/>
          </a:bodyPr>
          <a:lstStyle>
            <a:lvl1pPr algn="ctr">
              <a:defRPr sz="800" i="1"/>
            </a:lvl1pPr>
            <a:extLst/>
          </a:lstStyle>
          <a:p>
            <a:pPr lvl="0"/>
            <a:r>
              <a:rPr lang="en-US" dirty="0"/>
              <a:t>Date</a:t>
            </a:r>
          </a:p>
        </p:txBody>
      </p:sp>
      <p:sp>
        <p:nvSpPr>
          <p:cNvPr id="34" name="Rectangle 11"/>
          <p:cNvSpPr>
            <a:spLocks noGrp="1"/>
          </p:cNvSpPr>
          <p:nvPr>
            <p:ph type="body" sz="quarter" idx="19" hasCustomPrompt="1"/>
          </p:nvPr>
        </p:nvSpPr>
        <p:spPr>
          <a:xfrm>
            <a:off x="4876800" y="3200400"/>
            <a:ext cx="1828800" cy="152400"/>
          </a:xfrm>
        </p:spPr>
        <p:txBody>
          <a:bodyPr anchor="ctr">
            <a:noAutofit/>
          </a:bodyPr>
          <a:lstStyle>
            <a:lvl1pPr algn="ctr">
              <a:defRPr sz="800" i="1"/>
            </a:lvl1pPr>
            <a:extLst/>
          </a:lstStyle>
          <a:p>
            <a:pPr lvl="0"/>
            <a:r>
              <a:rPr lang="en-US" dirty="0"/>
              <a:t>Date</a:t>
            </a:r>
          </a:p>
        </p:txBody>
      </p:sp>
      <p:sp>
        <p:nvSpPr>
          <p:cNvPr id="40" name="Rectangle 11"/>
          <p:cNvSpPr>
            <a:spLocks noGrp="1"/>
          </p:cNvSpPr>
          <p:nvPr>
            <p:ph type="body" sz="quarter" idx="38" hasCustomPrompt="1"/>
          </p:nvPr>
        </p:nvSpPr>
        <p:spPr>
          <a:xfrm>
            <a:off x="4876800" y="5638800"/>
            <a:ext cx="1828800" cy="152400"/>
          </a:xfrm>
        </p:spPr>
        <p:txBody>
          <a:bodyPr anchor="ctr">
            <a:noAutofit/>
          </a:bodyPr>
          <a:lstStyle>
            <a:lvl1pPr algn="ctr">
              <a:defRPr sz="800" i="1"/>
            </a:lvl1pPr>
            <a:extLst/>
          </a:lstStyle>
          <a:p>
            <a:pPr lvl="0"/>
            <a:r>
              <a:rPr lang="en-US" dirty="0"/>
              <a:t>Date</a:t>
            </a:r>
          </a:p>
        </p:txBody>
      </p:sp>
      <p:sp>
        <p:nvSpPr>
          <p:cNvPr id="38" name="Rectangle 11"/>
          <p:cNvSpPr>
            <a:spLocks noGrp="1"/>
          </p:cNvSpPr>
          <p:nvPr>
            <p:ph type="body" sz="quarter" idx="23" hasCustomPrompt="1"/>
          </p:nvPr>
        </p:nvSpPr>
        <p:spPr>
          <a:xfrm>
            <a:off x="7721600" y="3200400"/>
            <a:ext cx="1828800" cy="152400"/>
          </a:xfrm>
        </p:spPr>
        <p:txBody>
          <a:bodyPr anchor="ctr">
            <a:noAutofit/>
          </a:bodyPr>
          <a:lstStyle>
            <a:lvl1pPr algn="ctr">
              <a:defRPr sz="800" i="1"/>
            </a:lvl1pPr>
            <a:extLst/>
          </a:lstStyle>
          <a:p>
            <a:pPr lvl="0"/>
            <a:r>
              <a:rPr lang="en-US" dirty="0"/>
              <a:t>Date</a:t>
            </a:r>
          </a:p>
        </p:txBody>
      </p:sp>
      <p:sp>
        <p:nvSpPr>
          <p:cNvPr id="33" name="Rectangle 11"/>
          <p:cNvSpPr>
            <a:spLocks noGrp="1"/>
          </p:cNvSpPr>
          <p:nvPr>
            <p:ph type="body" sz="quarter" idx="39" hasCustomPrompt="1"/>
          </p:nvPr>
        </p:nvSpPr>
        <p:spPr>
          <a:xfrm>
            <a:off x="7721600" y="5638800"/>
            <a:ext cx="1828800" cy="152400"/>
          </a:xfrm>
        </p:spPr>
        <p:txBody>
          <a:bodyPr anchor="ctr">
            <a:noAutofit/>
          </a:bodyPr>
          <a:lstStyle>
            <a:lvl1pPr algn="ctr">
              <a:defRPr sz="800" i="1"/>
            </a:lvl1pPr>
            <a:extLst/>
          </a:lstStyle>
          <a:p>
            <a:pPr lvl="0"/>
            <a:r>
              <a:rPr lang="en-US" dirty="0"/>
              <a:t>Date</a:t>
            </a:r>
          </a:p>
        </p:txBody>
      </p:sp>
      <p:sp>
        <p:nvSpPr>
          <p:cNvPr id="5" name="Rectangle 14"/>
          <p:cNvSpPr>
            <a:spLocks noGrp="1"/>
          </p:cNvSpPr>
          <p:nvPr>
            <p:ph type="body" sz="quarter" idx="16" hasCustomPrompt="1"/>
          </p:nvPr>
        </p:nvSpPr>
        <p:spPr>
          <a:xfrm>
            <a:off x="2032000" y="2286000"/>
            <a:ext cx="1828800" cy="609600"/>
          </a:xfrm>
        </p:spPr>
        <p:txBody>
          <a:bodyPr anchor="ctr"/>
          <a:lstStyle>
            <a:lvl1pPr algn="ctr">
              <a:defRPr sz="800"/>
            </a:lvl1pPr>
            <a:extLst/>
          </a:lstStyle>
          <a:p>
            <a:pPr lvl="0"/>
            <a:r>
              <a:rPr lang="en-US" dirty="0"/>
              <a:t>Description</a:t>
            </a:r>
          </a:p>
        </p:txBody>
      </p:sp>
      <p:sp>
        <p:nvSpPr>
          <p:cNvPr id="56" name="Rectangle 14"/>
          <p:cNvSpPr>
            <a:spLocks noGrp="1"/>
          </p:cNvSpPr>
          <p:nvPr>
            <p:ph type="body" sz="quarter" idx="41" hasCustomPrompt="1"/>
          </p:nvPr>
        </p:nvSpPr>
        <p:spPr>
          <a:xfrm>
            <a:off x="2032000" y="4724400"/>
            <a:ext cx="1828800" cy="609600"/>
          </a:xfrm>
        </p:spPr>
        <p:txBody>
          <a:bodyPr anchor="ctr"/>
          <a:lstStyle>
            <a:lvl1pPr algn="ctr">
              <a:defRPr sz="800"/>
            </a:lvl1pPr>
            <a:extLst/>
          </a:lstStyle>
          <a:p>
            <a:pPr lvl="0"/>
            <a:r>
              <a:rPr lang="en-US" dirty="0"/>
              <a:t>Description</a:t>
            </a:r>
          </a:p>
        </p:txBody>
      </p:sp>
      <p:sp>
        <p:nvSpPr>
          <p:cNvPr id="62" name="Rectangle 14"/>
          <p:cNvSpPr>
            <a:spLocks noGrp="1"/>
          </p:cNvSpPr>
          <p:nvPr>
            <p:ph type="body" sz="quarter" idx="20" hasCustomPrompt="1"/>
          </p:nvPr>
        </p:nvSpPr>
        <p:spPr>
          <a:xfrm>
            <a:off x="4876800" y="2286000"/>
            <a:ext cx="1828800" cy="609600"/>
          </a:xfrm>
        </p:spPr>
        <p:txBody>
          <a:bodyPr anchor="ctr"/>
          <a:lstStyle>
            <a:lvl1pPr algn="ctr">
              <a:defRPr sz="800"/>
            </a:lvl1pPr>
            <a:extLst/>
          </a:lstStyle>
          <a:p>
            <a:pPr lvl="0"/>
            <a:r>
              <a:rPr lang="en-US" dirty="0"/>
              <a:t>Description</a:t>
            </a:r>
          </a:p>
        </p:txBody>
      </p:sp>
      <p:sp>
        <p:nvSpPr>
          <p:cNvPr id="37" name="Rectangle 14"/>
          <p:cNvSpPr>
            <a:spLocks noGrp="1"/>
          </p:cNvSpPr>
          <p:nvPr>
            <p:ph type="body" sz="quarter" idx="42" hasCustomPrompt="1"/>
          </p:nvPr>
        </p:nvSpPr>
        <p:spPr>
          <a:xfrm>
            <a:off x="4876800" y="4724400"/>
            <a:ext cx="1828800" cy="609600"/>
          </a:xfrm>
        </p:spPr>
        <p:txBody>
          <a:bodyPr anchor="ctr"/>
          <a:lstStyle>
            <a:lvl1pPr algn="ctr">
              <a:defRPr sz="800"/>
            </a:lvl1pPr>
            <a:extLst/>
          </a:lstStyle>
          <a:p>
            <a:pPr lvl="0"/>
            <a:r>
              <a:rPr lang="en-US" dirty="0"/>
              <a:t>Description</a:t>
            </a:r>
          </a:p>
        </p:txBody>
      </p:sp>
      <p:sp>
        <p:nvSpPr>
          <p:cNvPr id="41" name="Rectangle 14"/>
          <p:cNvSpPr>
            <a:spLocks noGrp="1"/>
          </p:cNvSpPr>
          <p:nvPr>
            <p:ph type="body" sz="quarter" idx="24" hasCustomPrompt="1"/>
          </p:nvPr>
        </p:nvSpPr>
        <p:spPr>
          <a:xfrm>
            <a:off x="7721600" y="2286000"/>
            <a:ext cx="1828800" cy="609600"/>
          </a:xfrm>
        </p:spPr>
        <p:txBody>
          <a:bodyPr anchor="ctr"/>
          <a:lstStyle>
            <a:lvl1pPr algn="ctr">
              <a:defRPr sz="800"/>
            </a:lvl1pPr>
            <a:extLst/>
          </a:lstStyle>
          <a:p>
            <a:pPr lvl="0"/>
            <a:r>
              <a:rPr lang="en-US" dirty="0"/>
              <a:t>Description</a:t>
            </a:r>
          </a:p>
        </p:txBody>
      </p:sp>
      <p:sp>
        <p:nvSpPr>
          <p:cNvPr id="52" name="Rectangle 14"/>
          <p:cNvSpPr>
            <a:spLocks noGrp="1"/>
          </p:cNvSpPr>
          <p:nvPr>
            <p:ph type="body" sz="quarter" idx="43" hasCustomPrompt="1"/>
          </p:nvPr>
        </p:nvSpPr>
        <p:spPr>
          <a:xfrm>
            <a:off x="7721600" y="4724400"/>
            <a:ext cx="1828800" cy="609600"/>
          </a:xfrm>
        </p:spPr>
        <p:txBody>
          <a:bodyPr anchor="ctr"/>
          <a:lstStyle>
            <a:lvl1pPr algn="ctr">
              <a:defRPr sz="800"/>
            </a:lvl1pPr>
            <a:extLst/>
          </a:lstStyle>
          <a:p>
            <a:pPr lvl="0"/>
            <a:r>
              <a:rPr lang="en-US" dirty="0"/>
              <a:t>Description</a:t>
            </a:r>
          </a:p>
        </p:txBody>
      </p:sp>
      <p:sp>
        <p:nvSpPr>
          <p:cNvPr id="39" name="Rectangle 51"/>
          <p:cNvSpPr>
            <a:spLocks noGrp="1"/>
          </p:cNvSpPr>
          <p:nvPr>
            <p:ph type="body" sz="quarter" idx="46"/>
          </p:nvPr>
        </p:nvSpPr>
        <p:spPr>
          <a:xfrm>
            <a:off x="406400" y="381000"/>
            <a:ext cx="10769600" cy="838200"/>
          </a:xfrm>
        </p:spPr>
        <p:txBody>
          <a:bodyPr/>
          <a:lstStyle>
            <a:lvl1pPr>
              <a:defRPr sz="1200"/>
            </a:lvl1pPr>
            <a:extLst/>
          </a:lstStyle>
          <a:p>
            <a:pPr lvl="0"/>
            <a:r>
              <a:rPr lang="en-US"/>
              <a:t>Click to edit Master text styles</a:t>
            </a:r>
          </a:p>
        </p:txBody>
      </p:sp>
      <p:sp>
        <p:nvSpPr>
          <p:cNvPr id="42" name="Rectangle 42"/>
          <p:cNvSpPr>
            <a:spLocks noGrp="1"/>
          </p:cNvSpPr>
          <p:nvPr>
            <p:ph type="dt" sz="half" idx="47"/>
          </p:nvPr>
        </p:nvSpPr>
        <p:spPr/>
        <p:txBody>
          <a:bodyPr/>
          <a:lstStyle/>
          <a:p>
            <a:pPr algn="r"/>
            <a:fld id="{5EA243D4-FE7B-4E09-BADF-BD83F280BBD5}" type="datetime1">
              <a:rPr lang="en-US" smtClean="0"/>
              <a:pPr algn="r"/>
              <a:t>9/13/2024</a:t>
            </a:fld>
            <a:endParaRPr lang="en-US"/>
          </a:p>
        </p:txBody>
      </p:sp>
      <p:sp>
        <p:nvSpPr>
          <p:cNvPr id="43" name="Rectangle 43"/>
          <p:cNvSpPr>
            <a:spLocks noGrp="1"/>
          </p:cNvSpPr>
          <p:nvPr>
            <p:ph type="sldNum" sz="quarter" idx="48"/>
          </p:nvPr>
        </p:nvSpPr>
        <p:spPr/>
        <p:txBody>
          <a:bodyPr/>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12192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hasCustomPrompt="1"/>
          </p:nvPr>
        </p:nvSpPr>
        <p:spPr>
          <a:xfrm>
            <a:off x="304800" y="4706112"/>
            <a:ext cx="92456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15" name="Rectangle 15"/>
          <p:cNvSpPr>
            <a:spLocks noGrp="1"/>
          </p:cNvSpPr>
          <p:nvPr>
            <p:ph type="sldNum" sz="quarter" idx="11"/>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p>
            <a:endParaRPr lang="en-US" dirty="0"/>
          </a:p>
        </p:txBody>
      </p:sp>
      <p:sp>
        <p:nvSpPr>
          <p:cNvPr id="8" name="Rectangle 10"/>
          <p:cNvSpPr/>
          <p:nvPr userDrawn="1"/>
        </p:nvSpPr>
        <p:spPr>
          <a:xfrm>
            <a:off x="0" y="0"/>
            <a:ext cx="12192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0" name="Date Placeholder 9"/>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DE7DADB7-7648-44BF-990B-72D9CBB64046}" type="datetime1">
              <a:rPr lang="en-US" smtClean="0"/>
              <a:pPr/>
              <a:t>9/13/2024</a:t>
            </a:fld>
            <a:endParaRPr lang="en-US" dirty="0"/>
          </a:p>
        </p:txBody>
      </p:sp>
      <p:sp>
        <p:nvSpPr>
          <p:cNvPr id="12" name="Rectangle 11"/>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30722"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10769600" y="5795942"/>
            <a:ext cx="1422400" cy="1062059"/>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hasCustomPrompt="1"/>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3" name="Rectangle 37"/>
          <p:cNvSpPr>
            <a:spLocks noGrp="1"/>
          </p:cNvSpPr>
          <p:nvPr>
            <p:ph type="body" sz="quarter" idx="15" hasCustomPrompt="1"/>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1" name="Rectangle 37"/>
          <p:cNvSpPr>
            <a:spLocks noGrp="1"/>
          </p:cNvSpPr>
          <p:nvPr>
            <p:ph type="body" sz="quarter" idx="17" hasCustomPrompt="1"/>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5" name="Rectangle 37"/>
          <p:cNvSpPr>
            <a:spLocks noGrp="1"/>
          </p:cNvSpPr>
          <p:nvPr>
            <p:ph type="body" sz="quarter" idx="19" hasCustomPrompt="1"/>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7" name="Rectangle 37"/>
          <p:cNvSpPr>
            <a:spLocks noGrp="1"/>
          </p:cNvSpPr>
          <p:nvPr>
            <p:ph type="body" sz="quarter" idx="21" hasCustomPrompt="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9" name="Rectangle 37"/>
          <p:cNvSpPr>
            <a:spLocks noGrp="1"/>
          </p:cNvSpPr>
          <p:nvPr>
            <p:ph type="body" sz="quarter" idx="23" hasCustomPrompt="1"/>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1" name="Rectangle 37"/>
          <p:cNvSpPr>
            <a:spLocks noGrp="1"/>
          </p:cNvSpPr>
          <p:nvPr>
            <p:ph type="body" sz="quarter" idx="25" hasCustomPrompt="1"/>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3" name="Rectangle 37"/>
          <p:cNvSpPr>
            <a:spLocks noGrp="1"/>
          </p:cNvSpPr>
          <p:nvPr>
            <p:ph type="body" sz="quarter" idx="27" hasCustomPrompt="1"/>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5" name="Rectangle 37"/>
          <p:cNvSpPr>
            <a:spLocks noGrp="1"/>
          </p:cNvSpPr>
          <p:nvPr>
            <p:ph type="body" sz="quarter" idx="29" hasCustomPrompt="1"/>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57" name="Rectangle 37"/>
          <p:cNvSpPr>
            <a:spLocks noGrp="1"/>
          </p:cNvSpPr>
          <p:nvPr>
            <p:ph type="body" sz="quarter" idx="31" hasCustomPrompt="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6" name="Rectangle 37"/>
          <p:cNvSpPr>
            <a:spLocks noGrp="1"/>
          </p:cNvSpPr>
          <p:nvPr>
            <p:ph type="body" sz="quarter" idx="33" hasCustomPrompt="1"/>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8" name="Rectangle 37"/>
          <p:cNvSpPr>
            <a:spLocks noGrp="1"/>
          </p:cNvSpPr>
          <p:nvPr>
            <p:ph type="body" sz="quarter" idx="35" hasCustomPrompt="1"/>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98" name="Rectangle 37"/>
          <p:cNvSpPr>
            <a:spLocks noGrp="1"/>
          </p:cNvSpPr>
          <p:nvPr>
            <p:ph type="body" sz="quarter" idx="14" hasCustomPrompt="1"/>
          </p:nvPr>
        </p:nvSpPr>
        <p:spPr>
          <a:xfrm>
            <a:off x="10261600" y="381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p>
        </p:txBody>
      </p:sp>
      <p:sp>
        <p:nvSpPr>
          <p:cNvPr id="44" name="Rectangle 37"/>
          <p:cNvSpPr>
            <a:spLocks noGrp="1"/>
          </p:cNvSpPr>
          <p:nvPr>
            <p:ph type="body" sz="quarter" idx="16" hasCustomPrompt="1"/>
          </p:nvPr>
        </p:nvSpPr>
        <p:spPr>
          <a:xfrm>
            <a:off x="10261600" y="838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2" name="Rectangle 37"/>
          <p:cNvSpPr>
            <a:spLocks noGrp="1"/>
          </p:cNvSpPr>
          <p:nvPr>
            <p:ph type="body" sz="quarter" idx="18" hasCustomPrompt="1"/>
          </p:nvPr>
        </p:nvSpPr>
        <p:spPr>
          <a:xfrm>
            <a:off x="10261600" y="1295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6" name="Rectangle 37"/>
          <p:cNvSpPr>
            <a:spLocks noGrp="1"/>
          </p:cNvSpPr>
          <p:nvPr>
            <p:ph type="body" sz="quarter" idx="20" hasCustomPrompt="1"/>
          </p:nvPr>
        </p:nvSpPr>
        <p:spPr>
          <a:xfrm>
            <a:off x="10261600" y="1752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8" name="Rectangle 37"/>
          <p:cNvSpPr>
            <a:spLocks noGrp="1"/>
          </p:cNvSpPr>
          <p:nvPr>
            <p:ph type="body" sz="quarter" idx="22" hasCustomPrompt="1"/>
          </p:nvPr>
        </p:nvSpPr>
        <p:spPr>
          <a:xfrm>
            <a:off x="10261600" y="2209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0" name="Rectangle 37"/>
          <p:cNvSpPr>
            <a:spLocks noGrp="1"/>
          </p:cNvSpPr>
          <p:nvPr>
            <p:ph type="body" sz="quarter" idx="24" hasCustomPrompt="1"/>
          </p:nvPr>
        </p:nvSpPr>
        <p:spPr>
          <a:xfrm>
            <a:off x="10261600" y="2667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2" name="Rectangle 37"/>
          <p:cNvSpPr>
            <a:spLocks noGrp="1"/>
          </p:cNvSpPr>
          <p:nvPr>
            <p:ph type="body" sz="quarter" idx="26" hasCustomPrompt="1"/>
          </p:nvPr>
        </p:nvSpPr>
        <p:spPr>
          <a:xfrm>
            <a:off x="10261600" y="3124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4" name="Rectangle 37"/>
          <p:cNvSpPr>
            <a:spLocks noGrp="1"/>
          </p:cNvSpPr>
          <p:nvPr>
            <p:ph type="body" sz="quarter" idx="28" hasCustomPrompt="1"/>
          </p:nvPr>
        </p:nvSpPr>
        <p:spPr>
          <a:xfrm>
            <a:off x="10261600" y="3581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6" name="Rectangle 37"/>
          <p:cNvSpPr>
            <a:spLocks noGrp="1"/>
          </p:cNvSpPr>
          <p:nvPr>
            <p:ph type="body" sz="quarter" idx="30" hasCustomPrompt="1"/>
          </p:nvPr>
        </p:nvSpPr>
        <p:spPr>
          <a:xfrm>
            <a:off x="10261600" y="4038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8" name="Rectangle 37"/>
          <p:cNvSpPr>
            <a:spLocks noGrp="1"/>
          </p:cNvSpPr>
          <p:nvPr>
            <p:ph type="body" sz="quarter" idx="32" hasCustomPrompt="1"/>
          </p:nvPr>
        </p:nvSpPr>
        <p:spPr>
          <a:xfrm>
            <a:off x="10261600" y="4495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7" name="Rectangle 37"/>
          <p:cNvSpPr>
            <a:spLocks noGrp="1"/>
          </p:cNvSpPr>
          <p:nvPr>
            <p:ph type="body" sz="quarter" idx="34" hasCustomPrompt="1"/>
          </p:nvPr>
        </p:nvSpPr>
        <p:spPr>
          <a:xfrm>
            <a:off x="10261600" y="4953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9" name="Rectangle 37"/>
          <p:cNvSpPr>
            <a:spLocks noGrp="1"/>
          </p:cNvSpPr>
          <p:nvPr>
            <p:ph type="body" sz="quarter" idx="36" hasCustomPrompt="1"/>
          </p:nvPr>
        </p:nvSpPr>
        <p:spPr>
          <a:xfrm>
            <a:off x="10261600" y="5410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0" name="Rectangle 37"/>
          <p:cNvSpPr>
            <a:spLocks noGrp="1"/>
          </p:cNvSpPr>
          <p:nvPr>
            <p:ph type="body" sz="quarter" idx="37" hasCustomPrompt="1"/>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dirty="0"/>
              <a:t>Click to add agenda item</a:t>
            </a:r>
          </a:p>
        </p:txBody>
      </p:sp>
      <p:sp>
        <p:nvSpPr>
          <p:cNvPr id="31" name="Rectangle 37"/>
          <p:cNvSpPr>
            <a:spLocks noGrp="1"/>
          </p:cNvSpPr>
          <p:nvPr>
            <p:ph type="body" sz="quarter" idx="38" hasCustomPrompt="1"/>
          </p:nvPr>
        </p:nvSpPr>
        <p:spPr>
          <a:xfrm>
            <a:off x="10261600" y="5867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2" name="Rectangle 32"/>
          <p:cNvSpPr>
            <a:spLocks noGrp="1"/>
          </p:cNvSpPr>
          <p:nvPr>
            <p:ph type="dt" sz="half" idx="39"/>
          </p:nvPr>
        </p:nvSpPr>
        <p:spPr/>
        <p:txBody>
          <a:bodyPr/>
          <a:lstStyle>
            <a:lvl1pPr>
              <a:defRPr sz="1100"/>
            </a:lvl1pPr>
            <a:extLst/>
          </a:lstStyle>
          <a:p>
            <a:pPr algn="r"/>
            <a:fld id="{ED46C288-20EB-40C5-9FAA-C79523672892}" type="datetime1">
              <a:rPr lang="en-US" sz="1100" smtClean="0"/>
              <a:pPr algn="r"/>
              <a:t>9/13/2024</a:t>
            </a:fld>
            <a:endParaRPr lang="en-US" sz="1100"/>
          </a:p>
        </p:txBody>
      </p:sp>
      <p:sp>
        <p:nvSpPr>
          <p:cNvPr id="33" name="Rectangle 33"/>
          <p:cNvSpPr>
            <a:spLocks noGrp="1"/>
          </p:cNvSpPr>
          <p:nvPr>
            <p:ph type="sldNum" sz="quarter" idx="40"/>
          </p:nvPr>
        </p:nvSpPr>
        <p:spPr/>
        <p:txBody>
          <a:bodyPr/>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4" name="Title 13"/>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58F9FF61-682A-4F19-9E6C-0C1852620258}" type="datetime1">
              <a:rPr lang="en-US" smtClean="0"/>
              <a:pPr/>
              <a:t>9/13/2024</a:t>
            </a:fld>
            <a:endParaRPr lang="en-US" dirty="0"/>
          </a:p>
        </p:txBody>
      </p:sp>
      <p:sp>
        <p:nvSpPr>
          <p:cNvPr id="4" name="Rectangle 4"/>
          <p:cNvSpPr>
            <a:spLocks noGrp="1"/>
          </p:cNvSpPr>
          <p:nvPr>
            <p:ph type="ftr" sz="quarter" idx="11"/>
          </p:nvPr>
        </p:nvSpPr>
        <p:spPr>
          <a:xfrm>
            <a:off x="3606800" y="6477000"/>
            <a:ext cx="49784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28674"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9956801" y="5943600"/>
            <a:ext cx="1224643"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647D17C9-17F1-473D-BE50-6DAC61FDADB2}" type="datetime1">
              <a:rPr lang="en-US" smtClean="0"/>
              <a:pPr algn="r"/>
              <a:t>9/13/2024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6" name="Rectangle 6"/>
          <p:cNvSpPr>
            <a:spLocks noGrp="1"/>
          </p:cNvSpPr>
          <p:nvPr>
            <p:ph type="dt" sz="half" idx="10"/>
          </p:nvPr>
        </p:nvSpPr>
        <p:spPr/>
        <p:txBody>
          <a:bodyPr/>
          <a:lstStyle/>
          <a:p>
            <a:pPr algn="r"/>
            <a:fld id="{C14BC3C9-A685-472C-8276-68FAD2641ACB}" type="datetime1">
              <a:rPr lang="en-US" smtClean="0"/>
              <a:pPr algn="r"/>
              <a:t>9/13/2024</a:t>
            </a:fld>
            <a:endParaRPr lang="en-US"/>
          </a:p>
        </p:txBody>
      </p:sp>
      <p:sp>
        <p:nvSpPr>
          <p:cNvPr id="8" name="Rectangle 8"/>
          <p:cNvSpPr>
            <a:spLocks noGrp="1"/>
          </p:cNvSpPr>
          <p:nvPr>
            <p:ph type="sldNum" sz="quarter" idx="11"/>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406400" y="609600"/>
            <a:ext cx="10769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p:txBody>
          <a:bodyPr/>
          <a:lstStyle/>
          <a:p>
            <a:pPr algn="r"/>
            <a:fld id="{3D75E07C-0522-4AF0-A966-D05316F558E7}" type="datetime1">
              <a:rPr lang="en-US" smtClean="0"/>
              <a:pPr algn="r"/>
              <a:t>9/13/2024</a:t>
            </a:fld>
            <a:endParaRPr lang="en-US"/>
          </a:p>
        </p:txBody>
      </p:sp>
      <p:sp>
        <p:nvSpPr>
          <p:cNvPr id="10" name="Rectangle 10"/>
          <p:cNvSpPr>
            <a:spLocks noGrp="1"/>
          </p:cNvSpPr>
          <p:nvPr>
            <p:ph type="sldNum" sz="quarter" idx="17"/>
          </p:nvPr>
        </p:nvSpPr>
        <p:spPr/>
        <p:txBody>
          <a:bodyPr/>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9"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7"/>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18"/>
          </p:nvPr>
        </p:nvSpPr>
        <p:spPr/>
        <p:txBody>
          <a:bodyPr/>
          <a:lstStyle/>
          <a:p>
            <a:pPr algn="r"/>
            <a:fld id="{E670A75E-E93C-4A89-BCBC-7B6289FEC257}" type="datetime1">
              <a:rPr lang="en-US" smtClean="0"/>
              <a:pPr algn="r"/>
              <a:t>9/13/2024</a:t>
            </a:fld>
            <a:endParaRPr lang="en-US"/>
          </a:p>
        </p:txBody>
      </p:sp>
      <p:sp>
        <p:nvSpPr>
          <p:cNvPr id="16" name="Rectangle 16"/>
          <p:cNvSpPr>
            <a:spLocks noGrp="1"/>
          </p:cNvSpPr>
          <p:nvPr>
            <p:ph type="sldNum" sz="quarter" idx="19"/>
          </p:nvPr>
        </p:nvSpPr>
        <p:spPr/>
        <p:txBody>
          <a:bodyPr/>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9"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9"/>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20"/>
          </p:nvPr>
        </p:nvSpPr>
        <p:spPr/>
        <p:txBody>
          <a:bodyPr/>
          <a:lstStyle/>
          <a:p>
            <a:pPr algn="r"/>
            <a:fld id="{E8B83FCA-112E-4C8A-943E-864D247B1987}" type="datetime1">
              <a:rPr lang="en-US" smtClean="0"/>
              <a:pPr algn="r"/>
              <a:t>9/13/2024</a:t>
            </a:fld>
            <a:endParaRPr lang="en-US"/>
          </a:p>
        </p:txBody>
      </p:sp>
      <p:sp>
        <p:nvSpPr>
          <p:cNvPr id="19" name="Rectangle 19"/>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480800" y="0"/>
            <a:ext cx="711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title"/>
          </p:nvPr>
        </p:nvSpPr>
        <p:spPr>
          <a:xfrm>
            <a:off x="11480800" y="381000"/>
            <a:ext cx="711200" cy="5867400"/>
          </a:xfrm>
          <a:prstGeom prst="rect">
            <a:avLst/>
          </a:prstGeom>
        </p:spPr>
        <p:txBody>
          <a:bodyPr vert="vert" anchor="ctr">
            <a:normAutofit/>
          </a:bodyPr>
          <a:lstStyle/>
          <a:p>
            <a:r>
              <a:rPr lang="en-US"/>
              <a:t>Click to edit Master title style</a:t>
            </a:r>
            <a:endParaRPr lang="en-US" dirty="0"/>
          </a:p>
        </p:txBody>
      </p:sp>
      <p:sp>
        <p:nvSpPr>
          <p:cNvPr id="3" name="Rectangle 3"/>
          <p:cNvSpPr>
            <a:spLocks noGrp="1"/>
          </p:cNvSpPr>
          <p:nvPr>
            <p:ph type="body" idx="1"/>
          </p:nvPr>
        </p:nvSpPr>
        <p:spPr>
          <a:xfrm>
            <a:off x="406400" y="381000"/>
            <a:ext cx="10769600" cy="58674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2"/>
          </p:nvPr>
        </p:nvSpPr>
        <p:spPr>
          <a:xfrm>
            <a:off x="9347200" y="76200"/>
            <a:ext cx="1828800" cy="228600"/>
          </a:xfrm>
          <a:prstGeom prst="rect">
            <a:avLst/>
          </a:prstGeom>
        </p:spPr>
        <p:txBody>
          <a:bodyPr vert="horz"/>
          <a:lstStyle>
            <a:lvl1pPr algn="ctr">
              <a:defRPr sz="1000">
                <a:solidFill>
                  <a:schemeClr val="tx1">
                    <a:tint val="65000"/>
                  </a:schemeClr>
                </a:solidFill>
              </a:defRPr>
            </a:lvl1pPr>
            <a:extLst/>
          </a:lstStyle>
          <a:p>
            <a:pPr algn="r"/>
            <a:fld id="{EA410BD0-13B0-40BA-A406-EBE74DA9E965}" type="datetime1">
              <a:rPr lang="en-US" smtClean="0"/>
              <a:pPr algn="r"/>
              <a:t>9/13/2024</a:t>
            </a:fld>
            <a:endParaRPr lang="en-US" sz="1000" dirty="0">
              <a:solidFill>
                <a:schemeClr val="tx1">
                  <a:tint val="65000"/>
                </a:schemeClr>
              </a:solidFill>
            </a:endParaRPr>
          </a:p>
        </p:txBody>
      </p:sp>
      <p:sp>
        <p:nvSpPr>
          <p:cNvPr id="6" name="Rectangle 6"/>
          <p:cNvSpPr>
            <a:spLocks noGrp="1"/>
          </p:cNvSpPr>
          <p:nvPr>
            <p:ph type="sldNum" sz="quarter" idx="4"/>
          </p:nvPr>
        </p:nvSpPr>
        <p:spPr>
          <a:xfrm>
            <a:off x="8672576" y="6473952"/>
            <a:ext cx="13208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1016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2" name="Rectangle 12"/>
          <p:cNvSpPr>
            <a:spLocks noGrp="1"/>
          </p:cNvSpPr>
          <p:nvPr>
            <p:ph type="ftr" sz="quarter" idx="3"/>
          </p:nvPr>
        </p:nvSpPr>
        <p:spPr>
          <a:xfrm>
            <a:off x="3606800" y="6477000"/>
            <a:ext cx="49784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31746" name="Picture 2" descr="http://t0.gstatic.com/images?q=tbn:ANd9GcTEavU6ReZJKrLo4LLL3qd1pNNChMqsqJKR3Ora1sy11xS5w_X4Xw&amp;t=1"/>
          <p:cNvPicPr>
            <a:picLocks noChangeAspect="1" noChangeArrowheads="1"/>
          </p:cNvPicPr>
          <p:nvPr userDrawn="1"/>
        </p:nvPicPr>
        <p:blipFill>
          <a:blip r:embed="rId19" cstate="print"/>
          <a:srcRect/>
          <a:stretch>
            <a:fillRect/>
          </a:stretch>
        </p:blipFill>
        <p:spPr bwMode="auto">
          <a:xfrm>
            <a:off x="10160000" y="5943600"/>
            <a:ext cx="1224643" cy="914400"/>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3" r:id="rId11"/>
    <p:sldLayoutId id="2147483658" r:id="rId12"/>
    <p:sldLayoutId id="2147483659" r:id="rId13"/>
    <p:sldLayoutId id="2147483660" r:id="rId14"/>
    <p:sldLayoutId id="2147483661" r:id="rId15"/>
    <p:sldLayoutId id="2147483662" r:id="rId16"/>
    <p:sldLayoutId id="2147483664" r:id="rId17"/>
  </p:sldLayoutIdLst>
  <p:hf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ece.ubc.ca/~matei/EECE417/BASS/ch17.html#ch17"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a:bodyPr>
          <a:lstStyle/>
          <a:p>
            <a:r>
              <a:rPr lang="en-US" sz="2800" b="1" dirty="0"/>
              <a:t>SWEN 755: Software Architecture</a:t>
            </a:r>
          </a:p>
        </p:txBody>
      </p:sp>
      <p:sp>
        <p:nvSpPr>
          <p:cNvPr id="3" name="Rectangle 3"/>
          <p:cNvSpPr>
            <a:spLocks noGrp="1"/>
          </p:cNvSpPr>
          <p:nvPr>
            <p:ph type="subTitle" idx="1"/>
          </p:nvPr>
        </p:nvSpPr>
        <p:spPr>
          <a:xfrm>
            <a:off x="134849" y="4694037"/>
            <a:ext cx="6934200" cy="1770888"/>
          </a:xfrm>
        </p:spPr>
        <p:txBody>
          <a:bodyPr>
            <a:noAutofit/>
          </a:bodyPr>
          <a:lstStyle/>
          <a:p>
            <a:r>
              <a:rPr lang="en-US" sz="2400" dirty="0"/>
              <a:t>Achieving Qualities </a:t>
            </a:r>
          </a:p>
          <a:p>
            <a:r>
              <a:rPr lang="en-US" sz="2000" b="0" dirty="0"/>
              <a:t>Viktoria Koscinski</a:t>
            </a:r>
          </a:p>
          <a:p>
            <a:endParaRPr lang="en-US" sz="2000" b="0" dirty="0"/>
          </a:p>
          <a:p>
            <a:endParaRPr lang="en-US" sz="2000" b="0" dirty="0"/>
          </a:p>
          <a:p>
            <a:endParaRPr lang="en-US" sz="2000" b="0" dirty="0"/>
          </a:p>
          <a:p>
            <a:r>
              <a:rPr lang="en-US" sz="1400" b="0" dirty="0"/>
              <a:t>All rights reserved (Mehdi Mirakhorli, Viktoria Koscinski)</a:t>
            </a:r>
            <a:br>
              <a:rPr lang="en-US" sz="1200" dirty="0"/>
            </a:br>
            <a:endParaRPr lang="en-US" sz="1200" dirty="0"/>
          </a:p>
        </p:txBody>
      </p:sp>
      <p:grpSp>
        <p:nvGrpSpPr>
          <p:cNvPr id="55" name="Group 54"/>
          <p:cNvGrpSpPr/>
          <p:nvPr/>
        </p:nvGrpSpPr>
        <p:grpSpPr>
          <a:xfrm rot="20640378">
            <a:off x="1870008" y="309723"/>
            <a:ext cx="8534400" cy="3327408"/>
            <a:chOff x="381000" y="304800"/>
            <a:chExt cx="8534400" cy="3327408"/>
          </a:xfrm>
        </p:grpSpPr>
        <p:sp>
          <p:nvSpPr>
            <p:cNvPr id="15" name="Rectangle 14"/>
            <p:cNvSpPr/>
            <p:nvPr/>
          </p:nvSpPr>
          <p:spPr>
            <a:xfrm>
              <a:off x="381000" y="304800"/>
              <a:ext cx="2057400" cy="10668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 y="1828800"/>
              <a:ext cx="2057400" cy="8382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1800" y="3048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1800" y="11430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5" idx="3"/>
              <a:endCxn id="17" idx="1"/>
            </p:cNvCxnSpPr>
            <p:nvPr/>
          </p:nvCxnSpPr>
          <p:spPr>
            <a:xfrm flipV="1">
              <a:off x="2438400" y="609600"/>
              <a:ext cx="533400" cy="22860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3"/>
              <a:endCxn id="18" idx="1"/>
            </p:cNvCxnSpPr>
            <p:nvPr/>
          </p:nvCxnSpPr>
          <p:spPr>
            <a:xfrm>
              <a:off x="2438400" y="838200"/>
              <a:ext cx="533400" cy="60960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876800" y="3048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17" idx="3"/>
              <a:endCxn id="23" idx="1"/>
            </p:cNvCxnSpPr>
            <p:nvPr/>
          </p:nvCxnSpPr>
          <p:spPr>
            <a:xfrm>
              <a:off x="4419600" y="609600"/>
              <a:ext cx="4572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10518" y="3022608"/>
              <a:ext cx="13716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6" idx="0"/>
            </p:cNvCxnSpPr>
            <p:nvPr/>
          </p:nvCxnSpPr>
          <p:spPr>
            <a:xfrm rot="17159622" flipV="1">
              <a:off x="3589011" y="2216776"/>
              <a:ext cx="1206236" cy="354455"/>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2"/>
              <a:endCxn id="16" idx="0"/>
            </p:cNvCxnSpPr>
            <p:nvPr/>
          </p:nvCxnSpPr>
          <p:spPr>
            <a:xfrm rot="5400000">
              <a:off x="1181100" y="1600200"/>
              <a:ext cx="4572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09800" y="1981200"/>
              <a:ext cx="533400" cy="228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209800" y="2286000"/>
              <a:ext cx="533400" cy="228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438400" y="2590800"/>
              <a:ext cx="6096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048000" y="2438400"/>
              <a:ext cx="304800" cy="304800"/>
            </a:xfrm>
            <a:prstGeom prst="ellipse">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34004" y="1447793"/>
              <a:ext cx="2057400" cy="465977"/>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323617" y="2284278"/>
              <a:ext cx="2057400" cy="8382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96200" y="381000"/>
              <a:ext cx="12192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696200" y="1295400"/>
              <a:ext cx="12192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38" idx="3"/>
              <a:endCxn id="40" idx="1"/>
            </p:cNvCxnSpPr>
            <p:nvPr/>
          </p:nvCxnSpPr>
          <p:spPr>
            <a:xfrm rot="959622" flipV="1">
              <a:off x="7534378" y="663060"/>
              <a:ext cx="18851" cy="1040457"/>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3"/>
              <a:endCxn id="41" idx="1"/>
            </p:cNvCxnSpPr>
            <p:nvPr/>
          </p:nvCxnSpPr>
          <p:spPr>
            <a:xfrm rot="959622" flipV="1">
              <a:off x="7408405" y="1559762"/>
              <a:ext cx="270797" cy="161452"/>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2"/>
              <a:endCxn id="39" idx="0"/>
            </p:cNvCxnSpPr>
            <p:nvPr/>
          </p:nvCxnSpPr>
          <p:spPr>
            <a:xfrm rot="17159622" flipH="1">
              <a:off x="6177996" y="2052971"/>
              <a:ext cx="359029" cy="92103"/>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152417" y="2436678"/>
              <a:ext cx="533400" cy="2286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152417" y="2741477"/>
              <a:ext cx="533400" cy="2286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7381017" y="3046277"/>
              <a:ext cx="609600" cy="0"/>
            </a:xfrm>
            <a:prstGeom prst="line">
              <a:avLst/>
            </a:prstGeom>
            <a:ln w="6350">
              <a:solidFill>
                <a:srgbClr val="799A2E"/>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990617" y="2893877"/>
              <a:ext cx="304800" cy="304800"/>
            </a:xfrm>
            <a:prstGeom prst="ellipse">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rot="5400000">
              <a:off x="5524500" y="1181100"/>
              <a:ext cx="5334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grpSp>
      <p:pic>
        <p:nvPicPr>
          <p:cNvPr id="12291" name="Picture 3" descr="http://mildb.org/data/artwork/(Lou%20Drendel)%20A-7E%20VA-195.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10150" y="1295401"/>
            <a:ext cx="5657850" cy="2400301"/>
          </a:xfrm>
          <a:prstGeom prst="rect">
            <a:avLst/>
          </a:prstGeom>
          <a:noFill/>
        </p:spPr>
      </p:pic>
      <p:sp>
        <p:nvSpPr>
          <p:cNvPr id="35" name="Slide Number Placeholder 34"/>
          <p:cNvSpPr>
            <a:spLocks noGrp="1"/>
          </p:cNvSpPr>
          <p:nvPr>
            <p:ph type="sldNum" sz="quarter" idx="11"/>
          </p:nvPr>
        </p:nvSpPr>
        <p:spPr/>
        <p:txBody>
          <a:bodyPr/>
          <a:lstStyle/>
          <a:p>
            <a:pPr algn="r"/>
            <a:fld id="{256D3EEF-DE4E-429D-8EC4-DDC531AFF587}" type="slidenum">
              <a:rPr lang="en-US"/>
              <a:pPr algn="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Usability tactics chart"/>
          <p:cNvPicPr>
            <a:picLocks noChangeAspect="1" noChangeArrowheads="1"/>
          </p:cNvPicPr>
          <p:nvPr/>
        </p:nvPicPr>
        <p:blipFill>
          <a:blip r:embed="rId2"/>
          <a:srcRect/>
          <a:stretch>
            <a:fillRect/>
          </a:stretch>
        </p:blipFill>
        <p:spPr bwMode="auto">
          <a:xfrm>
            <a:off x="2743200" y="1726853"/>
            <a:ext cx="8008202" cy="3988084"/>
          </a:xfrm>
          <a:prstGeom prst="rect">
            <a:avLst/>
          </a:prstGeom>
          <a:noFill/>
          <a:ln w="9525">
            <a:noFill/>
            <a:miter lim="800000"/>
            <a:headEnd/>
            <a:tailEnd/>
          </a:ln>
          <a:effectLst/>
        </p:spPr>
      </p:pic>
      <p:sp>
        <p:nvSpPr>
          <p:cNvPr id="4" name="Title 3"/>
          <p:cNvSpPr>
            <a:spLocks noGrp="1"/>
          </p:cNvSpPr>
          <p:nvPr>
            <p:ph type="title"/>
          </p:nvPr>
        </p:nvSpPr>
        <p:spPr/>
        <p:txBody>
          <a:bodyPr>
            <a:normAutofit/>
          </a:bodyPr>
          <a:lstStyle/>
          <a:p>
            <a:r>
              <a:rPr lang="en-US" dirty="0"/>
              <a:t>Usability Tactics</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Usability Tactics</a:t>
            </a:r>
            <a:endParaRPr lang="en-US" sz="2000" b="0" dirty="0"/>
          </a:p>
        </p:txBody>
      </p:sp>
      <p:sp>
        <p:nvSpPr>
          <p:cNvPr id="6" name="TextBox 5"/>
          <p:cNvSpPr txBox="1"/>
          <p:nvPr/>
        </p:nvSpPr>
        <p:spPr>
          <a:xfrm>
            <a:off x="381000" y="1227905"/>
            <a:ext cx="7924800" cy="2492990"/>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dirty="0"/>
              <a:t>Ease of Use</a:t>
            </a:r>
          </a:p>
          <a:p>
            <a:pPr marL="514350" indent="-514350">
              <a:spcBef>
                <a:spcPts val="1200"/>
              </a:spcBef>
              <a:buClr>
                <a:schemeClr val="accent6">
                  <a:lumMod val="50000"/>
                </a:schemeClr>
              </a:buClr>
              <a:buFont typeface="Wingdings" pitchFamily="2" charset="2"/>
              <a:buChar char="§"/>
            </a:pPr>
            <a:r>
              <a:rPr lang="en-US" sz="2400" dirty="0"/>
              <a:t>Ease of learning</a:t>
            </a:r>
          </a:p>
          <a:p>
            <a:pPr marL="514350" indent="-514350">
              <a:spcBef>
                <a:spcPts val="1200"/>
              </a:spcBef>
              <a:buClr>
                <a:schemeClr val="accent6">
                  <a:lumMod val="50000"/>
                </a:schemeClr>
              </a:buClr>
              <a:buFont typeface="Wingdings" pitchFamily="2" charset="2"/>
              <a:buChar char="§"/>
            </a:pPr>
            <a:r>
              <a:rPr lang="en-US" sz="2400" dirty="0"/>
              <a:t>Efficient</a:t>
            </a:r>
          </a:p>
          <a:p>
            <a:pPr marL="514350" indent="-514350">
              <a:spcBef>
                <a:spcPts val="1200"/>
              </a:spcBef>
              <a:buClr>
                <a:schemeClr val="accent6">
                  <a:lumMod val="50000"/>
                </a:schemeClr>
              </a:buClr>
              <a:buFont typeface="Wingdings" pitchFamily="2" charset="2"/>
              <a:buChar char="§"/>
            </a:pPr>
            <a:r>
              <a:rPr lang="en-US" sz="2400" dirty="0"/>
              <a:t>Error Tolerant</a:t>
            </a:r>
          </a:p>
          <a:p>
            <a:pPr marL="514350" indent="-514350">
              <a:spcBef>
                <a:spcPts val="1200"/>
              </a:spcBef>
              <a:buClr>
                <a:schemeClr val="accent6">
                  <a:lumMod val="50000"/>
                </a:schemeClr>
              </a:buClr>
              <a:buFont typeface="Wingdings" pitchFamily="2" charset="2"/>
              <a:buChar char="§"/>
            </a:pPr>
            <a:endParaRPr lang="en-US" sz="20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Tactics</a:t>
            </a:r>
          </a:p>
        </p:txBody>
      </p:sp>
      <p:sp>
        <p:nvSpPr>
          <p:cNvPr id="5" name="Text Placeholder 4"/>
          <p:cNvSpPr>
            <a:spLocks noGrp="1"/>
          </p:cNvSpPr>
          <p:nvPr>
            <p:ph type="body" sz="quarter" idx="13"/>
          </p:nvPr>
        </p:nvSpPr>
        <p:spPr>
          <a:xfrm>
            <a:off x="304800" y="381000"/>
            <a:ext cx="10820400" cy="685800"/>
          </a:xfrm>
        </p:spPr>
        <p:txBody>
          <a:bodyPr>
            <a:normAutofit/>
          </a:bodyPr>
          <a:lstStyle/>
          <a:p>
            <a:pPr marL="514350" indent="-514350">
              <a:spcBef>
                <a:spcPts val="1200"/>
              </a:spcBef>
              <a:buClr>
                <a:schemeClr val="accent6">
                  <a:lumMod val="50000"/>
                </a:schemeClr>
              </a:buClr>
            </a:pPr>
            <a:r>
              <a:rPr lang="en-US" sz="3200" dirty="0"/>
              <a:t>Modifiability Tactics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11</a:t>
            </a:fld>
            <a:endParaRPr lang="en-US"/>
          </a:p>
        </p:txBody>
      </p:sp>
      <p:pic>
        <p:nvPicPr>
          <p:cNvPr id="70658" name="Picture 2" descr="Modifiability tactics chart"/>
          <p:cNvPicPr>
            <a:picLocks noChangeAspect="1" noChangeArrowheads="1"/>
          </p:cNvPicPr>
          <p:nvPr/>
        </p:nvPicPr>
        <p:blipFill>
          <a:blip r:embed="rId2"/>
          <a:srcRect/>
          <a:stretch>
            <a:fillRect/>
          </a:stretch>
        </p:blipFill>
        <p:spPr bwMode="auto">
          <a:xfrm>
            <a:off x="2133600" y="1455023"/>
            <a:ext cx="7059655" cy="475820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Modifiability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12</a:t>
            </a:fld>
            <a:endParaRPr lang="en-US"/>
          </a:p>
        </p:txBody>
      </p:sp>
      <p:sp>
        <p:nvSpPr>
          <p:cNvPr id="2" name="Rectangle 1"/>
          <p:cNvSpPr/>
          <p:nvPr/>
        </p:nvSpPr>
        <p:spPr>
          <a:xfrm>
            <a:off x="5472176" y="1290473"/>
            <a:ext cx="5653024" cy="3724096"/>
          </a:xfrm>
          <a:prstGeom prst="rect">
            <a:avLst/>
          </a:prstGeom>
        </p:spPr>
        <p:txBody>
          <a:bodyPr wrap="square">
            <a:spAutoFit/>
          </a:bodyPr>
          <a:lstStyle/>
          <a:p>
            <a:pPr lvl="1">
              <a:spcBef>
                <a:spcPts val="1200"/>
              </a:spcBef>
              <a:buClr>
                <a:schemeClr val="accent6">
                  <a:lumMod val="50000"/>
                </a:schemeClr>
              </a:buClr>
            </a:pPr>
            <a:r>
              <a:rPr lang="en-US" sz="2400" b="1" dirty="0"/>
              <a:t>Localize changes:</a:t>
            </a:r>
            <a:br>
              <a:rPr lang="en-US" sz="2400" dirty="0"/>
            </a:br>
            <a:r>
              <a:rPr lang="en-US" sz="2400" dirty="0"/>
              <a:t>Tactics to reduce the number of modules directly affected by a change.</a:t>
            </a:r>
          </a:p>
          <a:p>
            <a:pPr lvl="1">
              <a:spcBef>
                <a:spcPts val="1200"/>
              </a:spcBef>
              <a:buClr>
                <a:schemeClr val="accent6">
                  <a:lumMod val="50000"/>
                </a:schemeClr>
              </a:buClr>
            </a:pPr>
            <a:r>
              <a:rPr lang="en-US" sz="2400" b="1" dirty="0"/>
              <a:t>Prevent ripple effects:</a:t>
            </a:r>
            <a:br>
              <a:rPr lang="en-US" sz="2400" dirty="0"/>
            </a:br>
            <a:r>
              <a:rPr lang="en-US" sz="2400" dirty="0"/>
              <a:t>Tactics to limit modifications to localized modules.</a:t>
            </a:r>
          </a:p>
          <a:p>
            <a:pPr lvl="1">
              <a:spcBef>
                <a:spcPts val="1200"/>
              </a:spcBef>
              <a:buClr>
                <a:schemeClr val="accent6">
                  <a:lumMod val="50000"/>
                </a:schemeClr>
              </a:buClr>
            </a:pPr>
            <a:r>
              <a:rPr lang="en-US" sz="2400" b="1" dirty="0"/>
              <a:t>Defer binding time:</a:t>
            </a:r>
            <a:br>
              <a:rPr lang="en-US" sz="2400" dirty="0"/>
            </a:br>
            <a:r>
              <a:rPr lang="en-US" sz="2400" dirty="0"/>
              <a:t>Tactics that defer binding time in order control deployment time and cost.</a:t>
            </a:r>
          </a:p>
        </p:txBody>
      </p:sp>
      <p:pic>
        <p:nvPicPr>
          <p:cNvPr id="3" name="Picture 2">
            <a:extLst>
              <a:ext uri="{FF2B5EF4-FFF2-40B4-BE49-F238E27FC236}">
                <a16:creationId xmlns:a16="http://schemas.microsoft.com/office/drawing/2014/main" id="{7B9C8767-996E-59D4-036B-388FF8C32BF5}"/>
              </a:ext>
              <a:ext uri="{C183D7F6-B498-43B3-948B-1728B52AA6E4}">
                <adec:decorative xmlns:adec="http://schemas.microsoft.com/office/drawing/2017/decorative" val="1"/>
              </a:ext>
            </a:extLst>
          </p:cNvPr>
          <p:cNvPicPr>
            <a:picLocks noChangeAspect="1" noChangeArrowheads="1"/>
          </p:cNvPicPr>
          <p:nvPr/>
        </p:nvPicPr>
        <p:blipFill rotWithShape="1">
          <a:blip r:embed="rId3"/>
          <a:srcRect l="13826" r="15645"/>
          <a:stretch/>
        </p:blipFill>
        <p:spPr bwMode="auto">
          <a:xfrm>
            <a:off x="327660" y="1290473"/>
            <a:ext cx="5387340" cy="5148310"/>
          </a:xfrm>
          <a:prstGeom prst="rect">
            <a:avLst/>
          </a:prstGeom>
          <a:noFill/>
          <a:ln w="9525">
            <a:noFill/>
            <a:miter lim="800000"/>
            <a:headEnd/>
            <a:tailEnd/>
          </a:ln>
          <a:effectLst/>
        </p:spPr>
      </p:pic>
    </p:spTree>
    <p:extLst>
      <p:ext uri="{BB962C8B-B14F-4D97-AF65-F5344CB8AC3E}">
        <p14:creationId xmlns:p14="http://schemas.microsoft.com/office/powerpoint/2010/main" val="17804970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Modifiability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13</a:t>
            </a:fld>
            <a:endParaRPr lang="en-US"/>
          </a:p>
        </p:txBody>
      </p:sp>
      <p:sp>
        <p:nvSpPr>
          <p:cNvPr id="2" name="Rectangle 1"/>
          <p:cNvSpPr/>
          <p:nvPr/>
        </p:nvSpPr>
        <p:spPr>
          <a:xfrm>
            <a:off x="6819900" y="1758399"/>
            <a:ext cx="3200400" cy="4001095"/>
          </a:xfrm>
          <a:prstGeom prst="rect">
            <a:avLst/>
          </a:prstGeom>
        </p:spPr>
        <p:txBody>
          <a:bodyPr wrap="square">
            <a:spAutoFit/>
          </a:bodyPr>
          <a:lstStyle/>
          <a:p>
            <a:pPr lvl="1">
              <a:spcBef>
                <a:spcPts val="1200"/>
              </a:spcBef>
              <a:buClr>
                <a:schemeClr val="accent6">
                  <a:lumMod val="50000"/>
                </a:schemeClr>
              </a:buClr>
            </a:pPr>
            <a:r>
              <a:rPr lang="en-US" b="1" dirty="0"/>
              <a:t>Localize changes:</a:t>
            </a:r>
            <a:br>
              <a:rPr lang="en-US" dirty="0"/>
            </a:br>
            <a:r>
              <a:rPr lang="en-US" dirty="0"/>
              <a:t>Tactics to reduce the number of modules directly affected by a change.</a:t>
            </a:r>
          </a:p>
          <a:p>
            <a:pPr lvl="1">
              <a:spcBef>
                <a:spcPts val="1200"/>
              </a:spcBef>
              <a:buClr>
                <a:schemeClr val="accent6">
                  <a:lumMod val="50000"/>
                </a:schemeClr>
              </a:buClr>
            </a:pPr>
            <a:r>
              <a:rPr lang="en-US" b="1" dirty="0"/>
              <a:t>Prevent ripple effects:</a:t>
            </a:r>
            <a:br>
              <a:rPr lang="en-US" dirty="0"/>
            </a:br>
            <a:r>
              <a:rPr lang="en-US" dirty="0"/>
              <a:t>Tactics to limit modifications to localized modules.</a:t>
            </a:r>
          </a:p>
          <a:p>
            <a:pPr lvl="1">
              <a:spcBef>
                <a:spcPts val="1200"/>
              </a:spcBef>
              <a:buClr>
                <a:schemeClr val="accent6">
                  <a:lumMod val="50000"/>
                </a:schemeClr>
              </a:buClr>
            </a:pPr>
            <a:r>
              <a:rPr lang="en-US" b="1" dirty="0"/>
              <a:t>Defer binding time:</a:t>
            </a:r>
            <a:br>
              <a:rPr lang="en-US" dirty="0"/>
            </a:br>
            <a:r>
              <a:rPr lang="en-US" dirty="0"/>
              <a:t>Tactics that defer binding time in order control deployment time and cost.</a:t>
            </a:r>
          </a:p>
        </p:txBody>
      </p:sp>
      <p:pic>
        <p:nvPicPr>
          <p:cNvPr id="9" name="Picture 8">
            <a:extLst>
              <a:ext uri="{FF2B5EF4-FFF2-40B4-BE49-F238E27FC236}">
                <a16:creationId xmlns:a16="http://schemas.microsoft.com/office/drawing/2014/main" id="{C97CA45E-D9DF-4107-FA9E-AD4327F3867E}"/>
              </a:ext>
            </a:extLst>
          </p:cNvPr>
          <p:cNvPicPr>
            <a:picLocks noChangeAspect="1"/>
          </p:cNvPicPr>
          <p:nvPr/>
        </p:nvPicPr>
        <p:blipFill>
          <a:blip r:embed="rId3"/>
          <a:stretch>
            <a:fillRect/>
          </a:stretch>
        </p:blipFill>
        <p:spPr>
          <a:xfrm>
            <a:off x="1860884" y="1452562"/>
            <a:ext cx="5347789" cy="4795838"/>
          </a:xfrm>
          <a:prstGeom prst="rect">
            <a:avLst/>
          </a:prstGeom>
        </p:spPr>
      </p:pic>
      <p:sp>
        <p:nvSpPr>
          <p:cNvPr id="10" name="TextBox 9">
            <a:extLst>
              <a:ext uri="{FF2B5EF4-FFF2-40B4-BE49-F238E27FC236}">
                <a16:creationId xmlns:a16="http://schemas.microsoft.com/office/drawing/2014/main" id="{AFD47396-174A-7600-8AAC-DD8F8022CDE2}"/>
              </a:ext>
            </a:extLst>
          </p:cNvPr>
          <p:cNvSpPr txBox="1"/>
          <p:nvPr/>
        </p:nvSpPr>
        <p:spPr>
          <a:xfrm>
            <a:off x="1860884" y="6248401"/>
            <a:ext cx="5347789" cy="276999"/>
          </a:xfrm>
          <a:prstGeom prst="rect">
            <a:avLst/>
          </a:prstGeom>
          <a:noFill/>
        </p:spPr>
        <p:txBody>
          <a:bodyPr wrap="square" rtlCol="0">
            <a:spAutoFit/>
          </a:bodyPr>
          <a:lstStyle/>
          <a:p>
            <a:r>
              <a:rPr lang="en-US" sz="1200" dirty="0"/>
              <a:t>Software Architecture In Practice, 3</a:t>
            </a:r>
            <a:r>
              <a:rPr lang="en-US" sz="1200" baseline="30000" dirty="0"/>
              <a:t>rd</a:t>
            </a:r>
            <a:r>
              <a:rPr lang="en-US" sz="1200" dirty="0"/>
              <a:t> edition (from fig. 7.3)</a:t>
            </a:r>
          </a:p>
        </p:txBody>
      </p:sp>
    </p:spTree>
    <p:extLst>
      <p:ext uri="{BB962C8B-B14F-4D97-AF65-F5344CB8AC3E}">
        <p14:creationId xmlns:p14="http://schemas.microsoft.com/office/powerpoint/2010/main" val="7524090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Modifiability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14</a:t>
            </a:fld>
            <a:endParaRPr lang="en-US"/>
          </a:p>
        </p:txBody>
      </p:sp>
      <p:sp>
        <p:nvSpPr>
          <p:cNvPr id="9" name="TextBox 8"/>
          <p:cNvSpPr txBox="1"/>
          <p:nvPr/>
        </p:nvSpPr>
        <p:spPr>
          <a:xfrm>
            <a:off x="304800" y="1143001"/>
            <a:ext cx="10820400" cy="4739759"/>
          </a:xfrm>
          <a:prstGeom prst="rect">
            <a:avLst/>
          </a:prstGeom>
          <a:noFill/>
        </p:spPr>
        <p:txBody>
          <a:bodyPr wrap="square" rtlCol="0">
            <a:spAutoFit/>
          </a:bodyPr>
          <a:lstStyle/>
          <a:p>
            <a:pPr>
              <a:spcBef>
                <a:spcPts val="1200"/>
              </a:spcBef>
              <a:buClr>
                <a:schemeClr val="accent6">
                  <a:lumMod val="50000"/>
                </a:schemeClr>
              </a:buClr>
            </a:pPr>
            <a:r>
              <a:rPr lang="en-US" sz="2800" dirty="0"/>
              <a:t>Three important contexts for understanding modifiability tactics:</a:t>
            </a:r>
          </a:p>
          <a:p>
            <a:pPr marL="514350" indent="-514350">
              <a:spcBef>
                <a:spcPts val="1200"/>
              </a:spcBef>
              <a:buClr>
                <a:schemeClr val="accent6">
                  <a:lumMod val="50000"/>
                </a:schemeClr>
              </a:buClr>
              <a:buFont typeface="+mj-lt"/>
              <a:buAutoNum type="arabicPeriod"/>
            </a:pPr>
            <a:r>
              <a:rPr lang="en-US" sz="2800" b="1" dirty="0"/>
              <a:t>Coupling and cohesion</a:t>
            </a:r>
          </a:p>
          <a:p>
            <a:pPr marL="971550" lvl="1" indent="-514350">
              <a:spcBef>
                <a:spcPts val="1200"/>
              </a:spcBef>
              <a:buClr>
                <a:schemeClr val="accent6">
                  <a:lumMod val="50000"/>
                </a:schemeClr>
              </a:buClr>
              <a:buFont typeface="Wingdings" pitchFamily="2" charset="2"/>
              <a:buChar char="§"/>
            </a:pPr>
            <a:r>
              <a:rPr lang="en-US" sz="2800" dirty="0"/>
              <a:t>Coupling: The probability that a modification to one module will propagate to the other (measure of the strength of the association established by a connection from one module to another).</a:t>
            </a:r>
          </a:p>
          <a:p>
            <a:pPr marL="971550" lvl="1" indent="-514350">
              <a:spcBef>
                <a:spcPts val="1200"/>
              </a:spcBef>
              <a:buClr>
                <a:schemeClr val="accent6">
                  <a:lumMod val="50000"/>
                </a:schemeClr>
              </a:buClr>
              <a:buFont typeface="Wingdings" pitchFamily="2" charset="2"/>
              <a:buChar char="§"/>
            </a:pPr>
            <a:r>
              <a:rPr lang="en-US" sz="2800" dirty="0"/>
              <a:t>Cohesion: The measure of the relationship among responsibilities within a specific module.</a:t>
            </a:r>
          </a:p>
          <a:p>
            <a:pPr marL="514350" indent="-514350">
              <a:spcBef>
                <a:spcPts val="1200"/>
              </a:spcBef>
              <a:buClr>
                <a:schemeClr val="accent6">
                  <a:lumMod val="50000"/>
                </a:schemeClr>
              </a:buClr>
              <a:buFont typeface="+mj-lt"/>
              <a:buAutoNum type="arabicPeriod"/>
            </a:pPr>
            <a:r>
              <a:rPr lang="en-US" sz="2800" b="1" dirty="0"/>
              <a:t>Patterns</a:t>
            </a:r>
          </a:p>
          <a:p>
            <a:pPr marL="514350" indent="-514350">
              <a:spcBef>
                <a:spcPts val="1200"/>
              </a:spcBef>
              <a:buClr>
                <a:schemeClr val="accent6">
                  <a:lumMod val="50000"/>
                </a:schemeClr>
              </a:buClr>
              <a:buFont typeface="+mj-lt"/>
              <a:buAutoNum type="arabicPeriod"/>
            </a:pPr>
            <a:r>
              <a:rPr lang="en-US" sz="2800" b="1" dirty="0"/>
              <a:t>Techniques for achieving modifiability</a:t>
            </a:r>
          </a:p>
        </p:txBody>
      </p:sp>
    </p:spTree>
    <p:extLst>
      <p:ext uri="{BB962C8B-B14F-4D97-AF65-F5344CB8AC3E}">
        <p14:creationId xmlns:p14="http://schemas.microsoft.com/office/powerpoint/2010/main" val="4965260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Modifiability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15</a:t>
            </a:fld>
            <a:endParaRPr lang="en-US"/>
          </a:p>
        </p:txBody>
      </p:sp>
      <p:sp>
        <p:nvSpPr>
          <p:cNvPr id="9" name="TextBox 8"/>
          <p:cNvSpPr txBox="1"/>
          <p:nvPr/>
        </p:nvSpPr>
        <p:spPr>
          <a:xfrm>
            <a:off x="304800" y="1143001"/>
            <a:ext cx="10820400" cy="5447645"/>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Goal is </a:t>
            </a:r>
            <a:r>
              <a:rPr lang="en-US" sz="2800" b="1" u="sng" dirty="0"/>
              <a:t>to control the time and cost</a:t>
            </a:r>
            <a:r>
              <a:rPr lang="en-US" sz="2800" dirty="0"/>
              <a:t> to implement, test, and deploy changes.</a:t>
            </a:r>
          </a:p>
          <a:p>
            <a:pPr marL="514350" indent="-514350">
              <a:spcBef>
                <a:spcPts val="1200"/>
              </a:spcBef>
              <a:buClr>
                <a:schemeClr val="accent6">
                  <a:lumMod val="50000"/>
                </a:schemeClr>
              </a:buClr>
              <a:buFont typeface="Wingdings" pitchFamily="2" charset="2"/>
              <a:buChar char="§"/>
            </a:pPr>
            <a:r>
              <a:rPr lang="en-US" sz="2800" dirty="0"/>
              <a:t>Who makes the change?  (Architect/Developer)</a:t>
            </a:r>
          </a:p>
          <a:p>
            <a:pPr marL="514350" indent="-514350">
              <a:spcBef>
                <a:spcPts val="1200"/>
              </a:spcBef>
              <a:buClr>
                <a:schemeClr val="accent6">
                  <a:lumMod val="50000"/>
                </a:schemeClr>
              </a:buClr>
              <a:buFont typeface="Wingdings" pitchFamily="2" charset="2"/>
              <a:buChar char="§"/>
            </a:pPr>
            <a:r>
              <a:rPr lang="en-US" sz="2800" dirty="0"/>
              <a:t>When is the change made?</a:t>
            </a:r>
            <a:br>
              <a:rPr lang="en-US" sz="2800" dirty="0"/>
            </a:br>
            <a:endParaRPr lang="en-US" sz="2800" dirty="0"/>
          </a:p>
          <a:p>
            <a:pPr marL="971550" lvl="1" indent="-514350">
              <a:spcBef>
                <a:spcPts val="1200"/>
              </a:spcBef>
              <a:buClr>
                <a:schemeClr val="accent6">
                  <a:lumMod val="50000"/>
                </a:schemeClr>
              </a:buClr>
              <a:buFont typeface="Wingdings" pitchFamily="2" charset="2"/>
              <a:buChar char="§"/>
            </a:pPr>
            <a:endParaRPr lang="en-US" sz="2800" dirty="0"/>
          </a:p>
          <a:p>
            <a:pPr marL="971550" lvl="1" indent="-514350">
              <a:spcBef>
                <a:spcPts val="1200"/>
              </a:spcBef>
              <a:buClr>
                <a:schemeClr val="accent6">
                  <a:lumMod val="50000"/>
                </a:schemeClr>
              </a:buClr>
            </a:pPr>
            <a:endParaRPr lang="en-US" sz="800" dirty="0"/>
          </a:p>
          <a:p>
            <a:pPr marL="514350" indent="-514350">
              <a:spcBef>
                <a:spcPts val="1200"/>
              </a:spcBef>
              <a:buClr>
                <a:schemeClr val="accent6">
                  <a:lumMod val="50000"/>
                </a:schemeClr>
              </a:buClr>
              <a:buFont typeface="Wingdings" pitchFamily="2" charset="2"/>
              <a:buChar char="§"/>
            </a:pPr>
            <a:r>
              <a:rPr lang="en-US" sz="2800" dirty="0"/>
              <a:t>What can change? (Which parts of the system need to be more modifiable than others?)</a:t>
            </a:r>
          </a:p>
          <a:p>
            <a:pPr marL="514350" indent="-514350">
              <a:spcBef>
                <a:spcPts val="1200"/>
              </a:spcBef>
              <a:buClr>
                <a:schemeClr val="accent6">
                  <a:lumMod val="50000"/>
                </a:schemeClr>
              </a:buClr>
              <a:buFont typeface="Wingdings" pitchFamily="2" charset="2"/>
              <a:buChar char="§"/>
            </a:pPr>
            <a:r>
              <a:rPr lang="en-US" sz="2800" dirty="0"/>
              <a:t>How is the cost of change measured? (Must include specification, design, implementation, testing, and deployment).</a:t>
            </a:r>
          </a:p>
        </p:txBody>
      </p:sp>
      <p:pic>
        <p:nvPicPr>
          <p:cNvPr id="2050" name="Picture 2" descr="A chart showing modification happening between design time and deployment time. "/>
          <p:cNvPicPr>
            <a:picLocks noChangeAspect="1" noChangeArrowheads="1"/>
          </p:cNvPicPr>
          <p:nvPr/>
        </p:nvPicPr>
        <p:blipFill>
          <a:blip r:embed="rId3" cstate="print"/>
          <a:srcRect/>
          <a:stretch>
            <a:fillRect/>
          </a:stretch>
        </p:blipFill>
        <p:spPr bwMode="auto">
          <a:xfrm>
            <a:off x="1713853" y="3349869"/>
            <a:ext cx="7619123" cy="1130792"/>
          </a:xfrm>
          <a:prstGeom prst="rect">
            <a:avLst/>
          </a:prstGeom>
          <a:noFill/>
          <a:ln w="9525">
            <a:noFill/>
            <a:miter lim="800000"/>
            <a:headEnd/>
            <a:tailEnd/>
          </a:ln>
        </p:spPr>
      </p:pic>
    </p:spTree>
    <p:extLst>
      <p:ext uri="{BB962C8B-B14F-4D97-AF65-F5344CB8AC3E}">
        <p14:creationId xmlns:p14="http://schemas.microsoft.com/office/powerpoint/2010/main" val="34294533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Modification Costs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16</a:t>
            </a:fld>
            <a:endParaRPr lang="en-US"/>
          </a:p>
        </p:txBody>
      </p:sp>
      <p:sp>
        <p:nvSpPr>
          <p:cNvPr id="9" name="TextBox 8"/>
          <p:cNvSpPr txBox="1"/>
          <p:nvPr/>
        </p:nvSpPr>
        <p:spPr>
          <a:xfrm>
            <a:off x="304800" y="1098885"/>
            <a:ext cx="10820400" cy="4708981"/>
          </a:xfrm>
          <a:prstGeom prst="rect">
            <a:avLst/>
          </a:prstGeom>
          <a:noFill/>
        </p:spPr>
        <p:txBody>
          <a:bodyPr wrap="square" rtlCol="0">
            <a:spAutoFit/>
          </a:bodyPr>
          <a:lstStyle/>
          <a:p>
            <a:pPr marL="522288" indent="-522288">
              <a:spcAft>
                <a:spcPts val="1200"/>
              </a:spcAft>
              <a:buClr>
                <a:schemeClr val="accent6">
                  <a:lumMod val="50000"/>
                </a:schemeClr>
              </a:buClr>
              <a:buFont typeface="Wingdings" pitchFamily="2" charset="2"/>
              <a:buChar char="§"/>
            </a:pPr>
            <a:r>
              <a:rPr lang="en-US" sz="2400" dirty="0"/>
              <a:t>A ‘</a:t>
            </a:r>
            <a:r>
              <a:rPr lang="en-US" sz="2400" b="1" u="sng" dirty="0"/>
              <a:t>responsibility</a:t>
            </a:r>
            <a:r>
              <a:rPr lang="en-US" sz="2400" dirty="0"/>
              <a:t>’ is an action, knowledge to be maintained, </a:t>
            </a:r>
            <a:br>
              <a:rPr lang="en-US" sz="2400" dirty="0"/>
            </a:br>
            <a:r>
              <a:rPr lang="en-US" sz="2400" dirty="0"/>
              <a:t>or a decision to be carried out by a software system or an element of that system.</a:t>
            </a:r>
          </a:p>
          <a:p>
            <a:pPr marL="522288" indent="-522288">
              <a:spcAft>
                <a:spcPts val="1200"/>
              </a:spcAft>
              <a:buClr>
                <a:schemeClr val="accent6">
                  <a:lumMod val="50000"/>
                </a:schemeClr>
              </a:buClr>
              <a:buFont typeface="Wingdings" pitchFamily="2" charset="2"/>
              <a:buChar char="§"/>
            </a:pPr>
            <a:r>
              <a:rPr lang="en-US" sz="2400" dirty="0"/>
              <a:t>Modification costs include the </a:t>
            </a:r>
            <a:r>
              <a:rPr lang="en-US" sz="2400" b="1" u="sng" dirty="0"/>
              <a:t>cost of modifying a single responsibility</a:t>
            </a:r>
            <a:r>
              <a:rPr lang="en-US" sz="2400" dirty="0"/>
              <a:t> + the cost of modifying other responsibilities affected by the original change </a:t>
            </a:r>
            <a:r>
              <a:rPr lang="en-US" sz="2400" b="1" u="sng" dirty="0"/>
              <a:t>(ripple effect)</a:t>
            </a:r>
            <a:r>
              <a:rPr lang="en-US" sz="2400" dirty="0"/>
              <a:t>.</a:t>
            </a:r>
          </a:p>
          <a:p>
            <a:pPr marL="522288" indent="-522288">
              <a:spcAft>
                <a:spcPts val="1200"/>
              </a:spcAft>
              <a:buClr>
                <a:schemeClr val="accent6">
                  <a:lumMod val="50000"/>
                </a:schemeClr>
              </a:buClr>
              <a:buFont typeface="Wingdings" pitchFamily="2" charset="2"/>
              <a:buChar char="§"/>
            </a:pPr>
            <a:r>
              <a:rPr lang="en-US" sz="2400" dirty="0"/>
              <a:t>Important parameters for modifiability:</a:t>
            </a:r>
          </a:p>
          <a:p>
            <a:pPr marL="979488" lvl="1" indent="-522288">
              <a:spcAft>
                <a:spcPts val="1200"/>
              </a:spcAft>
              <a:buClr>
                <a:schemeClr val="accent6">
                  <a:lumMod val="50000"/>
                </a:schemeClr>
              </a:buClr>
              <a:buFont typeface="Wingdings" pitchFamily="2" charset="2"/>
              <a:buChar char="§"/>
            </a:pPr>
            <a:r>
              <a:rPr lang="en-US" sz="2400" b="1" dirty="0"/>
              <a:t>Average cost of modifying a single responsibility</a:t>
            </a:r>
          </a:p>
          <a:p>
            <a:pPr marL="979488" lvl="1" indent="-522288">
              <a:spcAft>
                <a:spcPts val="1200"/>
              </a:spcAft>
              <a:buClr>
                <a:schemeClr val="accent6">
                  <a:lumMod val="50000"/>
                </a:schemeClr>
              </a:buClr>
              <a:buFont typeface="Wingdings" pitchFamily="2" charset="2"/>
              <a:buChar char="§"/>
            </a:pPr>
            <a:r>
              <a:rPr lang="en-US" sz="2400" b="1" dirty="0"/>
              <a:t>Reducing coupling </a:t>
            </a:r>
            <a:r>
              <a:rPr lang="en-US" sz="2400" dirty="0"/>
              <a:t>between responsibilities.</a:t>
            </a:r>
          </a:p>
          <a:p>
            <a:pPr marL="979488" lvl="1" indent="-522288">
              <a:spcAft>
                <a:spcPts val="1200"/>
              </a:spcAft>
              <a:buClr>
                <a:schemeClr val="accent6">
                  <a:lumMod val="50000"/>
                </a:schemeClr>
              </a:buClr>
              <a:buFont typeface="Wingdings" pitchFamily="2" charset="2"/>
              <a:buChar char="§"/>
            </a:pPr>
            <a:r>
              <a:rPr lang="en-US" sz="2400" b="1" dirty="0"/>
              <a:t>Cohesion</a:t>
            </a:r>
            <a:r>
              <a:rPr lang="en-US" sz="2400" dirty="0"/>
              <a:t>  - collocate responsibilities with higher coupling.</a:t>
            </a:r>
          </a:p>
          <a:p>
            <a:pPr marL="979488" lvl="1" indent="-522288">
              <a:spcAft>
                <a:spcPts val="1200"/>
              </a:spcAft>
              <a:buClr>
                <a:schemeClr val="accent6">
                  <a:lumMod val="50000"/>
                </a:schemeClr>
              </a:buClr>
              <a:buFont typeface="Wingdings" pitchFamily="2" charset="2"/>
              <a:buChar char="§"/>
            </a:pPr>
            <a:r>
              <a:rPr lang="en-US" sz="2400" b="1" dirty="0"/>
              <a:t>Life cycle time of modification</a:t>
            </a:r>
            <a:r>
              <a:rPr lang="en-US" sz="2400" dirty="0"/>
              <a:t> – prepare in advance for strategic late life cycle modifications.</a:t>
            </a:r>
            <a:endParaRPr lang="en-US" sz="2400" b="1" dirty="0"/>
          </a:p>
        </p:txBody>
      </p:sp>
    </p:spTree>
    <p:extLst>
      <p:ext uri="{BB962C8B-B14F-4D97-AF65-F5344CB8AC3E}">
        <p14:creationId xmlns:p14="http://schemas.microsoft.com/office/powerpoint/2010/main" val="9099041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Modifiability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17</a:t>
            </a:fld>
            <a:endParaRPr lang="en-US"/>
          </a:p>
        </p:txBody>
      </p:sp>
      <p:sp>
        <p:nvSpPr>
          <p:cNvPr id="9" name="TextBox 8"/>
          <p:cNvSpPr txBox="1"/>
          <p:nvPr/>
        </p:nvSpPr>
        <p:spPr>
          <a:xfrm>
            <a:off x="1828800" y="1295401"/>
            <a:ext cx="8382000" cy="4985980"/>
          </a:xfrm>
          <a:prstGeom prst="rect">
            <a:avLst/>
          </a:prstGeom>
          <a:noFill/>
        </p:spPr>
        <p:txBody>
          <a:bodyPr wrap="square" rtlCol="0">
            <a:spAutoFit/>
          </a:bodyPr>
          <a:lstStyle/>
          <a:p>
            <a:pPr marL="457200" indent="-457200">
              <a:spcAft>
                <a:spcPts val="1200"/>
              </a:spcAft>
              <a:buFont typeface="+mj-lt"/>
              <a:buAutoNum type="arabicPeriod"/>
            </a:pPr>
            <a:r>
              <a:rPr lang="en-US" sz="2400" b="1" dirty="0"/>
              <a:t>Reduce the cost of modifying a single responsibility</a:t>
            </a:r>
          </a:p>
          <a:p>
            <a:pPr marL="914400" lvl="1" indent="-457200">
              <a:spcAft>
                <a:spcPts val="1200"/>
              </a:spcAft>
              <a:buFont typeface="+mj-lt"/>
              <a:buAutoNum type="alphaLcPeriod"/>
            </a:pPr>
            <a:r>
              <a:rPr lang="en-US" sz="2400" dirty="0"/>
              <a:t>Split a responsibility.</a:t>
            </a:r>
          </a:p>
          <a:p>
            <a:pPr marL="457200" indent="-457200">
              <a:spcAft>
                <a:spcPts val="1200"/>
              </a:spcAft>
              <a:buFont typeface="+mj-lt"/>
              <a:buAutoNum type="arabicPeriod"/>
            </a:pPr>
            <a:r>
              <a:rPr lang="en-US" sz="2400" b="1" dirty="0"/>
              <a:t>Increase Cohesion</a:t>
            </a:r>
          </a:p>
          <a:p>
            <a:pPr marL="914400" lvl="1" indent="-457200">
              <a:buFont typeface="+mj-lt"/>
              <a:buAutoNum type="alphaLcPeriod"/>
            </a:pPr>
            <a:r>
              <a:rPr lang="en-US" sz="2400" dirty="0"/>
              <a:t>Maintain semantic coherence.</a:t>
            </a:r>
          </a:p>
          <a:p>
            <a:pPr marL="914400" lvl="1" indent="-457200">
              <a:spcAft>
                <a:spcPts val="1200"/>
              </a:spcAft>
              <a:buFont typeface="+mj-lt"/>
              <a:buAutoNum type="alphaLcPeriod"/>
            </a:pPr>
            <a:r>
              <a:rPr lang="en-US" sz="2400" dirty="0"/>
              <a:t>Abstract common services.</a:t>
            </a:r>
          </a:p>
          <a:p>
            <a:pPr marL="457200" indent="-457200">
              <a:spcAft>
                <a:spcPts val="1200"/>
              </a:spcAft>
              <a:buFont typeface="+mj-lt"/>
              <a:buAutoNum type="arabicPeriod"/>
            </a:pPr>
            <a:r>
              <a:rPr lang="en-US" sz="2400" b="1" dirty="0"/>
              <a:t>Reduce coupling</a:t>
            </a:r>
          </a:p>
          <a:p>
            <a:pPr marL="914400" lvl="1" indent="-457200">
              <a:buFont typeface="+mj-lt"/>
              <a:buAutoNum type="alphaLcPeriod"/>
            </a:pPr>
            <a:r>
              <a:rPr lang="en-US" sz="2400" dirty="0"/>
              <a:t>Use Encapsulation</a:t>
            </a:r>
          </a:p>
          <a:p>
            <a:pPr marL="914400" lvl="1" indent="-457200">
              <a:buFont typeface="+mj-lt"/>
              <a:buAutoNum type="alphaLcPeriod"/>
            </a:pPr>
            <a:r>
              <a:rPr lang="en-US" sz="2400" dirty="0"/>
              <a:t>Use a wrapper</a:t>
            </a:r>
          </a:p>
          <a:p>
            <a:pPr marL="914400" lvl="1" indent="-457200">
              <a:buFont typeface="+mj-lt"/>
              <a:buAutoNum type="alphaLcPeriod"/>
            </a:pPr>
            <a:r>
              <a:rPr lang="en-US" sz="2400" dirty="0"/>
              <a:t>Raise the abstraction level</a:t>
            </a:r>
          </a:p>
          <a:p>
            <a:pPr marL="914400" lvl="1" indent="-457200">
              <a:buFont typeface="+mj-lt"/>
              <a:buAutoNum type="alphaLcPeriod"/>
            </a:pPr>
            <a:r>
              <a:rPr lang="en-US" sz="2400" dirty="0"/>
              <a:t>Use an intermediary</a:t>
            </a:r>
          </a:p>
          <a:p>
            <a:pPr marL="914400" lvl="1" indent="-457200">
              <a:buFont typeface="+mj-lt"/>
              <a:buAutoNum type="alphaLcPeriod"/>
            </a:pPr>
            <a:r>
              <a:rPr lang="en-US" sz="2400" dirty="0"/>
              <a:t>Restrict communication paths</a:t>
            </a:r>
            <a:endParaRPr lang="en-US" sz="2400" b="1" dirty="0"/>
          </a:p>
        </p:txBody>
      </p:sp>
      <p:sp>
        <p:nvSpPr>
          <p:cNvPr id="6" name="TextBox 5"/>
          <p:cNvSpPr txBox="1"/>
          <p:nvPr/>
        </p:nvSpPr>
        <p:spPr>
          <a:xfrm>
            <a:off x="1981200" y="6400800"/>
            <a:ext cx="2895600"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18254319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Split a Responsibility </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(1) Split a Responsibility</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18</a:t>
            </a:fld>
            <a:endParaRPr lang="en-US"/>
          </a:p>
        </p:txBody>
      </p:sp>
      <p:sp>
        <p:nvSpPr>
          <p:cNvPr id="9" name="TextBox 8"/>
          <p:cNvSpPr txBox="1"/>
          <p:nvPr/>
        </p:nvSpPr>
        <p:spPr>
          <a:xfrm>
            <a:off x="1409700" y="4504182"/>
            <a:ext cx="8915400" cy="1969770"/>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Common criterion for splitting a responsibility is that children can be modified independently, as this splits the costs.</a:t>
            </a:r>
          </a:p>
          <a:p>
            <a:pPr marL="514350" indent="-514350">
              <a:spcBef>
                <a:spcPts val="1200"/>
              </a:spcBef>
              <a:buClr>
                <a:schemeClr val="accent6">
                  <a:lumMod val="50000"/>
                </a:schemeClr>
              </a:buClr>
              <a:buFont typeface="Wingdings" pitchFamily="2" charset="2"/>
              <a:buChar char="§"/>
            </a:pPr>
            <a:r>
              <a:rPr lang="en-US" sz="2800" dirty="0"/>
              <a:t>This splits (at least reduces) the cost of modification.</a:t>
            </a:r>
          </a:p>
        </p:txBody>
      </p:sp>
      <p:pic>
        <p:nvPicPr>
          <p:cNvPr id="3075" name="Picture 3" descr="Responsibility in a single module, being split into two smaller modules. &#10;"/>
          <p:cNvPicPr>
            <a:picLocks noChangeAspect="1" noChangeArrowheads="1"/>
          </p:cNvPicPr>
          <p:nvPr/>
        </p:nvPicPr>
        <p:blipFill>
          <a:blip r:embed="rId3" cstate="print"/>
          <a:srcRect/>
          <a:stretch>
            <a:fillRect/>
          </a:stretch>
        </p:blipFill>
        <p:spPr bwMode="auto">
          <a:xfrm>
            <a:off x="2057400" y="1447800"/>
            <a:ext cx="7219950" cy="2953616"/>
          </a:xfrm>
          <a:prstGeom prst="rect">
            <a:avLst/>
          </a:prstGeom>
          <a:noFill/>
          <a:ln w="9525">
            <a:noFill/>
            <a:miter lim="800000"/>
            <a:headEnd/>
            <a:tailEnd/>
          </a:ln>
        </p:spPr>
      </p:pic>
    </p:spTree>
    <p:extLst>
      <p:ext uri="{BB962C8B-B14F-4D97-AF65-F5344CB8AC3E}">
        <p14:creationId xmlns:p14="http://schemas.microsoft.com/office/powerpoint/2010/main" val="14843071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34600" y="300990"/>
            <a:ext cx="533400" cy="5867400"/>
          </a:xfrm>
        </p:spPr>
        <p:txBody>
          <a:bodyPr>
            <a:normAutofit fontScale="90000"/>
          </a:bodyPr>
          <a:lstStyle/>
          <a:p>
            <a:r>
              <a:rPr lang="en-US" dirty="0"/>
              <a:t>Modifiability: Split a Responsibility </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(1) Split a Responsibility</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19</a:t>
            </a:fld>
            <a:endParaRPr lang="en-US"/>
          </a:p>
        </p:txBody>
      </p:sp>
      <p:sp>
        <p:nvSpPr>
          <p:cNvPr id="9" name="TextBox 8"/>
          <p:cNvSpPr txBox="1"/>
          <p:nvPr/>
        </p:nvSpPr>
        <p:spPr>
          <a:xfrm>
            <a:off x="322385" y="1146810"/>
            <a:ext cx="7924800" cy="3970318"/>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dirty="0"/>
              <a:t>Splitting can support deferred bindings.</a:t>
            </a:r>
          </a:p>
          <a:p>
            <a:pPr marL="971550" lvl="1" indent="-514350">
              <a:spcBef>
                <a:spcPts val="1200"/>
              </a:spcBef>
              <a:buClr>
                <a:schemeClr val="accent6">
                  <a:lumMod val="50000"/>
                </a:schemeClr>
              </a:buClr>
              <a:buFont typeface="Wingdings" pitchFamily="2" charset="2"/>
              <a:buChar char="§"/>
            </a:pPr>
            <a:r>
              <a:rPr lang="en-US" sz="2400" dirty="0"/>
              <a:t>Partition 1: Manages primary activity. </a:t>
            </a:r>
          </a:p>
          <a:p>
            <a:pPr marL="971550" lvl="1" indent="-514350">
              <a:spcBef>
                <a:spcPts val="1200"/>
              </a:spcBef>
              <a:buClr>
                <a:schemeClr val="accent6">
                  <a:lumMod val="50000"/>
                </a:schemeClr>
              </a:buClr>
              <a:buFont typeface="Wingdings" pitchFamily="2" charset="2"/>
              <a:buChar char="§"/>
            </a:pPr>
            <a:r>
              <a:rPr lang="en-US" sz="2400" dirty="0"/>
              <a:t>Partition 2: Manages runtime activities to support a request for modification.</a:t>
            </a:r>
          </a:p>
          <a:p>
            <a:pPr marL="514350" indent="-514350">
              <a:spcBef>
                <a:spcPts val="1200"/>
              </a:spcBef>
              <a:buClr>
                <a:schemeClr val="accent6">
                  <a:lumMod val="50000"/>
                </a:schemeClr>
              </a:buClr>
              <a:buFont typeface="Wingdings" pitchFamily="2" charset="2"/>
              <a:buChar char="§"/>
            </a:pPr>
            <a:r>
              <a:rPr lang="en-US" sz="2400" dirty="0"/>
              <a:t>Examples:</a:t>
            </a:r>
          </a:p>
          <a:p>
            <a:pPr marL="971550" lvl="1" indent="-514350">
              <a:spcBef>
                <a:spcPts val="1200"/>
              </a:spcBef>
              <a:buClr>
                <a:schemeClr val="accent6">
                  <a:lumMod val="50000"/>
                </a:schemeClr>
              </a:buClr>
              <a:buFont typeface="Wingdings" pitchFamily="2" charset="2"/>
              <a:buChar char="§"/>
            </a:pPr>
            <a:r>
              <a:rPr lang="en-US" sz="2400" dirty="0"/>
              <a:t>Aspect-Oriented Programming (AOP)</a:t>
            </a:r>
          </a:p>
          <a:p>
            <a:pPr marL="971550" lvl="1" indent="-514350">
              <a:spcBef>
                <a:spcPts val="1200"/>
              </a:spcBef>
              <a:buClr>
                <a:schemeClr val="accent6">
                  <a:lumMod val="50000"/>
                </a:schemeClr>
              </a:buClr>
              <a:buFont typeface="Wingdings" pitchFamily="2" charset="2"/>
              <a:buChar char="§"/>
            </a:pPr>
            <a:r>
              <a:rPr lang="en-US" sz="2400" dirty="0"/>
              <a:t>Polymorphism</a:t>
            </a:r>
          </a:p>
          <a:p>
            <a:pPr marL="971550" lvl="1" indent="-514350">
              <a:spcBef>
                <a:spcPts val="1200"/>
              </a:spcBef>
              <a:buClr>
                <a:schemeClr val="accent6">
                  <a:lumMod val="50000"/>
                </a:schemeClr>
              </a:buClr>
              <a:buFont typeface="Wingdings" pitchFamily="2" charset="2"/>
              <a:buChar char="§"/>
            </a:pPr>
            <a:r>
              <a:rPr lang="en-US" sz="2400" dirty="0"/>
              <a:t>Component replacement</a:t>
            </a:r>
          </a:p>
        </p:txBody>
      </p:sp>
      <p:pic>
        <p:nvPicPr>
          <p:cNvPr id="3075" name="Picture 3" descr="Responsibility in a single module, being split into two smaller modules. "/>
          <p:cNvPicPr>
            <a:picLocks noChangeAspect="1" noChangeArrowheads="1"/>
          </p:cNvPicPr>
          <p:nvPr/>
        </p:nvPicPr>
        <p:blipFill>
          <a:blip r:embed="rId3" cstate="print"/>
          <a:srcRect/>
          <a:stretch>
            <a:fillRect/>
          </a:stretch>
        </p:blipFill>
        <p:spPr bwMode="auto">
          <a:xfrm>
            <a:off x="6544768" y="3228828"/>
            <a:ext cx="4255615" cy="1905000"/>
          </a:xfrm>
          <a:prstGeom prst="rect">
            <a:avLst/>
          </a:prstGeom>
          <a:noFill/>
          <a:ln w="9525">
            <a:noFill/>
            <a:miter lim="800000"/>
            <a:headEnd/>
            <a:tailEnd/>
          </a:ln>
        </p:spPr>
      </p:pic>
    </p:spTree>
    <p:extLst>
      <p:ext uri="{BB962C8B-B14F-4D97-AF65-F5344CB8AC3E}">
        <p14:creationId xmlns:p14="http://schemas.microsoft.com/office/powerpoint/2010/main" val="36274512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 Tactics</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Security Tactics</a:t>
            </a:r>
            <a:endParaRPr lang="en-US" sz="2000" b="0" dirty="0"/>
          </a:p>
        </p:txBody>
      </p:sp>
      <p:sp>
        <p:nvSpPr>
          <p:cNvPr id="6" name="TextBox 5"/>
          <p:cNvSpPr txBox="1"/>
          <p:nvPr/>
        </p:nvSpPr>
        <p:spPr>
          <a:xfrm>
            <a:off x="1828800" y="1295401"/>
            <a:ext cx="7924800" cy="584775"/>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3200" dirty="0"/>
              <a:t>More than hundreds variances of  tactics</a:t>
            </a:r>
            <a:endParaRPr lang="en-US" sz="28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a:t>
            </a:fld>
            <a:endParaRPr lang="en-US"/>
          </a:p>
        </p:txBody>
      </p:sp>
      <p:sp>
        <p:nvSpPr>
          <p:cNvPr id="4100" name="AutoShape 4" descr="mk:@MSITStore:G:\Drive%20C\Software-Papers\SoftwareArchitecture\Software%20Architecture%20in%20Practice,%20Second%20Edition.chm::/FILES/05fig09.gif"/>
          <p:cNvSpPr>
            <a:spLocks noChangeAspect="1" noChangeArrowheads="1"/>
          </p:cNvSpPr>
          <p:nvPr/>
        </p:nvSpPr>
        <p:spPr bwMode="auto">
          <a:xfrm>
            <a:off x="1587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1" name="Picture 5" descr="Security tactics chart"/>
          <p:cNvPicPr>
            <a:picLocks noChangeAspect="1" noChangeArrowheads="1"/>
          </p:cNvPicPr>
          <p:nvPr/>
        </p:nvPicPr>
        <p:blipFill>
          <a:blip r:embed="rId2"/>
          <a:srcRect/>
          <a:stretch>
            <a:fillRect/>
          </a:stretch>
        </p:blipFill>
        <p:spPr bwMode="auto">
          <a:xfrm>
            <a:off x="2323633" y="1964477"/>
            <a:ext cx="7232532" cy="4267194"/>
          </a:xfrm>
          <a:prstGeom prst="rect">
            <a:avLst/>
          </a:prstGeom>
          <a:noFill/>
          <a:ln w="9525">
            <a:noFill/>
            <a:miter lim="800000"/>
            <a:headEnd/>
            <a:tailEnd/>
          </a:ln>
          <a:effectLst/>
        </p:spPr>
      </p:pic>
      <p:grpSp>
        <p:nvGrpSpPr>
          <p:cNvPr id="11" name="Group 6">
            <a:extLst>
              <a:ext uri="{C183D7F6-B498-43B3-948B-1728B52AA6E4}">
                <adec:decorative xmlns:adec="http://schemas.microsoft.com/office/drawing/2017/decorative" val="1"/>
              </a:ext>
            </a:extLst>
          </p:cNvPr>
          <p:cNvGrpSpPr>
            <a:grpSpLocks noChangeAspect="1"/>
          </p:cNvGrpSpPr>
          <p:nvPr/>
        </p:nvGrpSpPr>
        <p:grpSpPr bwMode="auto">
          <a:xfrm>
            <a:off x="573881" y="4224465"/>
            <a:ext cx="2509838" cy="2401887"/>
            <a:chOff x="1920" y="2640"/>
            <a:chExt cx="1485" cy="1421"/>
          </a:xfrm>
        </p:grpSpPr>
        <p:sp>
          <p:nvSpPr>
            <p:cNvPr id="12" name="AutoShape 5"/>
            <p:cNvSpPr>
              <a:spLocks noChangeAspect="1" noChangeArrowheads="1" noTextEdit="1"/>
            </p:cNvSpPr>
            <p:nvPr/>
          </p:nvSpPr>
          <p:spPr bwMode="auto">
            <a:xfrm>
              <a:off x="1920" y="2640"/>
              <a:ext cx="1485" cy="1421"/>
            </a:xfrm>
            <a:prstGeom prst="rect">
              <a:avLst/>
            </a:prstGeom>
            <a:noFill/>
            <a:ln w="9525">
              <a:noFill/>
              <a:miter lim="800000"/>
              <a:headEnd/>
              <a:tailEnd/>
            </a:ln>
          </p:spPr>
          <p:txBody>
            <a:bodyPr/>
            <a:lstStyle/>
            <a:p>
              <a:endParaRPr lang="en-US"/>
            </a:p>
          </p:txBody>
        </p:sp>
        <p:grpSp>
          <p:nvGrpSpPr>
            <p:cNvPr id="13" name="Group 13"/>
            <p:cNvGrpSpPr>
              <a:grpSpLocks/>
            </p:cNvGrpSpPr>
            <p:nvPr/>
          </p:nvGrpSpPr>
          <p:grpSpPr bwMode="auto">
            <a:xfrm>
              <a:off x="2342" y="2892"/>
              <a:ext cx="659" cy="1107"/>
              <a:chOff x="2342" y="2892"/>
              <a:chExt cx="659" cy="1107"/>
            </a:xfrm>
          </p:grpSpPr>
          <p:sp>
            <p:nvSpPr>
              <p:cNvPr id="32" name="Freeform 7"/>
              <p:cNvSpPr>
                <a:spLocks/>
              </p:cNvSpPr>
              <p:nvPr/>
            </p:nvSpPr>
            <p:spPr bwMode="auto">
              <a:xfrm>
                <a:off x="2425" y="2892"/>
                <a:ext cx="260" cy="257"/>
              </a:xfrm>
              <a:custGeom>
                <a:avLst/>
                <a:gdLst/>
                <a:ahLst/>
                <a:cxnLst>
                  <a:cxn ang="0">
                    <a:pos x="166" y="31"/>
                  </a:cxn>
                  <a:cxn ang="0">
                    <a:pos x="211" y="8"/>
                  </a:cxn>
                  <a:cxn ang="0">
                    <a:pos x="268" y="0"/>
                  </a:cxn>
                  <a:cxn ang="0">
                    <a:pos x="320" y="16"/>
                  </a:cxn>
                  <a:cxn ang="0">
                    <a:pos x="377" y="51"/>
                  </a:cxn>
                  <a:cxn ang="0">
                    <a:pos x="446" y="132"/>
                  </a:cxn>
                  <a:cxn ang="0">
                    <a:pos x="495" y="228"/>
                  </a:cxn>
                  <a:cxn ang="0">
                    <a:pos x="518" y="309"/>
                  </a:cxn>
                  <a:cxn ang="0">
                    <a:pos x="520" y="387"/>
                  </a:cxn>
                  <a:cxn ang="0">
                    <a:pos x="511" y="448"/>
                  </a:cxn>
                  <a:cxn ang="0">
                    <a:pos x="480" y="489"/>
                  </a:cxn>
                  <a:cxn ang="0">
                    <a:pos x="434" y="514"/>
                  </a:cxn>
                  <a:cxn ang="0">
                    <a:pos x="394" y="500"/>
                  </a:cxn>
                  <a:cxn ang="0">
                    <a:pos x="328" y="479"/>
                  </a:cxn>
                  <a:cxn ang="0">
                    <a:pos x="254" y="401"/>
                  </a:cxn>
                  <a:cxn ang="0">
                    <a:pos x="197" y="303"/>
                  </a:cxn>
                  <a:cxn ang="0">
                    <a:pos x="192" y="288"/>
                  </a:cxn>
                  <a:cxn ang="0">
                    <a:pos x="33" y="265"/>
                  </a:cxn>
                  <a:cxn ang="0">
                    <a:pos x="0" y="220"/>
                  </a:cxn>
                  <a:cxn ang="0">
                    <a:pos x="11" y="203"/>
                  </a:cxn>
                  <a:cxn ang="0">
                    <a:pos x="183" y="243"/>
                  </a:cxn>
                  <a:cxn ang="0">
                    <a:pos x="154" y="184"/>
                  </a:cxn>
                  <a:cxn ang="0">
                    <a:pos x="141" y="104"/>
                  </a:cxn>
                  <a:cxn ang="0">
                    <a:pos x="154" y="59"/>
                  </a:cxn>
                  <a:cxn ang="0">
                    <a:pos x="166" y="31"/>
                  </a:cxn>
                </a:cxnLst>
                <a:rect l="0" t="0" r="r" b="b"/>
                <a:pathLst>
                  <a:path w="520" h="514">
                    <a:moveTo>
                      <a:pt x="166" y="31"/>
                    </a:moveTo>
                    <a:lnTo>
                      <a:pt x="211" y="8"/>
                    </a:lnTo>
                    <a:lnTo>
                      <a:pt x="268" y="0"/>
                    </a:lnTo>
                    <a:lnTo>
                      <a:pt x="320" y="16"/>
                    </a:lnTo>
                    <a:lnTo>
                      <a:pt x="377" y="51"/>
                    </a:lnTo>
                    <a:lnTo>
                      <a:pt x="446" y="132"/>
                    </a:lnTo>
                    <a:lnTo>
                      <a:pt x="495" y="228"/>
                    </a:lnTo>
                    <a:lnTo>
                      <a:pt x="518" y="309"/>
                    </a:lnTo>
                    <a:lnTo>
                      <a:pt x="520" y="387"/>
                    </a:lnTo>
                    <a:lnTo>
                      <a:pt x="511" y="448"/>
                    </a:lnTo>
                    <a:lnTo>
                      <a:pt x="480" y="489"/>
                    </a:lnTo>
                    <a:lnTo>
                      <a:pt x="434" y="514"/>
                    </a:lnTo>
                    <a:lnTo>
                      <a:pt x="394" y="500"/>
                    </a:lnTo>
                    <a:lnTo>
                      <a:pt x="328" y="479"/>
                    </a:lnTo>
                    <a:lnTo>
                      <a:pt x="254" y="401"/>
                    </a:lnTo>
                    <a:lnTo>
                      <a:pt x="197" y="303"/>
                    </a:lnTo>
                    <a:lnTo>
                      <a:pt x="192" y="288"/>
                    </a:lnTo>
                    <a:lnTo>
                      <a:pt x="33" y="265"/>
                    </a:lnTo>
                    <a:lnTo>
                      <a:pt x="0" y="220"/>
                    </a:lnTo>
                    <a:lnTo>
                      <a:pt x="11" y="203"/>
                    </a:lnTo>
                    <a:lnTo>
                      <a:pt x="183" y="243"/>
                    </a:lnTo>
                    <a:lnTo>
                      <a:pt x="154" y="184"/>
                    </a:lnTo>
                    <a:lnTo>
                      <a:pt x="141" y="104"/>
                    </a:lnTo>
                    <a:lnTo>
                      <a:pt x="154" y="59"/>
                    </a:lnTo>
                    <a:lnTo>
                      <a:pt x="166" y="31"/>
                    </a:lnTo>
                    <a:close/>
                  </a:path>
                </a:pathLst>
              </a:custGeom>
              <a:solidFill>
                <a:srgbClr val="000000"/>
              </a:solidFill>
              <a:ln w="9525">
                <a:noFill/>
                <a:round/>
                <a:headEnd/>
                <a:tailEnd/>
              </a:ln>
            </p:spPr>
            <p:txBody>
              <a:bodyPr/>
              <a:lstStyle/>
              <a:p>
                <a:endParaRPr lang="en-US"/>
              </a:p>
            </p:txBody>
          </p:sp>
          <p:sp>
            <p:nvSpPr>
              <p:cNvPr id="33" name="Freeform 8"/>
              <p:cNvSpPr>
                <a:spLocks/>
              </p:cNvSpPr>
              <p:nvPr/>
            </p:nvSpPr>
            <p:spPr bwMode="auto">
              <a:xfrm>
                <a:off x="2342" y="3162"/>
                <a:ext cx="269" cy="511"/>
              </a:xfrm>
              <a:custGeom>
                <a:avLst/>
                <a:gdLst/>
                <a:ahLst/>
                <a:cxnLst>
                  <a:cxn ang="0">
                    <a:pos x="395" y="183"/>
                  </a:cxn>
                  <a:cxn ang="0">
                    <a:pos x="442" y="152"/>
                  </a:cxn>
                  <a:cxn ang="0">
                    <a:pos x="503" y="118"/>
                  </a:cxn>
                  <a:cxn ang="0">
                    <a:pos x="538" y="47"/>
                  </a:cxn>
                  <a:cxn ang="0">
                    <a:pos x="519" y="12"/>
                  </a:cxn>
                  <a:cxn ang="0">
                    <a:pos x="478" y="0"/>
                  </a:cxn>
                  <a:cxn ang="0">
                    <a:pos x="425" y="30"/>
                  </a:cxn>
                  <a:cxn ang="0">
                    <a:pos x="345" y="102"/>
                  </a:cxn>
                  <a:cxn ang="0">
                    <a:pos x="277" y="162"/>
                  </a:cxn>
                  <a:cxn ang="0">
                    <a:pos x="220" y="229"/>
                  </a:cxn>
                  <a:cxn ang="0">
                    <a:pos x="134" y="295"/>
                  </a:cxn>
                  <a:cxn ang="0">
                    <a:pos x="58" y="381"/>
                  </a:cxn>
                  <a:cxn ang="0">
                    <a:pos x="67" y="505"/>
                  </a:cxn>
                  <a:cxn ang="0">
                    <a:pos x="58" y="610"/>
                  </a:cxn>
                  <a:cxn ang="0">
                    <a:pos x="58" y="696"/>
                  </a:cxn>
                  <a:cxn ang="0">
                    <a:pos x="39" y="782"/>
                  </a:cxn>
                  <a:cxn ang="0">
                    <a:pos x="20" y="839"/>
                  </a:cxn>
                  <a:cxn ang="0">
                    <a:pos x="0" y="973"/>
                  </a:cxn>
                  <a:cxn ang="0">
                    <a:pos x="58" y="1021"/>
                  </a:cxn>
                  <a:cxn ang="0">
                    <a:pos x="20" y="1002"/>
                  </a:cxn>
                  <a:cxn ang="0">
                    <a:pos x="105" y="982"/>
                  </a:cxn>
                  <a:cxn ang="0">
                    <a:pos x="39" y="954"/>
                  </a:cxn>
                  <a:cxn ang="0">
                    <a:pos x="153" y="973"/>
                  </a:cxn>
                  <a:cxn ang="0">
                    <a:pos x="153" y="897"/>
                  </a:cxn>
                  <a:cxn ang="0">
                    <a:pos x="115" y="811"/>
                  </a:cxn>
                  <a:cxn ang="0">
                    <a:pos x="125" y="725"/>
                  </a:cxn>
                  <a:cxn ang="0">
                    <a:pos x="134" y="610"/>
                  </a:cxn>
                  <a:cxn ang="0">
                    <a:pos x="134" y="515"/>
                  </a:cxn>
                  <a:cxn ang="0">
                    <a:pos x="125" y="420"/>
                  </a:cxn>
                  <a:cxn ang="0">
                    <a:pos x="252" y="297"/>
                  </a:cxn>
                  <a:cxn ang="0">
                    <a:pos x="313" y="241"/>
                  </a:cxn>
                  <a:cxn ang="0">
                    <a:pos x="395" y="183"/>
                  </a:cxn>
                </a:cxnLst>
                <a:rect l="0" t="0" r="r" b="b"/>
                <a:pathLst>
                  <a:path w="538" h="1021">
                    <a:moveTo>
                      <a:pt x="395" y="183"/>
                    </a:moveTo>
                    <a:lnTo>
                      <a:pt x="442" y="152"/>
                    </a:lnTo>
                    <a:lnTo>
                      <a:pt x="503" y="118"/>
                    </a:lnTo>
                    <a:lnTo>
                      <a:pt x="538" y="47"/>
                    </a:lnTo>
                    <a:lnTo>
                      <a:pt x="519" y="12"/>
                    </a:lnTo>
                    <a:lnTo>
                      <a:pt x="478" y="0"/>
                    </a:lnTo>
                    <a:lnTo>
                      <a:pt x="425" y="30"/>
                    </a:lnTo>
                    <a:lnTo>
                      <a:pt x="345" y="102"/>
                    </a:lnTo>
                    <a:lnTo>
                      <a:pt x="277" y="162"/>
                    </a:lnTo>
                    <a:lnTo>
                      <a:pt x="220" y="229"/>
                    </a:lnTo>
                    <a:lnTo>
                      <a:pt x="134" y="295"/>
                    </a:lnTo>
                    <a:lnTo>
                      <a:pt x="58" y="381"/>
                    </a:lnTo>
                    <a:lnTo>
                      <a:pt x="67" y="505"/>
                    </a:lnTo>
                    <a:lnTo>
                      <a:pt x="58" y="610"/>
                    </a:lnTo>
                    <a:lnTo>
                      <a:pt x="58" y="696"/>
                    </a:lnTo>
                    <a:lnTo>
                      <a:pt x="39" y="782"/>
                    </a:lnTo>
                    <a:lnTo>
                      <a:pt x="20" y="839"/>
                    </a:lnTo>
                    <a:lnTo>
                      <a:pt x="0" y="973"/>
                    </a:lnTo>
                    <a:lnTo>
                      <a:pt x="58" y="1021"/>
                    </a:lnTo>
                    <a:lnTo>
                      <a:pt x="20" y="1002"/>
                    </a:lnTo>
                    <a:lnTo>
                      <a:pt x="105" y="982"/>
                    </a:lnTo>
                    <a:lnTo>
                      <a:pt x="39" y="954"/>
                    </a:lnTo>
                    <a:lnTo>
                      <a:pt x="153" y="973"/>
                    </a:lnTo>
                    <a:lnTo>
                      <a:pt x="153" y="897"/>
                    </a:lnTo>
                    <a:lnTo>
                      <a:pt x="115" y="811"/>
                    </a:lnTo>
                    <a:lnTo>
                      <a:pt x="125" y="725"/>
                    </a:lnTo>
                    <a:lnTo>
                      <a:pt x="134" y="610"/>
                    </a:lnTo>
                    <a:lnTo>
                      <a:pt x="134" y="515"/>
                    </a:lnTo>
                    <a:lnTo>
                      <a:pt x="125" y="420"/>
                    </a:lnTo>
                    <a:lnTo>
                      <a:pt x="252" y="297"/>
                    </a:lnTo>
                    <a:lnTo>
                      <a:pt x="313" y="241"/>
                    </a:lnTo>
                    <a:lnTo>
                      <a:pt x="395" y="183"/>
                    </a:lnTo>
                    <a:close/>
                  </a:path>
                </a:pathLst>
              </a:custGeom>
              <a:solidFill>
                <a:srgbClr val="000000"/>
              </a:solidFill>
              <a:ln w="9525">
                <a:noFill/>
                <a:round/>
                <a:headEnd/>
                <a:tailEnd/>
              </a:ln>
            </p:spPr>
            <p:txBody>
              <a:bodyPr/>
              <a:lstStyle/>
              <a:p>
                <a:endParaRPr lang="en-US"/>
              </a:p>
            </p:txBody>
          </p:sp>
          <p:sp>
            <p:nvSpPr>
              <p:cNvPr id="34" name="Freeform 9"/>
              <p:cNvSpPr>
                <a:spLocks/>
              </p:cNvSpPr>
              <p:nvPr/>
            </p:nvSpPr>
            <p:spPr bwMode="auto">
              <a:xfrm>
                <a:off x="2670" y="3174"/>
                <a:ext cx="331" cy="451"/>
              </a:xfrm>
              <a:custGeom>
                <a:avLst/>
                <a:gdLst/>
                <a:ahLst/>
                <a:cxnLst>
                  <a:cxn ang="0">
                    <a:pos x="96" y="164"/>
                  </a:cxn>
                  <a:cxn ang="0">
                    <a:pos x="48" y="126"/>
                  </a:cxn>
                  <a:cxn ang="0">
                    <a:pos x="25" y="95"/>
                  </a:cxn>
                  <a:cxn ang="0">
                    <a:pos x="3" y="35"/>
                  </a:cxn>
                  <a:cxn ang="0">
                    <a:pos x="0" y="0"/>
                  </a:cxn>
                  <a:cxn ang="0">
                    <a:pos x="90" y="14"/>
                  </a:cxn>
                  <a:cxn ang="0">
                    <a:pos x="80" y="14"/>
                  </a:cxn>
                  <a:cxn ang="0">
                    <a:pos x="127" y="9"/>
                  </a:cxn>
                  <a:cxn ang="0">
                    <a:pos x="176" y="54"/>
                  </a:cxn>
                  <a:cxn ang="0">
                    <a:pos x="253" y="151"/>
                  </a:cxn>
                  <a:cxn ang="0">
                    <a:pos x="331" y="219"/>
                  </a:cxn>
                  <a:cxn ang="0">
                    <a:pos x="388" y="269"/>
                  </a:cxn>
                  <a:cxn ang="0">
                    <a:pos x="500" y="386"/>
                  </a:cxn>
                  <a:cxn ang="0">
                    <a:pos x="529" y="491"/>
                  </a:cxn>
                  <a:cxn ang="0">
                    <a:pos x="544" y="579"/>
                  </a:cxn>
                  <a:cxn ang="0">
                    <a:pos x="576" y="653"/>
                  </a:cxn>
                  <a:cxn ang="0">
                    <a:pos x="596" y="710"/>
                  </a:cxn>
                  <a:cxn ang="0">
                    <a:pos x="624" y="777"/>
                  </a:cxn>
                  <a:cxn ang="0">
                    <a:pos x="662" y="853"/>
                  </a:cxn>
                  <a:cxn ang="0">
                    <a:pos x="634" y="901"/>
                  </a:cxn>
                  <a:cxn ang="0">
                    <a:pos x="586" y="882"/>
                  </a:cxn>
                  <a:cxn ang="0">
                    <a:pos x="557" y="819"/>
                  </a:cxn>
                  <a:cxn ang="0">
                    <a:pos x="510" y="844"/>
                  </a:cxn>
                  <a:cxn ang="0">
                    <a:pos x="481" y="787"/>
                  </a:cxn>
                  <a:cxn ang="0">
                    <a:pos x="541" y="757"/>
                  </a:cxn>
                  <a:cxn ang="0">
                    <a:pos x="522" y="689"/>
                  </a:cxn>
                  <a:cxn ang="0">
                    <a:pos x="481" y="586"/>
                  </a:cxn>
                  <a:cxn ang="0">
                    <a:pos x="481" y="481"/>
                  </a:cxn>
                  <a:cxn ang="0">
                    <a:pos x="386" y="357"/>
                  </a:cxn>
                  <a:cxn ang="0">
                    <a:pos x="304" y="314"/>
                  </a:cxn>
                  <a:cxn ang="0">
                    <a:pos x="221" y="249"/>
                  </a:cxn>
                  <a:cxn ang="0">
                    <a:pos x="141" y="196"/>
                  </a:cxn>
                  <a:cxn ang="0">
                    <a:pos x="96" y="164"/>
                  </a:cxn>
                </a:cxnLst>
                <a:rect l="0" t="0" r="r" b="b"/>
                <a:pathLst>
                  <a:path w="662" h="901">
                    <a:moveTo>
                      <a:pt x="96" y="164"/>
                    </a:moveTo>
                    <a:lnTo>
                      <a:pt x="48" y="126"/>
                    </a:lnTo>
                    <a:lnTo>
                      <a:pt x="25" y="95"/>
                    </a:lnTo>
                    <a:lnTo>
                      <a:pt x="3" y="35"/>
                    </a:lnTo>
                    <a:lnTo>
                      <a:pt x="0" y="0"/>
                    </a:lnTo>
                    <a:lnTo>
                      <a:pt x="90" y="14"/>
                    </a:lnTo>
                    <a:lnTo>
                      <a:pt x="80" y="14"/>
                    </a:lnTo>
                    <a:lnTo>
                      <a:pt x="127" y="9"/>
                    </a:lnTo>
                    <a:lnTo>
                      <a:pt x="176" y="54"/>
                    </a:lnTo>
                    <a:lnTo>
                      <a:pt x="253" y="151"/>
                    </a:lnTo>
                    <a:lnTo>
                      <a:pt x="331" y="219"/>
                    </a:lnTo>
                    <a:lnTo>
                      <a:pt x="388" y="269"/>
                    </a:lnTo>
                    <a:lnTo>
                      <a:pt x="500" y="386"/>
                    </a:lnTo>
                    <a:lnTo>
                      <a:pt x="529" y="491"/>
                    </a:lnTo>
                    <a:lnTo>
                      <a:pt x="544" y="579"/>
                    </a:lnTo>
                    <a:lnTo>
                      <a:pt x="576" y="653"/>
                    </a:lnTo>
                    <a:lnTo>
                      <a:pt x="596" y="710"/>
                    </a:lnTo>
                    <a:lnTo>
                      <a:pt x="624" y="777"/>
                    </a:lnTo>
                    <a:lnTo>
                      <a:pt x="662" y="853"/>
                    </a:lnTo>
                    <a:lnTo>
                      <a:pt x="634" y="901"/>
                    </a:lnTo>
                    <a:lnTo>
                      <a:pt x="586" y="882"/>
                    </a:lnTo>
                    <a:lnTo>
                      <a:pt x="557" y="819"/>
                    </a:lnTo>
                    <a:lnTo>
                      <a:pt x="510" y="844"/>
                    </a:lnTo>
                    <a:lnTo>
                      <a:pt x="481" y="787"/>
                    </a:lnTo>
                    <a:lnTo>
                      <a:pt x="541" y="757"/>
                    </a:lnTo>
                    <a:lnTo>
                      <a:pt x="522" y="689"/>
                    </a:lnTo>
                    <a:lnTo>
                      <a:pt x="481" y="586"/>
                    </a:lnTo>
                    <a:lnTo>
                      <a:pt x="481" y="481"/>
                    </a:lnTo>
                    <a:lnTo>
                      <a:pt x="386" y="357"/>
                    </a:lnTo>
                    <a:lnTo>
                      <a:pt x="304" y="314"/>
                    </a:lnTo>
                    <a:lnTo>
                      <a:pt x="221" y="249"/>
                    </a:lnTo>
                    <a:lnTo>
                      <a:pt x="141" y="196"/>
                    </a:lnTo>
                    <a:lnTo>
                      <a:pt x="96" y="164"/>
                    </a:lnTo>
                    <a:close/>
                  </a:path>
                </a:pathLst>
              </a:custGeom>
              <a:solidFill>
                <a:srgbClr val="000000"/>
              </a:solidFill>
              <a:ln w="9525">
                <a:noFill/>
                <a:round/>
                <a:headEnd/>
                <a:tailEnd/>
              </a:ln>
            </p:spPr>
            <p:txBody>
              <a:bodyPr/>
              <a:lstStyle/>
              <a:p>
                <a:endParaRPr lang="en-US"/>
              </a:p>
            </p:txBody>
          </p:sp>
          <p:sp>
            <p:nvSpPr>
              <p:cNvPr id="35" name="Freeform 10"/>
              <p:cNvSpPr>
                <a:spLocks/>
              </p:cNvSpPr>
              <p:nvPr/>
            </p:nvSpPr>
            <p:spPr bwMode="auto">
              <a:xfrm>
                <a:off x="2534" y="3171"/>
                <a:ext cx="213" cy="401"/>
              </a:xfrm>
              <a:custGeom>
                <a:avLst/>
                <a:gdLst/>
                <a:ahLst/>
                <a:cxnLst>
                  <a:cxn ang="0">
                    <a:pos x="162" y="0"/>
                  </a:cxn>
                  <a:cxn ang="0">
                    <a:pos x="226" y="0"/>
                  </a:cxn>
                  <a:cxn ang="0">
                    <a:pos x="304" y="14"/>
                  </a:cxn>
                  <a:cxn ang="0">
                    <a:pos x="347" y="57"/>
                  </a:cxn>
                  <a:cxn ang="0">
                    <a:pos x="388" y="134"/>
                  </a:cxn>
                  <a:cxn ang="0">
                    <a:pos x="410" y="192"/>
                  </a:cxn>
                  <a:cxn ang="0">
                    <a:pos x="424" y="262"/>
                  </a:cxn>
                  <a:cxn ang="0">
                    <a:pos x="424" y="347"/>
                  </a:cxn>
                  <a:cxn ang="0">
                    <a:pos x="417" y="433"/>
                  </a:cxn>
                  <a:cxn ang="0">
                    <a:pos x="410" y="524"/>
                  </a:cxn>
                  <a:cxn ang="0">
                    <a:pos x="381" y="638"/>
                  </a:cxn>
                  <a:cxn ang="0">
                    <a:pos x="347" y="716"/>
                  </a:cxn>
                  <a:cxn ang="0">
                    <a:pos x="282" y="780"/>
                  </a:cxn>
                  <a:cxn ang="0">
                    <a:pos x="212" y="801"/>
                  </a:cxn>
                  <a:cxn ang="0">
                    <a:pos x="134" y="780"/>
                  </a:cxn>
                  <a:cxn ang="0">
                    <a:pos x="84" y="681"/>
                  </a:cxn>
                  <a:cxn ang="0">
                    <a:pos x="50" y="589"/>
                  </a:cxn>
                  <a:cxn ang="0">
                    <a:pos x="28" y="481"/>
                  </a:cxn>
                  <a:cxn ang="0">
                    <a:pos x="0" y="382"/>
                  </a:cxn>
                  <a:cxn ang="0">
                    <a:pos x="0" y="248"/>
                  </a:cxn>
                  <a:cxn ang="0">
                    <a:pos x="21" y="156"/>
                  </a:cxn>
                  <a:cxn ang="0">
                    <a:pos x="50" y="84"/>
                  </a:cxn>
                  <a:cxn ang="0">
                    <a:pos x="84" y="0"/>
                  </a:cxn>
                  <a:cxn ang="0">
                    <a:pos x="162" y="0"/>
                  </a:cxn>
                </a:cxnLst>
                <a:rect l="0" t="0" r="r" b="b"/>
                <a:pathLst>
                  <a:path w="424" h="801">
                    <a:moveTo>
                      <a:pt x="162" y="0"/>
                    </a:moveTo>
                    <a:lnTo>
                      <a:pt x="226" y="0"/>
                    </a:lnTo>
                    <a:lnTo>
                      <a:pt x="304" y="14"/>
                    </a:lnTo>
                    <a:lnTo>
                      <a:pt x="347" y="57"/>
                    </a:lnTo>
                    <a:lnTo>
                      <a:pt x="388" y="134"/>
                    </a:lnTo>
                    <a:lnTo>
                      <a:pt x="410" y="192"/>
                    </a:lnTo>
                    <a:lnTo>
                      <a:pt x="424" y="262"/>
                    </a:lnTo>
                    <a:lnTo>
                      <a:pt x="424" y="347"/>
                    </a:lnTo>
                    <a:lnTo>
                      <a:pt x="417" y="433"/>
                    </a:lnTo>
                    <a:lnTo>
                      <a:pt x="410" y="524"/>
                    </a:lnTo>
                    <a:lnTo>
                      <a:pt x="381" y="638"/>
                    </a:lnTo>
                    <a:lnTo>
                      <a:pt x="347" y="716"/>
                    </a:lnTo>
                    <a:lnTo>
                      <a:pt x="282" y="780"/>
                    </a:lnTo>
                    <a:lnTo>
                      <a:pt x="212" y="801"/>
                    </a:lnTo>
                    <a:lnTo>
                      <a:pt x="134" y="780"/>
                    </a:lnTo>
                    <a:lnTo>
                      <a:pt x="84" y="681"/>
                    </a:lnTo>
                    <a:lnTo>
                      <a:pt x="50" y="589"/>
                    </a:lnTo>
                    <a:lnTo>
                      <a:pt x="28" y="481"/>
                    </a:lnTo>
                    <a:lnTo>
                      <a:pt x="0" y="382"/>
                    </a:lnTo>
                    <a:lnTo>
                      <a:pt x="0" y="248"/>
                    </a:lnTo>
                    <a:lnTo>
                      <a:pt x="21" y="156"/>
                    </a:lnTo>
                    <a:lnTo>
                      <a:pt x="50" y="84"/>
                    </a:lnTo>
                    <a:lnTo>
                      <a:pt x="84" y="0"/>
                    </a:lnTo>
                    <a:lnTo>
                      <a:pt x="162" y="0"/>
                    </a:lnTo>
                    <a:close/>
                  </a:path>
                </a:pathLst>
              </a:custGeom>
              <a:solidFill>
                <a:srgbClr val="000000"/>
              </a:solidFill>
              <a:ln w="9525">
                <a:noFill/>
                <a:round/>
                <a:headEnd/>
                <a:tailEnd/>
              </a:ln>
            </p:spPr>
            <p:txBody>
              <a:bodyPr/>
              <a:lstStyle/>
              <a:p>
                <a:endParaRPr lang="en-US"/>
              </a:p>
            </p:txBody>
          </p:sp>
          <p:sp>
            <p:nvSpPr>
              <p:cNvPr id="36" name="Freeform 11"/>
              <p:cNvSpPr>
                <a:spLocks/>
              </p:cNvSpPr>
              <p:nvPr/>
            </p:nvSpPr>
            <p:spPr bwMode="auto">
              <a:xfrm>
                <a:off x="2676" y="3515"/>
                <a:ext cx="163" cy="461"/>
              </a:xfrm>
              <a:custGeom>
                <a:avLst/>
                <a:gdLst/>
                <a:ahLst/>
                <a:cxnLst>
                  <a:cxn ang="0">
                    <a:pos x="61" y="106"/>
                  </a:cxn>
                  <a:cxn ang="0">
                    <a:pos x="18" y="45"/>
                  </a:cxn>
                  <a:cxn ang="0">
                    <a:pos x="32" y="0"/>
                  </a:cxn>
                  <a:cxn ang="0">
                    <a:pos x="75" y="0"/>
                  </a:cxn>
                  <a:cxn ang="0">
                    <a:pos x="124" y="49"/>
                  </a:cxn>
                  <a:cxn ang="0">
                    <a:pos x="189" y="151"/>
                  </a:cxn>
                  <a:cxn ang="0">
                    <a:pos x="224" y="249"/>
                  </a:cxn>
                  <a:cxn ang="0">
                    <a:pos x="255" y="343"/>
                  </a:cxn>
                  <a:cxn ang="0">
                    <a:pos x="266" y="430"/>
                  </a:cxn>
                  <a:cxn ang="0">
                    <a:pos x="263" y="476"/>
                  </a:cxn>
                  <a:cxn ang="0">
                    <a:pos x="232" y="532"/>
                  </a:cxn>
                  <a:cxn ang="0">
                    <a:pos x="178" y="683"/>
                  </a:cxn>
                  <a:cxn ang="0">
                    <a:pos x="117" y="769"/>
                  </a:cxn>
                  <a:cxn ang="0">
                    <a:pos x="103" y="807"/>
                  </a:cxn>
                  <a:cxn ang="0">
                    <a:pos x="160" y="814"/>
                  </a:cxn>
                  <a:cxn ang="0">
                    <a:pos x="235" y="814"/>
                  </a:cxn>
                  <a:cxn ang="0">
                    <a:pos x="327" y="849"/>
                  </a:cxn>
                  <a:cxn ang="0">
                    <a:pos x="320" y="875"/>
                  </a:cxn>
                  <a:cxn ang="0">
                    <a:pos x="306" y="905"/>
                  </a:cxn>
                  <a:cxn ang="0">
                    <a:pos x="277" y="920"/>
                  </a:cxn>
                  <a:cxn ang="0">
                    <a:pos x="221" y="898"/>
                  </a:cxn>
                  <a:cxn ang="0">
                    <a:pos x="160" y="864"/>
                  </a:cxn>
                  <a:cxn ang="0">
                    <a:pos x="75" y="860"/>
                  </a:cxn>
                  <a:cxn ang="0">
                    <a:pos x="22" y="872"/>
                  </a:cxn>
                  <a:cxn ang="0">
                    <a:pos x="0" y="852"/>
                  </a:cxn>
                  <a:cxn ang="0">
                    <a:pos x="0" y="826"/>
                  </a:cxn>
                  <a:cxn ang="0">
                    <a:pos x="29" y="796"/>
                  </a:cxn>
                  <a:cxn ang="0">
                    <a:pos x="75" y="746"/>
                  </a:cxn>
                  <a:cxn ang="0">
                    <a:pos x="156" y="622"/>
                  </a:cxn>
                  <a:cxn ang="0">
                    <a:pos x="192" y="513"/>
                  </a:cxn>
                  <a:cxn ang="0">
                    <a:pos x="203" y="408"/>
                  </a:cxn>
                  <a:cxn ang="0">
                    <a:pos x="199" y="350"/>
                  </a:cxn>
                  <a:cxn ang="0">
                    <a:pos x="171" y="249"/>
                  </a:cxn>
                  <a:cxn ang="0">
                    <a:pos x="96" y="139"/>
                  </a:cxn>
                  <a:cxn ang="0">
                    <a:pos x="43" y="83"/>
                  </a:cxn>
                  <a:cxn ang="0">
                    <a:pos x="61" y="106"/>
                  </a:cxn>
                </a:cxnLst>
                <a:rect l="0" t="0" r="r" b="b"/>
                <a:pathLst>
                  <a:path w="327" h="920">
                    <a:moveTo>
                      <a:pt x="61" y="106"/>
                    </a:moveTo>
                    <a:lnTo>
                      <a:pt x="18" y="45"/>
                    </a:lnTo>
                    <a:lnTo>
                      <a:pt x="32" y="0"/>
                    </a:lnTo>
                    <a:lnTo>
                      <a:pt x="75" y="0"/>
                    </a:lnTo>
                    <a:lnTo>
                      <a:pt x="124" y="49"/>
                    </a:lnTo>
                    <a:lnTo>
                      <a:pt x="189" y="151"/>
                    </a:lnTo>
                    <a:lnTo>
                      <a:pt x="224" y="249"/>
                    </a:lnTo>
                    <a:lnTo>
                      <a:pt x="255" y="343"/>
                    </a:lnTo>
                    <a:lnTo>
                      <a:pt x="266" y="430"/>
                    </a:lnTo>
                    <a:lnTo>
                      <a:pt x="263" y="476"/>
                    </a:lnTo>
                    <a:lnTo>
                      <a:pt x="232" y="532"/>
                    </a:lnTo>
                    <a:lnTo>
                      <a:pt x="178" y="683"/>
                    </a:lnTo>
                    <a:lnTo>
                      <a:pt x="117" y="769"/>
                    </a:lnTo>
                    <a:lnTo>
                      <a:pt x="103" y="807"/>
                    </a:lnTo>
                    <a:lnTo>
                      <a:pt x="160" y="814"/>
                    </a:lnTo>
                    <a:lnTo>
                      <a:pt x="235" y="814"/>
                    </a:lnTo>
                    <a:lnTo>
                      <a:pt x="327" y="849"/>
                    </a:lnTo>
                    <a:lnTo>
                      <a:pt x="320" y="875"/>
                    </a:lnTo>
                    <a:lnTo>
                      <a:pt x="306" y="905"/>
                    </a:lnTo>
                    <a:lnTo>
                      <a:pt x="277" y="920"/>
                    </a:lnTo>
                    <a:lnTo>
                      <a:pt x="221" y="898"/>
                    </a:lnTo>
                    <a:lnTo>
                      <a:pt x="160" y="864"/>
                    </a:lnTo>
                    <a:lnTo>
                      <a:pt x="75" y="860"/>
                    </a:lnTo>
                    <a:lnTo>
                      <a:pt x="22" y="872"/>
                    </a:lnTo>
                    <a:lnTo>
                      <a:pt x="0" y="852"/>
                    </a:lnTo>
                    <a:lnTo>
                      <a:pt x="0" y="826"/>
                    </a:lnTo>
                    <a:lnTo>
                      <a:pt x="29" y="796"/>
                    </a:lnTo>
                    <a:lnTo>
                      <a:pt x="75" y="746"/>
                    </a:lnTo>
                    <a:lnTo>
                      <a:pt x="156" y="622"/>
                    </a:lnTo>
                    <a:lnTo>
                      <a:pt x="192" y="513"/>
                    </a:lnTo>
                    <a:lnTo>
                      <a:pt x="203" y="408"/>
                    </a:lnTo>
                    <a:lnTo>
                      <a:pt x="199" y="350"/>
                    </a:lnTo>
                    <a:lnTo>
                      <a:pt x="171" y="249"/>
                    </a:lnTo>
                    <a:lnTo>
                      <a:pt x="96" y="139"/>
                    </a:lnTo>
                    <a:lnTo>
                      <a:pt x="43" y="83"/>
                    </a:lnTo>
                    <a:lnTo>
                      <a:pt x="61" y="106"/>
                    </a:lnTo>
                    <a:close/>
                  </a:path>
                </a:pathLst>
              </a:custGeom>
              <a:solidFill>
                <a:srgbClr val="000000"/>
              </a:solidFill>
              <a:ln w="9525">
                <a:noFill/>
                <a:round/>
                <a:headEnd/>
                <a:tailEnd/>
              </a:ln>
            </p:spPr>
            <p:txBody>
              <a:bodyPr/>
              <a:lstStyle/>
              <a:p>
                <a:endParaRPr lang="en-US"/>
              </a:p>
            </p:txBody>
          </p:sp>
          <p:sp>
            <p:nvSpPr>
              <p:cNvPr id="37" name="Freeform 12"/>
              <p:cNvSpPr>
                <a:spLocks/>
              </p:cNvSpPr>
              <p:nvPr/>
            </p:nvSpPr>
            <p:spPr bwMode="auto">
              <a:xfrm>
                <a:off x="2460" y="3508"/>
                <a:ext cx="163" cy="491"/>
              </a:xfrm>
              <a:custGeom>
                <a:avLst/>
                <a:gdLst/>
                <a:ahLst/>
                <a:cxnLst>
                  <a:cxn ang="0">
                    <a:pos x="169" y="177"/>
                  </a:cxn>
                  <a:cxn ang="0">
                    <a:pos x="219" y="78"/>
                  </a:cxn>
                  <a:cxn ang="0">
                    <a:pos x="266" y="0"/>
                  </a:cxn>
                  <a:cxn ang="0">
                    <a:pos x="302" y="0"/>
                  </a:cxn>
                  <a:cxn ang="0">
                    <a:pos x="323" y="31"/>
                  </a:cxn>
                  <a:cxn ang="0">
                    <a:pos x="326" y="85"/>
                  </a:cxn>
                  <a:cxn ang="0">
                    <a:pos x="296" y="123"/>
                  </a:cxn>
                  <a:cxn ang="0">
                    <a:pos x="245" y="173"/>
                  </a:cxn>
                  <a:cxn ang="0">
                    <a:pos x="204" y="229"/>
                  </a:cxn>
                  <a:cxn ang="0">
                    <a:pos x="163" y="307"/>
                  </a:cxn>
                  <a:cxn ang="0">
                    <a:pos x="145" y="359"/>
                  </a:cxn>
                  <a:cxn ang="0">
                    <a:pos x="127" y="427"/>
                  </a:cxn>
                  <a:cxn ang="0">
                    <a:pos x="125" y="512"/>
                  </a:cxn>
                  <a:cxn ang="0">
                    <a:pos x="130" y="590"/>
                  </a:cxn>
                  <a:cxn ang="0">
                    <a:pos x="151" y="685"/>
                  </a:cxn>
                  <a:cxn ang="0">
                    <a:pos x="189" y="770"/>
                  </a:cxn>
                  <a:cxn ang="0">
                    <a:pos x="222" y="819"/>
                  </a:cxn>
                  <a:cxn ang="0">
                    <a:pos x="243" y="854"/>
                  </a:cxn>
                  <a:cxn ang="0">
                    <a:pos x="245" y="883"/>
                  </a:cxn>
                  <a:cxn ang="0">
                    <a:pos x="228" y="893"/>
                  </a:cxn>
                  <a:cxn ang="0">
                    <a:pos x="187" y="900"/>
                  </a:cxn>
                  <a:cxn ang="0">
                    <a:pos x="125" y="921"/>
                  </a:cxn>
                  <a:cxn ang="0">
                    <a:pos x="77" y="950"/>
                  </a:cxn>
                  <a:cxn ang="0">
                    <a:pos x="47" y="982"/>
                  </a:cxn>
                  <a:cxn ang="0">
                    <a:pos x="21" y="975"/>
                  </a:cxn>
                  <a:cxn ang="0">
                    <a:pos x="0" y="935"/>
                  </a:cxn>
                  <a:cxn ang="0">
                    <a:pos x="0" y="903"/>
                  </a:cxn>
                  <a:cxn ang="0">
                    <a:pos x="47" y="876"/>
                  </a:cxn>
                  <a:cxn ang="0">
                    <a:pos x="127" y="858"/>
                  </a:cxn>
                  <a:cxn ang="0">
                    <a:pos x="201" y="847"/>
                  </a:cxn>
                  <a:cxn ang="0">
                    <a:pos x="169" y="808"/>
                  </a:cxn>
                  <a:cxn ang="0">
                    <a:pos x="148" y="759"/>
                  </a:cxn>
                  <a:cxn ang="0">
                    <a:pos x="121" y="689"/>
                  </a:cxn>
                  <a:cxn ang="0">
                    <a:pos x="91" y="615"/>
                  </a:cxn>
                  <a:cxn ang="0">
                    <a:pos x="83" y="523"/>
                  </a:cxn>
                  <a:cxn ang="0">
                    <a:pos x="80" y="435"/>
                  </a:cxn>
                  <a:cxn ang="0">
                    <a:pos x="101" y="350"/>
                  </a:cxn>
                  <a:cxn ang="0">
                    <a:pos x="139" y="237"/>
                  </a:cxn>
                  <a:cxn ang="0">
                    <a:pos x="169" y="177"/>
                  </a:cxn>
                </a:cxnLst>
                <a:rect l="0" t="0" r="r" b="b"/>
                <a:pathLst>
                  <a:path w="326" h="982">
                    <a:moveTo>
                      <a:pt x="169" y="177"/>
                    </a:moveTo>
                    <a:lnTo>
                      <a:pt x="219" y="78"/>
                    </a:lnTo>
                    <a:lnTo>
                      <a:pt x="266" y="0"/>
                    </a:lnTo>
                    <a:lnTo>
                      <a:pt x="302" y="0"/>
                    </a:lnTo>
                    <a:lnTo>
                      <a:pt x="323" y="31"/>
                    </a:lnTo>
                    <a:lnTo>
                      <a:pt x="326" y="85"/>
                    </a:lnTo>
                    <a:lnTo>
                      <a:pt x="296" y="123"/>
                    </a:lnTo>
                    <a:lnTo>
                      <a:pt x="245" y="173"/>
                    </a:lnTo>
                    <a:lnTo>
                      <a:pt x="204" y="229"/>
                    </a:lnTo>
                    <a:lnTo>
                      <a:pt x="163" y="307"/>
                    </a:lnTo>
                    <a:lnTo>
                      <a:pt x="145" y="359"/>
                    </a:lnTo>
                    <a:lnTo>
                      <a:pt x="127" y="427"/>
                    </a:lnTo>
                    <a:lnTo>
                      <a:pt x="125" y="512"/>
                    </a:lnTo>
                    <a:lnTo>
                      <a:pt x="130" y="590"/>
                    </a:lnTo>
                    <a:lnTo>
                      <a:pt x="151" y="685"/>
                    </a:lnTo>
                    <a:lnTo>
                      <a:pt x="189" y="770"/>
                    </a:lnTo>
                    <a:lnTo>
                      <a:pt x="222" y="819"/>
                    </a:lnTo>
                    <a:lnTo>
                      <a:pt x="243" y="854"/>
                    </a:lnTo>
                    <a:lnTo>
                      <a:pt x="245" y="883"/>
                    </a:lnTo>
                    <a:lnTo>
                      <a:pt x="228" y="893"/>
                    </a:lnTo>
                    <a:lnTo>
                      <a:pt x="187" y="900"/>
                    </a:lnTo>
                    <a:lnTo>
                      <a:pt x="125" y="921"/>
                    </a:lnTo>
                    <a:lnTo>
                      <a:pt x="77" y="950"/>
                    </a:lnTo>
                    <a:lnTo>
                      <a:pt x="47" y="982"/>
                    </a:lnTo>
                    <a:lnTo>
                      <a:pt x="21" y="975"/>
                    </a:lnTo>
                    <a:lnTo>
                      <a:pt x="0" y="935"/>
                    </a:lnTo>
                    <a:lnTo>
                      <a:pt x="0" y="903"/>
                    </a:lnTo>
                    <a:lnTo>
                      <a:pt x="47" y="876"/>
                    </a:lnTo>
                    <a:lnTo>
                      <a:pt x="127" y="858"/>
                    </a:lnTo>
                    <a:lnTo>
                      <a:pt x="201" y="847"/>
                    </a:lnTo>
                    <a:lnTo>
                      <a:pt x="169" y="808"/>
                    </a:lnTo>
                    <a:lnTo>
                      <a:pt x="148" y="759"/>
                    </a:lnTo>
                    <a:lnTo>
                      <a:pt x="121" y="689"/>
                    </a:lnTo>
                    <a:lnTo>
                      <a:pt x="91" y="615"/>
                    </a:lnTo>
                    <a:lnTo>
                      <a:pt x="83" y="523"/>
                    </a:lnTo>
                    <a:lnTo>
                      <a:pt x="80" y="435"/>
                    </a:lnTo>
                    <a:lnTo>
                      <a:pt x="101" y="350"/>
                    </a:lnTo>
                    <a:lnTo>
                      <a:pt x="139" y="237"/>
                    </a:lnTo>
                    <a:lnTo>
                      <a:pt x="169" y="177"/>
                    </a:lnTo>
                    <a:close/>
                  </a:path>
                </a:pathLst>
              </a:custGeom>
              <a:solidFill>
                <a:srgbClr val="000000"/>
              </a:solidFill>
              <a:ln w="9525">
                <a:noFill/>
                <a:round/>
                <a:headEnd/>
                <a:tailEnd/>
              </a:ln>
            </p:spPr>
            <p:txBody>
              <a:bodyPr/>
              <a:lstStyle/>
              <a:p>
                <a:endParaRPr lang="en-US"/>
              </a:p>
            </p:txBody>
          </p:sp>
        </p:grpSp>
        <p:grpSp>
          <p:nvGrpSpPr>
            <p:cNvPr id="14" name="Group 23"/>
            <p:cNvGrpSpPr>
              <a:grpSpLocks/>
            </p:cNvGrpSpPr>
            <p:nvPr/>
          </p:nvGrpSpPr>
          <p:grpSpPr bwMode="auto">
            <a:xfrm>
              <a:off x="1970" y="3535"/>
              <a:ext cx="1390" cy="491"/>
              <a:chOff x="1970" y="3535"/>
              <a:chExt cx="1390" cy="491"/>
            </a:xfrm>
          </p:grpSpPr>
          <p:sp>
            <p:nvSpPr>
              <p:cNvPr id="23" name="Freeform 14"/>
              <p:cNvSpPr>
                <a:spLocks/>
              </p:cNvSpPr>
              <p:nvPr/>
            </p:nvSpPr>
            <p:spPr bwMode="auto">
              <a:xfrm>
                <a:off x="2180" y="3612"/>
                <a:ext cx="968" cy="149"/>
              </a:xfrm>
              <a:custGeom>
                <a:avLst/>
                <a:gdLst/>
                <a:ahLst/>
                <a:cxnLst>
                  <a:cxn ang="0">
                    <a:pos x="0" y="210"/>
                  </a:cxn>
                  <a:cxn ang="0">
                    <a:pos x="134" y="153"/>
                  </a:cxn>
                  <a:cxn ang="0">
                    <a:pos x="230" y="117"/>
                  </a:cxn>
                  <a:cxn ang="0">
                    <a:pos x="329" y="92"/>
                  </a:cxn>
                  <a:cxn ang="0">
                    <a:pos x="457" y="64"/>
                  </a:cxn>
                  <a:cxn ang="0">
                    <a:pos x="602" y="43"/>
                  </a:cxn>
                  <a:cxn ang="0">
                    <a:pos x="808" y="18"/>
                  </a:cxn>
                  <a:cxn ang="0">
                    <a:pos x="1095" y="0"/>
                  </a:cxn>
                  <a:cxn ang="0">
                    <a:pos x="1283" y="0"/>
                  </a:cxn>
                  <a:cxn ang="0">
                    <a:pos x="1418" y="7"/>
                  </a:cxn>
                  <a:cxn ang="0">
                    <a:pos x="1573" y="21"/>
                  </a:cxn>
                  <a:cxn ang="0">
                    <a:pos x="1701" y="36"/>
                  </a:cxn>
                  <a:cxn ang="0">
                    <a:pos x="1832" y="64"/>
                  </a:cxn>
                  <a:cxn ang="0">
                    <a:pos x="1936" y="99"/>
                  </a:cxn>
                  <a:cxn ang="0">
                    <a:pos x="1904" y="203"/>
                  </a:cxn>
                  <a:cxn ang="0">
                    <a:pos x="1807" y="174"/>
                  </a:cxn>
                  <a:cxn ang="0">
                    <a:pos x="1687" y="149"/>
                  </a:cxn>
                  <a:cxn ang="0">
                    <a:pos x="1573" y="128"/>
                  </a:cxn>
                  <a:cxn ang="0">
                    <a:pos x="1460" y="117"/>
                  </a:cxn>
                  <a:cxn ang="0">
                    <a:pos x="1354" y="117"/>
                  </a:cxn>
                  <a:cxn ang="0">
                    <a:pos x="1198" y="113"/>
                  </a:cxn>
                  <a:cxn ang="0">
                    <a:pos x="1056" y="117"/>
                  </a:cxn>
                  <a:cxn ang="0">
                    <a:pos x="808" y="131"/>
                  </a:cxn>
                  <a:cxn ang="0">
                    <a:pos x="651" y="145"/>
                  </a:cxn>
                  <a:cxn ang="0">
                    <a:pos x="567" y="160"/>
                  </a:cxn>
                  <a:cxn ang="0">
                    <a:pos x="468" y="171"/>
                  </a:cxn>
                  <a:cxn ang="0">
                    <a:pos x="369" y="192"/>
                  </a:cxn>
                  <a:cxn ang="0">
                    <a:pos x="255" y="223"/>
                  </a:cxn>
                  <a:cxn ang="0">
                    <a:pos x="187" y="241"/>
                  </a:cxn>
                  <a:cxn ang="0">
                    <a:pos x="113" y="273"/>
                  </a:cxn>
                  <a:cxn ang="0">
                    <a:pos x="49" y="298"/>
                  </a:cxn>
                  <a:cxn ang="0">
                    <a:pos x="0" y="210"/>
                  </a:cxn>
                </a:cxnLst>
                <a:rect l="0" t="0" r="r" b="b"/>
                <a:pathLst>
                  <a:path w="1936" h="298">
                    <a:moveTo>
                      <a:pt x="0" y="210"/>
                    </a:moveTo>
                    <a:lnTo>
                      <a:pt x="134" y="153"/>
                    </a:lnTo>
                    <a:lnTo>
                      <a:pt x="230" y="117"/>
                    </a:lnTo>
                    <a:lnTo>
                      <a:pt x="329" y="92"/>
                    </a:lnTo>
                    <a:lnTo>
                      <a:pt x="457" y="64"/>
                    </a:lnTo>
                    <a:lnTo>
                      <a:pt x="602" y="43"/>
                    </a:lnTo>
                    <a:lnTo>
                      <a:pt x="808" y="18"/>
                    </a:lnTo>
                    <a:lnTo>
                      <a:pt x="1095" y="0"/>
                    </a:lnTo>
                    <a:lnTo>
                      <a:pt x="1283" y="0"/>
                    </a:lnTo>
                    <a:lnTo>
                      <a:pt x="1418" y="7"/>
                    </a:lnTo>
                    <a:lnTo>
                      <a:pt x="1573" y="21"/>
                    </a:lnTo>
                    <a:lnTo>
                      <a:pt x="1701" y="36"/>
                    </a:lnTo>
                    <a:lnTo>
                      <a:pt x="1832" y="64"/>
                    </a:lnTo>
                    <a:lnTo>
                      <a:pt x="1936" y="99"/>
                    </a:lnTo>
                    <a:lnTo>
                      <a:pt x="1904" y="203"/>
                    </a:lnTo>
                    <a:lnTo>
                      <a:pt x="1807" y="174"/>
                    </a:lnTo>
                    <a:lnTo>
                      <a:pt x="1687" y="149"/>
                    </a:lnTo>
                    <a:lnTo>
                      <a:pt x="1573" y="128"/>
                    </a:lnTo>
                    <a:lnTo>
                      <a:pt x="1460" y="117"/>
                    </a:lnTo>
                    <a:lnTo>
                      <a:pt x="1354" y="117"/>
                    </a:lnTo>
                    <a:lnTo>
                      <a:pt x="1198" y="113"/>
                    </a:lnTo>
                    <a:lnTo>
                      <a:pt x="1056" y="117"/>
                    </a:lnTo>
                    <a:lnTo>
                      <a:pt x="808" y="131"/>
                    </a:lnTo>
                    <a:lnTo>
                      <a:pt x="651" y="145"/>
                    </a:lnTo>
                    <a:lnTo>
                      <a:pt x="567" y="160"/>
                    </a:lnTo>
                    <a:lnTo>
                      <a:pt x="468" y="171"/>
                    </a:lnTo>
                    <a:lnTo>
                      <a:pt x="369" y="192"/>
                    </a:lnTo>
                    <a:lnTo>
                      <a:pt x="255" y="223"/>
                    </a:lnTo>
                    <a:lnTo>
                      <a:pt x="187" y="241"/>
                    </a:lnTo>
                    <a:lnTo>
                      <a:pt x="113" y="273"/>
                    </a:lnTo>
                    <a:lnTo>
                      <a:pt x="49" y="298"/>
                    </a:lnTo>
                    <a:lnTo>
                      <a:pt x="0" y="210"/>
                    </a:lnTo>
                    <a:close/>
                  </a:path>
                </a:pathLst>
              </a:custGeom>
              <a:solidFill>
                <a:srgbClr val="000099"/>
              </a:solidFill>
              <a:ln w="9525">
                <a:noFill/>
                <a:round/>
                <a:headEnd/>
                <a:tailEnd/>
              </a:ln>
            </p:spPr>
            <p:txBody>
              <a:bodyPr/>
              <a:lstStyle/>
              <a:p>
                <a:endParaRPr lang="en-US"/>
              </a:p>
            </p:txBody>
          </p:sp>
          <p:grpSp>
            <p:nvGrpSpPr>
              <p:cNvPr id="24" name="Group 18"/>
              <p:cNvGrpSpPr>
                <a:grpSpLocks/>
              </p:cNvGrpSpPr>
              <p:nvPr/>
            </p:nvGrpSpPr>
            <p:grpSpPr bwMode="auto">
              <a:xfrm>
                <a:off x="3106" y="3535"/>
                <a:ext cx="254" cy="423"/>
                <a:chOff x="3106" y="3535"/>
                <a:chExt cx="254" cy="423"/>
              </a:xfrm>
            </p:grpSpPr>
            <p:sp>
              <p:nvSpPr>
                <p:cNvPr id="29" name="Freeform 15"/>
                <p:cNvSpPr>
                  <a:spLocks/>
                </p:cNvSpPr>
                <p:nvPr/>
              </p:nvSpPr>
              <p:spPr bwMode="auto">
                <a:xfrm>
                  <a:off x="3140" y="3546"/>
                  <a:ext cx="220" cy="412"/>
                </a:xfrm>
                <a:custGeom>
                  <a:avLst/>
                  <a:gdLst/>
                  <a:ahLst/>
                  <a:cxnLst>
                    <a:cxn ang="0">
                      <a:pos x="388" y="470"/>
                    </a:cxn>
                    <a:cxn ang="0">
                      <a:pos x="401" y="426"/>
                    </a:cxn>
                    <a:cxn ang="0">
                      <a:pos x="413" y="384"/>
                    </a:cxn>
                    <a:cxn ang="0">
                      <a:pos x="424" y="340"/>
                    </a:cxn>
                    <a:cxn ang="0">
                      <a:pos x="430" y="298"/>
                    </a:cxn>
                    <a:cxn ang="0">
                      <a:pos x="436" y="259"/>
                    </a:cxn>
                    <a:cxn ang="0">
                      <a:pos x="438" y="219"/>
                    </a:cxn>
                    <a:cxn ang="0">
                      <a:pos x="439" y="181"/>
                    </a:cxn>
                    <a:cxn ang="0">
                      <a:pos x="437" y="148"/>
                    </a:cxn>
                    <a:cxn ang="0">
                      <a:pos x="432" y="117"/>
                    </a:cxn>
                    <a:cxn ang="0">
                      <a:pos x="425" y="87"/>
                    </a:cxn>
                    <a:cxn ang="0">
                      <a:pos x="417" y="63"/>
                    </a:cxn>
                    <a:cxn ang="0">
                      <a:pos x="405" y="43"/>
                    </a:cxn>
                    <a:cxn ang="0">
                      <a:pos x="392" y="25"/>
                    </a:cxn>
                    <a:cxn ang="0">
                      <a:pos x="377" y="13"/>
                    </a:cxn>
                    <a:cxn ang="0">
                      <a:pos x="361" y="5"/>
                    </a:cxn>
                    <a:cxn ang="0">
                      <a:pos x="342" y="0"/>
                    </a:cxn>
                    <a:cxn ang="0">
                      <a:pos x="322" y="1"/>
                    </a:cxn>
                    <a:cxn ang="0">
                      <a:pos x="301" y="7"/>
                    </a:cxn>
                    <a:cxn ang="0">
                      <a:pos x="280" y="15"/>
                    </a:cxn>
                    <a:cxn ang="0">
                      <a:pos x="258" y="30"/>
                    </a:cxn>
                    <a:cxn ang="0">
                      <a:pos x="234" y="47"/>
                    </a:cxn>
                    <a:cxn ang="0">
                      <a:pos x="212" y="70"/>
                    </a:cxn>
                    <a:cxn ang="0">
                      <a:pos x="189" y="95"/>
                    </a:cxn>
                    <a:cxn ang="0">
                      <a:pos x="166" y="125"/>
                    </a:cxn>
                    <a:cxn ang="0">
                      <a:pos x="145" y="158"/>
                    </a:cxn>
                    <a:cxn ang="0">
                      <a:pos x="123" y="193"/>
                    </a:cxn>
                    <a:cxn ang="0">
                      <a:pos x="103" y="230"/>
                    </a:cxn>
                    <a:cxn ang="0">
                      <a:pos x="84" y="270"/>
                    </a:cxn>
                    <a:cxn ang="0">
                      <a:pos x="67" y="311"/>
                    </a:cxn>
                    <a:cxn ang="0">
                      <a:pos x="52" y="353"/>
                    </a:cxn>
                    <a:cxn ang="0">
                      <a:pos x="39" y="397"/>
                    </a:cxn>
                    <a:cxn ang="0">
                      <a:pos x="27" y="439"/>
                    </a:cxn>
                    <a:cxn ang="0">
                      <a:pos x="16" y="483"/>
                    </a:cxn>
                    <a:cxn ang="0">
                      <a:pos x="10" y="525"/>
                    </a:cxn>
                    <a:cxn ang="0">
                      <a:pos x="4" y="564"/>
                    </a:cxn>
                    <a:cxn ang="0">
                      <a:pos x="2" y="603"/>
                    </a:cxn>
                    <a:cxn ang="0">
                      <a:pos x="0" y="641"/>
                    </a:cxn>
                    <a:cxn ang="0">
                      <a:pos x="3" y="675"/>
                    </a:cxn>
                    <a:cxn ang="0">
                      <a:pos x="8" y="706"/>
                    </a:cxn>
                    <a:cxn ang="0">
                      <a:pos x="15" y="736"/>
                    </a:cxn>
                    <a:cxn ang="0">
                      <a:pos x="23" y="759"/>
                    </a:cxn>
                    <a:cxn ang="0">
                      <a:pos x="35" y="780"/>
                    </a:cxn>
                    <a:cxn ang="0">
                      <a:pos x="48" y="798"/>
                    </a:cxn>
                    <a:cxn ang="0">
                      <a:pos x="62" y="810"/>
                    </a:cxn>
                    <a:cxn ang="0">
                      <a:pos x="79" y="818"/>
                    </a:cxn>
                    <a:cxn ang="0">
                      <a:pos x="98" y="823"/>
                    </a:cxn>
                    <a:cxn ang="0">
                      <a:pos x="117" y="821"/>
                    </a:cxn>
                    <a:cxn ang="0">
                      <a:pos x="139" y="816"/>
                    </a:cxn>
                    <a:cxn ang="0">
                      <a:pos x="160" y="807"/>
                    </a:cxn>
                    <a:cxn ang="0">
                      <a:pos x="182" y="793"/>
                    </a:cxn>
                    <a:cxn ang="0">
                      <a:pos x="206" y="775"/>
                    </a:cxn>
                    <a:cxn ang="0">
                      <a:pos x="228" y="752"/>
                    </a:cxn>
                    <a:cxn ang="0">
                      <a:pos x="251" y="727"/>
                    </a:cxn>
                    <a:cxn ang="0">
                      <a:pos x="274" y="697"/>
                    </a:cxn>
                    <a:cxn ang="0">
                      <a:pos x="295" y="664"/>
                    </a:cxn>
                    <a:cxn ang="0">
                      <a:pos x="316" y="629"/>
                    </a:cxn>
                    <a:cxn ang="0">
                      <a:pos x="337" y="593"/>
                    </a:cxn>
                    <a:cxn ang="0">
                      <a:pos x="356" y="552"/>
                    </a:cxn>
                    <a:cxn ang="0">
                      <a:pos x="373" y="511"/>
                    </a:cxn>
                    <a:cxn ang="0">
                      <a:pos x="388" y="470"/>
                    </a:cxn>
                  </a:cxnLst>
                  <a:rect l="0" t="0" r="r" b="b"/>
                  <a:pathLst>
                    <a:path w="439" h="823">
                      <a:moveTo>
                        <a:pt x="388" y="470"/>
                      </a:moveTo>
                      <a:lnTo>
                        <a:pt x="401" y="426"/>
                      </a:lnTo>
                      <a:lnTo>
                        <a:pt x="413" y="384"/>
                      </a:lnTo>
                      <a:lnTo>
                        <a:pt x="424" y="340"/>
                      </a:lnTo>
                      <a:lnTo>
                        <a:pt x="430" y="298"/>
                      </a:lnTo>
                      <a:lnTo>
                        <a:pt x="436" y="259"/>
                      </a:lnTo>
                      <a:lnTo>
                        <a:pt x="438" y="219"/>
                      </a:lnTo>
                      <a:lnTo>
                        <a:pt x="439" y="181"/>
                      </a:lnTo>
                      <a:lnTo>
                        <a:pt x="437" y="148"/>
                      </a:lnTo>
                      <a:lnTo>
                        <a:pt x="432" y="117"/>
                      </a:lnTo>
                      <a:lnTo>
                        <a:pt x="425" y="87"/>
                      </a:lnTo>
                      <a:lnTo>
                        <a:pt x="417" y="63"/>
                      </a:lnTo>
                      <a:lnTo>
                        <a:pt x="405" y="43"/>
                      </a:lnTo>
                      <a:lnTo>
                        <a:pt x="392" y="25"/>
                      </a:lnTo>
                      <a:lnTo>
                        <a:pt x="377" y="13"/>
                      </a:lnTo>
                      <a:lnTo>
                        <a:pt x="361" y="5"/>
                      </a:lnTo>
                      <a:lnTo>
                        <a:pt x="342" y="0"/>
                      </a:lnTo>
                      <a:lnTo>
                        <a:pt x="322" y="1"/>
                      </a:lnTo>
                      <a:lnTo>
                        <a:pt x="301" y="7"/>
                      </a:lnTo>
                      <a:lnTo>
                        <a:pt x="280" y="15"/>
                      </a:lnTo>
                      <a:lnTo>
                        <a:pt x="258" y="30"/>
                      </a:lnTo>
                      <a:lnTo>
                        <a:pt x="234" y="47"/>
                      </a:lnTo>
                      <a:lnTo>
                        <a:pt x="212" y="70"/>
                      </a:lnTo>
                      <a:lnTo>
                        <a:pt x="189" y="95"/>
                      </a:lnTo>
                      <a:lnTo>
                        <a:pt x="166" y="125"/>
                      </a:lnTo>
                      <a:lnTo>
                        <a:pt x="145" y="158"/>
                      </a:lnTo>
                      <a:lnTo>
                        <a:pt x="123" y="193"/>
                      </a:lnTo>
                      <a:lnTo>
                        <a:pt x="103" y="230"/>
                      </a:lnTo>
                      <a:lnTo>
                        <a:pt x="84" y="270"/>
                      </a:lnTo>
                      <a:lnTo>
                        <a:pt x="67" y="311"/>
                      </a:lnTo>
                      <a:lnTo>
                        <a:pt x="52" y="353"/>
                      </a:lnTo>
                      <a:lnTo>
                        <a:pt x="39" y="397"/>
                      </a:lnTo>
                      <a:lnTo>
                        <a:pt x="27" y="439"/>
                      </a:lnTo>
                      <a:lnTo>
                        <a:pt x="16" y="483"/>
                      </a:lnTo>
                      <a:lnTo>
                        <a:pt x="10" y="525"/>
                      </a:lnTo>
                      <a:lnTo>
                        <a:pt x="4" y="564"/>
                      </a:lnTo>
                      <a:lnTo>
                        <a:pt x="2" y="603"/>
                      </a:lnTo>
                      <a:lnTo>
                        <a:pt x="0" y="641"/>
                      </a:lnTo>
                      <a:lnTo>
                        <a:pt x="3" y="675"/>
                      </a:lnTo>
                      <a:lnTo>
                        <a:pt x="8" y="706"/>
                      </a:lnTo>
                      <a:lnTo>
                        <a:pt x="15" y="736"/>
                      </a:lnTo>
                      <a:lnTo>
                        <a:pt x="23" y="759"/>
                      </a:lnTo>
                      <a:lnTo>
                        <a:pt x="35" y="780"/>
                      </a:lnTo>
                      <a:lnTo>
                        <a:pt x="48" y="798"/>
                      </a:lnTo>
                      <a:lnTo>
                        <a:pt x="62" y="810"/>
                      </a:lnTo>
                      <a:lnTo>
                        <a:pt x="79" y="818"/>
                      </a:lnTo>
                      <a:lnTo>
                        <a:pt x="98" y="823"/>
                      </a:lnTo>
                      <a:lnTo>
                        <a:pt x="117" y="821"/>
                      </a:lnTo>
                      <a:lnTo>
                        <a:pt x="139" y="816"/>
                      </a:lnTo>
                      <a:lnTo>
                        <a:pt x="160" y="807"/>
                      </a:lnTo>
                      <a:lnTo>
                        <a:pt x="182" y="793"/>
                      </a:lnTo>
                      <a:lnTo>
                        <a:pt x="206" y="775"/>
                      </a:lnTo>
                      <a:lnTo>
                        <a:pt x="228" y="752"/>
                      </a:lnTo>
                      <a:lnTo>
                        <a:pt x="251" y="727"/>
                      </a:lnTo>
                      <a:lnTo>
                        <a:pt x="274" y="697"/>
                      </a:lnTo>
                      <a:lnTo>
                        <a:pt x="295" y="664"/>
                      </a:lnTo>
                      <a:lnTo>
                        <a:pt x="316" y="629"/>
                      </a:lnTo>
                      <a:lnTo>
                        <a:pt x="337" y="593"/>
                      </a:lnTo>
                      <a:lnTo>
                        <a:pt x="356" y="552"/>
                      </a:lnTo>
                      <a:lnTo>
                        <a:pt x="373" y="511"/>
                      </a:lnTo>
                      <a:lnTo>
                        <a:pt x="388" y="470"/>
                      </a:lnTo>
                      <a:close/>
                    </a:path>
                  </a:pathLst>
                </a:custGeom>
                <a:solidFill>
                  <a:srgbClr val="CC3300"/>
                </a:solidFill>
                <a:ln w="9525">
                  <a:noFill/>
                  <a:round/>
                  <a:headEnd/>
                  <a:tailEnd/>
                </a:ln>
              </p:spPr>
              <p:txBody>
                <a:bodyPr/>
                <a:lstStyle/>
                <a:p>
                  <a:endParaRPr lang="en-US"/>
                </a:p>
              </p:txBody>
            </p:sp>
            <p:sp>
              <p:nvSpPr>
                <p:cNvPr id="30" name="Freeform 16"/>
                <p:cNvSpPr>
                  <a:spLocks/>
                </p:cNvSpPr>
                <p:nvPr/>
              </p:nvSpPr>
              <p:spPr bwMode="auto">
                <a:xfrm>
                  <a:off x="3106" y="3535"/>
                  <a:ext cx="230" cy="419"/>
                </a:xfrm>
                <a:custGeom>
                  <a:avLst/>
                  <a:gdLst/>
                  <a:ahLst/>
                  <a:cxnLst>
                    <a:cxn ang="0">
                      <a:pos x="460" y="41"/>
                    </a:cxn>
                    <a:cxn ang="0">
                      <a:pos x="417" y="37"/>
                    </a:cxn>
                    <a:cxn ang="0">
                      <a:pos x="374" y="45"/>
                    </a:cxn>
                    <a:cxn ang="0">
                      <a:pos x="339" y="80"/>
                    </a:cxn>
                    <a:cxn ang="0">
                      <a:pos x="289" y="117"/>
                    </a:cxn>
                    <a:cxn ang="0">
                      <a:pos x="265" y="152"/>
                    </a:cxn>
                    <a:cxn ang="0">
                      <a:pos x="239" y="189"/>
                    </a:cxn>
                    <a:cxn ang="0">
                      <a:pos x="209" y="251"/>
                    </a:cxn>
                    <a:cxn ang="0">
                      <a:pos x="189" y="305"/>
                    </a:cxn>
                    <a:cxn ang="0">
                      <a:pos x="159" y="364"/>
                    </a:cxn>
                    <a:cxn ang="0">
                      <a:pos x="141" y="418"/>
                    </a:cxn>
                    <a:cxn ang="0">
                      <a:pos x="117" y="506"/>
                    </a:cxn>
                    <a:cxn ang="0">
                      <a:pos x="107" y="580"/>
                    </a:cxn>
                    <a:cxn ang="0">
                      <a:pos x="98" y="643"/>
                    </a:cxn>
                    <a:cxn ang="0">
                      <a:pos x="96" y="701"/>
                    </a:cxn>
                    <a:cxn ang="0">
                      <a:pos x="111" y="771"/>
                    </a:cxn>
                    <a:cxn ang="0">
                      <a:pos x="122" y="809"/>
                    </a:cxn>
                    <a:cxn ang="0">
                      <a:pos x="151" y="837"/>
                    </a:cxn>
                    <a:cxn ang="0">
                      <a:pos x="31" y="781"/>
                    </a:cxn>
                    <a:cxn ang="0">
                      <a:pos x="8" y="729"/>
                    </a:cxn>
                    <a:cxn ang="0">
                      <a:pos x="0" y="686"/>
                    </a:cxn>
                    <a:cxn ang="0">
                      <a:pos x="3" y="623"/>
                    </a:cxn>
                    <a:cxn ang="0">
                      <a:pos x="3" y="548"/>
                    </a:cxn>
                    <a:cxn ang="0">
                      <a:pos x="16" y="463"/>
                    </a:cxn>
                    <a:cxn ang="0">
                      <a:pos x="37" y="394"/>
                    </a:cxn>
                    <a:cxn ang="0">
                      <a:pos x="66" y="301"/>
                    </a:cxn>
                    <a:cxn ang="0">
                      <a:pos x="111" y="197"/>
                    </a:cxn>
                    <a:cxn ang="0">
                      <a:pos x="161" y="119"/>
                    </a:cxn>
                    <a:cxn ang="0">
                      <a:pos x="218" y="54"/>
                    </a:cxn>
                    <a:cxn ang="0">
                      <a:pos x="247" y="30"/>
                    </a:cxn>
                    <a:cxn ang="0">
                      <a:pos x="289" y="6"/>
                    </a:cxn>
                    <a:cxn ang="0">
                      <a:pos x="311" y="0"/>
                    </a:cxn>
                    <a:cxn ang="0">
                      <a:pos x="460" y="41"/>
                    </a:cxn>
                  </a:cxnLst>
                  <a:rect l="0" t="0" r="r" b="b"/>
                  <a:pathLst>
                    <a:path w="460" h="837">
                      <a:moveTo>
                        <a:pt x="460" y="41"/>
                      </a:moveTo>
                      <a:lnTo>
                        <a:pt x="417" y="37"/>
                      </a:lnTo>
                      <a:lnTo>
                        <a:pt x="374" y="45"/>
                      </a:lnTo>
                      <a:lnTo>
                        <a:pt x="339" y="80"/>
                      </a:lnTo>
                      <a:lnTo>
                        <a:pt x="289" y="117"/>
                      </a:lnTo>
                      <a:lnTo>
                        <a:pt x="265" y="152"/>
                      </a:lnTo>
                      <a:lnTo>
                        <a:pt x="239" y="189"/>
                      </a:lnTo>
                      <a:lnTo>
                        <a:pt x="209" y="251"/>
                      </a:lnTo>
                      <a:lnTo>
                        <a:pt x="189" y="305"/>
                      </a:lnTo>
                      <a:lnTo>
                        <a:pt x="159" y="364"/>
                      </a:lnTo>
                      <a:lnTo>
                        <a:pt x="141" y="418"/>
                      </a:lnTo>
                      <a:lnTo>
                        <a:pt x="117" y="506"/>
                      </a:lnTo>
                      <a:lnTo>
                        <a:pt x="107" y="580"/>
                      </a:lnTo>
                      <a:lnTo>
                        <a:pt x="98" y="643"/>
                      </a:lnTo>
                      <a:lnTo>
                        <a:pt x="96" y="701"/>
                      </a:lnTo>
                      <a:lnTo>
                        <a:pt x="111" y="771"/>
                      </a:lnTo>
                      <a:lnTo>
                        <a:pt x="122" y="809"/>
                      </a:lnTo>
                      <a:lnTo>
                        <a:pt x="151" y="837"/>
                      </a:lnTo>
                      <a:lnTo>
                        <a:pt x="31" y="781"/>
                      </a:lnTo>
                      <a:lnTo>
                        <a:pt x="8" y="729"/>
                      </a:lnTo>
                      <a:lnTo>
                        <a:pt x="0" y="686"/>
                      </a:lnTo>
                      <a:lnTo>
                        <a:pt x="3" y="623"/>
                      </a:lnTo>
                      <a:lnTo>
                        <a:pt x="3" y="548"/>
                      </a:lnTo>
                      <a:lnTo>
                        <a:pt x="16" y="463"/>
                      </a:lnTo>
                      <a:lnTo>
                        <a:pt x="37" y="394"/>
                      </a:lnTo>
                      <a:lnTo>
                        <a:pt x="66" y="301"/>
                      </a:lnTo>
                      <a:lnTo>
                        <a:pt x="111" y="197"/>
                      </a:lnTo>
                      <a:lnTo>
                        <a:pt x="161" y="119"/>
                      </a:lnTo>
                      <a:lnTo>
                        <a:pt x="218" y="54"/>
                      </a:lnTo>
                      <a:lnTo>
                        <a:pt x="247" y="30"/>
                      </a:lnTo>
                      <a:lnTo>
                        <a:pt x="289" y="6"/>
                      </a:lnTo>
                      <a:lnTo>
                        <a:pt x="311" y="0"/>
                      </a:lnTo>
                      <a:lnTo>
                        <a:pt x="460" y="41"/>
                      </a:lnTo>
                      <a:close/>
                    </a:path>
                  </a:pathLst>
                </a:custGeom>
                <a:solidFill>
                  <a:srgbClr val="FFCC00"/>
                </a:solidFill>
                <a:ln w="9525">
                  <a:noFill/>
                  <a:round/>
                  <a:headEnd/>
                  <a:tailEnd/>
                </a:ln>
              </p:spPr>
              <p:txBody>
                <a:bodyPr/>
                <a:lstStyle/>
                <a:p>
                  <a:endParaRPr lang="en-US"/>
                </a:p>
              </p:txBody>
            </p:sp>
            <p:sp>
              <p:nvSpPr>
                <p:cNvPr id="31" name="Freeform 17"/>
                <p:cNvSpPr>
                  <a:spLocks/>
                </p:cNvSpPr>
                <p:nvPr/>
              </p:nvSpPr>
              <p:spPr bwMode="auto">
                <a:xfrm>
                  <a:off x="3228" y="3713"/>
                  <a:ext cx="52" cy="90"/>
                </a:xfrm>
                <a:custGeom>
                  <a:avLst/>
                  <a:gdLst/>
                  <a:ahLst/>
                  <a:cxnLst>
                    <a:cxn ang="0">
                      <a:pos x="93" y="104"/>
                    </a:cxn>
                    <a:cxn ang="0">
                      <a:pos x="98" y="88"/>
                    </a:cxn>
                    <a:cxn ang="0">
                      <a:pos x="101" y="73"/>
                    </a:cxn>
                    <a:cxn ang="0">
                      <a:pos x="103" y="59"/>
                    </a:cxn>
                    <a:cxn ang="0">
                      <a:pos x="103" y="44"/>
                    </a:cxn>
                    <a:cxn ang="0">
                      <a:pos x="103" y="31"/>
                    </a:cxn>
                    <a:cxn ang="0">
                      <a:pos x="98" y="21"/>
                    </a:cxn>
                    <a:cxn ang="0">
                      <a:pos x="94" y="11"/>
                    </a:cxn>
                    <a:cxn ang="0">
                      <a:pos x="88" y="4"/>
                    </a:cxn>
                    <a:cxn ang="0">
                      <a:pos x="82" y="1"/>
                    </a:cxn>
                    <a:cxn ang="0">
                      <a:pos x="75" y="0"/>
                    </a:cxn>
                    <a:cxn ang="0">
                      <a:pos x="66" y="2"/>
                    </a:cxn>
                    <a:cxn ang="0">
                      <a:pos x="57" y="7"/>
                    </a:cxn>
                    <a:cxn ang="0">
                      <a:pos x="48" y="13"/>
                    </a:cxn>
                    <a:cxn ang="0">
                      <a:pos x="39" y="22"/>
                    </a:cxn>
                    <a:cxn ang="0">
                      <a:pos x="30" y="34"/>
                    </a:cxn>
                    <a:cxn ang="0">
                      <a:pos x="23" y="46"/>
                    </a:cxn>
                    <a:cxn ang="0">
                      <a:pos x="17" y="60"/>
                    </a:cxn>
                    <a:cxn ang="0">
                      <a:pos x="9" y="76"/>
                    </a:cxn>
                    <a:cxn ang="0">
                      <a:pos x="5" y="93"/>
                    </a:cxn>
                    <a:cxn ang="0">
                      <a:pos x="1" y="107"/>
                    </a:cxn>
                    <a:cxn ang="0">
                      <a:pos x="0" y="121"/>
                    </a:cxn>
                    <a:cxn ang="0">
                      <a:pos x="0" y="137"/>
                    </a:cxn>
                    <a:cxn ang="0">
                      <a:pos x="0" y="150"/>
                    </a:cxn>
                    <a:cxn ang="0">
                      <a:pos x="5" y="159"/>
                    </a:cxn>
                    <a:cxn ang="0">
                      <a:pos x="8" y="169"/>
                    </a:cxn>
                    <a:cxn ang="0">
                      <a:pos x="14" y="176"/>
                    </a:cxn>
                    <a:cxn ang="0">
                      <a:pos x="20" y="180"/>
                    </a:cxn>
                    <a:cxn ang="0">
                      <a:pos x="27" y="181"/>
                    </a:cxn>
                    <a:cxn ang="0">
                      <a:pos x="37" y="178"/>
                    </a:cxn>
                    <a:cxn ang="0">
                      <a:pos x="45" y="174"/>
                    </a:cxn>
                    <a:cxn ang="0">
                      <a:pos x="55" y="168"/>
                    </a:cxn>
                    <a:cxn ang="0">
                      <a:pos x="63" y="158"/>
                    </a:cxn>
                    <a:cxn ang="0">
                      <a:pos x="73" y="146"/>
                    </a:cxn>
                    <a:cxn ang="0">
                      <a:pos x="80" y="134"/>
                    </a:cxn>
                    <a:cxn ang="0">
                      <a:pos x="86" y="120"/>
                    </a:cxn>
                    <a:cxn ang="0">
                      <a:pos x="93" y="104"/>
                    </a:cxn>
                  </a:cxnLst>
                  <a:rect l="0" t="0" r="r" b="b"/>
                  <a:pathLst>
                    <a:path w="103" h="181">
                      <a:moveTo>
                        <a:pt x="93" y="104"/>
                      </a:moveTo>
                      <a:lnTo>
                        <a:pt x="98" y="88"/>
                      </a:lnTo>
                      <a:lnTo>
                        <a:pt x="101" y="73"/>
                      </a:lnTo>
                      <a:lnTo>
                        <a:pt x="103" y="59"/>
                      </a:lnTo>
                      <a:lnTo>
                        <a:pt x="103" y="44"/>
                      </a:lnTo>
                      <a:lnTo>
                        <a:pt x="103" y="31"/>
                      </a:lnTo>
                      <a:lnTo>
                        <a:pt x="98" y="21"/>
                      </a:lnTo>
                      <a:lnTo>
                        <a:pt x="94" y="11"/>
                      </a:lnTo>
                      <a:lnTo>
                        <a:pt x="88" y="4"/>
                      </a:lnTo>
                      <a:lnTo>
                        <a:pt x="82" y="1"/>
                      </a:lnTo>
                      <a:lnTo>
                        <a:pt x="75" y="0"/>
                      </a:lnTo>
                      <a:lnTo>
                        <a:pt x="66" y="2"/>
                      </a:lnTo>
                      <a:lnTo>
                        <a:pt x="57" y="7"/>
                      </a:lnTo>
                      <a:lnTo>
                        <a:pt x="48" y="13"/>
                      </a:lnTo>
                      <a:lnTo>
                        <a:pt x="39" y="22"/>
                      </a:lnTo>
                      <a:lnTo>
                        <a:pt x="30" y="34"/>
                      </a:lnTo>
                      <a:lnTo>
                        <a:pt x="23" y="46"/>
                      </a:lnTo>
                      <a:lnTo>
                        <a:pt x="17" y="60"/>
                      </a:lnTo>
                      <a:lnTo>
                        <a:pt x="9" y="76"/>
                      </a:lnTo>
                      <a:lnTo>
                        <a:pt x="5" y="93"/>
                      </a:lnTo>
                      <a:lnTo>
                        <a:pt x="1" y="107"/>
                      </a:lnTo>
                      <a:lnTo>
                        <a:pt x="0" y="121"/>
                      </a:lnTo>
                      <a:lnTo>
                        <a:pt x="0" y="137"/>
                      </a:lnTo>
                      <a:lnTo>
                        <a:pt x="0" y="150"/>
                      </a:lnTo>
                      <a:lnTo>
                        <a:pt x="5" y="159"/>
                      </a:lnTo>
                      <a:lnTo>
                        <a:pt x="8" y="169"/>
                      </a:lnTo>
                      <a:lnTo>
                        <a:pt x="14" y="176"/>
                      </a:lnTo>
                      <a:lnTo>
                        <a:pt x="20" y="180"/>
                      </a:lnTo>
                      <a:lnTo>
                        <a:pt x="27" y="181"/>
                      </a:lnTo>
                      <a:lnTo>
                        <a:pt x="37" y="178"/>
                      </a:lnTo>
                      <a:lnTo>
                        <a:pt x="45" y="174"/>
                      </a:lnTo>
                      <a:lnTo>
                        <a:pt x="55" y="168"/>
                      </a:lnTo>
                      <a:lnTo>
                        <a:pt x="63" y="158"/>
                      </a:lnTo>
                      <a:lnTo>
                        <a:pt x="73" y="146"/>
                      </a:lnTo>
                      <a:lnTo>
                        <a:pt x="80" y="134"/>
                      </a:lnTo>
                      <a:lnTo>
                        <a:pt x="86" y="120"/>
                      </a:lnTo>
                      <a:lnTo>
                        <a:pt x="93" y="104"/>
                      </a:lnTo>
                      <a:close/>
                    </a:path>
                  </a:pathLst>
                </a:custGeom>
                <a:solidFill>
                  <a:srgbClr val="000099"/>
                </a:solidFill>
                <a:ln w="9525">
                  <a:noFill/>
                  <a:round/>
                  <a:headEnd/>
                  <a:tailEnd/>
                </a:ln>
              </p:spPr>
              <p:txBody>
                <a:bodyPr/>
                <a:lstStyle/>
                <a:p>
                  <a:endParaRPr lang="en-US"/>
                </a:p>
              </p:txBody>
            </p:sp>
          </p:grpSp>
          <p:grpSp>
            <p:nvGrpSpPr>
              <p:cNvPr id="25" name="Group 22"/>
              <p:cNvGrpSpPr>
                <a:grpSpLocks/>
              </p:cNvGrpSpPr>
              <p:nvPr/>
            </p:nvGrpSpPr>
            <p:grpSpPr bwMode="auto">
              <a:xfrm>
                <a:off x="1970" y="3610"/>
                <a:ext cx="283" cy="416"/>
                <a:chOff x="1970" y="3610"/>
                <a:chExt cx="283" cy="416"/>
              </a:xfrm>
            </p:grpSpPr>
            <p:sp>
              <p:nvSpPr>
                <p:cNvPr id="26" name="Freeform 19"/>
                <p:cNvSpPr>
                  <a:spLocks/>
                </p:cNvSpPr>
                <p:nvPr/>
              </p:nvSpPr>
              <p:spPr bwMode="auto">
                <a:xfrm>
                  <a:off x="1970" y="3629"/>
                  <a:ext cx="243" cy="397"/>
                </a:xfrm>
                <a:custGeom>
                  <a:avLst/>
                  <a:gdLst/>
                  <a:ahLst/>
                  <a:cxnLst>
                    <a:cxn ang="0">
                      <a:pos x="405" y="322"/>
                    </a:cxn>
                    <a:cxn ang="0">
                      <a:pos x="384" y="282"/>
                    </a:cxn>
                    <a:cxn ang="0">
                      <a:pos x="364" y="242"/>
                    </a:cxn>
                    <a:cxn ang="0">
                      <a:pos x="340" y="204"/>
                    </a:cxn>
                    <a:cxn ang="0">
                      <a:pos x="316" y="170"/>
                    </a:cxn>
                    <a:cxn ang="0">
                      <a:pos x="292" y="138"/>
                    </a:cxn>
                    <a:cxn ang="0">
                      <a:pos x="267" y="108"/>
                    </a:cxn>
                    <a:cxn ang="0">
                      <a:pos x="241" y="80"/>
                    </a:cxn>
                    <a:cxn ang="0">
                      <a:pos x="216" y="58"/>
                    </a:cxn>
                    <a:cxn ang="0">
                      <a:pos x="191" y="37"/>
                    </a:cxn>
                    <a:cxn ang="0">
                      <a:pos x="166" y="22"/>
                    </a:cxn>
                    <a:cxn ang="0">
                      <a:pos x="143" y="10"/>
                    </a:cxn>
                    <a:cxn ang="0">
                      <a:pos x="121" y="4"/>
                    </a:cxn>
                    <a:cxn ang="0">
                      <a:pos x="99" y="0"/>
                    </a:cxn>
                    <a:cxn ang="0">
                      <a:pos x="80" y="2"/>
                    </a:cxn>
                    <a:cxn ang="0">
                      <a:pos x="61" y="8"/>
                    </a:cxn>
                    <a:cxn ang="0">
                      <a:pos x="46" y="17"/>
                    </a:cxn>
                    <a:cxn ang="0">
                      <a:pos x="32" y="31"/>
                    </a:cxn>
                    <a:cxn ang="0">
                      <a:pos x="20" y="50"/>
                    </a:cxn>
                    <a:cxn ang="0">
                      <a:pos x="11" y="72"/>
                    </a:cxn>
                    <a:cxn ang="0">
                      <a:pos x="6" y="97"/>
                    </a:cxn>
                    <a:cxn ang="0">
                      <a:pos x="1" y="127"/>
                    </a:cxn>
                    <a:cxn ang="0">
                      <a:pos x="0" y="158"/>
                    </a:cxn>
                    <a:cxn ang="0">
                      <a:pos x="1" y="192"/>
                    </a:cxn>
                    <a:cxn ang="0">
                      <a:pos x="6" y="229"/>
                    </a:cxn>
                    <a:cxn ang="0">
                      <a:pos x="13" y="268"/>
                    </a:cxn>
                    <a:cxn ang="0">
                      <a:pos x="23" y="307"/>
                    </a:cxn>
                    <a:cxn ang="0">
                      <a:pos x="34" y="349"/>
                    </a:cxn>
                    <a:cxn ang="0">
                      <a:pos x="48" y="390"/>
                    </a:cxn>
                    <a:cxn ang="0">
                      <a:pos x="65" y="431"/>
                    </a:cxn>
                    <a:cxn ang="0">
                      <a:pos x="82" y="473"/>
                    </a:cxn>
                    <a:cxn ang="0">
                      <a:pos x="103" y="513"/>
                    </a:cxn>
                    <a:cxn ang="0">
                      <a:pos x="123" y="553"/>
                    </a:cxn>
                    <a:cxn ang="0">
                      <a:pos x="147" y="591"/>
                    </a:cxn>
                    <a:cxn ang="0">
                      <a:pos x="171" y="625"/>
                    </a:cxn>
                    <a:cxn ang="0">
                      <a:pos x="195" y="657"/>
                    </a:cxn>
                    <a:cxn ang="0">
                      <a:pos x="220" y="687"/>
                    </a:cxn>
                    <a:cxn ang="0">
                      <a:pos x="246" y="715"/>
                    </a:cxn>
                    <a:cxn ang="0">
                      <a:pos x="271" y="737"/>
                    </a:cxn>
                    <a:cxn ang="0">
                      <a:pos x="296" y="758"/>
                    </a:cxn>
                    <a:cxn ang="0">
                      <a:pos x="321" y="773"/>
                    </a:cxn>
                    <a:cxn ang="0">
                      <a:pos x="344" y="785"/>
                    </a:cxn>
                    <a:cxn ang="0">
                      <a:pos x="366" y="791"/>
                    </a:cxn>
                    <a:cxn ang="0">
                      <a:pos x="388" y="795"/>
                    </a:cxn>
                    <a:cxn ang="0">
                      <a:pos x="407" y="793"/>
                    </a:cxn>
                    <a:cxn ang="0">
                      <a:pos x="426" y="787"/>
                    </a:cxn>
                    <a:cxn ang="0">
                      <a:pos x="442" y="778"/>
                    </a:cxn>
                    <a:cxn ang="0">
                      <a:pos x="455" y="764"/>
                    </a:cxn>
                    <a:cxn ang="0">
                      <a:pos x="467" y="745"/>
                    </a:cxn>
                    <a:cxn ang="0">
                      <a:pos x="476" y="723"/>
                    </a:cxn>
                    <a:cxn ang="0">
                      <a:pos x="481" y="698"/>
                    </a:cxn>
                    <a:cxn ang="0">
                      <a:pos x="486" y="668"/>
                    </a:cxn>
                    <a:cxn ang="0">
                      <a:pos x="487" y="637"/>
                    </a:cxn>
                    <a:cxn ang="0">
                      <a:pos x="486" y="603"/>
                    </a:cxn>
                    <a:cxn ang="0">
                      <a:pos x="481" y="566"/>
                    </a:cxn>
                    <a:cxn ang="0">
                      <a:pos x="474" y="527"/>
                    </a:cxn>
                    <a:cxn ang="0">
                      <a:pos x="464" y="488"/>
                    </a:cxn>
                    <a:cxn ang="0">
                      <a:pos x="453" y="446"/>
                    </a:cxn>
                    <a:cxn ang="0">
                      <a:pos x="439" y="405"/>
                    </a:cxn>
                    <a:cxn ang="0">
                      <a:pos x="422" y="364"/>
                    </a:cxn>
                    <a:cxn ang="0">
                      <a:pos x="405" y="322"/>
                    </a:cxn>
                  </a:cxnLst>
                  <a:rect l="0" t="0" r="r" b="b"/>
                  <a:pathLst>
                    <a:path w="487" h="795">
                      <a:moveTo>
                        <a:pt x="405" y="322"/>
                      </a:moveTo>
                      <a:lnTo>
                        <a:pt x="384" y="282"/>
                      </a:lnTo>
                      <a:lnTo>
                        <a:pt x="364" y="242"/>
                      </a:lnTo>
                      <a:lnTo>
                        <a:pt x="340" y="204"/>
                      </a:lnTo>
                      <a:lnTo>
                        <a:pt x="316" y="170"/>
                      </a:lnTo>
                      <a:lnTo>
                        <a:pt x="292" y="138"/>
                      </a:lnTo>
                      <a:lnTo>
                        <a:pt x="267" y="108"/>
                      </a:lnTo>
                      <a:lnTo>
                        <a:pt x="241" y="80"/>
                      </a:lnTo>
                      <a:lnTo>
                        <a:pt x="216" y="58"/>
                      </a:lnTo>
                      <a:lnTo>
                        <a:pt x="191" y="37"/>
                      </a:lnTo>
                      <a:lnTo>
                        <a:pt x="166" y="22"/>
                      </a:lnTo>
                      <a:lnTo>
                        <a:pt x="143" y="10"/>
                      </a:lnTo>
                      <a:lnTo>
                        <a:pt x="121" y="4"/>
                      </a:lnTo>
                      <a:lnTo>
                        <a:pt x="99" y="0"/>
                      </a:lnTo>
                      <a:lnTo>
                        <a:pt x="80" y="2"/>
                      </a:lnTo>
                      <a:lnTo>
                        <a:pt x="61" y="8"/>
                      </a:lnTo>
                      <a:lnTo>
                        <a:pt x="46" y="17"/>
                      </a:lnTo>
                      <a:lnTo>
                        <a:pt x="32" y="31"/>
                      </a:lnTo>
                      <a:lnTo>
                        <a:pt x="20" y="50"/>
                      </a:lnTo>
                      <a:lnTo>
                        <a:pt x="11" y="72"/>
                      </a:lnTo>
                      <a:lnTo>
                        <a:pt x="6" y="97"/>
                      </a:lnTo>
                      <a:lnTo>
                        <a:pt x="1" y="127"/>
                      </a:lnTo>
                      <a:lnTo>
                        <a:pt x="0" y="158"/>
                      </a:lnTo>
                      <a:lnTo>
                        <a:pt x="1" y="192"/>
                      </a:lnTo>
                      <a:lnTo>
                        <a:pt x="6" y="229"/>
                      </a:lnTo>
                      <a:lnTo>
                        <a:pt x="13" y="268"/>
                      </a:lnTo>
                      <a:lnTo>
                        <a:pt x="23" y="307"/>
                      </a:lnTo>
                      <a:lnTo>
                        <a:pt x="34" y="349"/>
                      </a:lnTo>
                      <a:lnTo>
                        <a:pt x="48" y="390"/>
                      </a:lnTo>
                      <a:lnTo>
                        <a:pt x="65" y="431"/>
                      </a:lnTo>
                      <a:lnTo>
                        <a:pt x="82" y="473"/>
                      </a:lnTo>
                      <a:lnTo>
                        <a:pt x="103" y="513"/>
                      </a:lnTo>
                      <a:lnTo>
                        <a:pt x="123" y="553"/>
                      </a:lnTo>
                      <a:lnTo>
                        <a:pt x="147" y="591"/>
                      </a:lnTo>
                      <a:lnTo>
                        <a:pt x="171" y="625"/>
                      </a:lnTo>
                      <a:lnTo>
                        <a:pt x="195" y="657"/>
                      </a:lnTo>
                      <a:lnTo>
                        <a:pt x="220" y="687"/>
                      </a:lnTo>
                      <a:lnTo>
                        <a:pt x="246" y="715"/>
                      </a:lnTo>
                      <a:lnTo>
                        <a:pt x="271" y="737"/>
                      </a:lnTo>
                      <a:lnTo>
                        <a:pt x="296" y="758"/>
                      </a:lnTo>
                      <a:lnTo>
                        <a:pt x="321" y="773"/>
                      </a:lnTo>
                      <a:lnTo>
                        <a:pt x="344" y="785"/>
                      </a:lnTo>
                      <a:lnTo>
                        <a:pt x="366" y="791"/>
                      </a:lnTo>
                      <a:lnTo>
                        <a:pt x="388" y="795"/>
                      </a:lnTo>
                      <a:lnTo>
                        <a:pt x="407" y="793"/>
                      </a:lnTo>
                      <a:lnTo>
                        <a:pt x="426" y="787"/>
                      </a:lnTo>
                      <a:lnTo>
                        <a:pt x="442" y="778"/>
                      </a:lnTo>
                      <a:lnTo>
                        <a:pt x="455" y="764"/>
                      </a:lnTo>
                      <a:lnTo>
                        <a:pt x="467" y="745"/>
                      </a:lnTo>
                      <a:lnTo>
                        <a:pt x="476" y="723"/>
                      </a:lnTo>
                      <a:lnTo>
                        <a:pt x="481" y="698"/>
                      </a:lnTo>
                      <a:lnTo>
                        <a:pt x="486" y="668"/>
                      </a:lnTo>
                      <a:lnTo>
                        <a:pt x="487" y="637"/>
                      </a:lnTo>
                      <a:lnTo>
                        <a:pt x="486" y="603"/>
                      </a:lnTo>
                      <a:lnTo>
                        <a:pt x="481" y="566"/>
                      </a:lnTo>
                      <a:lnTo>
                        <a:pt x="474" y="527"/>
                      </a:lnTo>
                      <a:lnTo>
                        <a:pt x="464" y="488"/>
                      </a:lnTo>
                      <a:lnTo>
                        <a:pt x="453" y="446"/>
                      </a:lnTo>
                      <a:lnTo>
                        <a:pt x="439" y="405"/>
                      </a:lnTo>
                      <a:lnTo>
                        <a:pt x="422" y="364"/>
                      </a:lnTo>
                      <a:lnTo>
                        <a:pt x="405" y="322"/>
                      </a:lnTo>
                      <a:close/>
                    </a:path>
                  </a:pathLst>
                </a:custGeom>
                <a:solidFill>
                  <a:srgbClr val="CC3300"/>
                </a:solidFill>
                <a:ln w="9525">
                  <a:noFill/>
                  <a:round/>
                  <a:headEnd/>
                  <a:tailEnd/>
                </a:ln>
              </p:spPr>
              <p:txBody>
                <a:bodyPr/>
                <a:lstStyle/>
                <a:p>
                  <a:endParaRPr lang="en-US"/>
                </a:p>
              </p:txBody>
            </p:sp>
            <p:sp>
              <p:nvSpPr>
                <p:cNvPr id="27" name="Freeform 20"/>
                <p:cNvSpPr>
                  <a:spLocks/>
                </p:cNvSpPr>
                <p:nvPr/>
              </p:nvSpPr>
              <p:spPr bwMode="auto">
                <a:xfrm>
                  <a:off x="1989" y="3610"/>
                  <a:ext cx="264" cy="409"/>
                </a:xfrm>
                <a:custGeom>
                  <a:avLst/>
                  <a:gdLst/>
                  <a:ahLst/>
                  <a:cxnLst>
                    <a:cxn ang="0">
                      <a:pos x="0" y="55"/>
                    </a:cxn>
                    <a:cxn ang="0">
                      <a:pos x="43" y="50"/>
                    </a:cxn>
                    <a:cxn ang="0">
                      <a:pos x="85" y="50"/>
                    </a:cxn>
                    <a:cxn ang="0">
                      <a:pos x="126" y="80"/>
                    </a:cxn>
                    <a:cxn ang="0">
                      <a:pos x="179" y="117"/>
                    </a:cxn>
                    <a:cxn ang="0">
                      <a:pos x="208" y="146"/>
                    </a:cxn>
                    <a:cxn ang="0">
                      <a:pos x="238" y="180"/>
                    </a:cxn>
                    <a:cxn ang="0">
                      <a:pos x="272" y="239"/>
                    </a:cxn>
                    <a:cxn ang="0">
                      <a:pos x="301" y="290"/>
                    </a:cxn>
                    <a:cxn ang="0">
                      <a:pos x="336" y="349"/>
                    </a:cxn>
                    <a:cxn ang="0">
                      <a:pos x="359" y="402"/>
                    </a:cxn>
                    <a:cxn ang="0">
                      <a:pos x="392" y="481"/>
                    </a:cxn>
                    <a:cxn ang="0">
                      <a:pos x="411" y="556"/>
                    </a:cxn>
                    <a:cxn ang="0">
                      <a:pos x="426" y="621"/>
                    </a:cxn>
                    <a:cxn ang="0">
                      <a:pos x="435" y="679"/>
                    </a:cxn>
                    <a:cxn ang="0">
                      <a:pos x="426" y="748"/>
                    </a:cxn>
                    <a:cxn ang="0">
                      <a:pos x="418" y="785"/>
                    </a:cxn>
                    <a:cxn ang="0">
                      <a:pos x="394" y="817"/>
                    </a:cxn>
                    <a:cxn ang="0">
                      <a:pos x="506" y="751"/>
                    </a:cxn>
                    <a:cxn ang="0">
                      <a:pos x="525" y="697"/>
                    </a:cxn>
                    <a:cxn ang="0">
                      <a:pos x="528" y="652"/>
                    </a:cxn>
                    <a:cxn ang="0">
                      <a:pos x="519" y="591"/>
                    </a:cxn>
                    <a:cxn ang="0">
                      <a:pos x="512" y="516"/>
                    </a:cxn>
                    <a:cxn ang="0">
                      <a:pos x="488" y="431"/>
                    </a:cxn>
                    <a:cxn ang="0">
                      <a:pos x="461" y="362"/>
                    </a:cxn>
                    <a:cxn ang="0">
                      <a:pos x="421" y="273"/>
                    </a:cxn>
                    <a:cxn ang="0">
                      <a:pos x="365" y="176"/>
                    </a:cxn>
                    <a:cxn ang="0">
                      <a:pos x="307" y="104"/>
                    </a:cxn>
                    <a:cxn ang="0">
                      <a:pos x="245" y="42"/>
                    </a:cxn>
                    <a:cxn ang="0">
                      <a:pos x="214" y="24"/>
                    </a:cxn>
                    <a:cxn ang="0">
                      <a:pos x="171" y="5"/>
                    </a:cxn>
                    <a:cxn ang="0">
                      <a:pos x="149" y="0"/>
                    </a:cxn>
                    <a:cxn ang="0">
                      <a:pos x="0" y="55"/>
                    </a:cxn>
                  </a:cxnLst>
                  <a:rect l="0" t="0" r="r" b="b"/>
                  <a:pathLst>
                    <a:path w="528" h="817">
                      <a:moveTo>
                        <a:pt x="0" y="55"/>
                      </a:moveTo>
                      <a:lnTo>
                        <a:pt x="43" y="50"/>
                      </a:lnTo>
                      <a:lnTo>
                        <a:pt x="85" y="50"/>
                      </a:lnTo>
                      <a:lnTo>
                        <a:pt x="126" y="80"/>
                      </a:lnTo>
                      <a:lnTo>
                        <a:pt x="179" y="117"/>
                      </a:lnTo>
                      <a:lnTo>
                        <a:pt x="208" y="146"/>
                      </a:lnTo>
                      <a:lnTo>
                        <a:pt x="238" y="180"/>
                      </a:lnTo>
                      <a:lnTo>
                        <a:pt x="272" y="239"/>
                      </a:lnTo>
                      <a:lnTo>
                        <a:pt x="301" y="290"/>
                      </a:lnTo>
                      <a:lnTo>
                        <a:pt x="336" y="349"/>
                      </a:lnTo>
                      <a:lnTo>
                        <a:pt x="359" y="402"/>
                      </a:lnTo>
                      <a:lnTo>
                        <a:pt x="392" y="481"/>
                      </a:lnTo>
                      <a:lnTo>
                        <a:pt x="411" y="556"/>
                      </a:lnTo>
                      <a:lnTo>
                        <a:pt x="426" y="621"/>
                      </a:lnTo>
                      <a:lnTo>
                        <a:pt x="435" y="679"/>
                      </a:lnTo>
                      <a:lnTo>
                        <a:pt x="426" y="748"/>
                      </a:lnTo>
                      <a:lnTo>
                        <a:pt x="418" y="785"/>
                      </a:lnTo>
                      <a:lnTo>
                        <a:pt x="394" y="817"/>
                      </a:lnTo>
                      <a:lnTo>
                        <a:pt x="506" y="751"/>
                      </a:lnTo>
                      <a:lnTo>
                        <a:pt x="525" y="697"/>
                      </a:lnTo>
                      <a:lnTo>
                        <a:pt x="528" y="652"/>
                      </a:lnTo>
                      <a:lnTo>
                        <a:pt x="519" y="591"/>
                      </a:lnTo>
                      <a:lnTo>
                        <a:pt x="512" y="516"/>
                      </a:lnTo>
                      <a:lnTo>
                        <a:pt x="488" y="431"/>
                      </a:lnTo>
                      <a:lnTo>
                        <a:pt x="461" y="362"/>
                      </a:lnTo>
                      <a:lnTo>
                        <a:pt x="421" y="273"/>
                      </a:lnTo>
                      <a:lnTo>
                        <a:pt x="365" y="176"/>
                      </a:lnTo>
                      <a:lnTo>
                        <a:pt x="307" y="104"/>
                      </a:lnTo>
                      <a:lnTo>
                        <a:pt x="245" y="42"/>
                      </a:lnTo>
                      <a:lnTo>
                        <a:pt x="214" y="24"/>
                      </a:lnTo>
                      <a:lnTo>
                        <a:pt x="171" y="5"/>
                      </a:lnTo>
                      <a:lnTo>
                        <a:pt x="149" y="0"/>
                      </a:lnTo>
                      <a:lnTo>
                        <a:pt x="0" y="55"/>
                      </a:lnTo>
                      <a:close/>
                    </a:path>
                  </a:pathLst>
                </a:custGeom>
                <a:solidFill>
                  <a:srgbClr val="FFCC00"/>
                </a:solidFill>
                <a:ln w="9525">
                  <a:noFill/>
                  <a:round/>
                  <a:headEnd/>
                  <a:tailEnd/>
                </a:ln>
              </p:spPr>
              <p:txBody>
                <a:bodyPr/>
                <a:lstStyle/>
                <a:p>
                  <a:endParaRPr lang="en-US"/>
                </a:p>
              </p:txBody>
            </p:sp>
            <p:sp>
              <p:nvSpPr>
                <p:cNvPr id="28" name="Freeform 21"/>
                <p:cNvSpPr>
                  <a:spLocks/>
                </p:cNvSpPr>
                <p:nvPr/>
              </p:nvSpPr>
              <p:spPr bwMode="auto">
                <a:xfrm>
                  <a:off x="2060" y="3788"/>
                  <a:ext cx="58" cy="89"/>
                </a:xfrm>
                <a:custGeom>
                  <a:avLst/>
                  <a:gdLst/>
                  <a:ahLst/>
                  <a:cxnLst>
                    <a:cxn ang="0">
                      <a:pos x="100" y="69"/>
                    </a:cxn>
                    <a:cxn ang="0">
                      <a:pos x="93" y="54"/>
                    </a:cxn>
                    <a:cxn ang="0">
                      <a:pos x="85" y="41"/>
                    </a:cxn>
                    <a:cxn ang="0">
                      <a:pos x="75" y="29"/>
                    </a:cxn>
                    <a:cxn ang="0">
                      <a:pos x="66" y="18"/>
                    </a:cxn>
                    <a:cxn ang="0">
                      <a:pos x="55" y="10"/>
                    </a:cxn>
                    <a:cxn ang="0">
                      <a:pos x="44" y="5"/>
                    </a:cxn>
                    <a:cxn ang="0">
                      <a:pos x="36" y="1"/>
                    </a:cxn>
                    <a:cxn ang="0">
                      <a:pos x="26" y="0"/>
                    </a:cxn>
                    <a:cxn ang="0">
                      <a:pos x="19" y="2"/>
                    </a:cxn>
                    <a:cxn ang="0">
                      <a:pos x="12" y="7"/>
                    </a:cxn>
                    <a:cxn ang="0">
                      <a:pos x="7" y="14"/>
                    </a:cxn>
                    <a:cxn ang="0">
                      <a:pos x="4" y="24"/>
                    </a:cxn>
                    <a:cxn ang="0">
                      <a:pos x="1" y="35"/>
                    </a:cxn>
                    <a:cxn ang="0">
                      <a:pos x="0" y="48"/>
                    </a:cxn>
                    <a:cxn ang="0">
                      <a:pos x="2" y="63"/>
                    </a:cxn>
                    <a:cxn ang="0">
                      <a:pos x="5" y="77"/>
                    </a:cxn>
                    <a:cxn ang="0">
                      <a:pos x="11" y="92"/>
                    </a:cxn>
                    <a:cxn ang="0">
                      <a:pos x="17" y="107"/>
                    </a:cxn>
                    <a:cxn ang="0">
                      <a:pos x="24" y="123"/>
                    </a:cxn>
                    <a:cxn ang="0">
                      <a:pos x="32" y="136"/>
                    </a:cxn>
                    <a:cxn ang="0">
                      <a:pos x="42" y="148"/>
                    </a:cxn>
                    <a:cxn ang="0">
                      <a:pos x="51" y="159"/>
                    </a:cxn>
                    <a:cxn ang="0">
                      <a:pos x="62" y="167"/>
                    </a:cxn>
                    <a:cxn ang="0">
                      <a:pos x="73" y="172"/>
                    </a:cxn>
                    <a:cxn ang="0">
                      <a:pos x="81" y="175"/>
                    </a:cxn>
                    <a:cxn ang="0">
                      <a:pos x="91" y="176"/>
                    </a:cxn>
                    <a:cxn ang="0">
                      <a:pos x="98" y="174"/>
                    </a:cxn>
                    <a:cxn ang="0">
                      <a:pos x="105" y="169"/>
                    </a:cxn>
                    <a:cxn ang="0">
                      <a:pos x="110" y="162"/>
                    </a:cxn>
                    <a:cxn ang="0">
                      <a:pos x="113" y="153"/>
                    </a:cxn>
                    <a:cxn ang="0">
                      <a:pos x="116" y="142"/>
                    </a:cxn>
                    <a:cxn ang="0">
                      <a:pos x="117" y="129"/>
                    </a:cxn>
                    <a:cxn ang="0">
                      <a:pos x="115" y="113"/>
                    </a:cxn>
                    <a:cxn ang="0">
                      <a:pos x="112" y="99"/>
                    </a:cxn>
                    <a:cxn ang="0">
                      <a:pos x="106" y="85"/>
                    </a:cxn>
                    <a:cxn ang="0">
                      <a:pos x="100" y="69"/>
                    </a:cxn>
                  </a:cxnLst>
                  <a:rect l="0" t="0" r="r" b="b"/>
                  <a:pathLst>
                    <a:path w="117" h="176">
                      <a:moveTo>
                        <a:pt x="100" y="69"/>
                      </a:moveTo>
                      <a:lnTo>
                        <a:pt x="93" y="54"/>
                      </a:lnTo>
                      <a:lnTo>
                        <a:pt x="85" y="41"/>
                      </a:lnTo>
                      <a:lnTo>
                        <a:pt x="75" y="29"/>
                      </a:lnTo>
                      <a:lnTo>
                        <a:pt x="66" y="18"/>
                      </a:lnTo>
                      <a:lnTo>
                        <a:pt x="55" y="10"/>
                      </a:lnTo>
                      <a:lnTo>
                        <a:pt x="44" y="5"/>
                      </a:lnTo>
                      <a:lnTo>
                        <a:pt x="36" y="1"/>
                      </a:lnTo>
                      <a:lnTo>
                        <a:pt x="26" y="0"/>
                      </a:lnTo>
                      <a:lnTo>
                        <a:pt x="19" y="2"/>
                      </a:lnTo>
                      <a:lnTo>
                        <a:pt x="12" y="7"/>
                      </a:lnTo>
                      <a:lnTo>
                        <a:pt x="7" y="14"/>
                      </a:lnTo>
                      <a:lnTo>
                        <a:pt x="4" y="24"/>
                      </a:lnTo>
                      <a:lnTo>
                        <a:pt x="1" y="35"/>
                      </a:lnTo>
                      <a:lnTo>
                        <a:pt x="0" y="48"/>
                      </a:lnTo>
                      <a:lnTo>
                        <a:pt x="2" y="63"/>
                      </a:lnTo>
                      <a:lnTo>
                        <a:pt x="5" y="77"/>
                      </a:lnTo>
                      <a:lnTo>
                        <a:pt x="11" y="92"/>
                      </a:lnTo>
                      <a:lnTo>
                        <a:pt x="17" y="107"/>
                      </a:lnTo>
                      <a:lnTo>
                        <a:pt x="24" y="123"/>
                      </a:lnTo>
                      <a:lnTo>
                        <a:pt x="32" y="136"/>
                      </a:lnTo>
                      <a:lnTo>
                        <a:pt x="42" y="148"/>
                      </a:lnTo>
                      <a:lnTo>
                        <a:pt x="51" y="159"/>
                      </a:lnTo>
                      <a:lnTo>
                        <a:pt x="62" y="167"/>
                      </a:lnTo>
                      <a:lnTo>
                        <a:pt x="73" y="172"/>
                      </a:lnTo>
                      <a:lnTo>
                        <a:pt x="81" y="175"/>
                      </a:lnTo>
                      <a:lnTo>
                        <a:pt x="91" y="176"/>
                      </a:lnTo>
                      <a:lnTo>
                        <a:pt x="98" y="174"/>
                      </a:lnTo>
                      <a:lnTo>
                        <a:pt x="105" y="169"/>
                      </a:lnTo>
                      <a:lnTo>
                        <a:pt x="110" y="162"/>
                      </a:lnTo>
                      <a:lnTo>
                        <a:pt x="113" y="153"/>
                      </a:lnTo>
                      <a:lnTo>
                        <a:pt x="116" y="142"/>
                      </a:lnTo>
                      <a:lnTo>
                        <a:pt x="117" y="129"/>
                      </a:lnTo>
                      <a:lnTo>
                        <a:pt x="115" y="113"/>
                      </a:lnTo>
                      <a:lnTo>
                        <a:pt x="112" y="99"/>
                      </a:lnTo>
                      <a:lnTo>
                        <a:pt x="106" y="85"/>
                      </a:lnTo>
                      <a:lnTo>
                        <a:pt x="100" y="69"/>
                      </a:lnTo>
                      <a:close/>
                    </a:path>
                  </a:pathLst>
                </a:custGeom>
                <a:solidFill>
                  <a:srgbClr val="000099"/>
                </a:solidFill>
                <a:ln w="9525">
                  <a:noFill/>
                  <a:round/>
                  <a:headEnd/>
                  <a:tailEnd/>
                </a:ln>
              </p:spPr>
              <p:txBody>
                <a:bodyPr/>
                <a:lstStyle/>
                <a:p>
                  <a:endParaRPr lang="en-US"/>
                </a:p>
              </p:txBody>
            </p:sp>
          </p:grpSp>
        </p:grpSp>
        <p:sp>
          <p:nvSpPr>
            <p:cNvPr id="15" name="Freeform 24"/>
            <p:cNvSpPr>
              <a:spLocks/>
            </p:cNvSpPr>
            <p:nvPr/>
          </p:nvSpPr>
          <p:spPr bwMode="auto">
            <a:xfrm>
              <a:off x="2569" y="3025"/>
              <a:ext cx="101" cy="98"/>
            </a:xfrm>
            <a:custGeom>
              <a:avLst/>
              <a:gdLst/>
              <a:ahLst/>
              <a:cxnLst>
                <a:cxn ang="0">
                  <a:pos x="175" y="197"/>
                </a:cxn>
                <a:cxn ang="0">
                  <a:pos x="7" y="53"/>
                </a:cxn>
                <a:cxn ang="0">
                  <a:pos x="0" y="24"/>
                </a:cxn>
                <a:cxn ang="0">
                  <a:pos x="18" y="5"/>
                </a:cxn>
                <a:cxn ang="0">
                  <a:pos x="46" y="0"/>
                </a:cxn>
                <a:cxn ang="0">
                  <a:pos x="203" y="176"/>
                </a:cxn>
                <a:cxn ang="0">
                  <a:pos x="199" y="197"/>
                </a:cxn>
                <a:cxn ang="0">
                  <a:pos x="175" y="197"/>
                </a:cxn>
              </a:cxnLst>
              <a:rect l="0" t="0" r="r" b="b"/>
              <a:pathLst>
                <a:path w="203" h="197">
                  <a:moveTo>
                    <a:pt x="175" y="197"/>
                  </a:moveTo>
                  <a:lnTo>
                    <a:pt x="7" y="53"/>
                  </a:lnTo>
                  <a:lnTo>
                    <a:pt x="0" y="24"/>
                  </a:lnTo>
                  <a:lnTo>
                    <a:pt x="18" y="5"/>
                  </a:lnTo>
                  <a:lnTo>
                    <a:pt x="46" y="0"/>
                  </a:lnTo>
                  <a:lnTo>
                    <a:pt x="203" y="176"/>
                  </a:lnTo>
                  <a:lnTo>
                    <a:pt x="199" y="197"/>
                  </a:lnTo>
                  <a:lnTo>
                    <a:pt x="175" y="197"/>
                  </a:lnTo>
                  <a:close/>
                </a:path>
              </a:pathLst>
            </a:custGeom>
            <a:solidFill>
              <a:srgbClr val="000000"/>
            </a:solidFill>
            <a:ln w="9525">
              <a:noFill/>
              <a:round/>
              <a:headEnd/>
              <a:tailEnd/>
            </a:ln>
          </p:spPr>
          <p:txBody>
            <a:bodyPr/>
            <a:lstStyle/>
            <a:p>
              <a:endParaRPr lang="en-US"/>
            </a:p>
          </p:txBody>
        </p:sp>
        <p:grpSp>
          <p:nvGrpSpPr>
            <p:cNvPr id="16" name="Group 31"/>
            <p:cNvGrpSpPr>
              <a:grpSpLocks/>
            </p:cNvGrpSpPr>
            <p:nvPr/>
          </p:nvGrpSpPr>
          <p:grpSpPr bwMode="auto">
            <a:xfrm>
              <a:off x="2296" y="2640"/>
              <a:ext cx="587" cy="317"/>
              <a:chOff x="2296" y="2640"/>
              <a:chExt cx="587" cy="317"/>
            </a:xfrm>
          </p:grpSpPr>
          <p:sp>
            <p:nvSpPr>
              <p:cNvPr id="17" name="Freeform 25"/>
              <p:cNvSpPr>
                <a:spLocks/>
              </p:cNvSpPr>
              <p:nvPr/>
            </p:nvSpPr>
            <p:spPr bwMode="auto">
              <a:xfrm>
                <a:off x="2435" y="2666"/>
                <a:ext cx="89" cy="109"/>
              </a:xfrm>
              <a:custGeom>
                <a:avLst/>
                <a:gdLst/>
                <a:ahLst/>
                <a:cxnLst>
                  <a:cxn ang="0">
                    <a:pos x="146" y="215"/>
                  </a:cxn>
                  <a:cxn ang="0">
                    <a:pos x="3" y="46"/>
                  </a:cxn>
                  <a:cxn ang="0">
                    <a:pos x="0" y="16"/>
                  </a:cxn>
                  <a:cxn ang="0">
                    <a:pos x="21" y="0"/>
                  </a:cxn>
                  <a:cxn ang="0">
                    <a:pos x="50" y="0"/>
                  </a:cxn>
                  <a:cxn ang="0">
                    <a:pos x="178" y="197"/>
                  </a:cxn>
                  <a:cxn ang="0">
                    <a:pos x="170" y="219"/>
                  </a:cxn>
                  <a:cxn ang="0">
                    <a:pos x="146" y="215"/>
                  </a:cxn>
                </a:cxnLst>
                <a:rect l="0" t="0" r="r" b="b"/>
                <a:pathLst>
                  <a:path w="178" h="219">
                    <a:moveTo>
                      <a:pt x="146" y="215"/>
                    </a:moveTo>
                    <a:lnTo>
                      <a:pt x="3" y="46"/>
                    </a:lnTo>
                    <a:lnTo>
                      <a:pt x="0" y="16"/>
                    </a:lnTo>
                    <a:lnTo>
                      <a:pt x="21" y="0"/>
                    </a:lnTo>
                    <a:lnTo>
                      <a:pt x="50" y="0"/>
                    </a:lnTo>
                    <a:lnTo>
                      <a:pt x="178" y="197"/>
                    </a:lnTo>
                    <a:lnTo>
                      <a:pt x="170" y="219"/>
                    </a:lnTo>
                    <a:lnTo>
                      <a:pt x="146" y="215"/>
                    </a:lnTo>
                    <a:close/>
                  </a:path>
                </a:pathLst>
              </a:custGeom>
              <a:solidFill>
                <a:srgbClr val="000000"/>
              </a:solidFill>
              <a:ln w="9525">
                <a:noFill/>
                <a:round/>
                <a:headEnd/>
                <a:tailEnd/>
              </a:ln>
            </p:spPr>
            <p:txBody>
              <a:bodyPr/>
              <a:lstStyle/>
              <a:p>
                <a:endParaRPr lang="en-US"/>
              </a:p>
            </p:txBody>
          </p:sp>
          <p:sp>
            <p:nvSpPr>
              <p:cNvPr id="18" name="Freeform 26"/>
              <p:cNvSpPr>
                <a:spLocks/>
              </p:cNvSpPr>
              <p:nvPr/>
            </p:nvSpPr>
            <p:spPr bwMode="auto">
              <a:xfrm>
                <a:off x="2309" y="2778"/>
                <a:ext cx="130" cy="53"/>
              </a:xfrm>
              <a:custGeom>
                <a:avLst/>
                <a:gdLst/>
                <a:ahLst/>
                <a:cxnLst>
                  <a:cxn ang="0">
                    <a:pos x="238" y="107"/>
                  </a:cxn>
                  <a:cxn ang="0">
                    <a:pos x="21" y="66"/>
                  </a:cxn>
                  <a:cxn ang="0">
                    <a:pos x="0" y="45"/>
                  </a:cxn>
                  <a:cxn ang="0">
                    <a:pos x="6" y="18"/>
                  </a:cxn>
                  <a:cxn ang="0">
                    <a:pos x="28" y="0"/>
                  </a:cxn>
                  <a:cxn ang="0">
                    <a:pos x="251" y="74"/>
                  </a:cxn>
                  <a:cxn ang="0">
                    <a:pos x="260" y="95"/>
                  </a:cxn>
                  <a:cxn ang="0">
                    <a:pos x="238" y="107"/>
                  </a:cxn>
                </a:cxnLst>
                <a:rect l="0" t="0" r="r" b="b"/>
                <a:pathLst>
                  <a:path w="260" h="107">
                    <a:moveTo>
                      <a:pt x="238" y="107"/>
                    </a:moveTo>
                    <a:lnTo>
                      <a:pt x="21" y="66"/>
                    </a:lnTo>
                    <a:lnTo>
                      <a:pt x="0" y="45"/>
                    </a:lnTo>
                    <a:lnTo>
                      <a:pt x="6" y="18"/>
                    </a:lnTo>
                    <a:lnTo>
                      <a:pt x="28" y="0"/>
                    </a:lnTo>
                    <a:lnTo>
                      <a:pt x="251" y="74"/>
                    </a:lnTo>
                    <a:lnTo>
                      <a:pt x="260" y="95"/>
                    </a:lnTo>
                    <a:lnTo>
                      <a:pt x="238" y="107"/>
                    </a:lnTo>
                    <a:close/>
                  </a:path>
                </a:pathLst>
              </a:custGeom>
              <a:solidFill>
                <a:srgbClr val="000000"/>
              </a:solidFill>
              <a:ln w="9525">
                <a:noFill/>
                <a:round/>
                <a:headEnd/>
                <a:tailEnd/>
              </a:ln>
            </p:spPr>
            <p:txBody>
              <a:bodyPr/>
              <a:lstStyle/>
              <a:p>
                <a:endParaRPr lang="en-US"/>
              </a:p>
            </p:txBody>
          </p:sp>
          <p:sp>
            <p:nvSpPr>
              <p:cNvPr id="19" name="Freeform 27"/>
              <p:cNvSpPr>
                <a:spLocks/>
              </p:cNvSpPr>
              <p:nvPr/>
            </p:nvSpPr>
            <p:spPr bwMode="auto">
              <a:xfrm>
                <a:off x="2692" y="2700"/>
                <a:ext cx="114" cy="90"/>
              </a:xfrm>
              <a:custGeom>
                <a:avLst/>
                <a:gdLst/>
                <a:ahLst/>
                <a:cxnLst>
                  <a:cxn ang="0">
                    <a:pos x="4" y="148"/>
                  </a:cxn>
                  <a:cxn ang="0">
                    <a:pos x="182" y="1"/>
                  </a:cxn>
                  <a:cxn ang="0">
                    <a:pos x="212" y="0"/>
                  </a:cxn>
                  <a:cxn ang="0">
                    <a:pos x="227" y="22"/>
                  </a:cxn>
                  <a:cxn ang="0">
                    <a:pos x="226" y="53"/>
                  </a:cxn>
                  <a:cxn ang="0">
                    <a:pos x="20" y="182"/>
                  </a:cxn>
                  <a:cxn ang="0">
                    <a:pos x="0" y="173"/>
                  </a:cxn>
                  <a:cxn ang="0">
                    <a:pos x="4" y="148"/>
                  </a:cxn>
                </a:cxnLst>
                <a:rect l="0" t="0" r="r" b="b"/>
                <a:pathLst>
                  <a:path w="227" h="182">
                    <a:moveTo>
                      <a:pt x="4" y="148"/>
                    </a:moveTo>
                    <a:lnTo>
                      <a:pt x="182" y="1"/>
                    </a:lnTo>
                    <a:lnTo>
                      <a:pt x="212" y="0"/>
                    </a:lnTo>
                    <a:lnTo>
                      <a:pt x="227" y="22"/>
                    </a:lnTo>
                    <a:lnTo>
                      <a:pt x="226" y="53"/>
                    </a:lnTo>
                    <a:lnTo>
                      <a:pt x="20" y="182"/>
                    </a:lnTo>
                    <a:lnTo>
                      <a:pt x="0" y="173"/>
                    </a:lnTo>
                    <a:lnTo>
                      <a:pt x="4" y="148"/>
                    </a:lnTo>
                    <a:close/>
                  </a:path>
                </a:pathLst>
              </a:custGeom>
              <a:solidFill>
                <a:srgbClr val="000000"/>
              </a:solidFill>
              <a:ln w="9525">
                <a:noFill/>
                <a:round/>
                <a:headEnd/>
                <a:tailEnd/>
              </a:ln>
            </p:spPr>
            <p:txBody>
              <a:bodyPr/>
              <a:lstStyle/>
              <a:p>
                <a:endParaRPr lang="en-US"/>
              </a:p>
            </p:txBody>
          </p:sp>
          <p:sp>
            <p:nvSpPr>
              <p:cNvPr id="20" name="Freeform 28"/>
              <p:cNvSpPr>
                <a:spLocks/>
              </p:cNvSpPr>
              <p:nvPr/>
            </p:nvSpPr>
            <p:spPr bwMode="auto">
              <a:xfrm>
                <a:off x="2752" y="2865"/>
                <a:ext cx="131" cy="47"/>
              </a:xfrm>
              <a:custGeom>
                <a:avLst/>
                <a:gdLst/>
                <a:ahLst/>
                <a:cxnLst>
                  <a:cxn ang="0">
                    <a:pos x="14" y="58"/>
                  </a:cxn>
                  <a:cxn ang="0">
                    <a:pos x="227" y="0"/>
                  </a:cxn>
                  <a:cxn ang="0">
                    <a:pos x="255" y="11"/>
                  </a:cxn>
                  <a:cxn ang="0">
                    <a:pos x="261" y="36"/>
                  </a:cxn>
                  <a:cxn ang="0">
                    <a:pos x="248" y="62"/>
                  </a:cxn>
                  <a:cxn ang="0">
                    <a:pos x="17" y="93"/>
                  </a:cxn>
                  <a:cxn ang="0">
                    <a:pos x="0" y="77"/>
                  </a:cxn>
                  <a:cxn ang="0">
                    <a:pos x="14" y="58"/>
                  </a:cxn>
                </a:cxnLst>
                <a:rect l="0" t="0" r="r" b="b"/>
                <a:pathLst>
                  <a:path w="261" h="93">
                    <a:moveTo>
                      <a:pt x="14" y="58"/>
                    </a:moveTo>
                    <a:lnTo>
                      <a:pt x="227" y="0"/>
                    </a:lnTo>
                    <a:lnTo>
                      <a:pt x="255" y="11"/>
                    </a:lnTo>
                    <a:lnTo>
                      <a:pt x="261" y="36"/>
                    </a:lnTo>
                    <a:lnTo>
                      <a:pt x="248" y="62"/>
                    </a:lnTo>
                    <a:lnTo>
                      <a:pt x="17" y="93"/>
                    </a:lnTo>
                    <a:lnTo>
                      <a:pt x="0" y="77"/>
                    </a:lnTo>
                    <a:lnTo>
                      <a:pt x="14" y="58"/>
                    </a:lnTo>
                    <a:close/>
                  </a:path>
                </a:pathLst>
              </a:custGeom>
              <a:solidFill>
                <a:srgbClr val="000000"/>
              </a:solidFill>
              <a:ln w="9525">
                <a:noFill/>
                <a:round/>
                <a:headEnd/>
                <a:tailEnd/>
              </a:ln>
            </p:spPr>
            <p:txBody>
              <a:bodyPr/>
              <a:lstStyle/>
              <a:p>
                <a:endParaRPr lang="en-US"/>
              </a:p>
            </p:txBody>
          </p:sp>
          <p:sp>
            <p:nvSpPr>
              <p:cNvPr id="21" name="Freeform 29"/>
              <p:cNvSpPr>
                <a:spLocks/>
              </p:cNvSpPr>
              <p:nvPr/>
            </p:nvSpPr>
            <p:spPr bwMode="auto">
              <a:xfrm>
                <a:off x="2296" y="2912"/>
                <a:ext cx="132" cy="45"/>
              </a:xfrm>
              <a:custGeom>
                <a:avLst/>
                <a:gdLst/>
                <a:ahLst/>
                <a:cxnLst>
                  <a:cxn ang="0">
                    <a:pos x="249" y="34"/>
                  </a:cxn>
                  <a:cxn ang="0">
                    <a:pos x="35" y="89"/>
                  </a:cxn>
                  <a:cxn ang="0">
                    <a:pos x="6" y="80"/>
                  </a:cxn>
                  <a:cxn ang="0">
                    <a:pos x="0" y="53"/>
                  </a:cxn>
                  <a:cxn ang="0">
                    <a:pos x="14" y="27"/>
                  </a:cxn>
                  <a:cxn ang="0">
                    <a:pos x="247" y="0"/>
                  </a:cxn>
                  <a:cxn ang="0">
                    <a:pos x="264" y="15"/>
                  </a:cxn>
                  <a:cxn ang="0">
                    <a:pos x="249" y="34"/>
                  </a:cxn>
                </a:cxnLst>
                <a:rect l="0" t="0" r="r" b="b"/>
                <a:pathLst>
                  <a:path w="264" h="89">
                    <a:moveTo>
                      <a:pt x="249" y="34"/>
                    </a:moveTo>
                    <a:lnTo>
                      <a:pt x="35" y="89"/>
                    </a:lnTo>
                    <a:lnTo>
                      <a:pt x="6" y="80"/>
                    </a:lnTo>
                    <a:lnTo>
                      <a:pt x="0" y="53"/>
                    </a:lnTo>
                    <a:lnTo>
                      <a:pt x="14" y="27"/>
                    </a:lnTo>
                    <a:lnTo>
                      <a:pt x="247" y="0"/>
                    </a:lnTo>
                    <a:lnTo>
                      <a:pt x="264" y="15"/>
                    </a:lnTo>
                    <a:lnTo>
                      <a:pt x="249" y="34"/>
                    </a:lnTo>
                    <a:close/>
                  </a:path>
                </a:pathLst>
              </a:custGeom>
              <a:solidFill>
                <a:srgbClr val="000000"/>
              </a:solidFill>
              <a:ln w="9525">
                <a:noFill/>
                <a:round/>
                <a:headEnd/>
                <a:tailEnd/>
              </a:ln>
            </p:spPr>
            <p:txBody>
              <a:bodyPr/>
              <a:lstStyle/>
              <a:p>
                <a:endParaRPr lang="en-US"/>
              </a:p>
            </p:txBody>
          </p:sp>
          <p:sp>
            <p:nvSpPr>
              <p:cNvPr id="22" name="Freeform 30"/>
              <p:cNvSpPr>
                <a:spLocks/>
              </p:cNvSpPr>
              <p:nvPr/>
            </p:nvSpPr>
            <p:spPr bwMode="auto">
              <a:xfrm>
                <a:off x="2598" y="2640"/>
                <a:ext cx="36" cy="132"/>
              </a:xfrm>
              <a:custGeom>
                <a:avLst/>
                <a:gdLst/>
                <a:ahLst/>
                <a:cxnLst>
                  <a:cxn ang="0">
                    <a:pos x="0" y="244"/>
                  </a:cxn>
                  <a:cxn ang="0">
                    <a:pos x="6" y="25"/>
                  </a:cxn>
                  <a:cxn ang="0">
                    <a:pos x="23" y="0"/>
                  </a:cxn>
                  <a:cxn ang="0">
                    <a:pos x="50" y="1"/>
                  </a:cxn>
                  <a:cxn ang="0">
                    <a:pos x="72" y="21"/>
                  </a:cxn>
                  <a:cxn ang="0">
                    <a:pos x="34" y="253"/>
                  </a:cxn>
                  <a:cxn ang="0">
                    <a:pos x="13" y="265"/>
                  </a:cxn>
                  <a:cxn ang="0">
                    <a:pos x="0" y="244"/>
                  </a:cxn>
                </a:cxnLst>
                <a:rect l="0" t="0" r="r" b="b"/>
                <a:pathLst>
                  <a:path w="72" h="265">
                    <a:moveTo>
                      <a:pt x="0" y="244"/>
                    </a:moveTo>
                    <a:lnTo>
                      <a:pt x="6" y="25"/>
                    </a:lnTo>
                    <a:lnTo>
                      <a:pt x="23" y="0"/>
                    </a:lnTo>
                    <a:lnTo>
                      <a:pt x="50" y="1"/>
                    </a:lnTo>
                    <a:lnTo>
                      <a:pt x="72" y="21"/>
                    </a:lnTo>
                    <a:lnTo>
                      <a:pt x="34" y="253"/>
                    </a:lnTo>
                    <a:lnTo>
                      <a:pt x="13" y="265"/>
                    </a:lnTo>
                    <a:lnTo>
                      <a:pt x="0" y="244"/>
                    </a:lnTo>
                    <a:close/>
                  </a:path>
                </a:pathLst>
              </a:custGeom>
              <a:solidFill>
                <a:srgbClr val="000000"/>
              </a:solidFill>
              <a:ln w="9525">
                <a:noFill/>
                <a:round/>
                <a:headEnd/>
                <a:tailEnd/>
              </a:ln>
            </p:spPr>
            <p:txBody>
              <a:bodyPr/>
              <a:lstStyle/>
              <a:p>
                <a:endParaRPr lang="en-US"/>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Increasing Cohesion</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(2) Increasing Cohesion</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20</a:t>
            </a:fld>
            <a:endParaRPr lang="en-US"/>
          </a:p>
        </p:txBody>
      </p:sp>
      <p:sp>
        <p:nvSpPr>
          <p:cNvPr id="9" name="TextBox 8"/>
          <p:cNvSpPr txBox="1"/>
          <p:nvPr/>
        </p:nvSpPr>
        <p:spPr>
          <a:xfrm>
            <a:off x="1752600" y="5181601"/>
            <a:ext cx="7924800" cy="1354217"/>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dirty="0"/>
              <a:t>A and B are both split (A’,A’’)(B’,B”)</a:t>
            </a:r>
          </a:p>
          <a:p>
            <a:pPr marL="514350" indent="-514350">
              <a:spcBef>
                <a:spcPts val="1200"/>
              </a:spcBef>
              <a:buClr>
                <a:schemeClr val="accent6">
                  <a:lumMod val="50000"/>
                </a:schemeClr>
              </a:buClr>
              <a:buFont typeface="Wingdings" pitchFamily="2" charset="2"/>
              <a:buChar char="§"/>
            </a:pPr>
            <a:r>
              <a:rPr lang="en-US" sz="2400" dirty="0"/>
              <a:t>A’ and B’ – are co-located because they tend to be affected by the same modification.</a:t>
            </a:r>
          </a:p>
        </p:txBody>
      </p:sp>
      <p:pic>
        <p:nvPicPr>
          <p:cNvPr id="4098" name="Picture 2" descr="Here, we are taking a portion of A and a portion of B that are both affected by a certain modification and we are grouping those together into one module (A prime and B prime), while the portions that stay separate are still separate modules (A double prime, B double prime). &#10;"/>
          <p:cNvPicPr>
            <a:picLocks noChangeAspect="1" noChangeArrowheads="1"/>
          </p:cNvPicPr>
          <p:nvPr/>
        </p:nvPicPr>
        <p:blipFill>
          <a:blip r:embed="rId3" cstate="print"/>
          <a:srcRect/>
          <a:stretch>
            <a:fillRect/>
          </a:stretch>
        </p:blipFill>
        <p:spPr bwMode="auto">
          <a:xfrm>
            <a:off x="1905000" y="1066800"/>
            <a:ext cx="6885630" cy="3810000"/>
          </a:xfrm>
          <a:prstGeom prst="rect">
            <a:avLst/>
          </a:prstGeom>
          <a:noFill/>
          <a:ln w="9525">
            <a:noFill/>
            <a:miter lim="800000"/>
            <a:headEnd/>
            <a:tailEnd/>
          </a:ln>
        </p:spPr>
      </p:pic>
    </p:spTree>
    <p:extLst>
      <p:ext uri="{BB962C8B-B14F-4D97-AF65-F5344CB8AC3E}">
        <p14:creationId xmlns:p14="http://schemas.microsoft.com/office/powerpoint/2010/main" val="162244109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Increasing Cohesion</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2a. Maintain Semantic Coherence.</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21</a:t>
            </a:fld>
            <a:endParaRPr lang="en-US"/>
          </a:p>
        </p:txBody>
      </p:sp>
      <p:sp>
        <p:nvSpPr>
          <p:cNvPr id="9" name="TextBox 8"/>
          <p:cNvSpPr txBox="1"/>
          <p:nvPr/>
        </p:nvSpPr>
        <p:spPr>
          <a:xfrm>
            <a:off x="304800" y="1268575"/>
            <a:ext cx="7924800" cy="5232202"/>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dirty="0"/>
              <a:t>A’ and B’ – are portions of </a:t>
            </a:r>
            <a:br>
              <a:rPr lang="en-US" sz="2400" dirty="0"/>
            </a:br>
            <a:r>
              <a:rPr lang="en-US" sz="2400" dirty="0"/>
              <a:t>A and B simultaneously</a:t>
            </a:r>
            <a:br>
              <a:rPr lang="en-US" sz="2400" dirty="0"/>
            </a:br>
            <a:r>
              <a:rPr lang="en-US" sz="2400" dirty="0"/>
              <a:t>affected by expected </a:t>
            </a:r>
            <a:br>
              <a:rPr lang="en-US" sz="2400" dirty="0"/>
            </a:br>
            <a:r>
              <a:rPr lang="en-US" sz="2400" dirty="0"/>
              <a:t>modifications.</a:t>
            </a:r>
          </a:p>
          <a:p>
            <a:pPr marL="514350" indent="-514350">
              <a:spcBef>
                <a:spcPts val="1200"/>
              </a:spcBef>
              <a:buClr>
                <a:schemeClr val="accent6">
                  <a:lumMod val="50000"/>
                </a:schemeClr>
              </a:buClr>
              <a:buFont typeface="Wingdings" pitchFamily="2" charset="2"/>
              <a:buChar char="§"/>
            </a:pPr>
            <a:r>
              <a:rPr lang="en-US" sz="2400" dirty="0"/>
              <a:t>Discovered through:</a:t>
            </a:r>
          </a:p>
          <a:p>
            <a:pPr marL="971550" lvl="1" indent="-514350">
              <a:spcBef>
                <a:spcPts val="1200"/>
              </a:spcBef>
              <a:buClr>
                <a:schemeClr val="accent6">
                  <a:lumMod val="50000"/>
                </a:schemeClr>
              </a:buClr>
              <a:buFont typeface="Wingdings" pitchFamily="2" charset="2"/>
              <a:buChar char="§"/>
            </a:pPr>
            <a:r>
              <a:rPr lang="en-US" sz="2400" dirty="0"/>
              <a:t>Historical knowledge</a:t>
            </a:r>
          </a:p>
          <a:p>
            <a:pPr marL="971550" lvl="1" indent="-514350">
              <a:spcBef>
                <a:spcPts val="1200"/>
              </a:spcBef>
              <a:buClr>
                <a:schemeClr val="accent6">
                  <a:lumMod val="50000"/>
                </a:schemeClr>
              </a:buClr>
              <a:buFont typeface="Wingdings" pitchFamily="2" charset="2"/>
              <a:buChar char="§"/>
            </a:pPr>
            <a:r>
              <a:rPr lang="en-US" sz="2400" dirty="0"/>
              <a:t>Future ‘knowledge’ </a:t>
            </a:r>
          </a:p>
          <a:p>
            <a:pPr marL="971550" lvl="1" indent="-514350">
              <a:spcBef>
                <a:spcPts val="1200"/>
              </a:spcBef>
              <a:buClr>
                <a:schemeClr val="accent6">
                  <a:lumMod val="50000"/>
                </a:schemeClr>
              </a:buClr>
              <a:buFont typeface="Wingdings" pitchFamily="2" charset="2"/>
              <a:buChar char="§"/>
            </a:pPr>
            <a:r>
              <a:rPr lang="en-US" sz="2400" dirty="0"/>
              <a:t>Logical coherence of responsibilities</a:t>
            </a:r>
          </a:p>
          <a:p>
            <a:pPr marL="514350" indent="-514350">
              <a:spcBef>
                <a:spcPts val="1200"/>
              </a:spcBef>
              <a:buClr>
                <a:schemeClr val="accent6">
                  <a:lumMod val="50000"/>
                </a:schemeClr>
              </a:buClr>
              <a:buFont typeface="Wingdings" pitchFamily="2" charset="2"/>
              <a:buChar char="§"/>
            </a:pPr>
            <a:r>
              <a:rPr lang="en-US" sz="2400" dirty="0"/>
              <a:t>Makes sense if:</a:t>
            </a:r>
          </a:p>
          <a:p>
            <a:pPr marL="971550" lvl="1" indent="-514350">
              <a:spcBef>
                <a:spcPts val="1200"/>
              </a:spcBef>
              <a:buClr>
                <a:schemeClr val="accent6">
                  <a:lumMod val="50000"/>
                </a:schemeClr>
              </a:buClr>
              <a:buFont typeface="Wingdings" pitchFamily="2" charset="2"/>
              <a:buChar char="§"/>
            </a:pPr>
            <a:r>
              <a:rPr lang="en-US" sz="2400" dirty="0"/>
              <a:t>Cost of modifying A’,B’ is less than that of A,B</a:t>
            </a:r>
          </a:p>
          <a:p>
            <a:pPr marL="971550" lvl="1" indent="-514350">
              <a:spcBef>
                <a:spcPts val="1200"/>
              </a:spcBef>
              <a:buClr>
                <a:schemeClr val="accent6">
                  <a:lumMod val="50000"/>
                </a:schemeClr>
              </a:buClr>
              <a:buFont typeface="Wingdings" pitchFamily="2" charset="2"/>
              <a:buChar char="§"/>
            </a:pPr>
            <a:r>
              <a:rPr lang="en-US" sz="2400" dirty="0"/>
              <a:t>A” and B” are unaffected by the modification</a:t>
            </a:r>
          </a:p>
        </p:txBody>
      </p:sp>
      <p:pic>
        <p:nvPicPr>
          <p:cNvPr id="4098" name="Picture 2" descr="Here, we are taking a portion of A and a portion of B that are both affected by a certain modification and we are grouping those together into one module (A prime and B prime), while the portions that stay separate are still separate modules (A double prime, B double prime). &#10;"/>
          <p:cNvPicPr>
            <a:picLocks noChangeAspect="1" noChangeArrowheads="1"/>
          </p:cNvPicPr>
          <p:nvPr/>
        </p:nvPicPr>
        <p:blipFill>
          <a:blip r:embed="rId3" cstate="print"/>
          <a:srcRect/>
          <a:stretch>
            <a:fillRect/>
          </a:stretch>
        </p:blipFill>
        <p:spPr bwMode="auto">
          <a:xfrm>
            <a:off x="5181600" y="1371600"/>
            <a:ext cx="5092121" cy="2817604"/>
          </a:xfrm>
          <a:prstGeom prst="rect">
            <a:avLst/>
          </a:prstGeom>
          <a:noFill/>
          <a:ln w="9525">
            <a:noFill/>
            <a:miter lim="800000"/>
            <a:headEnd/>
            <a:tailEnd/>
          </a:ln>
        </p:spPr>
      </p:pic>
    </p:spTree>
    <p:extLst>
      <p:ext uri="{BB962C8B-B14F-4D97-AF65-F5344CB8AC3E}">
        <p14:creationId xmlns:p14="http://schemas.microsoft.com/office/powerpoint/2010/main" val="7240204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Increasing Cohesion</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2b. Abstract Common Services.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22</a:t>
            </a:fld>
            <a:endParaRPr lang="en-US"/>
          </a:p>
        </p:txBody>
      </p:sp>
      <p:sp>
        <p:nvSpPr>
          <p:cNvPr id="9" name="TextBox 8"/>
          <p:cNvSpPr txBox="1"/>
          <p:nvPr/>
        </p:nvSpPr>
        <p:spPr>
          <a:xfrm>
            <a:off x="304800" y="1295401"/>
            <a:ext cx="10820400" cy="2862322"/>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3200" dirty="0"/>
              <a:t>If A’ and B’ represent similar services, then A’ provides a variant of the service to A”, and B’ provides a variant to B”.</a:t>
            </a:r>
          </a:p>
          <a:p>
            <a:pPr marL="514350" indent="-514350">
              <a:spcBef>
                <a:spcPts val="1200"/>
              </a:spcBef>
              <a:buClr>
                <a:schemeClr val="accent6">
                  <a:lumMod val="50000"/>
                </a:schemeClr>
              </a:buClr>
              <a:buFont typeface="Wingdings" pitchFamily="2" charset="2"/>
              <a:buChar char="§"/>
            </a:pPr>
            <a:r>
              <a:rPr lang="en-US" sz="3200" dirty="0"/>
              <a:t>Abstract out A’ and B’ and implement once in a slightly more general form.</a:t>
            </a:r>
          </a:p>
          <a:p>
            <a:pPr marL="514350" indent="-514350">
              <a:spcBef>
                <a:spcPts val="1200"/>
              </a:spcBef>
              <a:buClr>
                <a:schemeClr val="accent6">
                  <a:lumMod val="50000"/>
                </a:schemeClr>
              </a:buClr>
              <a:buFont typeface="Wingdings" pitchFamily="2" charset="2"/>
              <a:buChar char="§"/>
            </a:pPr>
            <a:r>
              <a:rPr lang="en-US" sz="3200" dirty="0"/>
              <a:t>Often achieved through refactoring.</a:t>
            </a:r>
          </a:p>
        </p:txBody>
      </p:sp>
    </p:spTree>
    <p:extLst>
      <p:ext uri="{BB962C8B-B14F-4D97-AF65-F5344CB8AC3E}">
        <p14:creationId xmlns:p14="http://schemas.microsoft.com/office/powerpoint/2010/main" val="188750639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Reduce Coupling</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3. Reduce Coupling</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23</a:t>
            </a:fld>
            <a:endParaRPr lang="en-US"/>
          </a:p>
        </p:txBody>
      </p:sp>
      <p:sp>
        <p:nvSpPr>
          <p:cNvPr id="9" name="TextBox 8"/>
          <p:cNvSpPr txBox="1"/>
          <p:nvPr/>
        </p:nvSpPr>
        <p:spPr>
          <a:xfrm>
            <a:off x="304800" y="1295401"/>
            <a:ext cx="10820400" cy="3170099"/>
          </a:xfrm>
          <a:prstGeom prst="rect">
            <a:avLst/>
          </a:prstGeom>
          <a:noFill/>
        </p:spPr>
        <p:txBody>
          <a:bodyPr wrap="square" rtlCol="0">
            <a:spAutoFit/>
          </a:bodyPr>
          <a:lstStyle/>
          <a:p>
            <a:pPr marL="514350" indent="-514350">
              <a:spcBef>
                <a:spcPts val="1200"/>
              </a:spcBef>
              <a:buClr>
                <a:schemeClr val="accent6">
                  <a:lumMod val="50000"/>
                </a:schemeClr>
              </a:buClr>
            </a:pPr>
            <a:r>
              <a:rPr lang="en-US" sz="3200" dirty="0"/>
              <a:t>Four tactics:</a:t>
            </a:r>
          </a:p>
          <a:p>
            <a:pPr marL="514350" indent="-514350">
              <a:spcBef>
                <a:spcPts val="1200"/>
              </a:spcBef>
              <a:buClr>
                <a:schemeClr val="accent6">
                  <a:lumMod val="50000"/>
                </a:schemeClr>
              </a:buClr>
              <a:buFont typeface="+mj-lt"/>
              <a:buAutoNum type="alphaLcPeriod"/>
            </a:pPr>
            <a:r>
              <a:rPr lang="en-US" sz="3200" dirty="0"/>
              <a:t>Use encapsulation</a:t>
            </a:r>
          </a:p>
          <a:p>
            <a:pPr marL="514350" indent="-514350">
              <a:spcBef>
                <a:spcPts val="1200"/>
              </a:spcBef>
              <a:buClr>
                <a:schemeClr val="accent6">
                  <a:lumMod val="50000"/>
                </a:schemeClr>
              </a:buClr>
              <a:buFont typeface="+mj-lt"/>
              <a:buAutoNum type="alphaLcPeriod"/>
            </a:pPr>
            <a:r>
              <a:rPr lang="en-US" sz="3200" dirty="0"/>
              <a:t>Use a wrapper</a:t>
            </a:r>
          </a:p>
          <a:p>
            <a:pPr marL="514350" indent="-514350">
              <a:spcBef>
                <a:spcPts val="1200"/>
              </a:spcBef>
              <a:buClr>
                <a:schemeClr val="accent6">
                  <a:lumMod val="50000"/>
                </a:schemeClr>
              </a:buClr>
              <a:buFont typeface="+mj-lt"/>
              <a:buAutoNum type="alphaLcPeriod"/>
            </a:pPr>
            <a:r>
              <a:rPr lang="en-US" sz="3200" dirty="0"/>
              <a:t>Raise the abstraction level</a:t>
            </a:r>
          </a:p>
          <a:p>
            <a:pPr marL="514350" indent="-514350">
              <a:spcBef>
                <a:spcPts val="1200"/>
              </a:spcBef>
              <a:buClr>
                <a:schemeClr val="accent6">
                  <a:lumMod val="50000"/>
                </a:schemeClr>
              </a:buClr>
              <a:buFont typeface="+mj-lt"/>
              <a:buAutoNum type="alphaLcPeriod"/>
            </a:pPr>
            <a:r>
              <a:rPr lang="en-US" sz="3200" dirty="0"/>
              <a:t>Use an intermediary and restrict communication paths</a:t>
            </a:r>
          </a:p>
        </p:txBody>
      </p:sp>
    </p:spTree>
    <p:extLst>
      <p:ext uri="{BB962C8B-B14F-4D97-AF65-F5344CB8AC3E}">
        <p14:creationId xmlns:p14="http://schemas.microsoft.com/office/powerpoint/2010/main" val="40149266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Reduce Coupling</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3a. Encapsulation</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24</a:t>
            </a:fld>
            <a:endParaRPr lang="en-US"/>
          </a:p>
        </p:txBody>
      </p:sp>
      <p:sp>
        <p:nvSpPr>
          <p:cNvPr id="9" name="TextBox 8"/>
          <p:cNvSpPr txBox="1"/>
          <p:nvPr/>
        </p:nvSpPr>
        <p:spPr>
          <a:xfrm>
            <a:off x="1828800" y="1295401"/>
            <a:ext cx="8077200" cy="830997"/>
          </a:xfrm>
          <a:prstGeom prst="rect">
            <a:avLst/>
          </a:prstGeom>
          <a:noFill/>
        </p:spPr>
        <p:txBody>
          <a:bodyPr wrap="square" rtlCol="0">
            <a:spAutoFit/>
          </a:bodyPr>
          <a:lstStyle/>
          <a:p>
            <a:r>
              <a:rPr lang="en-US" sz="2400" dirty="0"/>
              <a:t>Reduce the probability that a change to one module propagates to other modules by introducing an explicit interface.</a:t>
            </a:r>
          </a:p>
        </p:txBody>
      </p:sp>
      <p:pic>
        <p:nvPicPr>
          <p:cNvPr id="5122" name="Picture 2" descr="Diagram&#10;&#10;Description automatically generated"/>
          <p:cNvPicPr>
            <a:picLocks noChangeAspect="1" noChangeArrowheads="1"/>
          </p:cNvPicPr>
          <p:nvPr/>
        </p:nvPicPr>
        <p:blipFill>
          <a:blip r:embed="rId3" cstate="print"/>
          <a:srcRect/>
          <a:stretch>
            <a:fillRect/>
          </a:stretch>
        </p:blipFill>
        <p:spPr bwMode="auto">
          <a:xfrm>
            <a:off x="2057400" y="2286000"/>
            <a:ext cx="4627418" cy="2286000"/>
          </a:xfrm>
          <a:prstGeom prst="rect">
            <a:avLst/>
          </a:prstGeom>
          <a:noFill/>
          <a:ln w="9525">
            <a:solidFill>
              <a:schemeClr val="tx1"/>
            </a:solidFill>
            <a:miter lim="800000"/>
            <a:headEnd/>
            <a:tailEnd/>
          </a:ln>
        </p:spPr>
      </p:pic>
      <p:pic>
        <p:nvPicPr>
          <p:cNvPr id="5123" name="Picture 3" descr="Diagram&#10;&#10;Description automatically generated"/>
          <p:cNvPicPr>
            <a:picLocks noChangeAspect="1" noChangeArrowheads="1"/>
          </p:cNvPicPr>
          <p:nvPr/>
        </p:nvPicPr>
        <p:blipFill>
          <a:blip r:embed="rId4" cstate="print"/>
          <a:srcRect/>
          <a:stretch>
            <a:fillRect/>
          </a:stretch>
        </p:blipFill>
        <p:spPr bwMode="auto">
          <a:xfrm>
            <a:off x="5164769" y="3429000"/>
            <a:ext cx="4846007" cy="3429000"/>
          </a:xfrm>
          <a:prstGeom prst="rect">
            <a:avLst/>
          </a:prstGeom>
          <a:noFill/>
          <a:ln w="3175">
            <a:solidFill>
              <a:schemeClr val="tx1"/>
            </a:solidFill>
            <a:miter lim="800000"/>
            <a:headEnd/>
            <a:tailEnd/>
          </a:ln>
        </p:spPr>
      </p:pic>
      <p:sp>
        <p:nvSpPr>
          <p:cNvPr id="10" name="TextBox 9"/>
          <p:cNvSpPr txBox="1"/>
          <p:nvPr/>
        </p:nvSpPr>
        <p:spPr>
          <a:xfrm>
            <a:off x="6781800" y="2209800"/>
            <a:ext cx="1981200" cy="381000"/>
          </a:xfrm>
          <a:prstGeom prst="rect">
            <a:avLst/>
          </a:prstGeom>
          <a:noFill/>
        </p:spPr>
        <p:txBody>
          <a:bodyPr wrap="square" rtlCol="0">
            <a:spAutoFit/>
          </a:bodyPr>
          <a:lstStyle/>
          <a:p>
            <a:r>
              <a:rPr lang="en-US" dirty="0"/>
              <a:t>Before</a:t>
            </a:r>
          </a:p>
        </p:txBody>
      </p:sp>
      <p:sp>
        <p:nvSpPr>
          <p:cNvPr id="11" name="TextBox 10"/>
          <p:cNvSpPr txBox="1"/>
          <p:nvPr/>
        </p:nvSpPr>
        <p:spPr>
          <a:xfrm>
            <a:off x="8001000" y="2971800"/>
            <a:ext cx="1981200" cy="381000"/>
          </a:xfrm>
          <a:prstGeom prst="rect">
            <a:avLst/>
          </a:prstGeom>
          <a:noFill/>
        </p:spPr>
        <p:txBody>
          <a:bodyPr wrap="square" rtlCol="0">
            <a:spAutoFit/>
          </a:bodyPr>
          <a:lstStyle/>
          <a:p>
            <a:pPr algn="r"/>
            <a:r>
              <a:rPr lang="en-US" dirty="0"/>
              <a:t>After</a:t>
            </a:r>
          </a:p>
        </p:txBody>
      </p:sp>
      <p:sp>
        <p:nvSpPr>
          <p:cNvPr id="12" name="TextBox 11"/>
          <p:cNvSpPr txBox="1"/>
          <p:nvPr/>
        </p:nvSpPr>
        <p:spPr>
          <a:xfrm>
            <a:off x="2133600" y="4724400"/>
            <a:ext cx="3657600" cy="1938992"/>
          </a:xfrm>
          <a:prstGeom prst="rect">
            <a:avLst/>
          </a:prstGeom>
          <a:solidFill>
            <a:schemeClr val="accent4">
              <a:lumMod val="40000"/>
              <a:lumOff val="60000"/>
            </a:schemeClr>
          </a:solidFill>
        </p:spPr>
        <p:txBody>
          <a:bodyPr wrap="square" rtlCol="0">
            <a:spAutoFit/>
          </a:bodyPr>
          <a:lstStyle/>
          <a:p>
            <a:r>
              <a:rPr lang="en-US" sz="2400" dirty="0"/>
              <a:t>Explicit interface added with its own responsibilities such as “transform input parameter to internal representation.”</a:t>
            </a:r>
          </a:p>
        </p:txBody>
      </p:sp>
      <p:sp>
        <p:nvSpPr>
          <p:cNvPr id="13" name="TextBox 12"/>
          <p:cNvSpPr txBox="1"/>
          <p:nvPr/>
        </p:nvSpPr>
        <p:spPr>
          <a:xfrm>
            <a:off x="8506900" y="4354474"/>
            <a:ext cx="2095500" cy="1323439"/>
          </a:xfrm>
          <a:prstGeom prst="rect">
            <a:avLst/>
          </a:prstGeom>
          <a:solidFill>
            <a:schemeClr val="accent2">
              <a:lumMod val="40000"/>
              <a:lumOff val="60000"/>
            </a:schemeClr>
          </a:solidFill>
        </p:spPr>
        <p:txBody>
          <a:bodyPr wrap="square" rtlCol="0">
            <a:spAutoFit/>
          </a:bodyPr>
          <a:lstStyle/>
          <a:p>
            <a:r>
              <a:rPr lang="en-US" sz="2000" dirty="0"/>
              <a:t>Asymmetrical coupling A</a:t>
            </a:r>
            <a:r>
              <a:rPr lang="en-US" sz="2000" dirty="0">
                <a:sym typeface="Wingdings" pitchFamily="2" charset="2"/>
              </a:rPr>
              <a:t>  </a:t>
            </a:r>
            <a:r>
              <a:rPr lang="en-US" sz="2000" dirty="0"/>
              <a:t>I(A) strong, I(A)</a:t>
            </a:r>
            <a:r>
              <a:rPr lang="en-US" sz="2000" dirty="0">
                <a:sym typeface="Wingdings" pitchFamily="2" charset="2"/>
              </a:rPr>
              <a:t>A weak.</a:t>
            </a:r>
            <a:endParaRPr lang="en-US" sz="2000" dirty="0"/>
          </a:p>
        </p:txBody>
      </p:sp>
    </p:spTree>
    <p:extLst>
      <p:ext uri="{BB962C8B-B14F-4D97-AF65-F5344CB8AC3E}">
        <p14:creationId xmlns:p14="http://schemas.microsoft.com/office/powerpoint/2010/main" val="40795503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Reduce Coupling</a:t>
            </a:r>
          </a:p>
        </p:txBody>
      </p:sp>
      <p:sp>
        <p:nvSpPr>
          <p:cNvPr id="5" name="Text Placeholder 4"/>
          <p:cNvSpPr>
            <a:spLocks noGrp="1"/>
          </p:cNvSpPr>
          <p:nvPr>
            <p:ph type="body" sz="quarter" idx="13"/>
          </p:nvPr>
        </p:nvSpPr>
        <p:spPr>
          <a:xfrm>
            <a:off x="228600" y="381000"/>
            <a:ext cx="10896600" cy="685800"/>
          </a:xfrm>
        </p:spPr>
        <p:txBody>
          <a:bodyPr>
            <a:noAutofit/>
          </a:bodyPr>
          <a:lstStyle/>
          <a:p>
            <a:r>
              <a:rPr lang="en-US" sz="4000" b="0" dirty="0"/>
              <a:t>3b. Use a Wrapper</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25</a:t>
            </a:fld>
            <a:endParaRPr lang="en-US"/>
          </a:p>
        </p:txBody>
      </p:sp>
      <p:sp>
        <p:nvSpPr>
          <p:cNvPr id="14" name="TextBox 13"/>
          <p:cNvSpPr txBox="1"/>
          <p:nvPr/>
        </p:nvSpPr>
        <p:spPr>
          <a:xfrm>
            <a:off x="228600" y="1295400"/>
            <a:ext cx="10896600" cy="5478423"/>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A wrapper is a form of encapsulation which transforms the data or control information for a module.</a:t>
            </a:r>
          </a:p>
          <a:p>
            <a:pPr marL="514350" indent="-514350">
              <a:spcBef>
                <a:spcPts val="1200"/>
              </a:spcBef>
              <a:buClr>
                <a:schemeClr val="accent6">
                  <a:lumMod val="50000"/>
                </a:schemeClr>
              </a:buClr>
              <a:buFont typeface="Wingdings" pitchFamily="2" charset="2"/>
              <a:buChar char="§"/>
            </a:pPr>
            <a:r>
              <a:rPr lang="en-US" sz="2800" dirty="0"/>
              <a:t>A wrapper can prevent outside modifications from propagating into a module.</a:t>
            </a:r>
          </a:p>
          <a:p>
            <a:pPr marL="514350" indent="-514350">
              <a:spcBef>
                <a:spcPts val="1200"/>
              </a:spcBef>
              <a:buClr>
                <a:schemeClr val="accent6">
                  <a:lumMod val="50000"/>
                </a:schemeClr>
              </a:buClr>
              <a:buFont typeface="Wingdings" pitchFamily="2" charset="2"/>
              <a:buChar char="§"/>
            </a:pPr>
            <a:r>
              <a:rPr lang="en-US" sz="2800" dirty="0"/>
              <a:t>Cost of changing the wrapper is less than cost of changing A.</a:t>
            </a:r>
          </a:p>
          <a:p>
            <a:pPr marL="514350" indent="-514350">
              <a:spcBef>
                <a:spcPts val="1200"/>
              </a:spcBef>
              <a:buClr>
                <a:schemeClr val="accent6">
                  <a:lumMod val="50000"/>
                </a:schemeClr>
              </a:buClr>
              <a:buFont typeface="Wingdings" pitchFamily="2" charset="2"/>
              <a:buChar char="§"/>
            </a:pPr>
            <a:r>
              <a:rPr lang="en-US" sz="2800" b="1" u="sng" dirty="0"/>
              <a:t>Use a wrapper tactic</a:t>
            </a:r>
            <a:r>
              <a:rPr lang="en-US" sz="2800" b="1" dirty="0"/>
              <a:t> </a:t>
            </a:r>
            <a:r>
              <a:rPr lang="en-US" sz="2800" dirty="0"/>
              <a:t>involves:</a:t>
            </a:r>
          </a:p>
          <a:p>
            <a:pPr marL="971550" lvl="1" indent="-514350">
              <a:spcBef>
                <a:spcPts val="1200"/>
              </a:spcBef>
              <a:buClr>
                <a:schemeClr val="accent6">
                  <a:lumMod val="50000"/>
                </a:schemeClr>
              </a:buClr>
              <a:buFont typeface="Wingdings" pitchFamily="2" charset="2"/>
              <a:buChar char="§"/>
            </a:pPr>
            <a:r>
              <a:rPr lang="en-US" sz="2800" dirty="0"/>
              <a:t>Add a new interface to a module “wrapper for A” W(A)</a:t>
            </a:r>
          </a:p>
          <a:p>
            <a:pPr marL="971550" lvl="1" indent="-514350">
              <a:spcBef>
                <a:spcPts val="1200"/>
              </a:spcBef>
              <a:buClr>
                <a:schemeClr val="accent6">
                  <a:lumMod val="50000"/>
                </a:schemeClr>
              </a:buClr>
              <a:buFont typeface="Wingdings" pitchFamily="2" charset="2"/>
              <a:buChar char="§"/>
            </a:pPr>
            <a:r>
              <a:rPr lang="en-US" sz="2800" dirty="0"/>
              <a:t>Couplings are moved from A to W(A) </a:t>
            </a:r>
          </a:p>
          <a:p>
            <a:pPr marL="971550" lvl="1" indent="-514350">
              <a:spcBef>
                <a:spcPts val="1200"/>
              </a:spcBef>
              <a:buClr>
                <a:schemeClr val="accent6">
                  <a:lumMod val="50000"/>
                </a:schemeClr>
              </a:buClr>
              <a:buFont typeface="Wingdings" pitchFamily="2" charset="2"/>
              <a:buChar char="§"/>
            </a:pPr>
            <a:r>
              <a:rPr lang="en-US" sz="2800" dirty="0"/>
              <a:t>W(A) has high coupling to A.</a:t>
            </a:r>
          </a:p>
          <a:p>
            <a:pPr marL="971550" lvl="1" indent="-514350">
              <a:spcBef>
                <a:spcPts val="1200"/>
              </a:spcBef>
              <a:buClr>
                <a:schemeClr val="accent6">
                  <a:lumMod val="50000"/>
                </a:schemeClr>
              </a:buClr>
              <a:buFont typeface="Wingdings" pitchFamily="2" charset="2"/>
              <a:buChar char="§"/>
            </a:pPr>
            <a:r>
              <a:rPr lang="en-US" sz="2800" dirty="0"/>
              <a:t>A has low coupling to W(A)</a:t>
            </a:r>
          </a:p>
        </p:txBody>
      </p:sp>
    </p:spTree>
    <p:extLst>
      <p:ext uri="{BB962C8B-B14F-4D97-AF65-F5344CB8AC3E}">
        <p14:creationId xmlns:p14="http://schemas.microsoft.com/office/powerpoint/2010/main" val="132434453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Reduce Coupling</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3c. Raise the abstraction level</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26</a:t>
            </a:fld>
            <a:endParaRPr lang="en-US"/>
          </a:p>
        </p:txBody>
      </p:sp>
      <p:sp>
        <p:nvSpPr>
          <p:cNvPr id="14" name="TextBox 13"/>
          <p:cNvSpPr txBox="1"/>
          <p:nvPr/>
        </p:nvSpPr>
        <p:spPr>
          <a:xfrm>
            <a:off x="304800" y="1295401"/>
            <a:ext cx="7010400" cy="5232202"/>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dirty="0"/>
              <a:t>Raising the responsibility for a module involves parametrizing its activities.</a:t>
            </a:r>
          </a:p>
          <a:p>
            <a:pPr marL="514350" indent="-514350">
              <a:spcBef>
                <a:spcPts val="1200"/>
              </a:spcBef>
              <a:buClr>
                <a:schemeClr val="accent6">
                  <a:lumMod val="50000"/>
                </a:schemeClr>
              </a:buClr>
              <a:buFont typeface="Wingdings" pitchFamily="2" charset="2"/>
              <a:buChar char="§"/>
            </a:pPr>
            <a:endParaRPr lang="en-US" sz="2400" dirty="0"/>
          </a:p>
          <a:p>
            <a:pPr marL="514350" indent="-514350">
              <a:spcBef>
                <a:spcPts val="1200"/>
              </a:spcBef>
              <a:buClr>
                <a:schemeClr val="accent6">
                  <a:lumMod val="50000"/>
                </a:schemeClr>
              </a:buClr>
              <a:buFont typeface="Wingdings" pitchFamily="2" charset="2"/>
              <a:buChar char="§"/>
            </a:pPr>
            <a:endParaRPr lang="en-US" sz="2400" dirty="0"/>
          </a:p>
          <a:p>
            <a:pPr marL="514350" indent="-514350">
              <a:spcBef>
                <a:spcPts val="1200"/>
              </a:spcBef>
              <a:buClr>
                <a:schemeClr val="accent6">
                  <a:lumMod val="50000"/>
                </a:schemeClr>
              </a:buClr>
              <a:buFont typeface="Wingdings" pitchFamily="2" charset="2"/>
              <a:buChar char="§"/>
            </a:pPr>
            <a:endParaRPr lang="en-US" sz="2400" dirty="0"/>
          </a:p>
          <a:p>
            <a:pPr marL="514350" indent="-514350">
              <a:spcBef>
                <a:spcPts val="1200"/>
              </a:spcBef>
              <a:buClr>
                <a:schemeClr val="accent6">
                  <a:lumMod val="50000"/>
                </a:schemeClr>
              </a:buClr>
              <a:buFont typeface="Wingdings" pitchFamily="2" charset="2"/>
              <a:buChar char="§"/>
            </a:pPr>
            <a:endParaRPr lang="en-US" sz="2400" dirty="0"/>
          </a:p>
          <a:p>
            <a:pPr marL="514350" indent="-514350">
              <a:spcBef>
                <a:spcPts val="1200"/>
              </a:spcBef>
              <a:buClr>
                <a:schemeClr val="accent6">
                  <a:lumMod val="50000"/>
                </a:schemeClr>
              </a:buClr>
              <a:buFont typeface="Wingdings" pitchFamily="2" charset="2"/>
              <a:buChar char="§"/>
            </a:pPr>
            <a:endParaRPr lang="en-US" sz="2400" dirty="0"/>
          </a:p>
          <a:p>
            <a:pPr marL="514350" indent="-514350">
              <a:spcBef>
                <a:spcPts val="1200"/>
              </a:spcBef>
              <a:buClr>
                <a:schemeClr val="accent6">
                  <a:lumMod val="50000"/>
                </a:schemeClr>
              </a:buClr>
              <a:buFont typeface="Wingdings" pitchFamily="2" charset="2"/>
              <a:buChar char="§"/>
            </a:pPr>
            <a:endParaRPr lang="en-US" sz="2400" dirty="0"/>
          </a:p>
          <a:p>
            <a:pPr marL="514350" indent="-514350">
              <a:spcBef>
                <a:spcPts val="1200"/>
              </a:spcBef>
              <a:buClr>
                <a:schemeClr val="accent6">
                  <a:lumMod val="50000"/>
                </a:schemeClr>
              </a:buClr>
              <a:buFont typeface="Wingdings" pitchFamily="2" charset="2"/>
              <a:buChar char="§"/>
            </a:pPr>
            <a:r>
              <a:rPr lang="en-US" sz="2400" dirty="0"/>
              <a:t>Example:  Java Generics, allow you to create classes and methods that work in the same way on different types of objects.</a:t>
            </a:r>
          </a:p>
        </p:txBody>
      </p:sp>
      <p:pic>
        <p:nvPicPr>
          <p:cNvPr id="6" name="Picture 3">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990600" y="2514600"/>
            <a:ext cx="5447187" cy="2438400"/>
          </a:xfrm>
          <a:prstGeom prst="rect">
            <a:avLst/>
          </a:prstGeom>
          <a:noFill/>
          <a:ln w="9525">
            <a:noFill/>
            <a:miter lim="800000"/>
            <a:headEnd/>
            <a:tailEnd/>
          </a:ln>
        </p:spPr>
      </p:pic>
      <p:sp>
        <p:nvSpPr>
          <p:cNvPr id="7" name="TextBox 6"/>
          <p:cNvSpPr txBox="1"/>
          <p:nvPr/>
        </p:nvSpPr>
        <p:spPr>
          <a:xfrm>
            <a:off x="7543800" y="1284608"/>
            <a:ext cx="3581400" cy="3539430"/>
          </a:xfrm>
          <a:prstGeom prst="rect">
            <a:avLst/>
          </a:prstGeom>
          <a:solidFill>
            <a:schemeClr val="accent2">
              <a:lumMod val="40000"/>
              <a:lumOff val="60000"/>
            </a:schemeClr>
          </a:solidFill>
        </p:spPr>
        <p:txBody>
          <a:bodyPr wrap="square" rtlCol="0">
            <a:spAutoFit/>
          </a:bodyPr>
          <a:lstStyle/>
          <a:p>
            <a:r>
              <a:rPr lang="en-US" sz="2800" dirty="0"/>
              <a:t>A’ has responsibility to interpret parameters and A” has the responsibility to implement activity.</a:t>
            </a:r>
          </a:p>
          <a:p>
            <a:endParaRPr lang="en-US" sz="2800" dirty="0"/>
          </a:p>
          <a:p>
            <a:r>
              <a:rPr lang="en-US" sz="2800" dirty="0"/>
              <a:t>(Note: Same diagram as Split)</a:t>
            </a:r>
          </a:p>
        </p:txBody>
      </p:sp>
    </p:spTree>
    <p:extLst>
      <p:ext uri="{BB962C8B-B14F-4D97-AF65-F5344CB8AC3E}">
        <p14:creationId xmlns:p14="http://schemas.microsoft.com/office/powerpoint/2010/main" val="40942847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 Reduce Coupling</a:t>
            </a:r>
          </a:p>
        </p:txBody>
      </p:sp>
      <p:sp>
        <p:nvSpPr>
          <p:cNvPr id="5" name="Text Placeholder 4"/>
          <p:cNvSpPr>
            <a:spLocks noGrp="1"/>
          </p:cNvSpPr>
          <p:nvPr>
            <p:ph type="body" sz="quarter" idx="13"/>
          </p:nvPr>
        </p:nvSpPr>
        <p:spPr>
          <a:xfrm>
            <a:off x="228600" y="381000"/>
            <a:ext cx="10896600" cy="685800"/>
          </a:xfrm>
        </p:spPr>
        <p:txBody>
          <a:bodyPr>
            <a:noAutofit/>
          </a:bodyPr>
          <a:lstStyle/>
          <a:p>
            <a:r>
              <a:rPr lang="en-US" sz="3600" b="0" dirty="0"/>
              <a:t>3d. Use Intermediary / Restrict Communication Paths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27</a:t>
            </a:fld>
            <a:endParaRPr lang="en-US"/>
          </a:p>
        </p:txBody>
      </p:sp>
      <p:sp>
        <p:nvSpPr>
          <p:cNvPr id="14" name="TextBox 13"/>
          <p:cNvSpPr txBox="1"/>
          <p:nvPr/>
        </p:nvSpPr>
        <p:spPr>
          <a:xfrm>
            <a:off x="228600" y="1295401"/>
            <a:ext cx="10896600" cy="1969770"/>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An intermediary breaks a dependency.</a:t>
            </a:r>
          </a:p>
          <a:p>
            <a:pPr marL="514350" indent="-514350">
              <a:spcBef>
                <a:spcPts val="1200"/>
              </a:spcBef>
              <a:buClr>
                <a:schemeClr val="accent6">
                  <a:lumMod val="50000"/>
                </a:schemeClr>
              </a:buClr>
              <a:buFont typeface="Wingdings" pitchFamily="2" charset="2"/>
              <a:buChar char="§"/>
            </a:pPr>
            <a:r>
              <a:rPr lang="en-US" sz="2800" dirty="0"/>
              <a:t>Example: If A is a producer and B is a consumer, then publisher-subscriber intermediary removes A’s knowledge of B. It also can remove partial knowledge of B for A.</a:t>
            </a:r>
          </a:p>
        </p:txBody>
      </p:sp>
      <p:pic>
        <p:nvPicPr>
          <p:cNvPr id="6146" name="Picture 2" descr="Using an intermediary"/>
          <p:cNvPicPr>
            <a:picLocks noChangeAspect="1" noChangeArrowheads="1"/>
          </p:cNvPicPr>
          <p:nvPr/>
        </p:nvPicPr>
        <p:blipFill>
          <a:blip r:embed="rId3" cstate="print"/>
          <a:srcRect/>
          <a:stretch>
            <a:fillRect/>
          </a:stretch>
        </p:blipFill>
        <p:spPr bwMode="auto">
          <a:xfrm>
            <a:off x="3592576" y="3253139"/>
            <a:ext cx="4724400" cy="3543300"/>
          </a:xfrm>
          <a:prstGeom prst="rect">
            <a:avLst/>
          </a:prstGeom>
          <a:noFill/>
          <a:ln w="9525">
            <a:noFill/>
            <a:miter lim="800000"/>
            <a:headEnd/>
            <a:tailEnd/>
          </a:ln>
        </p:spPr>
      </p:pic>
    </p:spTree>
    <p:extLst>
      <p:ext uri="{BB962C8B-B14F-4D97-AF65-F5344CB8AC3E}">
        <p14:creationId xmlns:p14="http://schemas.microsoft.com/office/powerpoint/2010/main" val="27112438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a:spLocks/>
          </p:cNvSpPr>
          <p:nvPr/>
        </p:nvSpPr>
        <p:spPr bwMode="auto">
          <a:xfrm flipH="1">
            <a:off x="7097327" y="1848374"/>
            <a:ext cx="640874" cy="948221"/>
          </a:xfrm>
          <a:custGeom>
            <a:avLst/>
            <a:gdLst/>
            <a:ahLst/>
            <a:cxnLst>
              <a:cxn ang="0">
                <a:pos x="50" y="265"/>
              </a:cxn>
              <a:cxn ang="0">
                <a:pos x="80" y="169"/>
              </a:cxn>
              <a:cxn ang="0">
                <a:pos x="112" y="89"/>
              </a:cxn>
              <a:cxn ang="0">
                <a:pos x="144" y="24"/>
              </a:cxn>
              <a:cxn ang="0">
                <a:pos x="200" y="0"/>
              </a:cxn>
              <a:cxn ang="0">
                <a:pos x="266" y="0"/>
              </a:cxn>
              <a:cxn ang="0">
                <a:pos x="318" y="24"/>
              </a:cxn>
              <a:cxn ang="0">
                <a:pos x="354" y="75"/>
              </a:cxn>
              <a:cxn ang="0">
                <a:pos x="359" y="171"/>
              </a:cxn>
              <a:cxn ang="0">
                <a:pos x="367" y="292"/>
              </a:cxn>
              <a:cxn ang="0">
                <a:pos x="354" y="404"/>
              </a:cxn>
              <a:cxn ang="0">
                <a:pos x="343" y="460"/>
              </a:cxn>
              <a:cxn ang="0">
                <a:pos x="322" y="505"/>
              </a:cxn>
              <a:cxn ang="0">
                <a:pos x="287" y="522"/>
              </a:cxn>
              <a:cxn ang="0">
                <a:pos x="191" y="548"/>
              </a:cxn>
              <a:cxn ang="0">
                <a:pos x="130" y="554"/>
              </a:cxn>
              <a:cxn ang="0">
                <a:pos x="34" y="530"/>
              </a:cxn>
              <a:cxn ang="0">
                <a:pos x="0" y="458"/>
              </a:cxn>
              <a:cxn ang="0">
                <a:pos x="7" y="388"/>
              </a:cxn>
              <a:cxn ang="0">
                <a:pos x="43" y="289"/>
              </a:cxn>
              <a:cxn ang="0">
                <a:pos x="50" y="265"/>
              </a:cxn>
            </a:cxnLst>
            <a:rect l="0" t="0" r="r" b="b"/>
            <a:pathLst>
              <a:path w="367" h="554">
                <a:moveTo>
                  <a:pt x="50" y="265"/>
                </a:moveTo>
                <a:lnTo>
                  <a:pt x="80" y="169"/>
                </a:lnTo>
                <a:lnTo>
                  <a:pt x="112" y="89"/>
                </a:lnTo>
                <a:lnTo>
                  <a:pt x="144" y="24"/>
                </a:lnTo>
                <a:lnTo>
                  <a:pt x="200" y="0"/>
                </a:lnTo>
                <a:lnTo>
                  <a:pt x="266" y="0"/>
                </a:lnTo>
                <a:lnTo>
                  <a:pt x="318" y="24"/>
                </a:lnTo>
                <a:lnTo>
                  <a:pt x="354" y="75"/>
                </a:lnTo>
                <a:lnTo>
                  <a:pt x="359" y="171"/>
                </a:lnTo>
                <a:lnTo>
                  <a:pt x="367" y="292"/>
                </a:lnTo>
                <a:lnTo>
                  <a:pt x="354" y="404"/>
                </a:lnTo>
                <a:lnTo>
                  <a:pt x="343" y="460"/>
                </a:lnTo>
                <a:lnTo>
                  <a:pt x="322" y="505"/>
                </a:lnTo>
                <a:lnTo>
                  <a:pt x="287" y="522"/>
                </a:lnTo>
                <a:lnTo>
                  <a:pt x="191" y="548"/>
                </a:lnTo>
                <a:lnTo>
                  <a:pt x="130" y="554"/>
                </a:lnTo>
                <a:lnTo>
                  <a:pt x="34" y="530"/>
                </a:lnTo>
                <a:lnTo>
                  <a:pt x="0" y="458"/>
                </a:lnTo>
                <a:lnTo>
                  <a:pt x="7" y="388"/>
                </a:lnTo>
                <a:lnTo>
                  <a:pt x="43" y="289"/>
                </a:lnTo>
                <a:lnTo>
                  <a:pt x="50" y="26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Title 3"/>
          <p:cNvSpPr>
            <a:spLocks noGrp="1"/>
          </p:cNvSpPr>
          <p:nvPr>
            <p:ph type="title"/>
          </p:nvPr>
        </p:nvSpPr>
        <p:spPr/>
        <p:txBody>
          <a:bodyPr>
            <a:normAutofit/>
          </a:bodyPr>
          <a:lstStyle/>
          <a:p>
            <a:r>
              <a:rPr lang="en-US" dirty="0"/>
              <a:t>Performance Tactics</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Performance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a:t>
            </a:fld>
            <a:endParaRPr lang="en-US"/>
          </a:p>
        </p:txBody>
      </p:sp>
      <p:pic>
        <p:nvPicPr>
          <p:cNvPr id="10241" name="Picture 1" descr="Performance tactics chart"/>
          <p:cNvPicPr>
            <a:picLocks noChangeAspect="1" noChangeArrowheads="1"/>
          </p:cNvPicPr>
          <p:nvPr/>
        </p:nvPicPr>
        <p:blipFill>
          <a:blip r:embed="rId2"/>
          <a:srcRect/>
          <a:stretch>
            <a:fillRect/>
          </a:stretch>
        </p:blipFill>
        <p:spPr bwMode="auto">
          <a:xfrm>
            <a:off x="2286000" y="2133600"/>
            <a:ext cx="7133844" cy="4537124"/>
          </a:xfrm>
          <a:prstGeom prst="rect">
            <a:avLst/>
          </a:prstGeom>
          <a:noFill/>
          <a:ln w="9525">
            <a:noFill/>
            <a:miter lim="800000"/>
            <a:headEnd/>
            <a:tailEnd/>
          </a:ln>
          <a:effectLst/>
        </p:spPr>
      </p:pic>
      <p:sp>
        <p:nvSpPr>
          <p:cNvPr id="11" name="Freeform 15"/>
          <p:cNvSpPr>
            <a:spLocks/>
          </p:cNvSpPr>
          <p:nvPr/>
        </p:nvSpPr>
        <p:spPr bwMode="auto">
          <a:xfrm flipH="1">
            <a:off x="6876665" y="1216548"/>
            <a:ext cx="553562" cy="676078"/>
          </a:xfrm>
          <a:custGeom>
            <a:avLst/>
            <a:gdLst/>
            <a:ahLst/>
            <a:cxnLst>
              <a:cxn ang="0">
                <a:pos x="112" y="386"/>
              </a:cxn>
              <a:cxn ang="0">
                <a:pos x="56" y="386"/>
              </a:cxn>
              <a:cxn ang="0">
                <a:pos x="7" y="343"/>
              </a:cxn>
              <a:cxn ang="0">
                <a:pos x="0" y="313"/>
              </a:cxn>
              <a:cxn ang="0">
                <a:pos x="0" y="274"/>
              </a:cxn>
              <a:cxn ang="0">
                <a:pos x="15" y="194"/>
              </a:cxn>
              <a:cxn ang="0">
                <a:pos x="47" y="136"/>
              </a:cxn>
              <a:cxn ang="0">
                <a:pos x="109" y="48"/>
              </a:cxn>
              <a:cxn ang="0">
                <a:pos x="151" y="15"/>
              </a:cxn>
              <a:cxn ang="0">
                <a:pos x="213" y="0"/>
              </a:cxn>
              <a:cxn ang="0">
                <a:pos x="271" y="21"/>
              </a:cxn>
              <a:cxn ang="0">
                <a:pos x="301" y="56"/>
              </a:cxn>
              <a:cxn ang="0">
                <a:pos x="309" y="97"/>
              </a:cxn>
              <a:cxn ang="0">
                <a:pos x="309" y="150"/>
              </a:cxn>
              <a:cxn ang="0">
                <a:pos x="288" y="218"/>
              </a:cxn>
              <a:cxn ang="0">
                <a:pos x="271" y="257"/>
              </a:cxn>
              <a:cxn ang="0">
                <a:pos x="277" y="298"/>
              </a:cxn>
              <a:cxn ang="0">
                <a:pos x="317" y="367"/>
              </a:cxn>
              <a:cxn ang="0">
                <a:pos x="317" y="384"/>
              </a:cxn>
              <a:cxn ang="0">
                <a:pos x="295" y="395"/>
              </a:cxn>
              <a:cxn ang="0">
                <a:pos x="245" y="306"/>
              </a:cxn>
              <a:cxn ang="0">
                <a:pos x="205" y="337"/>
              </a:cxn>
              <a:cxn ang="0">
                <a:pos x="159" y="367"/>
              </a:cxn>
              <a:cxn ang="0">
                <a:pos x="136" y="376"/>
              </a:cxn>
              <a:cxn ang="0">
                <a:pos x="112" y="386"/>
              </a:cxn>
            </a:cxnLst>
            <a:rect l="0" t="0" r="r" b="b"/>
            <a:pathLst>
              <a:path w="317" h="395">
                <a:moveTo>
                  <a:pt x="112" y="386"/>
                </a:moveTo>
                <a:lnTo>
                  <a:pt x="56" y="386"/>
                </a:lnTo>
                <a:lnTo>
                  <a:pt x="7" y="343"/>
                </a:lnTo>
                <a:lnTo>
                  <a:pt x="0" y="313"/>
                </a:lnTo>
                <a:lnTo>
                  <a:pt x="0" y="274"/>
                </a:lnTo>
                <a:lnTo>
                  <a:pt x="15" y="194"/>
                </a:lnTo>
                <a:lnTo>
                  <a:pt x="47" y="136"/>
                </a:lnTo>
                <a:lnTo>
                  <a:pt x="109" y="48"/>
                </a:lnTo>
                <a:lnTo>
                  <a:pt x="151" y="15"/>
                </a:lnTo>
                <a:lnTo>
                  <a:pt x="213" y="0"/>
                </a:lnTo>
                <a:lnTo>
                  <a:pt x="271" y="21"/>
                </a:lnTo>
                <a:lnTo>
                  <a:pt x="301" y="56"/>
                </a:lnTo>
                <a:lnTo>
                  <a:pt x="309" y="97"/>
                </a:lnTo>
                <a:lnTo>
                  <a:pt x="309" y="150"/>
                </a:lnTo>
                <a:lnTo>
                  <a:pt x="288" y="218"/>
                </a:lnTo>
                <a:lnTo>
                  <a:pt x="271" y="257"/>
                </a:lnTo>
                <a:lnTo>
                  <a:pt x="277" y="298"/>
                </a:lnTo>
                <a:lnTo>
                  <a:pt x="317" y="367"/>
                </a:lnTo>
                <a:lnTo>
                  <a:pt x="317" y="384"/>
                </a:lnTo>
                <a:lnTo>
                  <a:pt x="295" y="395"/>
                </a:lnTo>
                <a:lnTo>
                  <a:pt x="245" y="306"/>
                </a:lnTo>
                <a:lnTo>
                  <a:pt x="205" y="337"/>
                </a:lnTo>
                <a:lnTo>
                  <a:pt x="159" y="367"/>
                </a:lnTo>
                <a:lnTo>
                  <a:pt x="136" y="376"/>
                </a:lnTo>
                <a:lnTo>
                  <a:pt x="112" y="38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flipH="1">
            <a:off x="7359265" y="1873773"/>
            <a:ext cx="956945" cy="1170728"/>
          </a:xfrm>
          <a:custGeom>
            <a:avLst/>
            <a:gdLst/>
            <a:ahLst/>
            <a:cxnLst>
              <a:cxn ang="0">
                <a:pos x="268" y="138"/>
              </a:cxn>
              <a:cxn ang="0">
                <a:pos x="348" y="73"/>
              </a:cxn>
              <a:cxn ang="0">
                <a:pos x="434" y="17"/>
              </a:cxn>
              <a:cxn ang="0">
                <a:pos x="484" y="0"/>
              </a:cxn>
              <a:cxn ang="0">
                <a:pos x="546" y="11"/>
              </a:cxn>
              <a:cxn ang="0">
                <a:pos x="548" y="56"/>
              </a:cxn>
              <a:cxn ang="0">
                <a:pos x="516" y="108"/>
              </a:cxn>
              <a:cxn ang="0">
                <a:pos x="484" y="99"/>
              </a:cxn>
              <a:cxn ang="0">
                <a:pos x="449" y="81"/>
              </a:cxn>
              <a:cxn ang="0">
                <a:pos x="404" y="81"/>
              </a:cxn>
              <a:cxn ang="0">
                <a:pos x="340" y="121"/>
              </a:cxn>
              <a:cxn ang="0">
                <a:pos x="292" y="170"/>
              </a:cxn>
              <a:cxn ang="0">
                <a:pos x="209" y="258"/>
              </a:cxn>
              <a:cxn ang="0">
                <a:pos x="163" y="358"/>
              </a:cxn>
              <a:cxn ang="0">
                <a:pos x="131" y="427"/>
              </a:cxn>
              <a:cxn ang="0">
                <a:pos x="116" y="494"/>
              </a:cxn>
              <a:cxn ang="0">
                <a:pos x="129" y="502"/>
              </a:cxn>
              <a:cxn ang="0">
                <a:pos x="169" y="502"/>
              </a:cxn>
              <a:cxn ang="0">
                <a:pos x="212" y="510"/>
              </a:cxn>
              <a:cxn ang="0">
                <a:pos x="217" y="531"/>
              </a:cxn>
              <a:cxn ang="0">
                <a:pos x="187" y="550"/>
              </a:cxn>
              <a:cxn ang="0">
                <a:pos x="144" y="559"/>
              </a:cxn>
              <a:cxn ang="0">
                <a:pos x="92" y="587"/>
              </a:cxn>
              <a:cxn ang="0">
                <a:pos x="60" y="630"/>
              </a:cxn>
              <a:cxn ang="0">
                <a:pos x="51" y="678"/>
              </a:cxn>
              <a:cxn ang="0">
                <a:pos x="28" y="684"/>
              </a:cxn>
              <a:cxn ang="0">
                <a:pos x="4" y="660"/>
              </a:cxn>
              <a:cxn ang="0">
                <a:pos x="0" y="615"/>
              </a:cxn>
              <a:cxn ang="0">
                <a:pos x="25" y="574"/>
              </a:cxn>
              <a:cxn ang="0">
                <a:pos x="75" y="516"/>
              </a:cxn>
              <a:cxn ang="0">
                <a:pos x="97" y="451"/>
              </a:cxn>
              <a:cxn ang="0">
                <a:pos x="121" y="378"/>
              </a:cxn>
              <a:cxn ang="0">
                <a:pos x="153" y="293"/>
              </a:cxn>
              <a:cxn ang="0">
                <a:pos x="193" y="220"/>
              </a:cxn>
              <a:cxn ang="0">
                <a:pos x="236" y="164"/>
              </a:cxn>
              <a:cxn ang="0">
                <a:pos x="268" y="138"/>
              </a:cxn>
            </a:cxnLst>
            <a:rect l="0" t="0" r="r" b="b"/>
            <a:pathLst>
              <a:path w="548" h="684">
                <a:moveTo>
                  <a:pt x="268" y="138"/>
                </a:moveTo>
                <a:lnTo>
                  <a:pt x="348" y="73"/>
                </a:lnTo>
                <a:lnTo>
                  <a:pt x="434" y="17"/>
                </a:lnTo>
                <a:lnTo>
                  <a:pt x="484" y="0"/>
                </a:lnTo>
                <a:lnTo>
                  <a:pt x="546" y="11"/>
                </a:lnTo>
                <a:lnTo>
                  <a:pt x="548" y="56"/>
                </a:lnTo>
                <a:lnTo>
                  <a:pt x="516" y="108"/>
                </a:lnTo>
                <a:lnTo>
                  <a:pt x="484" y="99"/>
                </a:lnTo>
                <a:lnTo>
                  <a:pt x="449" y="81"/>
                </a:lnTo>
                <a:lnTo>
                  <a:pt x="404" y="81"/>
                </a:lnTo>
                <a:lnTo>
                  <a:pt x="340" y="121"/>
                </a:lnTo>
                <a:lnTo>
                  <a:pt x="292" y="170"/>
                </a:lnTo>
                <a:lnTo>
                  <a:pt x="209" y="258"/>
                </a:lnTo>
                <a:lnTo>
                  <a:pt x="163" y="358"/>
                </a:lnTo>
                <a:lnTo>
                  <a:pt x="131" y="427"/>
                </a:lnTo>
                <a:lnTo>
                  <a:pt x="116" y="494"/>
                </a:lnTo>
                <a:lnTo>
                  <a:pt x="129" y="502"/>
                </a:lnTo>
                <a:lnTo>
                  <a:pt x="169" y="502"/>
                </a:lnTo>
                <a:lnTo>
                  <a:pt x="212" y="510"/>
                </a:lnTo>
                <a:lnTo>
                  <a:pt x="217" y="531"/>
                </a:lnTo>
                <a:lnTo>
                  <a:pt x="187" y="550"/>
                </a:lnTo>
                <a:lnTo>
                  <a:pt x="144" y="559"/>
                </a:lnTo>
                <a:lnTo>
                  <a:pt x="92" y="587"/>
                </a:lnTo>
                <a:lnTo>
                  <a:pt x="60" y="630"/>
                </a:lnTo>
                <a:lnTo>
                  <a:pt x="51" y="678"/>
                </a:lnTo>
                <a:lnTo>
                  <a:pt x="28" y="684"/>
                </a:lnTo>
                <a:lnTo>
                  <a:pt x="4" y="660"/>
                </a:lnTo>
                <a:lnTo>
                  <a:pt x="0" y="615"/>
                </a:lnTo>
                <a:lnTo>
                  <a:pt x="25" y="574"/>
                </a:lnTo>
                <a:lnTo>
                  <a:pt x="75" y="516"/>
                </a:lnTo>
                <a:lnTo>
                  <a:pt x="97" y="451"/>
                </a:lnTo>
                <a:lnTo>
                  <a:pt x="121" y="378"/>
                </a:lnTo>
                <a:lnTo>
                  <a:pt x="153" y="293"/>
                </a:lnTo>
                <a:lnTo>
                  <a:pt x="193" y="220"/>
                </a:lnTo>
                <a:lnTo>
                  <a:pt x="236" y="164"/>
                </a:lnTo>
                <a:lnTo>
                  <a:pt x="268" y="13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rot="2824596" flipH="1">
            <a:off x="6358772" y="1447724"/>
            <a:ext cx="758875" cy="1200302"/>
          </a:xfrm>
          <a:custGeom>
            <a:avLst/>
            <a:gdLst/>
            <a:ahLst/>
            <a:cxnLst>
              <a:cxn ang="0">
                <a:pos x="16" y="9"/>
              </a:cxn>
              <a:cxn ang="0">
                <a:pos x="56" y="0"/>
              </a:cxn>
              <a:cxn ang="0">
                <a:pos x="112" y="33"/>
              </a:cxn>
              <a:cxn ang="0">
                <a:pos x="163" y="106"/>
              </a:cxn>
              <a:cxn ang="0">
                <a:pos x="224" y="205"/>
              </a:cxn>
              <a:cxn ang="0">
                <a:pos x="249" y="298"/>
              </a:cxn>
              <a:cxn ang="0">
                <a:pos x="256" y="414"/>
              </a:cxn>
              <a:cxn ang="0">
                <a:pos x="251" y="484"/>
              </a:cxn>
              <a:cxn ang="0">
                <a:pos x="251" y="523"/>
              </a:cxn>
              <a:cxn ang="0">
                <a:pos x="307" y="566"/>
              </a:cxn>
              <a:cxn ang="0">
                <a:pos x="337" y="622"/>
              </a:cxn>
              <a:cxn ang="0">
                <a:pos x="355" y="671"/>
              </a:cxn>
              <a:cxn ang="0">
                <a:pos x="339" y="704"/>
              </a:cxn>
              <a:cxn ang="0">
                <a:pos x="307" y="704"/>
              </a:cxn>
              <a:cxn ang="0">
                <a:pos x="272" y="679"/>
              </a:cxn>
              <a:cxn ang="0">
                <a:pos x="267" y="637"/>
              </a:cxn>
              <a:cxn ang="0">
                <a:pos x="249" y="583"/>
              </a:cxn>
              <a:cxn ang="0">
                <a:pos x="216" y="550"/>
              </a:cxn>
              <a:cxn ang="0">
                <a:pos x="184" y="540"/>
              </a:cxn>
              <a:cxn ang="0">
                <a:pos x="152" y="540"/>
              </a:cxn>
              <a:cxn ang="0">
                <a:pos x="146" y="516"/>
              </a:cxn>
              <a:cxn ang="0">
                <a:pos x="178" y="507"/>
              </a:cxn>
              <a:cxn ang="0">
                <a:pos x="211" y="503"/>
              </a:cxn>
              <a:cxn ang="0">
                <a:pos x="224" y="451"/>
              </a:cxn>
              <a:cxn ang="0">
                <a:pos x="227" y="371"/>
              </a:cxn>
              <a:cxn ang="0">
                <a:pos x="216" y="283"/>
              </a:cxn>
              <a:cxn ang="0">
                <a:pos x="187" y="212"/>
              </a:cxn>
              <a:cxn ang="0">
                <a:pos x="155" y="154"/>
              </a:cxn>
              <a:cxn ang="0">
                <a:pos x="122" y="124"/>
              </a:cxn>
              <a:cxn ang="0">
                <a:pos x="80" y="100"/>
              </a:cxn>
              <a:cxn ang="0">
                <a:pos x="34" y="76"/>
              </a:cxn>
              <a:cxn ang="0">
                <a:pos x="2" y="60"/>
              </a:cxn>
              <a:cxn ang="0">
                <a:pos x="0" y="28"/>
              </a:cxn>
              <a:cxn ang="0">
                <a:pos x="16" y="9"/>
              </a:cxn>
            </a:cxnLst>
            <a:rect l="0" t="0" r="r" b="b"/>
            <a:pathLst>
              <a:path w="355" h="704">
                <a:moveTo>
                  <a:pt x="16" y="9"/>
                </a:moveTo>
                <a:lnTo>
                  <a:pt x="56" y="0"/>
                </a:lnTo>
                <a:lnTo>
                  <a:pt x="112" y="33"/>
                </a:lnTo>
                <a:lnTo>
                  <a:pt x="163" y="106"/>
                </a:lnTo>
                <a:lnTo>
                  <a:pt x="224" y="205"/>
                </a:lnTo>
                <a:lnTo>
                  <a:pt x="249" y="298"/>
                </a:lnTo>
                <a:lnTo>
                  <a:pt x="256" y="414"/>
                </a:lnTo>
                <a:lnTo>
                  <a:pt x="251" y="484"/>
                </a:lnTo>
                <a:lnTo>
                  <a:pt x="251" y="523"/>
                </a:lnTo>
                <a:lnTo>
                  <a:pt x="307" y="566"/>
                </a:lnTo>
                <a:lnTo>
                  <a:pt x="337" y="622"/>
                </a:lnTo>
                <a:lnTo>
                  <a:pt x="355" y="671"/>
                </a:lnTo>
                <a:lnTo>
                  <a:pt x="339" y="704"/>
                </a:lnTo>
                <a:lnTo>
                  <a:pt x="307" y="704"/>
                </a:lnTo>
                <a:lnTo>
                  <a:pt x="272" y="679"/>
                </a:lnTo>
                <a:lnTo>
                  <a:pt x="267" y="637"/>
                </a:lnTo>
                <a:lnTo>
                  <a:pt x="249" y="583"/>
                </a:lnTo>
                <a:lnTo>
                  <a:pt x="216" y="550"/>
                </a:lnTo>
                <a:lnTo>
                  <a:pt x="184" y="540"/>
                </a:lnTo>
                <a:lnTo>
                  <a:pt x="152" y="540"/>
                </a:lnTo>
                <a:lnTo>
                  <a:pt x="146" y="516"/>
                </a:lnTo>
                <a:lnTo>
                  <a:pt x="178" y="507"/>
                </a:lnTo>
                <a:lnTo>
                  <a:pt x="211" y="503"/>
                </a:lnTo>
                <a:lnTo>
                  <a:pt x="224" y="451"/>
                </a:lnTo>
                <a:lnTo>
                  <a:pt x="227" y="371"/>
                </a:lnTo>
                <a:lnTo>
                  <a:pt x="216" y="283"/>
                </a:lnTo>
                <a:lnTo>
                  <a:pt x="187" y="212"/>
                </a:lnTo>
                <a:lnTo>
                  <a:pt x="155" y="154"/>
                </a:lnTo>
                <a:lnTo>
                  <a:pt x="122" y="124"/>
                </a:lnTo>
                <a:lnTo>
                  <a:pt x="80" y="100"/>
                </a:lnTo>
                <a:lnTo>
                  <a:pt x="34" y="76"/>
                </a:lnTo>
                <a:lnTo>
                  <a:pt x="2" y="60"/>
                </a:lnTo>
                <a:lnTo>
                  <a:pt x="0" y="28"/>
                </a:lnTo>
                <a:lnTo>
                  <a:pt x="16"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Performance</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Performance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a:t>
            </a:fld>
            <a:endParaRPr lang="en-US"/>
          </a:p>
        </p:txBody>
      </p:sp>
      <p:sp>
        <p:nvSpPr>
          <p:cNvPr id="9" name="TextBox 8"/>
          <p:cNvSpPr txBox="1"/>
          <p:nvPr/>
        </p:nvSpPr>
        <p:spPr>
          <a:xfrm>
            <a:off x="304800" y="1219200"/>
            <a:ext cx="10820400" cy="2800767"/>
          </a:xfrm>
          <a:prstGeom prst="rect">
            <a:avLst/>
          </a:prstGeom>
          <a:noFill/>
        </p:spPr>
        <p:txBody>
          <a:bodyPr wrap="square" rtlCol="0">
            <a:spAutoFit/>
          </a:bodyPr>
          <a:lstStyle/>
          <a:p>
            <a:r>
              <a:rPr lang="en-US" sz="3200" b="1" i="1" dirty="0"/>
              <a:t>Increase computational efficiency.</a:t>
            </a:r>
            <a:r>
              <a:rPr lang="en-US" sz="3200" dirty="0"/>
              <a:t> </a:t>
            </a:r>
            <a:endParaRPr lang="en-US" sz="2800" dirty="0"/>
          </a:p>
          <a:p>
            <a:pPr marL="342900" indent="-342900">
              <a:buFont typeface="Arial" panose="020B0604020202020204" pitchFamily="34" charset="0"/>
              <a:buChar char="•"/>
            </a:pPr>
            <a:r>
              <a:rPr lang="en-US" sz="2400" dirty="0"/>
              <a:t>One step in the processing of an event or a message is applying some algorithm. </a:t>
            </a:r>
            <a:r>
              <a:rPr lang="en-US" sz="2400" dirty="0">
                <a:solidFill>
                  <a:srgbClr val="FF0000"/>
                </a:solidFill>
              </a:rPr>
              <a:t>Improving the algorithms used in critical areas </a:t>
            </a:r>
            <a:r>
              <a:rPr lang="en-US" sz="2400" dirty="0"/>
              <a:t>will decrease latency. </a:t>
            </a:r>
          </a:p>
          <a:p>
            <a:pPr marL="342900" indent="-342900">
              <a:buFont typeface="Arial" panose="020B0604020202020204" pitchFamily="34" charset="0"/>
              <a:buChar char="•"/>
            </a:pPr>
            <a:r>
              <a:rPr lang="en-US" sz="2400" dirty="0"/>
              <a:t>Sometimes one resource can be traded for another. For example, intermediate data may be kept in a repository, or it may be regenerated depending on time and space resource availability. This tactic is usually applied to the processor but is also effective when applied to other resources such as a disk.</a:t>
            </a:r>
          </a:p>
        </p:txBody>
      </p:sp>
    </p:spTree>
    <p:extLst>
      <p:ext uri="{BB962C8B-B14F-4D97-AF65-F5344CB8AC3E}">
        <p14:creationId xmlns:p14="http://schemas.microsoft.com/office/powerpoint/2010/main" val="428334763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Performance</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Performance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5</a:t>
            </a:fld>
            <a:endParaRPr lang="en-US"/>
          </a:p>
        </p:txBody>
      </p:sp>
      <p:sp>
        <p:nvSpPr>
          <p:cNvPr id="9" name="TextBox 8"/>
          <p:cNvSpPr txBox="1"/>
          <p:nvPr/>
        </p:nvSpPr>
        <p:spPr>
          <a:xfrm>
            <a:off x="339969" y="1219200"/>
            <a:ext cx="10820400" cy="3170099"/>
          </a:xfrm>
          <a:prstGeom prst="rect">
            <a:avLst/>
          </a:prstGeom>
          <a:noFill/>
        </p:spPr>
        <p:txBody>
          <a:bodyPr wrap="square" rtlCol="0">
            <a:spAutoFit/>
          </a:bodyPr>
          <a:lstStyle/>
          <a:p>
            <a:r>
              <a:rPr lang="en-US" sz="3200" b="1" i="1" dirty="0"/>
              <a:t>Reduce computational overhead.</a:t>
            </a:r>
            <a:r>
              <a:rPr lang="en-US" sz="3200" dirty="0"/>
              <a:t> </a:t>
            </a:r>
            <a:endParaRPr lang="en-US" sz="2800" dirty="0"/>
          </a:p>
          <a:p>
            <a:pPr marL="342900" indent="-342900">
              <a:buFont typeface="Arial" panose="020B0604020202020204" pitchFamily="34" charset="0"/>
              <a:buChar char="•"/>
            </a:pPr>
            <a:r>
              <a:rPr lang="en-US" sz="2400" dirty="0"/>
              <a:t>If there is no request for a resource, processing needs are reduced. In </a:t>
            </a:r>
            <a:r>
              <a:rPr lang="en-US" sz="2400" dirty="0">
                <a:hlinkClick r:id="rId3"/>
              </a:rPr>
              <a:t>Chapter 17</a:t>
            </a:r>
            <a:r>
              <a:rPr lang="en-US" sz="2400" dirty="0"/>
              <a:t> (Software Architecture in Practice, 2</a:t>
            </a:r>
            <a:r>
              <a:rPr lang="en-US" sz="2400" baseline="30000" dirty="0"/>
              <a:t>nd</a:t>
            </a:r>
            <a:r>
              <a:rPr lang="en-US" sz="2400" dirty="0"/>
              <a:t> edition), you will see an example of using Java classes rather than Remote Method Invocation (RMI) because the former reduces communication requirements. </a:t>
            </a:r>
          </a:p>
          <a:p>
            <a:pPr marL="342900" indent="-342900">
              <a:buFont typeface="Arial" panose="020B0604020202020204" pitchFamily="34" charset="0"/>
              <a:buChar char="•"/>
            </a:pPr>
            <a:r>
              <a:rPr lang="en-US" sz="2400" dirty="0"/>
              <a:t>The use of intermediaries (so important for modifiability) increases the resources consumed in processing an event stream, and so removing them improves latency. This is a classic </a:t>
            </a:r>
            <a:r>
              <a:rPr lang="en-US" sz="2400" dirty="0">
                <a:solidFill>
                  <a:srgbClr val="FF0000"/>
                </a:solidFill>
              </a:rPr>
              <a:t>modifiability/performance tradeoff</a:t>
            </a:r>
            <a:r>
              <a:rPr lang="en-US" sz="2400" dirty="0"/>
              <a:t>.</a:t>
            </a:r>
          </a:p>
        </p:txBody>
      </p:sp>
    </p:spTree>
    <p:extLst>
      <p:ext uri="{BB962C8B-B14F-4D97-AF65-F5344CB8AC3E}">
        <p14:creationId xmlns:p14="http://schemas.microsoft.com/office/powerpoint/2010/main" val="34593547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Performance</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Performance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6</a:t>
            </a:fld>
            <a:endParaRPr lang="en-US"/>
          </a:p>
        </p:txBody>
      </p:sp>
      <p:sp>
        <p:nvSpPr>
          <p:cNvPr id="9" name="TextBox 8"/>
          <p:cNvSpPr txBox="1"/>
          <p:nvPr/>
        </p:nvSpPr>
        <p:spPr>
          <a:xfrm>
            <a:off x="304800" y="1143000"/>
            <a:ext cx="10668000" cy="4401205"/>
          </a:xfrm>
          <a:prstGeom prst="rect">
            <a:avLst/>
          </a:prstGeom>
          <a:noFill/>
        </p:spPr>
        <p:txBody>
          <a:bodyPr wrap="square" rtlCol="0">
            <a:spAutoFit/>
          </a:bodyPr>
          <a:lstStyle/>
          <a:p>
            <a:r>
              <a:rPr lang="en-US" sz="3200" b="1" i="1" dirty="0"/>
              <a:t>Manage event rate.</a:t>
            </a:r>
            <a:r>
              <a:rPr lang="en-US" sz="3200" dirty="0"/>
              <a:t> </a:t>
            </a:r>
          </a:p>
          <a:p>
            <a:pPr marL="457200" indent="-457200">
              <a:buFont typeface="Arial" panose="020B0604020202020204" pitchFamily="34" charset="0"/>
              <a:buChar char="•"/>
            </a:pPr>
            <a:r>
              <a:rPr lang="en-US" sz="2400" dirty="0"/>
              <a:t>If it is possible to reduce the sampling frequency at which environmental variables are monitored, demand can be reduced. Sometimes this is possible if the system was over-engineered. Other times an unnecessarily high sampling rate is used to establish harmonic periods between multiple streams. That is, some stream or streams of events are oversampled so that they can be synchronized.</a:t>
            </a:r>
          </a:p>
          <a:p>
            <a:r>
              <a:rPr lang="en-US" sz="3200" b="1" i="1" dirty="0"/>
              <a:t>Control frequency of sampling.</a:t>
            </a:r>
            <a:r>
              <a:rPr lang="en-US" sz="2400" dirty="0"/>
              <a:t> </a:t>
            </a:r>
          </a:p>
          <a:p>
            <a:pPr marL="342900" indent="-342900">
              <a:buFont typeface="Arial" panose="020B0604020202020204" pitchFamily="34" charset="0"/>
              <a:buChar char="•"/>
            </a:pPr>
            <a:r>
              <a:rPr lang="en-US" sz="2400" dirty="0"/>
              <a:t>If there is no control over the arrival of externally generated events, queued requests can be sampled at a lower frequency, possibly resulting in the loss of requests.</a:t>
            </a:r>
          </a:p>
        </p:txBody>
      </p:sp>
    </p:spTree>
    <p:extLst>
      <p:ext uri="{BB962C8B-B14F-4D97-AF65-F5344CB8AC3E}">
        <p14:creationId xmlns:p14="http://schemas.microsoft.com/office/powerpoint/2010/main" val="3835908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Performance</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Performance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7</a:t>
            </a:fld>
            <a:endParaRPr lang="en-US"/>
          </a:p>
        </p:txBody>
      </p:sp>
      <p:sp>
        <p:nvSpPr>
          <p:cNvPr id="9" name="TextBox 8"/>
          <p:cNvSpPr txBox="1"/>
          <p:nvPr/>
        </p:nvSpPr>
        <p:spPr>
          <a:xfrm>
            <a:off x="304800" y="1143000"/>
            <a:ext cx="10668000" cy="3785652"/>
          </a:xfrm>
          <a:prstGeom prst="rect">
            <a:avLst/>
          </a:prstGeom>
          <a:noFill/>
        </p:spPr>
        <p:txBody>
          <a:bodyPr wrap="square" rtlCol="0">
            <a:spAutoFit/>
          </a:bodyPr>
          <a:lstStyle/>
          <a:p>
            <a:r>
              <a:rPr lang="en-US" sz="3200" b="1" i="1" dirty="0"/>
              <a:t>Bound execution times.</a:t>
            </a:r>
            <a:r>
              <a:rPr lang="en-US" sz="2400" dirty="0"/>
              <a:t> </a:t>
            </a:r>
          </a:p>
          <a:p>
            <a:pPr marL="342900" indent="-342900">
              <a:buFont typeface="Arial" panose="020B0604020202020204" pitchFamily="34" charset="0"/>
              <a:buChar char="•"/>
            </a:pPr>
            <a:r>
              <a:rPr lang="en-US" sz="2400" dirty="0"/>
              <a:t>Place a limit on how much execution time is used to respond to an event. Sometimes this makes sense and sometimes it does not. For iterative, data-dependent algorithms, limiting the number of iterations is a method for bounding execution times.</a:t>
            </a:r>
          </a:p>
          <a:p>
            <a:r>
              <a:rPr lang="en-US" sz="3200" b="1" i="1" dirty="0"/>
              <a:t>Bound queue sizes.</a:t>
            </a:r>
            <a:r>
              <a:rPr lang="en-US" sz="3200" dirty="0"/>
              <a:t> </a:t>
            </a:r>
          </a:p>
          <a:p>
            <a:pPr marL="342900" indent="-342900">
              <a:buFont typeface="Arial" panose="020B0604020202020204" pitchFamily="34" charset="0"/>
              <a:buChar char="•"/>
            </a:pPr>
            <a:r>
              <a:rPr lang="en-US" sz="2400" dirty="0"/>
              <a:t>This controls the maximum number of queued arrivals and consequently the resources used to process the arrivals.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984897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Performance</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Performance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8</a:t>
            </a:fld>
            <a:endParaRPr lang="en-US"/>
          </a:p>
        </p:txBody>
      </p:sp>
      <p:sp>
        <p:nvSpPr>
          <p:cNvPr id="9" name="TextBox 8"/>
          <p:cNvSpPr txBox="1"/>
          <p:nvPr/>
        </p:nvSpPr>
        <p:spPr>
          <a:xfrm>
            <a:off x="304800" y="1055370"/>
            <a:ext cx="10820400" cy="4770537"/>
          </a:xfrm>
          <a:prstGeom prst="rect">
            <a:avLst/>
          </a:prstGeom>
          <a:noFill/>
        </p:spPr>
        <p:txBody>
          <a:bodyPr wrap="square" rtlCol="0">
            <a:spAutoFit/>
          </a:bodyPr>
          <a:lstStyle/>
          <a:p>
            <a:r>
              <a:rPr lang="en-US" sz="3200" b="1" i="1" dirty="0"/>
              <a:t>Introduce concurrency.</a:t>
            </a:r>
            <a:r>
              <a:rPr lang="en-US" sz="2400" dirty="0"/>
              <a:t> </a:t>
            </a:r>
          </a:p>
          <a:p>
            <a:pPr marL="457200" indent="-457200">
              <a:buFont typeface="Arial" panose="020B0604020202020204" pitchFamily="34" charset="0"/>
              <a:buChar char="•"/>
            </a:pPr>
            <a:r>
              <a:rPr lang="en-US" sz="2400" dirty="0"/>
              <a:t>If requests can be processed in parallel, the blocked time can be reduced. Concurrency can be introduced by processing different streams of events on different threads or by creating additional threads to process different sets of activities. Once concurrency has been introduced, appropriately allocating the threads to resources (load balancing) is important in order to maximally exploit the concurrency.</a:t>
            </a:r>
          </a:p>
          <a:p>
            <a:r>
              <a:rPr lang="en-US" sz="3200" b="1" i="1" dirty="0"/>
              <a:t>Maintain multiple copies of either data or computations.</a:t>
            </a:r>
            <a:r>
              <a:rPr lang="en-US" sz="2400" dirty="0"/>
              <a:t> </a:t>
            </a:r>
          </a:p>
          <a:p>
            <a:pPr marL="457200" indent="-457200">
              <a:buFont typeface="Arial" panose="020B0604020202020204" pitchFamily="34" charset="0"/>
              <a:buChar char="•"/>
            </a:pPr>
            <a:r>
              <a:rPr lang="en-US" sz="2400" dirty="0"/>
              <a:t>Clients in a client-server pattern are replicas of the computation. The purpose of replicas is to reduce the contention that would occur if all computations took place on a central server. Caching is a tactic in which data is replicated, either on different speed repositories or on separate repositories, to reduce contention. </a:t>
            </a:r>
          </a:p>
        </p:txBody>
      </p:sp>
    </p:spTree>
    <p:extLst>
      <p:ext uri="{BB962C8B-B14F-4D97-AF65-F5344CB8AC3E}">
        <p14:creationId xmlns:p14="http://schemas.microsoft.com/office/powerpoint/2010/main" val="33004757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Performance</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Performance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9</a:t>
            </a:fld>
            <a:endParaRPr lang="en-US"/>
          </a:p>
        </p:txBody>
      </p:sp>
      <p:sp>
        <p:nvSpPr>
          <p:cNvPr id="9" name="TextBox 8"/>
          <p:cNvSpPr txBox="1"/>
          <p:nvPr/>
        </p:nvSpPr>
        <p:spPr>
          <a:xfrm>
            <a:off x="304800" y="1143000"/>
            <a:ext cx="10820400" cy="4770537"/>
          </a:xfrm>
          <a:prstGeom prst="rect">
            <a:avLst/>
          </a:prstGeom>
          <a:noFill/>
        </p:spPr>
        <p:txBody>
          <a:bodyPr wrap="square" rtlCol="0">
            <a:spAutoFit/>
          </a:bodyPr>
          <a:lstStyle/>
          <a:p>
            <a:r>
              <a:rPr lang="en-US" sz="3200" b="1" i="1" dirty="0"/>
              <a:t>Increase available resources.</a:t>
            </a:r>
            <a:r>
              <a:rPr lang="en-US" sz="2400" dirty="0"/>
              <a:t> </a:t>
            </a:r>
          </a:p>
          <a:p>
            <a:pPr marL="457200" indent="-457200">
              <a:buFont typeface="Arial" panose="020B0604020202020204" pitchFamily="34" charset="0"/>
              <a:buChar char="•"/>
            </a:pPr>
            <a:r>
              <a:rPr lang="en-US" sz="2400" dirty="0"/>
              <a:t>Faster processors, additional processors, additional memory, and faster networks all have the potential for reducing latency. </a:t>
            </a:r>
            <a:r>
              <a:rPr lang="en-US" sz="2400" i="1" dirty="0"/>
              <a:t>Cost is usually a consideration</a:t>
            </a:r>
            <a:r>
              <a:rPr lang="en-US" sz="2400" dirty="0"/>
              <a:t> in the choice of resources, but increasing the resources is definitely a tactic to reduce latency.</a:t>
            </a:r>
          </a:p>
          <a:p>
            <a:r>
              <a:rPr lang="en-US" sz="3200" b="1" i="1" dirty="0"/>
              <a:t>Scheduling. </a:t>
            </a:r>
          </a:p>
          <a:p>
            <a:pPr marL="457200" indent="-457200">
              <a:buFont typeface="Arial" panose="020B0604020202020204" pitchFamily="34" charset="0"/>
              <a:buChar char="•"/>
            </a:pPr>
            <a:r>
              <a:rPr lang="en-US" sz="2400" dirty="0"/>
              <a:t>Whenever there is contention for a resource, the resource must be scheduled. Processors are scheduled, buffers are scheduled, and networks are scheduled. The architect's goal is to understand the characteristics of each resource's use and choose the scheduling strategy that is compatible with it.</a:t>
            </a:r>
          </a:p>
          <a:p>
            <a:br>
              <a:rPr lang="en-US" sz="2400" dirty="0"/>
            </a:br>
            <a:endParaRPr lang="en-US" sz="2400" dirty="0"/>
          </a:p>
        </p:txBody>
      </p:sp>
    </p:spTree>
    <p:extLst>
      <p:ext uri="{BB962C8B-B14F-4D97-AF65-F5344CB8AC3E}">
        <p14:creationId xmlns:p14="http://schemas.microsoft.com/office/powerpoint/2010/main" val="3174527829"/>
      </p:ext>
    </p:extLst>
  </p:cSld>
  <p:clrMapOvr>
    <a:masterClrMapping/>
  </p:clrMapOvr>
  <p:transition/>
</p:sld>
</file>

<file path=ppt/theme/theme1.xml><?xml version="1.0" encoding="utf-8"?>
<a:theme xmlns:a="http://schemas.openxmlformats.org/drawingml/2006/main" name="Pitchbook">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2127</Words>
  <Application>Microsoft Office PowerPoint</Application>
  <PresentationFormat>Widescreen</PresentationFormat>
  <Paragraphs>260</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Times-Italic</vt:lpstr>
      <vt:lpstr>Times-Roman</vt:lpstr>
      <vt:lpstr>Wingdings</vt:lpstr>
      <vt:lpstr>Pitchbook</vt:lpstr>
      <vt:lpstr>SWEN 755: Software Architecture</vt:lpstr>
      <vt:lpstr>Security Tactics</vt:lpstr>
      <vt:lpstr>Performance Tactics</vt:lpstr>
      <vt:lpstr>Performance</vt:lpstr>
      <vt:lpstr>Performance</vt:lpstr>
      <vt:lpstr>Performance</vt:lpstr>
      <vt:lpstr>Performance</vt:lpstr>
      <vt:lpstr>Performance</vt:lpstr>
      <vt:lpstr>Performance</vt:lpstr>
      <vt:lpstr>Usability Tactics</vt:lpstr>
      <vt:lpstr>Modifiability Tactics</vt:lpstr>
      <vt:lpstr>Modifiability</vt:lpstr>
      <vt:lpstr>Modifiability</vt:lpstr>
      <vt:lpstr>Modifiability</vt:lpstr>
      <vt:lpstr>Modifiability</vt:lpstr>
      <vt:lpstr>Modifiability</vt:lpstr>
      <vt:lpstr>Modifiability</vt:lpstr>
      <vt:lpstr>Modifiability: Split a Responsibility </vt:lpstr>
      <vt:lpstr>Modifiability: Split a Responsibility </vt:lpstr>
      <vt:lpstr>Modifiability: Increasing Cohesion</vt:lpstr>
      <vt:lpstr>Modifiability: Increasing Cohesion</vt:lpstr>
      <vt:lpstr>Modifiability: Increasing Cohesion</vt:lpstr>
      <vt:lpstr>Modifiability: Reduce Coupling</vt:lpstr>
      <vt:lpstr>Modifiability: Reduce Coupling</vt:lpstr>
      <vt:lpstr>Modifiability: Reduce Coupling</vt:lpstr>
      <vt:lpstr>Modifiability: Reduce Coupling</vt:lpstr>
      <vt:lpstr>Modifiability: Reduce Coupling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2011-02-26T16:21:31Z</dcterms:created>
  <dcterms:modified xsi:type="dcterms:W3CDTF">2024-09-14T03:51:49Z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