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Lst>
  <p:notesMasterIdLst>
    <p:notesMasterId r:id="rId13"/>
  </p:notesMasterIdLst>
  <p:handoutMasterIdLst>
    <p:handoutMasterId r:id="rId14"/>
  </p:handoutMasterIdLst>
  <p:sldIdLst>
    <p:sldId id="256" r:id="rId2"/>
    <p:sldId id="447" r:id="rId3"/>
    <p:sldId id="413" r:id="rId4"/>
    <p:sldId id="412" r:id="rId5"/>
    <p:sldId id="441" r:id="rId6"/>
    <p:sldId id="440" r:id="rId7"/>
    <p:sldId id="442" r:id="rId8"/>
    <p:sldId id="443" r:id="rId9"/>
    <p:sldId id="444" r:id="rId10"/>
    <p:sldId id="445" r:id="rId11"/>
    <p:sldId id="446" r:id="rId12"/>
  </p:sldIdLst>
  <p:sldSz cx="12192000" cy="6858000"/>
  <p:notesSz cx="7010400" cy="92964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D40"/>
    <a:srgbClr val="17295D"/>
    <a:srgbClr val="A31F15"/>
    <a:srgbClr val="6F8E2A"/>
    <a:srgbClr val="000000"/>
    <a:srgbClr val="FFCC99"/>
    <a:srgbClr val="88AE34"/>
    <a:srgbClr val="799A2E"/>
    <a:srgbClr val="6CA2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04" autoAdjust="0"/>
    <p:restoredTop sz="82218" autoAdjust="0"/>
  </p:normalViewPr>
  <p:slideViewPr>
    <p:cSldViewPr>
      <p:cViewPr varScale="1">
        <p:scale>
          <a:sx n="65" d="100"/>
          <a:sy n="65" d="100"/>
        </p:scale>
        <p:origin x="1603" y="5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sz="quarter" idx="1"/>
          </p:nvPr>
        </p:nvSpPr>
        <p:spPr>
          <a:xfrm>
            <a:off x="3970938" y="0"/>
            <a:ext cx="3037840" cy="464820"/>
          </a:xfrm>
          <a:prstGeom prst="rect">
            <a:avLst/>
          </a:prstGeom>
        </p:spPr>
        <p:txBody>
          <a:bodyPr vert="horz"/>
          <a:lstStyle/>
          <a:p>
            <a:fld id="{31555DB1-8736-42A3-B48D-2B08FB93332A}" type="datetimeFigureOut">
              <a:rPr lang="en-US" smtClean="0"/>
              <a:pPr/>
              <a:t>9/18/2024</a:t>
            </a:fld>
            <a:endParaRPr lang="en-US"/>
          </a:p>
        </p:txBody>
      </p:sp>
      <p:sp>
        <p:nvSpPr>
          <p:cNvPr id="4" name="Rectangle 4"/>
          <p:cNvSpPr>
            <a:spLocks noGrp="1"/>
          </p:cNvSpPr>
          <p:nvPr>
            <p:ph type="ftr" sz="quarter" idx="2"/>
          </p:nvPr>
        </p:nvSpPr>
        <p:spPr>
          <a:xfrm>
            <a:off x="0" y="8829967"/>
            <a:ext cx="3037840" cy="464820"/>
          </a:xfrm>
          <a:prstGeom prst="rect">
            <a:avLst/>
          </a:prstGeom>
        </p:spPr>
        <p:txBody>
          <a:bodyPr vert="horz"/>
          <a:lstStyle/>
          <a:p>
            <a:endParaRPr lang="en-US"/>
          </a:p>
        </p:txBody>
      </p:sp>
      <p:sp>
        <p:nvSpPr>
          <p:cNvPr id="5" name="Rectangle 5"/>
          <p:cNvSpPr>
            <a:spLocks noGrp="1"/>
          </p:cNvSpPr>
          <p:nvPr>
            <p:ph type="sldNum" sz="quarter" idx="3"/>
          </p:nvPr>
        </p:nvSpPr>
        <p:spPr>
          <a:xfrm>
            <a:off x="3970938" y="8829967"/>
            <a:ext cx="3037840" cy="464820"/>
          </a:xfrm>
          <a:prstGeom prst="rect">
            <a:avLst/>
          </a:prstGeom>
        </p:spPr>
        <p:txBody>
          <a:bodyPr vert="horz"/>
          <a:lstStyle/>
          <a:p>
            <a:fld id="{5400D380-E0D7-4EB1-B91E-BFCC7DA7F29D}" type="slidenum">
              <a:rPr lang="en-US" smtClean="0"/>
              <a:pPr/>
              <a:t>‹#›</a:t>
            </a:fld>
            <a:endParaRPr lang="en-US"/>
          </a:p>
        </p:txBody>
      </p:sp>
    </p:spTree>
    <p:extLst>
      <p:ext uri="{BB962C8B-B14F-4D97-AF65-F5344CB8AC3E}">
        <p14:creationId xmlns:p14="http://schemas.microsoft.com/office/powerpoint/2010/main" val="2924990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idx="1"/>
          </p:nvPr>
        </p:nvSpPr>
        <p:spPr>
          <a:xfrm>
            <a:off x="3970938" y="0"/>
            <a:ext cx="3037840" cy="464820"/>
          </a:xfrm>
          <a:prstGeom prst="rect">
            <a:avLst/>
          </a:prstGeom>
        </p:spPr>
        <p:txBody>
          <a:bodyPr vert="horz"/>
          <a:lstStyle/>
          <a:p>
            <a:fld id="{0BDB199F-A56C-4049-BA04-1447030960FF}" type="datetimeFigureOut">
              <a:rPr lang="en-US" smtClean="0"/>
              <a:pPr/>
              <a:t>9/18/2024</a:t>
            </a:fld>
            <a:endParaRPr lang="en-US"/>
          </a:p>
        </p:txBody>
      </p:sp>
      <p:sp>
        <p:nvSpPr>
          <p:cNvPr id="4" name="Rectangle 4"/>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701040" y="4415790"/>
            <a:ext cx="5608320" cy="41833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829967"/>
            <a:ext cx="3037840" cy="464820"/>
          </a:xfrm>
          <a:prstGeom prst="rect">
            <a:avLst/>
          </a:prstGeom>
        </p:spPr>
        <p:txBody>
          <a:bodyPr vert="horz"/>
          <a:lstStyle/>
          <a:p>
            <a:endParaRPr lang="en-US"/>
          </a:p>
        </p:txBody>
      </p:sp>
      <p:sp>
        <p:nvSpPr>
          <p:cNvPr id="7" name="Rectangle 7"/>
          <p:cNvSpPr>
            <a:spLocks noGrp="1"/>
          </p:cNvSpPr>
          <p:nvPr>
            <p:ph type="sldNum" sz="quarter" idx="5"/>
          </p:nvPr>
        </p:nvSpPr>
        <p:spPr>
          <a:xfrm>
            <a:off x="3970938" y="8829967"/>
            <a:ext cx="3037840" cy="464820"/>
          </a:xfrm>
          <a:prstGeom prst="rect">
            <a:avLst/>
          </a:prstGeom>
        </p:spPr>
        <p:txBody>
          <a:bodyPr vert="horz"/>
          <a:lstStyle/>
          <a:p>
            <a:fld id="{B3A019F3-8596-4028-9847-CBD3A185B07A}" type="slidenum">
              <a:rPr lang="en-US" smtClean="0"/>
              <a:pPr/>
              <a:t>‹#›</a:t>
            </a:fld>
            <a:endParaRPr lang="en-US"/>
          </a:p>
        </p:txBody>
      </p:sp>
    </p:spTree>
    <p:extLst>
      <p:ext uri="{BB962C8B-B14F-4D97-AF65-F5344CB8AC3E}">
        <p14:creationId xmlns:p14="http://schemas.microsoft.com/office/powerpoint/2010/main" val="129032015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406400" y="696913"/>
            <a:ext cx="6197600" cy="3486150"/>
          </a:xfrm>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r>
              <a:rPr lang="en-US"/>
              <a:t>Quiz soon on security? </a:t>
            </a:r>
            <a:endParaRPr lang="en-US" dirty="0"/>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r>
              <a:rPr lang="en-US" dirty="0"/>
              <a:t>Talk with partner for some time, then present in class. </a:t>
            </a:r>
          </a:p>
          <a:p>
            <a:pPr marL="0" indent="0">
              <a:buFont typeface="Arial" panose="020B0604020202020204" pitchFamily="34" charset="0"/>
              <a:buNone/>
            </a:pPr>
            <a:r>
              <a:rPr lang="en-US" dirty="0"/>
              <a:t>Tactics may be implemented in this case by users or by the designers. </a:t>
            </a:r>
          </a:p>
          <a:p>
            <a:pPr marL="0" indent="0">
              <a:buFont typeface="Arial" panose="020B0604020202020204" pitchFamily="34" charset="0"/>
              <a:buNone/>
            </a:pPr>
            <a:r>
              <a:rPr lang="en-US" dirty="0"/>
              <a:t>Throughput = “how many people per hour get from location X to location Y?”</a:t>
            </a:r>
          </a:p>
          <a:p>
            <a:pPr marL="0" indent="0">
              <a:buFont typeface="Arial" panose="020B0604020202020204" pitchFamily="34" charset="0"/>
              <a:buNone/>
            </a:pPr>
            <a:r>
              <a:rPr lang="en-US" dirty="0"/>
              <a:t>Average-case latency = “how long does it take on average, to get from location X to location Y?”</a:t>
            </a:r>
          </a:p>
          <a:p>
            <a:pPr marL="171450" indent="-171450">
              <a:buFont typeface="Arial" panose="020B0604020202020204" pitchFamily="34" charset="0"/>
              <a:buChar char="•"/>
            </a:pPr>
            <a:r>
              <a:rPr lang="en-US" dirty="0"/>
              <a:t>Increase efficiency – Users may find quicker/shorter routes to their destination. Designers may offer multiple routes.</a:t>
            </a:r>
          </a:p>
          <a:p>
            <a:pPr marL="171450" indent="-171450">
              <a:buFont typeface="Arial" panose="020B0604020202020204" pitchFamily="34" charset="0"/>
              <a:buChar char="•"/>
            </a:pPr>
            <a:r>
              <a:rPr lang="en-US" dirty="0"/>
              <a:t>Reduce overhead – Users may carpool to get more people to the place they are going (carpool lanes may be included in design). Using pre-programmed traffic lights vs complex sensor systems can help literally reduce computational overhead. </a:t>
            </a:r>
          </a:p>
          <a:p>
            <a:pPr marL="171450" indent="-171450">
              <a:buFont typeface="Arial" panose="020B0604020202020204" pitchFamily="34" charset="0"/>
              <a:buChar char="•"/>
            </a:pPr>
            <a:r>
              <a:rPr lang="en-US" dirty="0"/>
              <a:t>Manage event rate – Lights can limit the number of cars entering a specific road at a time. </a:t>
            </a:r>
          </a:p>
          <a:p>
            <a:pPr marL="171450" indent="-171450">
              <a:buFont typeface="Arial" panose="020B0604020202020204" pitchFamily="34" charset="0"/>
              <a:buChar char="•"/>
            </a:pPr>
            <a:r>
              <a:rPr lang="en-US" dirty="0"/>
              <a:t>Control frequency of sampling – Sensors might be frequently monitored in high-traffic zones, but less so or not used in low-traffic zones. For example, changing speed of highway in NJ based on traffic flow.</a:t>
            </a:r>
          </a:p>
          <a:p>
            <a:pPr marL="171450" indent="-171450">
              <a:buFont typeface="Arial" panose="020B0604020202020204" pitchFamily="34" charset="0"/>
              <a:buChar char="•"/>
            </a:pPr>
            <a:r>
              <a:rPr lang="en-US" dirty="0"/>
              <a:t>Introduce concurrency – Multiple lanes, parallel roads, carpooling. </a:t>
            </a:r>
          </a:p>
          <a:p>
            <a:pPr marL="171450" indent="-171450">
              <a:buFont typeface="Arial" panose="020B0604020202020204" pitchFamily="34" charset="0"/>
              <a:buChar char="•"/>
            </a:pPr>
            <a:r>
              <a:rPr lang="en-US" dirty="0"/>
              <a:t>Maintain multiple copies – Adding lanes or parallel routes. Redundant power source for lights in high-traffic areas. </a:t>
            </a:r>
          </a:p>
          <a:p>
            <a:pPr marL="171450" indent="-171450">
              <a:buFont typeface="Arial" panose="020B0604020202020204" pitchFamily="34" charset="0"/>
              <a:buChar char="•"/>
            </a:pPr>
            <a:r>
              <a:rPr lang="en-US" dirty="0"/>
              <a:t>Increase available resources – More lanes, more routes. </a:t>
            </a:r>
          </a:p>
          <a:p>
            <a:pPr marL="171450" indent="-171450">
              <a:buFont typeface="Arial" panose="020B0604020202020204" pitchFamily="34" charset="0"/>
              <a:buChar char="•"/>
            </a:pPr>
            <a:r>
              <a:rPr lang="en-US" dirty="0"/>
              <a:t>Scheduling policy – Fixed priority scheduling policy for ambulances/police/emergency vehicles with lights/sirens. Carpool/bus lanes also apply here. So do synced traffic lights.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Emphasis on tactics being generic design principles which are used in the real world to achieve quality attributes – not just used in software design and architecture. </a:t>
            </a:r>
          </a:p>
          <a:p>
            <a:pPr marL="171450" indent="-171450">
              <a:buFont typeface="Arial" panose="020B0604020202020204" pitchFamily="34" charset="0"/>
              <a:buChar char="•"/>
            </a:pPr>
            <a:r>
              <a:rPr lang="en-US" dirty="0"/>
              <a:t>RIT cares about modifiability – modifying spaces in buildings, adding on. </a:t>
            </a:r>
          </a:p>
          <a:p>
            <a:pPr marL="171450" indent="-171450">
              <a:buFont typeface="Arial" panose="020B0604020202020204" pitchFamily="34" charset="0"/>
              <a:buChar char="•"/>
            </a:pPr>
            <a:r>
              <a:rPr lang="en-US" dirty="0"/>
              <a:t>RIT cares about security – ID card swipes. </a:t>
            </a:r>
          </a:p>
          <a:p>
            <a:pPr marL="171450" indent="-171450">
              <a:buFont typeface="Arial" panose="020B0604020202020204" pitchFamily="34" charset="0"/>
              <a:buChar char="•"/>
            </a:pPr>
            <a:r>
              <a:rPr lang="en-US" dirty="0"/>
              <a:t>RIT cares about usability – provides projectors, whiteboards in classroom. </a:t>
            </a:r>
          </a:p>
        </p:txBody>
      </p:sp>
      <p:sp>
        <p:nvSpPr>
          <p:cNvPr id="4" name="Slide Number Placeholder 3"/>
          <p:cNvSpPr>
            <a:spLocks noGrp="1"/>
          </p:cNvSpPr>
          <p:nvPr>
            <p:ph type="sldNum" sz="quarter" idx="5"/>
          </p:nvPr>
        </p:nvSpPr>
        <p:spPr/>
        <p:txBody>
          <a:bodyPr/>
          <a:lstStyle/>
          <a:p>
            <a:fld id="{B3A019F3-8596-4028-9847-CBD3A185B07A}" type="slidenum">
              <a:rPr lang="en-US" smtClean="0"/>
              <a:pPr/>
              <a:t>2</a:t>
            </a:fld>
            <a:endParaRPr lang="en-US"/>
          </a:p>
        </p:txBody>
      </p:sp>
    </p:spTree>
    <p:extLst>
      <p:ext uri="{BB962C8B-B14F-4D97-AF65-F5344CB8AC3E}">
        <p14:creationId xmlns:p14="http://schemas.microsoft.com/office/powerpoint/2010/main" val="2179059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92500" lnSpcReduction="10000"/>
          </a:bodyPr>
          <a:lstStyle/>
          <a:p>
            <a:pPr marL="0" indent="0">
              <a:buFont typeface="Arial" panose="020B0604020202020204" pitchFamily="34" charset="0"/>
              <a:buNone/>
            </a:pPr>
            <a:r>
              <a:rPr lang="en-US" dirty="0"/>
              <a:t>Talk with partner for some time, then present in class. </a:t>
            </a:r>
          </a:p>
          <a:p>
            <a:pPr marL="0" indent="0">
              <a:buFont typeface="Arial" panose="020B0604020202020204" pitchFamily="34" charset="0"/>
              <a:buNone/>
            </a:pPr>
            <a:r>
              <a:rPr lang="en-US" dirty="0"/>
              <a:t>Tactics may be implemented in this case by users or by the designers. </a:t>
            </a:r>
          </a:p>
          <a:p>
            <a:pPr marL="0" indent="0">
              <a:buFont typeface="Arial" panose="020B0604020202020204" pitchFamily="34" charset="0"/>
              <a:buNone/>
            </a:pPr>
            <a:r>
              <a:rPr lang="en-US" dirty="0"/>
              <a:t>Throughput = “how many people per hour get from location X to location Y?”</a:t>
            </a:r>
          </a:p>
          <a:p>
            <a:pPr marL="0" indent="0">
              <a:buFont typeface="Arial" panose="020B0604020202020204" pitchFamily="34" charset="0"/>
              <a:buNone/>
            </a:pPr>
            <a:r>
              <a:rPr lang="en-US" dirty="0"/>
              <a:t>Average-case latency = “how long does it take on average, to get from location X to location Y?”</a:t>
            </a:r>
          </a:p>
          <a:p>
            <a:pPr marL="171450" indent="-171450">
              <a:buFont typeface="Arial" panose="020B0604020202020204" pitchFamily="34" charset="0"/>
              <a:buChar char="•"/>
            </a:pPr>
            <a:r>
              <a:rPr lang="en-US" dirty="0"/>
              <a:t>Increase efficiency – Users may find quicker/shorter routes to their destination. Designers may offer multiple routes.</a:t>
            </a:r>
          </a:p>
          <a:p>
            <a:pPr marL="171450" indent="-171450">
              <a:buFont typeface="Arial" panose="020B0604020202020204" pitchFamily="34" charset="0"/>
              <a:buChar char="•"/>
            </a:pPr>
            <a:r>
              <a:rPr lang="en-US" dirty="0"/>
              <a:t>Reduce overhead – Users may carpool to get more people to the place they are going (carpool lanes may be included in design). Using pre-programmed traffic lights vs complex sensor systems can help literally reduce computational overhead. </a:t>
            </a:r>
          </a:p>
          <a:p>
            <a:pPr marL="171450" indent="-171450">
              <a:buFont typeface="Arial" panose="020B0604020202020204" pitchFamily="34" charset="0"/>
              <a:buChar char="•"/>
            </a:pPr>
            <a:r>
              <a:rPr lang="en-US" dirty="0"/>
              <a:t>Manage event rate – Lights can limit the number of cars entering a specific road at a time. </a:t>
            </a:r>
          </a:p>
          <a:p>
            <a:pPr marL="171450" indent="-171450">
              <a:buFont typeface="Arial" panose="020B0604020202020204" pitchFamily="34" charset="0"/>
              <a:buChar char="•"/>
            </a:pPr>
            <a:r>
              <a:rPr lang="en-US" dirty="0"/>
              <a:t>Control frequency of sampling – Sensors might be frequently monitored in high-traffic zones, but less so or not used in low-traffic zones. For example, changing speed of highway in NJ based on traffic flow.</a:t>
            </a:r>
          </a:p>
          <a:p>
            <a:pPr marL="171450" indent="-171450">
              <a:buFont typeface="Arial" panose="020B0604020202020204" pitchFamily="34" charset="0"/>
              <a:buChar char="•"/>
            </a:pPr>
            <a:r>
              <a:rPr lang="en-US" dirty="0"/>
              <a:t>Introduce concurrency – Multiple lanes, parallel roads, carpooling. </a:t>
            </a:r>
          </a:p>
          <a:p>
            <a:pPr marL="171450" indent="-171450">
              <a:buFont typeface="Arial" panose="020B0604020202020204" pitchFamily="34" charset="0"/>
              <a:buChar char="•"/>
            </a:pPr>
            <a:r>
              <a:rPr lang="en-US" dirty="0"/>
              <a:t>Maintain multiple copies – Adding lanes or parallel routes. Redundant power source for lights in high-traffic areas. </a:t>
            </a:r>
          </a:p>
          <a:p>
            <a:pPr marL="171450" indent="-171450">
              <a:buFont typeface="Arial" panose="020B0604020202020204" pitchFamily="34" charset="0"/>
              <a:buChar char="•"/>
            </a:pPr>
            <a:r>
              <a:rPr lang="en-US" dirty="0"/>
              <a:t>Increase available resources – More lanes, more routes. </a:t>
            </a:r>
          </a:p>
          <a:p>
            <a:pPr marL="171450" indent="-171450">
              <a:buFont typeface="Arial" panose="020B0604020202020204" pitchFamily="34" charset="0"/>
              <a:buChar char="•"/>
            </a:pPr>
            <a:r>
              <a:rPr lang="en-US" dirty="0"/>
              <a:t>Scheduling policy – Fixed priority scheduling policy for ambulances/police/emergency vehicles with lights/sirens. Carpool/bus lanes also apply here. So do synced traffic lights.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Emphasis on tactics being generic design principles which are used in the real world to achieve quality attributes – not just used in software design and architecture. </a:t>
            </a:r>
          </a:p>
          <a:p>
            <a:pPr marL="171450" indent="-171450">
              <a:buFont typeface="Arial" panose="020B0604020202020204" pitchFamily="34" charset="0"/>
              <a:buChar char="•"/>
            </a:pPr>
            <a:r>
              <a:rPr lang="en-US" dirty="0"/>
              <a:t>RIT cares about modifiability – modifying spaces in buildings, adding on. </a:t>
            </a:r>
          </a:p>
          <a:p>
            <a:pPr marL="171450" indent="-171450">
              <a:buFont typeface="Arial" panose="020B0604020202020204" pitchFamily="34" charset="0"/>
              <a:buChar char="•"/>
            </a:pPr>
            <a:r>
              <a:rPr lang="en-US" dirty="0"/>
              <a:t>RIT cares about security – ID card swipes. </a:t>
            </a:r>
          </a:p>
          <a:p>
            <a:pPr marL="171450" indent="-171450">
              <a:buFont typeface="Arial" panose="020B0604020202020204" pitchFamily="34" charset="0"/>
              <a:buChar char="•"/>
            </a:pPr>
            <a:r>
              <a:rPr lang="en-US" dirty="0"/>
              <a:t>RIT cares about usability – provides projectors, whiteboards in classroom.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268012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dirty="0"/>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dirty="0"/>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93177" tIns="46589" rIns="93177" bIns="46589">
            <a:normAutofit/>
          </a:bodyPr>
          <a:lstStyle/>
          <a:p>
            <a:endParaRPr lang="en-US"/>
          </a:p>
        </p:txBody>
      </p:sp>
      <p:sp>
        <p:nvSpPr>
          <p:cNvPr id="4" name="Slide Number Placeholder 3"/>
          <p:cNvSpPr>
            <a:spLocks noGrp="1"/>
          </p:cNvSpPr>
          <p:nvPr>
            <p:ph type="sldNum" sz="quarter" idx="10"/>
          </p:nvPr>
        </p:nvSpPr>
        <p:spPr/>
        <p:txBody>
          <a:bodyPr lIns="93177" tIns="46589" rIns="93177" bIns="46589"/>
          <a:lstStyle/>
          <a:p>
            <a:fld id="{B3A019F3-8596-4028-9847-CBD3A185B07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F67F149A-ADB5-415A-9FCB-02A00CEFA994}" type="datetime1">
              <a:rPr lang="en-US" smtClean="0"/>
              <a:pPr algn="r"/>
              <a:t>9/18/2024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
        <p:nvSpPr>
          <p:cNvPr id="10" name="TextBox 9"/>
          <p:cNvSpPr txBox="1"/>
          <p:nvPr userDrawn="1"/>
        </p:nvSpPr>
        <p:spPr>
          <a:xfrm>
            <a:off x="406400" y="1383268"/>
            <a:ext cx="10058400" cy="369332"/>
          </a:xfrm>
          <a:prstGeom prst="rect">
            <a:avLst/>
          </a:prstGeom>
          <a:noFill/>
        </p:spPr>
        <p:txBody>
          <a:bodyPr wrap="square" rtlCol="0">
            <a:spAutoFit/>
          </a:bodyPr>
          <a:lstStyle/>
          <a:p>
            <a:pPr marL="347663" indent="-347663">
              <a:buClr>
                <a:schemeClr val="accent6">
                  <a:lumMod val="50000"/>
                </a:schemeClr>
              </a:buClr>
              <a:buFont typeface="Wingdings" pitchFamily="2" charset="2"/>
              <a:buChar char="§"/>
            </a:pPr>
            <a:r>
              <a:rPr lang="en-US" sz="1800"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p:txBody>
          <a:bodyPr/>
          <a:lstStyle/>
          <a:p>
            <a:pPr algn="r"/>
            <a:fld id="{C62827CF-A0EF-4581-ACA3-D3A86640FE20}" type="datetime1">
              <a:rPr lang="en-US" smtClean="0"/>
              <a:pPr algn="r"/>
              <a:t>9/18/2024</a:t>
            </a:fld>
            <a:endParaRPr lang="en-US"/>
          </a:p>
        </p:txBody>
      </p:sp>
      <p:sp>
        <p:nvSpPr>
          <p:cNvPr id="22" name="Rectangle 22"/>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402336" y="609600"/>
            <a:ext cx="10765536"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8"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p:txBody>
          <a:bodyPr/>
          <a:lstStyle/>
          <a:p>
            <a:pPr algn="r"/>
            <a:fld id="{8AB9FA84-380B-487E-8C57-06D5866F162D}" type="datetime1">
              <a:rPr lang="en-US" smtClean="0"/>
              <a:pPr algn="r"/>
              <a:t>9/18/2024</a:t>
            </a:fld>
            <a:endParaRPr lang="en-US"/>
          </a:p>
        </p:txBody>
      </p:sp>
      <p:sp>
        <p:nvSpPr>
          <p:cNvPr id="20" name="Rectangle 20"/>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p:txBody>
          <a:bodyPr/>
          <a:lstStyle/>
          <a:p>
            <a:pPr algn="r"/>
            <a:fld id="{689DDEAC-9968-4BBA-B6DC-E6D57F4B0DC6}" type="datetime1">
              <a:rPr lang="en-US" smtClean="0"/>
              <a:pPr algn="r"/>
              <a:t>9/18/2024</a:t>
            </a:fld>
            <a:endParaRPr lang="en-US"/>
          </a:p>
        </p:txBody>
      </p:sp>
      <p:sp>
        <p:nvSpPr>
          <p:cNvPr id="27" name="Rectangle 27"/>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EEB0FA9-82A7-4404-83AE-97F3C293BC05}" type="datetime1">
              <a:rPr lang="en-US" smtClean="0"/>
              <a:pPr algn="r"/>
              <a:t>9/18/2024</a:t>
            </a:fld>
            <a:endParaRPr lang="en-US"/>
          </a:p>
        </p:txBody>
      </p:sp>
      <p:sp>
        <p:nvSpPr>
          <p:cNvPr id="18" name="Rectangle 18"/>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4064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4023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4064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7BF1F27-3004-4600-8938-7DA2C8971172}" type="datetime1">
              <a:rPr lang="en-US" smtClean="0"/>
              <a:pPr algn="r"/>
              <a:t>9/18/2024</a:t>
            </a:fld>
            <a:endParaRPr lang="en-US" dirty="0"/>
          </a:p>
        </p:txBody>
      </p:sp>
      <p:sp>
        <p:nvSpPr>
          <p:cNvPr id="19" name="Rectangle 19"/>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p:txBody>
          <a:bodyPr/>
          <a:lstStyle/>
          <a:p>
            <a:pPr algn="r"/>
            <a:fld id="{1777B6A9-A5D7-46AE-A624-12E03E6EFB71}" type="datetime1">
              <a:rPr lang="en-US" smtClean="0"/>
              <a:pPr algn="r"/>
              <a:t>9/18/2024</a:t>
            </a:fld>
            <a:endParaRPr lang="en-US"/>
          </a:p>
        </p:txBody>
      </p:sp>
      <p:sp>
        <p:nvSpPr>
          <p:cNvPr id="17" name="Rectangle 17"/>
          <p:cNvSpPr>
            <a:spLocks noGrp="1"/>
          </p:cNvSpPr>
          <p:nvPr>
            <p:ph type="sldNum" sz="quarter" idx="24"/>
          </p:nvPr>
        </p:nvSpPr>
        <p:spPr/>
        <p:txBody>
          <a:bodyPr/>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410464"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410464"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406400"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406400"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410464"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410464"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p>
            <a:pPr algn="r"/>
            <a:fld id="{7E428A8B-FA71-42DF-9D3B-0207DB72CACC}" type="datetime1">
              <a:rPr lang="en-US" smtClean="0"/>
              <a:pPr algn="r"/>
              <a:t>9/18/2024</a:t>
            </a:fld>
            <a:endParaRPr lang="en-US"/>
          </a:p>
        </p:txBody>
      </p:sp>
      <p:sp>
        <p:nvSpPr>
          <p:cNvPr id="18" name="Rectangle 18"/>
          <p:cNvSpPr>
            <a:spLocks noGrp="1"/>
          </p:cNvSpPr>
          <p:nvPr>
            <p:ph type="sldNum" sz="quarter" idx="26"/>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8288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8" name="Rectangle 6"/>
          <p:cNvSpPr/>
          <p:nvPr/>
        </p:nvSpPr>
        <p:spPr>
          <a:xfrm>
            <a:off x="18288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6" name="Rectangle 6"/>
          <p:cNvSpPr/>
          <p:nvPr/>
        </p:nvSpPr>
        <p:spPr>
          <a:xfrm>
            <a:off x="46736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5" name="Rectangle 6"/>
          <p:cNvSpPr/>
          <p:nvPr/>
        </p:nvSpPr>
        <p:spPr>
          <a:xfrm>
            <a:off x="46736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1" name="Rectangle 6"/>
          <p:cNvSpPr/>
          <p:nvPr/>
        </p:nvSpPr>
        <p:spPr>
          <a:xfrm>
            <a:off x="75184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 name="Rectangle 6"/>
          <p:cNvSpPr/>
          <p:nvPr/>
        </p:nvSpPr>
        <p:spPr>
          <a:xfrm>
            <a:off x="75184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4" name="Rectangle 10"/>
          <p:cNvSpPr>
            <a:spLocks noGrp="1"/>
          </p:cNvSpPr>
          <p:nvPr>
            <p:ph type="pic" sz="quarter" idx="13" hasCustomPrompt="1"/>
          </p:nvPr>
        </p:nvSpPr>
        <p:spPr>
          <a:xfrm>
            <a:off x="2032000" y="1600200"/>
            <a:ext cx="1828800" cy="685800"/>
          </a:xfr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2032000" y="4038600"/>
            <a:ext cx="1828800" cy="685800"/>
          </a:xfr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4876800" y="1600200"/>
            <a:ext cx="1828800" cy="685800"/>
          </a:xfrm>
        </p:spPr>
        <p:txBody>
          <a:bodyPr/>
          <a:lstStyle/>
          <a:p>
            <a:r>
              <a:rPr lang="en-US" dirty="0"/>
              <a:t>Company</a:t>
            </a:r>
            <a:r>
              <a:rPr lang="en-US" baseline="0" dirty="0"/>
              <a:t> Logo</a:t>
            </a:r>
            <a:endParaRPr lang="en-US" dirty="0"/>
          </a:p>
        </p:txBody>
      </p:sp>
      <p:sp>
        <p:nvSpPr>
          <p:cNvPr id="11" name="Rectangle 10"/>
          <p:cNvSpPr>
            <a:spLocks noGrp="1"/>
          </p:cNvSpPr>
          <p:nvPr>
            <p:ph type="pic" sz="quarter" idx="30" hasCustomPrompt="1"/>
          </p:nvPr>
        </p:nvSpPr>
        <p:spPr>
          <a:xfrm>
            <a:off x="4876800" y="4038600"/>
            <a:ext cx="1828800" cy="685800"/>
          </a:xfr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7721600" y="1600200"/>
            <a:ext cx="1828800" cy="685800"/>
          </a:xfr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7721600" y="4038600"/>
            <a:ext cx="1828800" cy="685800"/>
          </a:xfr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2032000" y="2895600"/>
            <a:ext cx="1828800" cy="304800"/>
          </a:xfr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2032000" y="5334000"/>
            <a:ext cx="1828800" cy="304800"/>
          </a:xfr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4876800" y="2895600"/>
            <a:ext cx="1828800" cy="304800"/>
          </a:xfrm>
        </p:spPr>
        <p:txBody>
          <a:bodyPr anchor="ctr"/>
          <a:lstStyle>
            <a:lvl1pPr algn="ctr">
              <a:defRPr b="1"/>
            </a:lvl1pPr>
            <a:extLst/>
          </a:lstStyle>
          <a:p>
            <a:pPr lvl="0"/>
            <a:r>
              <a:rPr lang="en-US" dirty="0"/>
              <a:t>Amount</a:t>
            </a:r>
          </a:p>
        </p:txBody>
      </p:sp>
      <p:sp>
        <p:nvSpPr>
          <p:cNvPr id="13" name="Rectangle 12"/>
          <p:cNvSpPr>
            <a:spLocks noGrp="1"/>
          </p:cNvSpPr>
          <p:nvPr>
            <p:ph type="body" sz="quarter" idx="34" hasCustomPrompt="1"/>
          </p:nvPr>
        </p:nvSpPr>
        <p:spPr>
          <a:xfrm>
            <a:off x="4876800" y="5334000"/>
            <a:ext cx="1828800" cy="304800"/>
          </a:xfr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7721600" y="2895600"/>
            <a:ext cx="1828800" cy="304800"/>
          </a:xfr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7721600" y="5334000"/>
            <a:ext cx="1828800" cy="304800"/>
          </a:xfr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2032000" y="3200400"/>
            <a:ext cx="1828800" cy="152400"/>
          </a:xfr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2032000" y="5638800"/>
            <a:ext cx="1828800" cy="152400"/>
          </a:xfr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4876800" y="3200400"/>
            <a:ext cx="1828800" cy="152400"/>
          </a:xfr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4876800" y="5638800"/>
            <a:ext cx="1828800" cy="152400"/>
          </a:xfr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7721600" y="3200400"/>
            <a:ext cx="1828800" cy="152400"/>
          </a:xfr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7721600" y="5638800"/>
            <a:ext cx="1828800" cy="152400"/>
          </a:xfr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2032000" y="2286000"/>
            <a:ext cx="1828800" cy="609600"/>
          </a:xfr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2032000" y="4724400"/>
            <a:ext cx="1828800" cy="609600"/>
          </a:xfr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4876800" y="2286000"/>
            <a:ext cx="1828800" cy="609600"/>
          </a:xfr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4876800" y="4724400"/>
            <a:ext cx="1828800" cy="609600"/>
          </a:xfr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7721600" y="2286000"/>
            <a:ext cx="1828800" cy="609600"/>
          </a:xfr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7721600" y="4724400"/>
            <a:ext cx="1828800" cy="609600"/>
          </a:xfr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406400" y="381000"/>
            <a:ext cx="10769600" cy="838200"/>
          </a:xfr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p:txBody>
          <a:bodyPr/>
          <a:lstStyle/>
          <a:p>
            <a:pPr algn="r"/>
            <a:fld id="{5EA243D4-FE7B-4E09-BADF-BD83F280BBD5}" type="datetime1">
              <a:rPr lang="en-US" smtClean="0"/>
              <a:pPr algn="r"/>
              <a:t>9/18/2024</a:t>
            </a:fld>
            <a:endParaRPr lang="en-US"/>
          </a:p>
        </p:txBody>
      </p:sp>
      <p:sp>
        <p:nvSpPr>
          <p:cNvPr id="43" name="Rectangle 43"/>
          <p:cNvSpPr>
            <a:spLocks noGrp="1"/>
          </p:cNvSpPr>
          <p:nvPr>
            <p:ph type="sldNum" sz="quarter" idx="48"/>
          </p:nvPr>
        </p:nvSpPr>
        <p:spPr/>
        <p:txBody>
          <a:bodyPr/>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12192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p>
            <a:endParaRPr lang="en-US" dirty="0"/>
          </a:p>
        </p:txBody>
      </p:sp>
      <p:sp>
        <p:nvSpPr>
          <p:cNvPr id="8" name="Rectangle 10"/>
          <p:cNvSpPr/>
          <p:nvPr userDrawn="1"/>
        </p:nvSpPr>
        <p:spPr>
          <a:xfrm>
            <a:off x="0" y="0"/>
            <a:ext cx="12192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DE7DADB7-7648-44BF-990B-72D9CBB64046}" type="datetime1">
              <a:rPr lang="en-US" smtClean="0"/>
              <a:pPr/>
              <a:t>9/18/2024</a:t>
            </a:fld>
            <a:endParaRPr lang="en-US" dirty="0"/>
          </a:p>
        </p:txBody>
      </p:sp>
      <p:sp>
        <p:nvSpPr>
          <p:cNvPr id="12" name="Rectangle 11"/>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30722"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10769600" y="5795942"/>
            <a:ext cx="1422400" cy="1062059"/>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10261600" y="381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10261600" y="838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10261600" y="1295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10261600" y="1752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10261600" y="2209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10261600" y="2667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10261600" y="3124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10261600" y="3581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10261600" y="4038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10261600" y="4495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10261600" y="4953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10261600" y="5410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10261600" y="5867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p:txBody>
          <a:bodyPr/>
          <a:lstStyle>
            <a:lvl1pPr>
              <a:defRPr sz="1100"/>
            </a:lvl1pPr>
            <a:extLst/>
          </a:lstStyle>
          <a:p>
            <a:pPr algn="r"/>
            <a:fld id="{ED46C288-20EB-40C5-9FAA-C79523672892}" type="datetime1">
              <a:rPr lang="en-US" sz="1100" smtClean="0"/>
              <a:pPr algn="r"/>
              <a:t>9/18/2024</a:t>
            </a:fld>
            <a:endParaRPr lang="en-US" sz="1100"/>
          </a:p>
        </p:txBody>
      </p:sp>
      <p:sp>
        <p:nvSpPr>
          <p:cNvPr id="33" name="Rectangle 33"/>
          <p:cNvSpPr>
            <a:spLocks noGrp="1"/>
          </p:cNvSpPr>
          <p:nvPr>
            <p:ph type="sldNum" sz="quarter" idx="40"/>
          </p:nvPr>
        </p:nvSpPr>
        <p:spPr/>
        <p:txBody>
          <a:bodyPr/>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58F9FF61-682A-4F19-9E6C-0C1852620258}" type="datetime1">
              <a:rPr lang="en-US" smtClean="0"/>
              <a:pPr/>
              <a:t>9/18/2024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28674"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9956801" y="5943600"/>
            <a:ext cx="1224643"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647D17C9-17F1-473D-BE50-6DAC61FDADB2}" type="datetime1">
              <a:rPr lang="en-US" smtClean="0"/>
              <a:pPr algn="r"/>
              <a:t>9/18/2024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p:txBody>
          <a:bodyPr/>
          <a:lstStyle/>
          <a:p>
            <a:pPr algn="r"/>
            <a:fld id="{C14BC3C9-A685-472C-8276-68FAD2641ACB}" type="datetime1">
              <a:rPr lang="en-US" smtClean="0"/>
              <a:pPr algn="r"/>
              <a:t>9/18/2024</a:t>
            </a:fld>
            <a:endParaRPr lang="en-US"/>
          </a:p>
        </p:txBody>
      </p:sp>
      <p:sp>
        <p:nvSpPr>
          <p:cNvPr id="8" name="Rectangle 8"/>
          <p:cNvSpPr>
            <a:spLocks noGrp="1"/>
          </p:cNvSpPr>
          <p:nvPr>
            <p:ph type="sldNum" sz="quarter" idx="11"/>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406400" y="609600"/>
            <a:ext cx="10769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p:txBody>
          <a:bodyPr/>
          <a:lstStyle/>
          <a:p>
            <a:pPr algn="r"/>
            <a:fld id="{3D75E07C-0522-4AF0-A966-D05316F558E7}" type="datetime1">
              <a:rPr lang="en-US" smtClean="0"/>
              <a:pPr algn="r"/>
              <a:t>9/18/2024</a:t>
            </a:fld>
            <a:endParaRPr lang="en-US"/>
          </a:p>
        </p:txBody>
      </p:sp>
      <p:sp>
        <p:nvSpPr>
          <p:cNvPr id="10" name="Rectangle 10"/>
          <p:cNvSpPr>
            <a:spLocks noGrp="1"/>
          </p:cNvSpPr>
          <p:nvPr>
            <p:ph type="sldNum" sz="quarter" idx="17"/>
          </p:nvPr>
        </p:nvSpPr>
        <p:spPr/>
        <p:txBody>
          <a:bodyPr/>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p:txBody>
          <a:bodyPr/>
          <a:lstStyle/>
          <a:p>
            <a:pPr algn="r"/>
            <a:fld id="{E670A75E-E93C-4A89-BCBC-7B6289FEC257}" type="datetime1">
              <a:rPr lang="en-US" smtClean="0"/>
              <a:pPr algn="r"/>
              <a:t>9/18/2024</a:t>
            </a:fld>
            <a:endParaRPr lang="en-US"/>
          </a:p>
        </p:txBody>
      </p:sp>
      <p:sp>
        <p:nvSpPr>
          <p:cNvPr id="16" name="Rectangle 16"/>
          <p:cNvSpPr>
            <a:spLocks noGrp="1"/>
          </p:cNvSpPr>
          <p:nvPr>
            <p:ph type="sldNum" sz="quarter" idx="19"/>
          </p:nvPr>
        </p:nvSpPr>
        <p:spPr/>
        <p:txBody>
          <a:bodyPr/>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p:txBody>
          <a:bodyPr/>
          <a:lstStyle/>
          <a:p>
            <a:pPr algn="r"/>
            <a:fld id="{E8B83FCA-112E-4C8A-943E-864D247B1987}" type="datetime1">
              <a:rPr lang="en-US" smtClean="0"/>
              <a:pPr algn="r"/>
              <a:t>9/18/2024</a:t>
            </a:fld>
            <a:endParaRPr lang="en-US"/>
          </a:p>
        </p:txBody>
      </p:sp>
      <p:sp>
        <p:nvSpPr>
          <p:cNvPr id="19" name="Rectangle 19"/>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EA410BD0-13B0-40BA-A406-EBE74DA9E965}" type="datetime1">
              <a:rPr lang="en-US" smtClean="0"/>
              <a:pPr algn="r"/>
              <a:t>9/18/2024</a:t>
            </a:fld>
            <a:endParaRPr lang="en-US" sz="1000" dirty="0">
              <a:solidFill>
                <a:schemeClr val="tx1">
                  <a:tint val="65000"/>
                </a:scheme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1016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31746" name="Picture 2" descr="http://t0.gstatic.com/images?q=tbn:ANd9GcTEavU6ReZJKrLo4LLL3qd1pNNChMqsqJKR3Ora1sy11xS5w_X4Xw&amp;t=1"/>
          <p:cNvPicPr>
            <a:picLocks noChangeAspect="1" noChangeArrowheads="1"/>
          </p:cNvPicPr>
          <p:nvPr userDrawn="1"/>
        </p:nvPicPr>
        <p:blipFill>
          <a:blip r:embed="rId19" cstate="print"/>
          <a:srcRect/>
          <a:stretch>
            <a:fillRect/>
          </a:stretch>
        </p:blipFill>
        <p:spPr bwMode="auto">
          <a:xfrm>
            <a:off x="10160000" y="5943600"/>
            <a:ext cx="1224643" cy="914400"/>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 id="2147483658" r:id="rId12"/>
    <p:sldLayoutId id="2147483659" r:id="rId13"/>
    <p:sldLayoutId id="2147483660" r:id="rId14"/>
    <p:sldLayoutId id="2147483661" r:id="rId15"/>
    <p:sldLayoutId id="2147483662" r:id="rId16"/>
    <p:sldLayoutId id="2147483664" r:id="rId17"/>
  </p:sldLayoutIdLst>
  <p:hf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a:bodyPr>
          <a:lstStyle/>
          <a:p>
            <a:r>
              <a:rPr lang="en-US" dirty="0"/>
              <a:t>SWEN 755: Software Architecture</a:t>
            </a:r>
          </a:p>
        </p:txBody>
      </p:sp>
      <p:sp>
        <p:nvSpPr>
          <p:cNvPr id="3" name="Rectangle 3"/>
          <p:cNvSpPr>
            <a:spLocks noGrp="1"/>
          </p:cNvSpPr>
          <p:nvPr>
            <p:ph type="subTitle" idx="1"/>
          </p:nvPr>
        </p:nvSpPr>
        <p:spPr>
          <a:xfrm>
            <a:off x="1752600" y="4706112"/>
            <a:ext cx="8244840" cy="1770888"/>
          </a:xfrm>
        </p:spPr>
        <p:txBody>
          <a:bodyPr>
            <a:noAutofit/>
          </a:bodyPr>
          <a:lstStyle/>
          <a:p>
            <a:r>
              <a:rPr lang="en-US" sz="2400" dirty="0"/>
              <a:t>Achieving Qualities </a:t>
            </a:r>
          </a:p>
          <a:p>
            <a:r>
              <a:rPr lang="en-US" sz="2000" b="0" dirty="0"/>
              <a:t>Viktoria Koscinski</a:t>
            </a:r>
          </a:p>
          <a:p>
            <a:endParaRPr lang="en-US" sz="2000" b="0" dirty="0"/>
          </a:p>
          <a:p>
            <a:r>
              <a:rPr lang="en-US" sz="2000" b="0" dirty="0"/>
              <a:t>Reading: Chapters 8, 13 – Software Architecture in Practice, 3</a:t>
            </a:r>
            <a:r>
              <a:rPr lang="en-US" sz="2000" b="0" baseline="30000" dirty="0"/>
              <a:t>rd</a:t>
            </a:r>
            <a:r>
              <a:rPr lang="en-US" sz="2000" b="0" dirty="0"/>
              <a:t> edition</a:t>
            </a:r>
          </a:p>
          <a:p>
            <a:endParaRPr lang="en-US" sz="2000" b="0" dirty="0"/>
          </a:p>
          <a:p>
            <a:endParaRPr lang="en-US" sz="2000" b="0" dirty="0"/>
          </a:p>
          <a:p>
            <a:endParaRPr lang="en-US" sz="2000" b="0" dirty="0"/>
          </a:p>
          <a:p>
            <a:r>
              <a:rPr lang="en-US" sz="1400" b="0" dirty="0"/>
              <a:t>All rights reserved</a:t>
            </a:r>
            <a:br>
              <a:rPr lang="en-US" sz="1200" dirty="0"/>
            </a:br>
            <a:endParaRPr lang="en-US" sz="1200" dirty="0"/>
          </a:p>
        </p:txBody>
      </p:sp>
      <p:grpSp>
        <p:nvGrpSpPr>
          <p:cNvPr id="55" name="Group 54"/>
          <p:cNvGrpSpPr/>
          <p:nvPr/>
        </p:nvGrpSpPr>
        <p:grpSpPr>
          <a:xfrm rot="20640378">
            <a:off x="1870008" y="309723"/>
            <a:ext cx="8534400" cy="3327408"/>
            <a:chOff x="381000" y="304800"/>
            <a:chExt cx="8534400" cy="3327408"/>
          </a:xfrm>
        </p:grpSpPr>
        <p:sp>
          <p:nvSpPr>
            <p:cNvPr id="15" name="Rectangle 14"/>
            <p:cNvSpPr/>
            <p:nvPr/>
          </p:nvSpPr>
          <p:spPr>
            <a:xfrm>
              <a:off x="381000" y="304800"/>
              <a:ext cx="2057400" cy="10668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 y="1828800"/>
              <a:ext cx="2057400" cy="8382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1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1800" y="11430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5" idx="3"/>
              <a:endCxn id="17" idx="1"/>
            </p:cNvCxnSpPr>
            <p:nvPr/>
          </p:nvCxnSpPr>
          <p:spPr>
            <a:xfrm flipV="1">
              <a:off x="2438400" y="609600"/>
              <a:ext cx="533400" cy="228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8" idx="1"/>
            </p:cNvCxnSpPr>
            <p:nvPr/>
          </p:nvCxnSpPr>
          <p:spPr>
            <a:xfrm>
              <a:off x="2438400" y="838200"/>
              <a:ext cx="533400" cy="609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876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7" idx="3"/>
              <a:endCxn id="23" idx="1"/>
            </p:cNvCxnSpPr>
            <p:nvPr/>
          </p:nvCxnSpPr>
          <p:spPr>
            <a:xfrm>
              <a:off x="4419600" y="6096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10518" y="3022608"/>
              <a:ext cx="13716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6" idx="0"/>
            </p:cNvCxnSpPr>
            <p:nvPr/>
          </p:nvCxnSpPr>
          <p:spPr>
            <a:xfrm rot="17159622" flipV="1">
              <a:off x="3589011" y="2216776"/>
              <a:ext cx="1206236" cy="354455"/>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16" idx="0"/>
            </p:cNvCxnSpPr>
            <p:nvPr/>
          </p:nvCxnSpPr>
          <p:spPr>
            <a:xfrm rot="5400000">
              <a:off x="1181100" y="16002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09800" y="19812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09800" y="22860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438400" y="2590800"/>
              <a:ext cx="6096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048000" y="2438400"/>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34004" y="1447793"/>
              <a:ext cx="2057400" cy="465977"/>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323617" y="2284278"/>
              <a:ext cx="2057400" cy="8382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96200" y="3810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696200" y="12954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38" idx="3"/>
              <a:endCxn id="40" idx="1"/>
            </p:cNvCxnSpPr>
            <p:nvPr/>
          </p:nvCxnSpPr>
          <p:spPr>
            <a:xfrm rot="959622" flipV="1">
              <a:off x="7534378" y="663060"/>
              <a:ext cx="18851" cy="1040457"/>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3"/>
              <a:endCxn id="41" idx="1"/>
            </p:cNvCxnSpPr>
            <p:nvPr/>
          </p:nvCxnSpPr>
          <p:spPr>
            <a:xfrm rot="959622" flipV="1">
              <a:off x="7408405" y="1559762"/>
              <a:ext cx="270797" cy="161452"/>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2"/>
              <a:endCxn id="39" idx="0"/>
            </p:cNvCxnSpPr>
            <p:nvPr/>
          </p:nvCxnSpPr>
          <p:spPr>
            <a:xfrm rot="17159622" flipH="1">
              <a:off x="6177996" y="2052971"/>
              <a:ext cx="359029" cy="92103"/>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52417" y="2436678"/>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152417" y="2741477"/>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7381017" y="3046277"/>
              <a:ext cx="609600" cy="0"/>
            </a:xfrm>
            <a:prstGeom prst="line">
              <a:avLst/>
            </a:prstGeom>
            <a:ln w="6350">
              <a:solidFill>
                <a:srgbClr val="799A2E"/>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990617" y="2893877"/>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rot="5400000">
              <a:off x="5524500" y="1181100"/>
              <a:ext cx="5334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grpSp>
      <p:pic>
        <p:nvPicPr>
          <p:cNvPr id="12291" name="Picture 3" descr="http://mildb.org/data/artwork/(Lou%20Drendel)%20A-7E%20VA-195.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10150" y="1295401"/>
            <a:ext cx="5657850" cy="2400301"/>
          </a:xfrm>
          <a:prstGeom prst="rect">
            <a:avLst/>
          </a:prstGeom>
          <a:noFill/>
        </p:spPr>
      </p:pic>
      <p:sp>
        <p:nvSpPr>
          <p:cNvPr id="35" name="Slide Number Placeholder 34"/>
          <p:cNvSpPr>
            <a:spLocks noGrp="1"/>
          </p:cNvSpPr>
          <p:nvPr>
            <p:ph type="sldNum" sz="quarter" idx="11"/>
          </p:nvPr>
        </p:nvSpPr>
        <p:spPr/>
        <p:txBody>
          <a:bodyPr/>
          <a:lstStyle/>
          <a:p>
            <a:pPr algn="r"/>
            <a:fld id="{256D3EEF-DE4E-429D-8EC4-DDC531AFF587}" type="slidenum">
              <a:rPr lang="en-US"/>
              <a:pPr algn="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Security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10</a:t>
            </a:fld>
            <a:endParaRPr lang="en-US"/>
          </a:p>
        </p:txBody>
      </p:sp>
      <p:sp>
        <p:nvSpPr>
          <p:cNvPr id="9" name="TextBox 8"/>
          <p:cNvSpPr txBox="1"/>
          <p:nvPr/>
        </p:nvSpPr>
        <p:spPr>
          <a:xfrm>
            <a:off x="333555" y="1133357"/>
            <a:ext cx="10616241" cy="4924425"/>
          </a:xfrm>
          <a:prstGeom prst="rect">
            <a:avLst/>
          </a:prstGeom>
          <a:noFill/>
        </p:spPr>
        <p:txBody>
          <a:bodyPr wrap="square" rtlCol="0">
            <a:spAutoFit/>
          </a:bodyPr>
          <a:lstStyle/>
          <a:p>
            <a:r>
              <a:rPr lang="en-US" sz="2800" b="1" dirty="0"/>
              <a:t>Maintain integrity</a:t>
            </a:r>
          </a:p>
          <a:p>
            <a:endParaRPr lang="en-US" sz="2800" dirty="0"/>
          </a:p>
          <a:p>
            <a:pPr marL="342900" indent="-342900">
              <a:buFont typeface="Arial" panose="020B0604020202020204" pitchFamily="34" charset="0"/>
              <a:buChar char="•"/>
            </a:pPr>
            <a:r>
              <a:rPr lang="en-US" sz="2400" b="1" dirty="0"/>
              <a:t>Aim:</a:t>
            </a:r>
            <a:r>
              <a:rPr lang="en-US" sz="2400" dirty="0"/>
              <a:t> Data should be delivered as intended.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Description: </a:t>
            </a:r>
            <a:r>
              <a:rPr lang="en-US" sz="2400" dirty="0"/>
              <a:t>Data can have redundant information encoded in it, such as checksums or hash results, which can be encrypted either along with or independently from the original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Applicability:</a:t>
            </a:r>
            <a:r>
              <a:rPr lang="en-US" sz="2400" dirty="0"/>
              <a:t> Can be used for the data that is transferred between the subsystem or across the internet/network, or stored in the database.</a:t>
            </a:r>
          </a:p>
          <a:p>
            <a:pPr marL="342900" indent="-342900">
              <a:buFontTx/>
              <a:buChar char="-"/>
            </a:pPr>
            <a:endParaRPr lang="en-US" sz="2400" dirty="0"/>
          </a:p>
          <a:p>
            <a:br>
              <a:rPr lang="en-US" sz="2400" dirty="0"/>
            </a:br>
            <a:endParaRPr lang="en-US" sz="2000" dirty="0"/>
          </a:p>
        </p:txBody>
      </p:sp>
    </p:spTree>
    <p:extLst>
      <p:ext uri="{BB962C8B-B14F-4D97-AF65-F5344CB8AC3E}">
        <p14:creationId xmlns:p14="http://schemas.microsoft.com/office/powerpoint/2010/main" val="335198934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 Activity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Class Activity</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11</a:t>
            </a:fld>
            <a:endParaRPr lang="en-US"/>
          </a:p>
        </p:txBody>
      </p:sp>
      <p:sp>
        <p:nvSpPr>
          <p:cNvPr id="9" name="TextBox 8"/>
          <p:cNvSpPr txBox="1"/>
          <p:nvPr/>
        </p:nvSpPr>
        <p:spPr>
          <a:xfrm>
            <a:off x="333555" y="1133357"/>
            <a:ext cx="10820400" cy="4970591"/>
          </a:xfrm>
          <a:prstGeom prst="rect">
            <a:avLst/>
          </a:prstGeom>
          <a:noFill/>
        </p:spPr>
        <p:txBody>
          <a:bodyPr wrap="square" rtlCol="0">
            <a:spAutoFit/>
          </a:bodyPr>
          <a:lstStyle/>
          <a:p>
            <a:r>
              <a:rPr lang="en-US" sz="2800" dirty="0"/>
              <a:t>In a particular programming environment, find a framework or list of frameworks to cover all the security tactics. For each tactic discuss the features provided by the framework that implements the tactic. In other words, describe why the framework covers that security tactic.</a:t>
            </a:r>
          </a:p>
          <a:p>
            <a:endParaRPr lang="en-US" sz="900" dirty="0"/>
          </a:p>
          <a:p>
            <a:pPr marL="285750" indent="-285750">
              <a:buFont typeface="Arial" panose="020B0604020202020204" pitchFamily="34" charset="0"/>
              <a:buChar char="•"/>
            </a:pPr>
            <a:r>
              <a:rPr lang="en-US" sz="2800" dirty="0"/>
              <a:t>Authenticate users</a:t>
            </a:r>
          </a:p>
          <a:p>
            <a:pPr marL="285750" indent="-285750">
              <a:buFont typeface="Arial" panose="020B0604020202020204" pitchFamily="34" charset="0"/>
              <a:buChar char="•"/>
            </a:pPr>
            <a:r>
              <a:rPr lang="en-US" sz="2800" dirty="0"/>
              <a:t>Authorize users</a:t>
            </a:r>
          </a:p>
          <a:p>
            <a:pPr marL="285750" indent="-285750">
              <a:buFont typeface="Arial" panose="020B0604020202020204" pitchFamily="34" charset="0"/>
              <a:buChar char="•"/>
            </a:pPr>
            <a:r>
              <a:rPr lang="en-US" sz="2800" dirty="0"/>
              <a:t>Limit exposure</a:t>
            </a:r>
          </a:p>
          <a:p>
            <a:pPr marL="285750" indent="-285750">
              <a:buFont typeface="Arial" panose="020B0604020202020204" pitchFamily="34" charset="0"/>
              <a:buChar char="•"/>
            </a:pPr>
            <a:r>
              <a:rPr lang="en-US" sz="2800" dirty="0"/>
              <a:t>Detect attacks</a:t>
            </a:r>
          </a:p>
          <a:p>
            <a:pPr marL="285750" indent="-285750">
              <a:buFont typeface="Arial" panose="020B0604020202020204" pitchFamily="34" charset="0"/>
              <a:buChar char="•"/>
            </a:pPr>
            <a:r>
              <a:rPr lang="en-US" sz="2800" dirty="0"/>
              <a:t>Recover from attacks</a:t>
            </a:r>
          </a:p>
          <a:p>
            <a:pPr marL="285750" indent="-285750">
              <a:buFont typeface="Arial" panose="020B0604020202020204" pitchFamily="34" charset="0"/>
              <a:buChar char="•"/>
            </a:pPr>
            <a:r>
              <a:rPr lang="en-US" sz="2800" dirty="0"/>
              <a:t>Maintain data confidentiality </a:t>
            </a:r>
          </a:p>
          <a:p>
            <a:pPr marL="285750" indent="-285750">
              <a:buFont typeface="Arial" panose="020B0604020202020204" pitchFamily="34" charset="0"/>
              <a:buChar char="•"/>
            </a:pPr>
            <a:r>
              <a:rPr lang="en-US" sz="2800" dirty="0"/>
              <a:t>Maintain data integrity</a:t>
            </a:r>
          </a:p>
        </p:txBody>
      </p:sp>
    </p:spTree>
    <p:extLst>
      <p:ext uri="{BB962C8B-B14F-4D97-AF65-F5344CB8AC3E}">
        <p14:creationId xmlns:p14="http://schemas.microsoft.com/office/powerpoint/2010/main" val="405826985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275492" y="381000"/>
            <a:ext cx="10849708" cy="685800"/>
          </a:xfrm>
        </p:spPr>
        <p:txBody>
          <a:bodyPr>
            <a:noAutofit/>
          </a:bodyPr>
          <a:lstStyle/>
          <a:p>
            <a:r>
              <a:rPr lang="en-US" sz="4000" b="0" dirty="0"/>
              <a:t>Performance Tactics</a:t>
            </a:r>
            <a:endParaRPr lang="en-US" sz="2000" b="0" dirty="0"/>
          </a:p>
        </p:txBody>
      </p:sp>
      <p:sp>
        <p:nvSpPr>
          <p:cNvPr id="6" name="TextBox 5"/>
          <p:cNvSpPr txBox="1"/>
          <p:nvPr/>
        </p:nvSpPr>
        <p:spPr>
          <a:xfrm>
            <a:off x="275492" y="1066800"/>
            <a:ext cx="5638800" cy="6186309"/>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b="1" dirty="0"/>
              <a:t>Tactics are generic design principles.</a:t>
            </a:r>
          </a:p>
          <a:p>
            <a:pPr marL="514350" indent="-514350">
              <a:spcBef>
                <a:spcPts val="1200"/>
              </a:spcBef>
              <a:buClr>
                <a:schemeClr val="accent6">
                  <a:lumMod val="50000"/>
                </a:schemeClr>
              </a:buClr>
              <a:buFont typeface="Wingdings" pitchFamily="2" charset="2"/>
              <a:buChar char="§"/>
            </a:pPr>
            <a:r>
              <a:rPr lang="en-US" sz="2400" dirty="0"/>
              <a:t>Find an example of one or more of performance tactics being used in the real (non-software) world. </a:t>
            </a:r>
          </a:p>
          <a:p>
            <a:pPr marL="971550" lvl="1" indent="-514350">
              <a:spcBef>
                <a:spcPts val="1200"/>
              </a:spcBef>
              <a:buClr>
                <a:schemeClr val="accent6">
                  <a:lumMod val="50000"/>
                </a:schemeClr>
              </a:buClr>
              <a:buFont typeface="Wingdings" pitchFamily="2" charset="2"/>
              <a:buChar char="§"/>
            </a:pPr>
            <a:r>
              <a:rPr lang="en-US" sz="2400" dirty="0"/>
              <a:t>Example: the design of roads and traffic systems.</a:t>
            </a:r>
          </a:p>
          <a:p>
            <a:pPr marL="1428750" lvl="2" indent="-514350">
              <a:spcBef>
                <a:spcPts val="1200"/>
              </a:spcBef>
              <a:buClr>
                <a:schemeClr val="accent6">
                  <a:lumMod val="50000"/>
                </a:schemeClr>
              </a:buClr>
              <a:buFont typeface="Wingdings" pitchFamily="2" charset="2"/>
              <a:buChar char="§"/>
            </a:pPr>
            <a:r>
              <a:rPr lang="en-US" sz="2400" dirty="0"/>
              <a:t>Throughput: how many people per hour get from location X to location Y?</a:t>
            </a:r>
          </a:p>
          <a:p>
            <a:pPr marL="1428750" lvl="2" indent="-514350">
              <a:spcBef>
                <a:spcPts val="1200"/>
              </a:spcBef>
              <a:buClr>
                <a:schemeClr val="accent6">
                  <a:lumMod val="50000"/>
                </a:schemeClr>
              </a:buClr>
              <a:buFont typeface="Wingdings" pitchFamily="2" charset="2"/>
              <a:buChar char="§"/>
            </a:pPr>
            <a:r>
              <a:rPr lang="en-US" sz="2400" dirty="0"/>
              <a:t>Average-case latency: How long, on average, does it take to get from location X to location Y?</a:t>
            </a:r>
          </a:p>
          <a:p>
            <a:pPr marL="514350" indent="-514350">
              <a:spcBef>
                <a:spcPts val="1200"/>
              </a:spcBef>
              <a:buClr>
                <a:schemeClr val="accent6">
                  <a:lumMod val="50000"/>
                </a:schemeClr>
              </a:buClr>
              <a:buFont typeface="Wingdings" pitchFamily="2" charset="2"/>
              <a:buChar char="§"/>
            </a:pPr>
            <a:r>
              <a:rPr lang="en-US" sz="2400" dirty="0"/>
              <a:t>How is each tactic implemented?</a:t>
            </a:r>
          </a:p>
          <a:p>
            <a:pPr marL="971550" lvl="1" indent="-514350">
              <a:spcBef>
                <a:spcPts val="1200"/>
              </a:spcBef>
              <a:buClr>
                <a:schemeClr val="accent6">
                  <a:lumMod val="50000"/>
                </a:schemeClr>
              </a:buClr>
              <a:buFont typeface="Wingdings" pitchFamily="2" charset="2"/>
              <a:buChar char="§"/>
            </a:pPr>
            <a:endParaRPr lang="en-US" sz="24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a:t>
            </a:fld>
            <a:endParaRPr lang="en-US"/>
          </a:p>
        </p:txBody>
      </p:sp>
      <p:pic>
        <p:nvPicPr>
          <p:cNvPr id="10241" name="Picture 1"/>
          <p:cNvPicPr>
            <a:picLocks noChangeAspect="1" noChangeArrowheads="1"/>
          </p:cNvPicPr>
          <p:nvPr/>
        </p:nvPicPr>
        <p:blipFill>
          <a:blip r:embed="rId3"/>
          <a:srcRect/>
          <a:stretch>
            <a:fillRect/>
          </a:stretch>
        </p:blipFill>
        <p:spPr bwMode="auto">
          <a:xfrm>
            <a:off x="5816600" y="1513484"/>
            <a:ext cx="5664200" cy="360243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Performance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a:t>
            </a:fld>
            <a:endParaRPr lang="en-US"/>
          </a:p>
        </p:txBody>
      </p:sp>
      <p:pic>
        <p:nvPicPr>
          <p:cNvPr id="10241" name="Picture 1"/>
          <p:cNvPicPr>
            <a:picLocks noChangeAspect="1" noChangeArrowheads="1"/>
          </p:cNvPicPr>
          <p:nvPr/>
        </p:nvPicPr>
        <p:blipFill>
          <a:blip r:embed="rId3"/>
          <a:srcRect/>
          <a:stretch>
            <a:fillRect/>
          </a:stretch>
        </p:blipFill>
        <p:spPr bwMode="auto">
          <a:xfrm>
            <a:off x="4473754" y="1447800"/>
            <a:ext cx="6829246" cy="43434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E49D5157-2013-DDBE-F5AA-EEFEBF939B20}"/>
              </a:ext>
            </a:extLst>
          </p:cNvPr>
          <p:cNvSpPr txBox="1"/>
          <p:nvPr/>
        </p:nvSpPr>
        <p:spPr>
          <a:xfrm>
            <a:off x="481106" y="1110582"/>
            <a:ext cx="3814848" cy="5632311"/>
          </a:xfrm>
          <a:prstGeom prst="rect">
            <a:avLst/>
          </a:prstGeom>
          <a:noFill/>
        </p:spPr>
        <p:txBody>
          <a:bodyPr wrap="square" rtlCol="0">
            <a:spAutoFit/>
          </a:bodyPr>
          <a:lstStyle/>
          <a:p>
            <a:r>
              <a:rPr lang="en-US" sz="2400" b="1" dirty="0"/>
              <a:t>Resource Demand:</a:t>
            </a:r>
          </a:p>
          <a:p>
            <a:pPr marL="285750" indent="-285750">
              <a:buFont typeface="Arial" panose="020B0604020202020204" pitchFamily="34" charset="0"/>
              <a:buChar char="•"/>
            </a:pPr>
            <a:r>
              <a:rPr lang="en-US" sz="2400" dirty="0"/>
              <a:t>Increase computational efficiency</a:t>
            </a:r>
          </a:p>
          <a:p>
            <a:pPr marL="285750" indent="-285750">
              <a:buFont typeface="Arial" panose="020B0604020202020204" pitchFamily="34" charset="0"/>
              <a:buChar char="•"/>
            </a:pPr>
            <a:r>
              <a:rPr lang="en-US" sz="2400" dirty="0"/>
              <a:t>Reduce computational overhead</a:t>
            </a:r>
          </a:p>
          <a:p>
            <a:pPr marL="285750" indent="-285750">
              <a:buFont typeface="Arial" panose="020B0604020202020204" pitchFamily="34" charset="0"/>
              <a:buChar char="•"/>
            </a:pPr>
            <a:r>
              <a:rPr lang="en-US" sz="2400" dirty="0"/>
              <a:t>Manage event rate</a:t>
            </a:r>
          </a:p>
          <a:p>
            <a:pPr marL="285750" indent="-285750">
              <a:buFont typeface="Arial" panose="020B0604020202020204" pitchFamily="34" charset="0"/>
              <a:buChar char="•"/>
            </a:pPr>
            <a:r>
              <a:rPr lang="en-US" sz="2400" dirty="0"/>
              <a:t>Control frequency of sampling</a:t>
            </a:r>
          </a:p>
          <a:p>
            <a:r>
              <a:rPr lang="en-US" sz="2400" b="1" dirty="0"/>
              <a:t>Resource Management: </a:t>
            </a:r>
          </a:p>
          <a:p>
            <a:pPr marL="285750" indent="-285750">
              <a:buFont typeface="Arial" panose="020B0604020202020204" pitchFamily="34" charset="0"/>
              <a:buChar char="•"/>
            </a:pPr>
            <a:r>
              <a:rPr lang="en-US" sz="2400" dirty="0"/>
              <a:t>Introduce concurrency</a:t>
            </a:r>
          </a:p>
          <a:p>
            <a:pPr marL="285750" indent="-285750">
              <a:buFont typeface="Arial" panose="020B0604020202020204" pitchFamily="34" charset="0"/>
              <a:buChar char="•"/>
            </a:pPr>
            <a:r>
              <a:rPr lang="en-US" sz="2400" dirty="0"/>
              <a:t>Maintain multiple copies</a:t>
            </a:r>
          </a:p>
          <a:p>
            <a:pPr marL="285750" indent="-285750">
              <a:buFont typeface="Arial" panose="020B0604020202020204" pitchFamily="34" charset="0"/>
              <a:buChar char="•"/>
            </a:pPr>
            <a:r>
              <a:rPr lang="en-US" sz="2400" dirty="0"/>
              <a:t>Increase available resources</a:t>
            </a:r>
          </a:p>
          <a:p>
            <a:r>
              <a:rPr lang="en-US" sz="2400" b="1" dirty="0"/>
              <a:t>Resource Arbitration:</a:t>
            </a:r>
          </a:p>
          <a:p>
            <a:pPr marL="285750" indent="-285750">
              <a:buFont typeface="Arial" panose="020B0604020202020204" pitchFamily="34" charset="0"/>
              <a:buChar char="•"/>
            </a:pPr>
            <a:r>
              <a:rPr lang="en-US" sz="2400" dirty="0"/>
              <a:t>Scheduling policy</a:t>
            </a:r>
          </a:p>
        </p:txBody>
      </p:sp>
    </p:spTree>
    <p:extLst>
      <p:ext uri="{BB962C8B-B14F-4D97-AF65-F5344CB8AC3E}">
        <p14:creationId xmlns:p14="http://schemas.microsoft.com/office/powerpoint/2010/main" val="93422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a:spLocks/>
          </p:cNvSpPr>
          <p:nvPr/>
        </p:nvSpPr>
        <p:spPr bwMode="auto">
          <a:xfrm flipH="1">
            <a:off x="6408014" y="2012950"/>
            <a:ext cx="701284" cy="1056870"/>
          </a:xfrm>
          <a:custGeom>
            <a:avLst/>
            <a:gdLst/>
            <a:ahLst/>
            <a:cxnLst>
              <a:cxn ang="0">
                <a:pos x="50" y="265"/>
              </a:cxn>
              <a:cxn ang="0">
                <a:pos x="80" y="169"/>
              </a:cxn>
              <a:cxn ang="0">
                <a:pos x="112" y="89"/>
              </a:cxn>
              <a:cxn ang="0">
                <a:pos x="144" y="24"/>
              </a:cxn>
              <a:cxn ang="0">
                <a:pos x="200" y="0"/>
              </a:cxn>
              <a:cxn ang="0">
                <a:pos x="266" y="0"/>
              </a:cxn>
              <a:cxn ang="0">
                <a:pos x="318" y="24"/>
              </a:cxn>
              <a:cxn ang="0">
                <a:pos x="354" y="75"/>
              </a:cxn>
              <a:cxn ang="0">
                <a:pos x="359" y="171"/>
              </a:cxn>
              <a:cxn ang="0">
                <a:pos x="367" y="292"/>
              </a:cxn>
              <a:cxn ang="0">
                <a:pos x="354" y="404"/>
              </a:cxn>
              <a:cxn ang="0">
                <a:pos x="343" y="460"/>
              </a:cxn>
              <a:cxn ang="0">
                <a:pos x="322" y="505"/>
              </a:cxn>
              <a:cxn ang="0">
                <a:pos x="287" y="522"/>
              </a:cxn>
              <a:cxn ang="0">
                <a:pos x="191" y="548"/>
              </a:cxn>
              <a:cxn ang="0">
                <a:pos x="130" y="554"/>
              </a:cxn>
              <a:cxn ang="0">
                <a:pos x="34" y="530"/>
              </a:cxn>
              <a:cxn ang="0">
                <a:pos x="0" y="458"/>
              </a:cxn>
              <a:cxn ang="0">
                <a:pos x="7" y="388"/>
              </a:cxn>
              <a:cxn ang="0">
                <a:pos x="43" y="289"/>
              </a:cxn>
              <a:cxn ang="0">
                <a:pos x="50" y="265"/>
              </a:cxn>
            </a:cxnLst>
            <a:rect l="0" t="0" r="r" b="b"/>
            <a:pathLst>
              <a:path w="367" h="554">
                <a:moveTo>
                  <a:pt x="50" y="265"/>
                </a:moveTo>
                <a:lnTo>
                  <a:pt x="80" y="169"/>
                </a:lnTo>
                <a:lnTo>
                  <a:pt x="112" y="89"/>
                </a:lnTo>
                <a:lnTo>
                  <a:pt x="144" y="24"/>
                </a:lnTo>
                <a:lnTo>
                  <a:pt x="200" y="0"/>
                </a:lnTo>
                <a:lnTo>
                  <a:pt x="266" y="0"/>
                </a:lnTo>
                <a:lnTo>
                  <a:pt x="318" y="24"/>
                </a:lnTo>
                <a:lnTo>
                  <a:pt x="354" y="75"/>
                </a:lnTo>
                <a:lnTo>
                  <a:pt x="359" y="171"/>
                </a:lnTo>
                <a:lnTo>
                  <a:pt x="367" y="292"/>
                </a:lnTo>
                <a:lnTo>
                  <a:pt x="354" y="404"/>
                </a:lnTo>
                <a:lnTo>
                  <a:pt x="343" y="460"/>
                </a:lnTo>
                <a:lnTo>
                  <a:pt x="322" y="505"/>
                </a:lnTo>
                <a:lnTo>
                  <a:pt x="287" y="522"/>
                </a:lnTo>
                <a:lnTo>
                  <a:pt x="191" y="548"/>
                </a:lnTo>
                <a:lnTo>
                  <a:pt x="130" y="554"/>
                </a:lnTo>
                <a:lnTo>
                  <a:pt x="34" y="530"/>
                </a:lnTo>
                <a:lnTo>
                  <a:pt x="0" y="458"/>
                </a:lnTo>
                <a:lnTo>
                  <a:pt x="7" y="388"/>
                </a:lnTo>
                <a:lnTo>
                  <a:pt x="43" y="289"/>
                </a:lnTo>
                <a:lnTo>
                  <a:pt x="50" y="2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p:txBody>
          <a:bodyPr>
            <a:normAutofit/>
          </a:bodyPr>
          <a:lstStyle/>
          <a:p>
            <a:r>
              <a:rPr lang="en-US" dirty="0"/>
              <a:t>Security Tactics</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Security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a:t>
            </a:fld>
            <a:endParaRPr lang="en-US"/>
          </a:p>
        </p:txBody>
      </p:sp>
      <p:sp>
        <p:nvSpPr>
          <p:cNvPr id="11" name="Freeform 15"/>
          <p:cNvSpPr>
            <a:spLocks/>
          </p:cNvSpPr>
          <p:nvPr/>
        </p:nvSpPr>
        <p:spPr bwMode="auto">
          <a:xfrm flipH="1">
            <a:off x="6187352" y="1381125"/>
            <a:ext cx="605742" cy="753544"/>
          </a:xfrm>
          <a:custGeom>
            <a:avLst/>
            <a:gdLst/>
            <a:ahLst/>
            <a:cxnLst>
              <a:cxn ang="0">
                <a:pos x="112" y="386"/>
              </a:cxn>
              <a:cxn ang="0">
                <a:pos x="56" y="386"/>
              </a:cxn>
              <a:cxn ang="0">
                <a:pos x="7" y="343"/>
              </a:cxn>
              <a:cxn ang="0">
                <a:pos x="0" y="313"/>
              </a:cxn>
              <a:cxn ang="0">
                <a:pos x="0" y="274"/>
              </a:cxn>
              <a:cxn ang="0">
                <a:pos x="15" y="194"/>
              </a:cxn>
              <a:cxn ang="0">
                <a:pos x="47" y="136"/>
              </a:cxn>
              <a:cxn ang="0">
                <a:pos x="109" y="48"/>
              </a:cxn>
              <a:cxn ang="0">
                <a:pos x="151" y="15"/>
              </a:cxn>
              <a:cxn ang="0">
                <a:pos x="213" y="0"/>
              </a:cxn>
              <a:cxn ang="0">
                <a:pos x="271" y="21"/>
              </a:cxn>
              <a:cxn ang="0">
                <a:pos x="301" y="56"/>
              </a:cxn>
              <a:cxn ang="0">
                <a:pos x="309" y="97"/>
              </a:cxn>
              <a:cxn ang="0">
                <a:pos x="309" y="150"/>
              </a:cxn>
              <a:cxn ang="0">
                <a:pos x="288" y="218"/>
              </a:cxn>
              <a:cxn ang="0">
                <a:pos x="271" y="257"/>
              </a:cxn>
              <a:cxn ang="0">
                <a:pos x="277" y="298"/>
              </a:cxn>
              <a:cxn ang="0">
                <a:pos x="317" y="367"/>
              </a:cxn>
              <a:cxn ang="0">
                <a:pos x="317" y="384"/>
              </a:cxn>
              <a:cxn ang="0">
                <a:pos x="295" y="395"/>
              </a:cxn>
              <a:cxn ang="0">
                <a:pos x="245" y="306"/>
              </a:cxn>
              <a:cxn ang="0">
                <a:pos x="205" y="337"/>
              </a:cxn>
              <a:cxn ang="0">
                <a:pos x="159" y="367"/>
              </a:cxn>
              <a:cxn ang="0">
                <a:pos x="136" y="376"/>
              </a:cxn>
              <a:cxn ang="0">
                <a:pos x="112" y="386"/>
              </a:cxn>
            </a:cxnLst>
            <a:rect l="0" t="0" r="r" b="b"/>
            <a:pathLst>
              <a:path w="317" h="395">
                <a:moveTo>
                  <a:pt x="112" y="386"/>
                </a:moveTo>
                <a:lnTo>
                  <a:pt x="56" y="386"/>
                </a:lnTo>
                <a:lnTo>
                  <a:pt x="7" y="343"/>
                </a:lnTo>
                <a:lnTo>
                  <a:pt x="0" y="313"/>
                </a:lnTo>
                <a:lnTo>
                  <a:pt x="0" y="274"/>
                </a:lnTo>
                <a:lnTo>
                  <a:pt x="15" y="194"/>
                </a:lnTo>
                <a:lnTo>
                  <a:pt x="47" y="136"/>
                </a:lnTo>
                <a:lnTo>
                  <a:pt x="109" y="48"/>
                </a:lnTo>
                <a:lnTo>
                  <a:pt x="151" y="15"/>
                </a:lnTo>
                <a:lnTo>
                  <a:pt x="213" y="0"/>
                </a:lnTo>
                <a:lnTo>
                  <a:pt x="271" y="21"/>
                </a:lnTo>
                <a:lnTo>
                  <a:pt x="301" y="56"/>
                </a:lnTo>
                <a:lnTo>
                  <a:pt x="309" y="97"/>
                </a:lnTo>
                <a:lnTo>
                  <a:pt x="309" y="150"/>
                </a:lnTo>
                <a:lnTo>
                  <a:pt x="288" y="218"/>
                </a:lnTo>
                <a:lnTo>
                  <a:pt x="271" y="257"/>
                </a:lnTo>
                <a:lnTo>
                  <a:pt x="277" y="298"/>
                </a:lnTo>
                <a:lnTo>
                  <a:pt x="317" y="367"/>
                </a:lnTo>
                <a:lnTo>
                  <a:pt x="317" y="384"/>
                </a:lnTo>
                <a:lnTo>
                  <a:pt x="295" y="395"/>
                </a:lnTo>
                <a:lnTo>
                  <a:pt x="245" y="306"/>
                </a:lnTo>
                <a:lnTo>
                  <a:pt x="205" y="337"/>
                </a:lnTo>
                <a:lnTo>
                  <a:pt x="159" y="367"/>
                </a:lnTo>
                <a:lnTo>
                  <a:pt x="136" y="376"/>
                </a:lnTo>
                <a:lnTo>
                  <a:pt x="112" y="38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2824596" flipH="1">
            <a:off x="5701252" y="1582738"/>
            <a:ext cx="845829" cy="1313445"/>
          </a:xfrm>
          <a:custGeom>
            <a:avLst/>
            <a:gdLst/>
            <a:ahLst/>
            <a:cxnLst>
              <a:cxn ang="0">
                <a:pos x="16" y="9"/>
              </a:cxn>
              <a:cxn ang="0">
                <a:pos x="56" y="0"/>
              </a:cxn>
              <a:cxn ang="0">
                <a:pos x="112" y="33"/>
              </a:cxn>
              <a:cxn ang="0">
                <a:pos x="163" y="106"/>
              </a:cxn>
              <a:cxn ang="0">
                <a:pos x="224" y="205"/>
              </a:cxn>
              <a:cxn ang="0">
                <a:pos x="249" y="298"/>
              </a:cxn>
              <a:cxn ang="0">
                <a:pos x="256" y="414"/>
              </a:cxn>
              <a:cxn ang="0">
                <a:pos x="251" y="484"/>
              </a:cxn>
              <a:cxn ang="0">
                <a:pos x="251" y="523"/>
              </a:cxn>
              <a:cxn ang="0">
                <a:pos x="307" y="566"/>
              </a:cxn>
              <a:cxn ang="0">
                <a:pos x="337" y="622"/>
              </a:cxn>
              <a:cxn ang="0">
                <a:pos x="355" y="671"/>
              </a:cxn>
              <a:cxn ang="0">
                <a:pos x="339" y="704"/>
              </a:cxn>
              <a:cxn ang="0">
                <a:pos x="307" y="704"/>
              </a:cxn>
              <a:cxn ang="0">
                <a:pos x="272" y="679"/>
              </a:cxn>
              <a:cxn ang="0">
                <a:pos x="267" y="637"/>
              </a:cxn>
              <a:cxn ang="0">
                <a:pos x="249" y="583"/>
              </a:cxn>
              <a:cxn ang="0">
                <a:pos x="216" y="550"/>
              </a:cxn>
              <a:cxn ang="0">
                <a:pos x="184" y="540"/>
              </a:cxn>
              <a:cxn ang="0">
                <a:pos x="152" y="540"/>
              </a:cxn>
              <a:cxn ang="0">
                <a:pos x="146" y="516"/>
              </a:cxn>
              <a:cxn ang="0">
                <a:pos x="178" y="507"/>
              </a:cxn>
              <a:cxn ang="0">
                <a:pos x="211" y="503"/>
              </a:cxn>
              <a:cxn ang="0">
                <a:pos x="224" y="451"/>
              </a:cxn>
              <a:cxn ang="0">
                <a:pos x="227" y="371"/>
              </a:cxn>
              <a:cxn ang="0">
                <a:pos x="216" y="283"/>
              </a:cxn>
              <a:cxn ang="0">
                <a:pos x="187" y="212"/>
              </a:cxn>
              <a:cxn ang="0">
                <a:pos x="155" y="154"/>
              </a:cxn>
              <a:cxn ang="0">
                <a:pos x="122" y="124"/>
              </a:cxn>
              <a:cxn ang="0">
                <a:pos x="80" y="100"/>
              </a:cxn>
              <a:cxn ang="0">
                <a:pos x="34" y="76"/>
              </a:cxn>
              <a:cxn ang="0">
                <a:pos x="2" y="60"/>
              </a:cxn>
              <a:cxn ang="0">
                <a:pos x="0" y="28"/>
              </a:cxn>
              <a:cxn ang="0">
                <a:pos x="16" y="9"/>
              </a:cxn>
            </a:cxnLst>
            <a:rect l="0" t="0" r="r" b="b"/>
            <a:pathLst>
              <a:path w="355" h="704">
                <a:moveTo>
                  <a:pt x="16" y="9"/>
                </a:moveTo>
                <a:lnTo>
                  <a:pt x="56" y="0"/>
                </a:lnTo>
                <a:lnTo>
                  <a:pt x="112" y="33"/>
                </a:lnTo>
                <a:lnTo>
                  <a:pt x="163" y="106"/>
                </a:lnTo>
                <a:lnTo>
                  <a:pt x="224" y="205"/>
                </a:lnTo>
                <a:lnTo>
                  <a:pt x="249" y="298"/>
                </a:lnTo>
                <a:lnTo>
                  <a:pt x="256" y="414"/>
                </a:lnTo>
                <a:lnTo>
                  <a:pt x="251" y="484"/>
                </a:lnTo>
                <a:lnTo>
                  <a:pt x="251" y="523"/>
                </a:lnTo>
                <a:lnTo>
                  <a:pt x="307" y="566"/>
                </a:lnTo>
                <a:lnTo>
                  <a:pt x="337" y="622"/>
                </a:lnTo>
                <a:lnTo>
                  <a:pt x="355" y="671"/>
                </a:lnTo>
                <a:lnTo>
                  <a:pt x="339" y="704"/>
                </a:lnTo>
                <a:lnTo>
                  <a:pt x="307" y="704"/>
                </a:lnTo>
                <a:lnTo>
                  <a:pt x="272" y="679"/>
                </a:lnTo>
                <a:lnTo>
                  <a:pt x="267" y="637"/>
                </a:lnTo>
                <a:lnTo>
                  <a:pt x="249" y="583"/>
                </a:lnTo>
                <a:lnTo>
                  <a:pt x="216" y="550"/>
                </a:lnTo>
                <a:lnTo>
                  <a:pt x="184" y="540"/>
                </a:lnTo>
                <a:lnTo>
                  <a:pt x="152" y="540"/>
                </a:lnTo>
                <a:lnTo>
                  <a:pt x="146" y="516"/>
                </a:lnTo>
                <a:lnTo>
                  <a:pt x="178" y="507"/>
                </a:lnTo>
                <a:lnTo>
                  <a:pt x="211" y="503"/>
                </a:lnTo>
                <a:lnTo>
                  <a:pt x="224" y="451"/>
                </a:lnTo>
                <a:lnTo>
                  <a:pt x="227" y="371"/>
                </a:lnTo>
                <a:lnTo>
                  <a:pt x="216" y="283"/>
                </a:lnTo>
                <a:lnTo>
                  <a:pt x="187" y="212"/>
                </a:lnTo>
                <a:lnTo>
                  <a:pt x="155" y="154"/>
                </a:lnTo>
                <a:lnTo>
                  <a:pt x="122" y="124"/>
                </a:lnTo>
                <a:lnTo>
                  <a:pt x="80" y="100"/>
                </a:lnTo>
                <a:lnTo>
                  <a:pt x="34" y="76"/>
                </a:lnTo>
                <a:lnTo>
                  <a:pt x="2" y="60"/>
                </a:lnTo>
                <a:lnTo>
                  <a:pt x="0" y="28"/>
                </a:lnTo>
                <a:lnTo>
                  <a:pt x="16"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5"/>
          <p:cNvPicPr>
            <a:picLocks noChangeAspect="1" noChangeArrowheads="1"/>
          </p:cNvPicPr>
          <p:nvPr/>
        </p:nvPicPr>
        <p:blipFill>
          <a:blip r:embed="rId2"/>
          <a:srcRect/>
          <a:stretch>
            <a:fillRect/>
          </a:stretch>
        </p:blipFill>
        <p:spPr bwMode="auto">
          <a:xfrm>
            <a:off x="2493523" y="2421980"/>
            <a:ext cx="6879077" cy="4058655"/>
          </a:xfrm>
          <a:prstGeom prst="rect">
            <a:avLst/>
          </a:prstGeom>
          <a:noFill/>
          <a:ln w="9525">
            <a:noFill/>
            <a:miter lim="800000"/>
            <a:headEnd/>
            <a:tailEnd/>
          </a:ln>
          <a:effectLst/>
        </p:spPr>
      </p:pic>
      <p:sp>
        <p:nvSpPr>
          <p:cNvPr id="12" name="Freeform 12"/>
          <p:cNvSpPr>
            <a:spLocks/>
          </p:cNvSpPr>
          <p:nvPr/>
        </p:nvSpPr>
        <p:spPr bwMode="auto">
          <a:xfrm flipH="1">
            <a:off x="6669952" y="2038350"/>
            <a:ext cx="1047148" cy="1304872"/>
          </a:xfrm>
          <a:custGeom>
            <a:avLst/>
            <a:gdLst/>
            <a:ahLst/>
            <a:cxnLst>
              <a:cxn ang="0">
                <a:pos x="268" y="138"/>
              </a:cxn>
              <a:cxn ang="0">
                <a:pos x="348" y="73"/>
              </a:cxn>
              <a:cxn ang="0">
                <a:pos x="434" y="17"/>
              </a:cxn>
              <a:cxn ang="0">
                <a:pos x="484" y="0"/>
              </a:cxn>
              <a:cxn ang="0">
                <a:pos x="546" y="11"/>
              </a:cxn>
              <a:cxn ang="0">
                <a:pos x="548" y="56"/>
              </a:cxn>
              <a:cxn ang="0">
                <a:pos x="516" y="108"/>
              </a:cxn>
              <a:cxn ang="0">
                <a:pos x="484" y="99"/>
              </a:cxn>
              <a:cxn ang="0">
                <a:pos x="449" y="81"/>
              </a:cxn>
              <a:cxn ang="0">
                <a:pos x="404" y="81"/>
              </a:cxn>
              <a:cxn ang="0">
                <a:pos x="340" y="121"/>
              </a:cxn>
              <a:cxn ang="0">
                <a:pos x="292" y="170"/>
              </a:cxn>
              <a:cxn ang="0">
                <a:pos x="209" y="258"/>
              </a:cxn>
              <a:cxn ang="0">
                <a:pos x="163" y="358"/>
              </a:cxn>
              <a:cxn ang="0">
                <a:pos x="131" y="427"/>
              </a:cxn>
              <a:cxn ang="0">
                <a:pos x="116" y="494"/>
              </a:cxn>
              <a:cxn ang="0">
                <a:pos x="129" y="502"/>
              </a:cxn>
              <a:cxn ang="0">
                <a:pos x="169" y="502"/>
              </a:cxn>
              <a:cxn ang="0">
                <a:pos x="212" y="510"/>
              </a:cxn>
              <a:cxn ang="0">
                <a:pos x="217" y="531"/>
              </a:cxn>
              <a:cxn ang="0">
                <a:pos x="187" y="550"/>
              </a:cxn>
              <a:cxn ang="0">
                <a:pos x="144" y="559"/>
              </a:cxn>
              <a:cxn ang="0">
                <a:pos x="92" y="587"/>
              </a:cxn>
              <a:cxn ang="0">
                <a:pos x="60" y="630"/>
              </a:cxn>
              <a:cxn ang="0">
                <a:pos x="51" y="678"/>
              </a:cxn>
              <a:cxn ang="0">
                <a:pos x="28" y="684"/>
              </a:cxn>
              <a:cxn ang="0">
                <a:pos x="4" y="660"/>
              </a:cxn>
              <a:cxn ang="0">
                <a:pos x="0" y="615"/>
              </a:cxn>
              <a:cxn ang="0">
                <a:pos x="25" y="574"/>
              </a:cxn>
              <a:cxn ang="0">
                <a:pos x="75" y="516"/>
              </a:cxn>
              <a:cxn ang="0">
                <a:pos x="97" y="451"/>
              </a:cxn>
              <a:cxn ang="0">
                <a:pos x="121" y="378"/>
              </a:cxn>
              <a:cxn ang="0">
                <a:pos x="153" y="293"/>
              </a:cxn>
              <a:cxn ang="0">
                <a:pos x="193" y="220"/>
              </a:cxn>
              <a:cxn ang="0">
                <a:pos x="236" y="164"/>
              </a:cxn>
              <a:cxn ang="0">
                <a:pos x="268" y="138"/>
              </a:cxn>
            </a:cxnLst>
            <a:rect l="0" t="0" r="r" b="b"/>
            <a:pathLst>
              <a:path w="548" h="684">
                <a:moveTo>
                  <a:pt x="268" y="138"/>
                </a:moveTo>
                <a:lnTo>
                  <a:pt x="348" y="73"/>
                </a:lnTo>
                <a:lnTo>
                  <a:pt x="434" y="17"/>
                </a:lnTo>
                <a:lnTo>
                  <a:pt x="484" y="0"/>
                </a:lnTo>
                <a:lnTo>
                  <a:pt x="546" y="11"/>
                </a:lnTo>
                <a:lnTo>
                  <a:pt x="548" y="56"/>
                </a:lnTo>
                <a:lnTo>
                  <a:pt x="516" y="108"/>
                </a:lnTo>
                <a:lnTo>
                  <a:pt x="484" y="99"/>
                </a:lnTo>
                <a:lnTo>
                  <a:pt x="449" y="81"/>
                </a:lnTo>
                <a:lnTo>
                  <a:pt x="404" y="81"/>
                </a:lnTo>
                <a:lnTo>
                  <a:pt x="340" y="121"/>
                </a:lnTo>
                <a:lnTo>
                  <a:pt x="292" y="170"/>
                </a:lnTo>
                <a:lnTo>
                  <a:pt x="209" y="258"/>
                </a:lnTo>
                <a:lnTo>
                  <a:pt x="163" y="358"/>
                </a:lnTo>
                <a:lnTo>
                  <a:pt x="131" y="427"/>
                </a:lnTo>
                <a:lnTo>
                  <a:pt x="116" y="494"/>
                </a:lnTo>
                <a:lnTo>
                  <a:pt x="129" y="502"/>
                </a:lnTo>
                <a:lnTo>
                  <a:pt x="169" y="502"/>
                </a:lnTo>
                <a:lnTo>
                  <a:pt x="212" y="510"/>
                </a:lnTo>
                <a:lnTo>
                  <a:pt x="217" y="531"/>
                </a:lnTo>
                <a:lnTo>
                  <a:pt x="187" y="550"/>
                </a:lnTo>
                <a:lnTo>
                  <a:pt x="144" y="559"/>
                </a:lnTo>
                <a:lnTo>
                  <a:pt x="92" y="587"/>
                </a:lnTo>
                <a:lnTo>
                  <a:pt x="60" y="630"/>
                </a:lnTo>
                <a:lnTo>
                  <a:pt x="51" y="678"/>
                </a:lnTo>
                <a:lnTo>
                  <a:pt x="28" y="684"/>
                </a:lnTo>
                <a:lnTo>
                  <a:pt x="4" y="660"/>
                </a:lnTo>
                <a:lnTo>
                  <a:pt x="0" y="615"/>
                </a:lnTo>
                <a:lnTo>
                  <a:pt x="25" y="574"/>
                </a:lnTo>
                <a:lnTo>
                  <a:pt x="75" y="516"/>
                </a:lnTo>
                <a:lnTo>
                  <a:pt x="97" y="451"/>
                </a:lnTo>
                <a:lnTo>
                  <a:pt x="121" y="378"/>
                </a:lnTo>
                <a:lnTo>
                  <a:pt x="153" y="293"/>
                </a:lnTo>
                <a:lnTo>
                  <a:pt x="193" y="220"/>
                </a:lnTo>
                <a:lnTo>
                  <a:pt x="236" y="164"/>
                </a:lnTo>
                <a:lnTo>
                  <a:pt x="268" y="1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Security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5</a:t>
            </a:fld>
            <a:endParaRPr lang="en-US"/>
          </a:p>
        </p:txBody>
      </p:sp>
      <p:sp>
        <p:nvSpPr>
          <p:cNvPr id="9" name="TextBox 8"/>
          <p:cNvSpPr txBox="1"/>
          <p:nvPr/>
        </p:nvSpPr>
        <p:spPr>
          <a:xfrm>
            <a:off x="333555" y="1143001"/>
            <a:ext cx="10616241" cy="4647426"/>
          </a:xfrm>
          <a:prstGeom prst="rect">
            <a:avLst/>
          </a:prstGeom>
          <a:noFill/>
        </p:spPr>
        <p:txBody>
          <a:bodyPr wrap="square" rtlCol="0">
            <a:spAutoFit/>
          </a:bodyPr>
          <a:lstStyle/>
          <a:p>
            <a:r>
              <a:rPr lang="en-US" sz="2800" b="1" dirty="0"/>
              <a:t>Authenticate Users</a:t>
            </a:r>
          </a:p>
          <a:p>
            <a:endParaRPr lang="en-US" sz="2800" b="1" dirty="0"/>
          </a:p>
          <a:p>
            <a:pPr marL="342900" indent="-342900">
              <a:buFont typeface="Arial" panose="020B0604020202020204" pitchFamily="34" charset="0"/>
              <a:buChar char="•"/>
            </a:pPr>
            <a:r>
              <a:rPr lang="en-US" sz="2400" b="1" dirty="0"/>
              <a:t>Aim: </a:t>
            </a:r>
            <a:r>
              <a:rPr lang="en-US" sz="2400" dirty="0"/>
              <a:t>Verify that a user is the person they claim to be.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Description:</a:t>
            </a:r>
            <a:r>
              <a:rPr lang="en-US" sz="2400" dirty="0"/>
              <a:t> One step to ensuring that access is only granted to authorized people is to ensure identity, so that nobody can claim to be another person. Realizations range from knowledge (username and password) and ownership (smart cards) to physical properties (biometric data: fingerprints, etc.).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Applicability: </a:t>
            </a:r>
            <a:r>
              <a:rPr lang="en-US" sz="2400" dirty="0"/>
              <a:t>Some of these realizations require special hardware (fingerprint scanners, etc.). Another constraint is that all possible identities must be known to the system. </a:t>
            </a:r>
          </a:p>
        </p:txBody>
      </p:sp>
    </p:spTree>
    <p:extLst>
      <p:ext uri="{BB962C8B-B14F-4D97-AF65-F5344CB8AC3E}">
        <p14:creationId xmlns:p14="http://schemas.microsoft.com/office/powerpoint/2010/main" val="13016278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a:t>
            </a:r>
          </a:p>
        </p:txBody>
      </p:sp>
      <p:sp>
        <p:nvSpPr>
          <p:cNvPr id="5" name="Text Placeholder 4"/>
          <p:cNvSpPr>
            <a:spLocks noGrp="1"/>
          </p:cNvSpPr>
          <p:nvPr>
            <p:ph type="body" sz="quarter" idx="13"/>
          </p:nvPr>
        </p:nvSpPr>
        <p:spPr>
          <a:xfrm>
            <a:off x="275492" y="381000"/>
            <a:ext cx="10873154" cy="685800"/>
          </a:xfrm>
        </p:spPr>
        <p:txBody>
          <a:bodyPr>
            <a:noAutofit/>
          </a:bodyPr>
          <a:lstStyle/>
          <a:p>
            <a:r>
              <a:rPr lang="en-US" sz="4000" b="0" dirty="0"/>
              <a:t>Security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6</a:t>
            </a:fld>
            <a:endParaRPr lang="en-US"/>
          </a:p>
        </p:txBody>
      </p:sp>
      <p:sp>
        <p:nvSpPr>
          <p:cNvPr id="9" name="TextBox 8"/>
          <p:cNvSpPr txBox="1"/>
          <p:nvPr/>
        </p:nvSpPr>
        <p:spPr>
          <a:xfrm>
            <a:off x="304800" y="1143001"/>
            <a:ext cx="10668000" cy="4647426"/>
          </a:xfrm>
          <a:prstGeom prst="rect">
            <a:avLst/>
          </a:prstGeom>
          <a:noFill/>
        </p:spPr>
        <p:txBody>
          <a:bodyPr wrap="square" rtlCol="0">
            <a:spAutoFit/>
          </a:bodyPr>
          <a:lstStyle/>
          <a:p>
            <a:r>
              <a:rPr lang="en-US" sz="2800" b="1" dirty="0"/>
              <a:t>Authorize Users </a:t>
            </a:r>
          </a:p>
          <a:p>
            <a:endParaRPr lang="en-US" sz="2800" b="1" dirty="0"/>
          </a:p>
          <a:p>
            <a:pPr marL="342900" indent="-342900">
              <a:buFont typeface="Arial" panose="020B0604020202020204" pitchFamily="34" charset="0"/>
              <a:buChar char="•"/>
            </a:pPr>
            <a:r>
              <a:rPr lang="en-US" sz="2400" b="1" dirty="0"/>
              <a:t>Aim:</a:t>
            </a:r>
            <a:r>
              <a:rPr lang="en-US" sz="2400" dirty="0"/>
              <a:t> Specify which rights which users have.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Description: </a:t>
            </a:r>
            <a:r>
              <a:rPr lang="en-US" sz="2400" dirty="0"/>
              <a:t>Allow only persons (authenticated users) to access or modify data if they are allowed to. Authorization can be done for single users or groups of users.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Applicability:</a:t>
            </a:r>
            <a:r>
              <a:rPr lang="en-US" sz="2400" dirty="0"/>
              <a:t> Use this tactic always when there are (groups of) users who should have different rights. Authorization is not necessary if everybody has the same rights. Note that giving everybody the maximum rights is not secure if it’s not necessary because this would not prevent unauthorized access (as unprivileged persons could use features not intended for them).</a:t>
            </a:r>
          </a:p>
        </p:txBody>
      </p:sp>
    </p:spTree>
    <p:extLst>
      <p:ext uri="{BB962C8B-B14F-4D97-AF65-F5344CB8AC3E}">
        <p14:creationId xmlns:p14="http://schemas.microsoft.com/office/powerpoint/2010/main" val="248119818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Security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7</a:t>
            </a:fld>
            <a:endParaRPr lang="en-US"/>
          </a:p>
        </p:txBody>
      </p:sp>
      <p:sp>
        <p:nvSpPr>
          <p:cNvPr id="9" name="TextBox 8"/>
          <p:cNvSpPr txBox="1"/>
          <p:nvPr/>
        </p:nvSpPr>
        <p:spPr>
          <a:xfrm>
            <a:off x="333555" y="1066800"/>
            <a:ext cx="10791645" cy="5786199"/>
          </a:xfrm>
          <a:prstGeom prst="rect">
            <a:avLst/>
          </a:prstGeom>
          <a:noFill/>
        </p:spPr>
        <p:txBody>
          <a:bodyPr wrap="square" rtlCol="0">
            <a:spAutoFit/>
          </a:bodyPr>
          <a:lstStyle/>
          <a:p>
            <a:r>
              <a:rPr lang="en-US" sz="2800" b="1" dirty="0"/>
              <a:t>Limit Exposure </a:t>
            </a:r>
          </a:p>
          <a:p>
            <a:endParaRPr lang="en-US" b="1" dirty="0"/>
          </a:p>
          <a:p>
            <a:pPr marL="342900" indent="-342900">
              <a:buFont typeface="Arial" panose="020B0604020202020204" pitchFamily="34" charset="0"/>
              <a:buChar char="•"/>
            </a:pPr>
            <a:r>
              <a:rPr lang="en-US" sz="2400" b="1" dirty="0"/>
              <a:t>Aim:</a:t>
            </a:r>
            <a:r>
              <a:rPr lang="en-US" sz="2400" dirty="0"/>
              <a:t> Limit the possibilities for vulnerabilities.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400" b="1" dirty="0"/>
              <a:t>Description: </a:t>
            </a:r>
            <a:r>
              <a:rPr lang="en-US" sz="2400" dirty="0"/>
              <a:t>Attacks often use single vulnerabilities in systems, so decreasing the number of services decreases the likelihood of a vulnerability on this host. There are fewer possibilities for placing an attack.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sz="2400" b="1" dirty="0"/>
              <a:t>Applicability:</a:t>
            </a:r>
            <a:r>
              <a:rPr lang="en-US" sz="2400" dirty="0"/>
              <a:t> Some services are necessary, so removing them is not always an option. This tactic is especially useful at system boundaries, as attacks often come from the environment and not from within the system. On the other hand, applying this tactic on inner components too is also sensible, as an attacker already could have used a vulnerability at the system boundary to get into the system, and it is also possible for an attack to come from within the system, as a less privileged person who has limited access to the system could try to gain access to confidential data. </a:t>
            </a:r>
          </a:p>
        </p:txBody>
      </p:sp>
    </p:spTree>
    <p:extLst>
      <p:ext uri="{BB962C8B-B14F-4D97-AF65-F5344CB8AC3E}">
        <p14:creationId xmlns:p14="http://schemas.microsoft.com/office/powerpoint/2010/main" val="2602257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Security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8</a:t>
            </a:fld>
            <a:endParaRPr lang="en-US"/>
          </a:p>
        </p:txBody>
      </p:sp>
      <p:sp>
        <p:nvSpPr>
          <p:cNvPr id="9" name="TextBox 8"/>
          <p:cNvSpPr txBox="1"/>
          <p:nvPr/>
        </p:nvSpPr>
        <p:spPr>
          <a:xfrm>
            <a:off x="333555" y="1143001"/>
            <a:ext cx="10616241" cy="5570756"/>
          </a:xfrm>
          <a:prstGeom prst="rect">
            <a:avLst/>
          </a:prstGeom>
          <a:noFill/>
        </p:spPr>
        <p:txBody>
          <a:bodyPr wrap="square" rtlCol="0">
            <a:spAutoFit/>
          </a:bodyPr>
          <a:lstStyle/>
          <a:p>
            <a:r>
              <a:rPr lang="en-US" sz="2800" b="1" dirty="0"/>
              <a:t>Detecting Attacks</a:t>
            </a:r>
          </a:p>
          <a:p>
            <a:endParaRPr lang="en-US" sz="2800" b="1" dirty="0"/>
          </a:p>
          <a:p>
            <a:pPr marL="342900" indent="-342900">
              <a:buFont typeface="Arial" panose="020B0604020202020204" pitchFamily="34" charset="0"/>
              <a:buChar char="•"/>
            </a:pPr>
            <a:r>
              <a:rPr lang="en-US" sz="2400" dirty="0"/>
              <a:t>As there is no such thing as 100% security, it is impossible to prevent all attacks in advance. Still, it can be helpful to detect an </a:t>
            </a:r>
            <a:r>
              <a:rPr lang="en-US" sz="2400" i="1" dirty="0"/>
              <a:t>ongoing</a:t>
            </a:r>
            <a:r>
              <a:rPr lang="en-US" sz="2400" dirty="0"/>
              <a:t> attack in order to be able to </a:t>
            </a:r>
            <a:r>
              <a:rPr lang="en-US" sz="2400" i="1" dirty="0"/>
              <a:t>react</a:t>
            </a:r>
            <a:r>
              <a:rPr lang="en-US" sz="2400" dirty="0"/>
              <a:t> or even to detect a </a:t>
            </a:r>
            <a:r>
              <a:rPr lang="en-US" sz="2400" i="1" dirty="0"/>
              <a:t>successful</a:t>
            </a:r>
            <a:r>
              <a:rPr lang="en-US" sz="2400" dirty="0"/>
              <a:t> attack in order to </a:t>
            </a:r>
            <a:r>
              <a:rPr lang="en-US" sz="2400" i="1" dirty="0"/>
              <a:t>mitigate</a:t>
            </a:r>
            <a:r>
              <a:rPr lang="en-US" sz="2400" dirty="0"/>
              <a:t> the consequences. Intrusion detection is a way to do that. </a:t>
            </a:r>
          </a:p>
          <a:p>
            <a:endParaRPr lang="en-US" sz="2800" b="1" dirty="0"/>
          </a:p>
          <a:p>
            <a:r>
              <a:rPr lang="en-US" sz="2800" b="1" dirty="0"/>
              <a:t>Recovering From Attacks</a:t>
            </a:r>
          </a:p>
          <a:p>
            <a:endParaRPr lang="en-US" sz="2800" b="1" dirty="0"/>
          </a:p>
          <a:p>
            <a:pPr marL="342900" indent="-342900">
              <a:buFont typeface="Arial" panose="020B0604020202020204" pitchFamily="34" charset="0"/>
              <a:buChar char="•"/>
            </a:pPr>
            <a:r>
              <a:rPr lang="en-US" sz="2400" dirty="0"/>
              <a:t>Successful attacks typically have an impact on </a:t>
            </a:r>
            <a:r>
              <a:rPr lang="en-US" sz="2400" b="1" u="sng" dirty="0"/>
              <a:t>c</a:t>
            </a:r>
            <a:r>
              <a:rPr lang="en-US" sz="2400" b="1" dirty="0"/>
              <a:t>onfidentiality</a:t>
            </a:r>
            <a:r>
              <a:rPr lang="en-US" sz="2400" dirty="0"/>
              <a:t>, </a:t>
            </a:r>
            <a:r>
              <a:rPr lang="en-US" sz="2400" b="1" u="sng" dirty="0"/>
              <a:t>i</a:t>
            </a:r>
            <a:r>
              <a:rPr lang="en-US" sz="2400" b="1" dirty="0"/>
              <a:t>ntegrity</a:t>
            </a:r>
            <a:r>
              <a:rPr lang="en-US" sz="2400" dirty="0"/>
              <a:t>, and/or </a:t>
            </a:r>
            <a:r>
              <a:rPr lang="en-US" sz="2400" b="1" u="sng" dirty="0"/>
              <a:t>a</a:t>
            </a:r>
            <a:r>
              <a:rPr lang="en-US" sz="2400" b="1" dirty="0"/>
              <a:t>vailability</a:t>
            </a:r>
            <a:r>
              <a:rPr lang="en-US" sz="2400" dirty="0"/>
              <a:t> (CIA). Be proactive if possible! </a:t>
            </a:r>
          </a:p>
          <a:p>
            <a:pPr marL="342900" indent="-342900">
              <a:buFont typeface="Arial" panose="020B0604020202020204" pitchFamily="34" charset="0"/>
              <a:buChar char="•"/>
            </a:pPr>
            <a:r>
              <a:rPr lang="en-US" sz="2400" dirty="0"/>
              <a:t>Confidentiality and integrity – Detect and mitigate if possible. Inform users. </a:t>
            </a:r>
          </a:p>
          <a:p>
            <a:pPr marL="342900" indent="-342900">
              <a:buFont typeface="Arial" panose="020B0604020202020204" pitchFamily="34" charset="0"/>
              <a:buChar char="•"/>
            </a:pPr>
            <a:r>
              <a:rPr lang="en-US" sz="2400" dirty="0"/>
              <a:t>Availability – See availability tactics.</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42188976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Security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9</a:t>
            </a:fld>
            <a:endParaRPr lang="en-US"/>
          </a:p>
        </p:txBody>
      </p:sp>
      <p:sp>
        <p:nvSpPr>
          <p:cNvPr id="9" name="TextBox 8"/>
          <p:cNvSpPr txBox="1"/>
          <p:nvPr/>
        </p:nvSpPr>
        <p:spPr>
          <a:xfrm>
            <a:off x="333555" y="1133357"/>
            <a:ext cx="10820400" cy="6124754"/>
          </a:xfrm>
          <a:prstGeom prst="rect">
            <a:avLst/>
          </a:prstGeom>
          <a:noFill/>
        </p:spPr>
        <p:txBody>
          <a:bodyPr wrap="square" rtlCol="0">
            <a:spAutoFit/>
          </a:bodyPr>
          <a:lstStyle/>
          <a:p>
            <a:r>
              <a:rPr lang="en-US" sz="2800" b="1" dirty="0"/>
              <a:t>Maintain data confidentiality</a:t>
            </a:r>
          </a:p>
          <a:p>
            <a:endParaRPr lang="en-US" sz="2800" dirty="0"/>
          </a:p>
          <a:p>
            <a:pPr marL="342900" indent="-342900">
              <a:buFont typeface="Arial" panose="020B0604020202020204" pitchFamily="34" charset="0"/>
              <a:buChar char="•"/>
            </a:pPr>
            <a:r>
              <a:rPr lang="en-US" sz="2400" b="1" dirty="0"/>
              <a:t>Aim:</a:t>
            </a:r>
            <a:r>
              <a:rPr lang="en-US" sz="2800" dirty="0"/>
              <a:t> </a:t>
            </a:r>
            <a:r>
              <a:rPr lang="en-US" sz="2400" dirty="0"/>
              <a:t>Protecting data from unauthorized access.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Description: </a:t>
            </a:r>
            <a:r>
              <a:rPr lang="en-US" sz="2400" dirty="0"/>
              <a:t>Confidentiality is usually achieved by applying some form of </a:t>
            </a:r>
            <a:r>
              <a:rPr lang="en-US" sz="2400" i="1" dirty="0"/>
              <a:t>encryption</a:t>
            </a:r>
            <a:r>
              <a:rPr lang="en-US" sz="2400" dirty="0"/>
              <a:t> to data and communication links. Encryption provides extra protection to persistently maintained data beyond that available from authorization. Communication links, on the other hand, typically do not have authorization controls. Encryption is the only protection for passing data over publicly accessible communication links.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Applicability: </a:t>
            </a:r>
            <a:r>
              <a:rPr lang="en-US" sz="2400" dirty="0"/>
              <a:t>The link can be implemented by a virtual private network (VPN) or by a Secure Sockets Layer (SSL) for a web-based link. Encryption can be symmetric (both parties use the same key) or asymmetric (public and private keys).</a:t>
            </a:r>
          </a:p>
          <a:p>
            <a:br>
              <a:rPr lang="en-US" sz="2400" dirty="0"/>
            </a:br>
            <a:endParaRPr lang="en-US" sz="2000" dirty="0"/>
          </a:p>
        </p:txBody>
      </p:sp>
    </p:spTree>
    <p:extLst>
      <p:ext uri="{BB962C8B-B14F-4D97-AF65-F5344CB8AC3E}">
        <p14:creationId xmlns:p14="http://schemas.microsoft.com/office/powerpoint/2010/main" val="1575534554"/>
      </p:ext>
    </p:extLst>
  </p:cSld>
  <p:clrMapOvr>
    <a:masterClrMapping/>
  </p:clrMapOvr>
  <p:transition/>
</p:sld>
</file>

<file path=ppt/theme/theme1.xml><?xml version="1.0" encoding="utf-8"?>
<a:theme xmlns:a="http://schemas.openxmlformats.org/drawingml/2006/main" name="Pitchboo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1556</Words>
  <Application>Microsoft Office PowerPoint</Application>
  <PresentationFormat>Widescreen</PresentationFormat>
  <Paragraphs>158</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Wingdings</vt:lpstr>
      <vt:lpstr>Pitchbook</vt:lpstr>
      <vt:lpstr>SWEN 755: Software Architecture</vt:lpstr>
      <vt:lpstr>Class Activity</vt:lpstr>
      <vt:lpstr>Class Activity</vt:lpstr>
      <vt:lpstr>Security Tactics</vt:lpstr>
      <vt:lpstr>security</vt:lpstr>
      <vt:lpstr>security</vt:lpstr>
      <vt:lpstr>security</vt:lpstr>
      <vt:lpstr>security</vt:lpstr>
      <vt:lpstr>security</vt:lpstr>
      <vt:lpstr>security</vt:lpstr>
      <vt:lpstr>Security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2011-02-26T16:21:31Z</dcterms:created>
  <dcterms:modified xsi:type="dcterms:W3CDTF">2024-09-18T19:18:48Z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