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8" r:id="rId3"/>
    <p:sldId id="259" r:id="rId4"/>
    <p:sldId id="260" r:id="rId5"/>
    <p:sldId id="261" r:id="rId6"/>
    <p:sldId id="264" r:id="rId7"/>
    <p:sldId id="265" r:id="rId8"/>
    <p:sldId id="266" r:id="rId9"/>
    <p:sldId id="268"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61" autoAdjust="0"/>
  </p:normalViewPr>
  <p:slideViewPr>
    <p:cSldViewPr snapToGrid="0">
      <p:cViewPr varScale="1">
        <p:scale>
          <a:sx n="85" d="100"/>
          <a:sy n="85" d="100"/>
        </p:scale>
        <p:origin x="648"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9ff62aa478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9ff62aa478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You should consult a security expert if you can. If not, there are security standards documents available to help determine what requirements are needed for your system.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a75d6387a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a75d6387a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a75d6387a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a75d6387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a11bd6415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a11bd6415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Use cases are related to user stories </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75d6387a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75d6387a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a75d6387ac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a75d6387ac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Which of these you happen to be using is not as important as the fact that you are using them to help build more secure systems! </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a75d6387a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a75d6387a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a75d6387a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a75d6387a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dirty="0"/>
              <a:t>What is one way to mitigate a car thief trying to steal the car? Locking the car.</a:t>
            </a:r>
          </a:p>
          <a:p>
            <a:pPr marL="228600" lvl="0" indent="-228600" algn="l" rtl="0">
              <a:spcBef>
                <a:spcPts val="0"/>
              </a:spcBef>
              <a:spcAft>
                <a:spcPts val="0"/>
              </a:spcAft>
              <a:buAutoNum type="arabicPeriod"/>
            </a:pPr>
            <a:r>
              <a:rPr lang="en-US" dirty="0"/>
              <a:t>How would a car thief circumvent that mitigation? Shorting the ignition. </a:t>
            </a:r>
          </a:p>
          <a:p>
            <a:pPr marL="228600" lvl="0" indent="-228600" algn="l" rtl="0">
              <a:spcBef>
                <a:spcPts val="0"/>
              </a:spcBef>
              <a:spcAft>
                <a:spcPts val="0"/>
              </a:spcAft>
              <a:buAutoNum type="arabicPeriod"/>
            </a:pPr>
            <a:r>
              <a:rPr lang="en-US" dirty="0"/>
              <a:t>How would the driver try to mitigate the thief shorting the ignition? Locking the transmission.</a:t>
            </a:r>
          </a:p>
          <a:p>
            <a:pPr marL="0" lvl="0" indent="0" algn="l" rtl="0">
              <a:spcBef>
                <a:spcPts val="0"/>
              </a:spcBef>
              <a:spcAft>
                <a:spcPts val="0"/>
              </a:spcAft>
              <a:buNone/>
            </a:pPr>
            <a:r>
              <a:rPr lang="en-US" dirty="0"/>
              <a:t>In this case, the use/misuse case diagram can be used to brainstorm potential attacks and mitigation techniques. </a:t>
            </a:r>
          </a:p>
          <a:p>
            <a:pPr marL="0" lvl="0" indent="0" algn="l" rtl="0">
              <a:spcBef>
                <a:spcPts val="0"/>
              </a:spcBef>
              <a:spcAft>
                <a:spcPts val="0"/>
              </a:spcAft>
              <a:buNone/>
            </a:pPr>
            <a:r>
              <a:rPr lang="en-US" dirty="0"/>
              <a:t>Can be done until you go through “all” feasible scenarios.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a75d6387ac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a75d6387ac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Misuse case diagrams can also shine light on possible conflicts and tradeoffs you will need to make in your system’s design. </a:t>
            </a:r>
          </a:p>
          <a:p>
            <a:pPr marL="171450" lvl="0" indent="-171450" algn="l" rtl="0">
              <a:spcBef>
                <a:spcPts val="0"/>
              </a:spcBef>
              <a:spcAft>
                <a:spcPts val="0"/>
              </a:spcAft>
            </a:pPr>
            <a:r>
              <a:rPr lang="en-US" dirty="0"/>
              <a:t>Here, we have a user being frustrated by strict controls, which can be mitigated by looser controls, but a hacker intruding into the system, which can be mitigated by stricter controls. Which is more important? Which will win? As much as we want to say ‘security’ (stricter controls), it will depend…</a:t>
            </a:r>
          </a:p>
          <a:p>
            <a:pPr marL="171450" lvl="0" indent="-171450" algn="l" rtl="0">
              <a:spcBef>
                <a:spcPts val="0"/>
              </a:spcBef>
              <a:spcAft>
                <a:spcPts val="0"/>
              </a:spcAft>
            </a:pPr>
            <a:r>
              <a:rPr lang="en-US" dirty="0"/>
              <a:t>Similar example of 2-factor authentication being more annoying to use, but secure more. What is the tradeoff here? Security vs? Usability!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a75d6387ac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a75d6387ac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a7346e7b46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a7346e7b4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the physical world, many “secure by design” principles exist</a:t>
            </a:r>
          </a:p>
          <a:p>
            <a:pPr marL="0" lvl="0" indent="0" algn="l" rtl="0">
              <a:spcBef>
                <a:spcPts val="0"/>
              </a:spcBef>
              <a:spcAft>
                <a:spcPts val="0"/>
              </a:spcAft>
              <a:buNone/>
            </a:pPr>
            <a:r>
              <a:rPr lang="en-US" dirty="0"/>
              <a:t>Often enforced by regulations</a:t>
            </a:r>
          </a:p>
          <a:p>
            <a:pPr marL="0" lvl="0" indent="0" algn="l" rtl="0">
              <a:spcBef>
                <a:spcPts val="0"/>
              </a:spcBef>
              <a:spcAft>
                <a:spcPts val="0"/>
              </a:spcAft>
              <a:buNone/>
            </a:pPr>
            <a:r>
              <a:rPr lang="en-US" dirty="0"/>
              <a:t>For example, stairs must be safe to use</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a75d6387ac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a75d6387ac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DAG = directed acyclic graph </a:t>
            </a:r>
          </a:p>
          <a:p>
            <a:pPr marL="0" lvl="0" indent="0" algn="l" rtl="0">
              <a:spcBef>
                <a:spcPts val="0"/>
              </a:spcBef>
              <a:spcAft>
                <a:spcPts val="0"/>
              </a:spcAft>
              <a:buNone/>
            </a:pPr>
            <a:r>
              <a:rPr lang="en-US" dirty="0"/>
              <a:t>Not 100% complete/sound, but still useful</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a75d6387ac_0_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a75d6387ac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Descriptions separate from diagrams. Both often used in conjunction</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a11bd6415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a11bd6415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a11bd6415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a11bd6415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a11bd6415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a11bd6415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a11bd6415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a11bd6415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5826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7346e7b46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7346e7b46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the software world, “secure by design” principles are more likely to be overlooked</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a7346e7b46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a7346e7b46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lang="en" sz="1600" dirty="0">
              <a:solidFill>
                <a:srgbClr val="595959"/>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a7346e7b46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a7346e7b46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Functional requirements can also sometimes drive security requirements.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example, “The system shall display a loading screen after the user enters their credit card number.” Maybe we don’t have any requirements explicitly mentioning sensitive data, so this requirement would then inform us that the system handles some sort of sensitive data.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Ideally, this would prompt the requirements engineer to create requirements about dealing with sensitive data, but in the real world, this isn’t always the case and the requirements can be underspecified in this way. This is partially because requirements engineers aren’t necessarily security experts. The architect’s role here can be to help facilitate the conversation between the two to make sure those requirements are properly specified.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9ff62aa47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9ff62aa47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9ff62aa478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9ff62aa478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ff62aa478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9ff62aa478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9ff62aa478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ff62aa478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These requirements help with the implementation of their corresponding security tactics.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re-magazine.ireb.org/articles/eliciting-security-requirement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re-magazine.ireb.org/articles/eliciting-security-requirements"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hyperlink" Target="https://www.jot.fm/issues/issue_2003_01/column6/"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a:extLst>
              <a:ext uri="{C183D7F6-B498-43B3-948B-1728B52AA6E4}">
                <adec:decorative xmlns:adec="http://schemas.microsoft.com/office/drawing/2017/decorative" val="1"/>
              </a:ext>
            </a:extLst>
          </p:cNvPr>
          <p:cNvPicPr preferRelativeResize="0"/>
          <p:nvPr/>
        </p:nvPicPr>
        <p:blipFill rotWithShape="1">
          <a:blip r:embed="rId3">
            <a:alphaModFix/>
          </a:blip>
          <a:srcRect l="-3199" b="5855"/>
          <a:stretch/>
        </p:blipFill>
        <p:spPr>
          <a:xfrm>
            <a:off x="2989612" y="2352366"/>
            <a:ext cx="3164775" cy="2635200"/>
          </a:xfrm>
          <a:prstGeom prst="rect">
            <a:avLst/>
          </a:prstGeom>
          <a:noFill/>
          <a:ln>
            <a:noFill/>
          </a:ln>
        </p:spPr>
      </p:pic>
      <p:sp>
        <p:nvSpPr>
          <p:cNvPr id="55" name="Google Shape;55;p13"/>
          <p:cNvSpPr txBox="1">
            <a:spLocks noGrp="1"/>
          </p:cNvSpPr>
          <p:nvPr>
            <p:ph type="ctrTitle"/>
          </p:nvPr>
        </p:nvSpPr>
        <p:spPr>
          <a:xfrm>
            <a:off x="311699" y="299766"/>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3C78D8"/>
                </a:solidFill>
              </a:rPr>
              <a:t>Secure By Design</a:t>
            </a:r>
            <a:endParaRPr dirty="0">
              <a:solidFill>
                <a:srgbClr val="3C78D8"/>
              </a:solidFill>
            </a:endParaRPr>
          </a:p>
          <a:p>
            <a:pPr marL="0" lvl="0" indent="0" algn="ctr" rtl="0">
              <a:spcBef>
                <a:spcPts val="0"/>
              </a:spcBef>
              <a:spcAft>
                <a:spcPts val="0"/>
              </a:spcAft>
              <a:buNone/>
            </a:pPr>
            <a:r>
              <a:rPr lang="en" dirty="0">
                <a:solidFill>
                  <a:srgbClr val="A4C2F4"/>
                </a:solidFill>
              </a:rPr>
              <a:t>SWEN 755</a:t>
            </a:r>
            <a:endParaRPr dirty="0">
              <a:solidFill>
                <a:srgbClr val="A4C2F4"/>
              </a:solidFill>
            </a:endParaRPr>
          </a:p>
        </p:txBody>
      </p:sp>
      <p:sp>
        <p:nvSpPr>
          <p:cNvPr id="56" name="Google Shape;56;p13"/>
          <p:cNvSpPr txBox="1">
            <a:spLocks noGrp="1"/>
          </p:cNvSpPr>
          <p:nvPr>
            <p:ph type="subTitle" idx="1"/>
          </p:nvPr>
        </p:nvSpPr>
        <p:spPr>
          <a:xfrm>
            <a:off x="2352640" y="4818334"/>
            <a:ext cx="4438720" cy="325166"/>
          </a:xfrm>
          <a:prstGeom prst="rect">
            <a:avLst/>
          </a:prstGeom>
        </p:spPr>
        <p:txBody>
          <a:bodyPr spcFirstLastPara="1" wrap="square" lIns="91425" tIns="91425" rIns="91425" bIns="91425" anchor="t" anchorCtr="0">
            <a:noAutofit/>
          </a:bodyPr>
          <a:lstStyle/>
          <a:p>
            <a:pPr marL="0" lvl="0" indent="0"/>
            <a:r>
              <a:rPr lang="en" sz="700" dirty="0"/>
              <a:t>Viktoria Koscinski and Betsy Visconti</a:t>
            </a:r>
            <a:endParaRPr sz="700" dirty="0"/>
          </a:p>
        </p:txBody>
      </p:sp>
      <p:sp>
        <p:nvSpPr>
          <p:cNvPr id="57" name="Google Shape;57;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2" name="Google Shape;25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C78D8"/>
                </a:solidFill>
              </a:rPr>
              <a:t>How can I improve my security requirements?</a:t>
            </a:r>
            <a:endParaRPr>
              <a:solidFill>
                <a:srgbClr val="3C78D8"/>
              </a:solidFill>
            </a:endParaRPr>
          </a:p>
        </p:txBody>
      </p:sp>
      <p:sp>
        <p:nvSpPr>
          <p:cNvPr id="253" name="Google Shape;253;p37"/>
          <p:cNvSpPr txBox="1">
            <a:spLocks noGrp="1"/>
          </p:cNvSpPr>
          <p:nvPr>
            <p:ph type="body" idx="1"/>
          </p:nvPr>
        </p:nvSpPr>
        <p:spPr>
          <a:xfrm>
            <a:off x="311699" y="1165574"/>
            <a:ext cx="7675623" cy="734700"/>
          </a:xfrm>
          <a:prstGeom prst="rect">
            <a:avLst/>
          </a:prstGeom>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600" dirty="0"/>
              <a:t>Elicit security requirements before starting system design and implementation</a:t>
            </a:r>
            <a:endParaRPr sz="1600" dirty="0"/>
          </a:p>
          <a:p>
            <a:pPr marL="914400" lvl="0" indent="0" algn="l" rtl="0">
              <a:spcBef>
                <a:spcPts val="1600"/>
              </a:spcBef>
              <a:spcAft>
                <a:spcPts val="0"/>
              </a:spcAft>
              <a:buNone/>
            </a:pPr>
            <a:endParaRPr sz="2000" dirty="0"/>
          </a:p>
          <a:p>
            <a:pPr marL="914400" lvl="0" indent="0" algn="l" rtl="0">
              <a:spcBef>
                <a:spcPts val="1600"/>
              </a:spcBef>
              <a:spcAft>
                <a:spcPts val="1600"/>
              </a:spcAft>
              <a:buNone/>
            </a:pPr>
            <a:endParaRPr sz="2000" dirty="0"/>
          </a:p>
        </p:txBody>
      </p:sp>
      <p:sp>
        <p:nvSpPr>
          <p:cNvPr id="254" name="Google Shape;254;p37"/>
          <p:cNvSpPr txBox="1">
            <a:spLocks noGrp="1"/>
          </p:cNvSpPr>
          <p:nvPr>
            <p:ph type="sldNum" idx="12"/>
          </p:nvPr>
        </p:nvSpPr>
        <p:spPr>
          <a:xfrm>
            <a:off x="8330492" y="451964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256" name="Google Shape;256;p37"/>
          <p:cNvSpPr txBox="1">
            <a:spLocks noGrp="1"/>
          </p:cNvSpPr>
          <p:nvPr>
            <p:ph type="body" idx="1"/>
          </p:nvPr>
        </p:nvSpPr>
        <p:spPr>
          <a:xfrm>
            <a:off x="311699" y="2725278"/>
            <a:ext cx="4846455" cy="1877984"/>
          </a:xfrm>
          <a:prstGeom prst="rect">
            <a:avLst/>
          </a:prstGeom>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600" dirty="0"/>
              <a:t>Going through a checklist of security types, such as that on the previous slide, can help ensure that all important/inteded aspects of the system’s security are considered</a:t>
            </a:r>
            <a:br>
              <a:rPr lang="en" sz="1600" dirty="0"/>
            </a:br>
            <a:endParaRPr sz="1600" dirty="0"/>
          </a:p>
          <a:p>
            <a:pPr marL="457200" lvl="0" indent="0" algn="l" rtl="0">
              <a:spcBef>
                <a:spcPts val="1600"/>
              </a:spcBef>
              <a:spcAft>
                <a:spcPts val="0"/>
              </a:spcAft>
              <a:buNone/>
            </a:pPr>
            <a:endParaRPr sz="1600" dirty="0"/>
          </a:p>
          <a:p>
            <a:pPr marL="914400" lvl="0" indent="0" algn="l" rtl="0">
              <a:spcBef>
                <a:spcPts val="1600"/>
              </a:spcBef>
              <a:spcAft>
                <a:spcPts val="0"/>
              </a:spcAft>
              <a:buNone/>
            </a:pPr>
            <a:endParaRPr sz="2000" dirty="0"/>
          </a:p>
          <a:p>
            <a:pPr marL="914400" lvl="0" indent="0" algn="l" rtl="0">
              <a:spcBef>
                <a:spcPts val="1600"/>
              </a:spcBef>
              <a:spcAft>
                <a:spcPts val="1600"/>
              </a:spcAft>
              <a:buNone/>
            </a:pPr>
            <a:endParaRPr sz="2000" dirty="0"/>
          </a:p>
        </p:txBody>
      </p:sp>
      <p:sp>
        <p:nvSpPr>
          <p:cNvPr id="257" name="Google Shape;257;p37"/>
          <p:cNvSpPr txBox="1">
            <a:spLocks noGrp="1"/>
          </p:cNvSpPr>
          <p:nvPr>
            <p:ph type="body" idx="1"/>
          </p:nvPr>
        </p:nvSpPr>
        <p:spPr>
          <a:xfrm>
            <a:off x="311700" y="1873237"/>
            <a:ext cx="4682331" cy="428700"/>
          </a:xfrm>
          <a:prstGeom prst="rect">
            <a:avLst/>
          </a:prstGeom>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600" dirty="0"/>
              <a:t>Use high quality requirements (unambiguous, measurable, etc.)</a:t>
            </a:r>
            <a:endParaRPr sz="2000" dirty="0"/>
          </a:p>
        </p:txBody>
      </p:sp>
      <p:pic>
        <p:nvPicPr>
          <p:cNvPr id="258" name="Google Shape;258;p37" descr="A diagram of the Agile software development process"/>
          <p:cNvPicPr preferRelativeResize="0"/>
          <p:nvPr/>
        </p:nvPicPr>
        <p:blipFill rotWithShape="1">
          <a:blip r:embed="rId3">
            <a:alphaModFix/>
          </a:blip>
          <a:srcRect l="19054" r="22623"/>
          <a:stretch/>
        </p:blipFill>
        <p:spPr>
          <a:xfrm>
            <a:off x="4994031" y="2075803"/>
            <a:ext cx="3211098" cy="2820646"/>
          </a:xfrm>
          <a:prstGeom prst="rect">
            <a:avLst/>
          </a:prstGeom>
          <a:noFill/>
          <a:ln>
            <a:noFill/>
          </a:ln>
        </p:spPr>
      </p:pic>
      <p:sp>
        <p:nvSpPr>
          <p:cNvPr id="259" name="Google Shape;259;p37"/>
          <p:cNvSpPr/>
          <p:nvPr/>
        </p:nvSpPr>
        <p:spPr>
          <a:xfrm>
            <a:off x="5474057" y="3997706"/>
            <a:ext cx="1045380" cy="739586"/>
          </a:xfrm>
          <a:prstGeom prst="ellipse">
            <a:avLst/>
          </a:prstGeom>
          <a:no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5" name="Google Shape;265;p38"/>
          <p:cNvSpPr txBox="1">
            <a:spLocks noGrp="1"/>
          </p:cNvSpPr>
          <p:nvPr>
            <p:ph type="title"/>
          </p:nvPr>
        </p:nvSpPr>
        <p:spPr>
          <a:xfrm>
            <a:off x="293077" y="1262456"/>
            <a:ext cx="8557846"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solidFill>
                  <a:srgbClr val="666666"/>
                </a:solidFill>
              </a:rPr>
              <a:t>Building security into a system using abuse and misuse cases</a:t>
            </a:r>
          </a:p>
        </p:txBody>
      </p:sp>
      <p:pic>
        <p:nvPicPr>
          <p:cNvPr id="266" name="Google Shape;266;p38">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3643639" y="2901425"/>
            <a:ext cx="2123875" cy="1986026"/>
          </a:xfrm>
          <a:prstGeom prst="rect">
            <a:avLst/>
          </a:prstGeom>
          <a:noFill/>
          <a:ln>
            <a:noFill/>
          </a:ln>
        </p:spPr>
      </p:pic>
      <p:sp>
        <p:nvSpPr>
          <p:cNvPr id="267" name="Google Shape;267;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do we elicit requirements?</a:t>
            </a:r>
            <a:endParaRPr/>
          </a:p>
        </p:txBody>
      </p:sp>
      <p:sp>
        <p:nvSpPr>
          <p:cNvPr id="273" name="Google Shape;273;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solidFill>
                  <a:srgbClr val="0000FF"/>
                </a:solidFill>
              </a:rPr>
              <a:t>Use cases</a:t>
            </a:r>
            <a:r>
              <a:rPr lang="en" dirty="0"/>
              <a:t>, activity diagrams, entity relations diagrams</a:t>
            </a:r>
            <a:endParaRPr dirty="0"/>
          </a:p>
          <a:p>
            <a:pPr marL="914400" lvl="1" indent="-317500" algn="l" rtl="0">
              <a:spcBef>
                <a:spcPts val="0"/>
              </a:spcBef>
              <a:spcAft>
                <a:spcPts val="0"/>
              </a:spcAft>
              <a:buSzPts val="1400"/>
              <a:buChar char="○"/>
            </a:pPr>
            <a:r>
              <a:rPr lang="en" dirty="0"/>
              <a:t>Describe the interaction of an </a:t>
            </a:r>
            <a:r>
              <a:rPr lang="en" i="1" dirty="0"/>
              <a:t>actor </a:t>
            </a:r>
            <a:r>
              <a:rPr lang="en" dirty="0"/>
              <a:t>with the </a:t>
            </a:r>
            <a:r>
              <a:rPr lang="en" i="1" dirty="0"/>
              <a:t>system </a:t>
            </a:r>
            <a:endParaRPr i="1" dirty="0"/>
          </a:p>
          <a:p>
            <a:pPr marL="914400" lvl="1" indent="-317500" algn="l" rtl="0">
              <a:spcBef>
                <a:spcPts val="0"/>
              </a:spcBef>
              <a:spcAft>
                <a:spcPts val="0"/>
              </a:spcAft>
              <a:buSzPts val="1400"/>
              <a:buChar char="○"/>
            </a:pPr>
            <a:r>
              <a:rPr lang="en" dirty="0"/>
              <a:t>Usually positive - What do we want to happen?</a:t>
            </a:r>
            <a:endParaRPr dirty="0"/>
          </a:p>
          <a:p>
            <a:pPr marL="457200" lvl="0" indent="-342900" algn="l" rtl="0">
              <a:spcBef>
                <a:spcPts val="0"/>
              </a:spcBef>
              <a:spcAft>
                <a:spcPts val="0"/>
              </a:spcAft>
              <a:buSzPts val="1800"/>
              <a:buChar char="●"/>
            </a:pPr>
            <a:r>
              <a:rPr lang="en" dirty="0"/>
              <a:t>Then why do we overlook security? </a:t>
            </a:r>
            <a:endParaRPr dirty="0"/>
          </a:p>
          <a:p>
            <a:pPr marL="914400" lvl="1" indent="-317500" algn="l" rtl="0">
              <a:spcBef>
                <a:spcPts val="0"/>
              </a:spcBef>
              <a:spcAft>
                <a:spcPts val="0"/>
              </a:spcAft>
              <a:buSzPts val="1400"/>
              <a:buChar char="○"/>
            </a:pPr>
            <a:r>
              <a:rPr lang="en" dirty="0"/>
              <a:t>Use cases tend to focus on </a:t>
            </a:r>
            <a:r>
              <a:rPr lang="en" dirty="0">
                <a:solidFill>
                  <a:srgbClr val="0000FF"/>
                </a:solidFill>
              </a:rPr>
              <a:t>functional</a:t>
            </a:r>
            <a:r>
              <a:rPr lang="en" dirty="0">
                <a:solidFill>
                  <a:srgbClr val="990000"/>
                </a:solidFill>
              </a:rPr>
              <a:t> </a:t>
            </a:r>
            <a:r>
              <a:rPr lang="en" dirty="0"/>
              <a:t>requirements</a:t>
            </a:r>
            <a:endParaRPr dirty="0"/>
          </a:p>
          <a:p>
            <a:pPr marL="914400" lvl="1" indent="-317500" algn="l" rtl="0">
              <a:spcBef>
                <a:spcPts val="0"/>
              </a:spcBef>
              <a:spcAft>
                <a:spcPts val="0"/>
              </a:spcAft>
              <a:buSzPts val="1400"/>
              <a:buChar char="○"/>
            </a:pPr>
            <a:r>
              <a:rPr lang="en" dirty="0"/>
              <a:t>We say what we want, but not </a:t>
            </a:r>
            <a:r>
              <a:rPr lang="en" u="sng" dirty="0"/>
              <a:t>what we </a:t>
            </a:r>
            <a:r>
              <a:rPr lang="en" i="1" u="sng" dirty="0"/>
              <a:t>don’t</a:t>
            </a:r>
            <a:r>
              <a:rPr lang="en" u="sng" dirty="0"/>
              <a:t> want</a:t>
            </a:r>
            <a:endParaRPr u="sng" dirty="0"/>
          </a:p>
          <a:p>
            <a:pPr marL="914400" lvl="1" indent="-317500" algn="l" rtl="0">
              <a:spcBef>
                <a:spcPts val="0"/>
              </a:spcBef>
              <a:spcAft>
                <a:spcPts val="0"/>
              </a:spcAft>
              <a:buSzPts val="1400"/>
              <a:buChar char="○"/>
            </a:pPr>
            <a:r>
              <a:rPr lang="en" dirty="0"/>
              <a:t>We need to ask ourselves how the system can be used in </a:t>
            </a:r>
            <a:r>
              <a:rPr lang="en" i="1" dirty="0"/>
              <a:t>unintended </a:t>
            </a:r>
            <a:r>
              <a:rPr lang="en" dirty="0"/>
              <a:t>ways</a:t>
            </a:r>
            <a:endParaRPr dirty="0"/>
          </a:p>
          <a:p>
            <a:pPr marL="457200" lvl="0" indent="-342900" algn="l" rtl="0">
              <a:spcBef>
                <a:spcPts val="0"/>
              </a:spcBef>
              <a:spcAft>
                <a:spcPts val="0"/>
              </a:spcAft>
              <a:buSzPts val="1800"/>
              <a:buChar char="●"/>
            </a:pPr>
            <a:r>
              <a:rPr lang="en" dirty="0"/>
              <a:t>The obvious questions:</a:t>
            </a:r>
            <a:endParaRPr dirty="0"/>
          </a:p>
          <a:p>
            <a:pPr marL="914400" lvl="1" indent="-317500" algn="l" rtl="0">
              <a:spcBef>
                <a:spcPts val="0"/>
              </a:spcBef>
              <a:spcAft>
                <a:spcPts val="0"/>
              </a:spcAft>
              <a:buSzPts val="1400"/>
              <a:buChar char="○"/>
            </a:pPr>
            <a:r>
              <a:rPr lang="en" dirty="0"/>
              <a:t>Do you want a hacker to figure out user’s passwords? </a:t>
            </a:r>
            <a:endParaRPr dirty="0"/>
          </a:p>
          <a:p>
            <a:pPr marL="914400" lvl="1" indent="-317500" algn="l" rtl="0">
              <a:spcBef>
                <a:spcPts val="0"/>
              </a:spcBef>
              <a:spcAft>
                <a:spcPts val="0"/>
              </a:spcAft>
              <a:buSzPts val="1400"/>
              <a:buChar char="○"/>
            </a:pPr>
            <a:r>
              <a:rPr lang="en" dirty="0"/>
              <a:t>Do you want a user to accidentally change the price of your product?</a:t>
            </a:r>
            <a:endParaRPr dirty="0"/>
          </a:p>
          <a:p>
            <a:pPr marL="914400" lvl="1" indent="-317500" algn="l" rtl="0">
              <a:spcBef>
                <a:spcPts val="0"/>
              </a:spcBef>
              <a:spcAft>
                <a:spcPts val="0"/>
              </a:spcAft>
              <a:buSzPts val="1400"/>
              <a:buChar char="○"/>
            </a:pPr>
            <a:r>
              <a:rPr lang="en" dirty="0"/>
              <a:t>Etc. </a:t>
            </a:r>
            <a:endParaRPr dirty="0">
              <a:solidFill>
                <a:srgbClr val="CC0000"/>
              </a:solidFill>
            </a:endParaRPr>
          </a:p>
        </p:txBody>
      </p:sp>
      <p:pic>
        <p:nvPicPr>
          <p:cNvPr id="274" name="Google Shape;274;p39" descr="Use case diagram showing that a registered user can edit an article"/>
          <p:cNvPicPr preferRelativeResize="0"/>
          <p:nvPr/>
        </p:nvPicPr>
        <p:blipFill>
          <a:blip r:embed="rId3">
            <a:alphaModFix/>
          </a:blip>
          <a:stretch>
            <a:fillRect/>
          </a:stretch>
        </p:blipFill>
        <p:spPr>
          <a:xfrm>
            <a:off x="5597924" y="1633399"/>
            <a:ext cx="3152724" cy="831000"/>
          </a:xfrm>
          <a:prstGeom prst="rect">
            <a:avLst/>
          </a:prstGeom>
          <a:noFill/>
          <a:ln>
            <a:noFill/>
          </a:ln>
        </p:spPr>
      </p:pic>
      <p:sp>
        <p:nvSpPr>
          <p:cNvPr id="275" name="Google Shape;275;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76" name="Google Shape;276;p39"/>
          <p:cNvSpPr txBox="1"/>
          <p:nvPr/>
        </p:nvSpPr>
        <p:spPr>
          <a:xfrm>
            <a:off x="256050" y="4443850"/>
            <a:ext cx="8349900" cy="6996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solidFill>
                  <a:schemeClr val="dk2"/>
                </a:solidFill>
              </a:rPr>
              <a:t>Sources: </a:t>
            </a:r>
          </a:p>
          <a:p>
            <a:pPr marL="0" lvl="0" indent="0" algn="l" rtl="0">
              <a:spcBef>
                <a:spcPts val="0"/>
              </a:spcBef>
              <a:spcAft>
                <a:spcPts val="0"/>
              </a:spcAft>
              <a:buNone/>
            </a:pPr>
            <a:r>
              <a:rPr lang="en" sz="1000" dirty="0">
                <a:solidFill>
                  <a:schemeClr val="dk2"/>
                </a:solidFill>
              </a:rPr>
              <a:t>Sindre, Guttorm, and Andreas L. Opdahl. "Eliciting security requirements with misuse cases." </a:t>
            </a:r>
            <a:r>
              <a:rPr lang="en" sz="1000" i="1" dirty="0">
                <a:solidFill>
                  <a:schemeClr val="dk2"/>
                </a:solidFill>
              </a:rPr>
              <a:t>Requirements engineering</a:t>
            </a:r>
            <a:r>
              <a:rPr lang="en" sz="1000" dirty="0">
                <a:solidFill>
                  <a:schemeClr val="dk2"/>
                </a:solidFill>
              </a:rPr>
              <a:t> 10.1 (2005): 34-44.</a:t>
            </a:r>
            <a:endParaRPr sz="1000" dirty="0">
              <a:solidFill>
                <a:schemeClr val="dk2"/>
              </a:solidFill>
            </a:endParaRPr>
          </a:p>
          <a:p>
            <a:pPr marL="0" lvl="0" indent="0" algn="l" rtl="0">
              <a:lnSpc>
                <a:spcPct val="115000"/>
              </a:lnSpc>
              <a:spcBef>
                <a:spcPts val="0"/>
              </a:spcBef>
              <a:spcAft>
                <a:spcPts val="0"/>
              </a:spcAft>
              <a:buClr>
                <a:schemeClr val="dk1"/>
              </a:buClr>
              <a:buSzPts val="1100"/>
              <a:buFont typeface="Arial"/>
              <a:buNone/>
            </a:pPr>
            <a:r>
              <a:rPr lang="en" sz="1000" dirty="0">
                <a:solidFill>
                  <a:schemeClr val="dk2"/>
                </a:solidFill>
              </a:rPr>
              <a:t>RE Magazine (</a:t>
            </a:r>
            <a:r>
              <a:rPr lang="en" sz="1000" u="sng" dirty="0">
                <a:solidFill>
                  <a:schemeClr val="dk2"/>
                </a:solidFill>
                <a:hlinkClick r:id="rId4">
                  <a:extLst>
                    <a:ext uri="{A12FA001-AC4F-418D-AE19-62706E023703}">
                      <ahyp:hlinkClr xmlns:ahyp="http://schemas.microsoft.com/office/drawing/2018/hyperlinkcolor" val="tx"/>
                    </a:ext>
                  </a:extLst>
                </a:hlinkClick>
              </a:rPr>
              <a:t>https://re-magazine.ireb.org/articles/eliciting-security-requirements</a:t>
            </a:r>
            <a:r>
              <a:rPr lang="en" sz="1000" dirty="0">
                <a:solidFill>
                  <a:schemeClr val="dk2"/>
                </a:solidFill>
              </a:rPr>
              <a:t>) </a:t>
            </a:r>
            <a:endParaRPr sz="1000" dirty="0">
              <a:solidFill>
                <a:schemeClr val="dk2"/>
              </a:solidFill>
            </a:endParaRPr>
          </a:p>
          <a:p>
            <a:pPr marL="0" lvl="0" indent="0" algn="l" rtl="0">
              <a:spcBef>
                <a:spcPts val="160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000" dirty="0">
              <a:solidFill>
                <a:schemeClr val="dk2"/>
              </a:solidFill>
            </a:endParaRPr>
          </a:p>
          <a:p>
            <a:pPr marL="0" lvl="0" indent="0" algn="l" rtl="0">
              <a:spcBef>
                <a:spcPts val="0"/>
              </a:spcBef>
              <a:spcAft>
                <a:spcPts val="0"/>
              </a:spcAft>
              <a:buNone/>
            </a:pPr>
            <a:endParaRPr sz="1000" dirty="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Use Case</a:t>
            </a:r>
            <a:endParaRPr/>
          </a:p>
        </p:txBody>
      </p:sp>
      <p:sp>
        <p:nvSpPr>
          <p:cNvPr id="282" name="Google Shape;282;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283" name="Google Shape;283;p40" descr="A user story"/>
          <p:cNvPicPr preferRelativeResize="0"/>
          <p:nvPr/>
        </p:nvPicPr>
        <p:blipFill>
          <a:blip r:embed="rId3">
            <a:alphaModFix/>
          </a:blip>
          <a:stretch>
            <a:fillRect/>
          </a:stretch>
        </p:blipFill>
        <p:spPr>
          <a:xfrm>
            <a:off x="311688" y="1743075"/>
            <a:ext cx="3552825" cy="1657350"/>
          </a:xfrm>
          <a:prstGeom prst="rect">
            <a:avLst/>
          </a:prstGeom>
          <a:noFill/>
          <a:ln>
            <a:noFill/>
          </a:ln>
        </p:spPr>
      </p:pic>
      <p:pic>
        <p:nvPicPr>
          <p:cNvPr id="284" name="Google Shape;284;p40"/>
          <p:cNvPicPr preferRelativeResize="0"/>
          <p:nvPr/>
        </p:nvPicPr>
        <p:blipFill>
          <a:blip r:embed="rId4">
            <a:alphaModFix/>
          </a:blip>
          <a:stretch>
            <a:fillRect/>
          </a:stretch>
        </p:blipFill>
        <p:spPr>
          <a:xfrm>
            <a:off x="4076688" y="2324100"/>
            <a:ext cx="990600" cy="495300"/>
          </a:xfrm>
          <a:prstGeom prst="rect">
            <a:avLst/>
          </a:prstGeom>
          <a:noFill/>
          <a:ln>
            <a:noFill/>
          </a:ln>
        </p:spPr>
      </p:pic>
      <p:pic>
        <p:nvPicPr>
          <p:cNvPr id="285" name="Google Shape;285;p40" descr="A use case obtained based on a user story. "/>
          <p:cNvPicPr preferRelativeResize="0"/>
          <p:nvPr/>
        </p:nvPicPr>
        <p:blipFill>
          <a:blip r:embed="rId5">
            <a:alphaModFix/>
          </a:blip>
          <a:stretch>
            <a:fillRect/>
          </a:stretch>
        </p:blipFill>
        <p:spPr>
          <a:xfrm>
            <a:off x="5279463" y="1581150"/>
            <a:ext cx="3486150" cy="1981200"/>
          </a:xfrm>
          <a:prstGeom prst="rect">
            <a:avLst/>
          </a:prstGeom>
          <a:noFill/>
          <a:ln>
            <a:noFill/>
          </a:ln>
        </p:spPr>
      </p:pic>
      <p:sp>
        <p:nvSpPr>
          <p:cNvPr id="286" name="Google Shape;286;p40"/>
          <p:cNvSpPr txBox="1"/>
          <p:nvPr/>
        </p:nvSpPr>
        <p:spPr>
          <a:xfrm>
            <a:off x="256050" y="4520050"/>
            <a:ext cx="83499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Source: McDermott, John, and Chris Fox. "Using abuse case models for security requirements analysis." </a:t>
            </a:r>
            <a:r>
              <a:rPr lang="en" sz="1000" i="1">
                <a:solidFill>
                  <a:schemeClr val="dk2"/>
                </a:solidFill>
              </a:rPr>
              <a:t>Proceedings 15th Annual Computer Security Applications Conference (ACSAC'99)</a:t>
            </a:r>
            <a:r>
              <a:rPr lang="en" sz="1000">
                <a:solidFill>
                  <a:schemeClr val="dk2"/>
                </a:solidFill>
              </a:rPr>
              <a:t>. IEEE, 1999.</a:t>
            </a:r>
            <a:endParaRPr sz="1300">
              <a:solidFill>
                <a:schemeClr val="dk2"/>
              </a:solidFill>
            </a:endParaRPr>
          </a:p>
        </p:txBody>
      </p:sp>
      <p:pic>
        <p:nvPicPr>
          <p:cNvPr id="287" name="Google Shape;287;p40">
            <a:extLst>
              <a:ext uri="{C183D7F6-B498-43B3-948B-1728B52AA6E4}">
                <adec:decorative xmlns:adec="http://schemas.microsoft.com/office/drawing/2017/decorative" val="1"/>
              </a:ext>
            </a:extLst>
          </p:cNvPr>
          <p:cNvPicPr preferRelativeResize="0"/>
          <p:nvPr/>
        </p:nvPicPr>
        <p:blipFill>
          <a:blip r:embed="rId6">
            <a:alphaModFix/>
          </a:blip>
          <a:stretch>
            <a:fillRect/>
          </a:stretch>
        </p:blipFill>
        <p:spPr>
          <a:xfrm>
            <a:off x="5279474" y="445024"/>
            <a:ext cx="3152724" cy="831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Misuse and Abuse Cases: An Overview</a:t>
            </a:r>
            <a:endParaRPr/>
          </a:p>
        </p:txBody>
      </p:sp>
      <p:sp>
        <p:nvSpPr>
          <p:cNvPr id="293" name="Google Shape;293;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Similar to use cases (but from POV of malicious actor)</a:t>
            </a:r>
            <a:endParaRPr dirty="0"/>
          </a:p>
          <a:p>
            <a:pPr marL="457200" lvl="0" indent="-342900" algn="l" rtl="0">
              <a:spcBef>
                <a:spcPts val="0"/>
              </a:spcBef>
              <a:spcAft>
                <a:spcPts val="0"/>
              </a:spcAft>
              <a:buSzPts val="1800"/>
              <a:buChar char="●"/>
            </a:pPr>
            <a:r>
              <a:rPr lang="en" dirty="0"/>
              <a:t>Not used as commonly but helpful in </a:t>
            </a:r>
            <a:r>
              <a:rPr lang="en" dirty="0">
                <a:solidFill>
                  <a:srgbClr val="0000FF"/>
                </a:solidFill>
              </a:rPr>
              <a:t>security requirements elicitation</a:t>
            </a:r>
            <a:endParaRPr dirty="0">
              <a:solidFill>
                <a:srgbClr val="0000FF"/>
              </a:solidFill>
            </a:endParaRPr>
          </a:p>
          <a:p>
            <a:pPr marL="457200" lvl="0" indent="-342900" algn="l" rtl="0">
              <a:spcBef>
                <a:spcPts val="0"/>
              </a:spcBef>
              <a:spcAft>
                <a:spcPts val="0"/>
              </a:spcAft>
              <a:buSzPts val="1800"/>
              <a:buChar char="●"/>
            </a:pPr>
            <a:r>
              <a:rPr lang="en" dirty="0"/>
              <a:t>A lot of similarities </a:t>
            </a:r>
            <a:endParaRPr dirty="0"/>
          </a:p>
          <a:p>
            <a:pPr marL="914400" lvl="1" indent="-317500" algn="l" rtl="0">
              <a:spcBef>
                <a:spcPts val="0"/>
              </a:spcBef>
              <a:spcAft>
                <a:spcPts val="0"/>
              </a:spcAft>
              <a:buSzPts val="1400"/>
              <a:buChar char="○"/>
            </a:pPr>
            <a:r>
              <a:rPr lang="en" dirty="0"/>
              <a:t>Notation </a:t>
            </a:r>
            <a:endParaRPr dirty="0"/>
          </a:p>
          <a:p>
            <a:pPr marL="914400" lvl="1" indent="-317500" algn="l" rtl="0">
              <a:spcBef>
                <a:spcPts val="0"/>
              </a:spcBef>
              <a:spcAft>
                <a:spcPts val="0"/>
              </a:spcAft>
              <a:buSzPts val="1400"/>
              <a:buChar char="○"/>
            </a:pPr>
            <a:r>
              <a:rPr lang="en" dirty="0"/>
              <a:t>Objective </a:t>
            </a:r>
            <a:endParaRPr dirty="0"/>
          </a:p>
          <a:p>
            <a:pPr marL="457200" lvl="0" indent="-342900" algn="l" rtl="0">
              <a:spcBef>
                <a:spcPts val="0"/>
              </a:spcBef>
              <a:spcAft>
                <a:spcPts val="0"/>
              </a:spcAft>
              <a:buSzPts val="1800"/>
              <a:buChar char="●"/>
            </a:pPr>
            <a:r>
              <a:rPr lang="en" u="sng" dirty="0"/>
              <a:t>Not</a:t>
            </a:r>
            <a:r>
              <a:rPr lang="en" dirty="0"/>
              <a:t> the same, but differences not always well defined</a:t>
            </a:r>
            <a:endParaRPr dirty="0"/>
          </a:p>
          <a:p>
            <a:pPr marL="914400" lvl="1" indent="-317500" algn="l" rtl="0">
              <a:spcBef>
                <a:spcPts val="0"/>
              </a:spcBef>
              <a:spcAft>
                <a:spcPts val="0"/>
              </a:spcAft>
              <a:buSzPts val="1400"/>
              <a:buChar char="○"/>
            </a:pPr>
            <a:r>
              <a:rPr lang="en" dirty="0"/>
              <a:t>Intentional vs unintentional</a:t>
            </a:r>
            <a:endParaRPr dirty="0"/>
          </a:p>
          <a:p>
            <a:pPr marL="914400" lvl="1" indent="-317500" algn="l" rtl="0">
              <a:spcBef>
                <a:spcPts val="0"/>
              </a:spcBef>
              <a:spcAft>
                <a:spcPts val="0"/>
              </a:spcAft>
              <a:buSzPts val="1400"/>
              <a:buChar char="○"/>
            </a:pPr>
            <a:r>
              <a:rPr lang="en" dirty="0"/>
              <a:t>Harmful vs no harm done</a:t>
            </a:r>
            <a:endParaRPr dirty="0"/>
          </a:p>
          <a:p>
            <a:pPr marL="914400" lvl="1" indent="-317500" algn="l" rtl="0">
              <a:spcBef>
                <a:spcPts val="0"/>
              </a:spcBef>
              <a:spcAft>
                <a:spcPts val="0"/>
              </a:spcAft>
              <a:buSzPts val="1400"/>
              <a:buChar char="○"/>
            </a:pPr>
            <a:r>
              <a:rPr lang="en" dirty="0"/>
              <a:t>Notation, diagram elements and style (includes uses cases or not)</a:t>
            </a:r>
            <a:endParaRPr dirty="0"/>
          </a:p>
          <a:p>
            <a:pPr marL="914400" lvl="1" indent="-317500" algn="l" rtl="0">
              <a:spcBef>
                <a:spcPts val="0"/>
              </a:spcBef>
              <a:spcAft>
                <a:spcPts val="0"/>
              </a:spcAft>
              <a:buSzPts val="1400"/>
              <a:buChar char="○"/>
            </a:pPr>
            <a:r>
              <a:rPr lang="en" dirty="0"/>
              <a:t>Level of detail</a:t>
            </a:r>
            <a:endParaRPr dirty="0"/>
          </a:p>
          <a:p>
            <a:pPr marL="914400" lvl="1" indent="-317500" algn="l" rtl="0">
              <a:spcBef>
                <a:spcPts val="0"/>
              </a:spcBef>
              <a:spcAft>
                <a:spcPts val="0"/>
              </a:spcAft>
              <a:buSzPts val="1400"/>
              <a:buChar char="○"/>
            </a:pPr>
            <a:r>
              <a:rPr lang="en" dirty="0"/>
              <a:t>Who can be an actor </a:t>
            </a:r>
            <a:endParaRPr dirty="0"/>
          </a:p>
          <a:p>
            <a:pPr marL="0" lvl="0" indent="0" algn="l" rtl="0">
              <a:spcBef>
                <a:spcPts val="1600"/>
              </a:spcBef>
              <a:spcAft>
                <a:spcPts val="1600"/>
              </a:spcAft>
              <a:buNone/>
            </a:pPr>
            <a:endParaRPr dirty="0"/>
          </a:p>
        </p:txBody>
      </p:sp>
      <p:sp>
        <p:nvSpPr>
          <p:cNvPr id="294" name="Google Shape;294;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2"/>
          <p:cNvSpPr txBox="1">
            <a:spLocks noGrp="1"/>
          </p:cNvSpPr>
          <p:nvPr>
            <p:ph type="body" idx="1"/>
          </p:nvPr>
        </p:nvSpPr>
        <p:spPr>
          <a:xfrm>
            <a:off x="617725" y="4366675"/>
            <a:ext cx="7164300" cy="56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100"/>
              <a:t>Source: RE Magazine (</a:t>
            </a:r>
            <a:r>
              <a:rPr lang="en" sz="1100" u="sng">
                <a:solidFill>
                  <a:schemeClr val="hlink"/>
                </a:solidFill>
                <a:hlinkClick r:id="rId3"/>
              </a:rPr>
              <a:t>https://re-magazine.ireb.org/articles/eliciting-security-requirements</a:t>
            </a:r>
            <a:r>
              <a:rPr lang="en" sz="1100"/>
              <a:t>) </a:t>
            </a:r>
            <a:endParaRPr sz="1100"/>
          </a:p>
        </p:txBody>
      </p:sp>
      <p:sp>
        <p:nvSpPr>
          <p:cNvPr id="300" name="Google Shape;300;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301" name="Google Shape;301;p42"/>
          <p:cNvPicPr preferRelativeResize="0"/>
          <p:nvPr/>
        </p:nvPicPr>
        <p:blipFill>
          <a:blip r:embed="rId4">
            <a:alphaModFix/>
          </a:blip>
          <a:stretch>
            <a:fillRect/>
          </a:stretch>
        </p:blipFill>
        <p:spPr>
          <a:xfrm>
            <a:off x="617725" y="776825"/>
            <a:ext cx="7908550" cy="3589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Misuse Cases</a:t>
            </a:r>
            <a:endParaRPr/>
          </a:p>
        </p:txBody>
      </p:sp>
      <p:sp>
        <p:nvSpPr>
          <p:cNvPr id="307" name="Google Shape;307;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Defined as:</a:t>
            </a:r>
            <a:endParaRPr dirty="0"/>
          </a:p>
          <a:p>
            <a:pPr marL="914400" lvl="1" indent="-317500" algn="l" rtl="0">
              <a:spcBef>
                <a:spcPts val="0"/>
              </a:spcBef>
              <a:spcAft>
                <a:spcPts val="0"/>
              </a:spcAft>
              <a:buSzPts val="1400"/>
              <a:buChar char="○"/>
            </a:pPr>
            <a:r>
              <a:rPr lang="en" dirty="0"/>
              <a:t>“Use cases with hostile intent” </a:t>
            </a:r>
            <a:endParaRPr dirty="0"/>
          </a:p>
          <a:p>
            <a:pPr marL="914400" lvl="1" indent="-317500" algn="l" rtl="0">
              <a:spcBef>
                <a:spcPts val="0"/>
              </a:spcBef>
              <a:spcAft>
                <a:spcPts val="0"/>
              </a:spcAft>
              <a:buSzPts val="1400"/>
              <a:buChar char="○"/>
            </a:pPr>
            <a:r>
              <a:rPr lang="en" dirty="0"/>
              <a:t>“Behaviors </a:t>
            </a:r>
            <a:r>
              <a:rPr lang="en" i="1" dirty="0"/>
              <a:t>not </a:t>
            </a:r>
            <a:r>
              <a:rPr lang="en" dirty="0"/>
              <a:t>wanted in the system”</a:t>
            </a:r>
            <a:endParaRPr dirty="0"/>
          </a:p>
          <a:p>
            <a:pPr marL="914400" lvl="1" indent="-317500" algn="l" rtl="0">
              <a:spcBef>
                <a:spcPts val="0"/>
              </a:spcBef>
              <a:spcAft>
                <a:spcPts val="0"/>
              </a:spcAft>
              <a:buSzPts val="1400"/>
              <a:buChar char="○"/>
            </a:pPr>
            <a:r>
              <a:rPr lang="en" dirty="0"/>
              <a:t>“Threaten use cases with failure” </a:t>
            </a:r>
            <a:endParaRPr dirty="0"/>
          </a:p>
          <a:p>
            <a:pPr marL="457200" lvl="0" indent="-342900" algn="l" rtl="0">
              <a:spcBef>
                <a:spcPts val="0"/>
              </a:spcBef>
              <a:spcAft>
                <a:spcPts val="0"/>
              </a:spcAft>
              <a:buSzPts val="1800"/>
              <a:buChar char="●"/>
            </a:pPr>
            <a:r>
              <a:rPr lang="en" dirty="0"/>
              <a:t>Level of detail depends on purpose</a:t>
            </a:r>
            <a:endParaRPr dirty="0"/>
          </a:p>
          <a:p>
            <a:pPr marL="457200" lvl="0" indent="-342900" algn="l" rtl="0">
              <a:spcBef>
                <a:spcPts val="0"/>
              </a:spcBef>
              <a:spcAft>
                <a:spcPts val="0"/>
              </a:spcAft>
              <a:buSzPts val="1800"/>
              <a:buChar char="●"/>
            </a:pPr>
            <a:r>
              <a:rPr lang="en" dirty="0"/>
              <a:t>Formats:</a:t>
            </a:r>
            <a:endParaRPr dirty="0"/>
          </a:p>
          <a:p>
            <a:pPr marL="914400" lvl="1" indent="-317500" algn="l" rtl="0">
              <a:spcBef>
                <a:spcPts val="0"/>
              </a:spcBef>
              <a:spcAft>
                <a:spcPts val="0"/>
              </a:spcAft>
              <a:buSzPts val="1400"/>
              <a:buChar char="○"/>
            </a:pPr>
            <a:r>
              <a:rPr lang="en" dirty="0"/>
              <a:t>Diagram </a:t>
            </a:r>
            <a:endParaRPr dirty="0"/>
          </a:p>
          <a:p>
            <a:pPr marL="914400" lvl="1" indent="-317500" algn="l" rtl="0">
              <a:spcBef>
                <a:spcPts val="0"/>
              </a:spcBef>
              <a:spcAft>
                <a:spcPts val="0"/>
              </a:spcAft>
              <a:buSzPts val="1400"/>
              <a:buChar char="○"/>
            </a:pPr>
            <a:r>
              <a:rPr lang="en" dirty="0"/>
              <a:t>Table/template</a:t>
            </a:r>
            <a:endParaRPr dirty="0"/>
          </a:p>
          <a:p>
            <a:pPr marL="914400" lvl="1" indent="-317500" algn="l" rtl="0">
              <a:spcBef>
                <a:spcPts val="0"/>
              </a:spcBef>
              <a:spcAft>
                <a:spcPts val="0"/>
              </a:spcAft>
              <a:buSzPts val="1400"/>
              <a:buChar char="○"/>
            </a:pPr>
            <a:r>
              <a:rPr lang="en" dirty="0"/>
              <a:t>Description</a:t>
            </a:r>
            <a:endParaRPr dirty="0"/>
          </a:p>
          <a:p>
            <a:pPr marL="457200" lvl="0" indent="-342900" algn="l" rtl="0">
              <a:spcBef>
                <a:spcPts val="0"/>
              </a:spcBef>
              <a:spcAft>
                <a:spcPts val="0"/>
              </a:spcAft>
              <a:buSzPts val="1800"/>
              <a:buChar char="●"/>
            </a:pPr>
            <a:r>
              <a:rPr lang="en" dirty="0"/>
              <a:t>Diagram can have both use and misuse cases</a:t>
            </a:r>
            <a:endParaRPr dirty="0"/>
          </a:p>
          <a:p>
            <a:pPr marL="914400" lvl="1" indent="-317500" algn="l" rtl="0">
              <a:spcBef>
                <a:spcPts val="0"/>
              </a:spcBef>
              <a:spcAft>
                <a:spcPts val="0"/>
              </a:spcAft>
              <a:buSzPts val="1400"/>
              <a:buChar char="○"/>
            </a:pPr>
            <a:r>
              <a:rPr lang="en" dirty="0"/>
              <a:t>Helps elicit security requirements  </a:t>
            </a:r>
            <a:endParaRPr dirty="0"/>
          </a:p>
          <a:p>
            <a:pPr marL="0" lvl="0" indent="0" algn="l" rtl="0">
              <a:spcBef>
                <a:spcPts val="1600"/>
              </a:spcBef>
              <a:spcAft>
                <a:spcPts val="0"/>
              </a:spcAft>
              <a:buNone/>
            </a:pPr>
            <a:endParaRPr dirty="0"/>
          </a:p>
          <a:p>
            <a:pPr marL="457200" lvl="0" indent="0" algn="l" rtl="0">
              <a:spcBef>
                <a:spcPts val="1600"/>
              </a:spcBef>
              <a:spcAft>
                <a:spcPts val="1600"/>
              </a:spcAft>
              <a:buNone/>
            </a:pPr>
            <a:endParaRPr dirty="0"/>
          </a:p>
        </p:txBody>
      </p:sp>
      <p:sp>
        <p:nvSpPr>
          <p:cNvPr id="308" name="Google Shape;30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Example: Misuse Case Diagram</a:t>
            </a:r>
            <a:endParaRPr/>
          </a:p>
        </p:txBody>
      </p:sp>
      <p:sp>
        <p:nvSpPr>
          <p:cNvPr id="314" name="Google Shape;314;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315" name="Google Shape;315;p44" descr="misuse case diagram"/>
          <p:cNvPicPr preferRelativeResize="0"/>
          <p:nvPr/>
        </p:nvPicPr>
        <p:blipFill>
          <a:blip r:embed="rId3">
            <a:alphaModFix/>
          </a:blip>
          <a:stretch>
            <a:fillRect/>
          </a:stretch>
        </p:blipFill>
        <p:spPr>
          <a:xfrm>
            <a:off x="969175" y="1042138"/>
            <a:ext cx="7205625" cy="3502325"/>
          </a:xfrm>
          <a:prstGeom prst="rect">
            <a:avLst/>
          </a:prstGeom>
          <a:noFill/>
          <a:ln>
            <a:noFill/>
          </a:ln>
        </p:spPr>
      </p:pic>
      <p:sp>
        <p:nvSpPr>
          <p:cNvPr id="316" name="Google Shape;316;p44"/>
          <p:cNvSpPr txBox="1"/>
          <p:nvPr/>
        </p:nvSpPr>
        <p:spPr>
          <a:xfrm>
            <a:off x="969175" y="4568900"/>
            <a:ext cx="75816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Source: Alexander, Ian. "Misuse cases: Use cases with hostile intent." </a:t>
            </a:r>
            <a:r>
              <a:rPr lang="en" sz="1000" i="1">
                <a:solidFill>
                  <a:schemeClr val="dk2"/>
                </a:solidFill>
              </a:rPr>
              <a:t>IEEE software</a:t>
            </a:r>
            <a:r>
              <a:rPr lang="en" sz="1000">
                <a:solidFill>
                  <a:schemeClr val="dk2"/>
                </a:solidFill>
              </a:rPr>
              <a:t> 20.1 (2003): 58-66.</a:t>
            </a:r>
            <a:endParaRPr sz="1000">
              <a:solidFill>
                <a:schemeClr val="dk2"/>
              </a:solidFill>
            </a:endParaRPr>
          </a:p>
        </p:txBody>
      </p:sp>
      <p:sp>
        <p:nvSpPr>
          <p:cNvPr id="317" name="Google Shape;317;p44"/>
          <p:cNvSpPr/>
          <p:nvPr/>
        </p:nvSpPr>
        <p:spPr>
          <a:xfrm>
            <a:off x="1959425" y="2506963"/>
            <a:ext cx="21264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4"/>
          <p:cNvSpPr/>
          <p:nvPr/>
        </p:nvSpPr>
        <p:spPr>
          <a:xfrm>
            <a:off x="2445600" y="3705863"/>
            <a:ext cx="21264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4"/>
          <p:cNvSpPr/>
          <p:nvPr/>
        </p:nvSpPr>
        <p:spPr>
          <a:xfrm>
            <a:off x="5359225" y="3201413"/>
            <a:ext cx="21264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317"/>
                                        </p:tgtEl>
                                      </p:cBhvr>
                                    </p:animEffect>
                                    <p:set>
                                      <p:cBhvr>
                                        <p:cTn id="7" dur="1" fill="hold">
                                          <p:stCondLst>
                                            <p:cond delay="1000"/>
                                          </p:stCondLst>
                                        </p:cTn>
                                        <p:tgtEl>
                                          <p:spTgt spid="31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319"/>
                                        </p:tgtEl>
                                      </p:cBhvr>
                                    </p:animEffect>
                                    <p:set>
                                      <p:cBhvr>
                                        <p:cTn id="12" dur="1" fill="hold">
                                          <p:stCondLst>
                                            <p:cond delay="1000"/>
                                          </p:stCondLst>
                                        </p:cTn>
                                        <p:tgtEl>
                                          <p:spTgt spid="31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1000"/>
                                        <p:tgtEl>
                                          <p:spTgt spid="318"/>
                                        </p:tgtEl>
                                      </p:cBhvr>
                                    </p:animEffect>
                                    <p:set>
                                      <p:cBhvr>
                                        <p:cTn id="17" dur="1" fill="hold">
                                          <p:stCondLst>
                                            <p:cond delay="1000"/>
                                          </p:stCondLst>
                                        </p:cTn>
                                        <p:tgtEl>
                                          <p:spTgt spid="3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325" name="Google Shape;325;p45" descr="misuse case diagram"/>
          <p:cNvPicPr preferRelativeResize="0"/>
          <p:nvPr/>
        </p:nvPicPr>
        <p:blipFill>
          <a:blip r:embed="rId3">
            <a:alphaModFix/>
          </a:blip>
          <a:stretch>
            <a:fillRect/>
          </a:stretch>
        </p:blipFill>
        <p:spPr>
          <a:xfrm>
            <a:off x="1023150" y="106625"/>
            <a:ext cx="6803426" cy="4930249"/>
          </a:xfrm>
          <a:prstGeom prst="rect">
            <a:avLst/>
          </a:prstGeom>
          <a:noFill/>
          <a:ln>
            <a:noFill/>
          </a:ln>
        </p:spPr>
      </p:pic>
      <p:sp>
        <p:nvSpPr>
          <p:cNvPr id="326" name="Google Shape;326;p45"/>
          <p:cNvSpPr/>
          <p:nvPr/>
        </p:nvSpPr>
        <p:spPr>
          <a:xfrm>
            <a:off x="2182100" y="1736775"/>
            <a:ext cx="1469700" cy="1013100"/>
          </a:xfrm>
          <a:prstGeom prst="rect">
            <a:avLst/>
          </a:prstGeom>
          <a:noFill/>
          <a:ln w="2857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5"/>
          <p:cNvSpPr txBox="1"/>
          <p:nvPr/>
        </p:nvSpPr>
        <p:spPr>
          <a:xfrm>
            <a:off x="1023150" y="4730025"/>
            <a:ext cx="7581600" cy="59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Source: Alexander, Ian. "Misuse cases: Use cases with hostile intent." </a:t>
            </a:r>
            <a:r>
              <a:rPr lang="en" sz="1000" i="1">
                <a:solidFill>
                  <a:schemeClr val="dk2"/>
                </a:solidFill>
              </a:rPr>
              <a:t>IEEE software</a:t>
            </a:r>
            <a:r>
              <a:rPr lang="en" sz="1000">
                <a:solidFill>
                  <a:schemeClr val="dk2"/>
                </a:solidFill>
              </a:rPr>
              <a:t> 20.1 (2003): 58-66.</a:t>
            </a:r>
            <a:endParaRPr sz="1000">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6"/>
                                        </p:tgtEl>
                                        <p:attrNameLst>
                                          <p:attrName>style.visibility</p:attrName>
                                        </p:attrNameLst>
                                      </p:cBhvr>
                                      <p:to>
                                        <p:strVal val="visible"/>
                                      </p:to>
                                    </p:set>
                                    <p:animEffect transition="in" filter="fade">
                                      <p:cBhvr>
                                        <p:cTn id="7" dur="1000"/>
                                        <p:tgtEl>
                                          <p:spTgt spid="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Misuse Case Templates</a:t>
            </a:r>
            <a:endParaRPr/>
          </a:p>
        </p:txBody>
      </p:sp>
      <p:sp>
        <p:nvSpPr>
          <p:cNvPr id="333" name="Google Shape;333;p46"/>
          <p:cNvSpPr txBox="1">
            <a:spLocks noGrp="1"/>
          </p:cNvSpPr>
          <p:nvPr>
            <p:ph type="body" idx="1"/>
          </p:nvPr>
        </p:nvSpPr>
        <p:spPr>
          <a:xfrm>
            <a:off x="311700" y="1152475"/>
            <a:ext cx="3128186"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Name </a:t>
            </a:r>
            <a:endParaRPr dirty="0"/>
          </a:p>
          <a:p>
            <a:pPr marL="457200" lvl="0" indent="-342900" algn="l" rtl="0">
              <a:spcBef>
                <a:spcPts val="0"/>
              </a:spcBef>
              <a:spcAft>
                <a:spcPts val="0"/>
              </a:spcAft>
              <a:buSzPts val="1800"/>
              <a:buChar char="●"/>
            </a:pPr>
            <a:r>
              <a:rPr lang="en" dirty="0"/>
              <a:t>Author and date</a:t>
            </a:r>
            <a:endParaRPr dirty="0"/>
          </a:p>
          <a:p>
            <a:pPr marL="457200" lvl="0" indent="-342900" algn="l" rtl="0">
              <a:spcBef>
                <a:spcPts val="0"/>
              </a:spcBef>
              <a:spcAft>
                <a:spcPts val="0"/>
              </a:spcAft>
              <a:buSzPts val="1800"/>
              <a:buChar char="●"/>
            </a:pPr>
            <a:r>
              <a:rPr lang="en" dirty="0"/>
              <a:t>Summary</a:t>
            </a:r>
            <a:endParaRPr dirty="0"/>
          </a:p>
          <a:p>
            <a:pPr marL="457200" lvl="0" indent="-342900" algn="l" rtl="0">
              <a:spcBef>
                <a:spcPts val="0"/>
              </a:spcBef>
              <a:spcAft>
                <a:spcPts val="0"/>
              </a:spcAft>
              <a:buSzPts val="1800"/>
              <a:buChar char="●"/>
            </a:pPr>
            <a:r>
              <a:rPr lang="en" dirty="0"/>
              <a:t>Basic Path</a:t>
            </a:r>
            <a:endParaRPr dirty="0"/>
          </a:p>
          <a:p>
            <a:pPr marL="457200" lvl="0" indent="-342900" algn="l" rtl="0">
              <a:spcBef>
                <a:spcPts val="0"/>
              </a:spcBef>
              <a:spcAft>
                <a:spcPts val="0"/>
              </a:spcAft>
              <a:buSzPts val="1800"/>
              <a:buChar char="●"/>
            </a:pPr>
            <a:r>
              <a:rPr lang="en" dirty="0"/>
              <a:t>Alternative paths</a:t>
            </a:r>
            <a:endParaRPr dirty="0"/>
          </a:p>
          <a:p>
            <a:pPr marL="457200" lvl="0" indent="-342900" algn="l" rtl="0">
              <a:spcBef>
                <a:spcPts val="0"/>
              </a:spcBef>
              <a:spcAft>
                <a:spcPts val="0"/>
              </a:spcAft>
              <a:buSzPts val="1800"/>
              <a:buChar char="●"/>
            </a:pPr>
            <a:r>
              <a:rPr lang="en" dirty="0"/>
              <a:t>Mitigation points </a:t>
            </a:r>
            <a:endParaRPr dirty="0"/>
          </a:p>
          <a:p>
            <a:pPr marL="457200" lvl="0" indent="-342900" algn="l" rtl="0">
              <a:spcBef>
                <a:spcPts val="0"/>
              </a:spcBef>
              <a:spcAft>
                <a:spcPts val="0"/>
              </a:spcAft>
              <a:buSzPts val="1800"/>
              <a:buChar char="●"/>
            </a:pPr>
            <a:r>
              <a:rPr lang="en" dirty="0"/>
              <a:t>Preconditions</a:t>
            </a:r>
            <a:endParaRPr dirty="0"/>
          </a:p>
          <a:p>
            <a:pPr marL="457200" lvl="0" indent="-342900" algn="l" rtl="0">
              <a:spcBef>
                <a:spcPts val="0"/>
              </a:spcBef>
              <a:spcAft>
                <a:spcPts val="0"/>
              </a:spcAft>
              <a:buSzPts val="1800"/>
              <a:buChar char="●"/>
            </a:pPr>
            <a:r>
              <a:rPr lang="en" dirty="0"/>
              <a:t>Mitigation guarantee</a:t>
            </a:r>
            <a:endParaRPr dirty="0"/>
          </a:p>
          <a:p>
            <a:pPr marL="457200" lvl="0" indent="-342900" algn="l" rtl="0">
              <a:spcBef>
                <a:spcPts val="0"/>
              </a:spcBef>
              <a:spcAft>
                <a:spcPts val="0"/>
              </a:spcAft>
              <a:buSzPts val="1800"/>
              <a:buChar char="●"/>
            </a:pPr>
            <a:r>
              <a:rPr lang="en" dirty="0"/>
              <a:t>Misuser profile</a:t>
            </a:r>
            <a:endParaRPr dirty="0"/>
          </a:p>
          <a:p>
            <a:pPr marL="457200" lvl="0" indent="-342900" algn="l" rtl="0">
              <a:spcBef>
                <a:spcPts val="0"/>
              </a:spcBef>
              <a:spcAft>
                <a:spcPts val="0"/>
              </a:spcAft>
              <a:buSzPts val="1800"/>
              <a:buChar char="●"/>
            </a:pPr>
            <a:r>
              <a:rPr lang="en" dirty="0"/>
              <a:t>Threats </a:t>
            </a:r>
            <a:endParaRPr dirty="0"/>
          </a:p>
          <a:p>
            <a:pPr marL="457200" lvl="0" indent="-342900" algn="l" rtl="0">
              <a:spcBef>
                <a:spcPts val="0"/>
              </a:spcBef>
              <a:spcAft>
                <a:spcPts val="0"/>
              </a:spcAft>
              <a:buSzPts val="1800"/>
              <a:buChar char="●"/>
            </a:pPr>
            <a:r>
              <a:rPr lang="en" dirty="0"/>
              <a:t>...</a:t>
            </a:r>
            <a:endParaRPr dirty="0"/>
          </a:p>
        </p:txBody>
      </p:sp>
      <p:sp>
        <p:nvSpPr>
          <p:cNvPr id="334" name="Google Shape;334;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 name="Google Shape;333;p46">
            <a:extLst>
              <a:ext uri="{FF2B5EF4-FFF2-40B4-BE49-F238E27FC236}">
                <a16:creationId xmlns:a16="http://schemas.microsoft.com/office/drawing/2014/main" id="{72F775A5-2C52-5826-C9B6-2FCED3425112}"/>
              </a:ext>
            </a:extLst>
          </p:cNvPr>
          <p:cNvSpPr txBox="1">
            <a:spLocks/>
          </p:cNvSpPr>
          <p:nvPr/>
        </p:nvSpPr>
        <p:spPr>
          <a:xfrm>
            <a:off x="4391666" y="2395008"/>
            <a:ext cx="3904273" cy="9313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None/>
            </a:pPr>
            <a:r>
              <a:rPr lang="en-US" b="1" dirty="0"/>
              <a:t>Gives more details than what we would see on the diagram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15" descr="Architectural diagram of stairs"/>
          <p:cNvPicPr preferRelativeResize="0"/>
          <p:nvPr/>
        </p:nvPicPr>
        <p:blipFill rotWithShape="1">
          <a:blip r:embed="rId3">
            <a:alphaModFix/>
          </a:blip>
          <a:srcRect t="7950" b="-7950"/>
          <a:stretch/>
        </p:blipFill>
        <p:spPr>
          <a:xfrm>
            <a:off x="5174275" y="953225"/>
            <a:ext cx="3658024" cy="2870150"/>
          </a:xfrm>
          <a:prstGeom prst="rect">
            <a:avLst/>
          </a:prstGeom>
          <a:noFill/>
          <a:ln>
            <a:noFill/>
          </a:ln>
        </p:spPr>
      </p:pic>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C78D8"/>
                </a:solidFill>
              </a:rPr>
              <a:t>Secure By Design - Stairs</a:t>
            </a:r>
            <a:endParaRPr>
              <a:solidFill>
                <a:srgbClr val="3C78D8"/>
              </a:solidFill>
            </a:endParaRPr>
          </a:p>
        </p:txBody>
      </p:sp>
      <p:sp>
        <p:nvSpPr>
          <p:cNvPr id="72" name="Google Shape;72;p15"/>
          <p:cNvSpPr txBox="1">
            <a:spLocks noGrp="1"/>
          </p:cNvSpPr>
          <p:nvPr>
            <p:ph type="body" idx="1"/>
          </p:nvPr>
        </p:nvSpPr>
        <p:spPr>
          <a:xfrm>
            <a:off x="311700" y="1152475"/>
            <a:ext cx="5229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Design the product from the beginning to be secure</a:t>
            </a:r>
            <a:endParaRPr sz="1600" dirty="0"/>
          </a:p>
          <a:p>
            <a:pPr marL="457200" lvl="0" indent="-330200" algn="l" rtl="0">
              <a:spcBef>
                <a:spcPts val="1600"/>
              </a:spcBef>
              <a:spcAft>
                <a:spcPts val="0"/>
              </a:spcAft>
              <a:buSzPts val="1600"/>
              <a:buChar char="●"/>
            </a:pPr>
            <a:r>
              <a:rPr lang="en" sz="1600" dirty="0"/>
              <a:t>Stair heights - similar sizes  </a:t>
            </a:r>
            <a:endParaRPr sz="1600" dirty="0"/>
          </a:p>
          <a:p>
            <a:pPr marL="457200" lvl="0" indent="-330200" algn="l" rtl="0">
              <a:spcBef>
                <a:spcPts val="0"/>
              </a:spcBef>
              <a:spcAft>
                <a:spcPts val="0"/>
              </a:spcAft>
              <a:buSzPts val="1600"/>
              <a:buChar char="●"/>
            </a:pPr>
            <a:r>
              <a:rPr lang="en" sz="1600" dirty="0"/>
              <a:t>Stair depth - similar sizes </a:t>
            </a:r>
            <a:endParaRPr sz="1600" dirty="0"/>
          </a:p>
          <a:p>
            <a:pPr marL="457200" lvl="0" indent="-330200" algn="l" rtl="0">
              <a:spcBef>
                <a:spcPts val="0"/>
              </a:spcBef>
              <a:spcAft>
                <a:spcPts val="0"/>
              </a:spcAft>
              <a:buSzPts val="1600"/>
              <a:buChar char="●"/>
            </a:pPr>
            <a:r>
              <a:rPr lang="en" sz="1600" dirty="0"/>
              <a:t>Stair height (4” - 7”) </a:t>
            </a:r>
            <a:endParaRPr sz="1600" dirty="0"/>
          </a:p>
          <a:p>
            <a:pPr marL="457200" lvl="0" indent="-330200" algn="l" rtl="0">
              <a:spcBef>
                <a:spcPts val="0"/>
              </a:spcBef>
              <a:spcAft>
                <a:spcPts val="0"/>
              </a:spcAft>
              <a:buSzPts val="1600"/>
              <a:buChar char="●"/>
            </a:pPr>
            <a:r>
              <a:rPr lang="en" sz="1600" dirty="0"/>
              <a:t>Stair handrails must be certain sizes (4” - 5.25” if rectangular, 1.25”-2” diameter if round)</a:t>
            </a:r>
            <a:endParaRPr sz="1600" dirty="0"/>
          </a:p>
          <a:p>
            <a:pPr marL="457200" lvl="0" indent="0" algn="l" rtl="0">
              <a:spcBef>
                <a:spcPts val="1600"/>
              </a:spcBef>
              <a:spcAft>
                <a:spcPts val="1600"/>
              </a:spcAft>
              <a:buNone/>
            </a:pPr>
            <a:endParaRPr dirty="0"/>
          </a:p>
        </p:txBody>
      </p:sp>
      <p:pic>
        <p:nvPicPr>
          <p:cNvPr id="73" name="Google Shape;73;p15" descr="Hand rail specifications"/>
          <p:cNvPicPr preferRelativeResize="0"/>
          <p:nvPr/>
        </p:nvPicPr>
        <p:blipFill>
          <a:blip r:embed="rId4">
            <a:alphaModFix/>
          </a:blip>
          <a:stretch>
            <a:fillRect/>
          </a:stretch>
        </p:blipFill>
        <p:spPr>
          <a:xfrm>
            <a:off x="3437000" y="3337438"/>
            <a:ext cx="1989200" cy="1665533"/>
          </a:xfrm>
          <a:prstGeom prst="rect">
            <a:avLst/>
          </a:prstGeom>
          <a:noFill/>
          <a:ln>
            <a:noFill/>
          </a:ln>
        </p:spPr>
      </p:pic>
      <p:pic>
        <p:nvPicPr>
          <p:cNvPr id="74" name="Google Shape;74;p15" descr="Measuring the corner of a post&#10;"/>
          <p:cNvPicPr preferRelativeResize="0"/>
          <p:nvPr/>
        </p:nvPicPr>
        <p:blipFill>
          <a:blip r:embed="rId5">
            <a:alphaModFix/>
          </a:blip>
          <a:stretch>
            <a:fillRect/>
          </a:stretch>
        </p:blipFill>
        <p:spPr>
          <a:xfrm>
            <a:off x="1045100" y="3424250"/>
            <a:ext cx="1989200" cy="1491900"/>
          </a:xfrm>
          <a:prstGeom prst="rect">
            <a:avLst/>
          </a:prstGeom>
          <a:noFill/>
          <a:ln>
            <a:noFill/>
          </a:ln>
        </p:spPr>
      </p:pic>
      <p:sp>
        <p:nvSpPr>
          <p:cNvPr id="75" name="Google Shape;7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Abuse Cases</a:t>
            </a:r>
            <a:endParaRPr/>
          </a:p>
        </p:txBody>
      </p:sp>
      <p:sp>
        <p:nvSpPr>
          <p:cNvPr id="340" name="Google Shape;340;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Use cases adapted to describe misuse</a:t>
            </a:r>
            <a:endParaRPr dirty="0"/>
          </a:p>
          <a:p>
            <a:pPr marL="914400" lvl="1" indent="-317500" algn="l" rtl="0">
              <a:spcBef>
                <a:spcPts val="0"/>
              </a:spcBef>
              <a:spcAft>
                <a:spcPts val="0"/>
              </a:spcAft>
              <a:buSzPts val="1400"/>
              <a:buChar char="○"/>
            </a:pPr>
            <a:r>
              <a:rPr lang="en" dirty="0"/>
              <a:t>In terms of </a:t>
            </a:r>
            <a:r>
              <a:rPr lang="en" dirty="0">
                <a:solidFill>
                  <a:srgbClr val="CC0000"/>
                </a:solidFill>
              </a:rPr>
              <a:t>harm to system</a:t>
            </a:r>
            <a:r>
              <a:rPr lang="en" dirty="0"/>
              <a:t> (in terms of user’s domain)</a:t>
            </a:r>
            <a:endParaRPr dirty="0"/>
          </a:p>
          <a:p>
            <a:pPr marL="914400" lvl="1" indent="-317500" algn="l" rtl="0">
              <a:spcBef>
                <a:spcPts val="0"/>
              </a:spcBef>
              <a:spcAft>
                <a:spcPts val="0"/>
              </a:spcAft>
              <a:buSzPts val="1400"/>
              <a:buChar char="○"/>
            </a:pPr>
            <a:r>
              <a:rPr lang="en" dirty="0"/>
              <a:t>Includes privilege level and actor’s skills, resources, and objectives</a:t>
            </a:r>
            <a:endParaRPr dirty="0"/>
          </a:p>
          <a:p>
            <a:pPr marL="457200" lvl="0" indent="-342900" algn="l" rtl="0">
              <a:spcBef>
                <a:spcPts val="0"/>
              </a:spcBef>
              <a:spcAft>
                <a:spcPts val="0"/>
              </a:spcAft>
              <a:buSzPts val="1800"/>
              <a:buChar char="●"/>
            </a:pPr>
            <a:r>
              <a:rPr lang="en" dirty="0"/>
              <a:t>Similar formats to use cases</a:t>
            </a:r>
            <a:endParaRPr dirty="0"/>
          </a:p>
          <a:p>
            <a:pPr marL="914400" lvl="1" indent="-317500" algn="l" rtl="0">
              <a:spcBef>
                <a:spcPts val="0"/>
              </a:spcBef>
              <a:spcAft>
                <a:spcPts val="0"/>
              </a:spcAft>
              <a:buClr>
                <a:srgbClr val="CC0000"/>
              </a:buClr>
              <a:buSzPts val="1400"/>
              <a:buChar char="○"/>
            </a:pPr>
            <a:r>
              <a:rPr lang="en-US" dirty="0">
                <a:solidFill>
                  <a:srgbClr val="CC0000"/>
                </a:solidFill>
              </a:rPr>
              <a:t>B</a:t>
            </a:r>
            <a:r>
              <a:rPr lang="en" dirty="0">
                <a:solidFill>
                  <a:srgbClr val="CC0000"/>
                </a:solidFill>
              </a:rPr>
              <a:t>ut should NOT include use cases</a:t>
            </a:r>
            <a:endParaRPr dirty="0">
              <a:solidFill>
                <a:srgbClr val="CC0000"/>
              </a:solidFill>
            </a:endParaRPr>
          </a:p>
          <a:p>
            <a:pPr marL="914400" lvl="1" indent="-317500" algn="l" rtl="0">
              <a:spcBef>
                <a:spcPts val="0"/>
              </a:spcBef>
              <a:spcAft>
                <a:spcPts val="0"/>
              </a:spcAft>
              <a:buSzPts val="1400"/>
              <a:buChar char="○"/>
            </a:pPr>
            <a:r>
              <a:rPr lang="en" dirty="0"/>
              <a:t>Can also use trees or DAGs</a:t>
            </a:r>
            <a:endParaRPr dirty="0"/>
          </a:p>
          <a:p>
            <a:pPr marL="457200" lvl="0" indent="-342900" algn="l" rtl="0">
              <a:spcBef>
                <a:spcPts val="0"/>
              </a:spcBef>
              <a:spcAft>
                <a:spcPts val="0"/>
              </a:spcAft>
              <a:buSzPts val="1800"/>
              <a:buChar char="●"/>
            </a:pPr>
            <a:r>
              <a:rPr lang="en" dirty="0"/>
              <a:t>2 types:</a:t>
            </a:r>
            <a:endParaRPr dirty="0"/>
          </a:p>
          <a:p>
            <a:pPr marL="914400" lvl="1" indent="-317500" algn="l" rtl="0">
              <a:spcBef>
                <a:spcPts val="0"/>
              </a:spcBef>
              <a:spcAft>
                <a:spcPts val="0"/>
              </a:spcAft>
              <a:buSzPts val="1400"/>
              <a:buChar char="○"/>
            </a:pPr>
            <a:r>
              <a:rPr lang="en" dirty="0"/>
              <a:t>Essential - abstract, generalized</a:t>
            </a:r>
            <a:endParaRPr dirty="0"/>
          </a:p>
          <a:p>
            <a:pPr marL="914400" lvl="1" indent="-317500" algn="l" rtl="0">
              <a:spcBef>
                <a:spcPts val="0"/>
              </a:spcBef>
              <a:spcAft>
                <a:spcPts val="0"/>
              </a:spcAft>
              <a:buSzPts val="1400"/>
              <a:buChar char="○"/>
            </a:pPr>
            <a:r>
              <a:rPr lang="en" dirty="0"/>
              <a:t>Real/implementation - specific protocol/implementation details</a:t>
            </a:r>
            <a:endParaRPr dirty="0"/>
          </a:p>
          <a:p>
            <a:pPr marL="457200" lvl="0" indent="-342900" algn="l" rtl="0">
              <a:spcBef>
                <a:spcPts val="0"/>
              </a:spcBef>
              <a:spcAft>
                <a:spcPts val="0"/>
              </a:spcAft>
              <a:buSzPts val="1800"/>
              <a:buChar char="●"/>
            </a:pPr>
            <a:r>
              <a:rPr lang="en" dirty="0"/>
              <a:t>Not meant to be 100% complete/sound</a:t>
            </a:r>
          </a:p>
        </p:txBody>
      </p:sp>
      <p:sp>
        <p:nvSpPr>
          <p:cNvPr id="341" name="Google Shape;341;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Abuse Case</a:t>
            </a:r>
            <a:endParaRPr/>
          </a:p>
        </p:txBody>
      </p:sp>
      <p:sp>
        <p:nvSpPr>
          <p:cNvPr id="347" name="Google Shape;347;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dirty="0"/>
              <a:t>Actor descriptions</a:t>
            </a:r>
            <a:endParaRPr dirty="0"/>
          </a:p>
          <a:p>
            <a:pPr marL="914400" lvl="1" indent="-317500" algn="l" rtl="0">
              <a:spcBef>
                <a:spcPts val="0"/>
              </a:spcBef>
              <a:spcAft>
                <a:spcPts val="0"/>
              </a:spcAft>
              <a:buSzPts val="1400"/>
              <a:buAutoNum type="alphaLcPeriod"/>
            </a:pPr>
            <a:r>
              <a:rPr lang="en" dirty="0"/>
              <a:t>Resources </a:t>
            </a:r>
            <a:endParaRPr dirty="0"/>
          </a:p>
          <a:p>
            <a:pPr marL="914400" lvl="1" indent="-317500" algn="l" rtl="0">
              <a:spcBef>
                <a:spcPts val="0"/>
              </a:spcBef>
              <a:spcAft>
                <a:spcPts val="0"/>
              </a:spcAft>
              <a:buSzPts val="1400"/>
              <a:buAutoNum type="alphaLcPeriod"/>
            </a:pPr>
            <a:r>
              <a:rPr lang="en" dirty="0"/>
              <a:t>Skills </a:t>
            </a:r>
            <a:endParaRPr dirty="0"/>
          </a:p>
          <a:p>
            <a:pPr marL="914400" lvl="1" indent="-317500" algn="l" rtl="0">
              <a:spcBef>
                <a:spcPts val="0"/>
              </a:spcBef>
              <a:spcAft>
                <a:spcPts val="0"/>
              </a:spcAft>
              <a:buSzPts val="1400"/>
              <a:buAutoNum type="alphaLcPeriod"/>
            </a:pPr>
            <a:r>
              <a:rPr lang="en" dirty="0"/>
              <a:t>Objectives </a:t>
            </a:r>
            <a:endParaRPr dirty="0"/>
          </a:p>
          <a:p>
            <a:pPr marL="457200" lvl="0" indent="-342900" algn="l" rtl="0">
              <a:spcBef>
                <a:spcPts val="0"/>
              </a:spcBef>
              <a:spcAft>
                <a:spcPts val="0"/>
              </a:spcAft>
              <a:buSzPts val="1800"/>
              <a:buAutoNum type="arabicPeriod"/>
            </a:pPr>
            <a:r>
              <a:rPr lang="en" dirty="0"/>
              <a:t>Abuse case description </a:t>
            </a:r>
            <a:endParaRPr dirty="0"/>
          </a:p>
          <a:p>
            <a:pPr marL="914400" lvl="1" indent="-317500" algn="l" rtl="0">
              <a:spcBef>
                <a:spcPts val="0"/>
              </a:spcBef>
              <a:spcAft>
                <a:spcPts val="0"/>
              </a:spcAft>
              <a:buSzPts val="1400"/>
              <a:buAutoNum type="alphaLcPeriod"/>
            </a:pPr>
            <a:r>
              <a:rPr lang="en" dirty="0"/>
              <a:t>Harm </a:t>
            </a:r>
            <a:endParaRPr dirty="0"/>
          </a:p>
          <a:p>
            <a:pPr marL="914400" lvl="1" indent="-317500" algn="l" rtl="0">
              <a:spcBef>
                <a:spcPts val="0"/>
              </a:spcBef>
              <a:spcAft>
                <a:spcPts val="0"/>
              </a:spcAft>
              <a:buSzPts val="1400"/>
              <a:buAutoNum type="alphaLcPeriod"/>
            </a:pPr>
            <a:r>
              <a:rPr lang="en" dirty="0"/>
              <a:t>Privilege range</a:t>
            </a:r>
            <a:endParaRPr dirty="0"/>
          </a:p>
          <a:p>
            <a:pPr marL="914400" lvl="1" indent="-317500" algn="l" rtl="0">
              <a:spcBef>
                <a:spcPts val="0"/>
              </a:spcBef>
              <a:spcAft>
                <a:spcPts val="0"/>
              </a:spcAft>
              <a:buSzPts val="1400"/>
              <a:buAutoNum type="alphaLcPeriod"/>
            </a:pPr>
            <a:r>
              <a:rPr lang="en" dirty="0"/>
              <a:t>Abusive interaction</a:t>
            </a:r>
            <a:endParaRPr dirty="0"/>
          </a:p>
        </p:txBody>
      </p:sp>
      <p:sp>
        <p:nvSpPr>
          <p:cNvPr id="348" name="Google Shape;348;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pic>
        <p:nvPicPr>
          <p:cNvPr id="349" name="Google Shape;349;p48" descr="Abuse case diagram"/>
          <p:cNvPicPr preferRelativeResize="0"/>
          <p:nvPr/>
        </p:nvPicPr>
        <p:blipFill>
          <a:blip r:embed="rId3">
            <a:alphaModFix/>
          </a:blip>
          <a:stretch>
            <a:fillRect/>
          </a:stretch>
        </p:blipFill>
        <p:spPr>
          <a:xfrm>
            <a:off x="5533150" y="224257"/>
            <a:ext cx="3366400" cy="4327200"/>
          </a:xfrm>
          <a:prstGeom prst="rect">
            <a:avLst/>
          </a:prstGeom>
          <a:noFill/>
          <a:ln>
            <a:noFill/>
          </a:ln>
        </p:spPr>
      </p:pic>
      <p:sp>
        <p:nvSpPr>
          <p:cNvPr id="350" name="Google Shape;350;p48"/>
          <p:cNvSpPr txBox="1"/>
          <p:nvPr/>
        </p:nvSpPr>
        <p:spPr>
          <a:xfrm>
            <a:off x="256050" y="4520050"/>
            <a:ext cx="83499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Source: McDermott, John, and Chris Fox. "Using abuse case models for security requirements analysis." </a:t>
            </a:r>
            <a:r>
              <a:rPr lang="en" sz="1000" i="1">
                <a:solidFill>
                  <a:schemeClr val="dk2"/>
                </a:solidFill>
              </a:rPr>
              <a:t>Proceedings 15th Annual Computer Security Applications Conference (ACSAC'99)</a:t>
            </a:r>
            <a:r>
              <a:rPr lang="en" sz="1000">
                <a:solidFill>
                  <a:schemeClr val="dk2"/>
                </a:solidFill>
              </a:rPr>
              <a:t>. IEEE, 1999.</a:t>
            </a:r>
            <a:endParaRPr sz="13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(Continued)</a:t>
            </a:r>
            <a:endParaRPr/>
          </a:p>
        </p:txBody>
      </p:sp>
      <p:sp>
        <p:nvSpPr>
          <p:cNvPr id="356" name="Google Shape;356;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pic>
        <p:nvPicPr>
          <p:cNvPr id="357" name="Google Shape;357;p49" descr="Description of script kiddie resources, skills, and objectives."/>
          <p:cNvPicPr preferRelativeResize="0"/>
          <p:nvPr/>
        </p:nvPicPr>
        <p:blipFill>
          <a:blip r:embed="rId3">
            <a:alphaModFix/>
          </a:blip>
          <a:stretch>
            <a:fillRect/>
          </a:stretch>
        </p:blipFill>
        <p:spPr>
          <a:xfrm>
            <a:off x="311700" y="1152475"/>
            <a:ext cx="3558750" cy="3904350"/>
          </a:xfrm>
          <a:prstGeom prst="rect">
            <a:avLst/>
          </a:prstGeom>
          <a:noFill/>
          <a:ln>
            <a:noFill/>
          </a:ln>
        </p:spPr>
      </p:pic>
      <p:pic>
        <p:nvPicPr>
          <p:cNvPr id="358" name="Google Shape;358;p49">
            <a:extLst>
              <a:ext uri="{C183D7F6-B498-43B3-948B-1728B52AA6E4}">
                <adec:decorative xmlns:adec="http://schemas.microsoft.com/office/drawing/2017/decorative" val="1"/>
              </a:ext>
            </a:extLst>
          </p:cNvPr>
          <p:cNvPicPr preferRelativeResize="0"/>
          <p:nvPr/>
        </p:nvPicPr>
        <p:blipFill>
          <a:blip r:embed="rId4">
            <a:alphaModFix/>
          </a:blip>
          <a:stretch>
            <a:fillRect/>
          </a:stretch>
        </p:blipFill>
        <p:spPr>
          <a:xfrm>
            <a:off x="4479300" y="569750"/>
            <a:ext cx="2456625" cy="323250"/>
          </a:xfrm>
          <a:prstGeom prst="rect">
            <a:avLst/>
          </a:prstGeom>
          <a:noFill/>
          <a:ln>
            <a:noFill/>
          </a:ln>
        </p:spPr>
      </p:pic>
      <p:pic>
        <p:nvPicPr>
          <p:cNvPr id="359" name="Google Shape;359;p49" descr="Harm to a system, along with privileges obtained and abusive interaction, described. "/>
          <p:cNvPicPr preferRelativeResize="0"/>
          <p:nvPr/>
        </p:nvPicPr>
        <p:blipFill>
          <a:blip r:embed="rId5">
            <a:alphaModFix/>
          </a:blip>
          <a:stretch>
            <a:fillRect/>
          </a:stretch>
        </p:blipFill>
        <p:spPr>
          <a:xfrm>
            <a:off x="4479300" y="893000"/>
            <a:ext cx="3024425" cy="4045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Modeling Abuse Cases</a:t>
            </a:r>
            <a:endParaRPr/>
          </a:p>
        </p:txBody>
      </p:sp>
      <p:sp>
        <p:nvSpPr>
          <p:cNvPr id="365" name="Google Shape;365;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Identify actors</a:t>
            </a:r>
            <a:endParaRPr/>
          </a:p>
          <a:p>
            <a:pPr marL="457200" lvl="0" indent="-342900" algn="l" rtl="0">
              <a:spcBef>
                <a:spcPts val="0"/>
              </a:spcBef>
              <a:spcAft>
                <a:spcPts val="0"/>
              </a:spcAft>
              <a:buSzPts val="1800"/>
              <a:buAutoNum type="arabicPeriod"/>
            </a:pPr>
            <a:r>
              <a:rPr lang="en"/>
              <a:t>Identify abuse cases (diagrams)</a:t>
            </a:r>
            <a:endParaRPr/>
          </a:p>
          <a:p>
            <a:pPr marL="457200" lvl="0" indent="-342900" algn="l" rtl="0">
              <a:spcBef>
                <a:spcPts val="0"/>
              </a:spcBef>
              <a:spcAft>
                <a:spcPts val="0"/>
              </a:spcAft>
              <a:buSzPts val="1800"/>
              <a:buAutoNum type="arabicPeriod"/>
            </a:pPr>
            <a:r>
              <a:rPr lang="en"/>
              <a:t>Define abuse cases (trees, descriptions)</a:t>
            </a:r>
            <a:endParaRPr/>
          </a:p>
          <a:p>
            <a:pPr marL="457200" lvl="0" indent="-342900" algn="l" rtl="0">
              <a:spcBef>
                <a:spcPts val="0"/>
              </a:spcBef>
              <a:spcAft>
                <a:spcPts val="0"/>
              </a:spcAft>
              <a:buSzPts val="1800"/>
              <a:buAutoNum type="arabicPeriod"/>
            </a:pPr>
            <a:r>
              <a:rPr lang="en"/>
              <a:t>Check granularity</a:t>
            </a:r>
            <a:endParaRPr/>
          </a:p>
          <a:p>
            <a:pPr marL="914400" lvl="1" indent="-317500" algn="l" rtl="0">
              <a:spcBef>
                <a:spcPts val="0"/>
              </a:spcBef>
              <a:spcAft>
                <a:spcPts val="0"/>
              </a:spcAft>
              <a:buSzPts val="1400"/>
              <a:buAutoNum type="alphaLcPeriod"/>
            </a:pPr>
            <a:r>
              <a:rPr lang="en"/>
              <a:t>Possible but highly unlikely cases</a:t>
            </a:r>
            <a:endParaRPr/>
          </a:p>
          <a:p>
            <a:pPr marL="914400" lvl="1" indent="-317500" algn="l" rtl="0">
              <a:spcBef>
                <a:spcPts val="0"/>
              </a:spcBef>
              <a:spcAft>
                <a:spcPts val="0"/>
              </a:spcAft>
              <a:buSzPts val="1400"/>
              <a:buAutoNum type="alphaLcPeriod"/>
            </a:pPr>
            <a:r>
              <a:rPr lang="en"/>
              <a:t>Modeling with too much detail (too specific)</a:t>
            </a:r>
            <a:endParaRPr/>
          </a:p>
          <a:p>
            <a:pPr marL="914400" lvl="1" indent="-317500" algn="l" rtl="0">
              <a:spcBef>
                <a:spcPts val="0"/>
              </a:spcBef>
              <a:spcAft>
                <a:spcPts val="0"/>
              </a:spcAft>
              <a:buSzPts val="1400"/>
              <a:buAutoNum type="alphaLcPeriod"/>
            </a:pPr>
            <a:r>
              <a:rPr lang="en"/>
              <a:t>Not enough detail (too abstract)</a:t>
            </a:r>
            <a:endParaRPr/>
          </a:p>
          <a:p>
            <a:pPr marL="457200" lvl="0" indent="-342900" algn="l" rtl="0">
              <a:spcBef>
                <a:spcPts val="0"/>
              </a:spcBef>
              <a:spcAft>
                <a:spcPts val="0"/>
              </a:spcAft>
              <a:buSzPts val="1800"/>
              <a:buAutoNum type="arabicPeriod"/>
            </a:pPr>
            <a:r>
              <a:rPr lang="en"/>
              <a:t>Check completeness and minimality</a:t>
            </a:r>
            <a:endParaRPr/>
          </a:p>
          <a:p>
            <a:pPr marL="914400" lvl="1" indent="-317500" algn="l" rtl="0">
              <a:spcBef>
                <a:spcPts val="0"/>
              </a:spcBef>
              <a:spcAft>
                <a:spcPts val="0"/>
              </a:spcAft>
              <a:buSzPts val="1400"/>
              <a:buAutoNum type="alphaLcPeriod"/>
            </a:pPr>
            <a:r>
              <a:rPr lang="en"/>
              <a:t>Does it cause harm?</a:t>
            </a:r>
            <a:endParaRPr/>
          </a:p>
          <a:p>
            <a:pPr marL="914400" lvl="1" indent="-317500" algn="l" rtl="0">
              <a:spcBef>
                <a:spcPts val="0"/>
              </a:spcBef>
              <a:spcAft>
                <a:spcPts val="0"/>
              </a:spcAft>
              <a:buSzPts val="1400"/>
              <a:buAutoNum type="alphaLcPeriod"/>
            </a:pPr>
            <a:r>
              <a:rPr lang="en"/>
              <a:t>Is there another way to accomplish harmful goals?</a:t>
            </a:r>
            <a:endParaRPr/>
          </a:p>
          <a:p>
            <a:pPr marL="0" lvl="0" indent="0" algn="l" rtl="0">
              <a:spcBef>
                <a:spcPts val="1600"/>
              </a:spcBef>
              <a:spcAft>
                <a:spcPts val="1600"/>
              </a:spcAft>
              <a:buNone/>
            </a:pPr>
            <a:endParaRPr/>
          </a:p>
        </p:txBody>
      </p:sp>
      <p:sp>
        <p:nvSpPr>
          <p:cNvPr id="366" name="Google Shape;366;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Eliciting Security Requirements</a:t>
            </a:r>
            <a:endParaRPr/>
          </a:p>
        </p:txBody>
      </p:sp>
      <p:sp>
        <p:nvSpPr>
          <p:cNvPr id="372" name="Google Shape;372;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Identify critical assets</a:t>
            </a:r>
            <a:endParaRPr/>
          </a:p>
          <a:p>
            <a:pPr marL="457200" lvl="0" indent="-342900" algn="l" rtl="0">
              <a:spcBef>
                <a:spcPts val="0"/>
              </a:spcBef>
              <a:spcAft>
                <a:spcPts val="0"/>
              </a:spcAft>
              <a:buSzPts val="1800"/>
              <a:buAutoNum type="arabicPeriod"/>
            </a:pPr>
            <a:r>
              <a:rPr lang="en"/>
              <a:t>Define security goals for each asset</a:t>
            </a:r>
            <a:endParaRPr/>
          </a:p>
          <a:p>
            <a:pPr marL="457200" lvl="0" indent="-342900" algn="l" rtl="0">
              <a:spcBef>
                <a:spcPts val="0"/>
              </a:spcBef>
              <a:spcAft>
                <a:spcPts val="0"/>
              </a:spcAft>
              <a:buSzPts val="1800"/>
              <a:buAutoNum type="arabicPeriod"/>
            </a:pPr>
            <a:r>
              <a:rPr lang="en"/>
              <a:t>Identify threats to each security goal</a:t>
            </a:r>
            <a:endParaRPr/>
          </a:p>
          <a:p>
            <a:pPr marL="914400" lvl="1" indent="-317500" algn="l" rtl="0">
              <a:spcBef>
                <a:spcPts val="0"/>
              </a:spcBef>
              <a:spcAft>
                <a:spcPts val="0"/>
              </a:spcAft>
              <a:buSzPts val="1400"/>
              <a:buAutoNum type="alphaLcPeriod"/>
            </a:pPr>
            <a:r>
              <a:rPr lang="en"/>
              <a:t>Can be represented as abuse/misuse cases</a:t>
            </a:r>
            <a:endParaRPr/>
          </a:p>
          <a:p>
            <a:pPr marL="457200" lvl="0" indent="-342900" algn="l" rtl="0">
              <a:spcBef>
                <a:spcPts val="0"/>
              </a:spcBef>
              <a:spcAft>
                <a:spcPts val="0"/>
              </a:spcAft>
              <a:buSzPts val="1800"/>
              <a:buAutoNum type="arabicPeriod"/>
            </a:pPr>
            <a:r>
              <a:rPr lang="en"/>
              <a:t>Identify and analyze risks for threats</a:t>
            </a:r>
            <a:endParaRPr/>
          </a:p>
          <a:p>
            <a:pPr marL="914400" lvl="1" indent="-317500" algn="l" rtl="0">
              <a:spcBef>
                <a:spcPts val="0"/>
              </a:spcBef>
              <a:spcAft>
                <a:spcPts val="0"/>
              </a:spcAft>
              <a:buSzPts val="1400"/>
              <a:buAutoNum type="alphaLcPeriod"/>
            </a:pPr>
            <a:r>
              <a:rPr lang="en"/>
              <a:t>Can also use abuse/misuse cases (especially expressed using trees)</a:t>
            </a:r>
            <a:endParaRPr/>
          </a:p>
          <a:p>
            <a:pPr marL="457200" lvl="0" indent="-342900" algn="l" rtl="0">
              <a:spcBef>
                <a:spcPts val="0"/>
              </a:spcBef>
              <a:spcAft>
                <a:spcPts val="0"/>
              </a:spcAft>
              <a:buSzPts val="1800"/>
              <a:buAutoNum type="arabicPeriod"/>
            </a:pPr>
            <a:r>
              <a:rPr lang="en"/>
              <a:t>Define security requirements</a:t>
            </a:r>
            <a:endParaRPr/>
          </a:p>
          <a:p>
            <a:pPr marL="914400" lvl="1" indent="-317500" algn="l" rtl="0">
              <a:spcBef>
                <a:spcPts val="0"/>
              </a:spcBef>
              <a:spcAft>
                <a:spcPts val="0"/>
              </a:spcAft>
              <a:buSzPts val="1400"/>
              <a:buAutoNum type="alphaLcPeriod"/>
            </a:pPr>
            <a:r>
              <a:rPr lang="en"/>
              <a:t>Can be defined as separate use cases when dealing with abuse cases, OR</a:t>
            </a:r>
            <a:endParaRPr/>
          </a:p>
          <a:p>
            <a:pPr marL="914400" lvl="1" indent="-317500" algn="l" rtl="0">
              <a:spcBef>
                <a:spcPts val="0"/>
              </a:spcBef>
              <a:spcAft>
                <a:spcPts val="0"/>
              </a:spcAft>
              <a:buSzPts val="1400"/>
              <a:buAutoNum type="alphaLcPeriod"/>
            </a:pPr>
            <a:r>
              <a:rPr lang="en"/>
              <a:t>Can be defined as mitigations to misuse cases</a:t>
            </a:r>
            <a:endParaRPr/>
          </a:p>
        </p:txBody>
      </p:sp>
      <p:sp>
        <p:nvSpPr>
          <p:cNvPr id="373" name="Google Shape;373;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374" name="Google Shape;374;p51"/>
          <p:cNvSpPr txBox="1"/>
          <p:nvPr/>
        </p:nvSpPr>
        <p:spPr>
          <a:xfrm>
            <a:off x="0" y="4749900"/>
            <a:ext cx="8784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Source: Sindre, Guttorm, and Andreas L. Opdahl. "Eliciting security requirements with misuse cases." </a:t>
            </a:r>
            <a:r>
              <a:rPr lang="en" sz="1000" i="1">
                <a:solidFill>
                  <a:schemeClr val="dk2"/>
                </a:solidFill>
              </a:rPr>
              <a:t>Requirements engineering</a:t>
            </a:r>
            <a:r>
              <a:rPr lang="en" sz="1000">
                <a:solidFill>
                  <a:schemeClr val="dk2"/>
                </a:solidFill>
              </a:rPr>
              <a:t> 10.1 (2005): 34-44.</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Class Activity: Eliciting Security Requirements</a:t>
            </a:r>
            <a:endParaRPr dirty="0"/>
          </a:p>
        </p:txBody>
      </p:sp>
      <p:sp>
        <p:nvSpPr>
          <p:cNvPr id="372" name="Google Shape;372;p51"/>
          <p:cNvSpPr txBox="1">
            <a:spLocks noGrp="1"/>
          </p:cNvSpPr>
          <p:nvPr>
            <p:ph type="body" idx="1"/>
          </p:nvPr>
        </p:nvSpPr>
        <p:spPr>
          <a:xfrm>
            <a:off x="311700" y="1152475"/>
            <a:ext cx="4643477"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dirty="0"/>
              <a:t>Identify one critical asset</a:t>
            </a:r>
            <a:endParaRPr dirty="0"/>
          </a:p>
          <a:p>
            <a:pPr marL="457200" lvl="0" indent="-342900" algn="l" rtl="0">
              <a:spcBef>
                <a:spcPts val="0"/>
              </a:spcBef>
              <a:spcAft>
                <a:spcPts val="0"/>
              </a:spcAft>
              <a:buSzPts val="1800"/>
              <a:buAutoNum type="arabicPeriod"/>
            </a:pPr>
            <a:r>
              <a:rPr lang="en" dirty="0"/>
              <a:t>Define a security goals for the asset</a:t>
            </a:r>
            <a:endParaRPr dirty="0"/>
          </a:p>
          <a:p>
            <a:pPr marL="457200" lvl="0" indent="-342900" algn="l" rtl="0">
              <a:spcBef>
                <a:spcPts val="0"/>
              </a:spcBef>
              <a:spcAft>
                <a:spcPts val="0"/>
              </a:spcAft>
              <a:buSzPts val="1800"/>
              <a:buAutoNum type="arabicPeriod"/>
            </a:pPr>
            <a:r>
              <a:rPr lang="en" dirty="0"/>
              <a:t>Identify a threat to the security goal</a:t>
            </a:r>
            <a:endParaRPr dirty="0"/>
          </a:p>
          <a:p>
            <a:pPr marL="914400" lvl="1" indent="-317500" algn="l" rtl="0">
              <a:spcBef>
                <a:spcPts val="0"/>
              </a:spcBef>
              <a:spcAft>
                <a:spcPts val="0"/>
              </a:spcAft>
              <a:buSzPts val="1400"/>
              <a:buAutoNum type="alphaLcPeriod"/>
            </a:pPr>
            <a:r>
              <a:rPr lang="en" dirty="0"/>
              <a:t>Represent this as an abuse/misuse case</a:t>
            </a:r>
            <a:endParaRPr dirty="0"/>
          </a:p>
          <a:p>
            <a:pPr marL="457200" lvl="0" indent="-342900" algn="l" rtl="0">
              <a:spcBef>
                <a:spcPts val="0"/>
              </a:spcBef>
              <a:spcAft>
                <a:spcPts val="0"/>
              </a:spcAft>
              <a:buSzPts val="1800"/>
              <a:buAutoNum type="arabicPeriod"/>
            </a:pPr>
            <a:r>
              <a:rPr lang="en" dirty="0"/>
              <a:t>Identify and analyze the risks</a:t>
            </a:r>
            <a:endParaRPr dirty="0"/>
          </a:p>
          <a:p>
            <a:pPr marL="457200" lvl="0" indent="-342900" algn="l" rtl="0">
              <a:spcBef>
                <a:spcPts val="0"/>
              </a:spcBef>
              <a:spcAft>
                <a:spcPts val="0"/>
              </a:spcAft>
              <a:buSzPts val="1800"/>
              <a:buAutoNum type="arabicPeriod"/>
            </a:pPr>
            <a:r>
              <a:rPr lang="en" dirty="0"/>
              <a:t>Define security requirements</a:t>
            </a:r>
            <a:endParaRPr dirty="0"/>
          </a:p>
          <a:p>
            <a:pPr marL="914400" lvl="1" indent="-317500" algn="l" rtl="0">
              <a:spcBef>
                <a:spcPts val="0"/>
              </a:spcBef>
              <a:spcAft>
                <a:spcPts val="0"/>
              </a:spcAft>
              <a:buSzPts val="1400"/>
              <a:buAutoNum type="alphaLcPeriod"/>
            </a:pPr>
            <a:r>
              <a:rPr lang="en" dirty="0"/>
              <a:t>Can be defined as separate use cases when dealing with abuse cases, OR</a:t>
            </a:r>
            <a:endParaRPr dirty="0"/>
          </a:p>
          <a:p>
            <a:pPr marL="914400" lvl="1" indent="-317500" algn="l" rtl="0">
              <a:spcBef>
                <a:spcPts val="0"/>
              </a:spcBef>
              <a:spcAft>
                <a:spcPts val="0"/>
              </a:spcAft>
              <a:buSzPts val="1400"/>
              <a:buAutoNum type="alphaLcPeriod"/>
            </a:pPr>
            <a:r>
              <a:rPr lang="en" dirty="0"/>
              <a:t>Can be defined as mitigations to misuse cases</a:t>
            </a:r>
            <a:endParaRPr dirty="0"/>
          </a:p>
        </p:txBody>
      </p:sp>
      <p:sp>
        <p:nvSpPr>
          <p:cNvPr id="373" name="Google Shape;373;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374" name="Google Shape;374;p51"/>
          <p:cNvSpPr txBox="1"/>
          <p:nvPr/>
        </p:nvSpPr>
        <p:spPr>
          <a:xfrm>
            <a:off x="0" y="4749900"/>
            <a:ext cx="8784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Source: Sindre, Guttorm, and Andreas L. Opdahl. "Eliciting security requirements with misuse cases." </a:t>
            </a:r>
            <a:r>
              <a:rPr lang="en" sz="1000" i="1">
                <a:solidFill>
                  <a:schemeClr val="dk2"/>
                </a:solidFill>
              </a:rPr>
              <a:t>Requirements engineering</a:t>
            </a:r>
            <a:r>
              <a:rPr lang="en" sz="1000">
                <a:solidFill>
                  <a:schemeClr val="dk2"/>
                </a:solidFill>
              </a:rPr>
              <a:t> 10.1 (2005): 34-44.</a:t>
            </a:r>
            <a:endParaRPr/>
          </a:p>
        </p:txBody>
      </p:sp>
      <p:pic>
        <p:nvPicPr>
          <p:cNvPr id="2" name="Picture 2" descr="daytime trading system">
            <a:extLst>
              <a:ext uri="{FF2B5EF4-FFF2-40B4-BE49-F238E27FC236}">
                <a16:creationId xmlns:a16="http://schemas.microsoft.com/office/drawing/2014/main" id="{8BED0EA1-2F81-921A-EEB1-84456F72D416}"/>
              </a:ext>
            </a:extLst>
          </p:cNvPr>
          <p:cNvPicPr>
            <a:picLocks noChangeAspect="1" noChangeArrowheads="1"/>
          </p:cNvPicPr>
          <p:nvPr/>
        </p:nvPicPr>
        <p:blipFill>
          <a:blip r:embed="rId3" cstate="print"/>
          <a:srcRect/>
          <a:stretch>
            <a:fillRect/>
          </a:stretch>
        </p:blipFill>
        <p:spPr bwMode="auto">
          <a:xfrm>
            <a:off x="5130592" y="1198750"/>
            <a:ext cx="3616216" cy="2410810"/>
          </a:xfrm>
          <a:prstGeom prst="rect">
            <a:avLst/>
          </a:prstGeom>
          <a:noFill/>
        </p:spPr>
      </p:pic>
      <p:sp>
        <p:nvSpPr>
          <p:cNvPr id="3" name="TextBox 2">
            <a:extLst>
              <a:ext uri="{FF2B5EF4-FFF2-40B4-BE49-F238E27FC236}">
                <a16:creationId xmlns:a16="http://schemas.microsoft.com/office/drawing/2014/main" id="{4A3D08B1-0BE4-E704-8CFE-A207DCEA55C3}"/>
              </a:ext>
            </a:extLst>
          </p:cNvPr>
          <p:cNvSpPr txBox="1"/>
          <p:nvPr/>
        </p:nvSpPr>
        <p:spPr>
          <a:xfrm>
            <a:off x="5130592" y="3609560"/>
            <a:ext cx="3616216" cy="307777"/>
          </a:xfrm>
          <a:prstGeom prst="rect">
            <a:avLst/>
          </a:prstGeom>
          <a:solidFill>
            <a:schemeClr val="accent2"/>
          </a:solidFill>
        </p:spPr>
        <p:txBody>
          <a:bodyPr wrap="square" rtlCol="0">
            <a:spAutoFit/>
          </a:bodyPr>
          <a:lstStyle/>
          <a:p>
            <a:r>
              <a:rPr lang="en-US" dirty="0">
                <a:solidFill>
                  <a:schemeClr val="bg1"/>
                </a:solidFill>
              </a:rPr>
              <a:t>Daytime trading system</a:t>
            </a:r>
          </a:p>
        </p:txBody>
      </p:sp>
    </p:spTree>
    <p:extLst>
      <p:ext uri="{BB962C8B-B14F-4D97-AF65-F5344CB8AC3E}">
        <p14:creationId xmlns:p14="http://schemas.microsoft.com/office/powerpoint/2010/main" val="3079069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C78D8"/>
                </a:solidFill>
              </a:rPr>
              <a:t>Secure By Design - Software Engineering</a:t>
            </a:r>
            <a:endParaRPr>
              <a:solidFill>
                <a:srgbClr val="3C78D8"/>
              </a:solidFill>
            </a:endParaRPr>
          </a:p>
        </p:txBody>
      </p:sp>
      <p:sp>
        <p:nvSpPr>
          <p:cNvPr id="81" name="Google Shape;81;p16"/>
          <p:cNvSpPr txBox="1">
            <a:spLocks noGrp="1"/>
          </p:cNvSpPr>
          <p:nvPr>
            <p:ph type="body" idx="1"/>
          </p:nvPr>
        </p:nvSpPr>
        <p:spPr>
          <a:xfrm>
            <a:off x="311700" y="1152475"/>
            <a:ext cx="5229600" cy="1215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dirty="0"/>
              <a:t>Many times, security is often not well-specified during the early stages of the software development lifecycle</a:t>
            </a:r>
            <a:br>
              <a:rPr lang="en" sz="1600" dirty="0"/>
            </a:br>
            <a:endParaRPr sz="1600" dirty="0"/>
          </a:p>
          <a:p>
            <a:pPr marL="457200" lvl="0" indent="-330200" algn="l" rtl="0">
              <a:spcBef>
                <a:spcPts val="0"/>
              </a:spcBef>
              <a:spcAft>
                <a:spcPts val="0"/>
              </a:spcAft>
              <a:buSzPts val="1600"/>
              <a:buChar char="●"/>
            </a:pPr>
            <a:r>
              <a:rPr lang="en" sz="1600" dirty="0"/>
              <a:t>Applying security after the fact can be:</a:t>
            </a:r>
            <a:endParaRPr sz="1600" dirty="0"/>
          </a:p>
          <a:p>
            <a:pPr marL="914400" lvl="1" indent="-330200" algn="l" rtl="0">
              <a:spcBef>
                <a:spcPts val="0"/>
              </a:spcBef>
              <a:spcAft>
                <a:spcPts val="0"/>
              </a:spcAft>
              <a:buSzPts val="1600"/>
              <a:buChar char="○"/>
            </a:pPr>
            <a:r>
              <a:rPr lang="en" sz="1600" dirty="0"/>
              <a:t>Time-consuming</a:t>
            </a:r>
            <a:endParaRPr sz="1600" dirty="0"/>
          </a:p>
          <a:p>
            <a:pPr marL="914400" lvl="1" indent="-330200" algn="l" rtl="0">
              <a:spcBef>
                <a:spcPts val="0"/>
              </a:spcBef>
              <a:spcAft>
                <a:spcPts val="0"/>
              </a:spcAft>
              <a:buSzPts val="1600"/>
              <a:buChar char="○"/>
            </a:pPr>
            <a:r>
              <a:rPr lang="en" sz="1600" dirty="0"/>
              <a:t>Expensive</a:t>
            </a:r>
            <a:endParaRPr sz="1600" dirty="0"/>
          </a:p>
          <a:p>
            <a:pPr marL="914400" lvl="1" indent="-330200" algn="l" rtl="0">
              <a:spcBef>
                <a:spcPts val="0"/>
              </a:spcBef>
              <a:spcAft>
                <a:spcPts val="0"/>
              </a:spcAft>
              <a:buSzPts val="1600"/>
              <a:buChar char="○"/>
            </a:pPr>
            <a:r>
              <a:rPr lang="en" sz="1600" dirty="0"/>
              <a:t>Risky </a:t>
            </a:r>
            <a:endParaRPr sz="1600" dirty="0"/>
          </a:p>
          <a:p>
            <a:pPr marL="457200" lvl="0" indent="0" algn="l" rtl="0">
              <a:spcBef>
                <a:spcPts val="1600"/>
              </a:spcBef>
              <a:spcAft>
                <a:spcPts val="1600"/>
              </a:spcAft>
              <a:buNone/>
            </a:pPr>
            <a:endParaRPr dirty="0"/>
          </a:p>
        </p:txBody>
      </p:sp>
      <p:pic>
        <p:nvPicPr>
          <p:cNvPr id="82" name="Google Shape;82;p16" descr="Software development lifecycle diagram"/>
          <p:cNvPicPr preferRelativeResize="0"/>
          <p:nvPr/>
        </p:nvPicPr>
        <p:blipFill rotWithShape="1">
          <a:blip r:embed="rId3">
            <a:alphaModFix/>
          </a:blip>
          <a:srcRect l="24963" r="24123"/>
          <a:stretch/>
        </p:blipFill>
        <p:spPr>
          <a:xfrm>
            <a:off x="5221932" y="2274600"/>
            <a:ext cx="2574042" cy="2566950"/>
          </a:xfrm>
          <a:prstGeom prst="rect">
            <a:avLst/>
          </a:prstGeom>
          <a:noFill/>
          <a:ln>
            <a:noFill/>
          </a:ln>
        </p:spPr>
      </p:pic>
      <p:cxnSp>
        <p:nvCxnSpPr>
          <p:cNvPr id="83" name="Google Shape;83;p16"/>
          <p:cNvCxnSpPr/>
          <p:nvPr/>
        </p:nvCxnSpPr>
        <p:spPr>
          <a:xfrm flipH="1">
            <a:off x="7583725" y="1784050"/>
            <a:ext cx="921000" cy="2392200"/>
          </a:xfrm>
          <a:prstGeom prst="straightConnector1">
            <a:avLst/>
          </a:prstGeom>
          <a:noFill/>
          <a:ln w="28575" cap="flat" cmpd="sng">
            <a:solidFill>
              <a:srgbClr val="FF0000"/>
            </a:solidFill>
            <a:prstDash val="solid"/>
            <a:round/>
            <a:headEnd type="none" w="med" len="med"/>
            <a:tailEnd type="triangle" w="med" len="med"/>
          </a:ln>
        </p:spPr>
      </p:cxnSp>
      <p:cxnSp>
        <p:nvCxnSpPr>
          <p:cNvPr id="84" name="Google Shape;84;p16"/>
          <p:cNvCxnSpPr/>
          <p:nvPr/>
        </p:nvCxnSpPr>
        <p:spPr>
          <a:xfrm flipH="1">
            <a:off x="7213000" y="1807975"/>
            <a:ext cx="1267800" cy="765300"/>
          </a:xfrm>
          <a:prstGeom prst="straightConnector1">
            <a:avLst/>
          </a:prstGeom>
          <a:noFill/>
          <a:ln w="28575" cap="flat" cmpd="sng">
            <a:solidFill>
              <a:srgbClr val="FF0000"/>
            </a:solidFill>
            <a:prstDash val="solid"/>
            <a:round/>
            <a:headEnd type="none" w="med" len="med"/>
            <a:tailEnd type="triangle" w="med" len="med"/>
          </a:ln>
        </p:spPr>
      </p:cxnSp>
      <p:cxnSp>
        <p:nvCxnSpPr>
          <p:cNvPr id="85" name="Google Shape;85;p16"/>
          <p:cNvCxnSpPr/>
          <p:nvPr/>
        </p:nvCxnSpPr>
        <p:spPr>
          <a:xfrm flipH="1">
            <a:off x="7643450" y="1772100"/>
            <a:ext cx="849300" cy="1315800"/>
          </a:xfrm>
          <a:prstGeom prst="straightConnector1">
            <a:avLst/>
          </a:prstGeom>
          <a:noFill/>
          <a:ln w="28575" cap="flat" cmpd="sng">
            <a:solidFill>
              <a:srgbClr val="FF0000"/>
            </a:solidFill>
            <a:prstDash val="solid"/>
            <a:round/>
            <a:headEnd type="none" w="med" len="med"/>
            <a:tailEnd type="triangle" w="med" len="med"/>
          </a:ln>
        </p:spPr>
      </p:cxnSp>
      <p:sp>
        <p:nvSpPr>
          <p:cNvPr id="86" name="Google Shape;86;p16"/>
          <p:cNvSpPr/>
          <p:nvPr/>
        </p:nvSpPr>
        <p:spPr>
          <a:xfrm>
            <a:off x="7643425" y="1026625"/>
            <a:ext cx="1160400" cy="705600"/>
          </a:xfrm>
          <a:prstGeom prst="roundRect">
            <a:avLst>
              <a:gd name="adj" fmla="val 16667"/>
            </a:avLst>
          </a:prstGeom>
          <a:solidFill>
            <a:srgbClr val="E6913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Security is overlooked</a:t>
            </a:r>
            <a:endParaRPr>
              <a:solidFill>
                <a:schemeClr val="lt1"/>
              </a:solidFill>
            </a:endParaRPr>
          </a:p>
        </p:txBody>
      </p:sp>
      <p:sp>
        <p:nvSpPr>
          <p:cNvPr id="87" name="Google Shape;8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C78D8"/>
                </a:solidFill>
              </a:rPr>
              <a:t>Secure By Design - Software Engineering</a:t>
            </a:r>
            <a:endParaRPr>
              <a:solidFill>
                <a:srgbClr val="3C78D8"/>
              </a:solidFill>
            </a:endParaRPr>
          </a:p>
        </p:txBody>
      </p:sp>
      <p:pic>
        <p:nvPicPr>
          <p:cNvPr id="93" name="Google Shape;93;p17" descr="Secure software development lifecycle diagram"/>
          <p:cNvPicPr preferRelativeResize="0"/>
          <p:nvPr/>
        </p:nvPicPr>
        <p:blipFill rotWithShape="1">
          <a:blip r:embed="rId3">
            <a:alphaModFix/>
          </a:blip>
          <a:srcRect t="10506"/>
          <a:stretch/>
        </p:blipFill>
        <p:spPr>
          <a:xfrm>
            <a:off x="1793050" y="2771675"/>
            <a:ext cx="5539126" cy="2076725"/>
          </a:xfrm>
          <a:prstGeom prst="rect">
            <a:avLst/>
          </a:prstGeom>
          <a:noFill/>
          <a:ln>
            <a:noFill/>
          </a:ln>
        </p:spPr>
      </p:pic>
      <p:sp>
        <p:nvSpPr>
          <p:cNvPr id="94" name="Google Shape;94;p17"/>
          <p:cNvSpPr txBox="1">
            <a:spLocks noGrp="1"/>
          </p:cNvSpPr>
          <p:nvPr>
            <p:ph type="body" idx="1"/>
          </p:nvPr>
        </p:nvSpPr>
        <p:spPr>
          <a:xfrm>
            <a:off x="311700" y="1164425"/>
            <a:ext cx="8160758" cy="25452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Including security in software in the early architecture and design stages can help ensure that it’s not overlooked in a later stage. 2 techniques we will focus on:</a:t>
            </a:r>
            <a:endParaRPr sz="1600" dirty="0"/>
          </a:p>
          <a:p>
            <a:pPr marL="457200" lvl="0" indent="-330200" algn="l" rtl="0">
              <a:spcBef>
                <a:spcPts val="1600"/>
              </a:spcBef>
              <a:spcAft>
                <a:spcPts val="0"/>
              </a:spcAft>
              <a:buSzPts val="1600"/>
              <a:buChar char="●"/>
            </a:pPr>
            <a:r>
              <a:rPr lang="en" sz="1600" dirty="0"/>
              <a:t>Security requirements</a:t>
            </a:r>
            <a:endParaRPr sz="1600" dirty="0"/>
          </a:p>
          <a:p>
            <a:pPr marL="457200" lvl="0" indent="-330200" algn="l" rtl="0">
              <a:spcBef>
                <a:spcPts val="0"/>
              </a:spcBef>
              <a:spcAft>
                <a:spcPts val="0"/>
              </a:spcAft>
              <a:buSzPts val="1600"/>
              <a:buChar char="●"/>
            </a:pPr>
            <a:r>
              <a:rPr lang="en" sz="1600" dirty="0"/>
              <a:t>Misuse and abuse cases</a:t>
            </a:r>
            <a:endParaRPr sz="1600" dirty="0"/>
          </a:p>
          <a:p>
            <a:pPr marL="457200" lvl="0" indent="0" algn="l" rtl="0">
              <a:spcBef>
                <a:spcPts val="1600"/>
              </a:spcBef>
              <a:spcAft>
                <a:spcPts val="1600"/>
              </a:spcAft>
              <a:buNone/>
            </a:pPr>
            <a:endParaRPr dirty="0"/>
          </a:p>
        </p:txBody>
      </p:sp>
      <p:sp>
        <p:nvSpPr>
          <p:cNvPr id="95" name="Google Shape;9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96" name="Google Shape;96;p17"/>
          <p:cNvSpPr/>
          <p:nvPr/>
        </p:nvSpPr>
        <p:spPr>
          <a:xfrm>
            <a:off x="2114700" y="3453975"/>
            <a:ext cx="924000" cy="1394400"/>
          </a:xfrm>
          <a:prstGeom prst="ellipse">
            <a:avLst/>
          </a:prstGeom>
          <a:no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8" descr="A software requirements specification document for a railway reservation system"/>
          <p:cNvPicPr preferRelativeResize="0"/>
          <p:nvPr/>
        </p:nvPicPr>
        <p:blipFill>
          <a:blip r:embed="rId3">
            <a:alphaModFix/>
          </a:blip>
          <a:stretch>
            <a:fillRect/>
          </a:stretch>
        </p:blipFill>
        <p:spPr>
          <a:xfrm>
            <a:off x="5297410" y="1098515"/>
            <a:ext cx="2951310" cy="3820975"/>
          </a:xfrm>
          <a:prstGeom prst="rect">
            <a:avLst/>
          </a:prstGeom>
          <a:noFill/>
          <a:ln>
            <a:solidFill>
              <a:schemeClr val="tx1"/>
            </a:solidFill>
          </a:ln>
          <a:effectLst>
            <a:outerShdw blurRad="50800" dist="38100" dir="2700000" algn="tl" rotWithShape="0">
              <a:prstClr val="black">
                <a:alpha val="40000"/>
              </a:prstClr>
            </a:outerShdw>
          </a:effectLst>
        </p:spPr>
      </p:pic>
      <p:sp>
        <p:nvSpPr>
          <p:cNvPr id="102" name="Google Shape;10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3C78D8"/>
                </a:solidFill>
              </a:rPr>
              <a:t>System Requirement Specification</a:t>
            </a:r>
            <a:endParaRPr dirty="0">
              <a:solidFill>
                <a:srgbClr val="3C78D8"/>
              </a:solidFill>
            </a:endParaRPr>
          </a:p>
        </p:txBody>
      </p:sp>
      <p:sp>
        <p:nvSpPr>
          <p:cNvPr id="103" name="Google Shape;103;p18"/>
          <p:cNvSpPr txBox="1">
            <a:spLocks noGrp="1"/>
          </p:cNvSpPr>
          <p:nvPr>
            <p:ph type="body" idx="1"/>
          </p:nvPr>
        </p:nvSpPr>
        <p:spPr>
          <a:xfrm>
            <a:off x="311700" y="1152475"/>
            <a:ext cx="4698915" cy="3416400"/>
          </a:xfrm>
          <a:prstGeom prst="rect">
            <a:avLst/>
          </a:prstGeom>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dirty="0"/>
              <a:t>Reminder: a system requirement specification is a structured collection of information that contain the requirements of a system </a:t>
            </a:r>
          </a:p>
          <a:p>
            <a:pPr marL="457200" lvl="0" indent="-317500" algn="l" rtl="0">
              <a:spcBef>
                <a:spcPts val="0"/>
              </a:spcBef>
              <a:spcAft>
                <a:spcPts val="0"/>
              </a:spcAft>
              <a:buSzPts val="1400"/>
              <a:buChar char="●"/>
            </a:pPr>
            <a:endParaRPr lang="en" sz="1400" dirty="0"/>
          </a:p>
          <a:p>
            <a:pPr marL="457200" lvl="0" indent="-317500" algn="l" rtl="0">
              <a:spcBef>
                <a:spcPts val="0"/>
              </a:spcBef>
              <a:spcAft>
                <a:spcPts val="0"/>
              </a:spcAft>
              <a:buSzPts val="1400"/>
              <a:buChar char="●"/>
            </a:pPr>
            <a:r>
              <a:rPr lang="en" sz="1400" dirty="0"/>
              <a:t>Software requirements specifications have to do with only the software portions of the system</a:t>
            </a:r>
            <a:br>
              <a:rPr lang="en" sz="1000" dirty="0"/>
            </a:br>
            <a:endParaRPr sz="1000" dirty="0"/>
          </a:p>
          <a:p>
            <a:pPr marL="457200" lvl="0" indent="-317500" algn="l" rtl="0">
              <a:spcBef>
                <a:spcPts val="0"/>
              </a:spcBef>
              <a:spcAft>
                <a:spcPts val="0"/>
              </a:spcAft>
              <a:buSzPts val="1400"/>
              <a:buChar char="●"/>
            </a:pPr>
            <a:r>
              <a:rPr lang="en" sz="1400" dirty="0"/>
              <a:t>Security Requirements are often left out or poorly specified, especially if the focus is heavily on functional requirements</a:t>
            </a:r>
          </a:p>
          <a:p>
            <a:pPr marL="457200" lvl="0" indent="-317500" algn="l" rtl="0">
              <a:spcBef>
                <a:spcPts val="0"/>
              </a:spcBef>
              <a:spcAft>
                <a:spcPts val="0"/>
              </a:spcAft>
              <a:buSzPts val="1400"/>
              <a:buChar char="●"/>
            </a:pPr>
            <a:endParaRPr lang="en" sz="1400" dirty="0"/>
          </a:p>
          <a:p>
            <a:pPr marL="457200" lvl="0" indent="-317500" algn="l" rtl="0">
              <a:spcBef>
                <a:spcPts val="0"/>
              </a:spcBef>
              <a:spcAft>
                <a:spcPts val="0"/>
              </a:spcAft>
              <a:buSzPts val="1400"/>
              <a:buChar char="●"/>
            </a:pPr>
            <a:r>
              <a:rPr lang="en" sz="1400" dirty="0"/>
              <a:t>Security requirments are </a:t>
            </a:r>
            <a:r>
              <a:rPr lang="en" sz="1400" i="1" dirty="0"/>
              <a:t>non-functional         (quality attribute) </a:t>
            </a:r>
            <a:r>
              <a:rPr lang="en" sz="1400" dirty="0"/>
              <a:t>requirements</a:t>
            </a:r>
          </a:p>
        </p:txBody>
      </p:sp>
      <p:sp>
        <p:nvSpPr>
          <p:cNvPr id="104" name="Google Shape;10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solidFill>
                  <a:srgbClr val="3C78D8"/>
                </a:solidFill>
              </a:rPr>
              <a:t>Security Requirements</a:t>
            </a:r>
            <a:endParaRPr sz="2700">
              <a:solidFill>
                <a:srgbClr val="3C78D8"/>
              </a:solidFill>
            </a:endParaRPr>
          </a:p>
        </p:txBody>
      </p:sp>
      <p:sp>
        <p:nvSpPr>
          <p:cNvPr id="126" name="Google Shape;126;p21"/>
          <p:cNvSpPr txBox="1">
            <a:spLocks noGrp="1"/>
          </p:cNvSpPr>
          <p:nvPr>
            <p:ph type="body" idx="1"/>
          </p:nvPr>
        </p:nvSpPr>
        <p:spPr>
          <a:xfrm>
            <a:off x="311700" y="1293650"/>
            <a:ext cx="4994946" cy="3481550"/>
          </a:xfrm>
          <a:prstGeom prst="rect">
            <a:avLst/>
          </a:prstGeom>
          <a:ln>
            <a:noFill/>
          </a:ln>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dirty="0"/>
              <a:t>Specify security measures that should be implemented in the software product</a:t>
            </a:r>
            <a:br>
              <a:rPr lang="en" sz="1500" dirty="0"/>
            </a:br>
            <a:endParaRPr sz="1500" dirty="0"/>
          </a:p>
          <a:p>
            <a:pPr marL="457200" lvl="0" indent="-323850" algn="l" rtl="0">
              <a:spcBef>
                <a:spcPts val="0"/>
              </a:spcBef>
              <a:spcAft>
                <a:spcPts val="0"/>
              </a:spcAft>
              <a:buSzPts val="1500"/>
              <a:buChar char="●"/>
            </a:pPr>
            <a:r>
              <a:rPr lang="en" sz="1500" dirty="0"/>
              <a:t>Created by using current best security practices (learned from known weaknesses)</a:t>
            </a:r>
            <a:br>
              <a:rPr lang="en" sz="1500" dirty="0"/>
            </a:br>
            <a:endParaRPr sz="1500" dirty="0"/>
          </a:p>
          <a:p>
            <a:pPr marL="457200" lvl="0" indent="-323850" algn="l" rtl="0">
              <a:spcBef>
                <a:spcPts val="0"/>
              </a:spcBef>
              <a:spcAft>
                <a:spcPts val="0"/>
              </a:spcAft>
              <a:buSzPts val="1500"/>
              <a:buChar char="●"/>
            </a:pPr>
            <a:r>
              <a:rPr lang="en" sz="1500" dirty="0"/>
              <a:t>Security requirements may be elicited using </a:t>
            </a:r>
            <a:r>
              <a:rPr lang="en-US" sz="1500" dirty="0"/>
              <a:t>misuse/abuse cases, similar to how (non-security) requirements may be elicited using use cases</a:t>
            </a:r>
            <a:br>
              <a:rPr lang="en-US" sz="1500" dirty="0"/>
            </a:br>
            <a:endParaRPr lang="en-US" sz="1500" dirty="0"/>
          </a:p>
          <a:p>
            <a:pPr marL="0" lvl="0" indent="0" algn="l" rtl="0">
              <a:spcBef>
                <a:spcPts val="1600"/>
              </a:spcBef>
              <a:spcAft>
                <a:spcPts val="0"/>
              </a:spcAft>
              <a:buNone/>
            </a:pPr>
            <a:endParaRPr sz="1500" dirty="0">
              <a:solidFill>
                <a:srgbClr val="CC0000"/>
              </a:solidFill>
            </a:endParaRPr>
          </a:p>
          <a:p>
            <a:pPr marL="0" lvl="0" indent="0" algn="l" rtl="0">
              <a:spcBef>
                <a:spcPts val="1600"/>
              </a:spcBef>
              <a:spcAft>
                <a:spcPts val="0"/>
              </a:spcAft>
              <a:buNone/>
            </a:pPr>
            <a:endParaRPr sz="1500" dirty="0"/>
          </a:p>
          <a:p>
            <a:pPr marL="457200" lvl="0" indent="0" algn="l" rtl="0">
              <a:spcBef>
                <a:spcPts val="1600"/>
              </a:spcBef>
              <a:spcAft>
                <a:spcPts val="0"/>
              </a:spcAft>
              <a:buNone/>
            </a:pPr>
            <a:endParaRPr sz="1100" dirty="0"/>
          </a:p>
          <a:p>
            <a:pPr marL="0" lvl="0" indent="0" algn="l" rtl="0">
              <a:spcBef>
                <a:spcPts val="1200"/>
              </a:spcBef>
              <a:spcAft>
                <a:spcPts val="1600"/>
              </a:spcAft>
              <a:buNone/>
            </a:pPr>
            <a:endParaRPr dirty="0"/>
          </a:p>
        </p:txBody>
      </p:sp>
      <p:pic>
        <p:nvPicPr>
          <p:cNvPr id="127" name="Google Shape;127;p21">
            <a:extLst>
              <a:ext uri="{C183D7F6-B498-43B3-948B-1728B52AA6E4}">
                <adec:decorative xmlns:adec="http://schemas.microsoft.com/office/drawing/2017/decorative" val="1"/>
              </a:ext>
            </a:extLst>
          </p:cNvPr>
          <p:cNvPicPr preferRelativeResize="0"/>
          <p:nvPr/>
        </p:nvPicPr>
        <p:blipFill rotWithShape="1">
          <a:blip r:embed="rId3">
            <a:alphaModFix/>
          </a:blip>
          <a:srcRect r="8634"/>
          <a:stretch/>
        </p:blipFill>
        <p:spPr>
          <a:xfrm>
            <a:off x="5763825" y="1429425"/>
            <a:ext cx="2913974" cy="1793975"/>
          </a:xfrm>
          <a:prstGeom prst="rect">
            <a:avLst/>
          </a:prstGeom>
          <a:noFill/>
          <a:ln>
            <a:noFill/>
          </a:ln>
        </p:spPr>
      </p:pic>
      <p:sp>
        <p:nvSpPr>
          <p:cNvPr id="2" name="Google Shape;126;p21">
            <a:extLst>
              <a:ext uri="{FF2B5EF4-FFF2-40B4-BE49-F238E27FC236}">
                <a16:creationId xmlns:a16="http://schemas.microsoft.com/office/drawing/2014/main" id="{6C4EEC42-FA97-7935-0C60-BF58E598D33C}"/>
              </a:ext>
            </a:extLst>
          </p:cNvPr>
          <p:cNvSpPr txBox="1">
            <a:spLocks/>
          </p:cNvSpPr>
          <p:nvPr/>
        </p:nvSpPr>
        <p:spPr>
          <a:xfrm>
            <a:off x="311699" y="3991479"/>
            <a:ext cx="8366100" cy="783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indent="-323850">
              <a:buSzPts val="1500"/>
            </a:pPr>
            <a:r>
              <a:rPr lang="en-US" sz="1500" b="1" dirty="0"/>
              <a:t>Like for “regular” requirements, </a:t>
            </a:r>
            <a:r>
              <a:rPr lang="en-US" sz="1500" b="1" i="1" dirty="0"/>
              <a:t>good</a:t>
            </a:r>
            <a:r>
              <a:rPr lang="en-US" sz="1500" b="1" dirty="0"/>
              <a:t> </a:t>
            </a:r>
            <a:r>
              <a:rPr lang="en-US" sz="1500" b="1" i="1" dirty="0"/>
              <a:t>security requirements </a:t>
            </a:r>
            <a:r>
              <a:rPr lang="en-US" sz="1500" b="1" dirty="0"/>
              <a:t>help create a design that supports security well </a:t>
            </a:r>
          </a:p>
          <a:p>
            <a:pPr marL="914400" indent="0">
              <a:spcBef>
                <a:spcPts val="1600"/>
              </a:spcBef>
              <a:buFont typeface="Arial"/>
              <a:buNone/>
            </a:pPr>
            <a:br>
              <a:rPr lang="en-US" sz="1500" dirty="0"/>
            </a:br>
            <a:endParaRPr lang="en-US" sz="1500" dirty="0"/>
          </a:p>
          <a:p>
            <a:pPr marL="0" indent="0">
              <a:spcBef>
                <a:spcPts val="1600"/>
              </a:spcBef>
              <a:buFont typeface="Arial"/>
              <a:buNone/>
            </a:pPr>
            <a:endParaRPr lang="en-US" sz="1500" dirty="0">
              <a:solidFill>
                <a:srgbClr val="CC0000"/>
              </a:solidFill>
            </a:endParaRPr>
          </a:p>
          <a:p>
            <a:pPr marL="0" indent="0">
              <a:spcBef>
                <a:spcPts val="1600"/>
              </a:spcBef>
              <a:buFont typeface="Arial"/>
              <a:buNone/>
            </a:pPr>
            <a:endParaRPr lang="en-US" sz="1500" dirty="0"/>
          </a:p>
          <a:p>
            <a:pPr indent="0">
              <a:spcBef>
                <a:spcPts val="1600"/>
              </a:spcBef>
              <a:buFont typeface="Arial"/>
              <a:buNone/>
            </a:pPr>
            <a:endParaRPr lang="en-US" sz="1100" dirty="0"/>
          </a:p>
          <a:p>
            <a:pPr marL="0" indent="0">
              <a:spcBef>
                <a:spcPts val="1200"/>
              </a:spcBef>
              <a:spcAft>
                <a:spcPts val="1600"/>
              </a:spcAft>
              <a:buFont typeface="Arial"/>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2">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6294769" y="2065158"/>
            <a:ext cx="3101787" cy="3101787"/>
          </a:xfrm>
          <a:prstGeom prst="rect">
            <a:avLst/>
          </a:prstGeom>
          <a:noFill/>
          <a:ln>
            <a:noFill/>
          </a:ln>
        </p:spPr>
      </p:pic>
      <p:sp>
        <p:nvSpPr>
          <p:cNvPr id="133" name="Google Shape;13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C78D8"/>
                </a:solidFill>
              </a:rPr>
              <a:t>High Quality Requirements</a:t>
            </a:r>
            <a:endParaRPr>
              <a:solidFill>
                <a:srgbClr val="3C78D8"/>
              </a:solidFill>
            </a:endParaRPr>
          </a:p>
        </p:txBody>
      </p:sp>
      <p:sp>
        <p:nvSpPr>
          <p:cNvPr id="134" name="Google Shape;13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35" name="Google Shape;135;p22"/>
          <p:cNvSpPr txBox="1">
            <a:spLocks noGrp="1"/>
          </p:cNvSpPr>
          <p:nvPr>
            <p:ph type="body" idx="1"/>
          </p:nvPr>
        </p:nvSpPr>
        <p:spPr>
          <a:xfrm>
            <a:off x="311700" y="1152474"/>
            <a:ext cx="5928352" cy="3724325"/>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Requirements should be:</a:t>
            </a:r>
            <a:endParaRPr sz="1500" dirty="0"/>
          </a:p>
          <a:p>
            <a:pPr marL="457200" lvl="0" indent="-323850" algn="l" rtl="0">
              <a:spcBef>
                <a:spcPts val="1600"/>
              </a:spcBef>
              <a:spcAft>
                <a:spcPts val="0"/>
              </a:spcAft>
              <a:buSzPts val="1500"/>
              <a:buChar char="●"/>
            </a:pPr>
            <a:r>
              <a:rPr lang="en" sz="1500" dirty="0"/>
              <a:t>Testable</a:t>
            </a:r>
            <a:endParaRPr sz="1500" dirty="0"/>
          </a:p>
          <a:p>
            <a:pPr marL="914400" lvl="1" indent="-323850" algn="l" rtl="0">
              <a:spcBef>
                <a:spcPts val="0"/>
              </a:spcBef>
              <a:spcAft>
                <a:spcPts val="0"/>
              </a:spcAft>
              <a:buClr>
                <a:srgbClr val="990000"/>
              </a:buClr>
              <a:buSzPts val="1500"/>
              <a:buChar char="○"/>
            </a:pPr>
            <a:r>
              <a:rPr lang="en" sz="1500" dirty="0">
                <a:solidFill>
                  <a:srgbClr val="990000"/>
                </a:solidFill>
              </a:rPr>
              <a:t>‘System should be secure’ </a:t>
            </a:r>
            <a:endParaRPr sz="1500" dirty="0">
              <a:solidFill>
                <a:srgbClr val="990000"/>
              </a:solidFill>
            </a:endParaRPr>
          </a:p>
          <a:p>
            <a:pPr marL="914400" lvl="1" indent="-323850" algn="l" rtl="0">
              <a:spcBef>
                <a:spcPts val="0"/>
              </a:spcBef>
              <a:spcAft>
                <a:spcPts val="0"/>
              </a:spcAft>
              <a:buClr>
                <a:srgbClr val="38761D"/>
              </a:buClr>
              <a:buSzPts val="1500"/>
              <a:buChar char="○"/>
            </a:pPr>
            <a:r>
              <a:rPr lang="en" sz="1500" dirty="0">
                <a:solidFill>
                  <a:srgbClr val="38761D"/>
                </a:solidFill>
              </a:rPr>
              <a:t>‘Encrypt all user-supplied data’</a:t>
            </a:r>
            <a:br>
              <a:rPr lang="en" sz="1500" dirty="0">
                <a:solidFill>
                  <a:srgbClr val="38761D"/>
                </a:solidFill>
              </a:rPr>
            </a:br>
            <a:endParaRPr sz="1500" dirty="0">
              <a:solidFill>
                <a:srgbClr val="38761D"/>
              </a:solidFill>
            </a:endParaRPr>
          </a:p>
          <a:p>
            <a:pPr marL="457200" lvl="0" indent="-323850" algn="l" rtl="0">
              <a:spcBef>
                <a:spcPts val="0"/>
              </a:spcBef>
              <a:spcAft>
                <a:spcPts val="0"/>
              </a:spcAft>
              <a:buSzPts val="1500"/>
              <a:buChar char="●"/>
            </a:pPr>
            <a:r>
              <a:rPr lang="en" sz="1500" dirty="0"/>
              <a:t>Measurable</a:t>
            </a:r>
            <a:endParaRPr sz="1500" dirty="0"/>
          </a:p>
          <a:p>
            <a:pPr marL="914400" lvl="1" indent="-323850" algn="l" rtl="0">
              <a:spcBef>
                <a:spcPts val="0"/>
              </a:spcBef>
              <a:spcAft>
                <a:spcPts val="0"/>
              </a:spcAft>
              <a:buClr>
                <a:srgbClr val="990000"/>
              </a:buClr>
              <a:buSzPts val="1500"/>
              <a:buChar char="○"/>
            </a:pPr>
            <a:r>
              <a:rPr lang="en" sz="1500" dirty="0">
                <a:solidFill>
                  <a:srgbClr val="990000"/>
                </a:solidFill>
              </a:rPr>
              <a:t>‘Passwords shall have a minimum length’</a:t>
            </a:r>
            <a:endParaRPr sz="1500" dirty="0">
              <a:solidFill>
                <a:srgbClr val="990000"/>
              </a:solidFill>
            </a:endParaRPr>
          </a:p>
          <a:p>
            <a:pPr marL="914400" lvl="1" indent="-323850" algn="l" rtl="0">
              <a:spcBef>
                <a:spcPts val="0"/>
              </a:spcBef>
              <a:spcAft>
                <a:spcPts val="0"/>
              </a:spcAft>
              <a:buClr>
                <a:srgbClr val="38761D"/>
              </a:buClr>
              <a:buSzPts val="1500"/>
              <a:buChar char="○"/>
            </a:pPr>
            <a:r>
              <a:rPr lang="en" sz="1500" dirty="0">
                <a:solidFill>
                  <a:srgbClr val="38761D"/>
                </a:solidFill>
              </a:rPr>
              <a:t>‘Passwords shall be at least 8 characters long’</a:t>
            </a:r>
            <a:br>
              <a:rPr lang="en" sz="1500" dirty="0">
                <a:solidFill>
                  <a:srgbClr val="38761D"/>
                </a:solidFill>
              </a:rPr>
            </a:br>
            <a:endParaRPr sz="1500" dirty="0">
              <a:solidFill>
                <a:srgbClr val="38761D"/>
              </a:solidFill>
            </a:endParaRPr>
          </a:p>
          <a:p>
            <a:pPr marL="457200" lvl="0" indent="-323850" algn="l" rtl="0">
              <a:spcBef>
                <a:spcPts val="0"/>
              </a:spcBef>
              <a:spcAft>
                <a:spcPts val="0"/>
              </a:spcAft>
              <a:buClr>
                <a:srgbClr val="000000"/>
              </a:buClr>
              <a:buSzPts val="1500"/>
              <a:buChar char="●"/>
            </a:pPr>
            <a:r>
              <a:rPr lang="en" sz="1500" dirty="0">
                <a:solidFill>
                  <a:srgbClr val="000000"/>
                </a:solidFill>
              </a:rPr>
              <a:t>Complete</a:t>
            </a:r>
            <a:endParaRPr sz="1500" dirty="0">
              <a:solidFill>
                <a:srgbClr val="000000"/>
              </a:solidFill>
            </a:endParaRPr>
          </a:p>
          <a:p>
            <a:pPr marL="914400" lvl="1" indent="-323850" algn="l" rtl="0">
              <a:spcBef>
                <a:spcPts val="0"/>
              </a:spcBef>
              <a:spcAft>
                <a:spcPts val="0"/>
              </a:spcAft>
              <a:buClr>
                <a:srgbClr val="990000"/>
              </a:buClr>
              <a:buSzPts val="1500"/>
              <a:buChar char="○"/>
            </a:pPr>
            <a:r>
              <a:rPr lang="en" sz="1500" dirty="0">
                <a:solidFill>
                  <a:srgbClr val="990000"/>
                </a:solidFill>
              </a:rPr>
              <a:t>‘System shall maintain an audit trail of logins’</a:t>
            </a:r>
            <a:endParaRPr sz="1500" dirty="0">
              <a:solidFill>
                <a:srgbClr val="990000"/>
              </a:solidFill>
            </a:endParaRPr>
          </a:p>
          <a:p>
            <a:pPr marL="914400" lvl="1" indent="-323850" algn="l" rtl="0">
              <a:spcBef>
                <a:spcPts val="0"/>
              </a:spcBef>
              <a:spcAft>
                <a:spcPts val="0"/>
              </a:spcAft>
              <a:buClr>
                <a:srgbClr val="38761D"/>
              </a:buClr>
              <a:buSzPts val="1500"/>
              <a:buChar char="○"/>
            </a:pPr>
            <a:r>
              <a:rPr lang="en" sz="1500" dirty="0">
                <a:solidFill>
                  <a:srgbClr val="38761D"/>
                </a:solidFill>
              </a:rPr>
              <a:t>‘System shall maintain an audit trail of all user logins’</a:t>
            </a:r>
            <a:endParaRPr sz="1500" dirty="0">
              <a:solidFill>
                <a:srgbClr val="38761D"/>
              </a:solidFill>
            </a:endParaRPr>
          </a:p>
          <a:p>
            <a:pPr marL="914400" lvl="0" indent="0" algn="l" rtl="0">
              <a:spcBef>
                <a:spcPts val="1600"/>
              </a:spcBef>
              <a:spcAft>
                <a:spcPts val="0"/>
              </a:spcAft>
              <a:buNone/>
            </a:pPr>
            <a:br>
              <a:rPr lang="en" sz="1500" dirty="0"/>
            </a:br>
            <a:endParaRPr sz="1500" dirty="0"/>
          </a:p>
          <a:p>
            <a:pPr marL="0" lvl="0" indent="0" algn="l" rtl="0">
              <a:spcBef>
                <a:spcPts val="1600"/>
              </a:spcBef>
              <a:spcAft>
                <a:spcPts val="0"/>
              </a:spcAft>
              <a:buNone/>
            </a:pPr>
            <a:endParaRPr sz="1500" dirty="0">
              <a:solidFill>
                <a:srgbClr val="CC0000"/>
              </a:solidFill>
            </a:endParaRPr>
          </a:p>
          <a:p>
            <a:pPr marL="0" lvl="0" indent="0" algn="l" rtl="0">
              <a:spcBef>
                <a:spcPts val="1600"/>
              </a:spcBef>
              <a:spcAft>
                <a:spcPts val="0"/>
              </a:spcAft>
              <a:buNone/>
            </a:pPr>
            <a:endParaRPr sz="1500" dirty="0"/>
          </a:p>
          <a:p>
            <a:pPr marL="457200" lvl="0" indent="0" algn="l" rtl="0">
              <a:spcBef>
                <a:spcPts val="1600"/>
              </a:spcBef>
              <a:spcAft>
                <a:spcPts val="0"/>
              </a:spcAft>
              <a:buNone/>
            </a:pPr>
            <a:endParaRPr sz="1100" dirty="0"/>
          </a:p>
          <a:p>
            <a:pPr marL="0" lvl="0" indent="0" algn="l" rtl="0">
              <a:spcBef>
                <a:spcPts val="1200"/>
              </a:spcBef>
              <a:spcAft>
                <a:spcPts val="1600"/>
              </a:spcAft>
              <a:buNone/>
            </a:pPr>
            <a:endParaRPr dirty="0"/>
          </a:p>
        </p:txBody>
      </p:sp>
      <p:pic>
        <p:nvPicPr>
          <p:cNvPr id="136" name="Google Shape;136;p22">
            <a:extLst>
              <a:ext uri="{C183D7F6-B498-43B3-948B-1728B52AA6E4}">
                <adec:decorative xmlns:adec="http://schemas.microsoft.com/office/drawing/2017/decorative" val="1"/>
              </a:ext>
            </a:extLst>
          </p:cNvPr>
          <p:cNvPicPr preferRelativeResize="0"/>
          <p:nvPr/>
        </p:nvPicPr>
        <p:blipFill>
          <a:blip r:embed="rId4">
            <a:alphaModFix/>
          </a:blip>
          <a:stretch>
            <a:fillRect/>
          </a:stretch>
        </p:blipFill>
        <p:spPr>
          <a:xfrm>
            <a:off x="7063738" y="755975"/>
            <a:ext cx="1454425" cy="1474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C78D8"/>
                </a:solidFill>
              </a:rPr>
              <a:t>High Quality Requirements</a:t>
            </a:r>
            <a:endParaRPr>
              <a:solidFill>
                <a:srgbClr val="3C78D8"/>
              </a:solidFill>
            </a:endParaRPr>
          </a:p>
        </p:txBody>
      </p:sp>
      <p:sp>
        <p:nvSpPr>
          <p:cNvPr id="142" name="Google Shape;14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43" name="Google Shape;143;p23"/>
          <p:cNvSpPr txBox="1">
            <a:spLocks noGrp="1"/>
          </p:cNvSpPr>
          <p:nvPr>
            <p:ph type="body" idx="1"/>
          </p:nvPr>
        </p:nvSpPr>
        <p:spPr>
          <a:xfrm>
            <a:off x="311700" y="1152475"/>
            <a:ext cx="4428300" cy="35460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Requirements should be:</a:t>
            </a:r>
            <a:endParaRPr sz="1500" dirty="0"/>
          </a:p>
          <a:p>
            <a:pPr marL="457200" lvl="0" indent="-323850" algn="l" rtl="0">
              <a:spcBef>
                <a:spcPts val="1600"/>
              </a:spcBef>
              <a:spcAft>
                <a:spcPts val="0"/>
              </a:spcAft>
              <a:buSzPts val="1500"/>
              <a:buChar char="●"/>
            </a:pPr>
            <a:r>
              <a:rPr lang="en" sz="1500" dirty="0"/>
              <a:t>Unambiguous </a:t>
            </a:r>
            <a:endParaRPr sz="1500" dirty="0"/>
          </a:p>
          <a:p>
            <a:pPr marL="914400" lvl="1" indent="-323850" algn="l" rtl="0">
              <a:spcBef>
                <a:spcPts val="0"/>
              </a:spcBef>
              <a:spcAft>
                <a:spcPts val="0"/>
              </a:spcAft>
              <a:buClr>
                <a:srgbClr val="980000"/>
              </a:buClr>
              <a:buSzPts val="1500"/>
              <a:buChar char="○"/>
            </a:pPr>
            <a:r>
              <a:rPr lang="en" sz="1500" dirty="0">
                <a:solidFill>
                  <a:srgbClr val="980000"/>
                </a:solidFill>
              </a:rPr>
              <a:t>'Users can only delete posts when logged in’</a:t>
            </a:r>
            <a:endParaRPr sz="1500" dirty="0">
              <a:solidFill>
                <a:srgbClr val="980000"/>
              </a:solidFill>
            </a:endParaRPr>
          </a:p>
          <a:p>
            <a:pPr marL="914400" lvl="1" indent="-323850" algn="l" rtl="0">
              <a:spcBef>
                <a:spcPts val="0"/>
              </a:spcBef>
              <a:spcAft>
                <a:spcPts val="0"/>
              </a:spcAft>
              <a:buClr>
                <a:srgbClr val="38761D"/>
              </a:buClr>
              <a:buSzPts val="1500"/>
              <a:buChar char="○"/>
            </a:pPr>
            <a:r>
              <a:rPr lang="en" sz="1500" dirty="0">
                <a:solidFill>
                  <a:srgbClr val="38761D"/>
                </a:solidFill>
              </a:rPr>
              <a:t>'Users can delete posts only when logged in’</a:t>
            </a:r>
            <a:br>
              <a:rPr lang="en" sz="1500" dirty="0">
                <a:solidFill>
                  <a:srgbClr val="38761D"/>
                </a:solidFill>
              </a:rPr>
            </a:br>
            <a:endParaRPr sz="1500" dirty="0">
              <a:solidFill>
                <a:srgbClr val="38761D"/>
              </a:solidFill>
            </a:endParaRPr>
          </a:p>
          <a:p>
            <a:pPr marL="457200" lvl="0" indent="-323850" algn="l" rtl="0">
              <a:spcBef>
                <a:spcPts val="0"/>
              </a:spcBef>
              <a:spcAft>
                <a:spcPts val="0"/>
              </a:spcAft>
              <a:buClr>
                <a:srgbClr val="000000"/>
              </a:buClr>
              <a:buSzPts val="1500"/>
              <a:buChar char="●"/>
            </a:pPr>
            <a:r>
              <a:rPr lang="en" sz="1500" dirty="0">
                <a:solidFill>
                  <a:srgbClr val="000000"/>
                </a:solidFill>
              </a:rPr>
              <a:t>Consistent </a:t>
            </a:r>
            <a:endParaRPr sz="1500" dirty="0">
              <a:solidFill>
                <a:srgbClr val="000000"/>
              </a:solidFill>
            </a:endParaRPr>
          </a:p>
          <a:p>
            <a:pPr marL="914400" lvl="1" indent="-323850" algn="l" rtl="0">
              <a:spcBef>
                <a:spcPts val="0"/>
              </a:spcBef>
              <a:spcAft>
                <a:spcPts val="0"/>
              </a:spcAft>
              <a:buClr>
                <a:srgbClr val="000000"/>
              </a:buClr>
              <a:buSzPts val="1500"/>
              <a:buChar char="○"/>
            </a:pPr>
            <a:r>
              <a:rPr lang="en" sz="1500" dirty="0">
                <a:solidFill>
                  <a:srgbClr val="000000"/>
                </a:solidFill>
              </a:rPr>
              <a:t>Requirements should be consistent throughout a specifications document</a:t>
            </a:r>
            <a:endParaRPr sz="1500" dirty="0">
              <a:solidFill>
                <a:srgbClr val="000000"/>
              </a:solidFill>
            </a:endParaRPr>
          </a:p>
          <a:p>
            <a:pPr marL="0" lvl="0" indent="0" algn="l" rtl="0">
              <a:spcBef>
                <a:spcPts val="1600"/>
              </a:spcBef>
              <a:spcAft>
                <a:spcPts val="0"/>
              </a:spcAft>
              <a:buNone/>
            </a:pPr>
            <a:br>
              <a:rPr lang="en" sz="1500" dirty="0"/>
            </a:br>
            <a:endParaRPr sz="1500" dirty="0"/>
          </a:p>
          <a:p>
            <a:pPr marL="0" lvl="0" indent="0" algn="l" rtl="0">
              <a:spcBef>
                <a:spcPts val="1600"/>
              </a:spcBef>
              <a:spcAft>
                <a:spcPts val="0"/>
              </a:spcAft>
              <a:buNone/>
            </a:pPr>
            <a:endParaRPr sz="1500" dirty="0">
              <a:solidFill>
                <a:srgbClr val="CC0000"/>
              </a:solidFill>
            </a:endParaRPr>
          </a:p>
          <a:p>
            <a:pPr marL="0" lvl="0" indent="0" algn="l" rtl="0">
              <a:spcBef>
                <a:spcPts val="1600"/>
              </a:spcBef>
              <a:spcAft>
                <a:spcPts val="0"/>
              </a:spcAft>
              <a:buNone/>
            </a:pPr>
            <a:endParaRPr sz="1500" dirty="0"/>
          </a:p>
          <a:p>
            <a:pPr marL="457200" lvl="0" indent="0" algn="l" rtl="0">
              <a:spcBef>
                <a:spcPts val="1600"/>
              </a:spcBef>
              <a:spcAft>
                <a:spcPts val="0"/>
              </a:spcAft>
              <a:buNone/>
            </a:pPr>
            <a:endParaRPr sz="1100" dirty="0"/>
          </a:p>
          <a:p>
            <a:pPr marL="0" lvl="0" indent="0" algn="l" rtl="0">
              <a:spcBef>
                <a:spcPts val="1200"/>
              </a:spcBef>
              <a:spcAft>
                <a:spcPts val="1600"/>
              </a:spcAft>
              <a:buNone/>
            </a:pPr>
            <a:endParaRPr dirty="0"/>
          </a:p>
        </p:txBody>
      </p:sp>
      <p:pic>
        <p:nvPicPr>
          <p:cNvPr id="144" name="Google Shape;144;p23" descr="A cartoon: &#10;In the first box, a project lead is saying &quot;so, your users can only delete posts when logged in&quot; and stakeholders are saying &quot;yes.&quot;&#10;In the second box a popup on a computer says &quot;you cannot create a new post while logged in, you may only delete them&quot; and a person off screen says &quot;well this is obviously not what we meant.&quot;"/>
          <p:cNvPicPr preferRelativeResize="0"/>
          <p:nvPr/>
        </p:nvPicPr>
        <p:blipFill rotWithShape="1">
          <a:blip r:embed="rId3">
            <a:alphaModFix/>
            <a:extLst>
              <a:ext uri="{BEBA8EAE-BF5A-486C-A8C5-ECC9F3942E4B}">
                <a14:imgProps xmlns:a14="http://schemas.microsoft.com/office/drawing/2010/main">
                  <a14:imgLayer r:embed="rId4">
                    <a14:imgEffect>
                      <a14:sharpenSoften amount="40000"/>
                    </a14:imgEffect>
                  </a14:imgLayer>
                </a14:imgProps>
              </a:ext>
            </a:extLst>
          </a:blip>
          <a:srcRect r="1108"/>
          <a:stretch/>
        </p:blipFill>
        <p:spPr>
          <a:xfrm>
            <a:off x="4263671" y="1152475"/>
            <a:ext cx="4880329" cy="23194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C78D8"/>
                </a:solidFill>
              </a:rPr>
              <a:t>Security Requirement Types</a:t>
            </a:r>
            <a:endParaRPr>
              <a:solidFill>
                <a:srgbClr val="3C78D8"/>
              </a:solidFill>
            </a:endParaRPr>
          </a:p>
        </p:txBody>
      </p:sp>
      <p:sp>
        <p:nvSpPr>
          <p:cNvPr id="164" name="Google Shape;164;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65" name="Google Shape;165;p25"/>
          <p:cNvSpPr txBox="1">
            <a:spLocks noGrp="1"/>
          </p:cNvSpPr>
          <p:nvPr>
            <p:ph type="body" idx="1"/>
          </p:nvPr>
        </p:nvSpPr>
        <p:spPr>
          <a:xfrm>
            <a:off x="464100" y="1144660"/>
            <a:ext cx="5913255" cy="3416400"/>
          </a:xfrm>
          <a:prstGeom prst="rect">
            <a:avLst/>
          </a:prstGeom>
          <a:ln>
            <a:noFill/>
          </a:ln>
        </p:spPr>
        <p:txBody>
          <a:bodyPr spcFirstLastPara="1" wrap="square" lIns="91425" tIns="91425" rIns="91425" bIns="91425" anchor="t" anchorCtr="0">
            <a:noAutofit/>
          </a:bodyPr>
          <a:lstStyle/>
          <a:p>
            <a:pPr marL="457200" lvl="0" indent="-317500" algn="l" rtl="0">
              <a:spcBef>
                <a:spcPts val="0"/>
              </a:spcBef>
              <a:spcAft>
                <a:spcPts val="200"/>
              </a:spcAft>
              <a:buClr>
                <a:srgbClr val="000000"/>
              </a:buClr>
              <a:buSzPts val="1400"/>
              <a:buChar char="●"/>
            </a:pPr>
            <a:r>
              <a:rPr lang="en" sz="1400" b="1" dirty="0">
                <a:solidFill>
                  <a:srgbClr val="000000"/>
                </a:solidFill>
              </a:rPr>
              <a:t>Identification</a:t>
            </a:r>
            <a:r>
              <a:rPr lang="en" sz="1400" dirty="0">
                <a:solidFill>
                  <a:srgbClr val="000000"/>
                </a:solidFill>
              </a:rPr>
              <a:t> – who are you? </a:t>
            </a:r>
            <a:endParaRPr sz="1400" dirty="0">
              <a:solidFill>
                <a:srgbClr val="000000"/>
              </a:solidFill>
            </a:endParaRPr>
          </a:p>
          <a:p>
            <a:pPr marL="457200" lvl="0" indent="-317500" algn="l" rtl="0">
              <a:spcBef>
                <a:spcPts val="0"/>
              </a:spcBef>
              <a:spcAft>
                <a:spcPts val="200"/>
              </a:spcAft>
              <a:buClr>
                <a:srgbClr val="000000"/>
              </a:buClr>
              <a:buSzPts val="1400"/>
              <a:buChar char="●"/>
            </a:pPr>
            <a:r>
              <a:rPr lang="en" sz="1400" b="1" dirty="0">
                <a:solidFill>
                  <a:srgbClr val="000000"/>
                </a:solidFill>
              </a:rPr>
              <a:t>Authentication</a:t>
            </a:r>
            <a:r>
              <a:rPr lang="en" sz="1400" dirty="0">
                <a:solidFill>
                  <a:srgbClr val="000000"/>
                </a:solidFill>
              </a:rPr>
              <a:t> – are you who you say you are? </a:t>
            </a:r>
            <a:endParaRPr sz="1400" dirty="0">
              <a:solidFill>
                <a:srgbClr val="000000"/>
              </a:solidFill>
            </a:endParaRPr>
          </a:p>
          <a:p>
            <a:pPr marL="457200" lvl="0" indent="-317500" algn="l" rtl="0">
              <a:spcBef>
                <a:spcPts val="0"/>
              </a:spcBef>
              <a:spcAft>
                <a:spcPts val="200"/>
              </a:spcAft>
              <a:buClr>
                <a:srgbClr val="000000"/>
              </a:buClr>
              <a:buSzPts val="1400"/>
              <a:buChar char="●"/>
            </a:pPr>
            <a:r>
              <a:rPr lang="en" sz="1400" b="1" dirty="0">
                <a:solidFill>
                  <a:srgbClr val="000000"/>
                </a:solidFill>
              </a:rPr>
              <a:t>Authorization</a:t>
            </a:r>
            <a:r>
              <a:rPr lang="en" sz="1400" dirty="0">
                <a:solidFill>
                  <a:srgbClr val="000000"/>
                </a:solidFill>
              </a:rPr>
              <a:t> – do you have permission? </a:t>
            </a:r>
            <a:endParaRPr sz="1400" dirty="0">
              <a:solidFill>
                <a:srgbClr val="000000"/>
              </a:solidFill>
            </a:endParaRPr>
          </a:p>
          <a:p>
            <a:pPr marL="457200" lvl="0" indent="-317500" algn="l" rtl="0">
              <a:spcBef>
                <a:spcPts val="0"/>
              </a:spcBef>
              <a:spcAft>
                <a:spcPts val="200"/>
              </a:spcAft>
              <a:buClr>
                <a:srgbClr val="000000"/>
              </a:buClr>
              <a:buSzPts val="1400"/>
              <a:buChar char="●"/>
            </a:pPr>
            <a:r>
              <a:rPr lang="en" sz="1400" b="1" dirty="0">
                <a:solidFill>
                  <a:srgbClr val="000000"/>
                </a:solidFill>
              </a:rPr>
              <a:t>Immunity</a:t>
            </a:r>
            <a:r>
              <a:rPr lang="en" sz="1400" dirty="0">
                <a:solidFill>
                  <a:srgbClr val="000000"/>
                </a:solidFill>
              </a:rPr>
              <a:t> – preventing attacks</a:t>
            </a:r>
            <a:endParaRPr sz="1400" dirty="0">
              <a:solidFill>
                <a:srgbClr val="000000"/>
              </a:solidFill>
            </a:endParaRPr>
          </a:p>
          <a:p>
            <a:pPr marL="457200" lvl="0" indent="-317500" algn="l" rtl="0">
              <a:spcBef>
                <a:spcPts val="0"/>
              </a:spcBef>
              <a:spcAft>
                <a:spcPts val="200"/>
              </a:spcAft>
              <a:buClr>
                <a:srgbClr val="000000"/>
              </a:buClr>
              <a:buSzPts val="1400"/>
              <a:buChar char="●"/>
            </a:pPr>
            <a:r>
              <a:rPr lang="en" sz="1400" b="1" dirty="0">
                <a:solidFill>
                  <a:srgbClr val="000000"/>
                </a:solidFill>
              </a:rPr>
              <a:t>Integrity</a:t>
            </a:r>
            <a:r>
              <a:rPr lang="en" sz="1400" dirty="0">
                <a:solidFill>
                  <a:srgbClr val="000000"/>
                </a:solidFill>
              </a:rPr>
              <a:t> – preventing data corruption</a:t>
            </a:r>
            <a:endParaRPr sz="1400" dirty="0">
              <a:solidFill>
                <a:srgbClr val="000000"/>
              </a:solidFill>
            </a:endParaRPr>
          </a:p>
          <a:p>
            <a:pPr marL="457200" lvl="0" indent="-317500" algn="l" rtl="0">
              <a:spcBef>
                <a:spcPts val="0"/>
              </a:spcBef>
              <a:spcAft>
                <a:spcPts val="200"/>
              </a:spcAft>
              <a:buClr>
                <a:srgbClr val="000000"/>
              </a:buClr>
              <a:buSzPts val="1400"/>
              <a:buChar char="●"/>
            </a:pPr>
            <a:r>
              <a:rPr lang="en" sz="1400" b="1" dirty="0">
                <a:solidFill>
                  <a:srgbClr val="000000"/>
                </a:solidFill>
              </a:rPr>
              <a:t>Intrusion</a:t>
            </a:r>
            <a:r>
              <a:rPr lang="en" sz="1400" dirty="0">
                <a:solidFill>
                  <a:srgbClr val="000000"/>
                </a:solidFill>
              </a:rPr>
              <a:t> – detecting intrusions</a:t>
            </a:r>
            <a:endParaRPr sz="1400" dirty="0">
              <a:solidFill>
                <a:srgbClr val="000000"/>
              </a:solidFill>
            </a:endParaRPr>
          </a:p>
          <a:p>
            <a:pPr marL="457200" lvl="0" indent="-317500" algn="l" rtl="0">
              <a:spcBef>
                <a:spcPts val="0"/>
              </a:spcBef>
              <a:spcAft>
                <a:spcPts val="200"/>
              </a:spcAft>
              <a:buClr>
                <a:srgbClr val="000000"/>
              </a:buClr>
              <a:buSzPts val="1400"/>
              <a:buChar char="●"/>
            </a:pPr>
            <a:r>
              <a:rPr lang="en" sz="1400" b="1" dirty="0">
                <a:solidFill>
                  <a:srgbClr val="000000"/>
                </a:solidFill>
              </a:rPr>
              <a:t>Nonrepudiation</a:t>
            </a:r>
            <a:r>
              <a:rPr lang="en" sz="1400" dirty="0">
                <a:solidFill>
                  <a:srgbClr val="000000"/>
                </a:solidFill>
              </a:rPr>
              <a:t> – proof of interaction </a:t>
            </a:r>
            <a:endParaRPr sz="1400" dirty="0">
              <a:solidFill>
                <a:srgbClr val="000000"/>
              </a:solidFill>
            </a:endParaRPr>
          </a:p>
          <a:p>
            <a:pPr marL="457200" lvl="0" indent="-317500" algn="l" rtl="0">
              <a:spcBef>
                <a:spcPts val="0"/>
              </a:spcBef>
              <a:spcAft>
                <a:spcPts val="200"/>
              </a:spcAft>
              <a:buClr>
                <a:srgbClr val="000000"/>
              </a:buClr>
              <a:buSzPts val="1400"/>
              <a:buChar char="●"/>
            </a:pPr>
            <a:r>
              <a:rPr lang="en" sz="1400" b="1" dirty="0">
                <a:solidFill>
                  <a:srgbClr val="000000"/>
                </a:solidFill>
              </a:rPr>
              <a:t>Privacy</a:t>
            </a:r>
            <a:r>
              <a:rPr lang="en" sz="1400" dirty="0">
                <a:solidFill>
                  <a:srgbClr val="000000"/>
                </a:solidFill>
              </a:rPr>
              <a:t> – protect sensitive data</a:t>
            </a:r>
            <a:endParaRPr sz="1400" dirty="0">
              <a:solidFill>
                <a:srgbClr val="000000"/>
              </a:solidFill>
            </a:endParaRPr>
          </a:p>
          <a:p>
            <a:pPr marL="457200" lvl="0" indent="-317500" algn="l" rtl="0">
              <a:spcBef>
                <a:spcPts val="0"/>
              </a:spcBef>
              <a:spcAft>
                <a:spcPts val="200"/>
              </a:spcAft>
              <a:buClr>
                <a:srgbClr val="000000"/>
              </a:buClr>
              <a:buSzPts val="1400"/>
              <a:buChar char="●"/>
            </a:pPr>
            <a:r>
              <a:rPr lang="en" sz="1400" b="1" dirty="0">
                <a:solidFill>
                  <a:srgbClr val="000000"/>
                </a:solidFill>
              </a:rPr>
              <a:t>Security</a:t>
            </a:r>
            <a:r>
              <a:rPr lang="en" sz="1400" dirty="0">
                <a:solidFill>
                  <a:srgbClr val="000000"/>
                </a:solidFill>
              </a:rPr>
              <a:t> </a:t>
            </a:r>
            <a:r>
              <a:rPr lang="en" sz="1400" b="1" dirty="0">
                <a:solidFill>
                  <a:srgbClr val="000000"/>
                </a:solidFill>
              </a:rPr>
              <a:t>auditing</a:t>
            </a:r>
            <a:r>
              <a:rPr lang="en" sz="1400" dirty="0">
                <a:solidFill>
                  <a:srgbClr val="000000"/>
                </a:solidFill>
              </a:rPr>
              <a:t> – status and use of security mechanisms</a:t>
            </a:r>
            <a:endParaRPr sz="1400" dirty="0">
              <a:solidFill>
                <a:srgbClr val="000000"/>
              </a:solidFill>
            </a:endParaRPr>
          </a:p>
          <a:p>
            <a:pPr marL="457200" lvl="0" indent="-317500" algn="l" rtl="0">
              <a:spcBef>
                <a:spcPts val="0"/>
              </a:spcBef>
              <a:spcAft>
                <a:spcPts val="200"/>
              </a:spcAft>
              <a:buClr>
                <a:srgbClr val="000000"/>
              </a:buClr>
              <a:buSzPts val="1400"/>
              <a:buChar char="●"/>
            </a:pPr>
            <a:r>
              <a:rPr lang="en" sz="1400" b="1" dirty="0">
                <a:solidFill>
                  <a:srgbClr val="000000"/>
                </a:solidFill>
              </a:rPr>
              <a:t>Survivability</a:t>
            </a:r>
            <a:r>
              <a:rPr lang="en" sz="1400" dirty="0">
                <a:solidFill>
                  <a:srgbClr val="000000"/>
                </a:solidFill>
              </a:rPr>
              <a:t> – robustness to attacks, “if an attack occurs” </a:t>
            </a:r>
            <a:endParaRPr sz="1400" dirty="0">
              <a:solidFill>
                <a:srgbClr val="000000"/>
              </a:solidFill>
            </a:endParaRPr>
          </a:p>
          <a:p>
            <a:pPr marL="457200" lvl="0" indent="-317500" algn="l" rtl="0">
              <a:spcBef>
                <a:spcPts val="0"/>
              </a:spcBef>
              <a:spcAft>
                <a:spcPts val="200"/>
              </a:spcAft>
              <a:buClr>
                <a:srgbClr val="000000"/>
              </a:buClr>
              <a:buSzPts val="1400"/>
              <a:buChar char="●"/>
            </a:pPr>
            <a:r>
              <a:rPr lang="en" sz="1400" b="1" dirty="0">
                <a:solidFill>
                  <a:srgbClr val="000000"/>
                </a:solidFill>
              </a:rPr>
              <a:t>Physical protection </a:t>
            </a:r>
            <a:r>
              <a:rPr lang="en" sz="1400" dirty="0">
                <a:solidFill>
                  <a:srgbClr val="000000"/>
                </a:solidFill>
              </a:rPr>
              <a:t>– hardware, personnel, users</a:t>
            </a:r>
            <a:endParaRPr sz="1400" dirty="0">
              <a:solidFill>
                <a:srgbClr val="000000"/>
              </a:solidFill>
            </a:endParaRPr>
          </a:p>
          <a:p>
            <a:pPr marL="457200" lvl="0" indent="-317500" algn="l" rtl="0">
              <a:spcBef>
                <a:spcPts val="0"/>
              </a:spcBef>
              <a:spcAft>
                <a:spcPts val="200"/>
              </a:spcAft>
              <a:buClr>
                <a:srgbClr val="000000"/>
              </a:buClr>
              <a:buSzPts val="1400"/>
              <a:buChar char="●"/>
            </a:pPr>
            <a:r>
              <a:rPr lang="en" sz="1400" b="1" dirty="0">
                <a:solidFill>
                  <a:srgbClr val="000000"/>
                </a:solidFill>
              </a:rPr>
              <a:t>System maintenance </a:t>
            </a:r>
            <a:r>
              <a:rPr lang="en" sz="1400" dirty="0">
                <a:solidFill>
                  <a:srgbClr val="000000"/>
                </a:solidFill>
              </a:rPr>
              <a:t>– authorized modifications (updates) only</a:t>
            </a:r>
            <a:endParaRPr sz="1500" dirty="0">
              <a:solidFill>
                <a:srgbClr val="000000"/>
              </a:solidFill>
            </a:endParaRPr>
          </a:p>
          <a:p>
            <a:pPr marL="0" lvl="0" indent="0" algn="l" rtl="0">
              <a:spcBef>
                <a:spcPts val="1600"/>
              </a:spcBef>
              <a:spcAft>
                <a:spcPts val="200"/>
              </a:spcAft>
              <a:buNone/>
            </a:pPr>
            <a:endParaRPr sz="1500" dirty="0"/>
          </a:p>
          <a:p>
            <a:pPr marL="457200" lvl="0" indent="0" algn="l" rtl="0">
              <a:spcBef>
                <a:spcPts val="1600"/>
              </a:spcBef>
              <a:spcAft>
                <a:spcPts val="200"/>
              </a:spcAft>
              <a:buNone/>
            </a:pPr>
            <a:endParaRPr sz="1100" dirty="0"/>
          </a:p>
          <a:p>
            <a:pPr marL="0" lvl="0" indent="0" algn="l" rtl="0">
              <a:spcBef>
                <a:spcPts val="1200"/>
              </a:spcBef>
              <a:spcAft>
                <a:spcPts val="200"/>
              </a:spcAft>
              <a:buNone/>
            </a:pPr>
            <a:endParaRPr dirty="0"/>
          </a:p>
        </p:txBody>
      </p:sp>
      <p:sp>
        <p:nvSpPr>
          <p:cNvPr id="166" name="Google Shape;166;p25"/>
          <p:cNvSpPr txBox="1">
            <a:spLocks noGrp="1"/>
          </p:cNvSpPr>
          <p:nvPr>
            <p:ph type="body" idx="1"/>
          </p:nvPr>
        </p:nvSpPr>
        <p:spPr>
          <a:xfrm>
            <a:off x="432840" y="456106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800" dirty="0">
                <a:solidFill>
                  <a:schemeClr val="dk1"/>
                </a:solidFill>
              </a:rPr>
              <a:t>Read more here: </a:t>
            </a:r>
            <a:r>
              <a:rPr lang="en-US" sz="800" dirty="0">
                <a:solidFill>
                  <a:schemeClr val="dk1"/>
                </a:solidFill>
                <a:hlinkClick r:id="rId3"/>
              </a:rPr>
              <a:t>https://www.jot.fm/issues/issue_2003_01/column6/</a:t>
            </a:r>
            <a:r>
              <a:rPr lang="en-US" sz="800" dirty="0">
                <a:solidFill>
                  <a:schemeClr val="dk1"/>
                </a:solidFill>
              </a:rPr>
              <a:t> </a:t>
            </a:r>
          </a:p>
          <a:p>
            <a:pPr marL="0" lvl="0" indent="0" algn="l" rtl="0">
              <a:spcBef>
                <a:spcPts val="0"/>
              </a:spcBef>
              <a:spcAft>
                <a:spcPts val="0"/>
              </a:spcAft>
              <a:buNone/>
            </a:pPr>
            <a:r>
              <a:rPr lang="en" sz="800" dirty="0">
                <a:solidFill>
                  <a:schemeClr val="dk1"/>
                </a:solidFill>
              </a:rPr>
              <a:t>Donald Firesmith </a:t>
            </a:r>
            <a:r>
              <a:rPr lang="en" sz="800" b="1" dirty="0">
                <a:solidFill>
                  <a:schemeClr val="dk1"/>
                </a:solidFill>
              </a:rPr>
              <a:t>Engineering security requirements </a:t>
            </a:r>
            <a:r>
              <a:rPr lang="en" sz="800" dirty="0">
                <a:solidFill>
                  <a:schemeClr val="dk1"/>
                </a:solidFill>
              </a:rPr>
              <a:t>J Object Technol, 2 (1) (2003), pp. 53-68</a:t>
            </a:r>
          </a:p>
          <a:p>
            <a:pPr marL="0" lvl="0" indent="0" algn="l" rtl="0">
              <a:spcBef>
                <a:spcPts val="1600"/>
              </a:spcBef>
              <a:spcAft>
                <a:spcPts val="1600"/>
              </a:spcAft>
              <a:buClr>
                <a:schemeClr val="dk1"/>
              </a:buClr>
              <a:buSzPts val="1100"/>
              <a:buFont typeface="Arial"/>
              <a:buNone/>
            </a:pPr>
            <a:endParaRPr lang="en" sz="800" dirty="0">
              <a:solidFill>
                <a:schemeClr val="dk1"/>
              </a:solidFill>
            </a:endParaRPr>
          </a:p>
          <a:p>
            <a:pPr marL="0" lvl="0" indent="0" algn="l" rtl="0">
              <a:spcBef>
                <a:spcPts val="1600"/>
              </a:spcBef>
              <a:spcAft>
                <a:spcPts val="1600"/>
              </a:spcAft>
              <a:buClr>
                <a:schemeClr val="dk1"/>
              </a:buClr>
              <a:buSzPts val="1100"/>
              <a:buFont typeface="Arial"/>
              <a:buNone/>
            </a:pPr>
            <a:endParaRPr lang="en" sz="800" dirty="0">
              <a:solidFill>
                <a:schemeClr val="dk1"/>
              </a:solidFill>
            </a:endParaRPr>
          </a:p>
          <a:p>
            <a:pPr marL="0" lvl="0" indent="0" algn="l" rtl="0">
              <a:spcBef>
                <a:spcPts val="1600"/>
              </a:spcBef>
              <a:spcAft>
                <a:spcPts val="1600"/>
              </a:spcAft>
              <a:buClr>
                <a:schemeClr val="dk1"/>
              </a:buClr>
              <a:buSzPts val="1100"/>
              <a:buFont typeface="Arial"/>
              <a:buNone/>
            </a:pPr>
            <a:endParaRPr sz="800" dirty="0">
              <a:solidFill>
                <a:schemeClr val="dk1"/>
              </a:solidFill>
            </a:endParaRPr>
          </a:p>
        </p:txBody>
      </p:sp>
      <p:pic>
        <p:nvPicPr>
          <p:cNvPr id="167" name="Google Shape;167;p25">
            <a:extLst>
              <a:ext uri="{C183D7F6-B498-43B3-948B-1728B52AA6E4}">
                <adec:decorative xmlns:adec="http://schemas.microsoft.com/office/drawing/2017/decorative" val="1"/>
              </a:ext>
            </a:extLst>
          </p:cNvPr>
          <p:cNvPicPr preferRelativeResize="0"/>
          <p:nvPr/>
        </p:nvPicPr>
        <p:blipFill>
          <a:blip r:embed="rId4">
            <a:alphaModFix/>
          </a:blip>
          <a:stretch>
            <a:fillRect/>
          </a:stretch>
        </p:blipFill>
        <p:spPr>
          <a:xfrm flipH="1">
            <a:off x="5221207" y="925388"/>
            <a:ext cx="3525601" cy="199064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1868</Words>
  <Application>Microsoft Office PowerPoint</Application>
  <PresentationFormat>On-screen Show (16:9)</PresentationFormat>
  <Paragraphs>247</Paragraphs>
  <Slides>25</Slides>
  <Notes>25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25</vt:i4>
      </vt:variant>
    </vt:vector>
  </HeadingPairs>
  <TitlesOfParts>
    <vt:vector size="27" baseType="lpstr">
      <vt:lpstr>Arial</vt:lpstr>
      <vt:lpstr>Simple Light</vt:lpstr>
      <vt:lpstr>Secure By Design SWEN 755</vt:lpstr>
      <vt:lpstr>Secure By Design - Stairs</vt:lpstr>
      <vt:lpstr>Secure By Design - Software Engineering</vt:lpstr>
      <vt:lpstr>Secure By Design - Software Engineering</vt:lpstr>
      <vt:lpstr>System Requirement Specification</vt:lpstr>
      <vt:lpstr>Security Requirements</vt:lpstr>
      <vt:lpstr>High Quality Requirements</vt:lpstr>
      <vt:lpstr>High Quality Requirements</vt:lpstr>
      <vt:lpstr>Security Requirement Types</vt:lpstr>
      <vt:lpstr>How can I improve my security requirements?</vt:lpstr>
      <vt:lpstr>Building security into a system using abuse and misuse cases</vt:lpstr>
      <vt:lpstr>How do we elicit requirements?</vt:lpstr>
      <vt:lpstr>Example: Use Case</vt:lpstr>
      <vt:lpstr>Misuse and Abuse Cases: An Overview</vt:lpstr>
      <vt:lpstr>PowerPoint Presentation</vt:lpstr>
      <vt:lpstr>Misuse Cases</vt:lpstr>
      <vt:lpstr>Example: Misuse Case Diagram</vt:lpstr>
      <vt:lpstr>PowerPoint Presentation</vt:lpstr>
      <vt:lpstr>Misuse Case Templates</vt:lpstr>
      <vt:lpstr>Abuse Cases</vt:lpstr>
      <vt:lpstr>Example: Abuse Case</vt:lpstr>
      <vt:lpstr>Example (Continued)</vt:lpstr>
      <vt:lpstr>Modeling Abuse Cases</vt:lpstr>
      <vt:lpstr>Eliciting Security Requirements</vt:lpstr>
      <vt:lpstr>Class Activity: Eliciting Security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By Design SWEN 755</dc:title>
  <cp:lastModifiedBy>Viktoria Koscinski (RIT Student)</cp:lastModifiedBy>
  <cp:revision>21</cp:revision>
  <dcterms:modified xsi:type="dcterms:W3CDTF">2024-09-18T19:59:26Z</dcterms:modified>
</cp:coreProperties>
</file>