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5421" y="28143"/>
            <a:ext cx="968057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5421" y="1299413"/>
            <a:ext cx="5038090" cy="3013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4838" y="6522062"/>
            <a:ext cx="188595" cy="22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curid=3526338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9030478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37249677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352633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93" y="-254"/>
            <a:ext cx="12185015" cy="6857365"/>
            <a:chOff x="2793" y="-254"/>
            <a:chExt cx="12185015" cy="6857365"/>
          </a:xfrm>
        </p:grpSpPr>
        <p:sp>
          <p:nvSpPr>
            <p:cNvPr id="3" name="object 3"/>
            <p:cNvSpPr/>
            <p:nvPr/>
          </p:nvSpPr>
          <p:spPr>
            <a:xfrm>
              <a:off x="9143" y="6095"/>
              <a:ext cx="12172315" cy="6844665"/>
            </a:xfrm>
            <a:custGeom>
              <a:avLst/>
              <a:gdLst/>
              <a:ahLst/>
              <a:cxnLst/>
              <a:rect l="l" t="t" r="r" b="b"/>
              <a:pathLst>
                <a:path w="12172315" h="6844665">
                  <a:moveTo>
                    <a:pt x="0" y="6844283"/>
                  </a:moveTo>
                  <a:lnTo>
                    <a:pt x="12172188" y="6844283"/>
                  </a:lnTo>
                  <a:lnTo>
                    <a:pt x="12172188" y="0"/>
                  </a:lnTo>
                  <a:lnTo>
                    <a:pt x="0" y="0"/>
                  </a:lnTo>
                  <a:lnTo>
                    <a:pt x="0" y="6844283"/>
                  </a:lnTo>
                  <a:close/>
                </a:path>
              </a:pathLst>
            </a:custGeom>
            <a:ln w="12700">
              <a:solidFill>
                <a:srgbClr val="B7B7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46891" y="5765290"/>
              <a:ext cx="1109472" cy="101345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6276" y="76911"/>
            <a:ext cx="91878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Appreciation</a:t>
            </a:r>
            <a:r>
              <a:rPr sz="3600" spc="-85" dirty="0"/>
              <a:t> </a:t>
            </a:r>
            <a:r>
              <a:rPr sz="3600" dirty="0"/>
              <a:t>for</a:t>
            </a:r>
            <a:r>
              <a:rPr sz="3600" spc="-100" dirty="0"/>
              <a:t> </a:t>
            </a:r>
            <a:r>
              <a:rPr sz="3600" dirty="0"/>
              <a:t>Software</a:t>
            </a:r>
            <a:r>
              <a:rPr sz="3600" spc="-90" dirty="0"/>
              <a:t> </a:t>
            </a:r>
            <a:r>
              <a:rPr sz="3600" spc="-10" dirty="0"/>
              <a:t>Development</a:t>
            </a:r>
            <a:r>
              <a:rPr sz="3600" spc="-80" dirty="0"/>
              <a:t> </a:t>
            </a:r>
            <a:r>
              <a:rPr sz="3600" spc="-10" dirty="0"/>
              <a:t>Process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78739" y="5004308"/>
            <a:ext cx="327977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000099"/>
                </a:solidFill>
                <a:latin typeface="Calibri"/>
                <a:cs typeface="Calibri"/>
              </a:rPr>
              <a:t>SWEN-</a:t>
            </a:r>
            <a:r>
              <a:rPr lang="en-US" sz="2400" b="1" spc="-25" dirty="0">
                <a:solidFill>
                  <a:srgbClr val="000099"/>
                </a:solidFill>
                <a:latin typeface="Calibri"/>
                <a:cs typeface="Calibri"/>
              </a:rPr>
              <a:t>610</a:t>
            </a:r>
            <a:endParaRPr sz="2400" dirty="0">
              <a:latin typeface="Calibri"/>
              <a:cs typeface="Calibri"/>
            </a:endParaRPr>
          </a:p>
          <a:p>
            <a:pPr marL="142240" marR="5080">
              <a:lnSpc>
                <a:spcPct val="100000"/>
              </a:lnSpc>
            </a:pPr>
            <a:r>
              <a:rPr lang="en-US" sz="2400" b="1" dirty="0">
                <a:solidFill>
                  <a:srgbClr val="000099"/>
                </a:solidFill>
                <a:latin typeface="Calibri"/>
                <a:cs typeface="Calibri"/>
              </a:rPr>
              <a:t>Foundations of Software Engineering</a:t>
            </a:r>
            <a:endParaRPr sz="2400" baseline="1736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9116" y="1570567"/>
            <a:ext cx="6413322" cy="273710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40248" y="4534915"/>
            <a:ext cx="429323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By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Lakeworks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-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Own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work,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GFDL,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u="sng" spc="-1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  <a:hlinkClick r:id="rId4"/>
              </a:rPr>
              <a:t>https://commons.wikimedia.org/w/index.php?curid=3526338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B93815-97BD-4F7D-85B5-7D6AB8B3DF7F}"/>
              </a:ext>
            </a:extLst>
          </p:cNvPr>
          <p:cNvSpPr>
            <a:spLocks noGrp="1"/>
          </p:cNvSpPr>
          <p:nvPr/>
        </p:nvSpPr>
        <p:spPr>
          <a:xfrm>
            <a:off x="990600" y="503237"/>
            <a:ext cx="998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t>Modern Extensions Beyond Agile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5F2730-142C-DFD2-0B2F-AD94E837A787}"/>
              </a:ext>
            </a:extLst>
          </p:cNvPr>
          <p:cNvSpPr>
            <a:spLocks noGrp="1"/>
          </p:cNvSpPr>
          <p:nvPr/>
        </p:nvSpPr>
        <p:spPr>
          <a:xfrm>
            <a:off x="990600" y="1828799"/>
            <a:ext cx="998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DevOps: CI/CD pipelines, automation, infrastructure as code</a:t>
            </a:r>
          </a:p>
          <a:p>
            <a:r>
              <a:rPr dirty="0"/>
              <a:t>Lean Startup: Hypothesis-driven development, MVPs</a:t>
            </a:r>
          </a:p>
          <a:p>
            <a:r>
              <a:rPr dirty="0"/>
              <a:t>Data-Driven SE: Use analytics, A/B testing, and telemetry</a:t>
            </a:r>
          </a:p>
          <a:p>
            <a:r>
              <a:rPr dirty="0"/>
              <a:t>Socio-Technical Integration: Collaboration tools and practices</a:t>
            </a:r>
          </a:p>
        </p:txBody>
      </p:sp>
    </p:spTree>
    <p:extLst>
      <p:ext uri="{BB962C8B-B14F-4D97-AF65-F5344CB8AC3E}">
        <p14:creationId xmlns:p14="http://schemas.microsoft.com/office/powerpoint/2010/main" val="1297696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048D3A-395C-CA39-365C-26514041111C}"/>
              </a:ext>
            </a:extLst>
          </p:cNvPr>
          <p:cNvSpPr>
            <a:spLocks noGrp="1"/>
          </p:cNvSpPr>
          <p:nvPr/>
        </p:nvSpPr>
        <p:spPr>
          <a:xfrm>
            <a:off x="990600" y="503237"/>
            <a:ext cx="990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Questions you might consider in this class and beyond</a:t>
            </a:r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E5597C-84BD-25A9-054F-88B81EB7B918}"/>
              </a:ext>
            </a:extLst>
          </p:cNvPr>
          <p:cNvSpPr>
            <a:spLocks noGrp="1"/>
          </p:cNvSpPr>
          <p:nvPr/>
        </p:nvSpPr>
        <p:spPr>
          <a:xfrm>
            <a:off x="990600" y="1828799"/>
            <a:ext cx="9906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When is Waterfall still appropriate?</a:t>
            </a:r>
          </a:p>
          <a:p>
            <a:r>
              <a:rPr dirty="0"/>
              <a:t>What are the risks of 'Agile in name only'?</a:t>
            </a:r>
          </a:p>
          <a:p>
            <a:r>
              <a:rPr dirty="0"/>
              <a:t>How can DevOps improve </a:t>
            </a:r>
            <a:r>
              <a:rPr lang="en-US" dirty="0"/>
              <a:t>client</a:t>
            </a:r>
            <a:r>
              <a:rPr dirty="0"/>
              <a:t> satisfaction?</a:t>
            </a:r>
          </a:p>
          <a:p>
            <a:r>
              <a:rPr dirty="0"/>
              <a:t>What ethical responsibilities do SE processes entail?</a:t>
            </a:r>
          </a:p>
          <a:p>
            <a:r>
              <a:rPr dirty="0"/>
              <a:t>Where do research and practice diverge?</a:t>
            </a:r>
          </a:p>
        </p:txBody>
      </p:sp>
    </p:spTree>
    <p:extLst>
      <p:ext uri="{BB962C8B-B14F-4D97-AF65-F5344CB8AC3E}">
        <p14:creationId xmlns:p14="http://schemas.microsoft.com/office/powerpoint/2010/main" val="38684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40" dirty="0"/>
              <a:t> </a:t>
            </a:r>
            <a:r>
              <a:rPr dirty="0"/>
              <a:t>do</a:t>
            </a:r>
            <a:r>
              <a:rPr spc="-20" dirty="0"/>
              <a:t> </a:t>
            </a:r>
            <a:r>
              <a:rPr dirty="0"/>
              <a:t>you</a:t>
            </a:r>
            <a:r>
              <a:rPr spc="-15" dirty="0"/>
              <a:t> </a:t>
            </a:r>
            <a:r>
              <a:rPr dirty="0"/>
              <a:t>want</a:t>
            </a:r>
            <a:r>
              <a:rPr spc="-35" dirty="0"/>
              <a:t> </a:t>
            </a:r>
            <a:r>
              <a:rPr dirty="0"/>
              <a:t>in</a:t>
            </a:r>
            <a:r>
              <a:rPr spc="-3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Software</a:t>
            </a:r>
            <a:r>
              <a:rPr spc="-30" dirty="0"/>
              <a:t> </a:t>
            </a:r>
            <a:r>
              <a:rPr dirty="0"/>
              <a:t>Development</a:t>
            </a:r>
            <a:r>
              <a:rPr spc="-40" dirty="0"/>
              <a:t> </a:t>
            </a:r>
            <a:r>
              <a:rPr spc="-10" dirty="0"/>
              <a:t>Process?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954303"/>
            <a:ext cx="11089640" cy="2582758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few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questions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consider:</a:t>
            </a:r>
            <a:endParaRPr sz="2800" dirty="0">
              <a:latin typeface="Calibri"/>
              <a:cs typeface="Calibri"/>
            </a:endParaRPr>
          </a:p>
          <a:p>
            <a:pPr marL="241935" indent="-229235">
              <a:lnSpc>
                <a:spcPct val="100000"/>
              </a:lnSpc>
              <a:spcBef>
                <a:spcPts val="844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How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software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development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create value for the client?</a:t>
            </a:r>
            <a:endParaRPr sz="2800" dirty="0">
              <a:latin typeface="Calibri"/>
              <a:cs typeface="Calibri"/>
            </a:endParaRPr>
          </a:p>
          <a:p>
            <a:pPr marL="241300" marR="1478915" indent="-229235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How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software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development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support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team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be 	</a:t>
            </a:r>
            <a:r>
              <a:rPr sz="2800" dirty="0">
                <a:latin typeface="Calibri"/>
                <a:cs typeface="Calibri"/>
              </a:rPr>
              <a:t>predictable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dependable?</a:t>
            </a:r>
            <a:endParaRPr sz="2800" dirty="0">
              <a:latin typeface="Calibri"/>
              <a:cs typeface="Calibri"/>
            </a:endParaRPr>
          </a:p>
          <a:p>
            <a:pPr marL="241935" indent="-229235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How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software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development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improve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software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quality?</a:t>
            </a:r>
            <a:endParaRPr lang="en-US" sz="2800" spc="-1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These</a:t>
            </a:r>
            <a:r>
              <a:rPr spc="-25" dirty="0"/>
              <a:t> </a:t>
            </a:r>
            <a:r>
              <a:rPr dirty="0"/>
              <a:t>are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principles</a:t>
            </a:r>
            <a:r>
              <a:rPr spc="-50" dirty="0"/>
              <a:t> </a:t>
            </a:r>
            <a:r>
              <a:rPr dirty="0"/>
              <a:t>software</a:t>
            </a:r>
            <a:r>
              <a:rPr spc="-35" dirty="0"/>
              <a:t> </a:t>
            </a:r>
            <a:r>
              <a:rPr dirty="0"/>
              <a:t>engineers</a:t>
            </a:r>
            <a:r>
              <a:rPr spc="-45" dirty="0"/>
              <a:t> </a:t>
            </a:r>
            <a:r>
              <a:rPr spc="-10" dirty="0"/>
              <a:t>follow.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879093"/>
            <a:ext cx="10109835" cy="571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41935" algn="l"/>
              </a:tabLst>
            </a:pPr>
            <a:r>
              <a:rPr lang="en-US" sz="2800" spc="-25" dirty="0">
                <a:latin typeface="Calibri"/>
                <a:cs typeface="Calibri"/>
              </a:rPr>
              <a:t>Client</a:t>
            </a:r>
            <a:r>
              <a:rPr sz="2800" spc="-25" dirty="0">
                <a:latin typeface="Calibri"/>
                <a:cs typeface="Calibri"/>
              </a:rPr>
              <a:t>-</a:t>
            </a:r>
            <a:r>
              <a:rPr sz="2800" spc="-10" dirty="0">
                <a:latin typeface="Calibri"/>
                <a:cs typeface="Calibri"/>
              </a:rPr>
              <a:t>focused</a:t>
            </a:r>
            <a:endParaRPr sz="2800" dirty="0">
              <a:latin typeface="Calibri"/>
              <a:cs typeface="Calibri"/>
            </a:endParaRPr>
          </a:p>
          <a:p>
            <a:pPr marL="472440" lvl="1" indent="-225425">
              <a:lnSpc>
                <a:spcPct val="100000"/>
              </a:lnSpc>
              <a:spcBef>
                <a:spcPts val="30"/>
              </a:spcBef>
              <a:buFont typeface="Calibri"/>
              <a:buChar char="•"/>
              <a:tabLst>
                <a:tab pos="472440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lang="en-US" sz="2400" b="1" i="1" dirty="0">
                <a:solidFill>
                  <a:srgbClr val="3333CC"/>
                </a:solidFill>
                <a:latin typeface="Calibri"/>
                <a:cs typeface="Calibri"/>
              </a:rPr>
              <a:t>client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representative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must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be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on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"the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team"</a:t>
            </a:r>
            <a:endParaRPr sz="2400" dirty="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lang="en-US" sz="2400" b="1" i="1" dirty="0">
                <a:solidFill>
                  <a:srgbClr val="3333CC"/>
                </a:solidFill>
                <a:latin typeface="Calibri"/>
                <a:cs typeface="Calibri"/>
              </a:rPr>
              <a:t>client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validates</a:t>
            </a:r>
            <a:r>
              <a:rPr sz="2400" b="1" i="1" spc="-7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each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increment</a:t>
            </a:r>
            <a:endParaRPr sz="2400" dirty="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lang="en-US" sz="2400" b="1" i="1" dirty="0">
                <a:solidFill>
                  <a:srgbClr val="3333CC"/>
                </a:solidFill>
                <a:latin typeface="Calibri"/>
                <a:cs typeface="Calibri"/>
              </a:rPr>
              <a:t>client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defines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and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prioritizes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requirements</a:t>
            </a:r>
            <a:endParaRPr sz="2400" dirty="0">
              <a:latin typeface="Calibri"/>
              <a:cs typeface="Calibri"/>
            </a:endParaRPr>
          </a:p>
          <a:p>
            <a:pPr marL="242570" indent="-229870">
              <a:lnSpc>
                <a:spcPct val="100000"/>
              </a:lnSpc>
              <a:spcBef>
                <a:spcPts val="810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Use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iterative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</a:t>
            </a:r>
            <a:endParaRPr sz="2800" dirty="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35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Build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2400" b="1" i="1" spc="-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working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increment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frequently</a:t>
            </a:r>
            <a:endParaRPr sz="2400" dirty="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Demo</a:t>
            </a:r>
            <a:r>
              <a:rPr sz="2400" b="1" i="1" spc="-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increment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lang="en-US" sz="2400" b="1" i="1" dirty="0">
                <a:solidFill>
                  <a:srgbClr val="3333CC"/>
                </a:solidFill>
                <a:latin typeface="Calibri"/>
                <a:cs typeface="Calibri"/>
              </a:rPr>
              <a:t>client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and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get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feedback</a:t>
            </a:r>
            <a:endParaRPr sz="2400" dirty="0">
              <a:latin typeface="Calibri"/>
              <a:cs typeface="Calibri"/>
            </a:endParaRPr>
          </a:p>
          <a:p>
            <a:pPr marL="242570" indent="-229870">
              <a:lnSpc>
                <a:spcPct val="100000"/>
              </a:lnSpc>
              <a:spcBef>
                <a:spcPts val="810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Manage </a:t>
            </a:r>
            <a:r>
              <a:rPr sz="2800" spc="-20" dirty="0">
                <a:latin typeface="Calibri"/>
                <a:cs typeface="Calibri"/>
              </a:rPr>
              <a:t>risk</a:t>
            </a:r>
            <a:endParaRPr sz="2800" dirty="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30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Involve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lang="en-US" sz="2400" b="1" i="1" dirty="0">
                <a:solidFill>
                  <a:srgbClr val="3333CC"/>
                </a:solidFill>
                <a:latin typeface="Calibri"/>
                <a:cs typeface="Calibri"/>
              </a:rPr>
              <a:t>client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validate</a:t>
            </a:r>
            <a:r>
              <a:rPr sz="2400" b="1" i="1" spc="-6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and</a:t>
            </a:r>
            <a:r>
              <a:rPr sz="2400" b="1" i="1" spc="-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elaborate</a:t>
            </a:r>
            <a:r>
              <a:rPr sz="2400" b="1" i="1" spc="-6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requirements</a:t>
            </a:r>
            <a:endParaRPr sz="2400" dirty="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Work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on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architecturally-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significant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features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early</a:t>
            </a:r>
            <a:endParaRPr sz="2400" dirty="0">
              <a:latin typeface="Calibri"/>
              <a:cs typeface="Calibri"/>
            </a:endParaRPr>
          </a:p>
          <a:p>
            <a:pPr marL="242570" indent="-229870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Use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empirical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</a:t>
            </a:r>
            <a:endParaRPr sz="2800" dirty="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30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Process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is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transparent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all</a:t>
            </a:r>
            <a:r>
              <a:rPr sz="2400" b="1" i="1" spc="-7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stakeholders</a:t>
            </a:r>
            <a:endParaRPr sz="2400" dirty="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team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inspects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their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own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process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each</a:t>
            </a:r>
            <a:r>
              <a:rPr sz="2400" b="1" i="1" spc="-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iteration</a:t>
            </a:r>
            <a:endParaRPr sz="2400" dirty="0">
              <a:latin typeface="Calibri"/>
              <a:cs typeface="Calibri"/>
            </a:endParaRPr>
          </a:p>
          <a:p>
            <a:pPr marL="472440" lvl="1" indent="-225425">
              <a:lnSpc>
                <a:spcPct val="100000"/>
              </a:lnSpc>
              <a:buFont typeface="Calibri"/>
              <a:buChar char="•"/>
              <a:tabLst>
                <a:tab pos="472440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team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adjusts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their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process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from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lessons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learned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in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previous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iteration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These</a:t>
            </a:r>
            <a:r>
              <a:rPr spc="-25" dirty="0"/>
              <a:t> </a:t>
            </a:r>
            <a:r>
              <a:rPr dirty="0"/>
              <a:t>are</a:t>
            </a:r>
            <a:r>
              <a:rPr spc="-2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core</a:t>
            </a:r>
            <a:r>
              <a:rPr spc="-15" dirty="0"/>
              <a:t> </a:t>
            </a:r>
            <a:r>
              <a:rPr dirty="0"/>
              <a:t>activities</a:t>
            </a:r>
            <a:r>
              <a:rPr spc="-40" dirty="0"/>
              <a:t> </a:t>
            </a:r>
            <a:r>
              <a:rPr dirty="0"/>
              <a:t>software</a:t>
            </a:r>
            <a:r>
              <a:rPr spc="-60" dirty="0"/>
              <a:t> </a:t>
            </a:r>
            <a:r>
              <a:rPr dirty="0"/>
              <a:t>engineers</a:t>
            </a:r>
            <a:r>
              <a:rPr spc="-25" dirty="0"/>
              <a:t> </a:t>
            </a:r>
            <a:r>
              <a:rPr spc="-10" dirty="0"/>
              <a:t>practice.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949528"/>
            <a:ext cx="8744585" cy="56880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spc="-10" dirty="0">
                <a:latin typeface="Calibri"/>
                <a:cs typeface="Calibri"/>
              </a:rPr>
              <a:t>Communicate</a:t>
            </a:r>
            <a:endParaRPr sz="2800" dirty="0">
              <a:latin typeface="Calibri"/>
              <a:cs typeface="Calibri"/>
            </a:endParaRPr>
          </a:p>
          <a:p>
            <a:pPr marL="474980" lvl="1" indent="-227965">
              <a:lnSpc>
                <a:spcPct val="100000"/>
              </a:lnSpc>
              <a:spcBef>
                <a:spcPts val="70"/>
              </a:spcBef>
              <a:buFont typeface="Calibri"/>
              <a:buChar char="•"/>
              <a:tabLst>
                <a:tab pos="474980" algn="l"/>
              </a:tabLst>
            </a:pP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Gather</a:t>
            </a:r>
            <a:r>
              <a:rPr sz="18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3333CC"/>
                </a:solidFill>
                <a:latin typeface="Calibri"/>
                <a:cs typeface="Calibri"/>
              </a:rPr>
              <a:t>requirements</a:t>
            </a:r>
            <a:r>
              <a:rPr sz="1800" b="1" i="1" spc="-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18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understand</a:t>
            </a:r>
            <a:r>
              <a:rPr sz="18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18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lang="en-US" sz="1800" b="1" i="1" dirty="0">
                <a:solidFill>
                  <a:srgbClr val="3333CC"/>
                </a:solidFill>
                <a:latin typeface="Calibri"/>
                <a:cs typeface="Calibri"/>
              </a:rPr>
              <a:t>client’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s</a:t>
            </a:r>
            <a:r>
              <a:rPr sz="18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needs</a:t>
            </a:r>
            <a:r>
              <a:rPr sz="18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and</a:t>
            </a:r>
            <a:r>
              <a:rPr sz="1800" b="1" i="1" spc="-6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3333CC"/>
                </a:solidFill>
                <a:latin typeface="Calibri"/>
                <a:cs typeface="Calibri"/>
              </a:rPr>
              <a:t>goals.</a:t>
            </a:r>
            <a:endParaRPr sz="1800" dirty="0">
              <a:latin typeface="Calibri"/>
              <a:cs typeface="Calibri"/>
            </a:endParaRPr>
          </a:p>
          <a:p>
            <a:pPr marL="474980" lvl="1" indent="-227965">
              <a:lnSpc>
                <a:spcPct val="100000"/>
              </a:lnSpc>
              <a:buFont typeface="Calibri"/>
              <a:buChar char="•"/>
              <a:tabLst>
                <a:tab pos="474980" algn="l"/>
              </a:tabLst>
            </a:pPr>
            <a:r>
              <a:rPr sz="1800" b="1" i="1" spc="-10" dirty="0">
                <a:solidFill>
                  <a:srgbClr val="3333CC"/>
                </a:solidFill>
                <a:latin typeface="Calibri"/>
                <a:cs typeface="Calibri"/>
              </a:rPr>
              <a:t>Demonstrate</a:t>
            </a:r>
            <a:r>
              <a:rPr sz="18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each</a:t>
            </a:r>
            <a:r>
              <a:rPr sz="18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project</a:t>
            </a:r>
            <a:r>
              <a:rPr sz="18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increment</a:t>
            </a:r>
            <a:r>
              <a:rPr sz="18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for</a:t>
            </a:r>
            <a:r>
              <a:rPr sz="18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18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lang="en-US" sz="1800" b="1" i="1" spc="-10" dirty="0">
                <a:solidFill>
                  <a:srgbClr val="3333CC"/>
                </a:solidFill>
                <a:latin typeface="Calibri"/>
                <a:cs typeface="Calibri"/>
              </a:rPr>
              <a:t>client</a:t>
            </a:r>
            <a:r>
              <a:rPr sz="1800" b="1" i="1" spc="-10" dirty="0">
                <a:solidFill>
                  <a:srgbClr val="3333CC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marL="242570" indent="-229870">
              <a:lnSpc>
                <a:spcPct val="100000"/>
              </a:lnSpc>
              <a:spcBef>
                <a:spcPts val="775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spc="-20" dirty="0">
                <a:latin typeface="Calibri"/>
                <a:cs typeface="Calibri"/>
              </a:rPr>
              <a:t>Plan</a:t>
            </a:r>
            <a:endParaRPr sz="2800" dirty="0">
              <a:latin typeface="Calibri"/>
              <a:cs typeface="Calibri"/>
            </a:endParaRPr>
          </a:p>
          <a:p>
            <a:pPr marL="474980" lvl="1" indent="-227965">
              <a:lnSpc>
                <a:spcPct val="100000"/>
              </a:lnSpc>
              <a:spcBef>
                <a:spcPts val="65"/>
              </a:spcBef>
              <a:buFont typeface="Calibri"/>
              <a:buChar char="•"/>
              <a:tabLst>
                <a:tab pos="474980" algn="l"/>
              </a:tabLst>
            </a:pP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Plan</a:t>
            </a:r>
            <a:r>
              <a:rPr sz="18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each</a:t>
            </a:r>
            <a:r>
              <a:rPr sz="18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iteration</a:t>
            </a:r>
            <a:r>
              <a:rPr sz="1800" b="1" i="1" spc="-1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(sprint)</a:t>
            </a:r>
            <a:r>
              <a:rPr sz="18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of</a:t>
            </a:r>
            <a:r>
              <a:rPr sz="1800" b="1" i="1" spc="-1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work</a:t>
            </a:r>
            <a:r>
              <a:rPr sz="18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so</a:t>
            </a:r>
            <a:r>
              <a:rPr sz="18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1800" b="1" i="1" spc="-1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stakeholders</a:t>
            </a:r>
            <a:r>
              <a:rPr sz="1800" b="1" i="1" spc="-1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know</a:t>
            </a:r>
            <a:r>
              <a:rPr sz="18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what</a:t>
            </a:r>
            <a:r>
              <a:rPr sz="1800" b="1" i="1" spc="-1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is</a:t>
            </a:r>
            <a:r>
              <a:rPr sz="18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3333CC"/>
                </a:solidFill>
                <a:latin typeface="Calibri"/>
                <a:cs typeface="Calibri"/>
              </a:rPr>
              <a:t>expected.</a:t>
            </a:r>
            <a:endParaRPr sz="1800" dirty="0">
              <a:latin typeface="Calibri"/>
              <a:cs typeface="Calibri"/>
            </a:endParaRPr>
          </a:p>
          <a:p>
            <a:pPr marL="474980" lvl="1" indent="-227965">
              <a:lnSpc>
                <a:spcPct val="100000"/>
              </a:lnSpc>
              <a:buFont typeface="Calibri"/>
              <a:buChar char="•"/>
              <a:tabLst>
                <a:tab pos="474980" algn="l"/>
              </a:tabLst>
            </a:pP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Conduct</a:t>
            </a:r>
            <a:r>
              <a:rPr sz="18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3333CC"/>
                </a:solidFill>
                <a:latin typeface="Calibri"/>
                <a:cs typeface="Calibri"/>
              </a:rPr>
              <a:t>retrospectives</a:t>
            </a:r>
            <a:r>
              <a:rPr sz="18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18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improve</a:t>
            </a:r>
            <a:r>
              <a:rPr sz="18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18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3333CC"/>
                </a:solidFill>
                <a:latin typeface="Calibri"/>
                <a:cs typeface="Calibri"/>
              </a:rPr>
              <a:t>process.</a:t>
            </a:r>
            <a:endParaRPr sz="1800" dirty="0">
              <a:latin typeface="Calibri"/>
              <a:cs typeface="Calibri"/>
            </a:endParaRPr>
          </a:p>
          <a:p>
            <a:pPr marL="241935" indent="-229235">
              <a:lnSpc>
                <a:spcPct val="100000"/>
              </a:lnSpc>
              <a:spcBef>
                <a:spcPts val="775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Model</a:t>
            </a:r>
            <a:endParaRPr sz="2800" dirty="0">
              <a:latin typeface="Calibri"/>
              <a:cs typeface="Calibri"/>
            </a:endParaRPr>
          </a:p>
          <a:p>
            <a:pPr marL="474980" lvl="1" indent="-227965">
              <a:lnSpc>
                <a:spcPct val="100000"/>
              </a:lnSpc>
              <a:spcBef>
                <a:spcPts val="65"/>
              </a:spcBef>
              <a:buFont typeface="Calibri"/>
              <a:buChar char="•"/>
              <a:tabLst>
                <a:tab pos="474980" algn="l"/>
              </a:tabLst>
            </a:pP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Analyze</a:t>
            </a:r>
            <a:r>
              <a:rPr sz="18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18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domain</a:t>
            </a:r>
            <a:r>
              <a:rPr sz="18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of</a:t>
            </a:r>
            <a:r>
              <a:rPr sz="18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18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application</a:t>
            </a:r>
            <a:r>
              <a:rPr sz="18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for</a:t>
            </a:r>
            <a:r>
              <a:rPr sz="1800" b="1" i="1" spc="-1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18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deeper</a:t>
            </a:r>
            <a:r>
              <a:rPr sz="18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understanding</a:t>
            </a:r>
            <a:r>
              <a:rPr sz="18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of</a:t>
            </a:r>
            <a:r>
              <a:rPr sz="18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18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3333CC"/>
                </a:solidFill>
                <a:latin typeface="Calibri"/>
                <a:cs typeface="Calibri"/>
              </a:rPr>
              <a:t>requirements.</a:t>
            </a:r>
            <a:endParaRPr sz="1800" dirty="0">
              <a:latin typeface="Calibri"/>
              <a:cs typeface="Calibri"/>
            </a:endParaRPr>
          </a:p>
          <a:p>
            <a:pPr marL="474980" lvl="1" indent="-227965">
              <a:lnSpc>
                <a:spcPct val="100000"/>
              </a:lnSpc>
              <a:spcBef>
                <a:spcPts val="5"/>
              </a:spcBef>
              <a:buFont typeface="Calibri"/>
              <a:buChar char="•"/>
              <a:tabLst>
                <a:tab pos="474980" algn="l"/>
              </a:tabLst>
            </a:pP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Design</a:t>
            </a:r>
            <a:r>
              <a:rPr sz="18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18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system</a:t>
            </a:r>
            <a:r>
              <a:rPr sz="18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18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meet</a:t>
            </a:r>
            <a:r>
              <a:rPr sz="18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18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3333CC"/>
                </a:solidFill>
                <a:latin typeface="Calibri"/>
                <a:cs typeface="Calibri"/>
              </a:rPr>
              <a:t>requirements.</a:t>
            </a:r>
            <a:endParaRPr sz="1800" dirty="0">
              <a:latin typeface="Calibri"/>
              <a:cs typeface="Calibri"/>
            </a:endParaRPr>
          </a:p>
          <a:p>
            <a:pPr marL="241935" indent="-229235">
              <a:lnSpc>
                <a:spcPct val="100000"/>
              </a:lnSpc>
              <a:spcBef>
                <a:spcPts val="775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Construct</a:t>
            </a:r>
            <a:endParaRPr sz="2800" dirty="0">
              <a:latin typeface="Calibri"/>
              <a:cs typeface="Calibri"/>
            </a:endParaRPr>
          </a:p>
          <a:p>
            <a:pPr marL="474980" lvl="1" indent="-227965">
              <a:lnSpc>
                <a:spcPct val="100000"/>
              </a:lnSpc>
              <a:spcBef>
                <a:spcPts val="65"/>
              </a:spcBef>
              <a:buFont typeface="Calibri"/>
              <a:buChar char="•"/>
              <a:tabLst>
                <a:tab pos="474980" algn="l"/>
              </a:tabLst>
            </a:pP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Implement</a:t>
            </a:r>
            <a:r>
              <a:rPr sz="18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18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working</a:t>
            </a:r>
            <a:r>
              <a:rPr sz="18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increment</a:t>
            </a:r>
            <a:r>
              <a:rPr sz="18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within</a:t>
            </a:r>
            <a:r>
              <a:rPr sz="18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each</a:t>
            </a:r>
            <a:r>
              <a:rPr sz="18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3333CC"/>
                </a:solidFill>
                <a:latin typeface="Calibri"/>
                <a:cs typeface="Calibri"/>
              </a:rPr>
              <a:t>iteration.</a:t>
            </a:r>
            <a:endParaRPr sz="1800" dirty="0">
              <a:latin typeface="Calibri"/>
              <a:cs typeface="Calibri"/>
            </a:endParaRPr>
          </a:p>
          <a:p>
            <a:pPr marL="474980" lvl="1" indent="-227965">
              <a:lnSpc>
                <a:spcPct val="100000"/>
              </a:lnSpc>
              <a:buFont typeface="Calibri"/>
              <a:buChar char="•"/>
              <a:tabLst>
                <a:tab pos="474980" algn="l"/>
              </a:tabLst>
            </a:pP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Test</a:t>
            </a:r>
            <a:r>
              <a:rPr sz="18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18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system</a:t>
            </a:r>
            <a:r>
              <a:rPr sz="1800" b="1" i="1" spc="-1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18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validate</a:t>
            </a:r>
            <a:r>
              <a:rPr sz="18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that</a:t>
            </a:r>
            <a:r>
              <a:rPr sz="18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it</a:t>
            </a:r>
            <a:r>
              <a:rPr sz="18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meets</a:t>
            </a:r>
            <a:r>
              <a:rPr sz="1800" b="1" i="1" spc="-1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18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3333CC"/>
                </a:solidFill>
                <a:latin typeface="Calibri"/>
                <a:cs typeface="Calibri"/>
              </a:rPr>
              <a:t>requirements.</a:t>
            </a:r>
            <a:endParaRPr sz="1800" dirty="0">
              <a:latin typeface="Calibri"/>
              <a:cs typeface="Calibri"/>
            </a:endParaRPr>
          </a:p>
          <a:p>
            <a:pPr marL="474980" lvl="1" indent="-227965">
              <a:lnSpc>
                <a:spcPct val="100000"/>
              </a:lnSpc>
              <a:buFont typeface="Calibri"/>
              <a:buChar char="•"/>
              <a:tabLst>
                <a:tab pos="474980" algn="l"/>
              </a:tabLst>
            </a:pP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Maintain</a:t>
            </a:r>
            <a:r>
              <a:rPr sz="18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1800" b="1" i="1" spc="-1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system</a:t>
            </a:r>
            <a:r>
              <a:rPr sz="18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by</a:t>
            </a:r>
            <a:r>
              <a:rPr sz="18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fixing</a:t>
            </a:r>
            <a:r>
              <a:rPr sz="18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bugs</a:t>
            </a:r>
            <a:r>
              <a:rPr sz="1800" b="1" i="1" spc="-1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and</a:t>
            </a:r>
            <a:r>
              <a:rPr sz="18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creating</a:t>
            </a:r>
            <a:r>
              <a:rPr sz="18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new</a:t>
            </a:r>
            <a:r>
              <a:rPr sz="18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3333CC"/>
                </a:solidFill>
                <a:latin typeface="Calibri"/>
                <a:cs typeface="Calibri"/>
              </a:rPr>
              <a:t>features.</a:t>
            </a:r>
            <a:endParaRPr sz="1800" dirty="0">
              <a:latin typeface="Calibri"/>
              <a:cs typeface="Calibri"/>
            </a:endParaRPr>
          </a:p>
          <a:p>
            <a:pPr marL="241935" indent="-229235">
              <a:lnSpc>
                <a:spcPct val="100000"/>
              </a:lnSpc>
              <a:spcBef>
                <a:spcPts val="775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Deploy</a:t>
            </a:r>
            <a:endParaRPr sz="2800" dirty="0">
              <a:latin typeface="Calibri"/>
              <a:cs typeface="Calibri"/>
            </a:endParaRPr>
          </a:p>
          <a:p>
            <a:pPr marL="474980" lvl="1" indent="-227965">
              <a:lnSpc>
                <a:spcPct val="100000"/>
              </a:lnSpc>
              <a:spcBef>
                <a:spcPts val="65"/>
              </a:spcBef>
              <a:buFont typeface="Calibri"/>
              <a:buChar char="•"/>
              <a:tabLst>
                <a:tab pos="474980" algn="l"/>
              </a:tabLst>
            </a:pP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Deploy</a:t>
            </a:r>
            <a:r>
              <a:rPr sz="18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software</a:t>
            </a:r>
            <a:r>
              <a:rPr sz="18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18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18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production</a:t>
            </a:r>
            <a:r>
              <a:rPr sz="18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3333CC"/>
                </a:solidFill>
                <a:latin typeface="Calibri"/>
                <a:cs typeface="Calibri"/>
              </a:rPr>
              <a:t>environment.</a:t>
            </a:r>
            <a:endParaRPr sz="1800" dirty="0">
              <a:latin typeface="Calibri"/>
              <a:cs typeface="Calibri"/>
            </a:endParaRPr>
          </a:p>
          <a:p>
            <a:pPr marL="474980" lvl="1" indent="-227965">
              <a:lnSpc>
                <a:spcPct val="100000"/>
              </a:lnSpc>
              <a:spcBef>
                <a:spcPts val="5"/>
              </a:spcBef>
              <a:buFont typeface="Calibri"/>
              <a:buChar char="•"/>
              <a:tabLst>
                <a:tab pos="474980" algn="l"/>
              </a:tabLst>
            </a:pP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Train</a:t>
            </a:r>
            <a:r>
              <a:rPr sz="18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users</a:t>
            </a:r>
            <a:r>
              <a:rPr sz="1800" b="1" i="1" spc="-1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so</a:t>
            </a:r>
            <a:r>
              <a:rPr sz="18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they</a:t>
            </a:r>
            <a:r>
              <a:rPr sz="18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will</a:t>
            </a:r>
            <a:r>
              <a:rPr sz="18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succeed</a:t>
            </a:r>
            <a:r>
              <a:rPr sz="18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with</a:t>
            </a:r>
            <a:r>
              <a:rPr sz="18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18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3333CC"/>
                </a:solidFill>
                <a:latin typeface="Calibri"/>
                <a:cs typeface="Calibri"/>
              </a:rPr>
              <a:t>system.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421" y="28143"/>
            <a:ext cx="11059795" cy="9486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 marR="5080">
              <a:lnSpc>
                <a:spcPts val="3420"/>
              </a:lnSpc>
              <a:spcBef>
                <a:spcPts val="570"/>
              </a:spcBef>
            </a:pPr>
            <a:r>
              <a:rPr dirty="0"/>
              <a:t>A</a:t>
            </a:r>
            <a:r>
              <a:rPr spc="-10" dirty="0"/>
              <a:t> </a:t>
            </a:r>
            <a:r>
              <a:rPr dirty="0"/>
              <a:t>defined</a:t>
            </a:r>
            <a:r>
              <a:rPr spc="-20" dirty="0"/>
              <a:t> </a:t>
            </a:r>
            <a:r>
              <a:rPr dirty="0"/>
              <a:t>process</a:t>
            </a:r>
            <a:r>
              <a:rPr spc="-35" dirty="0"/>
              <a:t> </a:t>
            </a:r>
            <a:r>
              <a:rPr dirty="0"/>
              <a:t>codifies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way</a:t>
            </a:r>
            <a:r>
              <a:rPr spc="-2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which</a:t>
            </a:r>
            <a:r>
              <a:rPr spc="-3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team</a:t>
            </a:r>
            <a:r>
              <a:rPr spc="-40" dirty="0"/>
              <a:t> </a:t>
            </a:r>
            <a:r>
              <a:rPr dirty="0"/>
              <a:t>will</a:t>
            </a:r>
            <a:r>
              <a:rPr spc="-10" dirty="0"/>
              <a:t> </a:t>
            </a:r>
            <a:r>
              <a:rPr dirty="0"/>
              <a:t>adhere</a:t>
            </a:r>
            <a:r>
              <a:rPr spc="-25" dirty="0"/>
              <a:t> to </a:t>
            </a:r>
            <a:r>
              <a:rPr dirty="0"/>
              <a:t>those</a:t>
            </a:r>
            <a:r>
              <a:rPr spc="-25" dirty="0"/>
              <a:t> </a:t>
            </a:r>
            <a:r>
              <a:rPr dirty="0"/>
              <a:t>principles</a:t>
            </a:r>
            <a:r>
              <a:rPr spc="-3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practices.</a:t>
            </a:r>
          </a:p>
        </p:txBody>
      </p:sp>
      <p:sp>
        <p:nvSpPr>
          <p:cNvPr id="3" name="object 3"/>
          <p:cNvSpPr/>
          <p:nvPr/>
        </p:nvSpPr>
        <p:spPr>
          <a:xfrm>
            <a:off x="2680080" y="4255134"/>
            <a:ext cx="266700" cy="235585"/>
          </a:xfrm>
          <a:custGeom>
            <a:avLst/>
            <a:gdLst/>
            <a:ahLst/>
            <a:cxnLst/>
            <a:rect l="l" t="t" r="r" b="b"/>
            <a:pathLst>
              <a:path w="266700" h="235585">
                <a:moveTo>
                  <a:pt x="142367" y="0"/>
                </a:moveTo>
                <a:lnTo>
                  <a:pt x="0" y="63372"/>
                </a:lnTo>
                <a:lnTo>
                  <a:pt x="63245" y="205739"/>
                </a:lnTo>
                <a:lnTo>
                  <a:pt x="140843" y="235584"/>
                </a:lnTo>
                <a:lnTo>
                  <a:pt x="94361" y="131190"/>
                </a:lnTo>
                <a:lnTo>
                  <a:pt x="245237" y="189102"/>
                </a:lnTo>
                <a:lnTo>
                  <a:pt x="266319" y="134238"/>
                </a:lnTo>
                <a:lnTo>
                  <a:pt x="115443" y="76326"/>
                </a:lnTo>
                <a:lnTo>
                  <a:pt x="219837" y="29844"/>
                </a:lnTo>
                <a:lnTo>
                  <a:pt x="1423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898" y="4423917"/>
            <a:ext cx="2832989" cy="119868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469265" algn="l"/>
              </a:tabLst>
            </a:pPr>
            <a:r>
              <a:rPr spc="-10" dirty="0"/>
              <a:t>Traditional</a:t>
            </a:r>
            <a:r>
              <a:rPr spc="-140" dirty="0"/>
              <a:t> </a:t>
            </a:r>
            <a:r>
              <a:rPr spc="-10" dirty="0"/>
              <a:t>waterfall</a:t>
            </a: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/>
              <a:t>Spiral</a:t>
            </a:r>
            <a:r>
              <a:rPr spc="-110" dirty="0"/>
              <a:t> </a:t>
            </a:r>
            <a:r>
              <a:rPr spc="-10" dirty="0"/>
              <a:t>methodology</a:t>
            </a: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pc="-30" dirty="0"/>
              <a:t>Feature-</a:t>
            </a:r>
            <a:r>
              <a:rPr dirty="0"/>
              <a:t>driven</a:t>
            </a:r>
            <a:r>
              <a:rPr spc="-15" dirty="0"/>
              <a:t> </a:t>
            </a:r>
            <a:r>
              <a:rPr spc="-10" dirty="0"/>
              <a:t>development</a:t>
            </a: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dirty="0"/>
              <a:t>Rapid</a:t>
            </a:r>
            <a:r>
              <a:rPr spc="-55" dirty="0"/>
              <a:t> </a:t>
            </a:r>
            <a:r>
              <a:rPr spc="-10" dirty="0"/>
              <a:t>Application</a:t>
            </a:r>
            <a:r>
              <a:rPr spc="-55" dirty="0"/>
              <a:t> </a:t>
            </a:r>
            <a:r>
              <a:rPr spc="-10" dirty="0"/>
              <a:t>Development</a:t>
            </a: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dirty="0"/>
              <a:t>Extreme</a:t>
            </a:r>
            <a:r>
              <a:rPr spc="-70" dirty="0"/>
              <a:t> </a:t>
            </a:r>
            <a:r>
              <a:rPr spc="-10" dirty="0"/>
              <a:t>programming</a:t>
            </a: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dirty="0"/>
              <a:t>Rational</a:t>
            </a:r>
            <a:r>
              <a:rPr spc="-65" dirty="0"/>
              <a:t> </a:t>
            </a:r>
            <a:r>
              <a:rPr dirty="0"/>
              <a:t>Unified</a:t>
            </a:r>
            <a:r>
              <a:rPr spc="-50" dirty="0"/>
              <a:t> </a:t>
            </a:r>
            <a:r>
              <a:rPr spc="-10" dirty="0"/>
              <a:t>Process</a:t>
            </a: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469265" algn="l"/>
              </a:tabLst>
            </a:pPr>
            <a:r>
              <a:rPr spc="-10" dirty="0"/>
              <a:t>OpenUP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OpenUP</a:t>
            </a:r>
            <a:r>
              <a:rPr spc="-50" dirty="0"/>
              <a:t> </a:t>
            </a:r>
            <a:r>
              <a:rPr dirty="0"/>
              <a:t>describes</a:t>
            </a:r>
            <a:r>
              <a:rPr spc="-50" dirty="0"/>
              <a:t> </a:t>
            </a:r>
            <a:r>
              <a:rPr dirty="0"/>
              <a:t>project</a:t>
            </a:r>
            <a:r>
              <a:rPr spc="-30" dirty="0"/>
              <a:t> </a:t>
            </a:r>
            <a:r>
              <a:rPr dirty="0"/>
              <a:t>phases</a:t>
            </a:r>
            <a:r>
              <a:rPr spc="-40" dirty="0"/>
              <a:t> </a:t>
            </a:r>
            <a:r>
              <a:rPr dirty="0"/>
              <a:t>at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strategic</a:t>
            </a:r>
            <a:r>
              <a:rPr spc="-55" dirty="0"/>
              <a:t> </a:t>
            </a:r>
            <a:r>
              <a:rPr spc="-10" dirty="0"/>
              <a:t>level.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3836" y="4128261"/>
            <a:ext cx="3301365" cy="2452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Inception</a:t>
            </a:r>
            <a:endParaRPr sz="2800">
              <a:latin typeface="Calibri"/>
              <a:cs typeface="Calibri"/>
            </a:endParaRPr>
          </a:p>
          <a:p>
            <a:pPr marL="473075" marR="5080" lvl="1" indent="-226060">
              <a:lnSpc>
                <a:spcPct val="100000"/>
              </a:lnSpc>
              <a:spcBef>
                <a:spcPts val="25"/>
              </a:spcBef>
              <a:buFont typeface="Calibri"/>
              <a:buChar char="•"/>
              <a:tabLst>
                <a:tab pos="47434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Manage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requirements 	risks</a:t>
            </a:r>
            <a:endParaRPr sz="2400">
              <a:latin typeface="Calibri"/>
              <a:cs typeface="Calibri"/>
            </a:endParaRPr>
          </a:p>
          <a:p>
            <a:pPr marL="241935" indent="-229235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Elaboration</a:t>
            </a:r>
            <a:endParaRPr sz="2800">
              <a:latin typeface="Calibri"/>
              <a:cs typeface="Calibri"/>
            </a:endParaRPr>
          </a:p>
          <a:p>
            <a:pPr marL="473075" marR="77470" lvl="1" indent="-226060">
              <a:lnSpc>
                <a:spcPct val="100000"/>
              </a:lnSpc>
              <a:spcBef>
                <a:spcPts val="30"/>
              </a:spcBef>
              <a:buFont typeface="Calibri"/>
              <a:buChar char="•"/>
              <a:tabLst>
                <a:tab pos="47434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Manage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architectural 	risks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4207" y="784859"/>
            <a:ext cx="8863584" cy="25511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43836" y="3330955"/>
            <a:ext cx="7981315" cy="464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By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original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uploader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was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GFLewis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 English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Wikipedia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Transferred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en.wikipedia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Commons by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IngerAlHaosului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using CommonsHelper.,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EPL,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u="sng" spc="-1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  <a:hlinkClick r:id="rId3"/>
              </a:rPr>
              <a:t>https://commons.wikimedia.org/w/index.php?curid=9030478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6" name="object 6"/>
          <p:cNvSpPr txBox="1"/>
          <p:nvPr/>
        </p:nvSpPr>
        <p:spPr>
          <a:xfrm>
            <a:off x="7343013" y="4148404"/>
            <a:ext cx="2260600" cy="2087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spc="-10" dirty="0">
                <a:latin typeface="Calibri"/>
                <a:cs typeface="Calibri"/>
              </a:rPr>
              <a:t>Construction</a:t>
            </a:r>
            <a:endParaRPr sz="28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35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Build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it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out</a:t>
            </a:r>
            <a:endParaRPr sz="2400">
              <a:latin typeface="Calibri"/>
              <a:cs typeface="Calibri"/>
            </a:endParaRPr>
          </a:p>
          <a:p>
            <a:pPr marL="241935" indent="-229235">
              <a:lnSpc>
                <a:spcPct val="100000"/>
              </a:lnSpc>
              <a:spcBef>
                <a:spcPts val="810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Transition</a:t>
            </a:r>
            <a:endParaRPr sz="2800">
              <a:latin typeface="Calibri"/>
              <a:cs typeface="Calibri"/>
            </a:endParaRPr>
          </a:p>
          <a:p>
            <a:pPr marL="472440" lvl="1" indent="-225425">
              <a:lnSpc>
                <a:spcPct val="100000"/>
              </a:lnSpc>
              <a:spcBef>
                <a:spcPts val="25"/>
              </a:spcBef>
              <a:buFont typeface="Calibri"/>
              <a:buChar char="•"/>
              <a:tabLst>
                <a:tab pos="472440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Deploy</a:t>
            </a:r>
            <a:r>
              <a:rPr sz="2400" b="1" i="1" spc="-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5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Training</a:t>
            </a:r>
            <a:r>
              <a:rPr sz="2400" b="1" i="1" spc="-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users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-15" dirty="0"/>
              <a:t> </a:t>
            </a:r>
            <a:r>
              <a:rPr dirty="0"/>
              <a:t>team's</a:t>
            </a:r>
            <a:r>
              <a:rPr spc="-25" dirty="0"/>
              <a:t> </a:t>
            </a:r>
            <a:r>
              <a:rPr dirty="0"/>
              <a:t>effort</a:t>
            </a:r>
            <a:r>
              <a:rPr spc="-5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different</a:t>
            </a:r>
            <a:r>
              <a:rPr spc="-20" dirty="0"/>
              <a:t> </a:t>
            </a:r>
            <a:r>
              <a:rPr dirty="0"/>
              <a:t>activity</a:t>
            </a:r>
            <a:r>
              <a:rPr spc="-45" dirty="0"/>
              <a:t> </a:t>
            </a:r>
            <a:r>
              <a:rPr dirty="0"/>
              <a:t>areas</a:t>
            </a:r>
            <a:r>
              <a:rPr spc="-35" dirty="0"/>
              <a:t> </a:t>
            </a:r>
            <a:r>
              <a:rPr dirty="0"/>
              <a:t>varies</a:t>
            </a:r>
            <a:r>
              <a:rPr spc="-25" dirty="0"/>
              <a:t> </a:t>
            </a:r>
            <a:r>
              <a:rPr dirty="0"/>
              <a:t>by</a:t>
            </a:r>
            <a:r>
              <a:rPr spc="-25" dirty="0"/>
              <a:t> </a:t>
            </a:r>
            <a:r>
              <a:rPr spc="-10" dirty="0"/>
              <a:t>phase.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238" y="6505143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solidFill>
                  <a:srgbClr val="000099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49195" y="722606"/>
            <a:ext cx="8293734" cy="5248910"/>
            <a:chOff x="1949195" y="722606"/>
            <a:chExt cx="8293734" cy="52489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9195" y="722606"/>
              <a:ext cx="8293608" cy="52483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6412" y="2170049"/>
              <a:ext cx="211962" cy="2273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60386" y="2184400"/>
              <a:ext cx="211963" cy="22733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19464" y="2184400"/>
              <a:ext cx="211963" cy="22733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89414" y="2170049"/>
              <a:ext cx="211963" cy="22733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845433" y="6531356"/>
            <a:ext cx="63201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Arial"/>
                <a:cs typeface="Arial"/>
              </a:rPr>
              <a:t>By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Dutchguilder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-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Own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work,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Public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Domain,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u="sng" spc="-1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  <a:hlinkClick r:id="rId6"/>
              </a:rPr>
              <a:t>https://commons.wikimedia.org/w/index.php?curid=37249677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You</a:t>
            </a:r>
            <a:r>
              <a:rPr spc="-30" dirty="0"/>
              <a:t> </a:t>
            </a:r>
            <a:r>
              <a:rPr dirty="0"/>
              <a:t>will</a:t>
            </a:r>
            <a:r>
              <a:rPr spc="-10" dirty="0"/>
              <a:t> </a:t>
            </a:r>
            <a:r>
              <a:rPr dirty="0"/>
              <a:t>use</a:t>
            </a:r>
            <a:r>
              <a:rPr spc="-3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Scrum</a:t>
            </a:r>
            <a:r>
              <a:rPr spc="-25" dirty="0"/>
              <a:t> </a:t>
            </a:r>
            <a:r>
              <a:rPr dirty="0"/>
              <a:t>process</a:t>
            </a:r>
            <a:r>
              <a:rPr spc="-3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define</a:t>
            </a:r>
            <a:r>
              <a:rPr spc="-10" dirty="0"/>
              <a:t> </a:t>
            </a:r>
            <a:r>
              <a:rPr dirty="0"/>
              <a:t>tactical</a:t>
            </a:r>
            <a:r>
              <a:rPr spc="-50" dirty="0"/>
              <a:t> </a:t>
            </a:r>
            <a:r>
              <a:rPr spc="-10" dirty="0"/>
              <a:t>activities.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4535170"/>
            <a:ext cx="1050734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73050" indent="-2292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257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Sprint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single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iteration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working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system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delivers 	</a:t>
            </a:r>
            <a:r>
              <a:rPr sz="2400" dirty="0">
                <a:latin typeface="Calibri"/>
                <a:cs typeface="Calibri"/>
              </a:rPr>
              <a:t>identified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client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935" indent="-229235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Each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Sprint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own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Sprint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Backlog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features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pulled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Product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Backlog.</a:t>
            </a:r>
            <a:endParaRPr sz="2400" dirty="0">
              <a:latin typeface="Calibri"/>
              <a:cs typeface="Calibri"/>
            </a:endParaRPr>
          </a:p>
          <a:p>
            <a:pPr marL="241935" indent="-229235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Every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team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working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Sprint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Backlog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direct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development.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3208" y="948499"/>
            <a:ext cx="6533292" cy="278768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91052" y="3843985"/>
            <a:ext cx="63995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By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Lakeworks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-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Own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work,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GFDL, </a:t>
            </a:r>
            <a:r>
              <a:rPr sz="1200" u="sng" spc="-1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  <a:hlinkClick r:id="rId3"/>
              </a:rPr>
              <a:t>https://commons.wikimedia.org/w/index.php?curid=3526338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ED56D18-04FD-687C-B4AE-B0B7D1869163}"/>
              </a:ext>
            </a:extLst>
          </p:cNvPr>
          <p:cNvSpPr>
            <a:spLocks noGrp="1"/>
          </p:cNvSpPr>
          <p:nvPr/>
        </p:nvSpPr>
        <p:spPr>
          <a:xfrm>
            <a:off x="609600" y="503237"/>
            <a:ext cx="10363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/>
              <a:t>From Strategic to Tactical: </a:t>
            </a:r>
            <a:r>
              <a:rPr dirty="0" err="1"/>
              <a:t>OpenUP</a:t>
            </a:r>
            <a:r>
              <a:rPr dirty="0"/>
              <a:t> and Scrum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9D858D7-43A3-5D27-B7AD-AF469BD63DE2}"/>
              </a:ext>
            </a:extLst>
          </p:cNvPr>
          <p:cNvSpPr>
            <a:spLocks noGrp="1"/>
          </p:cNvSpPr>
          <p:nvPr/>
        </p:nvSpPr>
        <p:spPr>
          <a:xfrm>
            <a:off x="609600" y="1828799"/>
            <a:ext cx="5029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 dirty="0" err="1"/>
              <a:t>OpenUP</a:t>
            </a:r>
            <a:r>
              <a:rPr sz="2400" dirty="0"/>
              <a:t> (Strategic Level)</a:t>
            </a:r>
          </a:p>
          <a:p>
            <a:r>
              <a:rPr sz="2400" dirty="0"/>
              <a:t>Inception: manage requirements &amp; risks</a:t>
            </a:r>
          </a:p>
          <a:p>
            <a:r>
              <a:rPr sz="2400" dirty="0"/>
              <a:t>Elaboration: manage architectural risks</a:t>
            </a:r>
          </a:p>
          <a:p>
            <a:r>
              <a:rPr sz="2400" dirty="0"/>
              <a:t>Construction: build working software</a:t>
            </a:r>
          </a:p>
          <a:p>
            <a:r>
              <a:rPr sz="2400" dirty="0"/>
              <a:t>Transition: deploy &amp; train users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AB37D0B-9CBC-144E-17FA-617BC11A77B2}"/>
              </a:ext>
            </a:extLst>
          </p:cNvPr>
          <p:cNvSpPr>
            <a:spLocks noGrp="1"/>
          </p:cNvSpPr>
          <p:nvPr/>
        </p:nvSpPr>
        <p:spPr>
          <a:xfrm>
            <a:off x="5715000" y="1828799"/>
            <a:ext cx="5029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 dirty="0"/>
              <a:t>Scrum (Tactical Level)</a:t>
            </a:r>
          </a:p>
          <a:p>
            <a:r>
              <a:rPr sz="2400" dirty="0"/>
              <a:t>Sprints deliver working increments</a:t>
            </a:r>
          </a:p>
          <a:p>
            <a:r>
              <a:rPr sz="2400" dirty="0"/>
              <a:t>Product Backlog prioritized by customer value</a:t>
            </a:r>
          </a:p>
          <a:p>
            <a:r>
              <a:rPr sz="2400" dirty="0"/>
              <a:t>Daily stand-ups keep the team aligned</a:t>
            </a:r>
          </a:p>
          <a:p>
            <a:r>
              <a:rPr sz="2400" dirty="0"/>
              <a:t>Retrospectives for 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91352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694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Appreciation for Software Development Process</vt:lpstr>
      <vt:lpstr>What do you want in a Software Development Process?</vt:lpstr>
      <vt:lpstr>These are the principles software engineers follow.</vt:lpstr>
      <vt:lpstr>These are the core activities software engineers practice.</vt:lpstr>
      <vt:lpstr>A defined process codifies the way in which a team will adhere to those principles and practices.</vt:lpstr>
      <vt:lpstr>OpenUP describes project phases at the strategic level.</vt:lpstr>
      <vt:lpstr>A team's effort in different activity areas varies by phase.</vt:lpstr>
      <vt:lpstr>You will use a Scrum process to define tactical activities.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Vallino</dc:creator>
  <cp:lastModifiedBy>Christian Newman</cp:lastModifiedBy>
  <cp:revision>7</cp:revision>
  <dcterms:created xsi:type="dcterms:W3CDTF">2024-08-27T17:25:56Z</dcterms:created>
  <dcterms:modified xsi:type="dcterms:W3CDTF">2025-08-25T16:20:26Z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2024-08-27T00:00:00Z</vt:filetime>
  </property>
  <property fmtid="{D5CDD505-2E9C-101B-9397-08002B2CF9AE}" pid="5" name="Producer">
    <vt:lpwstr>Microsoft® PowerPoint® 2019</vt:lpwstr>
  </property>
</Properties>
</file>