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5143500" type="screen16x9"/>
  <p:notesSz cx="6858000" cy="9144000"/>
  <p:embeddedFontLst>
    <p:embeddedFont>
      <p:font typeface="Roboto Mono Medium" panose="00000009000000000000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F3E269-86C2-4E46-BA65-29D3C9574999}">
  <a:tblStyle styleId="{62F3E269-86C2-4E46-BA65-29D3C9574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00d61a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00d61a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00d61a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00d61a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00d61a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00d61a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00d61a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00d61a1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00d61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00d61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00d61a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00d61a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0e12d8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0e12d8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SWEN 610 Foundations of Software Engineering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3B15-F265-936B-8E2D-FF10E958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API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F5E7-DDF2-A214-AA8B-628546F6A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operations are an API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Controlled Access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→ Nobody touches the DB directly; all access goes through vetted functions.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Security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→ Input validation, permission checks, and parameterized queries happen at the API layer.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Consistency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→ Business rules are enforced in one place (e.g., “when deleting a user, also deactivate their sessions”).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Abstraction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→ You can change the backend (schema, DB engine, ORM) without breaking clients.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Maintainability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→ Testing and logging are easier when interactions go through defined functions.</a:t>
            </a:r>
          </a:p>
          <a:p>
            <a:r>
              <a:rPr lang="en-US" dirty="0"/>
              <a:t>They are also much easier to read and understand versus RAW calls to SQL</a:t>
            </a:r>
          </a:p>
        </p:txBody>
      </p:sp>
    </p:spTree>
    <p:extLst>
      <p:ext uri="{BB962C8B-B14F-4D97-AF65-F5344CB8AC3E}">
        <p14:creationId xmlns:p14="http://schemas.microsoft.com/office/powerpoint/2010/main" val="2283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C13B-CC99-D4FD-2318-68DD8AD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82AF-C746-3922-800A-A9975B052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  <a:p>
            <a:r>
              <a:rPr lang="en-US" dirty="0"/>
              <a:t>Use these to form the basic operations your application needs in the context of interacting with the database</a:t>
            </a:r>
          </a:p>
          <a:p>
            <a:r>
              <a:rPr lang="en-US" dirty="0"/>
              <a:t>To a software engineer, these should form a DB API</a:t>
            </a:r>
          </a:p>
          <a:p>
            <a:pPr lvl="1"/>
            <a:r>
              <a:rPr lang="en-US" dirty="0"/>
              <a:t>Helps us design better code to interact with the DB</a:t>
            </a:r>
          </a:p>
          <a:p>
            <a:pPr lvl="1"/>
            <a:r>
              <a:rPr lang="en-US" dirty="0"/>
              <a:t>Helps us with testing</a:t>
            </a:r>
          </a:p>
          <a:p>
            <a:pPr lvl="1"/>
            <a:r>
              <a:rPr lang="en-US" dirty="0"/>
              <a:t>Helps us with comprehension </a:t>
            </a:r>
          </a:p>
        </p:txBody>
      </p:sp>
    </p:spTree>
    <p:extLst>
      <p:ext uri="{BB962C8B-B14F-4D97-AF65-F5344CB8AC3E}">
        <p14:creationId xmlns:p14="http://schemas.microsoft.com/office/powerpoint/2010/main" val="355347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Create, Read, Update, [Delete|Deactivate]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most common operations on any persistent system no matter the 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comprehensive - just baseline operations. DB ops not included: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Schema creation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complex querying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“Upsert”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more...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SQL, these map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	→	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INSERT</a:t>
            </a:r>
            <a:r>
              <a:rPr lang="en"/>
              <a:t> statements, i.e. add a new row/record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	→	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SELECT … WHERE id=? LIMIT 1</a:t>
            </a:r>
            <a:r>
              <a:rPr lang="en"/>
              <a:t>, i.e. get the single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	→ 	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UPDATE … WHERE id=?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	→ 	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DELETE … WHERE id=?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Deactivate → 	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UPDATE SET active=FALSE … WHERE id=?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536025" y="2341375"/>
          <a:ext cx="3607975" cy="1030125"/>
        </p:xfrm>
        <a:graphic>
          <a:graphicData uri="http://schemas.openxmlformats.org/drawingml/2006/table">
            <a:tbl>
              <a:tblPr>
                <a:noFill/>
                <a:tableStyleId>{62F3E269-86C2-4E46-BA65-29D3C9574999}</a:tableStyleId>
              </a:tblPr>
              <a:tblGrid>
                <a:gridCol w="4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id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title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runtime_minutes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Shawshank Redemption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144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Pulp Fiction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INSERT INTO movies(title, runtime_minutes) 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   VALUES (‘The Departed’,  151)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Intro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a single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from a primary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from a combination of other keys intended to be unique in combination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  <a:t>SELECT * FROM movies WHERE id=1 LIMIT 1</a:t>
            </a:r>
            <a:endParaRPr sz="14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  <a:t>SELECT * FROM movies </a:t>
            </a:r>
            <a:b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  <a:t>	WHERE title=’The Shawshank Redemption’</a:t>
            </a:r>
            <a:b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  <a:t>	AND year=1994</a:t>
            </a:r>
            <a:b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" sz="1400">
                <a:latin typeface="Roboto Mono Medium"/>
                <a:ea typeface="Roboto Mono Medium"/>
                <a:cs typeface="Roboto Mono Medium"/>
                <a:sym typeface="Roboto Mono Medium"/>
              </a:rPr>
              <a:t>	LIMIT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an existing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from a primary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from a combination of other keys intended to be unique in combination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UPDATE movies SET year=1994 WHERE id=1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UPDATE movies SET year=DEFAULT WHERE id=1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UPDATE weather SET temp_lo = temp_lo+1, 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	temp_hi = temp_lo+15, prcp = DEFAULT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WHERE city = 'San Francisco' AND date = '2003-07-03'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RETURNING temp_lo, temp_hi, prcp;</a:t>
            </a:r>
            <a:endParaRPr sz="1100" b="1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b="1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or Deactivate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decision: do we really want to lose this data?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Maybe the customer will come back?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Privacy and the “Right to be forgotten”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about relationships? We’ll get to that.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DELETE FROM … WHERE ...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i="1"/>
              <a:t>DO NOT FORGET THE WHERE CLAUSE</a:t>
            </a:r>
            <a:br>
              <a:rPr lang="en"/>
            </a:br>
            <a:r>
              <a:rPr lang="en" sz="700" i="1"/>
              <a:t>MANY BOTHANS HAVE DIED FORGETTING THE WHERE CLAUSE</a:t>
            </a:r>
            <a:endParaRPr sz="700" i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Returns the number of records deleted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 Medium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UPDATE … SET col=FALSE … WHERE…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 future queries, you will need to account for having deactivated records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DELETE FROM movies WHERE id=2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UPDATE movies 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	SET active=FALSE 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	WHERE id=1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Upsert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4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“Insert this row, if a record with that idea exists, update instead”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Treats the table more like a dictionary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Very common, helps reduce client logic, and very performant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Postgres, use INSERT INTO … ON CONFLICT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Tell the conflict to look for is the uniqueness of the primary key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you can do much more if you use more complex constraints </a:t>
            </a:r>
            <a:r>
              <a:rPr lang="en" sz="900" dirty="0"/>
              <a:t>out of scope for this class</a:t>
            </a:r>
            <a:endParaRPr lang="en-US" sz="900" dirty="0"/>
          </a:p>
          <a:p>
            <a:pPr lvl="1">
              <a:spcBef>
                <a:spcPts val="0"/>
              </a:spcBef>
            </a:pPr>
            <a:r>
              <a:rPr lang="en" dirty="0"/>
              <a:t>e.g. </a:t>
            </a:r>
            <a:r>
              <a:rPr lang="en-US" sz="1000" dirty="0"/>
              <a:t>INSERT INTO users (email, name, </a:t>
            </a:r>
            <a:r>
              <a:rPr lang="en-US" sz="1000" dirty="0" err="1"/>
              <a:t>last_login</a:t>
            </a:r>
            <a:r>
              <a:rPr lang="en-US" sz="1000" dirty="0"/>
              <a:t>)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sz="1000" dirty="0"/>
              <a:t>                   VALUES ('alice@example.com', 'Alice', NOW())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sz="1000" dirty="0"/>
              <a:t>                   ON CONFLICT (email) 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sz="1000" dirty="0"/>
              <a:t>                   DO UPDATE SET 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sz="1000" dirty="0"/>
              <a:t>                       name = EXCLUDED.name,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sz="1000" dirty="0"/>
              <a:t>                       </a:t>
            </a:r>
            <a:r>
              <a:rPr lang="en-US" sz="1000" dirty="0" err="1"/>
              <a:t>last_login</a:t>
            </a:r>
            <a:r>
              <a:rPr lang="en-US" sz="1000" dirty="0"/>
              <a:t> = </a:t>
            </a:r>
            <a:r>
              <a:rPr lang="en-US" sz="1000" dirty="0" err="1"/>
              <a:t>EXCLUDED.last_login</a:t>
            </a:r>
            <a:r>
              <a:rPr lang="en-US" sz="1000" dirty="0"/>
              <a:t>;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 on CRUD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validation &amp; trusting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ensure this data is well-formed?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Validate the data BEFORE going to DB layer, 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Validate as PART of your DB layer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Validate with DB constraints (e.g. Postgres’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the only API talking to this database, or are there other sources?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get the primary key in the first place?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other query that is like a “list all”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returns generated primary keys</a:t>
            </a:r>
            <a:endParaRPr/>
          </a:p>
          <a:p>
            <a:pPr marL="914400" marR="762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currval(</a:t>
            </a:r>
            <a:r>
              <a:rPr lang="en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'movies_id_seq'</a:t>
            </a:r>
            <a:r>
              <a:rPr lang="en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/>
              <a:t>is the most recent generated ID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 is a big motivator for Object-Relational Mapping (ORM)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be demonstrated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8BB2-B8AB-2DC3-236F-C53E58D1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from a software engineer’s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E4511-D965-A32E-9550-F369537A5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what operations you need for your application, based on the 4 basic operations in CRUD</a:t>
            </a:r>
          </a:p>
          <a:p>
            <a:r>
              <a:rPr lang="en-US" dirty="0"/>
              <a:t>Create functions that implement these operations</a:t>
            </a:r>
          </a:p>
          <a:p>
            <a:r>
              <a:rPr lang="en-US" dirty="0"/>
              <a:t>Test these operations as normal</a:t>
            </a:r>
          </a:p>
          <a:p>
            <a:r>
              <a:rPr lang="en-US" dirty="0"/>
              <a:t>What are the advantages to these functions? Why wrap CRUD operations in functions at all?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404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899</Words>
  <Application>Microsoft Office PowerPoint</Application>
  <PresentationFormat>On-screen Show (16:9)</PresentationFormat>
  <Paragraphs>103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Courier New</vt:lpstr>
      <vt:lpstr>Roboto Mono Medium</vt:lpstr>
      <vt:lpstr>Arial</vt:lpstr>
      <vt:lpstr>Simple Light</vt:lpstr>
      <vt:lpstr>CRUD Operations</vt:lpstr>
      <vt:lpstr>Create, Read, Update, [Delete|Deactivate]</vt:lpstr>
      <vt:lpstr>Create</vt:lpstr>
      <vt:lpstr>Read</vt:lpstr>
      <vt:lpstr>Update</vt:lpstr>
      <vt:lpstr>Delete or Deactivate</vt:lpstr>
      <vt:lpstr>Upsert</vt:lpstr>
      <vt:lpstr>Design Considerations on CRUD</vt:lpstr>
      <vt:lpstr>CRUD from a software engineer’s perspective</vt:lpstr>
      <vt:lpstr>CRUD API Functions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</dc:title>
  <cp:lastModifiedBy>Christian Newman</cp:lastModifiedBy>
  <cp:revision>5</cp:revision>
  <dcterms:modified xsi:type="dcterms:W3CDTF">2025-09-08T21:29:52Z</dcterms:modified>
</cp:coreProperties>
</file>