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2">
  <p:sldMasterIdLst>
    <p:sldMasterId id="2147483648" r:id="rId1"/>
  </p:sldMasterIdLst>
  <p:notesMasterIdLst>
    <p:notesMasterId r:id="rId18"/>
  </p:notesMasterIdLst>
  <p:handoutMasterIdLst>
    <p:handoutMasterId r:id="rId19"/>
  </p:handoutMasterIdLst>
  <p:sldIdLst>
    <p:sldId id="256" r:id="rId2"/>
    <p:sldId id="461" r:id="rId3"/>
    <p:sldId id="452" r:id="rId4"/>
    <p:sldId id="453" r:id="rId5"/>
    <p:sldId id="454" r:id="rId6"/>
    <p:sldId id="455" r:id="rId7"/>
    <p:sldId id="456" r:id="rId8"/>
    <p:sldId id="448" r:id="rId9"/>
    <p:sldId id="462" r:id="rId10"/>
    <p:sldId id="449" r:id="rId11"/>
    <p:sldId id="450" r:id="rId12"/>
    <p:sldId id="451" r:id="rId13"/>
    <p:sldId id="457" r:id="rId14"/>
    <p:sldId id="458" r:id="rId15"/>
    <p:sldId id="459" r:id="rId16"/>
    <p:sldId id="460" r:id="rId17"/>
  </p:sldIdLst>
  <p:sldSz cx="12192000" cy="6858000"/>
  <p:notesSz cx="7010400" cy="92964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D40"/>
    <a:srgbClr val="17295D"/>
    <a:srgbClr val="A31F15"/>
    <a:srgbClr val="6F8E2A"/>
    <a:srgbClr val="000000"/>
    <a:srgbClr val="FFCC99"/>
    <a:srgbClr val="88AE34"/>
    <a:srgbClr val="799A2E"/>
    <a:srgbClr val="6CA200"/>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31" autoAdjust="0"/>
    <p:restoredTop sz="82218" autoAdjust="0"/>
  </p:normalViewPr>
  <p:slideViewPr>
    <p:cSldViewPr>
      <p:cViewPr varScale="1">
        <p:scale>
          <a:sx n="65" d="100"/>
          <a:sy n="65" d="100"/>
        </p:scale>
        <p:origin x="143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7840" cy="464820"/>
          </a:xfrm>
          <a:prstGeom prst="rect">
            <a:avLst/>
          </a:prstGeom>
        </p:spPr>
        <p:txBody>
          <a:bodyPr vert="horz"/>
          <a:lstStyle/>
          <a:p>
            <a:endParaRPr lang="en-US"/>
          </a:p>
        </p:txBody>
      </p:sp>
      <p:sp>
        <p:nvSpPr>
          <p:cNvPr id="3" name="Rectangle 3"/>
          <p:cNvSpPr>
            <a:spLocks noGrp="1"/>
          </p:cNvSpPr>
          <p:nvPr>
            <p:ph type="dt" sz="quarter" idx="1"/>
          </p:nvPr>
        </p:nvSpPr>
        <p:spPr>
          <a:xfrm>
            <a:off x="3970938" y="0"/>
            <a:ext cx="3037840" cy="464820"/>
          </a:xfrm>
          <a:prstGeom prst="rect">
            <a:avLst/>
          </a:prstGeom>
        </p:spPr>
        <p:txBody>
          <a:bodyPr vert="horz"/>
          <a:lstStyle/>
          <a:p>
            <a:fld id="{31555DB1-8736-42A3-B48D-2B08FB93332A}" type="datetimeFigureOut">
              <a:rPr lang="en-US" smtClean="0"/>
              <a:pPr/>
              <a:t>10/2/2024</a:t>
            </a:fld>
            <a:endParaRPr lang="en-US"/>
          </a:p>
        </p:txBody>
      </p:sp>
      <p:sp>
        <p:nvSpPr>
          <p:cNvPr id="4" name="Rectangle 4"/>
          <p:cNvSpPr>
            <a:spLocks noGrp="1"/>
          </p:cNvSpPr>
          <p:nvPr>
            <p:ph type="ftr" sz="quarter" idx="2"/>
          </p:nvPr>
        </p:nvSpPr>
        <p:spPr>
          <a:xfrm>
            <a:off x="0" y="8829967"/>
            <a:ext cx="3037840" cy="464820"/>
          </a:xfrm>
          <a:prstGeom prst="rect">
            <a:avLst/>
          </a:prstGeom>
        </p:spPr>
        <p:txBody>
          <a:bodyPr vert="horz"/>
          <a:lstStyle/>
          <a:p>
            <a:endParaRPr lang="en-US"/>
          </a:p>
        </p:txBody>
      </p:sp>
      <p:sp>
        <p:nvSpPr>
          <p:cNvPr id="5" name="Rectangle 5"/>
          <p:cNvSpPr>
            <a:spLocks noGrp="1"/>
          </p:cNvSpPr>
          <p:nvPr>
            <p:ph type="sldNum" sz="quarter" idx="3"/>
          </p:nvPr>
        </p:nvSpPr>
        <p:spPr>
          <a:xfrm>
            <a:off x="3970938" y="8829967"/>
            <a:ext cx="3037840" cy="464820"/>
          </a:xfrm>
          <a:prstGeom prst="rect">
            <a:avLst/>
          </a:prstGeom>
        </p:spPr>
        <p:txBody>
          <a:bodyPr vert="horz"/>
          <a:lstStyle/>
          <a:p>
            <a:fld id="{5400D380-E0D7-4EB1-B91E-BFCC7DA7F29D}" type="slidenum">
              <a:rPr lang="en-US" smtClean="0"/>
              <a:pPr/>
              <a:t>‹#›</a:t>
            </a:fld>
            <a:endParaRPr lang="en-US"/>
          </a:p>
        </p:txBody>
      </p:sp>
    </p:spTree>
    <p:extLst>
      <p:ext uri="{BB962C8B-B14F-4D97-AF65-F5344CB8AC3E}">
        <p14:creationId xmlns:p14="http://schemas.microsoft.com/office/powerpoint/2010/main" val="2924990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7840" cy="464820"/>
          </a:xfrm>
          <a:prstGeom prst="rect">
            <a:avLst/>
          </a:prstGeom>
        </p:spPr>
        <p:txBody>
          <a:bodyPr vert="horz"/>
          <a:lstStyle/>
          <a:p>
            <a:endParaRPr lang="en-US"/>
          </a:p>
        </p:txBody>
      </p:sp>
      <p:sp>
        <p:nvSpPr>
          <p:cNvPr id="3" name="Rectangle 3"/>
          <p:cNvSpPr>
            <a:spLocks noGrp="1"/>
          </p:cNvSpPr>
          <p:nvPr>
            <p:ph type="dt" idx="1"/>
          </p:nvPr>
        </p:nvSpPr>
        <p:spPr>
          <a:xfrm>
            <a:off x="3970938" y="0"/>
            <a:ext cx="3037840" cy="464820"/>
          </a:xfrm>
          <a:prstGeom prst="rect">
            <a:avLst/>
          </a:prstGeom>
        </p:spPr>
        <p:txBody>
          <a:bodyPr vert="horz"/>
          <a:lstStyle/>
          <a:p>
            <a:fld id="{0BDB199F-A56C-4049-BA04-1447030960FF}" type="datetimeFigureOut">
              <a:rPr lang="en-US" smtClean="0"/>
              <a:pPr/>
              <a:t>10/2/2024</a:t>
            </a:fld>
            <a:endParaRPr lang="en-US"/>
          </a:p>
        </p:txBody>
      </p:sp>
      <p:sp>
        <p:nvSpPr>
          <p:cNvPr id="4" name="Rectangle 4"/>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anchor="ctr"/>
          <a:lstStyle/>
          <a:p>
            <a:endParaRPr lang="en-US"/>
          </a:p>
        </p:txBody>
      </p:sp>
      <p:sp>
        <p:nvSpPr>
          <p:cNvPr id="5" name="Rectangle 5"/>
          <p:cNvSpPr>
            <a:spLocks noGrp="1"/>
          </p:cNvSpPr>
          <p:nvPr>
            <p:ph type="body" sz="quarter" idx="3"/>
          </p:nvPr>
        </p:nvSpPr>
        <p:spPr>
          <a:xfrm>
            <a:off x="701040" y="4415790"/>
            <a:ext cx="5608320" cy="41833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829967"/>
            <a:ext cx="3037840" cy="464820"/>
          </a:xfrm>
          <a:prstGeom prst="rect">
            <a:avLst/>
          </a:prstGeom>
        </p:spPr>
        <p:txBody>
          <a:bodyPr vert="horz"/>
          <a:lstStyle/>
          <a:p>
            <a:endParaRPr lang="en-US"/>
          </a:p>
        </p:txBody>
      </p:sp>
      <p:sp>
        <p:nvSpPr>
          <p:cNvPr id="7" name="Rectangle 7"/>
          <p:cNvSpPr>
            <a:spLocks noGrp="1"/>
          </p:cNvSpPr>
          <p:nvPr>
            <p:ph type="sldNum" sz="quarter" idx="5"/>
          </p:nvPr>
        </p:nvSpPr>
        <p:spPr>
          <a:xfrm>
            <a:off x="3970938" y="8829967"/>
            <a:ext cx="3037840" cy="464820"/>
          </a:xfrm>
          <a:prstGeom prst="rect">
            <a:avLst/>
          </a:prstGeom>
        </p:spPr>
        <p:txBody>
          <a:bodyPr vert="horz"/>
          <a:lstStyle/>
          <a:p>
            <a:fld id="{B3A019F3-8596-4028-9847-CBD3A185B07A}" type="slidenum">
              <a:rPr lang="en-US" smtClean="0"/>
              <a:pPr/>
              <a:t>‹#›</a:t>
            </a:fld>
            <a:endParaRPr lang="en-US"/>
          </a:p>
        </p:txBody>
      </p:sp>
    </p:spTree>
    <p:extLst>
      <p:ext uri="{BB962C8B-B14F-4D97-AF65-F5344CB8AC3E}">
        <p14:creationId xmlns:p14="http://schemas.microsoft.com/office/powerpoint/2010/main" val="129032015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a:xfrm>
            <a:off x="406400" y="696913"/>
            <a:ext cx="6197600" cy="3486150"/>
          </a:xfrm>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3A019F3-8596-4028-9847-CBD3A185B0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lstStyle/>
          <a:p>
            <a:endParaRPr lang="en-US" dirty="0"/>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pPr/>
              <a:t>10</a:t>
            </a:fld>
            <a:endParaRPr lang="en-US"/>
          </a:p>
        </p:txBody>
      </p:sp>
    </p:spTree>
    <p:extLst>
      <p:ext uri="{BB962C8B-B14F-4D97-AF65-F5344CB8AC3E}">
        <p14:creationId xmlns:p14="http://schemas.microsoft.com/office/powerpoint/2010/main" val="3542935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pPr defTabSz="931774">
              <a:defRPr/>
            </a:pPr>
            <a:r>
              <a:rPr lang="en-US" dirty="0">
                <a:solidFill>
                  <a:schemeClr val="accent6"/>
                </a:solidFill>
              </a:rPr>
              <a:t>The question comes up of how do we bridge the gap. The problem is that usually we only know the answer once we are already on the other side. </a:t>
            </a:r>
          </a:p>
          <a:p>
            <a:pPr defTabSz="931774">
              <a:defRPr/>
            </a:pPr>
            <a:r>
              <a:rPr lang="en-US" dirty="0">
                <a:solidFill>
                  <a:schemeClr val="accent6"/>
                </a:solidFill>
              </a:rPr>
              <a:t>The next few slides discuss some ways of reducing architecture breakers, namely through being an architecture savvy developer. </a:t>
            </a:r>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11</a:t>
            </a:fld>
            <a:endParaRPr 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pPr defTabSz="931774">
              <a:defRPr/>
            </a:pPr>
            <a:r>
              <a:rPr lang="en-US" dirty="0">
                <a:solidFill>
                  <a:schemeClr val="accent6"/>
                </a:solidFill>
              </a:rPr>
              <a:t>Going back to what are architecture breakers…</a:t>
            </a:r>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12</a:t>
            </a:fld>
            <a:endParaRPr 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pPr defTabSz="931774">
              <a:defRPr/>
            </a:pPr>
            <a:r>
              <a:rPr lang="en-US" dirty="0">
                <a:solidFill>
                  <a:schemeClr val="accent6"/>
                </a:solidFill>
              </a:rPr>
              <a:t>One way we can help reduce architecture breakers is by developing test cases specifically for our </a:t>
            </a:r>
            <a:r>
              <a:rPr lang="en-US" i="1" dirty="0">
                <a:solidFill>
                  <a:schemeClr val="accent6"/>
                </a:solidFill>
              </a:rPr>
              <a:t>architectural tactics</a:t>
            </a:r>
            <a:r>
              <a:rPr lang="en-US" i="0" dirty="0">
                <a:solidFill>
                  <a:schemeClr val="accent6"/>
                </a:solidFill>
              </a:rPr>
              <a:t>. So, not just for functionality. </a:t>
            </a:r>
          </a:p>
          <a:p>
            <a:pPr defTabSz="931774">
              <a:defRPr/>
            </a:pPr>
            <a:r>
              <a:rPr lang="en-US" i="0" dirty="0">
                <a:solidFill>
                  <a:schemeClr val="accent6"/>
                </a:solidFill>
              </a:rPr>
              <a:t>Here, you have to think about what those breakers can be… </a:t>
            </a:r>
            <a:endParaRPr lang="en-US" dirty="0">
              <a:solidFill>
                <a:schemeClr val="accent6"/>
              </a:solidFill>
            </a:endParaRPr>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13</a:t>
            </a:fld>
            <a:endParaRPr 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pPr marL="171450" indent="-171450">
              <a:buFont typeface="Arial" panose="020B0604020202020204" pitchFamily="34" charset="0"/>
              <a:buChar char="•"/>
            </a:pPr>
            <a:r>
              <a:rPr lang="en-US" dirty="0"/>
              <a:t>When a thread is reused without proper resetting, it may retain stale or inconsistent state from its previous execution, leading to unpredictable behavior.</a:t>
            </a:r>
          </a:p>
          <a:p>
            <a:pPr marL="171450" indent="-171450">
              <a:buFont typeface="Arial" panose="020B0604020202020204" pitchFamily="34" charset="0"/>
              <a:buChar char="•"/>
            </a:pPr>
            <a:r>
              <a:rPr lang="en-US" dirty="0"/>
              <a:t>When multiple threads access shared resources without proper synchronization, race conditions, deadlocks, or data corruption can occur.</a:t>
            </a:r>
          </a:p>
          <a:p>
            <a:pPr marL="171450" indent="-171450">
              <a:buFont typeface="Arial" panose="020B0604020202020204" pitchFamily="34" charset="0"/>
              <a:buChar char="•"/>
            </a:pPr>
            <a:r>
              <a:rPr lang="en-US" dirty="0"/>
              <a:t>Thread pooling may involve loading resources either lazily (on-demand) or eagerly (all at once). In cases where eager loading occurs in a thread-pooling system, resources can be unnecessarily consumed, leading to inefficiency. </a:t>
            </a:r>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14</a:t>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Sometimes, an architecture breaker can consist of multiple “parts”/conditions breaking it, other times it is just one “part” that breaks it. </a:t>
            </a:r>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15</a:t>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Identifying potential architectural breakers is not easy: you have to think about the architectural or QA goals you want to achieve, ensure you are using good design principles, and identify where extra complexity can occur…</a:t>
            </a:r>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16</a:t>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dirty="0"/>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469161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real-world example. You can look up the “issues reported” (Hadoop-4584 and Hadoop-178) for more information. </a:t>
            </a:r>
          </a:p>
          <a:p>
            <a:endParaRPr lang="en-US" dirty="0"/>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3</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Due to the message delay, heartbeat doesn’t get there on time, and the monitor thinks the system is down when it’s not. </a:t>
            </a:r>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dirty="0"/>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5</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Tradeoffs aren’t always breakers. However, when you are starting to have unnecessary tradeoffs due to poor design choices, then that becomes a breaker. </a:t>
            </a:r>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6</a:t>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A high-level architecture of a </a:t>
            </a:r>
            <a:r>
              <a:rPr lang="en-US" b="1" dirty="0"/>
              <a:t>Hadoop-based distributed system</a:t>
            </a:r>
            <a:r>
              <a:rPr lang="en-US" dirty="0"/>
              <a:t>, particularly focusing on the </a:t>
            </a:r>
            <a:r>
              <a:rPr lang="en-US" b="1" dirty="0"/>
              <a:t>MapReduce</a:t>
            </a:r>
            <a:r>
              <a:rPr lang="en-US" dirty="0"/>
              <a:t> framework.</a:t>
            </a:r>
          </a:p>
          <a:p>
            <a:endParaRPr lang="en-US" dirty="0"/>
          </a:p>
          <a:p>
            <a:r>
              <a:rPr lang="en-US" dirty="0"/>
              <a:t>The Big Ball of Mud is an </a:t>
            </a:r>
            <a:r>
              <a:rPr lang="en-US" i="1" dirty="0"/>
              <a:t>architectural anti-pattern characterized by a lack of clear structure and organization</a:t>
            </a:r>
            <a:r>
              <a:rPr lang="en-US" i="0" dirty="0"/>
              <a:t>.</a:t>
            </a:r>
          </a:p>
          <a:p>
            <a:endParaRPr lang="en-US" i="0" dirty="0"/>
          </a:p>
          <a:p>
            <a:r>
              <a:rPr lang="en-US" dirty="0"/>
              <a:t>Simply speaking, you get a big ball of mud when each element has a dependency with other elements. You can see a graph of the dependencies from well-known open-source project Apache Hadoop. In order to visualize the big ball of mud (or rather, the big ball of yarn), you draw a circle and place classes from the project evenly on it. Just draw a line between each pair of classes that depend on each other. All of these dependencies introduce a lot of complexities into the system. </a:t>
            </a:r>
          </a:p>
          <a:p>
            <a:endParaRPr lang="en-US" dirty="0"/>
          </a:p>
          <a:p>
            <a:r>
              <a:rPr lang="en-US" dirty="0"/>
              <a:t>Issues from this may arise by making changes in the system. By making a change in one place, you can introduce unpredictable behavior somewhere else. This means you have high coupling, and therefore lowered modifiability. </a:t>
            </a:r>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Remember: architectural tactics help influence the quality attribute response. </a:t>
            </a:r>
          </a:p>
          <a:p>
            <a:r>
              <a:rPr lang="en-US" dirty="0"/>
              <a:t>This is another example of functionality taking precedence over quality attributes. </a:t>
            </a:r>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dirty="0"/>
              <a:t>Remember: architectural tactics help influence the quality attribute response. </a:t>
            </a:r>
          </a:p>
          <a:p>
            <a:r>
              <a:rPr lang="en-US" dirty="0"/>
              <a:t>This is another example of functionality taking precedence over quality attributes. </a:t>
            </a:r>
          </a:p>
        </p:txBody>
      </p:sp>
      <p:sp>
        <p:nvSpPr>
          <p:cNvPr id="4" name="Slide Number Placeholder 3"/>
          <p:cNvSpPr>
            <a:spLocks noGrp="1"/>
          </p:cNvSpPr>
          <p:nvPr>
            <p:ph type="sldNum" sz="quarter" idx="10"/>
          </p:nvPr>
        </p:nvSpPr>
        <p:spPr/>
        <p:txBody>
          <a:bodyPr lIns="93177" tIns="46589" rIns="93177" bIns="46589"/>
          <a:lstStyle/>
          <a:p>
            <a:fld id="{CA81E32A-1C7F-46A2-B7B0-A052DDE674BA}"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19386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762000"/>
          </a:xfrm>
          <a:solidFill>
            <a:schemeClr val="accent6">
              <a:shade val="75000"/>
            </a:schemeClr>
          </a:solidFill>
        </p:spPr>
        <p:txBody>
          <a:bodyPr>
            <a:noAutofit/>
          </a:bodyPr>
          <a:lstStyle>
            <a:lvl1pPr>
              <a:defRPr sz="3200"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F67F149A-ADB5-415A-9FCB-02A00CEFA994}" type="datetime1">
              <a:rPr lang="en-US" smtClean="0"/>
              <a:pPr algn="r"/>
              <a:t>10/2/2024</a:t>
            </a:fld>
            <a:endParaRPr lang="en-US"/>
          </a:p>
        </p:txBody>
      </p:sp>
      <p:sp>
        <p:nvSpPr>
          <p:cNvPr id="8" name="Rectangle 8"/>
          <p:cNvSpPr>
            <a:spLocks noGrp="1"/>
          </p:cNvSpPr>
          <p:nvPr>
            <p:ph type="sldNum" sz="quarter" idx="15"/>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
        <p:nvSpPr>
          <p:cNvPr id="10" name="TextBox 9"/>
          <p:cNvSpPr txBox="1"/>
          <p:nvPr userDrawn="1"/>
        </p:nvSpPr>
        <p:spPr>
          <a:xfrm>
            <a:off x="406400" y="1383268"/>
            <a:ext cx="10058400" cy="369332"/>
          </a:xfrm>
          <a:prstGeom prst="rect">
            <a:avLst/>
          </a:prstGeom>
          <a:noFill/>
        </p:spPr>
        <p:txBody>
          <a:bodyPr wrap="square" rtlCol="0">
            <a:spAutoFit/>
          </a:bodyPr>
          <a:lstStyle/>
          <a:p>
            <a:pPr marL="347663" indent="-347663">
              <a:buClr>
                <a:schemeClr val="accent6">
                  <a:lumMod val="50000"/>
                </a:schemeClr>
              </a:buClr>
              <a:buFont typeface="Wingdings" pitchFamily="2" charset="2"/>
              <a:buChar char="§"/>
            </a:pPr>
            <a:r>
              <a:rPr lang="en-US" sz="1800" dirty="0"/>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8"/>
          <p:cNvSpPr>
            <a:spLocks noGrp="1"/>
          </p:cNvSpPr>
          <p:nvPr>
            <p:ph type="body" sz="quarter" idx="16"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8"/>
          <p:cNvSpPr>
            <a:spLocks noGrp="1"/>
          </p:cNvSpPr>
          <p:nvPr>
            <p:ph type="body" sz="quarter" idx="18"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9"/>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1"/>
          <p:cNvSpPr>
            <a:spLocks noGrp="1"/>
          </p:cNvSpPr>
          <p:nvPr>
            <p:ph type="dt" sz="half" idx="20"/>
          </p:nvPr>
        </p:nvSpPr>
        <p:spPr/>
        <p:txBody>
          <a:bodyPr/>
          <a:lstStyle/>
          <a:p>
            <a:pPr algn="r"/>
            <a:fld id="{C62827CF-A0EF-4581-ACA3-D3A86640FE20}" type="datetime1">
              <a:rPr lang="en-US" smtClean="0"/>
              <a:pPr algn="r"/>
              <a:t>10/2/2024</a:t>
            </a:fld>
            <a:endParaRPr lang="en-US"/>
          </a:p>
        </p:txBody>
      </p:sp>
      <p:sp>
        <p:nvSpPr>
          <p:cNvPr id="22" name="Rectangle 22"/>
          <p:cNvSpPr>
            <a:spLocks noGrp="1"/>
          </p:cNvSpPr>
          <p:nvPr>
            <p:ph type="sldNum" sz="quarter" idx="21"/>
          </p:nvPr>
        </p:nvSpPr>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5"/>
          </p:nvPr>
        </p:nvSpPr>
        <p:spPr>
          <a:xfrm>
            <a:off x="402336" y="609600"/>
            <a:ext cx="10765536"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8"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3"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9"/>
          <p:cNvSpPr>
            <a:spLocks noGrp="1"/>
          </p:cNvSpPr>
          <p:nvPr>
            <p:ph type="dt" sz="half" idx="22"/>
          </p:nvPr>
        </p:nvSpPr>
        <p:spPr/>
        <p:txBody>
          <a:bodyPr/>
          <a:lstStyle/>
          <a:p>
            <a:pPr algn="r"/>
            <a:fld id="{8AB9FA84-380B-487E-8C57-06D5866F162D}" type="datetime1">
              <a:rPr lang="en-US" smtClean="0"/>
              <a:pPr algn="r"/>
              <a:t>10/2/2024</a:t>
            </a:fld>
            <a:endParaRPr lang="en-US"/>
          </a:p>
        </p:txBody>
      </p:sp>
      <p:sp>
        <p:nvSpPr>
          <p:cNvPr id="20" name="Rectangle 20"/>
          <p:cNvSpPr>
            <a:spLocks noGrp="1"/>
          </p:cNvSpPr>
          <p:nvPr>
            <p:ph type="sldNum" sz="quarter" idx="23"/>
          </p:nvPr>
        </p:nvSpPr>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16"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18"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9"/>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Rectangle 23"/>
          <p:cNvSpPr>
            <a:spLocks noGrp="1"/>
          </p:cNvSpPr>
          <p:nvPr>
            <p:ph type="dt" sz="half" idx="22"/>
          </p:nvPr>
        </p:nvSpPr>
        <p:spPr/>
        <p:txBody>
          <a:bodyPr/>
          <a:lstStyle/>
          <a:p>
            <a:pPr algn="r"/>
            <a:fld id="{689DDEAC-9968-4BBA-B6DC-E6D57F4B0DC6}" type="datetime1">
              <a:rPr lang="en-US" smtClean="0"/>
              <a:pPr algn="r"/>
              <a:t>10/2/2024</a:t>
            </a:fld>
            <a:endParaRPr lang="en-US"/>
          </a:p>
        </p:txBody>
      </p:sp>
      <p:sp>
        <p:nvSpPr>
          <p:cNvPr id="27" name="Rectangle 27"/>
          <p:cNvSpPr>
            <a:spLocks noGrp="1"/>
          </p:cNvSpPr>
          <p:nvPr>
            <p:ph type="sldNum" sz="quarter" idx="23"/>
          </p:nvPr>
        </p:nvSpPr>
        <p:spPr/>
        <p:txBody>
          <a:bodyPr/>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p>
            <a:r>
              <a:rPr lang="en-US"/>
              <a:t>Click to edit Master title style</a:t>
            </a:r>
          </a:p>
        </p:txBody>
      </p:sp>
      <p:sp>
        <p:nvSpPr>
          <p:cNvPr id="10"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8" name="Rectangle 11"/>
          <p:cNvSpPr>
            <a:spLocks noGrp="1"/>
          </p:cNvSpPr>
          <p:nvPr>
            <p:ph sz="quarter" idx="16"/>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0"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8"/>
          <p:cNvSpPr>
            <a:spLocks noGrp="1"/>
          </p:cNvSpPr>
          <p:nvPr>
            <p:ph type="body" sz="quarter" idx="17"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3" name="Rectangle 11"/>
          <p:cNvSpPr>
            <a:spLocks noGrp="1"/>
          </p:cNvSpPr>
          <p:nvPr>
            <p:ph sz="quarter" idx="18"/>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9"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20"/>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EEB0FA9-82A7-4404-83AE-97F3C293BC05}" type="datetime1">
              <a:rPr lang="en-US" smtClean="0"/>
              <a:pPr algn="r"/>
              <a:t>10/2/2024</a:t>
            </a:fld>
            <a:endParaRPr lang="en-US"/>
          </a:p>
        </p:txBody>
      </p:sp>
      <p:sp>
        <p:nvSpPr>
          <p:cNvPr id="18" name="Rectangle 18"/>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p>
        </p:txBody>
      </p:sp>
      <p:sp>
        <p:nvSpPr>
          <p:cNvPr id="18" name="Rectangle 8"/>
          <p:cNvSpPr>
            <a:spLocks noGrp="1"/>
          </p:cNvSpPr>
          <p:nvPr>
            <p:ph type="body" sz="quarter" idx="13"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5"/>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a:spLocks noGrp="1"/>
          </p:cNvSpPr>
          <p:nvPr>
            <p:ph type="body" sz="quarter" idx="14"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0" name="Rectangle 11"/>
          <p:cNvSpPr>
            <a:spLocks noGrp="1"/>
          </p:cNvSpPr>
          <p:nvPr>
            <p:ph sz="quarter" idx="16"/>
          </p:nvPr>
        </p:nvSpPr>
        <p:spPr>
          <a:xfrm>
            <a:off x="4064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p:cNvSpPr>
          <p:nvPr>
            <p:ph type="body" sz="quarter" idx="17" hasCustomPrompt="1"/>
          </p:nvPr>
        </p:nvSpPr>
        <p:spPr>
          <a:xfrm>
            <a:off x="4023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8"/>
          </p:nvPr>
        </p:nvSpPr>
        <p:spPr>
          <a:xfrm>
            <a:off x="4023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9" hasCustomPrompt="1"/>
          </p:nvPr>
        </p:nvSpPr>
        <p:spPr>
          <a:xfrm>
            <a:off x="4064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6" name="Rectangle 11"/>
          <p:cNvSpPr>
            <a:spLocks noGrp="1"/>
          </p:cNvSpPr>
          <p:nvPr>
            <p:ph sz="quarter" idx="20"/>
          </p:nvPr>
        </p:nvSpPr>
        <p:spPr>
          <a:xfrm>
            <a:off x="4064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7BF1F27-3004-4600-8938-7DA2C8971172}" type="datetime1">
              <a:rPr lang="en-US" smtClean="0"/>
              <a:pPr algn="r"/>
              <a:t>10/2/2024</a:t>
            </a:fld>
            <a:endParaRPr lang="en-US" dirty="0"/>
          </a:p>
        </p:txBody>
      </p:sp>
      <p:sp>
        <p:nvSpPr>
          <p:cNvPr id="19" name="Rectangle 19"/>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p>
            <a:r>
              <a:rPr lang="en-US"/>
              <a:t>Click to edit Master title style</a:t>
            </a:r>
          </a:p>
        </p:txBody>
      </p:sp>
      <p:sp>
        <p:nvSpPr>
          <p:cNvPr id="23"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9" name="Rectangle 11"/>
          <p:cNvSpPr>
            <a:spLocks noGrp="1"/>
          </p:cNvSpPr>
          <p:nvPr>
            <p:ph sz="quarter" idx="18"/>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Rectangle 8"/>
          <p:cNvSpPr>
            <a:spLocks noGrp="1"/>
          </p:cNvSpPr>
          <p:nvPr>
            <p:ph type="body" sz="quarter" idx="19"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2" name="Rectangle 11"/>
          <p:cNvSpPr>
            <a:spLocks noGrp="1"/>
          </p:cNvSpPr>
          <p:nvPr>
            <p:ph sz="quarter" idx="20"/>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Rectangle 8"/>
          <p:cNvSpPr>
            <a:spLocks noGrp="1"/>
          </p:cNvSpPr>
          <p:nvPr>
            <p:ph type="body" sz="quarter" idx="21"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4" name="Rectangle 11"/>
          <p:cNvSpPr>
            <a:spLocks noGrp="1"/>
          </p:cNvSpPr>
          <p:nvPr>
            <p:ph sz="quarter" idx="22"/>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6"/>
          <p:cNvSpPr>
            <a:spLocks noGrp="1"/>
          </p:cNvSpPr>
          <p:nvPr>
            <p:ph type="dt" sz="half" idx="23"/>
          </p:nvPr>
        </p:nvSpPr>
        <p:spPr/>
        <p:txBody>
          <a:bodyPr/>
          <a:lstStyle/>
          <a:p>
            <a:pPr algn="r"/>
            <a:fld id="{1777B6A9-A5D7-46AE-A624-12E03E6EFB71}" type="datetime1">
              <a:rPr lang="en-US" smtClean="0"/>
              <a:pPr algn="r"/>
              <a:t>10/2/2024</a:t>
            </a:fld>
            <a:endParaRPr lang="en-US"/>
          </a:p>
        </p:txBody>
      </p:sp>
      <p:sp>
        <p:nvSpPr>
          <p:cNvPr id="17" name="Rectangle 17"/>
          <p:cNvSpPr>
            <a:spLocks noGrp="1"/>
          </p:cNvSpPr>
          <p:nvPr>
            <p:ph type="sldNum" sz="quarter" idx="24"/>
          </p:nvPr>
        </p:nvSpPr>
        <p:spPr/>
        <p:txBody>
          <a:bodyPr/>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p>
            <a:r>
              <a:rPr lang="en-US"/>
              <a:t>Click to edit Master title style</a:t>
            </a:r>
          </a:p>
        </p:txBody>
      </p:sp>
      <p:sp>
        <p:nvSpPr>
          <p:cNvPr id="21" name="Rectangle 8"/>
          <p:cNvSpPr>
            <a:spLocks noGrp="1"/>
          </p:cNvSpPr>
          <p:nvPr>
            <p:ph type="body" sz="quarter" idx="14" hasCustomPrompt="1"/>
          </p:nvPr>
        </p:nvSpPr>
        <p:spPr>
          <a:xfrm>
            <a:off x="410464"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2" name="Rectangle 11"/>
          <p:cNvSpPr>
            <a:spLocks noGrp="1"/>
          </p:cNvSpPr>
          <p:nvPr>
            <p:ph sz="quarter" idx="16"/>
          </p:nvPr>
        </p:nvSpPr>
        <p:spPr>
          <a:xfrm>
            <a:off x="410464"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Rectangle 8"/>
          <p:cNvSpPr>
            <a:spLocks noGrp="1"/>
          </p:cNvSpPr>
          <p:nvPr>
            <p:ph type="body" sz="quarter" idx="17" hasCustomPrompt="1"/>
          </p:nvPr>
        </p:nvSpPr>
        <p:spPr>
          <a:xfrm>
            <a:off x="406400"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6" name="Rectangle 11"/>
          <p:cNvSpPr>
            <a:spLocks noGrp="1"/>
          </p:cNvSpPr>
          <p:nvPr>
            <p:ph sz="quarter" idx="18"/>
          </p:nvPr>
        </p:nvSpPr>
        <p:spPr>
          <a:xfrm>
            <a:off x="406400"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Rectangle 8"/>
          <p:cNvSpPr>
            <a:spLocks noGrp="1"/>
          </p:cNvSpPr>
          <p:nvPr>
            <p:ph type="body" sz="quarter" idx="19" hasCustomPrompt="1"/>
          </p:nvPr>
        </p:nvSpPr>
        <p:spPr>
          <a:xfrm>
            <a:off x="410464"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8" name="Rectangle 11"/>
          <p:cNvSpPr>
            <a:spLocks noGrp="1"/>
          </p:cNvSpPr>
          <p:nvPr>
            <p:ph sz="quarter" idx="20"/>
          </p:nvPr>
        </p:nvSpPr>
        <p:spPr>
          <a:xfrm>
            <a:off x="410464"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8"/>
          <p:cNvSpPr>
            <a:spLocks noGrp="1"/>
          </p:cNvSpPr>
          <p:nvPr>
            <p:ph type="body" sz="quarter" idx="21"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3" name="Rectangle 11"/>
          <p:cNvSpPr>
            <a:spLocks noGrp="1"/>
          </p:cNvSpPr>
          <p:nvPr>
            <p:ph sz="quarter" idx="22"/>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8"/>
          <p:cNvSpPr>
            <a:spLocks noGrp="1"/>
          </p:cNvSpPr>
          <p:nvPr>
            <p:ph type="body" sz="quarter" idx="23"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6" name="Rectangle 11"/>
          <p:cNvSpPr>
            <a:spLocks noGrp="1"/>
          </p:cNvSpPr>
          <p:nvPr>
            <p:ph sz="quarter" idx="24"/>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5"/>
          </p:nvPr>
        </p:nvSpPr>
        <p:spPr/>
        <p:txBody>
          <a:bodyPr/>
          <a:lstStyle/>
          <a:p>
            <a:pPr algn="r"/>
            <a:fld id="{7E428A8B-FA71-42DF-9D3B-0207DB72CACC}" type="datetime1">
              <a:rPr lang="en-US" smtClean="0"/>
              <a:pPr algn="r"/>
              <a:t>10/2/2024</a:t>
            </a:fld>
            <a:endParaRPr lang="en-US"/>
          </a:p>
        </p:txBody>
      </p:sp>
      <p:sp>
        <p:nvSpPr>
          <p:cNvPr id="18" name="Rectangle 18"/>
          <p:cNvSpPr>
            <a:spLocks noGrp="1"/>
          </p:cNvSpPr>
          <p:nvPr>
            <p:ph type="sldNum" sz="quarter" idx="26"/>
          </p:nvPr>
        </p:nvSpPr>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p>
            <a:r>
              <a:rPr lang="en-US"/>
              <a:t>Click to edit Master title style</a:t>
            </a:r>
          </a:p>
        </p:txBody>
      </p:sp>
      <p:sp>
        <p:nvSpPr>
          <p:cNvPr id="9" name="Rectangle 6"/>
          <p:cNvSpPr/>
          <p:nvPr/>
        </p:nvSpPr>
        <p:spPr>
          <a:xfrm>
            <a:off x="18288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8" name="Rectangle 6"/>
          <p:cNvSpPr/>
          <p:nvPr/>
        </p:nvSpPr>
        <p:spPr>
          <a:xfrm>
            <a:off x="18288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6" name="Rectangle 6"/>
          <p:cNvSpPr/>
          <p:nvPr/>
        </p:nvSpPr>
        <p:spPr>
          <a:xfrm>
            <a:off x="46736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5" name="Rectangle 6"/>
          <p:cNvSpPr/>
          <p:nvPr/>
        </p:nvSpPr>
        <p:spPr>
          <a:xfrm>
            <a:off x="46736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1" name="Rectangle 6"/>
          <p:cNvSpPr/>
          <p:nvPr/>
        </p:nvSpPr>
        <p:spPr>
          <a:xfrm>
            <a:off x="75184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 name="Rectangle 6"/>
          <p:cNvSpPr/>
          <p:nvPr/>
        </p:nvSpPr>
        <p:spPr>
          <a:xfrm>
            <a:off x="75184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4" name="Rectangle 10"/>
          <p:cNvSpPr>
            <a:spLocks noGrp="1"/>
          </p:cNvSpPr>
          <p:nvPr>
            <p:ph type="pic" sz="quarter" idx="13" hasCustomPrompt="1"/>
          </p:nvPr>
        </p:nvSpPr>
        <p:spPr>
          <a:xfrm>
            <a:off x="2032000" y="1600200"/>
            <a:ext cx="1828800" cy="685800"/>
          </a:xfrm>
        </p:spPr>
        <p:txBody>
          <a:bodyPr/>
          <a:lstStyle/>
          <a:p>
            <a:r>
              <a:rPr lang="en-US" dirty="0"/>
              <a:t>Company</a:t>
            </a:r>
            <a:r>
              <a:rPr lang="en-US" baseline="0" dirty="0"/>
              <a:t> Logo</a:t>
            </a:r>
            <a:endParaRPr lang="en-US" dirty="0"/>
          </a:p>
        </p:txBody>
      </p:sp>
      <p:sp>
        <p:nvSpPr>
          <p:cNvPr id="19" name="Rectangle 10"/>
          <p:cNvSpPr>
            <a:spLocks noGrp="1"/>
          </p:cNvSpPr>
          <p:nvPr>
            <p:ph type="pic" sz="quarter" idx="29" hasCustomPrompt="1"/>
          </p:nvPr>
        </p:nvSpPr>
        <p:spPr>
          <a:xfrm>
            <a:off x="2032000" y="4038600"/>
            <a:ext cx="1828800" cy="685800"/>
          </a:xfrm>
        </p:spPr>
        <p:txBody>
          <a:bodyPr/>
          <a:lstStyle/>
          <a:p>
            <a:r>
              <a:rPr lang="en-US" dirty="0"/>
              <a:t>Company</a:t>
            </a:r>
            <a:r>
              <a:rPr lang="en-US" baseline="0" dirty="0"/>
              <a:t> Logo</a:t>
            </a:r>
            <a:endParaRPr lang="en-US" dirty="0"/>
          </a:p>
        </p:txBody>
      </p:sp>
      <p:sp>
        <p:nvSpPr>
          <p:cNvPr id="27" name="Rectangle 10"/>
          <p:cNvSpPr>
            <a:spLocks noGrp="1"/>
          </p:cNvSpPr>
          <p:nvPr>
            <p:ph type="pic" sz="quarter" idx="17" hasCustomPrompt="1"/>
          </p:nvPr>
        </p:nvSpPr>
        <p:spPr>
          <a:xfrm>
            <a:off x="4876800" y="1600200"/>
            <a:ext cx="1828800" cy="685800"/>
          </a:xfrm>
        </p:spPr>
        <p:txBody>
          <a:bodyPr/>
          <a:lstStyle/>
          <a:p>
            <a:r>
              <a:rPr lang="en-US" dirty="0"/>
              <a:t>Company</a:t>
            </a:r>
            <a:r>
              <a:rPr lang="en-US" baseline="0" dirty="0"/>
              <a:t> Logo</a:t>
            </a:r>
            <a:endParaRPr lang="en-US" dirty="0"/>
          </a:p>
        </p:txBody>
      </p:sp>
      <p:sp>
        <p:nvSpPr>
          <p:cNvPr id="11" name="Rectangle 10"/>
          <p:cNvSpPr>
            <a:spLocks noGrp="1"/>
          </p:cNvSpPr>
          <p:nvPr>
            <p:ph type="pic" sz="quarter" idx="30" hasCustomPrompt="1"/>
          </p:nvPr>
        </p:nvSpPr>
        <p:spPr>
          <a:xfrm>
            <a:off x="4876800" y="4038600"/>
            <a:ext cx="1828800" cy="685800"/>
          </a:xfrm>
        </p:spPr>
        <p:txBody>
          <a:bodyPr/>
          <a:lstStyle/>
          <a:p>
            <a:r>
              <a:rPr lang="en-US" dirty="0"/>
              <a:t>Company</a:t>
            </a:r>
            <a:r>
              <a:rPr lang="en-US" baseline="0" dirty="0"/>
              <a:t> Logo</a:t>
            </a:r>
            <a:endParaRPr lang="en-US" dirty="0"/>
          </a:p>
        </p:txBody>
      </p:sp>
      <p:sp>
        <p:nvSpPr>
          <p:cNvPr id="4" name="Rectangle 10"/>
          <p:cNvSpPr>
            <a:spLocks noGrp="1"/>
          </p:cNvSpPr>
          <p:nvPr>
            <p:ph type="pic" sz="quarter" idx="21" hasCustomPrompt="1"/>
          </p:nvPr>
        </p:nvSpPr>
        <p:spPr>
          <a:xfrm>
            <a:off x="7721600" y="1600200"/>
            <a:ext cx="1828800" cy="685800"/>
          </a:xfrm>
        </p:spPr>
        <p:txBody>
          <a:bodyPr/>
          <a:lstStyle/>
          <a:p>
            <a:r>
              <a:rPr lang="en-US" dirty="0"/>
              <a:t>Company</a:t>
            </a:r>
            <a:r>
              <a:rPr lang="en-US" baseline="0" dirty="0"/>
              <a:t> Logo</a:t>
            </a:r>
            <a:endParaRPr lang="en-US" dirty="0"/>
          </a:p>
        </p:txBody>
      </p:sp>
      <p:sp>
        <p:nvSpPr>
          <p:cNvPr id="15" name="Rectangle 10"/>
          <p:cNvSpPr>
            <a:spLocks noGrp="1"/>
          </p:cNvSpPr>
          <p:nvPr>
            <p:ph type="pic" sz="quarter" idx="31" hasCustomPrompt="1"/>
          </p:nvPr>
        </p:nvSpPr>
        <p:spPr>
          <a:xfrm>
            <a:off x="7721600" y="4038600"/>
            <a:ext cx="1828800" cy="685800"/>
          </a:xfrm>
        </p:spPr>
        <p:txBody>
          <a:bodyPr/>
          <a:lstStyle/>
          <a:p>
            <a:r>
              <a:rPr lang="en-US" dirty="0"/>
              <a:t>Company</a:t>
            </a:r>
            <a:r>
              <a:rPr lang="en-US" baseline="0" dirty="0"/>
              <a:t> Logo</a:t>
            </a:r>
            <a:endParaRPr lang="en-US" dirty="0"/>
          </a:p>
        </p:txBody>
      </p:sp>
      <p:sp>
        <p:nvSpPr>
          <p:cNvPr id="7" name="Rectangle 12"/>
          <p:cNvSpPr>
            <a:spLocks noGrp="1"/>
          </p:cNvSpPr>
          <p:nvPr>
            <p:ph type="body" sz="quarter" idx="14" hasCustomPrompt="1"/>
          </p:nvPr>
        </p:nvSpPr>
        <p:spPr>
          <a:xfrm>
            <a:off x="2032000" y="2895600"/>
            <a:ext cx="1828800" cy="304800"/>
          </a:xfrm>
        </p:spPr>
        <p:txBody>
          <a:bodyPr anchor="ctr"/>
          <a:lstStyle>
            <a:lvl1pPr algn="ctr">
              <a:defRPr b="1"/>
            </a:lvl1pPr>
            <a:extLst/>
          </a:lstStyle>
          <a:p>
            <a:pPr lvl="0"/>
            <a:r>
              <a:rPr lang="en-US" dirty="0"/>
              <a:t>Amount</a:t>
            </a:r>
          </a:p>
        </p:txBody>
      </p:sp>
      <p:sp>
        <p:nvSpPr>
          <p:cNvPr id="28" name="Rectangle 12"/>
          <p:cNvSpPr>
            <a:spLocks noGrp="1"/>
          </p:cNvSpPr>
          <p:nvPr>
            <p:ph type="body" sz="quarter" idx="33" hasCustomPrompt="1"/>
          </p:nvPr>
        </p:nvSpPr>
        <p:spPr>
          <a:xfrm>
            <a:off x="2032000" y="5334000"/>
            <a:ext cx="1828800" cy="304800"/>
          </a:xfrm>
        </p:spPr>
        <p:txBody>
          <a:bodyPr anchor="ctr"/>
          <a:lstStyle>
            <a:lvl1pPr algn="ctr">
              <a:defRPr b="1"/>
            </a:lvl1pPr>
            <a:extLst/>
          </a:lstStyle>
          <a:p>
            <a:pPr lvl="0"/>
            <a:r>
              <a:rPr lang="en-US" dirty="0"/>
              <a:t>Amount</a:t>
            </a:r>
          </a:p>
        </p:txBody>
      </p:sp>
      <p:sp>
        <p:nvSpPr>
          <p:cNvPr id="30" name="Rectangle 12"/>
          <p:cNvSpPr>
            <a:spLocks noGrp="1"/>
          </p:cNvSpPr>
          <p:nvPr>
            <p:ph type="body" sz="quarter" idx="18" hasCustomPrompt="1"/>
          </p:nvPr>
        </p:nvSpPr>
        <p:spPr>
          <a:xfrm>
            <a:off x="4876800" y="2895600"/>
            <a:ext cx="1828800" cy="304800"/>
          </a:xfrm>
        </p:spPr>
        <p:txBody>
          <a:bodyPr anchor="ctr"/>
          <a:lstStyle>
            <a:lvl1pPr algn="ctr">
              <a:defRPr b="1"/>
            </a:lvl1pPr>
            <a:extLst/>
          </a:lstStyle>
          <a:p>
            <a:pPr lvl="0"/>
            <a:r>
              <a:rPr lang="en-US" dirty="0"/>
              <a:t>Amount</a:t>
            </a:r>
          </a:p>
        </p:txBody>
      </p:sp>
      <p:sp>
        <p:nvSpPr>
          <p:cNvPr id="13" name="Rectangle 12"/>
          <p:cNvSpPr>
            <a:spLocks noGrp="1"/>
          </p:cNvSpPr>
          <p:nvPr>
            <p:ph type="body" sz="quarter" idx="34" hasCustomPrompt="1"/>
          </p:nvPr>
        </p:nvSpPr>
        <p:spPr>
          <a:xfrm>
            <a:off x="4876800" y="5334000"/>
            <a:ext cx="1828800" cy="304800"/>
          </a:xfrm>
        </p:spPr>
        <p:txBody>
          <a:bodyPr anchor="ctr"/>
          <a:lstStyle>
            <a:lvl1pPr algn="ctr">
              <a:defRPr b="1"/>
            </a:lvl1pPr>
            <a:extLst/>
          </a:lstStyle>
          <a:p>
            <a:pPr lvl="0"/>
            <a:r>
              <a:rPr lang="en-US" dirty="0"/>
              <a:t>Amount</a:t>
            </a:r>
          </a:p>
        </p:txBody>
      </p:sp>
      <p:sp>
        <p:nvSpPr>
          <p:cNvPr id="14" name="Rectangle 12"/>
          <p:cNvSpPr>
            <a:spLocks noGrp="1"/>
          </p:cNvSpPr>
          <p:nvPr>
            <p:ph type="body" sz="quarter" idx="22" hasCustomPrompt="1"/>
          </p:nvPr>
        </p:nvSpPr>
        <p:spPr>
          <a:xfrm>
            <a:off x="7721600" y="2895600"/>
            <a:ext cx="1828800" cy="304800"/>
          </a:xfrm>
        </p:spPr>
        <p:txBody>
          <a:bodyPr anchor="ctr"/>
          <a:lstStyle>
            <a:lvl1pPr algn="ctr">
              <a:defRPr b="1"/>
            </a:lvl1pPr>
            <a:extLst/>
          </a:lstStyle>
          <a:p>
            <a:pPr lvl="0"/>
            <a:r>
              <a:rPr lang="en-US" dirty="0"/>
              <a:t>Amount</a:t>
            </a:r>
          </a:p>
        </p:txBody>
      </p:sp>
      <p:sp>
        <p:nvSpPr>
          <p:cNvPr id="2" name="Rectangle 12"/>
          <p:cNvSpPr>
            <a:spLocks noGrp="1"/>
          </p:cNvSpPr>
          <p:nvPr>
            <p:ph type="body" sz="quarter" idx="35" hasCustomPrompt="1"/>
          </p:nvPr>
        </p:nvSpPr>
        <p:spPr>
          <a:xfrm>
            <a:off x="7721600" y="5334000"/>
            <a:ext cx="1828800" cy="304800"/>
          </a:xfrm>
        </p:spPr>
        <p:txBody>
          <a:bodyPr anchor="ctr"/>
          <a:lstStyle>
            <a:lvl1pPr algn="ctr">
              <a:defRPr b="1"/>
            </a:lvl1pPr>
            <a:extLst/>
          </a:lstStyle>
          <a:p>
            <a:pPr lvl="0"/>
            <a:r>
              <a:rPr lang="en-US" dirty="0"/>
              <a:t>Amount</a:t>
            </a:r>
          </a:p>
        </p:txBody>
      </p:sp>
      <p:sp>
        <p:nvSpPr>
          <p:cNvPr id="44" name="Rectangle 11"/>
          <p:cNvSpPr>
            <a:spLocks noGrp="1"/>
          </p:cNvSpPr>
          <p:nvPr>
            <p:ph type="body" sz="quarter" idx="15" hasCustomPrompt="1"/>
          </p:nvPr>
        </p:nvSpPr>
        <p:spPr>
          <a:xfrm>
            <a:off x="2032000" y="3200400"/>
            <a:ext cx="1828800" cy="152400"/>
          </a:xfrm>
        </p:spPr>
        <p:txBody>
          <a:bodyPr anchor="ctr">
            <a:noAutofit/>
          </a:bodyPr>
          <a:lstStyle>
            <a:lvl1pPr algn="ctr">
              <a:defRPr sz="800" i="1"/>
            </a:lvl1pPr>
            <a:extLst/>
          </a:lstStyle>
          <a:p>
            <a:pPr lvl="0"/>
            <a:r>
              <a:rPr lang="en-US" dirty="0"/>
              <a:t>Date</a:t>
            </a:r>
          </a:p>
        </p:txBody>
      </p:sp>
      <p:sp>
        <p:nvSpPr>
          <p:cNvPr id="35" name="Rectangle 11"/>
          <p:cNvSpPr>
            <a:spLocks noGrp="1"/>
          </p:cNvSpPr>
          <p:nvPr>
            <p:ph type="body" sz="quarter" idx="37" hasCustomPrompt="1"/>
          </p:nvPr>
        </p:nvSpPr>
        <p:spPr>
          <a:xfrm>
            <a:off x="2032000" y="5638800"/>
            <a:ext cx="1828800" cy="152400"/>
          </a:xfrm>
        </p:spPr>
        <p:txBody>
          <a:bodyPr anchor="ctr">
            <a:noAutofit/>
          </a:bodyPr>
          <a:lstStyle>
            <a:lvl1pPr algn="ctr">
              <a:defRPr sz="800" i="1"/>
            </a:lvl1pPr>
            <a:extLst/>
          </a:lstStyle>
          <a:p>
            <a:pPr lvl="0"/>
            <a:r>
              <a:rPr lang="en-US" dirty="0"/>
              <a:t>Date</a:t>
            </a:r>
          </a:p>
        </p:txBody>
      </p:sp>
      <p:sp>
        <p:nvSpPr>
          <p:cNvPr id="34" name="Rectangle 11"/>
          <p:cNvSpPr>
            <a:spLocks noGrp="1"/>
          </p:cNvSpPr>
          <p:nvPr>
            <p:ph type="body" sz="quarter" idx="19" hasCustomPrompt="1"/>
          </p:nvPr>
        </p:nvSpPr>
        <p:spPr>
          <a:xfrm>
            <a:off x="4876800" y="3200400"/>
            <a:ext cx="1828800" cy="152400"/>
          </a:xfrm>
        </p:spPr>
        <p:txBody>
          <a:bodyPr anchor="ctr">
            <a:noAutofit/>
          </a:bodyPr>
          <a:lstStyle>
            <a:lvl1pPr algn="ctr">
              <a:defRPr sz="800" i="1"/>
            </a:lvl1pPr>
            <a:extLst/>
          </a:lstStyle>
          <a:p>
            <a:pPr lvl="0"/>
            <a:r>
              <a:rPr lang="en-US" dirty="0"/>
              <a:t>Date</a:t>
            </a:r>
          </a:p>
        </p:txBody>
      </p:sp>
      <p:sp>
        <p:nvSpPr>
          <p:cNvPr id="40" name="Rectangle 11"/>
          <p:cNvSpPr>
            <a:spLocks noGrp="1"/>
          </p:cNvSpPr>
          <p:nvPr>
            <p:ph type="body" sz="quarter" idx="38" hasCustomPrompt="1"/>
          </p:nvPr>
        </p:nvSpPr>
        <p:spPr>
          <a:xfrm>
            <a:off x="4876800" y="5638800"/>
            <a:ext cx="1828800" cy="152400"/>
          </a:xfrm>
        </p:spPr>
        <p:txBody>
          <a:bodyPr anchor="ctr">
            <a:noAutofit/>
          </a:bodyPr>
          <a:lstStyle>
            <a:lvl1pPr algn="ctr">
              <a:defRPr sz="800" i="1"/>
            </a:lvl1pPr>
            <a:extLst/>
          </a:lstStyle>
          <a:p>
            <a:pPr lvl="0"/>
            <a:r>
              <a:rPr lang="en-US" dirty="0"/>
              <a:t>Date</a:t>
            </a:r>
          </a:p>
        </p:txBody>
      </p:sp>
      <p:sp>
        <p:nvSpPr>
          <p:cNvPr id="38" name="Rectangle 11"/>
          <p:cNvSpPr>
            <a:spLocks noGrp="1"/>
          </p:cNvSpPr>
          <p:nvPr>
            <p:ph type="body" sz="quarter" idx="23" hasCustomPrompt="1"/>
          </p:nvPr>
        </p:nvSpPr>
        <p:spPr>
          <a:xfrm>
            <a:off x="7721600" y="3200400"/>
            <a:ext cx="1828800" cy="152400"/>
          </a:xfrm>
        </p:spPr>
        <p:txBody>
          <a:bodyPr anchor="ctr">
            <a:noAutofit/>
          </a:bodyPr>
          <a:lstStyle>
            <a:lvl1pPr algn="ctr">
              <a:defRPr sz="800" i="1"/>
            </a:lvl1pPr>
            <a:extLst/>
          </a:lstStyle>
          <a:p>
            <a:pPr lvl="0"/>
            <a:r>
              <a:rPr lang="en-US" dirty="0"/>
              <a:t>Date</a:t>
            </a:r>
          </a:p>
        </p:txBody>
      </p:sp>
      <p:sp>
        <p:nvSpPr>
          <p:cNvPr id="33" name="Rectangle 11"/>
          <p:cNvSpPr>
            <a:spLocks noGrp="1"/>
          </p:cNvSpPr>
          <p:nvPr>
            <p:ph type="body" sz="quarter" idx="39" hasCustomPrompt="1"/>
          </p:nvPr>
        </p:nvSpPr>
        <p:spPr>
          <a:xfrm>
            <a:off x="7721600" y="5638800"/>
            <a:ext cx="1828800" cy="152400"/>
          </a:xfrm>
        </p:spPr>
        <p:txBody>
          <a:bodyPr anchor="ctr">
            <a:noAutofit/>
          </a:bodyPr>
          <a:lstStyle>
            <a:lvl1pPr algn="ctr">
              <a:defRPr sz="800" i="1"/>
            </a:lvl1pPr>
            <a:extLst/>
          </a:lstStyle>
          <a:p>
            <a:pPr lvl="0"/>
            <a:r>
              <a:rPr lang="en-US" dirty="0"/>
              <a:t>Date</a:t>
            </a:r>
          </a:p>
        </p:txBody>
      </p:sp>
      <p:sp>
        <p:nvSpPr>
          <p:cNvPr id="5" name="Rectangle 14"/>
          <p:cNvSpPr>
            <a:spLocks noGrp="1"/>
          </p:cNvSpPr>
          <p:nvPr>
            <p:ph type="body" sz="quarter" idx="16" hasCustomPrompt="1"/>
          </p:nvPr>
        </p:nvSpPr>
        <p:spPr>
          <a:xfrm>
            <a:off x="2032000" y="2286000"/>
            <a:ext cx="1828800" cy="609600"/>
          </a:xfrm>
        </p:spPr>
        <p:txBody>
          <a:bodyPr anchor="ctr"/>
          <a:lstStyle>
            <a:lvl1pPr algn="ctr">
              <a:defRPr sz="800"/>
            </a:lvl1pPr>
            <a:extLst/>
          </a:lstStyle>
          <a:p>
            <a:pPr lvl="0"/>
            <a:r>
              <a:rPr lang="en-US" dirty="0"/>
              <a:t>Description</a:t>
            </a:r>
          </a:p>
        </p:txBody>
      </p:sp>
      <p:sp>
        <p:nvSpPr>
          <p:cNvPr id="56" name="Rectangle 14"/>
          <p:cNvSpPr>
            <a:spLocks noGrp="1"/>
          </p:cNvSpPr>
          <p:nvPr>
            <p:ph type="body" sz="quarter" idx="41" hasCustomPrompt="1"/>
          </p:nvPr>
        </p:nvSpPr>
        <p:spPr>
          <a:xfrm>
            <a:off x="2032000" y="4724400"/>
            <a:ext cx="1828800" cy="609600"/>
          </a:xfrm>
        </p:spPr>
        <p:txBody>
          <a:bodyPr anchor="ctr"/>
          <a:lstStyle>
            <a:lvl1pPr algn="ctr">
              <a:defRPr sz="800"/>
            </a:lvl1pPr>
            <a:extLst/>
          </a:lstStyle>
          <a:p>
            <a:pPr lvl="0"/>
            <a:r>
              <a:rPr lang="en-US" dirty="0"/>
              <a:t>Description</a:t>
            </a:r>
          </a:p>
        </p:txBody>
      </p:sp>
      <p:sp>
        <p:nvSpPr>
          <p:cNvPr id="62" name="Rectangle 14"/>
          <p:cNvSpPr>
            <a:spLocks noGrp="1"/>
          </p:cNvSpPr>
          <p:nvPr>
            <p:ph type="body" sz="quarter" idx="20" hasCustomPrompt="1"/>
          </p:nvPr>
        </p:nvSpPr>
        <p:spPr>
          <a:xfrm>
            <a:off x="4876800" y="2286000"/>
            <a:ext cx="1828800" cy="609600"/>
          </a:xfrm>
        </p:spPr>
        <p:txBody>
          <a:bodyPr anchor="ctr"/>
          <a:lstStyle>
            <a:lvl1pPr algn="ctr">
              <a:defRPr sz="800"/>
            </a:lvl1pPr>
            <a:extLst/>
          </a:lstStyle>
          <a:p>
            <a:pPr lvl="0"/>
            <a:r>
              <a:rPr lang="en-US" dirty="0"/>
              <a:t>Description</a:t>
            </a:r>
          </a:p>
        </p:txBody>
      </p:sp>
      <p:sp>
        <p:nvSpPr>
          <p:cNvPr id="37" name="Rectangle 14"/>
          <p:cNvSpPr>
            <a:spLocks noGrp="1"/>
          </p:cNvSpPr>
          <p:nvPr>
            <p:ph type="body" sz="quarter" idx="42" hasCustomPrompt="1"/>
          </p:nvPr>
        </p:nvSpPr>
        <p:spPr>
          <a:xfrm>
            <a:off x="4876800" y="4724400"/>
            <a:ext cx="1828800" cy="609600"/>
          </a:xfrm>
        </p:spPr>
        <p:txBody>
          <a:bodyPr anchor="ctr"/>
          <a:lstStyle>
            <a:lvl1pPr algn="ctr">
              <a:defRPr sz="800"/>
            </a:lvl1pPr>
            <a:extLst/>
          </a:lstStyle>
          <a:p>
            <a:pPr lvl="0"/>
            <a:r>
              <a:rPr lang="en-US" dirty="0"/>
              <a:t>Description</a:t>
            </a:r>
          </a:p>
        </p:txBody>
      </p:sp>
      <p:sp>
        <p:nvSpPr>
          <p:cNvPr id="41" name="Rectangle 14"/>
          <p:cNvSpPr>
            <a:spLocks noGrp="1"/>
          </p:cNvSpPr>
          <p:nvPr>
            <p:ph type="body" sz="quarter" idx="24" hasCustomPrompt="1"/>
          </p:nvPr>
        </p:nvSpPr>
        <p:spPr>
          <a:xfrm>
            <a:off x="7721600" y="2286000"/>
            <a:ext cx="1828800" cy="609600"/>
          </a:xfrm>
        </p:spPr>
        <p:txBody>
          <a:bodyPr anchor="ctr"/>
          <a:lstStyle>
            <a:lvl1pPr algn="ctr">
              <a:defRPr sz="800"/>
            </a:lvl1pPr>
            <a:extLst/>
          </a:lstStyle>
          <a:p>
            <a:pPr lvl="0"/>
            <a:r>
              <a:rPr lang="en-US" dirty="0"/>
              <a:t>Description</a:t>
            </a:r>
          </a:p>
        </p:txBody>
      </p:sp>
      <p:sp>
        <p:nvSpPr>
          <p:cNvPr id="52" name="Rectangle 14"/>
          <p:cNvSpPr>
            <a:spLocks noGrp="1"/>
          </p:cNvSpPr>
          <p:nvPr>
            <p:ph type="body" sz="quarter" idx="43" hasCustomPrompt="1"/>
          </p:nvPr>
        </p:nvSpPr>
        <p:spPr>
          <a:xfrm>
            <a:off x="7721600" y="4724400"/>
            <a:ext cx="1828800" cy="609600"/>
          </a:xfrm>
        </p:spPr>
        <p:txBody>
          <a:bodyPr anchor="ctr"/>
          <a:lstStyle>
            <a:lvl1pPr algn="ctr">
              <a:defRPr sz="800"/>
            </a:lvl1pPr>
            <a:extLst/>
          </a:lstStyle>
          <a:p>
            <a:pPr lvl="0"/>
            <a:r>
              <a:rPr lang="en-US" dirty="0"/>
              <a:t>Description</a:t>
            </a:r>
          </a:p>
        </p:txBody>
      </p:sp>
      <p:sp>
        <p:nvSpPr>
          <p:cNvPr id="39" name="Rectangle 51"/>
          <p:cNvSpPr>
            <a:spLocks noGrp="1"/>
          </p:cNvSpPr>
          <p:nvPr>
            <p:ph type="body" sz="quarter" idx="46"/>
          </p:nvPr>
        </p:nvSpPr>
        <p:spPr>
          <a:xfrm>
            <a:off x="406400" y="381000"/>
            <a:ext cx="10769600" cy="838200"/>
          </a:xfrm>
        </p:spPr>
        <p:txBody>
          <a:bodyPr/>
          <a:lstStyle>
            <a:lvl1pPr>
              <a:defRPr sz="1200"/>
            </a:lvl1pPr>
            <a:extLst/>
          </a:lstStyle>
          <a:p>
            <a:pPr lvl="0"/>
            <a:r>
              <a:rPr lang="en-US"/>
              <a:t>Click to edit Master text styles</a:t>
            </a:r>
          </a:p>
        </p:txBody>
      </p:sp>
      <p:sp>
        <p:nvSpPr>
          <p:cNvPr id="42" name="Rectangle 42"/>
          <p:cNvSpPr>
            <a:spLocks noGrp="1"/>
          </p:cNvSpPr>
          <p:nvPr>
            <p:ph type="dt" sz="half" idx="47"/>
          </p:nvPr>
        </p:nvSpPr>
        <p:spPr/>
        <p:txBody>
          <a:bodyPr/>
          <a:lstStyle/>
          <a:p>
            <a:pPr algn="r"/>
            <a:fld id="{5EA243D4-FE7B-4E09-BADF-BD83F280BBD5}" type="datetime1">
              <a:rPr lang="en-US" smtClean="0"/>
              <a:pPr algn="r"/>
              <a:t>10/2/2024</a:t>
            </a:fld>
            <a:endParaRPr lang="en-US"/>
          </a:p>
        </p:txBody>
      </p:sp>
      <p:sp>
        <p:nvSpPr>
          <p:cNvPr id="43" name="Rectangle 43"/>
          <p:cNvSpPr>
            <a:spLocks noGrp="1"/>
          </p:cNvSpPr>
          <p:nvPr>
            <p:ph type="sldNum" sz="quarter" idx="48"/>
          </p:nvPr>
        </p:nvSpPr>
        <p:spPr/>
        <p:txBody>
          <a:bodyPr/>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Heading Only">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rgbClr val="FFC000"/>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37B1FE32-FF22-4761-85D6-59C0E2D1CC0C}" type="datetime1">
              <a:rPr lang="en-US" smtClean="0">
                <a:solidFill>
                  <a:srgbClr val="A72628">
                    <a:tint val="65000"/>
                  </a:srgbClr>
                </a:solidFill>
              </a:rPr>
              <a:pPr algn="r"/>
              <a:t>10/2/2024</a:t>
            </a:fld>
            <a:endParaRPr lang="en-US">
              <a:solidFill>
                <a:srgbClr val="A72628">
                  <a:tint val="65000"/>
                </a:srgbClr>
              </a:solidFill>
            </a:endParaRPr>
          </a:p>
        </p:txBody>
      </p:sp>
      <p:sp>
        <p:nvSpPr>
          <p:cNvPr id="8" name="Rectangle 8"/>
          <p:cNvSpPr>
            <a:spLocks noGrp="1"/>
          </p:cNvSpPr>
          <p:nvPr>
            <p:ph type="sldNum" sz="quarter" idx="15"/>
          </p:nvPr>
        </p:nvSpPr>
        <p:spPr>
          <a:xfrm>
            <a:off x="10868793" y="6477000"/>
            <a:ext cx="1320800" cy="304800"/>
          </a:xfrm>
        </p:spPr>
        <p:txBody>
          <a:bodyPr/>
          <a:lstStyle/>
          <a:p>
            <a:fld id="{256D3EEF-DE4E-429D-8EC4-DDC531AFF587}" type="slidenum">
              <a:rPr lang="en-US" smtClean="0">
                <a:solidFill>
                  <a:srgbClr val="A72628"/>
                </a:solidFill>
              </a:rPr>
              <a:pPr/>
              <a:t>‹#›</a:t>
            </a:fld>
            <a:endParaRPr lang="en-US">
              <a:solidFill>
                <a:srgbClr val="A72628"/>
              </a:solidFill>
            </a:endParaRPr>
          </a:p>
        </p:txBody>
      </p:sp>
      <p:sp>
        <p:nvSpPr>
          <p:cNvPr id="9" name="Rectangle 9"/>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2165878006"/>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Heading Only">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rgbClr val="FFC000"/>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37B1FE32-FF22-4761-85D6-59C0E2D1CC0C}" type="datetime1">
              <a:rPr lang="en-US" smtClean="0">
                <a:solidFill>
                  <a:srgbClr val="A72628">
                    <a:tint val="65000"/>
                  </a:srgbClr>
                </a:solidFill>
              </a:rPr>
              <a:pPr algn="r"/>
              <a:t>10/2/2024</a:t>
            </a:fld>
            <a:endParaRPr lang="en-US">
              <a:solidFill>
                <a:srgbClr val="A72628">
                  <a:tint val="65000"/>
                </a:srgbClr>
              </a:solidFill>
            </a:endParaRPr>
          </a:p>
        </p:txBody>
      </p:sp>
      <p:sp>
        <p:nvSpPr>
          <p:cNvPr id="8" name="Rectangle 8"/>
          <p:cNvSpPr>
            <a:spLocks noGrp="1"/>
          </p:cNvSpPr>
          <p:nvPr>
            <p:ph type="sldNum" sz="quarter" idx="15"/>
          </p:nvPr>
        </p:nvSpPr>
        <p:spPr>
          <a:xfrm>
            <a:off x="10868793" y="6477000"/>
            <a:ext cx="1320800" cy="304800"/>
          </a:xfrm>
        </p:spPr>
        <p:txBody>
          <a:bodyPr/>
          <a:lstStyle/>
          <a:p>
            <a:fld id="{256D3EEF-DE4E-429D-8EC4-DDC531AFF587}" type="slidenum">
              <a:rPr lang="en-US" smtClean="0">
                <a:solidFill>
                  <a:srgbClr val="A72628"/>
                </a:solidFill>
              </a:rPr>
              <a:pPr/>
              <a:t>‹#›</a:t>
            </a:fld>
            <a:endParaRPr lang="en-US">
              <a:solidFill>
                <a:srgbClr val="A72628"/>
              </a:solidFill>
            </a:endParaRPr>
          </a:p>
        </p:txBody>
      </p:sp>
      <p:sp>
        <p:nvSpPr>
          <p:cNvPr id="9" name="Rectangle 9"/>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2165878006"/>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12192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hasCustomPrompt="1"/>
          </p:nvPr>
        </p:nvSpPr>
        <p:spPr>
          <a:xfrm>
            <a:off x="304800" y="4706112"/>
            <a:ext cx="92456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add author information</a:t>
            </a:r>
          </a:p>
        </p:txBody>
      </p:sp>
      <p:sp>
        <p:nvSpPr>
          <p:cNvPr id="15" name="Rectangle 15"/>
          <p:cNvSpPr>
            <a:spLocks noGrp="1"/>
          </p:cNvSpPr>
          <p:nvPr>
            <p:ph type="sldNum" sz="quarter" idx="11"/>
          </p:nvPr>
        </p:nvSpPr>
        <p:spPr>
          <a:xfrm>
            <a:off x="8636000" y="6477000"/>
            <a:ext cx="1361440" cy="304800"/>
          </a:xfrm>
        </p:spPr>
        <p:txBody>
          <a:bodyPr anchor="ctr"/>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p>
            <a:endParaRPr lang="en-US" dirty="0"/>
          </a:p>
        </p:txBody>
      </p:sp>
      <p:sp>
        <p:nvSpPr>
          <p:cNvPr id="8" name="Rectangle 10"/>
          <p:cNvSpPr/>
          <p:nvPr userDrawn="1"/>
        </p:nvSpPr>
        <p:spPr>
          <a:xfrm>
            <a:off x="0" y="0"/>
            <a:ext cx="12192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0" name="Date Placeholder 9"/>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DE7DADB7-7648-44BF-990B-72D9CBB64046}" type="datetime1">
              <a:rPr lang="en-US" smtClean="0"/>
              <a:pPr/>
              <a:t>10/2/2024</a:t>
            </a:fld>
            <a:endParaRPr lang="en-US" dirty="0"/>
          </a:p>
        </p:txBody>
      </p:sp>
      <p:sp>
        <p:nvSpPr>
          <p:cNvPr id="12" name="Rectangle 11"/>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pic>
        <p:nvPicPr>
          <p:cNvPr id="30722" name="Picture 2" descr="http://t0.gstatic.com/images?q=tbn:ANd9GcTEavU6ReZJKrLo4LLL3qd1pNNChMqsqJKR3Ora1sy11xS5w_X4Xw&amp;t=1"/>
          <p:cNvPicPr>
            <a:picLocks noChangeAspect="1" noChangeArrowheads="1"/>
          </p:cNvPicPr>
          <p:nvPr userDrawn="1"/>
        </p:nvPicPr>
        <p:blipFill>
          <a:blip r:embed="rId2" cstate="print"/>
          <a:srcRect/>
          <a:stretch>
            <a:fillRect/>
          </a:stretch>
        </p:blipFill>
        <p:spPr bwMode="auto">
          <a:xfrm>
            <a:off x="10769600" y="5795942"/>
            <a:ext cx="1422400" cy="1062059"/>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Heading Only">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rgbClr val="FFC000"/>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37B1FE32-FF22-4761-85D6-59C0E2D1CC0C}" type="datetime1">
              <a:rPr lang="en-US" smtClean="0">
                <a:solidFill>
                  <a:srgbClr val="A72628">
                    <a:tint val="65000"/>
                  </a:srgbClr>
                </a:solidFill>
              </a:rPr>
              <a:pPr algn="r"/>
              <a:t>10/2/2024</a:t>
            </a:fld>
            <a:endParaRPr lang="en-US">
              <a:solidFill>
                <a:srgbClr val="A72628">
                  <a:tint val="65000"/>
                </a:srgbClr>
              </a:solidFill>
            </a:endParaRPr>
          </a:p>
        </p:txBody>
      </p:sp>
      <p:sp>
        <p:nvSpPr>
          <p:cNvPr id="8" name="Rectangle 8"/>
          <p:cNvSpPr>
            <a:spLocks noGrp="1"/>
          </p:cNvSpPr>
          <p:nvPr>
            <p:ph type="sldNum" sz="quarter" idx="15"/>
          </p:nvPr>
        </p:nvSpPr>
        <p:spPr>
          <a:xfrm>
            <a:off x="10868793" y="6477000"/>
            <a:ext cx="1320800" cy="304800"/>
          </a:xfrm>
        </p:spPr>
        <p:txBody>
          <a:bodyPr/>
          <a:lstStyle/>
          <a:p>
            <a:fld id="{256D3EEF-DE4E-429D-8EC4-DDC531AFF587}" type="slidenum">
              <a:rPr lang="en-US" smtClean="0">
                <a:solidFill>
                  <a:srgbClr val="A72628"/>
                </a:solidFill>
              </a:rPr>
              <a:pPr/>
              <a:t>‹#›</a:t>
            </a:fld>
            <a:endParaRPr lang="en-US">
              <a:solidFill>
                <a:srgbClr val="A72628"/>
              </a:solidFill>
            </a:endParaRPr>
          </a:p>
        </p:txBody>
      </p:sp>
      <p:sp>
        <p:nvSpPr>
          <p:cNvPr id="9" name="Rectangle 9"/>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2165878006"/>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Heading Only">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37B1FE32-FF22-4761-85D6-59C0E2D1CC0C}" type="datetime1">
              <a:rPr lang="en-US" smtClean="0">
                <a:solidFill>
                  <a:srgbClr val="A72628">
                    <a:tint val="65000"/>
                  </a:srgbClr>
                </a:solidFill>
              </a:rPr>
              <a:pPr algn="r"/>
              <a:t>10/2/2024</a:t>
            </a:fld>
            <a:endParaRPr lang="en-US">
              <a:solidFill>
                <a:srgbClr val="A72628">
                  <a:tint val="65000"/>
                </a:srgbClr>
              </a:solidFill>
            </a:endParaRPr>
          </a:p>
        </p:txBody>
      </p:sp>
      <p:sp>
        <p:nvSpPr>
          <p:cNvPr id="8" name="Rectangle 8"/>
          <p:cNvSpPr>
            <a:spLocks noGrp="1"/>
          </p:cNvSpPr>
          <p:nvPr>
            <p:ph type="sldNum" sz="quarter" idx="15"/>
          </p:nvPr>
        </p:nvSpPr>
        <p:spPr>
          <a:xfrm>
            <a:off x="10868793" y="6477000"/>
            <a:ext cx="1320800" cy="304800"/>
          </a:xfrm>
        </p:spPr>
        <p:txBody>
          <a:bodyPr/>
          <a:lstStyle/>
          <a:p>
            <a:fld id="{256D3EEF-DE4E-429D-8EC4-DDC531AFF587}" type="slidenum">
              <a:rPr lang="en-US" smtClean="0">
                <a:solidFill>
                  <a:srgbClr val="A72628"/>
                </a:solidFill>
              </a:rPr>
              <a:pPr/>
              <a:t>‹#›</a:t>
            </a:fld>
            <a:endParaRPr lang="en-US">
              <a:solidFill>
                <a:srgbClr val="A72628"/>
              </a:solidFill>
            </a:endParaRPr>
          </a:p>
        </p:txBody>
      </p:sp>
      <p:sp>
        <p:nvSpPr>
          <p:cNvPr id="9" name="Rectangle 9"/>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3378983749"/>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Heading Only">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37B1FE32-FF22-4761-85D6-59C0E2D1CC0C}" type="datetime1">
              <a:rPr lang="en-US" smtClean="0">
                <a:solidFill>
                  <a:srgbClr val="A72628">
                    <a:tint val="65000"/>
                  </a:srgbClr>
                </a:solidFill>
              </a:rPr>
              <a:pPr algn="r"/>
              <a:t>10/2/2024</a:t>
            </a:fld>
            <a:endParaRPr lang="en-US">
              <a:solidFill>
                <a:srgbClr val="A72628">
                  <a:tint val="65000"/>
                </a:srgbClr>
              </a:solidFill>
            </a:endParaRPr>
          </a:p>
        </p:txBody>
      </p:sp>
      <p:sp>
        <p:nvSpPr>
          <p:cNvPr id="8" name="Rectangle 8"/>
          <p:cNvSpPr>
            <a:spLocks noGrp="1"/>
          </p:cNvSpPr>
          <p:nvPr>
            <p:ph type="sldNum" sz="quarter" idx="15"/>
          </p:nvPr>
        </p:nvSpPr>
        <p:spPr>
          <a:xfrm>
            <a:off x="10868793" y="6477000"/>
            <a:ext cx="1320800" cy="304800"/>
          </a:xfrm>
        </p:spPr>
        <p:txBody>
          <a:bodyPr/>
          <a:lstStyle/>
          <a:p>
            <a:fld id="{256D3EEF-DE4E-429D-8EC4-DDC531AFF587}" type="slidenum">
              <a:rPr lang="en-US" smtClean="0">
                <a:solidFill>
                  <a:srgbClr val="A72628"/>
                </a:solidFill>
              </a:rPr>
              <a:pPr/>
              <a:t>‹#›</a:t>
            </a:fld>
            <a:endParaRPr lang="en-US">
              <a:solidFill>
                <a:srgbClr val="A72628"/>
              </a:solidFill>
            </a:endParaRPr>
          </a:p>
        </p:txBody>
      </p:sp>
      <p:sp>
        <p:nvSpPr>
          <p:cNvPr id="9" name="Rectangle 9"/>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3378983749"/>
      </p:ext>
    </p:extLst>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Heading Only">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37B1FE32-FF22-4761-85D6-59C0E2D1CC0C}" type="datetime1">
              <a:rPr lang="en-US" smtClean="0">
                <a:solidFill>
                  <a:srgbClr val="A72628">
                    <a:tint val="65000"/>
                  </a:srgbClr>
                </a:solidFill>
              </a:rPr>
              <a:pPr algn="r"/>
              <a:t>10/2/2024</a:t>
            </a:fld>
            <a:endParaRPr lang="en-US">
              <a:solidFill>
                <a:srgbClr val="A72628">
                  <a:tint val="65000"/>
                </a:srgbClr>
              </a:solidFill>
            </a:endParaRPr>
          </a:p>
        </p:txBody>
      </p:sp>
      <p:sp>
        <p:nvSpPr>
          <p:cNvPr id="8" name="Rectangle 8"/>
          <p:cNvSpPr>
            <a:spLocks noGrp="1"/>
          </p:cNvSpPr>
          <p:nvPr>
            <p:ph type="sldNum" sz="quarter" idx="15"/>
          </p:nvPr>
        </p:nvSpPr>
        <p:spPr>
          <a:xfrm>
            <a:off x="10868793" y="6477000"/>
            <a:ext cx="1320800" cy="304800"/>
          </a:xfrm>
        </p:spPr>
        <p:txBody>
          <a:bodyPr/>
          <a:lstStyle/>
          <a:p>
            <a:fld id="{256D3EEF-DE4E-429D-8EC4-DDC531AFF587}" type="slidenum">
              <a:rPr lang="en-US" smtClean="0">
                <a:solidFill>
                  <a:srgbClr val="A72628"/>
                </a:solidFill>
              </a:rPr>
              <a:pPr/>
              <a:t>‹#›</a:t>
            </a:fld>
            <a:endParaRPr lang="en-US">
              <a:solidFill>
                <a:srgbClr val="A72628"/>
              </a:solidFill>
            </a:endParaRPr>
          </a:p>
        </p:txBody>
      </p:sp>
      <p:sp>
        <p:nvSpPr>
          <p:cNvPr id="9" name="Rectangle 9"/>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3378983749"/>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Heading Only">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37B1FE32-FF22-4761-85D6-59C0E2D1CC0C}" type="datetime1">
              <a:rPr lang="en-US" smtClean="0">
                <a:solidFill>
                  <a:srgbClr val="A72628">
                    <a:tint val="65000"/>
                  </a:srgbClr>
                </a:solidFill>
              </a:rPr>
              <a:pPr algn="r"/>
              <a:t>10/2/2024</a:t>
            </a:fld>
            <a:endParaRPr lang="en-US">
              <a:solidFill>
                <a:srgbClr val="A72628">
                  <a:tint val="65000"/>
                </a:srgbClr>
              </a:solidFill>
            </a:endParaRPr>
          </a:p>
        </p:txBody>
      </p:sp>
      <p:sp>
        <p:nvSpPr>
          <p:cNvPr id="8" name="Rectangle 8"/>
          <p:cNvSpPr>
            <a:spLocks noGrp="1"/>
          </p:cNvSpPr>
          <p:nvPr>
            <p:ph type="sldNum" sz="quarter" idx="15"/>
          </p:nvPr>
        </p:nvSpPr>
        <p:spPr>
          <a:xfrm>
            <a:off x="10868793" y="6477000"/>
            <a:ext cx="1320800" cy="304800"/>
          </a:xfrm>
        </p:spPr>
        <p:txBody>
          <a:bodyPr/>
          <a:lstStyle/>
          <a:p>
            <a:fld id="{256D3EEF-DE4E-429D-8EC4-DDC531AFF587}" type="slidenum">
              <a:rPr lang="en-US" smtClean="0">
                <a:solidFill>
                  <a:srgbClr val="A72628"/>
                </a:solidFill>
              </a:rPr>
              <a:pPr/>
              <a:t>‹#›</a:t>
            </a:fld>
            <a:endParaRPr lang="en-US">
              <a:solidFill>
                <a:srgbClr val="A72628"/>
              </a:solidFill>
            </a:endParaRPr>
          </a:p>
        </p:txBody>
      </p:sp>
      <p:sp>
        <p:nvSpPr>
          <p:cNvPr id="9" name="Rectangle 9"/>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3378983749"/>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Heading Only">
    <p:spTree>
      <p:nvGrpSpPr>
        <p:cNvPr id="1" name=""/>
        <p:cNvGrpSpPr/>
        <p:nvPr/>
      </p:nvGrpSpPr>
      <p:grpSpPr>
        <a:xfrm>
          <a:off x="0" y="0"/>
          <a:ext cx="0" cy="0"/>
          <a:chOff x="0" y="0"/>
          <a:chExt cx="0" cy="0"/>
        </a:xfrm>
      </p:grpSpPr>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37B1FE32-FF22-4761-85D6-59C0E2D1CC0C}" type="datetime1">
              <a:rPr lang="en-US" smtClean="0">
                <a:solidFill>
                  <a:srgbClr val="A72628">
                    <a:tint val="65000"/>
                  </a:srgbClr>
                </a:solidFill>
              </a:rPr>
              <a:pPr algn="r"/>
              <a:t>10/2/2024</a:t>
            </a:fld>
            <a:endParaRPr lang="en-US">
              <a:solidFill>
                <a:srgbClr val="A72628">
                  <a:tint val="65000"/>
                </a:srgbClr>
              </a:solidFill>
            </a:endParaRPr>
          </a:p>
        </p:txBody>
      </p:sp>
      <p:sp>
        <p:nvSpPr>
          <p:cNvPr id="8" name="Rectangle 8"/>
          <p:cNvSpPr>
            <a:spLocks noGrp="1"/>
          </p:cNvSpPr>
          <p:nvPr>
            <p:ph type="sldNum" sz="quarter" idx="15"/>
          </p:nvPr>
        </p:nvSpPr>
        <p:spPr>
          <a:xfrm>
            <a:off x="10868793" y="6477000"/>
            <a:ext cx="1320800" cy="304800"/>
          </a:xfrm>
        </p:spPr>
        <p:txBody>
          <a:bodyPr/>
          <a:lstStyle/>
          <a:p>
            <a:fld id="{256D3EEF-DE4E-429D-8EC4-DDC531AFF587}" type="slidenum">
              <a:rPr lang="en-US" smtClean="0">
                <a:solidFill>
                  <a:srgbClr val="A72628"/>
                </a:solidFill>
              </a:rPr>
              <a:pPr/>
              <a:t>‹#›</a:t>
            </a:fld>
            <a:endParaRPr lang="en-US">
              <a:solidFill>
                <a:srgbClr val="A72628"/>
              </a:solidFill>
            </a:endParaRPr>
          </a:p>
        </p:txBody>
      </p:sp>
      <p:sp>
        <p:nvSpPr>
          <p:cNvPr id="9" name="Rectangle 9"/>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337898374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37" name="Rectangle 37"/>
          <p:cNvSpPr>
            <a:spLocks noGrp="1"/>
          </p:cNvSpPr>
          <p:nvPr>
            <p:ph type="body" sz="quarter" idx="13" hasCustomPrompt="1"/>
          </p:nvPr>
        </p:nvSpPr>
        <p:spPr>
          <a:xfrm>
            <a:off x="414528" y="381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3" name="Rectangle 37"/>
          <p:cNvSpPr>
            <a:spLocks noGrp="1"/>
          </p:cNvSpPr>
          <p:nvPr>
            <p:ph type="body" sz="quarter" idx="15" hasCustomPrompt="1"/>
          </p:nvPr>
        </p:nvSpPr>
        <p:spPr>
          <a:xfrm>
            <a:off x="406400" y="838200"/>
            <a:ext cx="9855200"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1" name="Rectangle 37"/>
          <p:cNvSpPr>
            <a:spLocks noGrp="1"/>
          </p:cNvSpPr>
          <p:nvPr>
            <p:ph type="body" sz="quarter" idx="17" hasCustomPrompt="1"/>
          </p:nvPr>
        </p:nvSpPr>
        <p:spPr>
          <a:xfrm>
            <a:off x="414528" y="1295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5" name="Rectangle 37"/>
          <p:cNvSpPr>
            <a:spLocks noGrp="1"/>
          </p:cNvSpPr>
          <p:nvPr>
            <p:ph type="body" sz="quarter" idx="19" hasCustomPrompt="1"/>
          </p:nvPr>
        </p:nvSpPr>
        <p:spPr>
          <a:xfrm>
            <a:off x="414528" y="1752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7" name="Rectangle 37"/>
          <p:cNvSpPr>
            <a:spLocks noGrp="1"/>
          </p:cNvSpPr>
          <p:nvPr>
            <p:ph type="body" sz="quarter" idx="21" hasCustomPrompt="1"/>
          </p:nvPr>
        </p:nvSpPr>
        <p:spPr>
          <a:xfrm>
            <a:off x="414528" y="22098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9" name="Rectangle 37"/>
          <p:cNvSpPr>
            <a:spLocks noGrp="1"/>
          </p:cNvSpPr>
          <p:nvPr>
            <p:ph type="body" sz="quarter" idx="23" hasCustomPrompt="1"/>
          </p:nvPr>
        </p:nvSpPr>
        <p:spPr>
          <a:xfrm>
            <a:off x="414528" y="2667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1" name="Rectangle 37"/>
          <p:cNvSpPr>
            <a:spLocks noGrp="1"/>
          </p:cNvSpPr>
          <p:nvPr>
            <p:ph type="body" sz="quarter" idx="25" hasCustomPrompt="1"/>
          </p:nvPr>
        </p:nvSpPr>
        <p:spPr>
          <a:xfrm>
            <a:off x="414528" y="3124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3" name="Rectangle 37"/>
          <p:cNvSpPr>
            <a:spLocks noGrp="1"/>
          </p:cNvSpPr>
          <p:nvPr>
            <p:ph type="body" sz="quarter" idx="27" hasCustomPrompt="1"/>
          </p:nvPr>
        </p:nvSpPr>
        <p:spPr>
          <a:xfrm>
            <a:off x="414528" y="3581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5" name="Rectangle 37"/>
          <p:cNvSpPr>
            <a:spLocks noGrp="1"/>
          </p:cNvSpPr>
          <p:nvPr>
            <p:ph type="body" sz="quarter" idx="29" hasCustomPrompt="1"/>
          </p:nvPr>
        </p:nvSpPr>
        <p:spPr>
          <a:xfrm>
            <a:off x="414528" y="4038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57" name="Rectangle 37"/>
          <p:cNvSpPr>
            <a:spLocks noGrp="1"/>
          </p:cNvSpPr>
          <p:nvPr>
            <p:ph type="body" sz="quarter" idx="31" hasCustomPrompt="1"/>
          </p:nvPr>
        </p:nvSpPr>
        <p:spPr>
          <a:xfrm>
            <a:off x="414528" y="44958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6" name="Rectangle 37"/>
          <p:cNvSpPr>
            <a:spLocks noGrp="1"/>
          </p:cNvSpPr>
          <p:nvPr>
            <p:ph type="body" sz="quarter" idx="33" hasCustomPrompt="1"/>
          </p:nvPr>
        </p:nvSpPr>
        <p:spPr>
          <a:xfrm>
            <a:off x="414528" y="4953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8" name="Rectangle 37"/>
          <p:cNvSpPr>
            <a:spLocks noGrp="1"/>
          </p:cNvSpPr>
          <p:nvPr>
            <p:ph type="body" sz="quarter" idx="35" hasCustomPrompt="1"/>
          </p:nvPr>
        </p:nvSpPr>
        <p:spPr>
          <a:xfrm>
            <a:off x="414528" y="5410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98" name="Rectangle 37"/>
          <p:cNvSpPr>
            <a:spLocks noGrp="1"/>
          </p:cNvSpPr>
          <p:nvPr>
            <p:ph type="body" sz="quarter" idx="14" hasCustomPrompt="1"/>
          </p:nvPr>
        </p:nvSpPr>
        <p:spPr>
          <a:xfrm>
            <a:off x="10261600" y="381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p>
        </p:txBody>
      </p:sp>
      <p:sp>
        <p:nvSpPr>
          <p:cNvPr id="44" name="Rectangle 37"/>
          <p:cNvSpPr>
            <a:spLocks noGrp="1"/>
          </p:cNvSpPr>
          <p:nvPr>
            <p:ph type="body" sz="quarter" idx="16" hasCustomPrompt="1"/>
          </p:nvPr>
        </p:nvSpPr>
        <p:spPr>
          <a:xfrm>
            <a:off x="10261600" y="838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2" name="Rectangle 37"/>
          <p:cNvSpPr>
            <a:spLocks noGrp="1"/>
          </p:cNvSpPr>
          <p:nvPr>
            <p:ph type="body" sz="quarter" idx="18" hasCustomPrompt="1"/>
          </p:nvPr>
        </p:nvSpPr>
        <p:spPr>
          <a:xfrm>
            <a:off x="10261600" y="1295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6" name="Rectangle 37"/>
          <p:cNvSpPr>
            <a:spLocks noGrp="1"/>
          </p:cNvSpPr>
          <p:nvPr>
            <p:ph type="body" sz="quarter" idx="20" hasCustomPrompt="1"/>
          </p:nvPr>
        </p:nvSpPr>
        <p:spPr>
          <a:xfrm>
            <a:off x="10261600" y="1752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8" name="Rectangle 37"/>
          <p:cNvSpPr>
            <a:spLocks noGrp="1"/>
          </p:cNvSpPr>
          <p:nvPr>
            <p:ph type="body" sz="quarter" idx="22" hasCustomPrompt="1"/>
          </p:nvPr>
        </p:nvSpPr>
        <p:spPr>
          <a:xfrm>
            <a:off x="10261600" y="2209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0" name="Rectangle 37"/>
          <p:cNvSpPr>
            <a:spLocks noGrp="1"/>
          </p:cNvSpPr>
          <p:nvPr>
            <p:ph type="body" sz="quarter" idx="24" hasCustomPrompt="1"/>
          </p:nvPr>
        </p:nvSpPr>
        <p:spPr>
          <a:xfrm>
            <a:off x="10261600" y="2667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2" name="Rectangle 37"/>
          <p:cNvSpPr>
            <a:spLocks noGrp="1"/>
          </p:cNvSpPr>
          <p:nvPr>
            <p:ph type="body" sz="quarter" idx="26" hasCustomPrompt="1"/>
          </p:nvPr>
        </p:nvSpPr>
        <p:spPr>
          <a:xfrm>
            <a:off x="10261600" y="3124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4" name="Rectangle 37"/>
          <p:cNvSpPr>
            <a:spLocks noGrp="1"/>
          </p:cNvSpPr>
          <p:nvPr>
            <p:ph type="body" sz="quarter" idx="28" hasCustomPrompt="1"/>
          </p:nvPr>
        </p:nvSpPr>
        <p:spPr>
          <a:xfrm>
            <a:off x="10261600" y="3581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6" name="Rectangle 37"/>
          <p:cNvSpPr>
            <a:spLocks noGrp="1"/>
          </p:cNvSpPr>
          <p:nvPr>
            <p:ph type="body" sz="quarter" idx="30" hasCustomPrompt="1"/>
          </p:nvPr>
        </p:nvSpPr>
        <p:spPr>
          <a:xfrm>
            <a:off x="10261600" y="4038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8" name="Rectangle 37"/>
          <p:cNvSpPr>
            <a:spLocks noGrp="1"/>
          </p:cNvSpPr>
          <p:nvPr>
            <p:ph type="body" sz="quarter" idx="32" hasCustomPrompt="1"/>
          </p:nvPr>
        </p:nvSpPr>
        <p:spPr>
          <a:xfrm>
            <a:off x="10261600" y="4495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7" name="Rectangle 37"/>
          <p:cNvSpPr>
            <a:spLocks noGrp="1"/>
          </p:cNvSpPr>
          <p:nvPr>
            <p:ph type="body" sz="quarter" idx="34" hasCustomPrompt="1"/>
          </p:nvPr>
        </p:nvSpPr>
        <p:spPr>
          <a:xfrm>
            <a:off x="10261600" y="4953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9" name="Rectangle 37"/>
          <p:cNvSpPr>
            <a:spLocks noGrp="1"/>
          </p:cNvSpPr>
          <p:nvPr>
            <p:ph type="body" sz="quarter" idx="36" hasCustomPrompt="1"/>
          </p:nvPr>
        </p:nvSpPr>
        <p:spPr>
          <a:xfrm>
            <a:off x="10261600" y="5410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0" name="Rectangle 37"/>
          <p:cNvSpPr>
            <a:spLocks noGrp="1"/>
          </p:cNvSpPr>
          <p:nvPr>
            <p:ph type="body" sz="quarter" idx="37" hasCustomPrompt="1"/>
          </p:nvPr>
        </p:nvSpPr>
        <p:spPr>
          <a:xfrm>
            <a:off x="414528" y="5867400"/>
            <a:ext cx="9847072" cy="228600"/>
          </a:xfrm>
          <a:solidFill>
            <a:schemeClr val="tx2">
              <a:tint val="40000"/>
            </a:schemeClr>
          </a:solidFill>
        </p:spPr>
        <p:txBody>
          <a:bodyPr anchor="ctr">
            <a:noAutofit/>
          </a:bodyPr>
          <a:lstStyle>
            <a:lvl1pPr>
              <a:buFontTx/>
              <a:buNone/>
              <a:defRPr sz="1100"/>
            </a:lvl1pPr>
            <a:extLst/>
          </a:lstStyle>
          <a:p>
            <a:pPr lvl="0"/>
            <a:r>
              <a:rPr lang="en-US" dirty="0"/>
              <a:t>Click to add agenda item</a:t>
            </a:r>
          </a:p>
        </p:txBody>
      </p:sp>
      <p:sp>
        <p:nvSpPr>
          <p:cNvPr id="31" name="Rectangle 37"/>
          <p:cNvSpPr>
            <a:spLocks noGrp="1"/>
          </p:cNvSpPr>
          <p:nvPr>
            <p:ph type="body" sz="quarter" idx="38" hasCustomPrompt="1"/>
          </p:nvPr>
        </p:nvSpPr>
        <p:spPr>
          <a:xfrm>
            <a:off x="10261600" y="5867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2" name="Rectangle 32"/>
          <p:cNvSpPr>
            <a:spLocks noGrp="1"/>
          </p:cNvSpPr>
          <p:nvPr>
            <p:ph type="dt" sz="half" idx="39"/>
          </p:nvPr>
        </p:nvSpPr>
        <p:spPr/>
        <p:txBody>
          <a:bodyPr/>
          <a:lstStyle>
            <a:lvl1pPr>
              <a:defRPr sz="1100"/>
            </a:lvl1pPr>
            <a:extLst/>
          </a:lstStyle>
          <a:p>
            <a:pPr algn="r"/>
            <a:fld id="{ED46C288-20EB-40C5-9FAA-C79523672892}" type="datetime1">
              <a:rPr lang="en-US" sz="1100" smtClean="0"/>
              <a:pPr algn="r"/>
              <a:t>10/2/2024</a:t>
            </a:fld>
            <a:endParaRPr lang="en-US" sz="1100"/>
          </a:p>
        </p:txBody>
      </p:sp>
      <p:sp>
        <p:nvSpPr>
          <p:cNvPr id="33" name="Rectangle 33"/>
          <p:cNvSpPr>
            <a:spLocks noGrp="1"/>
          </p:cNvSpPr>
          <p:nvPr>
            <p:ph type="sldNum" sz="quarter" idx="40"/>
          </p:nvPr>
        </p:nvSpPr>
        <p:spPr/>
        <p:txBody>
          <a:bodyPr/>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4" name="Title 13"/>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58F9FF61-682A-4F19-9E6C-0C1852620258}" type="datetime1">
              <a:rPr lang="en-US" smtClean="0"/>
              <a:pPr/>
              <a:t>10/2/2024</a:t>
            </a:fld>
            <a:endParaRPr lang="en-US" dirty="0"/>
          </a:p>
        </p:txBody>
      </p:sp>
      <p:sp>
        <p:nvSpPr>
          <p:cNvPr id="4" name="Rectangle 4"/>
          <p:cNvSpPr>
            <a:spLocks noGrp="1"/>
          </p:cNvSpPr>
          <p:nvPr>
            <p:ph type="ftr" sz="quarter" idx="11"/>
          </p:nvPr>
        </p:nvSpPr>
        <p:spPr>
          <a:xfrm>
            <a:off x="3606800" y="6477000"/>
            <a:ext cx="49784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8636000" y="6477000"/>
            <a:ext cx="1361440" cy="304800"/>
          </a:xfrm>
        </p:spPr>
        <p:txBody>
          <a:bodyPr anchor="ctr"/>
          <a:lstStyle/>
          <a:p>
            <a:pPr algn="r"/>
            <a:fld id="{256D3EEF-DE4E-429D-8EC4-DDC531AFF587}" type="slidenum">
              <a:rPr lang="en-US" sz="1000" smtClean="0"/>
              <a:pPr algn="r"/>
              <a:t>‹#›</a:t>
            </a:fld>
            <a:endParaRPr lang="en-US" dirty="0"/>
          </a:p>
        </p:txBody>
      </p:sp>
      <p:sp>
        <p:nvSpPr>
          <p:cNvPr id="11" name="Rectangle 10"/>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pic>
        <p:nvPicPr>
          <p:cNvPr id="28674" name="Picture 2" descr="http://t0.gstatic.com/images?q=tbn:ANd9GcTEavU6ReZJKrLo4LLL3qd1pNNChMqsqJKR3Ora1sy11xS5w_X4Xw&amp;t=1"/>
          <p:cNvPicPr>
            <a:picLocks noChangeAspect="1" noChangeArrowheads="1"/>
          </p:cNvPicPr>
          <p:nvPr userDrawn="1"/>
        </p:nvPicPr>
        <p:blipFill>
          <a:blip r:embed="rId2" cstate="print"/>
          <a:srcRect/>
          <a:stretch>
            <a:fillRect/>
          </a:stretch>
        </p:blipFill>
        <p:spPr bwMode="auto">
          <a:xfrm>
            <a:off x="9956801" y="5943600"/>
            <a:ext cx="1224643"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647D17C9-17F1-473D-BE50-6DAC61FDADB2}" type="datetime1">
              <a:rPr lang="en-US" smtClean="0"/>
              <a:pPr algn="r"/>
              <a:t>10/2/2024</a:t>
            </a:fld>
            <a:endParaRPr lang="en-US"/>
          </a:p>
        </p:txBody>
      </p:sp>
      <p:sp>
        <p:nvSpPr>
          <p:cNvPr id="8" name="Rectangle 8"/>
          <p:cNvSpPr>
            <a:spLocks noGrp="1"/>
          </p:cNvSpPr>
          <p:nvPr>
            <p:ph type="sldNum" sz="quarter" idx="15"/>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n-US"/>
              <a:t>Click to edit Master title style</a:t>
            </a:r>
          </a:p>
        </p:txBody>
      </p:sp>
      <p:sp>
        <p:nvSpPr>
          <p:cNvPr id="6" name="Rectangle 6"/>
          <p:cNvSpPr>
            <a:spLocks noGrp="1"/>
          </p:cNvSpPr>
          <p:nvPr>
            <p:ph type="dt" sz="half" idx="10"/>
          </p:nvPr>
        </p:nvSpPr>
        <p:spPr/>
        <p:txBody>
          <a:bodyPr/>
          <a:lstStyle/>
          <a:p>
            <a:pPr algn="r"/>
            <a:fld id="{C14BC3C9-A685-472C-8276-68FAD2641ACB}" type="datetime1">
              <a:rPr lang="en-US" smtClean="0"/>
              <a:pPr algn="r"/>
              <a:t>10/2/2024</a:t>
            </a:fld>
            <a:endParaRPr lang="en-US"/>
          </a:p>
        </p:txBody>
      </p:sp>
      <p:sp>
        <p:nvSpPr>
          <p:cNvPr id="8" name="Rectangle 8"/>
          <p:cNvSpPr>
            <a:spLocks noGrp="1"/>
          </p:cNvSpPr>
          <p:nvPr>
            <p:ph type="sldNum" sz="quarter" idx="11"/>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8"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1" name="Rectangle 11"/>
          <p:cNvSpPr>
            <a:spLocks noGrp="1"/>
          </p:cNvSpPr>
          <p:nvPr>
            <p:ph sz="quarter" idx="15"/>
          </p:nvPr>
        </p:nvSpPr>
        <p:spPr>
          <a:xfrm>
            <a:off x="406400" y="609600"/>
            <a:ext cx="107696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9"/>
          <p:cNvSpPr>
            <a:spLocks noGrp="1"/>
          </p:cNvSpPr>
          <p:nvPr>
            <p:ph type="dt" sz="half" idx="16"/>
          </p:nvPr>
        </p:nvSpPr>
        <p:spPr/>
        <p:txBody>
          <a:bodyPr/>
          <a:lstStyle/>
          <a:p>
            <a:pPr algn="r"/>
            <a:fld id="{3D75E07C-0522-4AF0-A966-D05316F558E7}" type="datetime1">
              <a:rPr lang="en-US" smtClean="0"/>
              <a:pPr algn="r"/>
              <a:t>10/2/2024</a:t>
            </a:fld>
            <a:endParaRPr lang="en-US"/>
          </a:p>
        </p:txBody>
      </p:sp>
      <p:sp>
        <p:nvSpPr>
          <p:cNvPr id="10" name="Rectangle 10"/>
          <p:cNvSpPr>
            <a:spLocks noGrp="1"/>
          </p:cNvSpPr>
          <p:nvPr>
            <p:ph type="sldNum" sz="quarter" idx="17"/>
          </p:nvPr>
        </p:nvSpPr>
        <p:spPr/>
        <p:txBody>
          <a:bodyPr/>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31"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9"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6"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7"/>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18"/>
          </p:nvPr>
        </p:nvSpPr>
        <p:spPr/>
        <p:txBody>
          <a:bodyPr/>
          <a:lstStyle/>
          <a:p>
            <a:pPr algn="r"/>
            <a:fld id="{E670A75E-E93C-4A89-BCBC-7B6289FEC257}" type="datetime1">
              <a:rPr lang="en-US" smtClean="0"/>
              <a:pPr algn="r"/>
              <a:t>10/2/2024</a:t>
            </a:fld>
            <a:endParaRPr lang="en-US"/>
          </a:p>
        </p:txBody>
      </p:sp>
      <p:sp>
        <p:nvSpPr>
          <p:cNvPr id="16" name="Rectangle 16"/>
          <p:cNvSpPr>
            <a:spLocks noGrp="1"/>
          </p:cNvSpPr>
          <p:nvPr>
            <p:ph type="sldNum" sz="quarter" idx="19"/>
          </p:nvPr>
        </p:nvSpPr>
        <p:spPr/>
        <p:txBody>
          <a:bodyPr/>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9"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8"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8"/>
          <p:cNvSpPr>
            <a:spLocks noGrp="1"/>
          </p:cNvSpPr>
          <p:nvPr>
            <p:ph type="body" sz="quarter" idx="18"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9"/>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20"/>
          </p:nvPr>
        </p:nvSpPr>
        <p:spPr/>
        <p:txBody>
          <a:bodyPr/>
          <a:lstStyle/>
          <a:p>
            <a:pPr algn="r"/>
            <a:fld id="{E8B83FCA-112E-4C8A-943E-864D247B1987}" type="datetime1">
              <a:rPr lang="en-US" smtClean="0"/>
              <a:pPr algn="r"/>
              <a:t>10/2/2024</a:t>
            </a:fld>
            <a:endParaRPr lang="en-US"/>
          </a:p>
        </p:txBody>
      </p:sp>
      <p:sp>
        <p:nvSpPr>
          <p:cNvPr id="19" name="Rectangle 19"/>
          <p:cNvSpPr>
            <a:spLocks noGrp="1"/>
          </p:cNvSpPr>
          <p:nvPr>
            <p:ph type="sldNum" sz="quarter" idx="21"/>
          </p:nvPr>
        </p:nvSpPr>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480800" y="0"/>
            <a:ext cx="711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title"/>
          </p:nvPr>
        </p:nvSpPr>
        <p:spPr>
          <a:xfrm>
            <a:off x="11480800" y="381000"/>
            <a:ext cx="711200" cy="5867400"/>
          </a:xfrm>
          <a:prstGeom prst="rect">
            <a:avLst/>
          </a:prstGeom>
        </p:spPr>
        <p:txBody>
          <a:bodyPr vert="vert" anchor="ctr">
            <a:normAutofit/>
          </a:bodyPr>
          <a:lstStyle/>
          <a:p>
            <a:r>
              <a:rPr lang="en-US"/>
              <a:t>Click to edit Master title style</a:t>
            </a:r>
            <a:endParaRPr lang="en-US" dirty="0"/>
          </a:p>
        </p:txBody>
      </p:sp>
      <p:sp>
        <p:nvSpPr>
          <p:cNvPr id="3" name="Rectangle 3"/>
          <p:cNvSpPr>
            <a:spLocks noGrp="1"/>
          </p:cNvSpPr>
          <p:nvPr>
            <p:ph type="body" idx="1"/>
          </p:nvPr>
        </p:nvSpPr>
        <p:spPr>
          <a:xfrm>
            <a:off x="406400" y="381000"/>
            <a:ext cx="10769600" cy="586740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p:cNvSpPr>
          <p:nvPr>
            <p:ph type="dt" sz="half" idx="2"/>
          </p:nvPr>
        </p:nvSpPr>
        <p:spPr>
          <a:xfrm>
            <a:off x="9347200" y="76200"/>
            <a:ext cx="1828800" cy="228600"/>
          </a:xfrm>
          <a:prstGeom prst="rect">
            <a:avLst/>
          </a:prstGeom>
        </p:spPr>
        <p:txBody>
          <a:bodyPr vert="horz"/>
          <a:lstStyle>
            <a:lvl1pPr algn="ctr">
              <a:defRPr sz="1000">
                <a:solidFill>
                  <a:schemeClr val="tx1">
                    <a:tint val="65000"/>
                  </a:schemeClr>
                </a:solidFill>
              </a:defRPr>
            </a:lvl1pPr>
            <a:extLst/>
          </a:lstStyle>
          <a:p>
            <a:pPr algn="r"/>
            <a:fld id="{EA410BD0-13B0-40BA-A406-EBE74DA9E965}" type="datetime1">
              <a:rPr lang="en-US" smtClean="0"/>
              <a:pPr algn="r"/>
              <a:t>10/2/2024</a:t>
            </a:fld>
            <a:endParaRPr lang="en-US" sz="1000" dirty="0">
              <a:solidFill>
                <a:schemeClr val="tx1">
                  <a:tint val="65000"/>
                </a:schemeClr>
              </a:solidFill>
            </a:endParaRPr>
          </a:p>
        </p:txBody>
      </p:sp>
      <p:sp>
        <p:nvSpPr>
          <p:cNvPr id="6" name="Rectangle 6"/>
          <p:cNvSpPr>
            <a:spLocks noGrp="1"/>
          </p:cNvSpPr>
          <p:nvPr>
            <p:ph type="sldNum" sz="quarter" idx="4"/>
          </p:nvPr>
        </p:nvSpPr>
        <p:spPr>
          <a:xfrm>
            <a:off x="8672576" y="6473952"/>
            <a:ext cx="13208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1016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2" name="Rectangle 12"/>
          <p:cNvSpPr>
            <a:spLocks noGrp="1"/>
          </p:cNvSpPr>
          <p:nvPr>
            <p:ph type="ftr" sz="quarter" idx="3"/>
          </p:nvPr>
        </p:nvSpPr>
        <p:spPr>
          <a:xfrm>
            <a:off x="3606800" y="6477000"/>
            <a:ext cx="49784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pic>
        <p:nvPicPr>
          <p:cNvPr id="31746" name="Picture 2" descr="http://t0.gstatic.com/images?q=tbn:ANd9GcTEavU6ReZJKrLo4LLL3qd1pNNChMqsqJKR3Ora1sy11xS5w_X4Xw&amp;t=1"/>
          <p:cNvPicPr>
            <a:picLocks noChangeAspect="1" noChangeArrowheads="1"/>
          </p:cNvPicPr>
          <p:nvPr userDrawn="1"/>
        </p:nvPicPr>
        <p:blipFill>
          <a:blip r:embed="rId27" cstate="print"/>
          <a:srcRect/>
          <a:stretch>
            <a:fillRect/>
          </a:stretch>
        </p:blipFill>
        <p:spPr bwMode="auto">
          <a:xfrm>
            <a:off x="10160000" y="5943600"/>
            <a:ext cx="1224643" cy="914400"/>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3" r:id="rId11"/>
    <p:sldLayoutId id="2147483658" r:id="rId12"/>
    <p:sldLayoutId id="2147483659" r:id="rId13"/>
    <p:sldLayoutId id="2147483660" r:id="rId14"/>
    <p:sldLayoutId id="2147483661" r:id="rId15"/>
    <p:sldLayoutId id="2147483662" r:id="rId16"/>
    <p:sldLayoutId id="2147483664"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Lst>
  <p:hf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hyperlink" Target="http://www.laputan.org/mud/mud.html#BigBallOfMud" TargetMode="External"/><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5.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hyperlink" Target="https://citeseerx.ist.psu.edu/document?repid=rep1&amp;type=pdf&amp;doi=f0f64c66c0233a73bd1ea39e6c97879201a1dbc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a:bodyPr>
          <a:lstStyle/>
          <a:p>
            <a:r>
              <a:rPr lang="en-US" sz="2800" b="1" dirty="0"/>
              <a:t>SWEN 755: Software Architecture</a:t>
            </a:r>
          </a:p>
        </p:txBody>
      </p:sp>
      <p:sp>
        <p:nvSpPr>
          <p:cNvPr id="3" name="Rectangle 3"/>
          <p:cNvSpPr>
            <a:spLocks noGrp="1"/>
          </p:cNvSpPr>
          <p:nvPr>
            <p:ph type="subTitle" idx="1"/>
          </p:nvPr>
        </p:nvSpPr>
        <p:spPr>
          <a:xfrm>
            <a:off x="304800" y="4797116"/>
            <a:ext cx="6934200" cy="1770888"/>
          </a:xfrm>
        </p:spPr>
        <p:txBody>
          <a:bodyPr>
            <a:noAutofit/>
          </a:bodyPr>
          <a:lstStyle/>
          <a:p>
            <a:r>
              <a:rPr lang="en-US" sz="2800" dirty="0"/>
              <a:t>Architecture Breakers </a:t>
            </a:r>
          </a:p>
          <a:p>
            <a:r>
              <a:rPr lang="en-US" sz="2400" b="0" dirty="0"/>
              <a:t>Viktoria Koscinski</a:t>
            </a:r>
          </a:p>
        </p:txBody>
      </p:sp>
      <p:grpSp>
        <p:nvGrpSpPr>
          <p:cNvPr id="55" name="Group 54">
            <a:extLst>
              <a:ext uri="{C183D7F6-B498-43B3-948B-1728B52AA6E4}">
                <adec:decorative xmlns:adec="http://schemas.microsoft.com/office/drawing/2017/decorative" val="1"/>
              </a:ext>
            </a:extLst>
          </p:cNvPr>
          <p:cNvGrpSpPr/>
          <p:nvPr/>
        </p:nvGrpSpPr>
        <p:grpSpPr>
          <a:xfrm rot="20640378">
            <a:off x="742950" y="283900"/>
            <a:ext cx="8534400" cy="3327408"/>
            <a:chOff x="381000" y="304800"/>
            <a:chExt cx="8534400" cy="3327408"/>
          </a:xfrm>
        </p:grpSpPr>
        <p:sp>
          <p:nvSpPr>
            <p:cNvPr id="15" name="Rectangle 14"/>
            <p:cNvSpPr/>
            <p:nvPr/>
          </p:nvSpPr>
          <p:spPr>
            <a:xfrm>
              <a:off x="381000" y="304800"/>
              <a:ext cx="2057400" cy="10668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1000" y="1828800"/>
              <a:ext cx="2057400" cy="8382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1800" y="3048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71800" y="11430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5" idx="3"/>
              <a:endCxn id="17" idx="1"/>
            </p:cNvCxnSpPr>
            <p:nvPr/>
          </p:nvCxnSpPr>
          <p:spPr>
            <a:xfrm flipV="1">
              <a:off x="2438400" y="609600"/>
              <a:ext cx="533400" cy="22860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3"/>
              <a:endCxn id="18" idx="1"/>
            </p:cNvCxnSpPr>
            <p:nvPr/>
          </p:nvCxnSpPr>
          <p:spPr>
            <a:xfrm>
              <a:off x="2438400" y="838200"/>
              <a:ext cx="533400" cy="60960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876800" y="3048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17" idx="3"/>
              <a:endCxn id="23" idx="1"/>
            </p:cNvCxnSpPr>
            <p:nvPr/>
          </p:nvCxnSpPr>
          <p:spPr>
            <a:xfrm>
              <a:off x="4419600" y="609600"/>
              <a:ext cx="4572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10518" y="3022608"/>
              <a:ext cx="13716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6" idx="0"/>
            </p:cNvCxnSpPr>
            <p:nvPr/>
          </p:nvCxnSpPr>
          <p:spPr>
            <a:xfrm rot="17159622" flipV="1">
              <a:off x="3589011" y="2216776"/>
              <a:ext cx="1206236" cy="354455"/>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2"/>
              <a:endCxn id="16" idx="0"/>
            </p:cNvCxnSpPr>
            <p:nvPr/>
          </p:nvCxnSpPr>
          <p:spPr>
            <a:xfrm rot="5400000">
              <a:off x="1181100" y="1600200"/>
              <a:ext cx="4572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09800" y="1981200"/>
              <a:ext cx="533400" cy="228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209800" y="2286000"/>
              <a:ext cx="533400" cy="228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2438400" y="2590800"/>
              <a:ext cx="6096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048000" y="2438400"/>
              <a:ext cx="304800" cy="304800"/>
            </a:xfrm>
            <a:prstGeom prst="ellipse">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34004" y="1447793"/>
              <a:ext cx="2057400" cy="465977"/>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323617" y="2284278"/>
              <a:ext cx="2057400" cy="8382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96200" y="381000"/>
              <a:ext cx="12192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696200" y="1295400"/>
              <a:ext cx="12192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38" idx="3"/>
              <a:endCxn id="40" idx="1"/>
            </p:cNvCxnSpPr>
            <p:nvPr/>
          </p:nvCxnSpPr>
          <p:spPr>
            <a:xfrm rot="959622" flipV="1">
              <a:off x="7534378" y="663060"/>
              <a:ext cx="18851" cy="1040457"/>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3"/>
              <a:endCxn id="41" idx="1"/>
            </p:cNvCxnSpPr>
            <p:nvPr/>
          </p:nvCxnSpPr>
          <p:spPr>
            <a:xfrm rot="959622" flipV="1">
              <a:off x="7408405" y="1559762"/>
              <a:ext cx="270797" cy="161452"/>
            </a:xfrm>
            <a:prstGeom prst="line">
              <a:avLst/>
            </a:prstGeom>
            <a:ln w="63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2"/>
              <a:endCxn id="39" idx="0"/>
            </p:cNvCxnSpPr>
            <p:nvPr/>
          </p:nvCxnSpPr>
          <p:spPr>
            <a:xfrm rot="17159622" flipH="1">
              <a:off x="6177996" y="2052971"/>
              <a:ext cx="359029" cy="92103"/>
            </a:xfrm>
            <a:prstGeom prst="line">
              <a:avLst/>
            </a:prstGeom>
            <a:ln w="63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152417" y="2436678"/>
              <a:ext cx="533400" cy="2286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152417" y="2741477"/>
              <a:ext cx="533400" cy="2286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7381017" y="3046277"/>
              <a:ext cx="609600" cy="0"/>
            </a:xfrm>
            <a:prstGeom prst="line">
              <a:avLst/>
            </a:prstGeom>
            <a:ln w="6350">
              <a:solidFill>
                <a:srgbClr val="799A2E"/>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990617" y="2893877"/>
              <a:ext cx="304800" cy="304800"/>
            </a:xfrm>
            <a:prstGeom prst="ellipse">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rot="5400000">
              <a:off x="5524500" y="1181100"/>
              <a:ext cx="5334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grpSp>
      <p:pic>
        <p:nvPicPr>
          <p:cNvPr id="12291" name="Picture 3">
            <a:extLst>
              <a:ext uri="{C183D7F6-B498-43B3-948B-1728B52AA6E4}">
                <adec:decorative xmlns:adec="http://schemas.microsoft.com/office/drawing/2017/decorative" val="1"/>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620636" y="1235169"/>
            <a:ext cx="5657850" cy="2400301"/>
          </a:xfrm>
          <a:prstGeom prst="rect">
            <a:avLst/>
          </a:prstGeom>
          <a:noFill/>
        </p:spPr>
      </p:pic>
      <p:sp>
        <p:nvSpPr>
          <p:cNvPr id="35" name="Slide Number Placeholder 34"/>
          <p:cNvSpPr>
            <a:spLocks noGrp="1"/>
          </p:cNvSpPr>
          <p:nvPr>
            <p:ph type="sldNum" sz="quarter" idx="11"/>
          </p:nvPr>
        </p:nvSpPr>
        <p:spPr/>
        <p:txBody>
          <a:bodyPr/>
          <a:lstStyle/>
          <a:p>
            <a:pPr algn="r"/>
            <a:fld id="{256D3EEF-DE4E-429D-8EC4-DDC531AFF587}" type="slidenum">
              <a:rPr lang="en-US"/>
              <a:pPr algn="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 name="Group 4">
            <a:extLst>
              <a:ext uri="{C183D7F6-B498-43B3-948B-1728B52AA6E4}">
                <adec:decorative xmlns:adec="http://schemas.microsoft.com/office/drawing/2017/decorative" val="1"/>
              </a:ext>
            </a:extLst>
          </p:cNvPr>
          <p:cNvGrpSpPr/>
          <p:nvPr/>
        </p:nvGrpSpPr>
        <p:grpSpPr>
          <a:xfrm>
            <a:off x="2183720" y="1239915"/>
            <a:ext cx="7599161" cy="3067984"/>
            <a:chOff x="-6027780" y="5326308"/>
            <a:chExt cx="7599161" cy="3067984"/>
          </a:xfrm>
        </p:grpSpPr>
        <p:pic>
          <p:nvPicPr>
            <p:cNvPr id="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780" y="5326308"/>
              <a:ext cx="7599161" cy="3067984"/>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920534" y="6578210"/>
              <a:ext cx="3807124" cy="830997"/>
            </a:xfrm>
            <a:prstGeom prst="rect">
              <a:avLst/>
            </a:prstGeom>
          </p:spPr>
          <p:txBody>
            <a:bodyPr wrap="square">
              <a:spAutoFit/>
            </a:bodyPr>
            <a:lstStyle/>
            <a:p>
              <a:pPr algn="ctr"/>
              <a:r>
                <a:rPr lang="en-US" sz="2400" b="1" dirty="0">
                  <a:solidFill>
                    <a:srgbClr val="C00000"/>
                  </a:solidFill>
                </a:rPr>
                <a:t>Developers’ Contribution to the Design Fragments</a:t>
              </a:r>
            </a:p>
          </p:txBody>
        </p:sp>
      </p:grpSp>
      <p:sp>
        <p:nvSpPr>
          <p:cNvPr id="3" name="Slide Number Placeholder 2"/>
          <p:cNvSpPr>
            <a:spLocks noGrp="1"/>
          </p:cNvSpPr>
          <p:nvPr>
            <p:ph type="sldNum" sz="quarter" idx="15"/>
          </p:nvPr>
        </p:nvSpPr>
        <p:spPr/>
        <p:txBody>
          <a:bodyPr/>
          <a:lstStyle/>
          <a:p>
            <a:fld id="{256D3EEF-DE4E-429D-8EC4-DDC531AFF587}" type="slidenum">
              <a:rPr lang="en-US" smtClean="0">
                <a:solidFill>
                  <a:srgbClr val="A72628"/>
                </a:solidFill>
              </a:rPr>
              <a:pPr/>
              <a:t>10</a:t>
            </a:fld>
            <a:endParaRPr lang="en-US">
              <a:solidFill>
                <a:srgbClr val="A72628"/>
              </a:solidFill>
            </a:endParaRPr>
          </a:p>
        </p:txBody>
      </p:sp>
      <p:pic>
        <p:nvPicPr>
          <p:cNvPr id="1028" name="Picture 4" descr="Developer profile of Arun C Murth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3270" y="1064549"/>
            <a:ext cx="4922436" cy="38742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descr="Developer profile of Alejandro Abdelnu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7900" y="2699305"/>
            <a:ext cx="4930978" cy="4114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a:extLst>
              <a:ext uri="{C183D7F6-B498-43B3-948B-1728B52AA6E4}">
                <adec:decorative xmlns:adec="http://schemas.microsoft.com/office/drawing/2017/decorative" val="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2458" b="1548"/>
          <a:stretch/>
        </p:blipFill>
        <p:spPr bwMode="auto">
          <a:xfrm>
            <a:off x="6802248" y="2665755"/>
            <a:ext cx="1521243" cy="115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a:extLst>
              <a:ext uri="{C183D7F6-B498-43B3-948B-1728B52AA6E4}">
                <adec:decorative xmlns:adec="http://schemas.microsoft.com/office/drawing/2017/decorative" val="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25424" y="1283176"/>
            <a:ext cx="1723752" cy="1228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a:extLst>
              <a:ext uri="{C183D7F6-B498-43B3-948B-1728B52AA6E4}">
                <adec:decorative xmlns:adec="http://schemas.microsoft.com/office/drawing/2017/decorative" val="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52218" y="2550540"/>
            <a:ext cx="1696958" cy="1223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a:extLst>
              <a:ext uri="{C183D7F6-B498-43B3-948B-1728B52AA6E4}">
                <adec:decorative xmlns:adec="http://schemas.microsoft.com/office/drawing/2017/decorative" val="1"/>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b="6172"/>
          <a:stretch/>
        </p:blipFill>
        <p:spPr bwMode="auto">
          <a:xfrm>
            <a:off x="8352219" y="3856310"/>
            <a:ext cx="1696958" cy="1169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5" name="Picture 11">
            <a:extLst>
              <a:ext uri="{C183D7F6-B498-43B3-948B-1728B52AA6E4}">
                <adec:decorative xmlns:adec="http://schemas.microsoft.com/office/drawing/2017/decorative" val="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46222" y="3856310"/>
            <a:ext cx="1620147" cy="1169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779501" y="5195630"/>
            <a:ext cx="8310621" cy="1536200"/>
          </a:xfrm>
          <a:prstGeom prst="rect">
            <a:avLst/>
          </a:prstGeom>
          <a:solidFill>
            <a:srgbClr val="FBDC2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1200"/>
              </a:spcAft>
              <a:buFont typeface="Arial" panose="020B0604020202020204" pitchFamily="34" charset="0"/>
              <a:buChar char="•"/>
            </a:pPr>
            <a:r>
              <a:rPr lang="en-US" b="1" dirty="0">
                <a:solidFill>
                  <a:schemeClr val="accent6"/>
                </a:solidFill>
              </a:rPr>
              <a:t>Non-Architecture Savvy Developers </a:t>
            </a:r>
            <a:r>
              <a:rPr lang="en-US" dirty="0">
                <a:solidFill>
                  <a:schemeClr val="accent6"/>
                </a:solidFill>
              </a:rPr>
              <a:t>tend to introduce </a:t>
            </a:r>
            <a:r>
              <a:rPr lang="en-US" b="1" dirty="0">
                <a:solidFill>
                  <a:schemeClr val="accent6"/>
                </a:solidFill>
              </a:rPr>
              <a:t>more bugs </a:t>
            </a:r>
            <a:r>
              <a:rPr lang="en-US" dirty="0">
                <a:solidFill>
                  <a:schemeClr val="accent6"/>
                </a:solidFill>
              </a:rPr>
              <a:t>in</a:t>
            </a:r>
            <a:r>
              <a:rPr lang="en-US" b="1" dirty="0">
                <a:solidFill>
                  <a:schemeClr val="accent6"/>
                </a:solidFill>
              </a:rPr>
              <a:t> Design Fragments </a:t>
            </a:r>
            <a:r>
              <a:rPr lang="en-US" dirty="0">
                <a:solidFill>
                  <a:schemeClr val="accent6"/>
                </a:solidFill>
              </a:rPr>
              <a:t>of the system (p-value&lt; 0.01).</a:t>
            </a:r>
          </a:p>
          <a:p>
            <a:pPr marL="285750" indent="-285750">
              <a:buFont typeface="Arial" panose="020B0604020202020204" pitchFamily="34" charset="0"/>
              <a:buChar char="•"/>
            </a:pPr>
            <a:r>
              <a:rPr lang="en-US" b="1" dirty="0">
                <a:solidFill>
                  <a:schemeClr val="accent6"/>
                </a:solidFill>
              </a:rPr>
              <a:t>Architecture Savvy Developers </a:t>
            </a:r>
            <a:r>
              <a:rPr lang="en-US" dirty="0">
                <a:solidFill>
                  <a:schemeClr val="accent6"/>
                </a:solidFill>
              </a:rPr>
              <a:t>are</a:t>
            </a:r>
            <a:r>
              <a:rPr lang="en-US" b="1" dirty="0">
                <a:solidFill>
                  <a:schemeClr val="accent6"/>
                </a:solidFill>
              </a:rPr>
              <a:t> less likely </a:t>
            </a:r>
            <a:r>
              <a:rPr lang="en-US" dirty="0">
                <a:solidFill>
                  <a:schemeClr val="accent6"/>
                </a:solidFill>
              </a:rPr>
              <a:t>to</a:t>
            </a:r>
            <a:r>
              <a:rPr lang="en-US" b="1" dirty="0">
                <a:solidFill>
                  <a:schemeClr val="accent6"/>
                </a:solidFill>
              </a:rPr>
              <a:t> step on one another's toes </a:t>
            </a:r>
            <a:r>
              <a:rPr lang="en-US" dirty="0">
                <a:solidFill>
                  <a:schemeClr val="accent6"/>
                </a:solidFill>
              </a:rPr>
              <a:t>even collaborating on the same source file.</a:t>
            </a:r>
          </a:p>
        </p:txBody>
      </p:sp>
      <p:sp>
        <p:nvSpPr>
          <p:cNvPr id="15" name="Text Placeholder 4"/>
          <p:cNvSpPr>
            <a:spLocks noGrp="1"/>
          </p:cNvSpPr>
          <p:nvPr>
            <p:ph type="body" sz="quarter" idx="13"/>
          </p:nvPr>
        </p:nvSpPr>
        <p:spPr>
          <a:xfrm>
            <a:off x="1828800" y="381000"/>
            <a:ext cx="8077200" cy="685800"/>
          </a:xfrm>
        </p:spPr>
        <p:txBody>
          <a:bodyPr>
            <a:noAutofit/>
          </a:bodyPr>
          <a:lstStyle/>
          <a:p>
            <a:r>
              <a:rPr lang="en-US" sz="3200" dirty="0"/>
              <a:t>Architecture Savvy Developers</a:t>
            </a:r>
            <a:endParaRPr lang="en-US" sz="3600" dirty="0"/>
          </a:p>
        </p:txBody>
      </p:sp>
    </p:spTree>
    <p:extLst>
      <p:ext uri="{BB962C8B-B14F-4D97-AF65-F5344CB8AC3E}">
        <p14:creationId xmlns:p14="http://schemas.microsoft.com/office/powerpoint/2010/main" val="39136904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1029"/>
                                        </p:tgtEl>
                                      </p:cBhvr>
                                      <p:by x="30000" y="30000"/>
                                    </p:animScale>
                                  </p:childTnLst>
                                </p:cTn>
                              </p:par>
                              <p:par>
                                <p:cTn id="15" presetID="49" presetClass="path" presetSubtype="0" accel="50000" decel="50000" fill="hold" nodeType="withEffect">
                                  <p:stCondLst>
                                    <p:cond delay="0"/>
                                  </p:stCondLst>
                                  <p:childTnLst>
                                    <p:animMotion origin="layout" path="M -2.70833E-6 1.48148E-6 L -0.03021 -0.42269 " pathEditMode="relative" rAng="0" ptsTypes="AA">
                                      <p:cBhvr>
                                        <p:cTn id="16" dur="2000" fill="hold"/>
                                        <p:tgtEl>
                                          <p:spTgt spid="1029"/>
                                        </p:tgtEl>
                                        <p:attrNameLst>
                                          <p:attrName>ppt_x</p:attrName>
                                          <p:attrName>ppt_y</p:attrName>
                                        </p:attrNameLst>
                                      </p:cBhvr>
                                      <p:rCtr x="-1510" y="-21134"/>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1032"/>
                                        </p:tgtEl>
                                        <p:attrNameLst>
                                          <p:attrName>style.visibility</p:attrName>
                                        </p:attrNameLst>
                                      </p:cBhvr>
                                      <p:to>
                                        <p:strVal val="visible"/>
                                      </p:to>
                                    </p:set>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1033"/>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0"/>
                                          </p:stCondLst>
                                        </p:cTn>
                                        <p:tgtEl>
                                          <p:spTgt spid="1034"/>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nodeType="afterEffect">
                                  <p:stCondLst>
                                    <p:cond delay="0"/>
                                  </p:stCondLst>
                                  <p:childTnLst>
                                    <p:set>
                                      <p:cBhvr>
                                        <p:cTn id="28" dur="1" fill="hold">
                                          <p:stCondLst>
                                            <p:cond delay="0"/>
                                          </p:stCondLst>
                                        </p:cTn>
                                        <p:tgtEl>
                                          <p:spTgt spid="1035"/>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103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Mind The Gap!</a:t>
            </a: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A72628"/>
                </a:solidFill>
              </a:rPr>
              <a:pPr/>
              <a:t>11</a:t>
            </a:fld>
            <a:endParaRPr lang="en-US">
              <a:solidFill>
                <a:srgbClr val="A72628"/>
              </a:solidFill>
            </a:endParaRPr>
          </a:p>
        </p:txBody>
      </p:sp>
      <p:pic>
        <p:nvPicPr>
          <p:cNvPr id="31" name="Picture 2" descr="http://amymarquez.com/wp-content/uploads/2012/10/4711445710_2a1725a54b_m.jpg&#10;&#10;Cartoon in which there is a gap with the words &quot;how to bridge the gap.&quot; On the left side of the gap, a person is saying &quot;I don't know&quot; and on the right side, another person is saying &quot;I know&quot;"/>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590054" y="1689109"/>
            <a:ext cx="5011893" cy="405128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5903975" y="1163106"/>
            <a:ext cx="2880375" cy="5102999"/>
          </a:xfrm>
          <a:prstGeom prst="rect">
            <a:avLst/>
          </a:prstGeom>
          <a:solidFill>
            <a:schemeClr val="bg1"/>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45977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28600" y="381000"/>
            <a:ext cx="10896600" cy="685800"/>
          </a:xfrm>
        </p:spPr>
        <p:txBody>
          <a:bodyPr>
            <a:normAutofit/>
          </a:bodyPr>
          <a:lstStyle/>
          <a:p>
            <a:r>
              <a:rPr lang="en-US" sz="3200" dirty="0"/>
              <a:t>Architecture Breakers</a:t>
            </a: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A72628"/>
                </a:solidFill>
              </a:rPr>
              <a:pPr/>
              <a:t>12</a:t>
            </a:fld>
            <a:endParaRPr lang="en-US">
              <a:solidFill>
                <a:srgbClr val="A72628"/>
              </a:solidFill>
            </a:endParaRPr>
          </a:p>
        </p:txBody>
      </p:sp>
      <p:sp>
        <p:nvSpPr>
          <p:cNvPr id="3" name="Rectangle 2"/>
          <p:cNvSpPr/>
          <p:nvPr/>
        </p:nvSpPr>
        <p:spPr>
          <a:xfrm>
            <a:off x="5903975" y="1163106"/>
            <a:ext cx="2880375" cy="5102999"/>
          </a:xfrm>
          <a:prstGeom prst="rect">
            <a:avLst/>
          </a:prstGeom>
          <a:solidFill>
            <a:schemeClr val="bg1"/>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28600" y="1295401"/>
            <a:ext cx="10744200" cy="5016758"/>
          </a:xfrm>
          <a:prstGeom prst="rect">
            <a:avLst/>
          </a:prstGeom>
        </p:spPr>
        <p:txBody>
          <a:bodyPr wrap="square">
            <a:spAutoFit/>
          </a:bodyPr>
          <a:lstStyle/>
          <a:p>
            <a:pPr defTabSz="931774">
              <a:defRPr/>
            </a:pPr>
            <a:r>
              <a:rPr lang="en-US" sz="3200" b="1" dirty="0">
                <a:solidFill>
                  <a:schemeClr val="accent6"/>
                </a:solidFill>
              </a:rPr>
              <a:t>Mistakes in implementing an architecture </a:t>
            </a:r>
            <a:r>
              <a:rPr lang="en-US" sz="3200" dirty="0">
                <a:solidFill>
                  <a:schemeClr val="accent6"/>
                </a:solidFill>
              </a:rPr>
              <a:t>which can prohibit the full benefits of design decisions, or make the underlying tactic, pattern or style incorrect and useless.</a:t>
            </a:r>
          </a:p>
          <a:p>
            <a:pPr defTabSz="931774">
              <a:defRPr/>
            </a:pPr>
            <a:endParaRPr lang="en-US" sz="3200" dirty="0">
              <a:solidFill>
                <a:schemeClr val="accent6"/>
              </a:solidFill>
            </a:endParaRPr>
          </a:p>
          <a:p>
            <a:pPr defTabSz="931774">
              <a:defRPr/>
            </a:pPr>
            <a:r>
              <a:rPr lang="en-US" sz="3200" dirty="0">
                <a:solidFill>
                  <a:schemeClr val="accent6"/>
                </a:solidFill>
              </a:rPr>
              <a:t>Architecture breakers range from </a:t>
            </a:r>
            <a:r>
              <a:rPr lang="en-US" sz="3200" b="1" dirty="0">
                <a:solidFill>
                  <a:schemeClr val="accent6"/>
                </a:solidFill>
              </a:rPr>
              <a:t>simple coding mistakes</a:t>
            </a:r>
            <a:r>
              <a:rPr lang="en-US" sz="3200" dirty="0">
                <a:solidFill>
                  <a:schemeClr val="accent6"/>
                </a:solidFill>
              </a:rPr>
              <a:t> (exceptions, in tactical code) to </a:t>
            </a:r>
            <a:r>
              <a:rPr lang="en-US" sz="3200" b="1" dirty="0">
                <a:solidFill>
                  <a:schemeClr val="accent6"/>
                </a:solidFill>
              </a:rPr>
              <a:t>more conceptual mistakes </a:t>
            </a:r>
            <a:r>
              <a:rPr lang="en-US" sz="3200" dirty="0">
                <a:solidFill>
                  <a:schemeClr val="accent6"/>
                </a:solidFill>
              </a:rPr>
              <a:t>(weak encryption technique, or mismatches between heartbeat send and checking periods)</a:t>
            </a:r>
          </a:p>
          <a:p>
            <a:pPr defTabSz="931774">
              <a:defRPr/>
            </a:pPr>
            <a:endParaRPr lang="en-US" sz="3200" dirty="0">
              <a:solidFill>
                <a:schemeClr val="accent6"/>
              </a:solidFill>
            </a:endParaRPr>
          </a:p>
          <a:p>
            <a:pPr defTabSz="931774">
              <a:defRPr/>
            </a:pPr>
            <a:endParaRPr lang="en-US" sz="3200" dirty="0">
              <a:solidFill>
                <a:schemeClr val="accent6"/>
              </a:solidFill>
            </a:endParaRPr>
          </a:p>
        </p:txBody>
      </p:sp>
    </p:spTree>
    <p:extLst>
      <p:ext uri="{BB962C8B-B14F-4D97-AF65-F5344CB8AC3E}">
        <p14:creationId xmlns:p14="http://schemas.microsoft.com/office/powerpoint/2010/main" val="264564248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Architecture Breakers</a:t>
            </a: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A72628"/>
                </a:solidFill>
              </a:rPr>
              <a:pPr/>
              <a:t>13</a:t>
            </a:fld>
            <a:endParaRPr lang="en-US">
              <a:solidFill>
                <a:srgbClr val="A72628"/>
              </a:solidFill>
            </a:endParaRPr>
          </a:p>
        </p:txBody>
      </p:sp>
      <p:sp>
        <p:nvSpPr>
          <p:cNvPr id="3" name="Rectangle 2"/>
          <p:cNvSpPr/>
          <p:nvPr/>
        </p:nvSpPr>
        <p:spPr>
          <a:xfrm>
            <a:off x="5903975" y="1163106"/>
            <a:ext cx="2880375" cy="5102999"/>
          </a:xfrm>
          <a:prstGeom prst="rect">
            <a:avLst/>
          </a:prstGeom>
          <a:solidFill>
            <a:schemeClr val="bg1"/>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0" y="1295401"/>
            <a:ext cx="10820400" cy="5509200"/>
          </a:xfrm>
          <a:prstGeom prst="rect">
            <a:avLst/>
          </a:prstGeom>
        </p:spPr>
        <p:txBody>
          <a:bodyPr wrap="square">
            <a:spAutoFit/>
          </a:bodyPr>
          <a:lstStyle/>
          <a:p>
            <a:pPr defTabSz="931774">
              <a:defRPr/>
            </a:pPr>
            <a:r>
              <a:rPr lang="en-US" sz="3200" b="1" dirty="0">
                <a:solidFill>
                  <a:schemeClr val="accent6"/>
                </a:solidFill>
              </a:rPr>
              <a:t>Why should you care?</a:t>
            </a:r>
            <a:endParaRPr lang="en-US" sz="3200" dirty="0">
              <a:solidFill>
                <a:schemeClr val="accent6"/>
              </a:solidFill>
            </a:endParaRPr>
          </a:p>
          <a:p>
            <a:pPr defTabSz="931774">
              <a:defRPr/>
            </a:pPr>
            <a:endParaRPr lang="en-US" sz="3200" dirty="0">
              <a:solidFill>
                <a:schemeClr val="accent6"/>
              </a:solidFill>
            </a:endParaRPr>
          </a:p>
          <a:p>
            <a:pPr defTabSz="931774">
              <a:defRPr/>
            </a:pPr>
            <a:r>
              <a:rPr lang="en-US" sz="3200" dirty="0">
                <a:solidFill>
                  <a:schemeClr val="accent6"/>
                </a:solidFill>
              </a:rPr>
              <a:t>Architecture breakers help us in developing test cases for our tactics.</a:t>
            </a:r>
          </a:p>
          <a:p>
            <a:pPr defTabSz="931774">
              <a:defRPr/>
            </a:pPr>
            <a:endParaRPr lang="en-US" sz="3200" dirty="0">
              <a:solidFill>
                <a:schemeClr val="accent6"/>
              </a:solidFill>
            </a:endParaRPr>
          </a:p>
          <a:p>
            <a:pPr marL="914400" lvl="1" indent="-457200" defTabSz="931774">
              <a:buFont typeface="Arial" panose="020B0604020202020204" pitchFamily="34" charset="0"/>
              <a:buChar char="•"/>
              <a:defRPr/>
            </a:pPr>
            <a:r>
              <a:rPr lang="en-US" sz="3200" dirty="0">
                <a:solidFill>
                  <a:schemeClr val="accent6"/>
                </a:solidFill>
              </a:rPr>
              <a:t>What can go wrong with the implementation of my tactic?</a:t>
            </a:r>
          </a:p>
          <a:p>
            <a:pPr marL="914400" lvl="1" indent="-457200" defTabSz="931774">
              <a:buFont typeface="Arial" panose="020B0604020202020204" pitchFamily="34" charset="0"/>
              <a:buChar char="•"/>
              <a:defRPr/>
            </a:pPr>
            <a:endParaRPr lang="en-US" sz="3200" dirty="0">
              <a:solidFill>
                <a:schemeClr val="accent6"/>
              </a:solidFill>
            </a:endParaRPr>
          </a:p>
          <a:p>
            <a:pPr marL="914400" lvl="1" indent="-457200" defTabSz="931774">
              <a:buFont typeface="Arial" panose="020B0604020202020204" pitchFamily="34" charset="0"/>
              <a:buChar char="•"/>
              <a:defRPr/>
            </a:pPr>
            <a:r>
              <a:rPr lang="en-US" sz="3200" dirty="0">
                <a:solidFill>
                  <a:schemeClr val="accent6"/>
                </a:solidFill>
              </a:rPr>
              <a:t>How can I benefit from test-driven development in implementing my architecture?</a:t>
            </a:r>
          </a:p>
          <a:p>
            <a:pPr defTabSz="931774">
              <a:defRPr/>
            </a:pPr>
            <a:endParaRPr lang="en-US" sz="3200" dirty="0">
              <a:solidFill>
                <a:schemeClr val="accent6"/>
              </a:solidFill>
            </a:endParaRPr>
          </a:p>
          <a:p>
            <a:pPr defTabSz="931774">
              <a:defRPr/>
            </a:pPr>
            <a:endParaRPr lang="en-US" sz="3200" dirty="0">
              <a:solidFill>
                <a:schemeClr val="accent6"/>
              </a:solidFill>
            </a:endParaRPr>
          </a:p>
        </p:txBody>
      </p:sp>
    </p:spTree>
    <p:extLst>
      <p:ext uri="{BB962C8B-B14F-4D97-AF65-F5344CB8AC3E}">
        <p14:creationId xmlns:p14="http://schemas.microsoft.com/office/powerpoint/2010/main" val="142812649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Architecture Breakers</a:t>
            </a: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A72628"/>
                </a:solidFill>
              </a:rPr>
              <a:pPr/>
              <a:t>14</a:t>
            </a:fld>
            <a:endParaRPr lang="en-US">
              <a:solidFill>
                <a:srgbClr val="A72628"/>
              </a:solidFill>
            </a:endParaRPr>
          </a:p>
        </p:txBody>
      </p:sp>
      <p:sp>
        <p:nvSpPr>
          <p:cNvPr id="3" name="Rectangle 2"/>
          <p:cNvSpPr/>
          <p:nvPr/>
        </p:nvSpPr>
        <p:spPr>
          <a:xfrm>
            <a:off x="5903975" y="1163106"/>
            <a:ext cx="2880375" cy="5102999"/>
          </a:xfrm>
          <a:prstGeom prst="rect">
            <a:avLst/>
          </a:prstGeom>
          <a:solidFill>
            <a:schemeClr val="bg1"/>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0" y="1295400"/>
            <a:ext cx="10820400" cy="4832092"/>
          </a:xfrm>
          <a:prstGeom prst="rect">
            <a:avLst/>
          </a:prstGeom>
        </p:spPr>
        <p:txBody>
          <a:bodyPr wrap="square">
            <a:spAutoFit/>
          </a:bodyPr>
          <a:lstStyle/>
          <a:p>
            <a:pPr defTabSz="931774">
              <a:defRPr/>
            </a:pPr>
            <a:r>
              <a:rPr lang="en-US" sz="2800" b="1" dirty="0">
                <a:solidFill>
                  <a:schemeClr val="accent6"/>
                </a:solidFill>
              </a:rPr>
              <a:t>Example: </a:t>
            </a:r>
            <a:r>
              <a:rPr lang="en-US" sz="2800" dirty="0">
                <a:solidFill>
                  <a:schemeClr val="accent6"/>
                </a:solidFill>
              </a:rPr>
              <a:t>Heartbeat Tactic</a:t>
            </a:r>
          </a:p>
          <a:p>
            <a:pPr defTabSz="931774">
              <a:defRPr/>
            </a:pPr>
            <a:endParaRPr lang="en-US" sz="2800" dirty="0">
              <a:solidFill>
                <a:schemeClr val="accent6"/>
              </a:solidFill>
            </a:endParaRPr>
          </a:p>
          <a:p>
            <a:pPr marL="457200" indent="-457200" defTabSz="931774">
              <a:buFont typeface="+mj-lt"/>
              <a:buAutoNum type="arabicPeriod"/>
              <a:defRPr/>
            </a:pPr>
            <a:r>
              <a:rPr lang="en-US" sz="2800" dirty="0">
                <a:solidFill>
                  <a:schemeClr val="accent6"/>
                </a:solidFill>
              </a:rPr>
              <a:t>Heartbeat Sender and Receiver are on different process.</a:t>
            </a:r>
          </a:p>
          <a:p>
            <a:pPr marL="457200" indent="-457200" defTabSz="931774">
              <a:buFont typeface="+mj-lt"/>
              <a:buAutoNum type="arabicPeriod"/>
              <a:defRPr/>
            </a:pPr>
            <a:r>
              <a:rPr lang="en-US" sz="2800" dirty="0">
                <a:solidFill>
                  <a:schemeClr val="accent6"/>
                </a:solidFill>
              </a:rPr>
              <a:t>And there is a mismatch between send and receive periods.</a:t>
            </a:r>
          </a:p>
          <a:p>
            <a:pPr marL="457200" indent="-457200" defTabSz="931774">
              <a:buFont typeface="+mj-lt"/>
              <a:buAutoNum type="arabicPeriod"/>
              <a:defRPr/>
            </a:pPr>
            <a:r>
              <a:rPr lang="en-US" sz="2800" dirty="0">
                <a:solidFill>
                  <a:schemeClr val="accent6"/>
                </a:solidFill>
              </a:rPr>
              <a:t>HB Sender has failed but Receiver doesn’t detect that.</a:t>
            </a:r>
          </a:p>
          <a:p>
            <a:pPr defTabSz="931774">
              <a:defRPr/>
            </a:pPr>
            <a:endParaRPr lang="en-US" sz="2800" dirty="0">
              <a:solidFill>
                <a:schemeClr val="accent6"/>
              </a:solidFill>
            </a:endParaRPr>
          </a:p>
          <a:p>
            <a:pPr defTabSz="931774">
              <a:defRPr/>
            </a:pPr>
            <a:r>
              <a:rPr lang="en-US" sz="2800" b="1" dirty="0">
                <a:solidFill>
                  <a:schemeClr val="accent6"/>
                </a:solidFill>
              </a:rPr>
              <a:t>Example: </a:t>
            </a:r>
            <a:r>
              <a:rPr lang="en-US" sz="2800" dirty="0">
                <a:solidFill>
                  <a:schemeClr val="accent6"/>
                </a:solidFill>
              </a:rPr>
              <a:t>Thread Pooling</a:t>
            </a:r>
          </a:p>
          <a:p>
            <a:pPr defTabSz="931774">
              <a:defRPr/>
            </a:pPr>
            <a:endParaRPr lang="en-US" sz="2800" dirty="0">
              <a:solidFill>
                <a:schemeClr val="accent6"/>
              </a:solidFill>
            </a:endParaRPr>
          </a:p>
          <a:p>
            <a:pPr marL="457200" indent="-457200" defTabSz="931774">
              <a:buFont typeface="+mj-lt"/>
              <a:buAutoNum type="arabicPeriod"/>
              <a:defRPr/>
            </a:pPr>
            <a:r>
              <a:rPr lang="en-US" sz="2800" dirty="0">
                <a:solidFill>
                  <a:schemeClr val="accent6"/>
                </a:solidFill>
              </a:rPr>
              <a:t>Threads are not reset before reuse.</a:t>
            </a:r>
          </a:p>
          <a:p>
            <a:pPr marL="457200" indent="-457200" defTabSz="931774">
              <a:buFont typeface="+mj-lt"/>
              <a:buAutoNum type="arabicPeriod"/>
              <a:defRPr/>
            </a:pPr>
            <a:r>
              <a:rPr lang="en-US" sz="2800" dirty="0">
                <a:solidFill>
                  <a:schemeClr val="accent6"/>
                </a:solidFill>
              </a:rPr>
              <a:t>Issues related to thread-safety.</a:t>
            </a:r>
          </a:p>
          <a:p>
            <a:pPr marL="457200" indent="-457200" defTabSz="931774">
              <a:buFont typeface="+mj-lt"/>
              <a:buAutoNum type="arabicPeriod"/>
              <a:defRPr/>
            </a:pPr>
            <a:r>
              <a:rPr lang="en-US" sz="2800" dirty="0">
                <a:solidFill>
                  <a:schemeClr val="accent6"/>
                </a:solidFill>
              </a:rPr>
              <a:t>Lazy Load vs Eager Load.</a:t>
            </a:r>
          </a:p>
        </p:txBody>
      </p:sp>
    </p:spTree>
    <p:extLst>
      <p:ext uri="{BB962C8B-B14F-4D97-AF65-F5344CB8AC3E}">
        <p14:creationId xmlns:p14="http://schemas.microsoft.com/office/powerpoint/2010/main" val="323858893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Architecture Breakers</a:t>
            </a: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A72628"/>
                </a:solidFill>
              </a:rPr>
              <a:pPr/>
              <a:t>15</a:t>
            </a:fld>
            <a:endParaRPr lang="en-US">
              <a:solidFill>
                <a:srgbClr val="A72628"/>
              </a:solidFill>
            </a:endParaRPr>
          </a:p>
        </p:txBody>
      </p:sp>
      <p:sp>
        <p:nvSpPr>
          <p:cNvPr id="3" name="Rectangle 2"/>
          <p:cNvSpPr/>
          <p:nvPr/>
        </p:nvSpPr>
        <p:spPr>
          <a:xfrm>
            <a:off x="5903975" y="1163106"/>
            <a:ext cx="2880375" cy="5102999"/>
          </a:xfrm>
          <a:prstGeom prst="rect">
            <a:avLst/>
          </a:prstGeom>
          <a:solidFill>
            <a:schemeClr val="bg1"/>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0" y="1295400"/>
            <a:ext cx="10820400" cy="4031873"/>
          </a:xfrm>
          <a:prstGeom prst="rect">
            <a:avLst/>
          </a:prstGeom>
        </p:spPr>
        <p:txBody>
          <a:bodyPr wrap="square">
            <a:spAutoFit/>
          </a:bodyPr>
          <a:lstStyle/>
          <a:p>
            <a:pPr defTabSz="931774">
              <a:defRPr/>
            </a:pPr>
            <a:r>
              <a:rPr lang="en-US" sz="3200" b="1" dirty="0">
                <a:solidFill>
                  <a:schemeClr val="accent6"/>
                </a:solidFill>
              </a:rPr>
              <a:t>Example: </a:t>
            </a:r>
            <a:r>
              <a:rPr lang="en-US" sz="3200" dirty="0">
                <a:solidFill>
                  <a:schemeClr val="accent6"/>
                </a:solidFill>
              </a:rPr>
              <a:t>Secure Session Management </a:t>
            </a:r>
          </a:p>
          <a:p>
            <a:pPr marL="457200" indent="-457200" defTabSz="931774">
              <a:buFont typeface="Arial" panose="020B0604020202020204" pitchFamily="34" charset="0"/>
              <a:buChar char="•"/>
              <a:defRPr/>
            </a:pPr>
            <a:r>
              <a:rPr lang="en-US" sz="3200" dirty="0">
                <a:solidFill>
                  <a:schemeClr val="accent6"/>
                </a:solidFill>
              </a:rPr>
              <a:t>Authentication failure</a:t>
            </a:r>
          </a:p>
          <a:p>
            <a:pPr marL="457200" indent="-457200" defTabSz="931774">
              <a:buFont typeface="Arial" panose="020B0604020202020204" pitchFamily="34" charset="0"/>
              <a:buChar char="•"/>
              <a:defRPr/>
            </a:pPr>
            <a:r>
              <a:rPr lang="en-US" sz="3200" dirty="0">
                <a:solidFill>
                  <a:schemeClr val="accent6"/>
                </a:solidFill>
              </a:rPr>
              <a:t>Authorization failure </a:t>
            </a:r>
          </a:p>
          <a:p>
            <a:pPr marL="457200" indent="-457200" defTabSz="931774">
              <a:buFont typeface="Arial" panose="020B0604020202020204" pitchFamily="34" charset="0"/>
              <a:buChar char="•"/>
              <a:defRPr/>
            </a:pPr>
            <a:r>
              <a:rPr lang="en-US" sz="3200" dirty="0">
                <a:solidFill>
                  <a:schemeClr val="accent6"/>
                </a:solidFill>
              </a:rPr>
              <a:t>Bugs in Encryption of Session data</a:t>
            </a:r>
          </a:p>
          <a:p>
            <a:pPr marL="457200" indent="-457200" defTabSz="931774">
              <a:buFont typeface="Arial" panose="020B0604020202020204" pitchFamily="34" charset="0"/>
              <a:buChar char="•"/>
              <a:defRPr/>
            </a:pPr>
            <a:r>
              <a:rPr lang="en-US" sz="3200" dirty="0">
                <a:solidFill>
                  <a:schemeClr val="accent6"/>
                </a:solidFill>
              </a:rPr>
              <a:t>Predictable Session ID properties, entropy and length</a:t>
            </a:r>
          </a:p>
          <a:p>
            <a:pPr marL="457200" indent="-457200" defTabSz="931774">
              <a:buFont typeface="Arial" panose="020B0604020202020204" pitchFamily="34" charset="0"/>
              <a:buChar char="•"/>
              <a:defRPr/>
            </a:pPr>
            <a:r>
              <a:rPr lang="en-US" sz="3200" dirty="0">
                <a:solidFill>
                  <a:schemeClr val="accent6"/>
                </a:solidFill>
              </a:rPr>
              <a:t>Hardcoded cookies</a:t>
            </a:r>
          </a:p>
          <a:p>
            <a:pPr defTabSz="931774">
              <a:defRPr/>
            </a:pPr>
            <a:endParaRPr lang="en-US" sz="3200" dirty="0">
              <a:solidFill>
                <a:schemeClr val="accent6"/>
              </a:solidFill>
            </a:endParaRPr>
          </a:p>
          <a:p>
            <a:endParaRPr lang="en-US" sz="3200" dirty="0"/>
          </a:p>
        </p:txBody>
      </p:sp>
    </p:spTree>
    <p:extLst>
      <p:ext uri="{BB962C8B-B14F-4D97-AF65-F5344CB8AC3E}">
        <p14:creationId xmlns:p14="http://schemas.microsoft.com/office/powerpoint/2010/main" val="6876389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Architecture Breaker and Architecture Testing</a:t>
            </a: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A72628"/>
                </a:solidFill>
              </a:rPr>
              <a:pPr/>
              <a:t>16</a:t>
            </a:fld>
            <a:endParaRPr lang="en-US">
              <a:solidFill>
                <a:srgbClr val="A72628"/>
              </a:solidFill>
            </a:endParaRPr>
          </a:p>
        </p:txBody>
      </p:sp>
      <p:sp>
        <p:nvSpPr>
          <p:cNvPr id="3" name="Rectangle 2"/>
          <p:cNvSpPr/>
          <p:nvPr/>
        </p:nvSpPr>
        <p:spPr>
          <a:xfrm>
            <a:off x="5903975" y="1163106"/>
            <a:ext cx="2880375" cy="5102999"/>
          </a:xfrm>
          <a:prstGeom prst="rect">
            <a:avLst/>
          </a:prstGeom>
          <a:solidFill>
            <a:schemeClr val="bg1"/>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0" y="1052691"/>
            <a:ext cx="10820400" cy="5293757"/>
          </a:xfrm>
          <a:prstGeom prst="rect">
            <a:avLst/>
          </a:prstGeom>
        </p:spPr>
        <p:txBody>
          <a:bodyPr wrap="square">
            <a:spAutoFit/>
          </a:bodyPr>
          <a:lstStyle/>
          <a:p>
            <a:pPr defTabSz="931774">
              <a:defRPr/>
            </a:pPr>
            <a:r>
              <a:rPr lang="en-US" sz="2400" b="1" dirty="0">
                <a:solidFill>
                  <a:schemeClr val="accent6"/>
                </a:solidFill>
              </a:rPr>
              <a:t>Test-Driven Development of Tactics</a:t>
            </a:r>
            <a:endParaRPr lang="en-US" sz="2400" dirty="0">
              <a:solidFill>
                <a:schemeClr val="accent6"/>
              </a:solidFill>
            </a:endParaRPr>
          </a:p>
          <a:p>
            <a:pPr marL="457200" indent="-457200" defTabSz="931774">
              <a:buFontTx/>
              <a:buChar char="-"/>
              <a:defRPr/>
            </a:pPr>
            <a:r>
              <a:rPr lang="en-US" sz="2400" dirty="0">
                <a:solidFill>
                  <a:schemeClr val="accent6"/>
                </a:solidFill>
              </a:rPr>
              <a:t>Identify potential architecture breakers.</a:t>
            </a:r>
          </a:p>
          <a:p>
            <a:pPr marL="457200" indent="-457200" defTabSz="931774">
              <a:buFontTx/>
              <a:buChar char="-"/>
              <a:defRPr/>
            </a:pPr>
            <a:r>
              <a:rPr lang="en-US" sz="2400" dirty="0">
                <a:solidFill>
                  <a:schemeClr val="accent6"/>
                </a:solidFill>
              </a:rPr>
              <a:t>Develop test plans.</a:t>
            </a:r>
          </a:p>
          <a:p>
            <a:pPr marL="457200" indent="-457200" defTabSz="931774">
              <a:buFontTx/>
              <a:buChar char="-"/>
              <a:defRPr/>
            </a:pPr>
            <a:r>
              <a:rPr lang="en-US" sz="2400" dirty="0">
                <a:solidFill>
                  <a:schemeClr val="accent6"/>
                </a:solidFill>
              </a:rPr>
              <a:t>For each breaker, write test-cases and then develop the source code.</a:t>
            </a:r>
          </a:p>
          <a:p>
            <a:pPr defTabSz="931774">
              <a:lnSpc>
                <a:spcPct val="150000"/>
              </a:lnSpc>
              <a:defRPr/>
            </a:pPr>
            <a:r>
              <a:rPr lang="en-US" sz="2400" b="1" dirty="0" err="1">
                <a:solidFill>
                  <a:schemeClr val="accent6"/>
                </a:solidFill>
              </a:rPr>
              <a:t>HeartBeat</a:t>
            </a:r>
            <a:r>
              <a:rPr lang="en-US" sz="2400" b="1" dirty="0">
                <a:solidFill>
                  <a:schemeClr val="accent6"/>
                </a:solidFill>
              </a:rPr>
              <a:t> Example:</a:t>
            </a:r>
            <a:endParaRPr lang="en-US" sz="2400" dirty="0">
              <a:solidFill>
                <a:schemeClr val="accent6"/>
              </a:solidFill>
            </a:endParaRPr>
          </a:p>
          <a:p>
            <a:pPr defTabSz="931774">
              <a:defRPr/>
            </a:pPr>
            <a:r>
              <a:rPr lang="en-US" sz="2000" b="1" dirty="0">
                <a:solidFill>
                  <a:schemeClr val="accent6"/>
                </a:solidFill>
              </a:rPr>
              <a:t>(1)</a:t>
            </a:r>
            <a:r>
              <a:rPr lang="en-US" sz="2000" dirty="0">
                <a:solidFill>
                  <a:schemeClr val="accent6"/>
                </a:solidFill>
              </a:rPr>
              <a:t> Verify whether the Sender sends messages at the </a:t>
            </a:r>
            <a:r>
              <a:rPr lang="en-US" sz="2000" dirty="0" err="1">
                <a:solidFill>
                  <a:schemeClr val="accent6"/>
                </a:solidFill>
              </a:rPr>
              <a:t>sendingInterval</a:t>
            </a:r>
            <a:r>
              <a:rPr lang="en-US" sz="2000" dirty="0">
                <a:solidFill>
                  <a:schemeClr val="accent6"/>
                </a:solidFill>
              </a:rPr>
              <a:t> rate.</a:t>
            </a:r>
          </a:p>
          <a:p>
            <a:pPr defTabSz="931774">
              <a:defRPr/>
            </a:pPr>
            <a:endParaRPr lang="en-US" sz="1050" dirty="0">
              <a:solidFill>
                <a:schemeClr val="accent6"/>
              </a:solidFill>
            </a:endParaRPr>
          </a:p>
          <a:p>
            <a:pPr defTabSz="931774">
              <a:defRPr/>
            </a:pPr>
            <a:r>
              <a:rPr lang="en-US" sz="2000" b="1" dirty="0">
                <a:solidFill>
                  <a:schemeClr val="accent6"/>
                </a:solidFill>
              </a:rPr>
              <a:t>(2) </a:t>
            </a:r>
            <a:r>
              <a:rPr lang="en-US" sz="2000" dirty="0">
                <a:solidFill>
                  <a:schemeClr val="accent6"/>
                </a:solidFill>
              </a:rPr>
              <a:t>Verify if an injected failure stops the messages being sent.</a:t>
            </a:r>
          </a:p>
          <a:p>
            <a:pPr defTabSz="931774">
              <a:defRPr/>
            </a:pPr>
            <a:endParaRPr lang="en-US" sz="1050" b="1" dirty="0">
              <a:solidFill>
                <a:schemeClr val="accent6"/>
              </a:solidFill>
            </a:endParaRPr>
          </a:p>
          <a:p>
            <a:pPr defTabSz="931774">
              <a:defRPr/>
            </a:pPr>
            <a:r>
              <a:rPr lang="en-US" sz="2000" b="1" dirty="0">
                <a:solidFill>
                  <a:schemeClr val="accent6"/>
                </a:solidFill>
              </a:rPr>
              <a:t>(3) </a:t>
            </a:r>
            <a:r>
              <a:rPr lang="en-US" sz="2000" dirty="0">
                <a:solidFill>
                  <a:schemeClr val="accent6"/>
                </a:solidFill>
              </a:rPr>
              <a:t>Verify whether the receiver detects that no message at all was sent from the sender.  </a:t>
            </a:r>
          </a:p>
          <a:p>
            <a:pPr defTabSz="931774">
              <a:defRPr/>
            </a:pPr>
            <a:endParaRPr lang="en-US" sz="1050" b="1" dirty="0">
              <a:solidFill>
                <a:schemeClr val="accent6"/>
              </a:solidFill>
            </a:endParaRPr>
          </a:p>
          <a:p>
            <a:pPr defTabSz="931774">
              <a:defRPr/>
            </a:pPr>
            <a:r>
              <a:rPr lang="en-US" sz="2000" b="1" dirty="0">
                <a:solidFill>
                  <a:schemeClr val="accent6"/>
                </a:solidFill>
              </a:rPr>
              <a:t>(4) </a:t>
            </a:r>
            <a:r>
              <a:rPr lang="en-US" sz="2000" dirty="0">
                <a:solidFill>
                  <a:schemeClr val="accent6"/>
                </a:solidFill>
              </a:rPr>
              <a:t>In this situation, the receiver shall notify the monitor after the EXPIRING_INTERVAL was reached.</a:t>
            </a:r>
          </a:p>
          <a:p>
            <a:pPr defTabSz="931774">
              <a:defRPr/>
            </a:pPr>
            <a:endParaRPr lang="en-US" sz="1050" dirty="0">
              <a:solidFill>
                <a:schemeClr val="accent6"/>
              </a:solidFill>
            </a:endParaRPr>
          </a:p>
          <a:p>
            <a:pPr defTabSz="931774">
              <a:defRPr/>
            </a:pPr>
            <a:r>
              <a:rPr lang="en-US" sz="2000" b="1" dirty="0">
                <a:solidFill>
                  <a:schemeClr val="accent6"/>
                </a:solidFill>
              </a:rPr>
              <a:t>(5)</a:t>
            </a:r>
            <a:r>
              <a:rPr lang="en-US" sz="2000" dirty="0">
                <a:solidFill>
                  <a:schemeClr val="accent6"/>
                </a:solidFill>
              </a:rPr>
              <a:t> Verify whether the receiver correctly detects that the sender sent some messages previously. In this case, the receiver should detect the sender as alive until it stops sending messages and the EXPIRING_INTERVAL was reached.</a:t>
            </a:r>
          </a:p>
          <a:p>
            <a:pPr marL="457200" indent="-457200" defTabSz="931774">
              <a:buFont typeface="+mj-lt"/>
              <a:buAutoNum type="arabicPeriod"/>
              <a:defRPr/>
            </a:pPr>
            <a:endParaRPr lang="en-US" sz="2400" dirty="0">
              <a:solidFill>
                <a:schemeClr val="accent6"/>
              </a:solidFill>
            </a:endParaRPr>
          </a:p>
        </p:txBody>
      </p:sp>
    </p:spTree>
    <p:extLst>
      <p:ext uri="{BB962C8B-B14F-4D97-AF65-F5344CB8AC3E}">
        <p14:creationId xmlns:p14="http://schemas.microsoft.com/office/powerpoint/2010/main" val="131479078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What are architecture breakers?</a:t>
            </a: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A72628"/>
                </a:solidFill>
              </a:rPr>
              <a:pPr/>
              <a:t>2</a:t>
            </a:fld>
            <a:endParaRPr lang="en-US">
              <a:solidFill>
                <a:srgbClr val="A72628"/>
              </a:solidFill>
            </a:endParaRPr>
          </a:p>
        </p:txBody>
      </p:sp>
      <p:sp>
        <p:nvSpPr>
          <p:cNvPr id="3" name="Rectangle 2"/>
          <p:cNvSpPr/>
          <p:nvPr/>
        </p:nvSpPr>
        <p:spPr>
          <a:xfrm>
            <a:off x="5903975" y="1163106"/>
            <a:ext cx="2880375" cy="5102999"/>
          </a:xfrm>
          <a:prstGeom prst="rect">
            <a:avLst/>
          </a:prstGeom>
          <a:solidFill>
            <a:schemeClr val="bg1"/>
          </a:solidFill>
          <a:ln w="317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04800" y="1295401"/>
            <a:ext cx="10820400" cy="4031873"/>
          </a:xfrm>
          <a:prstGeom prst="rect">
            <a:avLst/>
          </a:prstGeom>
        </p:spPr>
        <p:txBody>
          <a:bodyPr wrap="square">
            <a:spAutoFit/>
          </a:bodyPr>
          <a:lstStyle/>
          <a:p>
            <a:pPr defTabSz="931774">
              <a:defRPr/>
            </a:pPr>
            <a:r>
              <a:rPr lang="en-US" sz="3200" b="1" dirty="0">
                <a:solidFill>
                  <a:schemeClr val="accent6"/>
                </a:solidFill>
              </a:rPr>
              <a:t>Mistakes in implementing an architecture </a:t>
            </a:r>
            <a:r>
              <a:rPr lang="en-US" sz="3200" dirty="0">
                <a:solidFill>
                  <a:schemeClr val="accent6"/>
                </a:solidFill>
              </a:rPr>
              <a:t>which can </a:t>
            </a:r>
            <a:r>
              <a:rPr lang="en-US" sz="3200" i="1" dirty="0">
                <a:solidFill>
                  <a:schemeClr val="accent6"/>
                </a:solidFill>
              </a:rPr>
              <a:t>prohibit the full benefits of design decisions</a:t>
            </a:r>
            <a:r>
              <a:rPr lang="en-US" sz="3200" dirty="0">
                <a:solidFill>
                  <a:schemeClr val="accent6"/>
                </a:solidFill>
              </a:rPr>
              <a:t>, or </a:t>
            </a:r>
            <a:r>
              <a:rPr lang="en-US" sz="3200" i="1" dirty="0">
                <a:solidFill>
                  <a:schemeClr val="accent6"/>
                </a:solidFill>
              </a:rPr>
              <a:t>make the underlying tactic, pattern or style incorrect and useless</a:t>
            </a:r>
            <a:r>
              <a:rPr lang="en-US" sz="3200" dirty="0">
                <a:solidFill>
                  <a:schemeClr val="accent6"/>
                </a:solidFill>
              </a:rPr>
              <a:t>.</a:t>
            </a:r>
          </a:p>
          <a:p>
            <a:pPr defTabSz="931774">
              <a:defRPr/>
            </a:pPr>
            <a:endParaRPr lang="en-US" sz="3200" dirty="0">
              <a:solidFill>
                <a:schemeClr val="accent6"/>
              </a:solidFill>
            </a:endParaRPr>
          </a:p>
          <a:p>
            <a:pPr defTabSz="931774">
              <a:defRPr/>
            </a:pPr>
            <a:r>
              <a:rPr lang="en-US" sz="3200" dirty="0">
                <a:solidFill>
                  <a:schemeClr val="accent6"/>
                </a:solidFill>
              </a:rPr>
              <a:t>Architecture breakers range from </a:t>
            </a:r>
            <a:r>
              <a:rPr lang="en-US" sz="3200" b="1" dirty="0">
                <a:solidFill>
                  <a:schemeClr val="accent6"/>
                </a:solidFill>
              </a:rPr>
              <a:t>simple coding mistakes</a:t>
            </a:r>
            <a:r>
              <a:rPr lang="en-US" sz="3200" dirty="0">
                <a:solidFill>
                  <a:schemeClr val="accent6"/>
                </a:solidFill>
              </a:rPr>
              <a:t> (exceptions, in tactical code) to </a:t>
            </a:r>
            <a:r>
              <a:rPr lang="en-US" sz="3200" b="1" dirty="0">
                <a:solidFill>
                  <a:schemeClr val="accent6"/>
                </a:solidFill>
              </a:rPr>
              <a:t>more conceptual mistakes </a:t>
            </a:r>
            <a:r>
              <a:rPr lang="en-US" sz="3200" dirty="0">
                <a:solidFill>
                  <a:schemeClr val="accent6"/>
                </a:solidFill>
              </a:rPr>
              <a:t>(weak encryption technique, or mismatches between heartbeat send and checking periods)</a:t>
            </a:r>
          </a:p>
        </p:txBody>
      </p:sp>
    </p:spTree>
    <p:extLst>
      <p:ext uri="{BB962C8B-B14F-4D97-AF65-F5344CB8AC3E}">
        <p14:creationId xmlns:p14="http://schemas.microsoft.com/office/powerpoint/2010/main" val="316713659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96600" cy="685800"/>
          </a:xfrm>
        </p:spPr>
        <p:txBody>
          <a:bodyPr>
            <a:normAutofit/>
          </a:bodyPr>
          <a:lstStyle/>
          <a:p>
            <a:r>
              <a:rPr lang="en-US" sz="3200" dirty="0">
                <a:solidFill>
                  <a:srgbClr val="FFC000"/>
                </a:solidFill>
                <a:latin typeface="Times New Roman" panose="02020603050405020304" pitchFamily="18" charset="0"/>
                <a:cs typeface="Times New Roman" panose="02020603050405020304" pitchFamily="18" charset="0"/>
              </a:rPr>
              <a:t>Architecture Breaker</a:t>
            </a:r>
            <a:endParaRPr lang="en-US" sz="3200" dirty="0">
              <a:solidFill>
                <a:srgbClr val="FFC000"/>
              </a:solidFill>
            </a:endParaRP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000000"/>
                </a:solidFill>
              </a:rPr>
              <a:pPr/>
              <a:t>3</a:t>
            </a:fld>
            <a:endParaRPr lang="en-US">
              <a:solidFill>
                <a:srgbClr val="000000"/>
              </a:solidFill>
            </a:endParaRPr>
          </a:p>
        </p:txBody>
      </p:sp>
      <p:sp>
        <p:nvSpPr>
          <p:cNvPr id="4" name="Rectangle 3"/>
          <p:cNvSpPr/>
          <p:nvPr/>
        </p:nvSpPr>
        <p:spPr>
          <a:xfrm>
            <a:off x="936399" y="5825168"/>
            <a:ext cx="3432350" cy="276999"/>
          </a:xfrm>
          <a:prstGeom prst="rect">
            <a:avLst/>
          </a:prstGeom>
        </p:spPr>
        <p:txBody>
          <a:bodyPr wrap="none">
            <a:spAutoFit/>
          </a:bodyPr>
          <a:lstStyle/>
          <a:p>
            <a:pPr fontAlgn="ctr">
              <a:spcBef>
                <a:spcPct val="0"/>
              </a:spcBef>
              <a:spcAft>
                <a:spcPct val="0"/>
              </a:spcAft>
            </a:pPr>
            <a:r>
              <a:rPr lang="en-US" altLang="en-US" sz="1200" dirty="0">
                <a:solidFill>
                  <a:srgbClr val="27130D"/>
                </a:solidFill>
                <a:latin typeface="Times New Roman" panose="02020603050405020304" pitchFamily="18" charset="0"/>
                <a:cs typeface="Times New Roman" panose="02020603050405020304" pitchFamily="18" charset="0"/>
              </a:rPr>
              <a:t>Issues Reported: HADOOP-4584, </a:t>
            </a:r>
            <a:r>
              <a:rPr lang="en-US" sz="1200" dirty="0">
                <a:solidFill>
                  <a:srgbClr val="27130D"/>
                </a:solidFill>
                <a:latin typeface="Times New Roman" panose="02020603050405020304" pitchFamily="18" charset="0"/>
                <a:cs typeface="Times New Roman" panose="02020603050405020304" pitchFamily="18" charset="0"/>
              </a:rPr>
              <a:t>HADOOP-178,…</a:t>
            </a:r>
          </a:p>
        </p:txBody>
      </p:sp>
      <p:pic>
        <p:nvPicPr>
          <p:cNvPr id="1031" name="Picture 7">
            <a:extLs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696" y="1527931"/>
            <a:ext cx="722410" cy="1003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193184" y="1836960"/>
            <a:ext cx="2035465" cy="760302"/>
          </a:xfrm>
          <a:prstGeom prst="rect">
            <a:avLst/>
          </a:prstGeom>
          <a:solidFill>
            <a:srgbClr val="FBDC2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NameNode.java</a:t>
            </a:r>
          </a:p>
        </p:txBody>
      </p:sp>
      <p:sp>
        <p:nvSpPr>
          <p:cNvPr id="23" name="Rectangle 22"/>
          <p:cNvSpPr/>
          <p:nvPr/>
        </p:nvSpPr>
        <p:spPr>
          <a:xfrm>
            <a:off x="1193184" y="4275759"/>
            <a:ext cx="2035465" cy="760302"/>
          </a:xfrm>
          <a:prstGeom prst="rect">
            <a:avLst/>
          </a:prstGeom>
          <a:solidFill>
            <a:srgbClr val="FBDC2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DataNode.java</a:t>
            </a:r>
          </a:p>
        </p:txBody>
      </p:sp>
      <p:grpSp>
        <p:nvGrpSpPr>
          <p:cNvPr id="25" name="Group 24"/>
          <p:cNvGrpSpPr/>
          <p:nvPr/>
        </p:nvGrpSpPr>
        <p:grpSpPr>
          <a:xfrm>
            <a:off x="1405896" y="2597262"/>
            <a:ext cx="338554" cy="1679072"/>
            <a:chOff x="1998866" y="2525826"/>
            <a:chExt cx="338554" cy="1679072"/>
          </a:xfrm>
        </p:grpSpPr>
        <p:cxnSp>
          <p:nvCxnSpPr>
            <p:cNvPr id="7" name="Straight Arrow Connector 6"/>
            <p:cNvCxnSpPr/>
            <p:nvPr/>
          </p:nvCxnSpPr>
          <p:spPr>
            <a:xfrm flipV="1">
              <a:off x="2037270" y="2525826"/>
              <a:ext cx="0" cy="1679072"/>
            </a:xfrm>
            <a:prstGeom prst="straightConnector1">
              <a:avLst/>
            </a:prstGeom>
            <a:ln w="1905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rot="16200000">
              <a:off x="1553231" y="3214339"/>
              <a:ext cx="1229824" cy="338554"/>
            </a:xfrm>
            <a:prstGeom prst="rect">
              <a:avLst/>
            </a:prstGeom>
          </p:spPr>
          <p:txBody>
            <a:bodyPr wrap="none">
              <a:spAutoFit/>
            </a:bodyPr>
            <a:lstStyle/>
            <a:p>
              <a:r>
                <a:rPr lang="en-US" altLang="en-US" sz="1600" dirty="0">
                  <a:solidFill>
                    <a:srgbClr val="27130D"/>
                  </a:solidFill>
                  <a:latin typeface="Times New Roman" panose="02020603050405020304" pitchFamily="18" charset="0"/>
                  <a:cs typeface="Times New Roman" panose="02020603050405020304" pitchFamily="18" charset="0"/>
                </a:rPr>
                <a:t>a) </a:t>
              </a:r>
              <a:r>
                <a:rPr lang="en-US" altLang="en-US" sz="1600" dirty="0" err="1">
                  <a:solidFill>
                    <a:srgbClr val="27130D"/>
                  </a:solidFill>
                  <a:latin typeface="Times New Roman" panose="02020603050405020304" pitchFamily="18" charset="0"/>
                  <a:cs typeface="Times New Roman" panose="02020603050405020304" pitchFamily="18" charset="0"/>
                </a:rPr>
                <a:t>HeartBeat</a:t>
              </a:r>
              <a:endParaRPr lang="en-US" sz="1600" dirty="0">
                <a:solidFill>
                  <a:srgbClr val="A72628"/>
                </a:solidFill>
              </a:endParaRPr>
            </a:p>
          </p:txBody>
        </p:sp>
      </p:grpSp>
      <p:grpSp>
        <p:nvGrpSpPr>
          <p:cNvPr id="24" name="Group 23"/>
          <p:cNvGrpSpPr/>
          <p:nvPr/>
        </p:nvGrpSpPr>
        <p:grpSpPr>
          <a:xfrm>
            <a:off x="1981971" y="2581952"/>
            <a:ext cx="345645" cy="1679072"/>
            <a:chOff x="2574940" y="2545685"/>
            <a:chExt cx="345645" cy="1679072"/>
          </a:xfrm>
        </p:grpSpPr>
        <p:cxnSp>
          <p:nvCxnSpPr>
            <p:cNvPr id="29" name="Straight Arrow Connector 28"/>
            <p:cNvCxnSpPr/>
            <p:nvPr/>
          </p:nvCxnSpPr>
          <p:spPr>
            <a:xfrm flipV="1">
              <a:off x="2574940" y="2545685"/>
              <a:ext cx="0" cy="1679072"/>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rot="16200000">
              <a:off x="2007354" y="3197173"/>
              <a:ext cx="1487908" cy="338554"/>
            </a:xfrm>
            <a:prstGeom prst="rect">
              <a:avLst/>
            </a:prstGeom>
          </p:spPr>
          <p:txBody>
            <a:bodyPr wrap="none">
              <a:spAutoFit/>
            </a:bodyPr>
            <a:lstStyle/>
            <a:p>
              <a:r>
                <a:rPr lang="en-US" altLang="en-US" sz="1600" dirty="0">
                  <a:solidFill>
                    <a:srgbClr val="27130D"/>
                  </a:solidFill>
                  <a:latin typeface="Times New Roman" panose="02020603050405020304" pitchFamily="18" charset="0"/>
                  <a:cs typeface="Times New Roman" panose="02020603050405020304" pitchFamily="18" charset="0"/>
                </a:rPr>
                <a:t>b) block reports</a:t>
              </a:r>
              <a:endParaRPr lang="en-US" sz="1600" dirty="0">
                <a:solidFill>
                  <a:srgbClr val="A72628"/>
                </a:solidFill>
              </a:endParaRPr>
            </a:p>
          </p:txBody>
        </p:sp>
      </p:grpSp>
      <p:grpSp>
        <p:nvGrpSpPr>
          <p:cNvPr id="22" name="Group 21"/>
          <p:cNvGrpSpPr/>
          <p:nvPr/>
        </p:nvGrpSpPr>
        <p:grpSpPr>
          <a:xfrm>
            <a:off x="2971800" y="2589464"/>
            <a:ext cx="584775" cy="1679072"/>
            <a:chOff x="3564769" y="2518028"/>
            <a:chExt cx="584775" cy="1679072"/>
          </a:xfrm>
        </p:grpSpPr>
        <p:cxnSp>
          <p:nvCxnSpPr>
            <p:cNvPr id="31" name="Straight Arrow Connector 30"/>
            <p:cNvCxnSpPr/>
            <p:nvPr/>
          </p:nvCxnSpPr>
          <p:spPr>
            <a:xfrm flipV="1">
              <a:off x="3573470" y="2518028"/>
              <a:ext cx="0" cy="1679072"/>
            </a:xfrm>
            <a:prstGeom prst="straightConnector1">
              <a:avLst/>
            </a:prstGeom>
            <a:ln w="19050">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3105666" y="3076412"/>
              <a:ext cx="1502981" cy="584775"/>
            </a:xfrm>
            <a:prstGeom prst="rect">
              <a:avLst/>
            </a:prstGeom>
          </p:spPr>
          <p:txBody>
            <a:bodyPr wrap="square">
              <a:spAutoFit/>
            </a:bodyPr>
            <a:lstStyle/>
            <a:p>
              <a:pPr algn="ctr"/>
              <a:r>
                <a:rPr lang="en-US" altLang="en-US" sz="1600" dirty="0">
                  <a:solidFill>
                    <a:srgbClr val="27130D"/>
                  </a:solidFill>
                  <a:latin typeface="Times New Roman" panose="02020603050405020304" pitchFamily="18" charset="0"/>
                  <a:cs typeface="Times New Roman" panose="02020603050405020304" pitchFamily="18" charset="0"/>
                </a:rPr>
                <a:t>c) block to be deleted</a:t>
              </a:r>
              <a:endParaRPr lang="en-US" sz="1600" dirty="0">
                <a:solidFill>
                  <a:srgbClr val="A72628"/>
                </a:solidFill>
              </a:endParaRPr>
            </a:p>
          </p:txBody>
        </p:sp>
      </p:grpSp>
      <p:sp>
        <p:nvSpPr>
          <p:cNvPr id="10" name="Rectangle 9"/>
          <p:cNvSpPr/>
          <p:nvPr/>
        </p:nvSpPr>
        <p:spPr>
          <a:xfrm>
            <a:off x="2289210" y="3231601"/>
            <a:ext cx="343364" cy="369332"/>
          </a:xfrm>
          <a:prstGeom prst="rect">
            <a:avLst/>
          </a:prstGeom>
        </p:spPr>
        <p:txBody>
          <a:bodyPr wrap="none">
            <a:spAutoFit/>
          </a:bodyPr>
          <a:lstStyle/>
          <a:p>
            <a:r>
              <a:rPr lang="en-US" dirty="0">
                <a:solidFill>
                  <a:srgbClr val="000000"/>
                </a:solidFill>
              </a:rPr>
              <a:t>…</a:t>
            </a:r>
          </a:p>
        </p:txBody>
      </p:sp>
      <p:sp>
        <p:nvSpPr>
          <p:cNvPr id="26" name="Rectangle 25"/>
          <p:cNvSpPr/>
          <p:nvPr/>
        </p:nvSpPr>
        <p:spPr>
          <a:xfrm>
            <a:off x="5441106" y="1540479"/>
            <a:ext cx="5455494" cy="1631216"/>
          </a:xfrm>
          <a:prstGeom prst="rect">
            <a:avLst/>
          </a:prstGeom>
          <a:noFill/>
        </p:spPr>
        <p:txBody>
          <a:bodyPr wrap="square">
            <a:spAutoFit/>
          </a:bodyPr>
          <a:lstStyle/>
          <a:p>
            <a:pPr fontAlgn="ctr">
              <a:spcBef>
                <a:spcPct val="0"/>
              </a:spcBef>
              <a:spcAft>
                <a:spcPct val="0"/>
              </a:spcAft>
            </a:pPr>
            <a:r>
              <a:rPr lang="en-US" altLang="en-US" sz="2800" b="1" dirty="0">
                <a:solidFill>
                  <a:srgbClr val="27130D"/>
                </a:solidFill>
                <a:latin typeface="Times New Roman" panose="02020603050405020304" pitchFamily="18" charset="0"/>
                <a:cs typeface="Times New Roman" panose="02020603050405020304" pitchFamily="18" charset="0"/>
              </a:rPr>
              <a:t>Developer #1:</a:t>
            </a:r>
            <a:r>
              <a:rPr lang="en-US" altLang="en-US" sz="2800" dirty="0">
                <a:solidFill>
                  <a:srgbClr val="27130D"/>
                </a:solidFill>
                <a:latin typeface="Times New Roman" panose="02020603050405020304" pitchFamily="18" charset="0"/>
                <a:cs typeface="Times New Roman" panose="02020603050405020304" pitchFamily="18" charset="0"/>
              </a:rPr>
              <a:t> </a:t>
            </a:r>
            <a:r>
              <a:rPr lang="en-US" altLang="en-US" sz="2400" dirty="0">
                <a:solidFill>
                  <a:srgbClr val="27130D"/>
                </a:solidFill>
                <a:latin typeface="Times New Roman" panose="02020603050405020304" pitchFamily="18" charset="0"/>
                <a:cs typeface="Times New Roman" panose="02020603050405020304" pitchFamily="18" charset="0"/>
              </a:rPr>
              <a:t>DataNode.java, should send several messages to the NameNode.java. Messages such as block reports, heartbeat, blocks to be deleted etc.</a:t>
            </a:r>
          </a:p>
        </p:txBody>
      </p:sp>
      <p:sp>
        <p:nvSpPr>
          <p:cNvPr id="42" name="Flowchart: Magnetic Disk 41"/>
          <p:cNvSpPr/>
          <p:nvPr/>
        </p:nvSpPr>
        <p:spPr>
          <a:xfrm>
            <a:off x="1275087" y="4921421"/>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43" name="Flowchart: Magnetic Disk 42"/>
          <p:cNvSpPr/>
          <p:nvPr/>
        </p:nvSpPr>
        <p:spPr>
          <a:xfrm>
            <a:off x="1730854" y="4921421"/>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44" name="Flowchart: Magnetic Disk 43" descr="Data"/>
          <p:cNvSpPr/>
          <p:nvPr/>
        </p:nvSpPr>
        <p:spPr>
          <a:xfrm>
            <a:off x="2652574" y="4921421"/>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3" name="Flowchart: Magnetic Disk 2" descr="Data">
            <a:extLst>
              <a:ext uri="{FF2B5EF4-FFF2-40B4-BE49-F238E27FC236}">
                <a16:creationId xmlns:a16="http://schemas.microsoft.com/office/drawing/2014/main" id="{0E95F0C3-5F65-918B-3368-8C9C5C494E86}"/>
              </a:ext>
            </a:extLst>
          </p:cNvPr>
          <p:cNvSpPr/>
          <p:nvPr/>
        </p:nvSpPr>
        <p:spPr>
          <a:xfrm>
            <a:off x="1272675" y="4921421"/>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9" name="Flowchart: Magnetic Disk 8" descr="Data">
            <a:extLst>
              <a:ext uri="{FF2B5EF4-FFF2-40B4-BE49-F238E27FC236}">
                <a16:creationId xmlns:a16="http://schemas.microsoft.com/office/drawing/2014/main" id="{A78F32C9-B2EA-FB61-83F7-EABB51023909}"/>
              </a:ext>
            </a:extLst>
          </p:cNvPr>
          <p:cNvSpPr/>
          <p:nvPr/>
        </p:nvSpPr>
        <p:spPr>
          <a:xfrm>
            <a:off x="1728442" y="4921421"/>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Tree>
    <p:extLst>
      <p:ext uri="{BB962C8B-B14F-4D97-AF65-F5344CB8AC3E}">
        <p14:creationId xmlns:p14="http://schemas.microsoft.com/office/powerpoint/2010/main" val="2958685706"/>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solidFill>
                  <a:srgbClr val="FFC000"/>
                </a:solidFill>
                <a:latin typeface="Times New Roman" panose="02020603050405020304" pitchFamily="18" charset="0"/>
                <a:cs typeface="Times New Roman" panose="02020603050405020304" pitchFamily="18" charset="0"/>
              </a:rPr>
              <a:t>Architecture Breaker</a:t>
            </a:r>
            <a:endParaRPr lang="en-US" sz="3200" dirty="0">
              <a:solidFill>
                <a:srgbClr val="FFC000"/>
              </a:solidFill>
            </a:endParaRP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000000"/>
                </a:solidFill>
              </a:rPr>
              <a:pPr/>
              <a:t>4</a:t>
            </a:fld>
            <a:endParaRPr lang="en-US">
              <a:solidFill>
                <a:srgbClr val="000000"/>
              </a:solidFill>
            </a:endParaRPr>
          </a:p>
        </p:txBody>
      </p:sp>
      <p:pic>
        <p:nvPicPr>
          <p:cNvPr id="1030" name="Picture 6" descr="http://image.shutterstock.com/display_pic_with_logo/82808/82808,1315638192,6/stock-vector-brainstorming-good-and-bad-idea-light-bulb-concept-turned-off-and-glowing-lamps-84380185.jpg">
            <a:extLst>
              <a:ext uri="{C183D7F6-B498-43B3-948B-1728B52AA6E4}">
                <adec:decorative xmlns:adec="http://schemas.microsoft.com/office/drawing/2017/decorative" val="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0812" r="7701" b="56383"/>
          <a:stretch/>
        </p:blipFill>
        <p:spPr bwMode="auto">
          <a:xfrm>
            <a:off x="4388230" y="1306749"/>
            <a:ext cx="781025" cy="13072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11067" y="1721737"/>
            <a:ext cx="2035465" cy="760302"/>
          </a:xfrm>
          <a:prstGeom prst="rect">
            <a:avLst/>
          </a:prstGeom>
          <a:solidFill>
            <a:srgbClr val="FBDC2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NameNode.java</a:t>
            </a:r>
          </a:p>
        </p:txBody>
      </p:sp>
      <p:sp>
        <p:nvSpPr>
          <p:cNvPr id="23" name="Rectangle 22"/>
          <p:cNvSpPr/>
          <p:nvPr/>
        </p:nvSpPr>
        <p:spPr>
          <a:xfrm>
            <a:off x="811067" y="4161110"/>
            <a:ext cx="2035465" cy="760302"/>
          </a:xfrm>
          <a:prstGeom prst="rect">
            <a:avLst/>
          </a:prstGeom>
          <a:solidFill>
            <a:srgbClr val="FBDC2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DataNode.java</a:t>
            </a:r>
          </a:p>
        </p:txBody>
      </p:sp>
      <p:grpSp>
        <p:nvGrpSpPr>
          <p:cNvPr id="25" name="Group 24"/>
          <p:cNvGrpSpPr/>
          <p:nvPr/>
        </p:nvGrpSpPr>
        <p:grpSpPr>
          <a:xfrm>
            <a:off x="1023779" y="2482038"/>
            <a:ext cx="338554" cy="1679072"/>
            <a:chOff x="1998866" y="2525826"/>
            <a:chExt cx="338554" cy="1679072"/>
          </a:xfrm>
        </p:grpSpPr>
        <p:cxnSp>
          <p:nvCxnSpPr>
            <p:cNvPr id="7" name="Straight Arrow Connector 6"/>
            <p:cNvCxnSpPr/>
            <p:nvPr/>
          </p:nvCxnSpPr>
          <p:spPr>
            <a:xfrm flipV="1">
              <a:off x="2037270" y="2525826"/>
              <a:ext cx="0" cy="1679072"/>
            </a:xfrm>
            <a:prstGeom prst="straightConnector1">
              <a:avLst/>
            </a:prstGeom>
            <a:ln w="1905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rot="16200000">
              <a:off x="1553231" y="3214339"/>
              <a:ext cx="1229824" cy="338554"/>
            </a:xfrm>
            <a:prstGeom prst="rect">
              <a:avLst/>
            </a:prstGeom>
          </p:spPr>
          <p:txBody>
            <a:bodyPr wrap="none">
              <a:spAutoFit/>
            </a:bodyPr>
            <a:lstStyle/>
            <a:p>
              <a:r>
                <a:rPr lang="en-US" altLang="en-US" sz="1600" dirty="0">
                  <a:solidFill>
                    <a:srgbClr val="27130D"/>
                  </a:solidFill>
                  <a:latin typeface="Times New Roman" panose="02020603050405020304" pitchFamily="18" charset="0"/>
                  <a:cs typeface="Times New Roman" panose="02020603050405020304" pitchFamily="18" charset="0"/>
                </a:rPr>
                <a:t>a) </a:t>
              </a:r>
              <a:r>
                <a:rPr lang="en-US" altLang="en-US" sz="1600" dirty="0" err="1">
                  <a:solidFill>
                    <a:srgbClr val="27130D"/>
                  </a:solidFill>
                  <a:latin typeface="Times New Roman" panose="02020603050405020304" pitchFamily="18" charset="0"/>
                  <a:cs typeface="Times New Roman" panose="02020603050405020304" pitchFamily="18" charset="0"/>
                </a:rPr>
                <a:t>HeartBeat</a:t>
              </a:r>
              <a:endParaRPr lang="en-US" sz="1600" dirty="0">
                <a:solidFill>
                  <a:srgbClr val="A72628"/>
                </a:solidFill>
              </a:endParaRPr>
            </a:p>
          </p:txBody>
        </p:sp>
      </p:grpSp>
      <p:grpSp>
        <p:nvGrpSpPr>
          <p:cNvPr id="24" name="Group 23"/>
          <p:cNvGrpSpPr/>
          <p:nvPr/>
        </p:nvGrpSpPr>
        <p:grpSpPr>
          <a:xfrm>
            <a:off x="1599854" y="2466728"/>
            <a:ext cx="345645" cy="1679072"/>
            <a:chOff x="2574940" y="2545685"/>
            <a:chExt cx="345645" cy="1679072"/>
          </a:xfrm>
        </p:grpSpPr>
        <p:cxnSp>
          <p:nvCxnSpPr>
            <p:cNvPr id="29" name="Straight Arrow Connector 28"/>
            <p:cNvCxnSpPr/>
            <p:nvPr/>
          </p:nvCxnSpPr>
          <p:spPr>
            <a:xfrm flipV="1">
              <a:off x="2574940" y="2545685"/>
              <a:ext cx="0" cy="1679072"/>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rot="16200000">
              <a:off x="2007354" y="3197173"/>
              <a:ext cx="1487908" cy="338554"/>
            </a:xfrm>
            <a:prstGeom prst="rect">
              <a:avLst/>
            </a:prstGeom>
          </p:spPr>
          <p:txBody>
            <a:bodyPr wrap="none">
              <a:spAutoFit/>
            </a:bodyPr>
            <a:lstStyle/>
            <a:p>
              <a:r>
                <a:rPr lang="en-US" altLang="en-US" sz="1600" dirty="0">
                  <a:solidFill>
                    <a:srgbClr val="27130D"/>
                  </a:solidFill>
                  <a:latin typeface="Times New Roman" panose="02020603050405020304" pitchFamily="18" charset="0"/>
                  <a:cs typeface="Times New Roman" panose="02020603050405020304" pitchFamily="18" charset="0"/>
                </a:rPr>
                <a:t>b) block reports</a:t>
              </a:r>
              <a:endParaRPr lang="en-US" sz="1600" dirty="0">
                <a:solidFill>
                  <a:srgbClr val="A72628"/>
                </a:solidFill>
              </a:endParaRPr>
            </a:p>
          </p:txBody>
        </p:sp>
      </p:grpSp>
      <p:grpSp>
        <p:nvGrpSpPr>
          <p:cNvPr id="22" name="Group 21"/>
          <p:cNvGrpSpPr/>
          <p:nvPr/>
        </p:nvGrpSpPr>
        <p:grpSpPr>
          <a:xfrm>
            <a:off x="2589683" y="2474240"/>
            <a:ext cx="584775" cy="1679072"/>
            <a:chOff x="3564769" y="2518028"/>
            <a:chExt cx="584775" cy="1679072"/>
          </a:xfrm>
        </p:grpSpPr>
        <p:cxnSp>
          <p:nvCxnSpPr>
            <p:cNvPr id="31" name="Straight Arrow Connector 30"/>
            <p:cNvCxnSpPr/>
            <p:nvPr/>
          </p:nvCxnSpPr>
          <p:spPr>
            <a:xfrm flipV="1">
              <a:off x="3573470" y="2518028"/>
              <a:ext cx="0" cy="1679072"/>
            </a:xfrm>
            <a:prstGeom prst="straightConnector1">
              <a:avLst/>
            </a:prstGeom>
            <a:ln w="19050">
              <a:solidFill>
                <a:srgbClr val="00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6200000">
              <a:off x="3105666" y="3076412"/>
              <a:ext cx="1502981" cy="584775"/>
            </a:xfrm>
            <a:prstGeom prst="rect">
              <a:avLst/>
            </a:prstGeom>
          </p:spPr>
          <p:txBody>
            <a:bodyPr wrap="square">
              <a:spAutoFit/>
            </a:bodyPr>
            <a:lstStyle/>
            <a:p>
              <a:pPr algn="ctr"/>
              <a:r>
                <a:rPr lang="en-US" altLang="en-US" sz="1600" dirty="0">
                  <a:solidFill>
                    <a:srgbClr val="27130D"/>
                  </a:solidFill>
                  <a:latin typeface="Times New Roman" panose="02020603050405020304" pitchFamily="18" charset="0"/>
                  <a:cs typeface="Times New Roman" panose="02020603050405020304" pitchFamily="18" charset="0"/>
                </a:rPr>
                <a:t>c) block to be deleted</a:t>
              </a:r>
              <a:endParaRPr lang="en-US" sz="1600" dirty="0">
                <a:solidFill>
                  <a:srgbClr val="A72628"/>
                </a:solidFill>
              </a:endParaRPr>
            </a:p>
          </p:txBody>
        </p:sp>
      </p:grpSp>
      <p:sp>
        <p:nvSpPr>
          <p:cNvPr id="10" name="Rectangle 9"/>
          <p:cNvSpPr/>
          <p:nvPr/>
        </p:nvSpPr>
        <p:spPr>
          <a:xfrm>
            <a:off x="1907093" y="3116377"/>
            <a:ext cx="343364" cy="369332"/>
          </a:xfrm>
          <a:prstGeom prst="rect">
            <a:avLst/>
          </a:prstGeom>
        </p:spPr>
        <p:txBody>
          <a:bodyPr wrap="none">
            <a:spAutoFit/>
          </a:bodyPr>
          <a:lstStyle/>
          <a:p>
            <a:r>
              <a:rPr lang="en-US" dirty="0">
                <a:solidFill>
                  <a:srgbClr val="000000"/>
                </a:solidFill>
              </a:rPr>
              <a:t>…</a:t>
            </a:r>
          </a:p>
        </p:txBody>
      </p:sp>
      <p:grpSp>
        <p:nvGrpSpPr>
          <p:cNvPr id="37" name="Group 36"/>
          <p:cNvGrpSpPr/>
          <p:nvPr/>
        </p:nvGrpSpPr>
        <p:grpSpPr>
          <a:xfrm>
            <a:off x="1791878" y="2490174"/>
            <a:ext cx="376960" cy="1679072"/>
            <a:chOff x="2574940" y="2545685"/>
            <a:chExt cx="376960" cy="1679072"/>
          </a:xfrm>
        </p:grpSpPr>
        <p:cxnSp>
          <p:nvCxnSpPr>
            <p:cNvPr id="38" name="Straight Arrow Connector 37"/>
            <p:cNvCxnSpPr/>
            <p:nvPr/>
          </p:nvCxnSpPr>
          <p:spPr>
            <a:xfrm flipV="1">
              <a:off x="2574940" y="2545685"/>
              <a:ext cx="0" cy="1679072"/>
            </a:xfrm>
            <a:prstGeom prst="straightConnector1">
              <a:avLst/>
            </a:prstGeom>
            <a:ln w="190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rot="16200000">
              <a:off x="2368086" y="3197173"/>
              <a:ext cx="829073" cy="338554"/>
            </a:xfrm>
            <a:prstGeom prst="rect">
              <a:avLst/>
            </a:prstGeom>
          </p:spPr>
          <p:txBody>
            <a:bodyPr wrap="none">
              <a:spAutoFit/>
            </a:bodyPr>
            <a:lstStyle/>
            <a:p>
              <a:r>
                <a:rPr lang="en-US" sz="1600" dirty="0" err="1">
                  <a:solidFill>
                    <a:srgbClr val="27130D"/>
                  </a:solidFill>
                  <a:latin typeface="Times New Roman" panose="02020603050405020304" pitchFamily="18" charset="0"/>
                  <a:cs typeface="Times New Roman" panose="02020603050405020304" pitchFamily="18" charset="0"/>
                </a:rPr>
                <a:t>a,b,c</a:t>
              </a:r>
              <a:r>
                <a:rPr lang="en-US" sz="1600" dirty="0">
                  <a:solidFill>
                    <a:srgbClr val="27130D"/>
                  </a:solidFill>
                  <a:latin typeface="Times New Roman" panose="02020603050405020304" pitchFamily="18" charset="0"/>
                  <a:cs typeface="Times New Roman" panose="02020603050405020304" pitchFamily="18" charset="0"/>
                </a:rPr>
                <a:t>,…</a:t>
              </a:r>
              <a:endParaRPr lang="en-US" sz="1600" dirty="0">
                <a:solidFill>
                  <a:srgbClr val="A72628"/>
                </a:solidFill>
              </a:endParaRPr>
            </a:p>
          </p:txBody>
        </p:sp>
      </p:grpSp>
      <p:sp>
        <p:nvSpPr>
          <p:cNvPr id="41" name="Rectangle 40"/>
          <p:cNvSpPr/>
          <p:nvPr/>
        </p:nvSpPr>
        <p:spPr>
          <a:xfrm>
            <a:off x="2214334" y="3039567"/>
            <a:ext cx="1951579" cy="738664"/>
          </a:xfrm>
          <a:prstGeom prst="rect">
            <a:avLst/>
          </a:prstGeom>
        </p:spPr>
        <p:txBody>
          <a:bodyPr wrap="square">
            <a:spAutoFit/>
          </a:bodyPr>
          <a:lstStyle/>
          <a:p>
            <a:r>
              <a:rPr lang="en-US" sz="1400" i="1" dirty="0">
                <a:solidFill>
                  <a:srgbClr val="27130D"/>
                </a:solidFill>
                <a:latin typeface="Times New Roman" panose="02020603050405020304" pitchFamily="18" charset="0"/>
                <a:cs typeface="Times New Roman" panose="02020603050405020304" pitchFamily="18" charset="0"/>
              </a:rPr>
              <a:t>Piggy Backing Heartbeat message on block reports</a:t>
            </a:r>
            <a:endParaRPr lang="en-US" sz="1400" i="1" dirty="0">
              <a:solidFill>
                <a:srgbClr val="A72628"/>
              </a:solidFill>
            </a:endParaRPr>
          </a:p>
        </p:txBody>
      </p:sp>
      <p:sp>
        <p:nvSpPr>
          <p:cNvPr id="26" name="Rectangle 25"/>
          <p:cNvSpPr/>
          <p:nvPr/>
        </p:nvSpPr>
        <p:spPr>
          <a:xfrm>
            <a:off x="5323718" y="1470946"/>
            <a:ext cx="4308620" cy="1261884"/>
          </a:xfrm>
          <a:prstGeom prst="rect">
            <a:avLst/>
          </a:prstGeom>
          <a:noFill/>
        </p:spPr>
        <p:txBody>
          <a:bodyPr wrap="square">
            <a:spAutoFit/>
          </a:bodyPr>
          <a:lstStyle/>
          <a:p>
            <a:pPr marL="0" lvl="1" fontAlgn="ctr">
              <a:spcBef>
                <a:spcPct val="0"/>
              </a:spcBef>
              <a:spcAft>
                <a:spcPct val="0"/>
              </a:spcAft>
            </a:pPr>
            <a:r>
              <a:rPr lang="en-US" altLang="en-US" sz="2800" b="1" dirty="0">
                <a:solidFill>
                  <a:srgbClr val="C00000"/>
                </a:solidFill>
                <a:latin typeface="Times New Roman" panose="02020603050405020304" pitchFamily="18" charset="0"/>
                <a:cs typeface="Times New Roman" panose="02020603050405020304" pitchFamily="18" charset="0"/>
              </a:rPr>
              <a:t>Developer #2:</a:t>
            </a:r>
            <a:r>
              <a:rPr lang="en-US" altLang="en-US" sz="2800" dirty="0">
                <a:solidFill>
                  <a:srgbClr val="27130D"/>
                </a:solidFill>
                <a:latin typeface="Times New Roman" panose="02020603050405020304" pitchFamily="18" charset="0"/>
                <a:cs typeface="Times New Roman" panose="02020603050405020304" pitchFamily="18" charset="0"/>
              </a:rPr>
              <a:t> </a:t>
            </a:r>
            <a:r>
              <a:rPr lang="en-US" altLang="en-US" sz="2400" dirty="0">
                <a:solidFill>
                  <a:srgbClr val="27130D"/>
                </a:solidFill>
                <a:latin typeface="Times New Roman" panose="02020603050405020304" pitchFamily="18" charset="0"/>
                <a:cs typeface="Times New Roman" panose="02020603050405020304" pitchFamily="18" charset="0"/>
              </a:rPr>
              <a:t>So many messages, lets merge them by piggy-backing</a:t>
            </a:r>
          </a:p>
        </p:txBody>
      </p:sp>
      <p:sp>
        <p:nvSpPr>
          <p:cNvPr id="40" name="Rectangle 39"/>
          <p:cNvSpPr/>
          <p:nvPr/>
        </p:nvSpPr>
        <p:spPr>
          <a:xfrm>
            <a:off x="5315002" y="3036313"/>
            <a:ext cx="5528261" cy="2800767"/>
          </a:xfrm>
          <a:prstGeom prst="rect">
            <a:avLst/>
          </a:prstGeom>
          <a:noFill/>
        </p:spPr>
        <p:txBody>
          <a:bodyPr wrap="square">
            <a:spAutoFit/>
          </a:bodyPr>
          <a:lstStyle/>
          <a:p>
            <a:pPr marL="0" lvl="1" fontAlgn="ctr">
              <a:spcBef>
                <a:spcPct val="0"/>
              </a:spcBef>
              <a:spcAft>
                <a:spcPct val="0"/>
              </a:spcAft>
            </a:pPr>
            <a:endParaRPr lang="en-US" altLang="en-US" sz="2400" dirty="0">
              <a:solidFill>
                <a:srgbClr val="27130D"/>
              </a:solidFill>
              <a:latin typeface="Times New Roman" panose="02020603050405020304" pitchFamily="18" charset="0"/>
              <a:cs typeface="Times New Roman" panose="02020603050405020304" pitchFamily="18" charset="0"/>
            </a:endParaRPr>
          </a:p>
          <a:p>
            <a:pPr marL="0" lvl="1" fontAlgn="ctr">
              <a:spcBef>
                <a:spcPct val="0"/>
              </a:spcBef>
              <a:spcAft>
                <a:spcPct val="0"/>
              </a:spcAft>
            </a:pPr>
            <a:r>
              <a:rPr lang="en-US" altLang="en-US" sz="2800" b="1" dirty="0">
                <a:solidFill>
                  <a:srgbClr val="C00000"/>
                </a:solidFill>
                <a:latin typeface="Times New Roman" panose="02020603050405020304" pitchFamily="18" charset="0"/>
                <a:cs typeface="Times New Roman" panose="02020603050405020304" pitchFamily="18" charset="0"/>
              </a:rPr>
              <a:t>Design Decay &amp; Compromising Availability:</a:t>
            </a:r>
            <a:r>
              <a:rPr lang="en-US" altLang="en-US" sz="2800" dirty="0">
                <a:solidFill>
                  <a:srgbClr val="27130D"/>
                </a:solidFill>
                <a:latin typeface="Times New Roman" panose="02020603050405020304" pitchFamily="18" charset="0"/>
                <a:cs typeface="Times New Roman" panose="02020603050405020304" pitchFamily="18" charset="0"/>
              </a:rPr>
              <a:t> </a:t>
            </a:r>
            <a:r>
              <a:rPr lang="en-US" altLang="en-US" sz="2400" dirty="0">
                <a:solidFill>
                  <a:srgbClr val="27130D"/>
                </a:solidFill>
                <a:latin typeface="Times New Roman" panose="02020603050405020304" pitchFamily="18" charset="0"/>
                <a:cs typeface="Times New Roman" panose="02020603050405020304" pitchFamily="18" charset="0"/>
              </a:rPr>
              <a:t>Block reports are usually delayed, system detects the </a:t>
            </a:r>
            <a:r>
              <a:rPr lang="en-US" altLang="en-US" sz="2400" dirty="0" err="1">
                <a:solidFill>
                  <a:srgbClr val="27130D"/>
                </a:solidFill>
                <a:latin typeface="Times New Roman" panose="02020603050405020304" pitchFamily="18" charset="0"/>
                <a:cs typeface="Times New Roman" panose="02020603050405020304" pitchFamily="18" charset="0"/>
              </a:rPr>
              <a:t>DataNode</a:t>
            </a:r>
            <a:r>
              <a:rPr lang="en-US" altLang="en-US" sz="2400" dirty="0">
                <a:solidFill>
                  <a:srgbClr val="27130D"/>
                </a:solidFill>
                <a:latin typeface="Times New Roman" panose="02020603050405020304" pitchFamily="18" charset="0"/>
                <a:cs typeface="Times New Roman" panose="02020603050405020304" pitchFamily="18" charset="0"/>
              </a:rPr>
              <a:t> failure and lunches the recovery process while it is alive.</a:t>
            </a:r>
          </a:p>
          <a:p>
            <a:pPr marL="0" lvl="1" fontAlgn="ctr">
              <a:spcBef>
                <a:spcPct val="0"/>
              </a:spcBef>
              <a:spcAft>
                <a:spcPct val="0"/>
              </a:spcAft>
            </a:pPr>
            <a:endParaRPr lang="en-US" altLang="en-US" sz="2400" dirty="0">
              <a:solidFill>
                <a:srgbClr val="27130D"/>
              </a:solidFill>
              <a:latin typeface="Times New Roman" panose="02020603050405020304" pitchFamily="18" charset="0"/>
              <a:cs typeface="Times New Roman" panose="02020603050405020304" pitchFamily="18" charset="0"/>
            </a:endParaRPr>
          </a:p>
        </p:txBody>
      </p:sp>
      <p:sp>
        <p:nvSpPr>
          <p:cNvPr id="42" name="Flowchart: Magnetic Disk 41"/>
          <p:cNvSpPr/>
          <p:nvPr/>
        </p:nvSpPr>
        <p:spPr>
          <a:xfrm>
            <a:off x="892970" y="4806197"/>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43" name="Flowchart: Magnetic Disk 42"/>
          <p:cNvSpPr/>
          <p:nvPr/>
        </p:nvSpPr>
        <p:spPr>
          <a:xfrm>
            <a:off x="1348737" y="4806197"/>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44" name="Flowchart: Magnetic Disk 43"/>
          <p:cNvSpPr/>
          <p:nvPr/>
        </p:nvSpPr>
        <p:spPr>
          <a:xfrm>
            <a:off x="2270457" y="4806197"/>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3" name="Rectangle 2">
            <a:extLst>
              <a:ext uri="{FF2B5EF4-FFF2-40B4-BE49-F238E27FC236}">
                <a16:creationId xmlns:a16="http://schemas.microsoft.com/office/drawing/2014/main" id="{92C1142B-53BB-993F-63F2-40D52548C65C}"/>
              </a:ext>
            </a:extLst>
          </p:cNvPr>
          <p:cNvSpPr/>
          <p:nvPr/>
        </p:nvSpPr>
        <p:spPr>
          <a:xfrm>
            <a:off x="498159" y="5596813"/>
            <a:ext cx="3432350" cy="276999"/>
          </a:xfrm>
          <a:prstGeom prst="rect">
            <a:avLst/>
          </a:prstGeom>
        </p:spPr>
        <p:txBody>
          <a:bodyPr wrap="none">
            <a:spAutoFit/>
          </a:bodyPr>
          <a:lstStyle/>
          <a:p>
            <a:pPr fontAlgn="ctr">
              <a:spcBef>
                <a:spcPct val="0"/>
              </a:spcBef>
              <a:spcAft>
                <a:spcPct val="0"/>
              </a:spcAft>
            </a:pPr>
            <a:r>
              <a:rPr lang="en-US" altLang="en-US" sz="1200" dirty="0">
                <a:solidFill>
                  <a:srgbClr val="27130D"/>
                </a:solidFill>
                <a:latin typeface="Times New Roman" panose="02020603050405020304" pitchFamily="18" charset="0"/>
                <a:cs typeface="Times New Roman" panose="02020603050405020304" pitchFamily="18" charset="0"/>
              </a:rPr>
              <a:t>Issues Reported: HADOOP-4584, </a:t>
            </a:r>
            <a:r>
              <a:rPr lang="en-US" sz="1200" dirty="0">
                <a:solidFill>
                  <a:srgbClr val="27130D"/>
                </a:solidFill>
                <a:latin typeface="Times New Roman" panose="02020603050405020304" pitchFamily="18" charset="0"/>
                <a:cs typeface="Times New Roman" panose="02020603050405020304" pitchFamily="18" charset="0"/>
              </a:rPr>
              <a:t>HADOOP-178,…</a:t>
            </a:r>
          </a:p>
        </p:txBody>
      </p:sp>
    </p:spTree>
    <p:extLst>
      <p:ext uri="{BB962C8B-B14F-4D97-AF65-F5344CB8AC3E}">
        <p14:creationId xmlns:p14="http://schemas.microsoft.com/office/powerpoint/2010/main" val="281385488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875E-6 -1.85185E-6 L -0.10664 -0.00069 " pathEditMode="relative" rAng="0" ptsTypes="AA">
                                      <p:cBhvr>
                                        <p:cTn id="6" dur="2000" fill="hold"/>
                                        <p:tgtEl>
                                          <p:spTgt spid="22"/>
                                        </p:tgtEl>
                                        <p:attrNameLst>
                                          <p:attrName>ppt_x</p:attrName>
                                          <p:attrName>ppt_y</p:attrName>
                                        </p:attrNameLst>
                                      </p:cBhvr>
                                      <p:rCtr x="-5339" y="-46"/>
                                    </p:animMotion>
                                  </p:childTnLst>
                                </p:cTn>
                              </p:par>
                              <p:par>
                                <p:cTn id="7" presetID="10" presetClass="exit" presetSubtype="0" fill="hold" nodeType="withEffect">
                                  <p:stCondLst>
                                    <p:cond delay="0"/>
                                  </p:stCondLst>
                                  <p:childTnLst>
                                    <p:animEffect transition="out" filter="fade">
                                      <p:cBhvr>
                                        <p:cTn id="8" dur="500"/>
                                        <p:tgtEl>
                                          <p:spTgt spid="22"/>
                                        </p:tgtEl>
                                      </p:cBhvr>
                                    </p:animEffect>
                                    <p:set>
                                      <p:cBhvr>
                                        <p:cTn id="9" dur="1" fill="hold">
                                          <p:stCondLst>
                                            <p:cond delay="499"/>
                                          </p:stCondLst>
                                        </p:cTn>
                                        <p:tgtEl>
                                          <p:spTgt spid="22"/>
                                        </p:tgtEl>
                                        <p:attrNameLst>
                                          <p:attrName>style.visibility</p:attrName>
                                        </p:attrNameLst>
                                      </p:cBhvr>
                                      <p:to>
                                        <p:strVal val="hidden"/>
                                      </p:to>
                                    </p:set>
                                  </p:childTnLst>
                                </p:cTn>
                              </p:par>
                              <p:par>
                                <p:cTn id="10" presetID="63" presetClass="path" presetSubtype="0" accel="50000" decel="50000" fill="hold" nodeType="withEffect">
                                  <p:stCondLst>
                                    <p:cond delay="0"/>
                                  </p:stCondLst>
                                  <p:childTnLst>
                                    <p:animMotion origin="layout" path="M 3.54167E-6 7.40741E-7 L 0.06979 7.40741E-7 " pathEditMode="relative" rAng="0" ptsTypes="AA">
                                      <p:cBhvr>
                                        <p:cTn id="11" dur="2000" fill="hold"/>
                                        <p:tgtEl>
                                          <p:spTgt spid="25"/>
                                        </p:tgtEl>
                                        <p:attrNameLst>
                                          <p:attrName>ppt_x</p:attrName>
                                          <p:attrName>ppt_y</p:attrName>
                                        </p:attrNameLst>
                                      </p:cBhvr>
                                      <p:rCtr x="3490" y="0"/>
                                    </p:animMotion>
                                  </p:childTnLst>
                                </p:cTn>
                              </p:par>
                              <p:par>
                                <p:cTn id="12" presetID="10" presetClass="exit" presetSubtype="0" fill="hold" nodeType="withEffect">
                                  <p:stCondLst>
                                    <p:cond delay="0"/>
                                  </p:stCondLst>
                                  <p:childTnLst>
                                    <p:animEffect transition="out" filter="fade">
                                      <p:cBhvr>
                                        <p:cTn id="13" dur="500"/>
                                        <p:tgtEl>
                                          <p:spTgt spid="25"/>
                                        </p:tgtEl>
                                      </p:cBhvr>
                                    </p:animEffect>
                                    <p:set>
                                      <p:cBhvr>
                                        <p:cTn id="14" dur="1" fill="hold">
                                          <p:stCondLst>
                                            <p:cond delay="499"/>
                                          </p:stCondLst>
                                        </p:cTn>
                                        <p:tgtEl>
                                          <p:spTgt spid="25"/>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24"/>
                                        </p:tgtEl>
                                      </p:cBhvr>
                                    </p:animEffect>
                                    <p:set>
                                      <p:cBhvr>
                                        <p:cTn id="17" dur="1" fill="hold">
                                          <p:stCondLst>
                                            <p:cond delay="499"/>
                                          </p:stCondLst>
                                        </p:cTn>
                                        <p:tgtEl>
                                          <p:spTgt spid="24"/>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1"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solidFill>
                  <a:srgbClr val="FFC000"/>
                </a:solidFill>
                <a:latin typeface="Times New Roman" panose="02020603050405020304" pitchFamily="18" charset="0"/>
                <a:cs typeface="Times New Roman" panose="02020603050405020304" pitchFamily="18" charset="0"/>
              </a:rPr>
              <a:t>Architecture Breaker</a:t>
            </a:r>
            <a:endParaRPr lang="en-US" sz="3200" dirty="0">
              <a:solidFill>
                <a:srgbClr val="FFC000"/>
              </a:solidFill>
            </a:endParaRP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000000"/>
                </a:solidFill>
              </a:rPr>
              <a:pPr/>
              <a:t>5</a:t>
            </a:fld>
            <a:endParaRPr lang="en-US">
              <a:solidFill>
                <a:srgbClr val="000000"/>
              </a:solidFill>
            </a:endParaRPr>
          </a:p>
        </p:txBody>
      </p:sp>
      <p:sp>
        <p:nvSpPr>
          <p:cNvPr id="2" name="Rectangle 1"/>
          <p:cNvSpPr/>
          <p:nvPr/>
        </p:nvSpPr>
        <p:spPr>
          <a:xfrm>
            <a:off x="635205" y="1708034"/>
            <a:ext cx="2035465" cy="760302"/>
          </a:xfrm>
          <a:prstGeom prst="rect">
            <a:avLst/>
          </a:prstGeom>
          <a:solidFill>
            <a:srgbClr val="FBDC2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NameNode.java</a:t>
            </a:r>
          </a:p>
        </p:txBody>
      </p:sp>
      <p:sp>
        <p:nvSpPr>
          <p:cNvPr id="23" name="Rectangle 22"/>
          <p:cNvSpPr/>
          <p:nvPr/>
        </p:nvSpPr>
        <p:spPr>
          <a:xfrm>
            <a:off x="635205" y="4147407"/>
            <a:ext cx="2035465" cy="760302"/>
          </a:xfrm>
          <a:prstGeom prst="rect">
            <a:avLst/>
          </a:prstGeom>
          <a:solidFill>
            <a:srgbClr val="FBDC2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DataNode.java</a:t>
            </a:r>
          </a:p>
        </p:txBody>
      </p:sp>
      <p:grpSp>
        <p:nvGrpSpPr>
          <p:cNvPr id="37" name="Group 36"/>
          <p:cNvGrpSpPr/>
          <p:nvPr/>
        </p:nvGrpSpPr>
        <p:grpSpPr>
          <a:xfrm>
            <a:off x="1616016" y="2476471"/>
            <a:ext cx="376960" cy="1679072"/>
            <a:chOff x="2574940" y="2545685"/>
            <a:chExt cx="376960" cy="1679072"/>
          </a:xfrm>
        </p:grpSpPr>
        <p:cxnSp>
          <p:nvCxnSpPr>
            <p:cNvPr id="38" name="Straight Arrow Connector 37"/>
            <p:cNvCxnSpPr/>
            <p:nvPr/>
          </p:nvCxnSpPr>
          <p:spPr>
            <a:xfrm flipV="1">
              <a:off x="2574940" y="2545685"/>
              <a:ext cx="0" cy="1679072"/>
            </a:xfrm>
            <a:prstGeom prst="straightConnector1">
              <a:avLst/>
            </a:prstGeom>
            <a:ln w="190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rot="16200000">
              <a:off x="2368086" y="3197173"/>
              <a:ext cx="829073" cy="338554"/>
            </a:xfrm>
            <a:prstGeom prst="rect">
              <a:avLst/>
            </a:prstGeom>
          </p:spPr>
          <p:txBody>
            <a:bodyPr wrap="none">
              <a:spAutoFit/>
            </a:bodyPr>
            <a:lstStyle/>
            <a:p>
              <a:r>
                <a:rPr lang="en-US" sz="1600" dirty="0" err="1">
                  <a:solidFill>
                    <a:srgbClr val="27130D"/>
                  </a:solidFill>
                  <a:latin typeface="Times New Roman" panose="02020603050405020304" pitchFamily="18" charset="0"/>
                  <a:cs typeface="Times New Roman" panose="02020603050405020304" pitchFamily="18" charset="0"/>
                </a:rPr>
                <a:t>a.b.c</a:t>
              </a:r>
              <a:r>
                <a:rPr lang="en-US" sz="1600" dirty="0">
                  <a:solidFill>
                    <a:srgbClr val="27130D"/>
                  </a:solidFill>
                  <a:latin typeface="Times New Roman" panose="02020603050405020304" pitchFamily="18" charset="0"/>
                  <a:cs typeface="Times New Roman" panose="02020603050405020304" pitchFamily="18" charset="0"/>
                </a:rPr>
                <a:t>….</a:t>
              </a:r>
              <a:endParaRPr lang="en-US" sz="1600" dirty="0">
                <a:solidFill>
                  <a:srgbClr val="A72628"/>
                </a:solidFill>
              </a:endParaRPr>
            </a:p>
          </p:txBody>
        </p:sp>
      </p:grpSp>
      <p:sp>
        <p:nvSpPr>
          <p:cNvPr id="41" name="Rectangle 40"/>
          <p:cNvSpPr/>
          <p:nvPr/>
        </p:nvSpPr>
        <p:spPr>
          <a:xfrm>
            <a:off x="2038472" y="3025864"/>
            <a:ext cx="1951579" cy="738664"/>
          </a:xfrm>
          <a:prstGeom prst="rect">
            <a:avLst/>
          </a:prstGeom>
        </p:spPr>
        <p:txBody>
          <a:bodyPr wrap="square">
            <a:spAutoFit/>
          </a:bodyPr>
          <a:lstStyle/>
          <a:p>
            <a:r>
              <a:rPr lang="en-US" sz="1400" i="1" dirty="0">
                <a:solidFill>
                  <a:srgbClr val="000000"/>
                </a:solidFill>
              </a:rPr>
              <a:t>If (t==10 &amp; </a:t>
            </a:r>
            <a:r>
              <a:rPr lang="en-US" sz="1400" i="1" dirty="0" err="1">
                <a:solidFill>
                  <a:srgbClr val="000000"/>
                </a:solidFill>
              </a:rPr>
              <a:t>BlockReady</a:t>
            </a:r>
            <a:r>
              <a:rPr lang="en-US" sz="1400" i="1" dirty="0">
                <a:solidFill>
                  <a:srgbClr val="000000"/>
                </a:solidFill>
              </a:rPr>
              <a:t>)</a:t>
            </a:r>
          </a:p>
          <a:p>
            <a:r>
              <a:rPr lang="en-US" sz="1400" i="1" dirty="0">
                <a:solidFill>
                  <a:srgbClr val="000000"/>
                </a:solidFill>
              </a:rPr>
              <a:t>	report(b);</a:t>
            </a:r>
          </a:p>
          <a:p>
            <a:r>
              <a:rPr lang="en-US" sz="1400" i="1" dirty="0">
                <a:solidFill>
                  <a:srgbClr val="000000"/>
                </a:solidFill>
              </a:rPr>
              <a:t>else report(Empty);</a:t>
            </a:r>
          </a:p>
        </p:txBody>
      </p:sp>
      <p:sp>
        <p:nvSpPr>
          <p:cNvPr id="26" name="Rectangle 25"/>
          <p:cNvSpPr/>
          <p:nvPr/>
        </p:nvSpPr>
        <p:spPr>
          <a:xfrm>
            <a:off x="4990530" y="1497704"/>
            <a:ext cx="5067870" cy="1261884"/>
          </a:xfrm>
          <a:prstGeom prst="rect">
            <a:avLst/>
          </a:prstGeom>
          <a:noFill/>
        </p:spPr>
        <p:txBody>
          <a:bodyPr wrap="square">
            <a:spAutoFit/>
          </a:bodyPr>
          <a:lstStyle/>
          <a:p>
            <a:pPr fontAlgn="ctr">
              <a:spcBef>
                <a:spcPct val="0"/>
              </a:spcBef>
              <a:spcAft>
                <a:spcPct val="0"/>
              </a:spcAft>
            </a:pPr>
            <a:r>
              <a:rPr lang="en-US" altLang="en-US" sz="2800" b="1" dirty="0">
                <a:solidFill>
                  <a:srgbClr val="27130D"/>
                </a:solidFill>
                <a:latin typeface="Times New Roman" panose="02020603050405020304" pitchFamily="18" charset="0"/>
                <a:cs typeface="Times New Roman" panose="02020603050405020304" pitchFamily="18" charset="0"/>
              </a:rPr>
              <a:t>Developer #3:</a:t>
            </a:r>
            <a:r>
              <a:rPr lang="en-US" altLang="en-US" sz="2800" dirty="0">
                <a:solidFill>
                  <a:srgbClr val="27130D"/>
                </a:solidFill>
                <a:latin typeface="Times New Roman" panose="02020603050405020304" pitchFamily="18" charset="0"/>
                <a:cs typeface="Times New Roman" panose="02020603050405020304" pitchFamily="18" charset="0"/>
              </a:rPr>
              <a:t> </a:t>
            </a:r>
            <a:r>
              <a:rPr lang="en-US" altLang="en-US" sz="2400" dirty="0">
                <a:solidFill>
                  <a:srgbClr val="27130D"/>
                </a:solidFill>
                <a:latin typeface="Times New Roman" panose="02020603050405020304" pitchFamily="18" charset="0"/>
                <a:cs typeface="Times New Roman" panose="02020603050405020304" pitchFamily="18" charset="0"/>
              </a:rPr>
              <a:t>every 10 seconds, DataNode.java reports data or sends an empty message for heartbeat</a:t>
            </a:r>
          </a:p>
        </p:txBody>
      </p:sp>
      <p:pic>
        <p:nvPicPr>
          <p:cNvPr id="42" name="Picture 7">
            <a:extLs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8120" y="1452744"/>
            <a:ext cx="722410" cy="1003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Flowchart: Magnetic Disk 42"/>
          <p:cNvSpPr/>
          <p:nvPr/>
        </p:nvSpPr>
        <p:spPr>
          <a:xfrm>
            <a:off x="717108" y="4792494"/>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44" name="Flowchart: Magnetic Disk 43"/>
          <p:cNvSpPr/>
          <p:nvPr/>
        </p:nvSpPr>
        <p:spPr>
          <a:xfrm>
            <a:off x="1172875" y="4792494"/>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45" name="Flowchart: Magnetic Disk 44"/>
          <p:cNvSpPr/>
          <p:nvPr/>
        </p:nvSpPr>
        <p:spPr>
          <a:xfrm>
            <a:off x="2094595" y="4792494"/>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3" name="Rectangle 2">
            <a:extLst>
              <a:ext uri="{FF2B5EF4-FFF2-40B4-BE49-F238E27FC236}">
                <a16:creationId xmlns:a16="http://schemas.microsoft.com/office/drawing/2014/main" id="{0A83980C-B210-34DF-A193-F1C3C9EA87CE}"/>
              </a:ext>
            </a:extLst>
          </p:cNvPr>
          <p:cNvSpPr/>
          <p:nvPr/>
        </p:nvSpPr>
        <p:spPr>
          <a:xfrm>
            <a:off x="322297" y="5585092"/>
            <a:ext cx="3432350" cy="276999"/>
          </a:xfrm>
          <a:prstGeom prst="rect">
            <a:avLst/>
          </a:prstGeom>
        </p:spPr>
        <p:txBody>
          <a:bodyPr wrap="none">
            <a:spAutoFit/>
          </a:bodyPr>
          <a:lstStyle/>
          <a:p>
            <a:pPr fontAlgn="ctr">
              <a:spcBef>
                <a:spcPct val="0"/>
              </a:spcBef>
              <a:spcAft>
                <a:spcPct val="0"/>
              </a:spcAft>
            </a:pPr>
            <a:r>
              <a:rPr lang="en-US" altLang="en-US" sz="1200" dirty="0">
                <a:solidFill>
                  <a:srgbClr val="27130D"/>
                </a:solidFill>
                <a:latin typeface="Times New Roman" panose="02020603050405020304" pitchFamily="18" charset="0"/>
                <a:cs typeface="Times New Roman" panose="02020603050405020304" pitchFamily="18" charset="0"/>
              </a:rPr>
              <a:t>Issues Reported: HADOOP-4584, </a:t>
            </a:r>
            <a:r>
              <a:rPr lang="en-US" sz="1200" dirty="0">
                <a:solidFill>
                  <a:srgbClr val="27130D"/>
                </a:solidFill>
                <a:latin typeface="Times New Roman" panose="02020603050405020304" pitchFamily="18" charset="0"/>
                <a:cs typeface="Times New Roman" panose="02020603050405020304" pitchFamily="18" charset="0"/>
              </a:rPr>
              <a:t>HADOOP-178,…</a:t>
            </a:r>
          </a:p>
        </p:txBody>
      </p:sp>
    </p:spTree>
    <p:extLst>
      <p:ext uri="{BB962C8B-B14F-4D97-AF65-F5344CB8AC3E}">
        <p14:creationId xmlns:p14="http://schemas.microsoft.com/office/powerpoint/2010/main" val="337401401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solidFill>
                  <a:srgbClr val="FFC000"/>
                </a:solidFill>
                <a:latin typeface="Times New Roman" panose="02020603050405020304" pitchFamily="18" charset="0"/>
                <a:cs typeface="Times New Roman" panose="02020603050405020304" pitchFamily="18" charset="0"/>
              </a:rPr>
              <a:t>Architecture Breaker</a:t>
            </a:r>
            <a:endParaRPr lang="en-US" sz="3200" dirty="0">
              <a:solidFill>
                <a:srgbClr val="FFC000"/>
              </a:solidFill>
            </a:endParaRP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000000"/>
                </a:solidFill>
              </a:rPr>
              <a:pPr/>
              <a:t>6</a:t>
            </a:fld>
            <a:endParaRPr lang="en-US">
              <a:solidFill>
                <a:srgbClr val="000000"/>
              </a:solidFill>
            </a:endParaRPr>
          </a:p>
        </p:txBody>
      </p:sp>
      <p:sp>
        <p:nvSpPr>
          <p:cNvPr id="2" name="Rectangle 1"/>
          <p:cNvSpPr/>
          <p:nvPr/>
        </p:nvSpPr>
        <p:spPr>
          <a:xfrm>
            <a:off x="762000" y="1651564"/>
            <a:ext cx="2035465" cy="760302"/>
          </a:xfrm>
          <a:prstGeom prst="rect">
            <a:avLst/>
          </a:prstGeom>
          <a:solidFill>
            <a:srgbClr val="FBDC2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NameNode.java</a:t>
            </a:r>
          </a:p>
        </p:txBody>
      </p:sp>
      <p:sp>
        <p:nvSpPr>
          <p:cNvPr id="23" name="Rectangle 22"/>
          <p:cNvSpPr/>
          <p:nvPr/>
        </p:nvSpPr>
        <p:spPr>
          <a:xfrm>
            <a:off x="762000" y="4090937"/>
            <a:ext cx="2035465" cy="760302"/>
          </a:xfrm>
          <a:prstGeom prst="rect">
            <a:avLst/>
          </a:prstGeom>
          <a:solidFill>
            <a:srgbClr val="FBDC2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DataNode.java</a:t>
            </a:r>
          </a:p>
        </p:txBody>
      </p:sp>
      <p:grpSp>
        <p:nvGrpSpPr>
          <p:cNvPr id="37" name="Group 36"/>
          <p:cNvGrpSpPr/>
          <p:nvPr/>
        </p:nvGrpSpPr>
        <p:grpSpPr>
          <a:xfrm>
            <a:off x="1742811" y="2420001"/>
            <a:ext cx="376960" cy="1679072"/>
            <a:chOff x="2574940" y="2545685"/>
            <a:chExt cx="376960" cy="1679072"/>
          </a:xfrm>
        </p:grpSpPr>
        <p:cxnSp>
          <p:nvCxnSpPr>
            <p:cNvPr id="38" name="Straight Arrow Connector 37"/>
            <p:cNvCxnSpPr/>
            <p:nvPr/>
          </p:nvCxnSpPr>
          <p:spPr>
            <a:xfrm flipV="1">
              <a:off x="2574940" y="2545685"/>
              <a:ext cx="0" cy="1679072"/>
            </a:xfrm>
            <a:prstGeom prst="straightConnector1">
              <a:avLst/>
            </a:prstGeom>
            <a:ln w="19050">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rot="16200000">
              <a:off x="2368086" y="3197173"/>
              <a:ext cx="829073" cy="338554"/>
            </a:xfrm>
            <a:prstGeom prst="rect">
              <a:avLst/>
            </a:prstGeom>
          </p:spPr>
          <p:txBody>
            <a:bodyPr wrap="none">
              <a:spAutoFit/>
            </a:bodyPr>
            <a:lstStyle/>
            <a:p>
              <a:r>
                <a:rPr lang="en-US" sz="1600" dirty="0" err="1">
                  <a:solidFill>
                    <a:srgbClr val="27130D"/>
                  </a:solidFill>
                  <a:latin typeface="Times New Roman" panose="02020603050405020304" pitchFamily="18" charset="0"/>
                  <a:cs typeface="Times New Roman" panose="02020603050405020304" pitchFamily="18" charset="0"/>
                </a:rPr>
                <a:t>a.b.c</a:t>
              </a:r>
              <a:r>
                <a:rPr lang="en-US" sz="1600" dirty="0">
                  <a:solidFill>
                    <a:srgbClr val="27130D"/>
                  </a:solidFill>
                  <a:latin typeface="Times New Roman" panose="02020603050405020304" pitchFamily="18" charset="0"/>
                  <a:cs typeface="Times New Roman" panose="02020603050405020304" pitchFamily="18" charset="0"/>
                </a:rPr>
                <a:t>….</a:t>
              </a:r>
              <a:endParaRPr lang="en-US" sz="1600" dirty="0">
                <a:solidFill>
                  <a:srgbClr val="A72628"/>
                </a:solidFill>
              </a:endParaRPr>
            </a:p>
          </p:txBody>
        </p:sp>
      </p:grpSp>
      <p:sp>
        <p:nvSpPr>
          <p:cNvPr id="41" name="Rectangle 40"/>
          <p:cNvSpPr/>
          <p:nvPr/>
        </p:nvSpPr>
        <p:spPr>
          <a:xfrm>
            <a:off x="2165267" y="2969394"/>
            <a:ext cx="1951579" cy="738664"/>
          </a:xfrm>
          <a:prstGeom prst="rect">
            <a:avLst/>
          </a:prstGeom>
        </p:spPr>
        <p:txBody>
          <a:bodyPr wrap="square">
            <a:spAutoFit/>
          </a:bodyPr>
          <a:lstStyle/>
          <a:p>
            <a:r>
              <a:rPr lang="en-US" sz="1400" i="1" dirty="0">
                <a:solidFill>
                  <a:srgbClr val="000000"/>
                </a:solidFill>
              </a:rPr>
              <a:t>If (</a:t>
            </a:r>
            <a:r>
              <a:rPr lang="en-US" sz="1400" b="1" i="1" dirty="0">
                <a:solidFill>
                  <a:srgbClr val="FF0000"/>
                </a:solidFill>
              </a:rPr>
              <a:t>t==2</a:t>
            </a:r>
            <a:r>
              <a:rPr lang="en-US" sz="1400" i="1" dirty="0">
                <a:solidFill>
                  <a:srgbClr val="000000"/>
                </a:solidFill>
              </a:rPr>
              <a:t> &amp; </a:t>
            </a:r>
            <a:r>
              <a:rPr lang="en-US" sz="1400" i="1" dirty="0" err="1">
                <a:solidFill>
                  <a:srgbClr val="000000"/>
                </a:solidFill>
              </a:rPr>
              <a:t>BlockReady</a:t>
            </a:r>
            <a:r>
              <a:rPr lang="en-US" sz="1400" i="1" dirty="0">
                <a:solidFill>
                  <a:srgbClr val="000000"/>
                </a:solidFill>
              </a:rPr>
              <a:t>)</a:t>
            </a:r>
          </a:p>
          <a:p>
            <a:r>
              <a:rPr lang="en-US" sz="1400" i="1" dirty="0">
                <a:solidFill>
                  <a:srgbClr val="000000"/>
                </a:solidFill>
              </a:rPr>
              <a:t>	report(b);</a:t>
            </a:r>
          </a:p>
          <a:p>
            <a:r>
              <a:rPr lang="en-US" sz="1400" i="1" dirty="0">
                <a:solidFill>
                  <a:srgbClr val="000000"/>
                </a:solidFill>
              </a:rPr>
              <a:t>else report(Empty);</a:t>
            </a:r>
          </a:p>
        </p:txBody>
      </p:sp>
      <p:sp>
        <p:nvSpPr>
          <p:cNvPr id="26" name="Rectangle 25"/>
          <p:cNvSpPr/>
          <p:nvPr/>
        </p:nvSpPr>
        <p:spPr>
          <a:xfrm>
            <a:off x="5351000" y="1722831"/>
            <a:ext cx="4707399" cy="892552"/>
          </a:xfrm>
          <a:prstGeom prst="rect">
            <a:avLst/>
          </a:prstGeom>
          <a:noFill/>
        </p:spPr>
        <p:txBody>
          <a:bodyPr wrap="square">
            <a:spAutoFit/>
          </a:bodyPr>
          <a:lstStyle/>
          <a:p>
            <a:pPr fontAlgn="ctr">
              <a:spcBef>
                <a:spcPct val="0"/>
              </a:spcBef>
              <a:spcAft>
                <a:spcPct val="0"/>
              </a:spcAft>
            </a:pPr>
            <a:r>
              <a:rPr lang="en-US" altLang="en-US" sz="2800" b="1" dirty="0">
                <a:solidFill>
                  <a:srgbClr val="C00000"/>
                </a:solidFill>
                <a:latin typeface="Times New Roman" panose="02020603050405020304" pitchFamily="18" charset="0"/>
                <a:cs typeface="Times New Roman" panose="02020603050405020304" pitchFamily="18" charset="0"/>
              </a:rPr>
              <a:t>Developer #4:</a:t>
            </a:r>
            <a:r>
              <a:rPr lang="en-US" altLang="en-US" sz="2800" dirty="0">
                <a:solidFill>
                  <a:srgbClr val="27130D"/>
                </a:solidFill>
                <a:latin typeface="Times New Roman" panose="02020603050405020304" pitchFamily="18" charset="0"/>
                <a:cs typeface="Times New Roman" panose="02020603050405020304" pitchFamily="18" charset="0"/>
              </a:rPr>
              <a:t> </a:t>
            </a:r>
            <a:r>
              <a:rPr lang="en-US" altLang="en-US" sz="2400" dirty="0">
                <a:solidFill>
                  <a:srgbClr val="27130D"/>
                </a:solidFill>
                <a:latin typeface="Times New Roman" panose="02020603050405020304" pitchFamily="18" charset="0"/>
                <a:cs typeface="Times New Roman" panose="02020603050405020304" pitchFamily="18" charset="0"/>
              </a:rPr>
              <a:t>lets make it every 2 seconds </a:t>
            </a:r>
            <a:endParaRPr lang="en-US" altLang="en-US" sz="2800" dirty="0">
              <a:solidFill>
                <a:srgbClr val="27130D"/>
              </a:solidFill>
              <a:latin typeface="Times New Roman" panose="02020603050405020304" pitchFamily="18" charset="0"/>
              <a:cs typeface="Times New Roman" panose="02020603050405020304" pitchFamily="18" charset="0"/>
            </a:endParaRPr>
          </a:p>
        </p:txBody>
      </p:sp>
      <p:sp>
        <p:nvSpPr>
          <p:cNvPr id="27" name="Rectangle 26"/>
          <p:cNvSpPr/>
          <p:nvPr/>
        </p:nvSpPr>
        <p:spPr>
          <a:xfrm>
            <a:off x="5351000" y="3429000"/>
            <a:ext cx="5059784" cy="1692771"/>
          </a:xfrm>
          <a:prstGeom prst="rect">
            <a:avLst/>
          </a:prstGeom>
          <a:noFill/>
        </p:spPr>
        <p:txBody>
          <a:bodyPr wrap="square">
            <a:spAutoFit/>
          </a:bodyPr>
          <a:lstStyle/>
          <a:p>
            <a:pPr fontAlgn="ctr">
              <a:spcBef>
                <a:spcPct val="0"/>
              </a:spcBef>
              <a:spcAft>
                <a:spcPct val="0"/>
              </a:spcAft>
            </a:pPr>
            <a:r>
              <a:rPr lang="en-US" altLang="en-US" sz="2800" b="1" dirty="0">
                <a:solidFill>
                  <a:srgbClr val="C00000"/>
                </a:solidFill>
                <a:latin typeface="Times New Roman" panose="02020603050405020304" pitchFamily="18" charset="0"/>
                <a:cs typeface="Times New Roman" panose="02020603050405020304" pitchFamily="18" charset="0"/>
              </a:rPr>
              <a:t>Design Decay &amp; Performance Tradeoff</a:t>
            </a:r>
            <a:r>
              <a:rPr lang="en-US" altLang="en-US" sz="2800" dirty="0">
                <a:solidFill>
                  <a:srgbClr val="C00000"/>
                </a:solidFill>
                <a:latin typeface="Times New Roman" panose="02020603050405020304" pitchFamily="18" charset="0"/>
                <a:cs typeface="Times New Roman" panose="02020603050405020304" pitchFamily="18" charset="0"/>
              </a:rPr>
              <a:t>:</a:t>
            </a:r>
            <a:r>
              <a:rPr lang="en-US" altLang="en-US" sz="2800" dirty="0">
                <a:solidFill>
                  <a:srgbClr val="27130D"/>
                </a:solidFill>
                <a:latin typeface="Times New Roman" panose="02020603050405020304" pitchFamily="18" charset="0"/>
                <a:cs typeface="Times New Roman" panose="02020603050405020304" pitchFamily="18" charset="0"/>
              </a:rPr>
              <a:t> </a:t>
            </a:r>
            <a:r>
              <a:rPr lang="en-US" altLang="en-US" sz="2400" dirty="0">
                <a:solidFill>
                  <a:srgbClr val="27130D"/>
                </a:solidFill>
                <a:latin typeface="Times New Roman" panose="02020603050405020304" pitchFamily="18" charset="0"/>
                <a:cs typeface="Times New Roman" panose="02020603050405020304" pitchFamily="18" charset="0"/>
              </a:rPr>
              <a:t>Performance issues, tradeoff between availability and performance </a:t>
            </a:r>
          </a:p>
        </p:txBody>
      </p:sp>
      <p:sp>
        <p:nvSpPr>
          <p:cNvPr id="3" name="Flowchart: Magnetic Disk 2"/>
          <p:cNvSpPr/>
          <p:nvPr/>
        </p:nvSpPr>
        <p:spPr>
          <a:xfrm>
            <a:off x="843903" y="4736024"/>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28" name="Flowchart: Magnetic Disk 27"/>
          <p:cNvSpPr/>
          <p:nvPr/>
        </p:nvSpPr>
        <p:spPr>
          <a:xfrm>
            <a:off x="1299670" y="4736024"/>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29" name="Flowchart: Magnetic Disk 28"/>
          <p:cNvSpPr/>
          <p:nvPr/>
        </p:nvSpPr>
        <p:spPr>
          <a:xfrm>
            <a:off x="2221390" y="4736024"/>
            <a:ext cx="422455" cy="605164"/>
          </a:xfrm>
          <a:prstGeom prst="flowChartMagneticDisk">
            <a:avLst/>
          </a:prstGeom>
          <a:solidFill>
            <a:schemeClr val="accent5">
              <a:lumMod val="40000"/>
              <a:lumOff val="60000"/>
            </a:schemeClr>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000000"/>
                </a:solidFill>
              </a:rPr>
              <a:t>Data</a:t>
            </a:r>
          </a:p>
        </p:txBody>
      </p:sp>
      <p:sp>
        <p:nvSpPr>
          <p:cNvPr id="7" name="Rectangle 6">
            <a:extLst>
              <a:ext uri="{FF2B5EF4-FFF2-40B4-BE49-F238E27FC236}">
                <a16:creationId xmlns:a16="http://schemas.microsoft.com/office/drawing/2014/main" id="{787C608E-B681-2353-F777-86C8AFD17A3F}"/>
              </a:ext>
            </a:extLst>
          </p:cNvPr>
          <p:cNvSpPr/>
          <p:nvPr/>
        </p:nvSpPr>
        <p:spPr>
          <a:xfrm>
            <a:off x="339969" y="5557897"/>
            <a:ext cx="3432350" cy="276999"/>
          </a:xfrm>
          <a:prstGeom prst="rect">
            <a:avLst/>
          </a:prstGeom>
        </p:spPr>
        <p:txBody>
          <a:bodyPr wrap="none">
            <a:spAutoFit/>
          </a:bodyPr>
          <a:lstStyle/>
          <a:p>
            <a:pPr fontAlgn="ctr">
              <a:spcBef>
                <a:spcPct val="0"/>
              </a:spcBef>
              <a:spcAft>
                <a:spcPct val="0"/>
              </a:spcAft>
            </a:pPr>
            <a:r>
              <a:rPr lang="en-US" altLang="en-US" sz="1200" dirty="0">
                <a:solidFill>
                  <a:srgbClr val="27130D"/>
                </a:solidFill>
                <a:latin typeface="Times New Roman" panose="02020603050405020304" pitchFamily="18" charset="0"/>
                <a:cs typeface="Times New Roman" panose="02020603050405020304" pitchFamily="18" charset="0"/>
              </a:rPr>
              <a:t>Issues Reported: HADOOP-4584, </a:t>
            </a:r>
            <a:r>
              <a:rPr lang="en-US" sz="1200" dirty="0">
                <a:solidFill>
                  <a:srgbClr val="27130D"/>
                </a:solidFill>
                <a:latin typeface="Times New Roman" panose="02020603050405020304" pitchFamily="18" charset="0"/>
                <a:cs typeface="Times New Roman" panose="02020603050405020304" pitchFamily="18" charset="0"/>
              </a:rPr>
              <a:t>HADOOP-178,…</a:t>
            </a:r>
          </a:p>
        </p:txBody>
      </p:sp>
      <p:pic>
        <p:nvPicPr>
          <p:cNvPr id="8" name="Picture 6" descr="http://image.shutterstock.com/display_pic_with_logo/82808/82808,1315638192,6/stock-vector-brainstorming-good-and-bad-idea-light-bulb-concept-turned-off-and-glowing-lamps-84380185.jpg">
            <a:extLst>
              <a:ext uri="{FF2B5EF4-FFF2-40B4-BE49-F238E27FC236}">
                <a16:creationId xmlns:a16="http://schemas.microsoft.com/office/drawing/2014/main" id="{959A9D42-6440-99F1-E2CD-B00E89EF44CE}"/>
              </a:ext>
              <a:ext uri="{C183D7F6-B498-43B3-948B-1728B52AA6E4}">
                <adec:decorative xmlns:adec="http://schemas.microsoft.com/office/drawing/2017/decorative" val="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0812" r="7701" b="56383"/>
          <a:stretch/>
        </p:blipFill>
        <p:spPr bwMode="auto">
          <a:xfrm>
            <a:off x="4296348" y="1375979"/>
            <a:ext cx="781025" cy="1307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8999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EE8AE-7BED-67EB-214E-C5C584F703D3}"/>
              </a:ext>
            </a:extLst>
          </p:cNvPr>
          <p:cNvSpPr txBox="1"/>
          <p:nvPr/>
        </p:nvSpPr>
        <p:spPr>
          <a:xfrm>
            <a:off x="2429911" y="3853121"/>
            <a:ext cx="2960795" cy="2585323"/>
          </a:xfrm>
          <a:prstGeom prst="rect">
            <a:avLst/>
          </a:prstGeom>
          <a:noFill/>
        </p:spPr>
        <p:txBody>
          <a:bodyPr wrap="square" rtlCol="0">
            <a:spAutoFit/>
          </a:bodyPr>
          <a:lstStyle/>
          <a:p>
            <a:r>
              <a:rPr lang="en-US" dirty="0"/>
              <a:t>Read more about the “big ball of mud” anti-pattern:</a:t>
            </a:r>
          </a:p>
          <a:p>
            <a:r>
              <a:rPr lang="en-US" dirty="0">
                <a:hlinkClick r:id="rId3"/>
              </a:rPr>
              <a:t>http://www.laputan.org/mud/mud.html#BigBallOfMud</a:t>
            </a:r>
            <a:endParaRPr lang="en-US" dirty="0"/>
          </a:p>
          <a:p>
            <a:endParaRPr lang="en-US" dirty="0"/>
          </a:p>
          <a:p>
            <a:r>
              <a:rPr lang="en-US" dirty="0">
                <a:hlinkClick r:id="rId4"/>
              </a:rPr>
              <a:t>https://citeseerx.ist.psu.edu/document?repid=rep1&amp;type=pdf&amp;doi=f0f64c66c0233a73bd1ea39e6c97879201a1dbc3</a:t>
            </a:r>
            <a:r>
              <a:rPr lang="en-US" dirty="0"/>
              <a:t> </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solidFill>
                  <a:srgbClr val="FFC000"/>
                </a:solidFill>
              </a:rPr>
              <a:t>Architectural Decay</a:t>
            </a: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A72628"/>
                </a:solidFill>
              </a:rPr>
              <a:pPr/>
              <a:t>7</a:t>
            </a:fld>
            <a:endParaRPr lang="en-US">
              <a:solidFill>
                <a:srgbClr val="A72628"/>
              </a:solidFill>
            </a:endParaRPr>
          </a:p>
        </p:txBody>
      </p:sp>
      <p:grpSp>
        <p:nvGrpSpPr>
          <p:cNvPr id="17" name="Group 16" descr="Big ball of mud architecture. "/>
          <p:cNvGrpSpPr/>
          <p:nvPr/>
        </p:nvGrpSpPr>
        <p:grpSpPr>
          <a:xfrm>
            <a:off x="5169487" y="1163106"/>
            <a:ext cx="5055454" cy="4862717"/>
            <a:chOff x="3472260" y="1662370"/>
            <a:chExt cx="5055454" cy="4862717"/>
          </a:xfrm>
        </p:grpSpPr>
        <p:pic>
          <p:nvPicPr>
            <p:cNvPr id="6154" name="Picture 10"/>
            <p:cNvPicPr>
              <a:picLocks noChangeAspect="1" noChangeArrowheads="1"/>
            </p:cNvPicPr>
            <p:nvPr/>
          </p:nvPicPr>
          <p:blipFill>
            <a:blip r:embed="rId5" cstate="print">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3765495" y="1662370"/>
              <a:ext cx="4476750"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p:cNvSpPr/>
            <p:nvPr/>
          </p:nvSpPr>
          <p:spPr>
            <a:xfrm>
              <a:off x="3472260" y="6155755"/>
              <a:ext cx="5055454" cy="369332"/>
            </a:xfrm>
            <a:prstGeom prst="rect">
              <a:avLst/>
            </a:prstGeom>
          </p:spPr>
          <p:txBody>
            <a:bodyPr wrap="square">
              <a:spAutoFit/>
            </a:bodyPr>
            <a:lstStyle/>
            <a:p>
              <a:pPr algn="ctr"/>
              <a:r>
                <a:rPr lang="en-US" b="1" dirty="0">
                  <a:solidFill>
                    <a:srgbClr val="27130D"/>
                  </a:solidFill>
                </a:rPr>
                <a:t>A big ball of mud: Apache Hadoop  architecture</a:t>
              </a:r>
            </a:p>
          </p:txBody>
        </p:sp>
      </p:grpSp>
      <p:grpSp>
        <p:nvGrpSpPr>
          <p:cNvPr id="60" name="Group 59" descr="Master-slave architecture from apache Hadoop"/>
          <p:cNvGrpSpPr/>
          <p:nvPr/>
        </p:nvGrpSpPr>
        <p:grpSpPr>
          <a:xfrm>
            <a:off x="1459392" y="1163106"/>
            <a:ext cx="7171339" cy="5276851"/>
            <a:chOff x="155426" y="1124700"/>
            <a:chExt cx="7171339" cy="5276851"/>
          </a:xfrm>
        </p:grpSpPr>
        <p:pic>
          <p:nvPicPr>
            <p:cNvPr id="61" name="Picture 2" descr="http://hadoopdb.sourceforge.net/guide/hadoopDB-arch.png"/>
            <p:cNvPicPr>
              <a:picLocks noChangeAspect="1" noChangeArrowheads="1"/>
            </p:cNvPicPr>
            <p:nvPr/>
          </p:nvPicPr>
          <p:blipFill>
            <a:blip r:embed="rId7" cstate="print"/>
            <a:srcRect/>
            <a:stretch>
              <a:fillRect/>
            </a:stretch>
          </p:blipFill>
          <p:spPr bwMode="auto">
            <a:xfrm>
              <a:off x="1230765" y="1124700"/>
              <a:ext cx="6096000" cy="5276851"/>
            </a:xfrm>
            <a:prstGeom prst="rect">
              <a:avLst/>
            </a:prstGeom>
            <a:noFill/>
          </p:spPr>
        </p:pic>
        <p:sp>
          <p:nvSpPr>
            <p:cNvPr id="62" name="TextBox 61"/>
            <p:cNvSpPr txBox="1"/>
            <p:nvPr/>
          </p:nvSpPr>
          <p:spPr>
            <a:xfrm rot="16200000">
              <a:off x="-101566" y="3340347"/>
              <a:ext cx="883315" cy="369332"/>
            </a:xfrm>
            <a:prstGeom prst="rect">
              <a:avLst/>
            </a:prstGeom>
            <a:noFill/>
          </p:spPr>
          <p:txBody>
            <a:bodyPr wrap="square" rtlCol="0">
              <a:spAutoFit/>
            </a:bodyPr>
            <a:lstStyle/>
            <a:p>
              <a:r>
                <a:rPr lang="en-US" dirty="0"/>
                <a:t>Master</a:t>
              </a:r>
            </a:p>
          </p:txBody>
        </p:sp>
        <p:sp>
          <p:nvSpPr>
            <p:cNvPr id="63" name="TextBox 62"/>
            <p:cNvSpPr txBox="1"/>
            <p:nvPr/>
          </p:nvSpPr>
          <p:spPr>
            <a:xfrm rot="16200000">
              <a:off x="66771" y="5414216"/>
              <a:ext cx="883315" cy="369332"/>
            </a:xfrm>
            <a:prstGeom prst="rect">
              <a:avLst/>
            </a:prstGeom>
            <a:noFill/>
          </p:spPr>
          <p:txBody>
            <a:bodyPr wrap="square" rtlCol="0">
              <a:spAutoFit/>
            </a:bodyPr>
            <a:lstStyle/>
            <a:p>
              <a:pPr algn="ctr"/>
              <a:r>
                <a:rPr lang="en-US" dirty="0"/>
                <a:t>Slave</a:t>
              </a:r>
            </a:p>
          </p:txBody>
        </p:sp>
        <p:sp>
          <p:nvSpPr>
            <p:cNvPr id="64" name="Left Brace 63"/>
            <p:cNvSpPr/>
            <p:nvPr/>
          </p:nvSpPr>
          <p:spPr>
            <a:xfrm>
              <a:off x="501070" y="2353660"/>
              <a:ext cx="268835" cy="2342705"/>
            </a:xfrm>
            <a:prstGeom prst="leftBrac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Left Brace 64"/>
            <p:cNvSpPr/>
            <p:nvPr/>
          </p:nvSpPr>
          <p:spPr>
            <a:xfrm>
              <a:off x="731500" y="4849985"/>
              <a:ext cx="268835" cy="1431940"/>
            </a:xfrm>
            <a:prstGeom prst="leftBrace">
              <a:avLst/>
            </a:prstGeom>
            <a:ln w="28575">
              <a:solidFill>
                <a:srgbClr val="C00000"/>
              </a:solidFill>
              <a:prstDash val="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p:cNvSpPr txBox="1"/>
            <p:nvPr/>
          </p:nvSpPr>
          <p:spPr>
            <a:xfrm rot="18872075">
              <a:off x="2802464" y="4337893"/>
              <a:ext cx="416224" cy="307777"/>
            </a:xfrm>
            <a:prstGeom prst="rect">
              <a:avLst/>
            </a:prstGeom>
            <a:noFill/>
          </p:spPr>
          <p:txBody>
            <a:bodyPr wrap="square" rtlCol="0">
              <a:spAutoFit/>
            </a:bodyPr>
            <a:lstStyle/>
            <a:p>
              <a:r>
                <a:rPr lang="en-US" sz="1400" dirty="0"/>
                <a:t>HB</a:t>
              </a:r>
            </a:p>
          </p:txBody>
        </p:sp>
        <p:sp>
          <p:nvSpPr>
            <p:cNvPr id="67" name="TextBox 66"/>
            <p:cNvSpPr txBox="1"/>
            <p:nvPr/>
          </p:nvSpPr>
          <p:spPr>
            <a:xfrm>
              <a:off x="4111140" y="4426993"/>
              <a:ext cx="455757" cy="307777"/>
            </a:xfrm>
            <a:prstGeom prst="rect">
              <a:avLst/>
            </a:prstGeom>
            <a:noFill/>
          </p:spPr>
          <p:txBody>
            <a:bodyPr wrap="square" rtlCol="0">
              <a:spAutoFit/>
            </a:bodyPr>
            <a:lstStyle/>
            <a:p>
              <a:r>
                <a:rPr lang="en-US" sz="1400" dirty="0"/>
                <a:t>HB</a:t>
              </a:r>
            </a:p>
          </p:txBody>
        </p:sp>
        <p:sp>
          <p:nvSpPr>
            <p:cNvPr id="68" name="TextBox 67"/>
            <p:cNvSpPr txBox="1"/>
            <p:nvPr/>
          </p:nvSpPr>
          <p:spPr>
            <a:xfrm rot="2632765">
              <a:off x="5198968" y="4254195"/>
              <a:ext cx="399527" cy="307777"/>
            </a:xfrm>
            <a:prstGeom prst="rect">
              <a:avLst/>
            </a:prstGeom>
            <a:noFill/>
          </p:spPr>
          <p:txBody>
            <a:bodyPr wrap="square" rtlCol="0">
              <a:spAutoFit/>
            </a:bodyPr>
            <a:lstStyle/>
            <a:p>
              <a:r>
                <a:rPr lang="en-US" sz="1400" dirty="0"/>
                <a:t>HB</a:t>
              </a:r>
            </a:p>
          </p:txBody>
        </p:sp>
      </p:grpSp>
    </p:spTree>
    <p:extLst>
      <p:ext uri="{BB962C8B-B14F-4D97-AF65-F5344CB8AC3E}">
        <p14:creationId xmlns:p14="http://schemas.microsoft.com/office/powerpoint/2010/main" val="38487766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0"/>
                                        </p:tgtEl>
                                      </p:cBhvr>
                                      <p:by x="50000" y="50000"/>
                                    </p:animScale>
                                  </p:childTnLst>
                                </p:cTn>
                              </p:par>
                              <p:par>
                                <p:cTn id="7" presetID="56" presetClass="path" presetSubtype="0" accel="50000" decel="50000" fill="hold" nodeType="withEffect">
                                  <p:stCondLst>
                                    <p:cond delay="0"/>
                                  </p:stCondLst>
                                  <p:childTnLst>
                                    <p:animMotion origin="layout" path="M 2.5E-6 -3.60777E-6 L -0.18629 -0.18848 " pathEditMode="relative" rAng="0" ptsTypes="AA">
                                      <p:cBhvr>
                                        <p:cTn id="8" dur="2000" fill="hold"/>
                                        <p:tgtEl>
                                          <p:spTgt spid="60"/>
                                        </p:tgtEl>
                                        <p:attrNameLst>
                                          <p:attrName>ppt_x</p:attrName>
                                          <p:attrName>ppt_y</p:attrName>
                                        </p:attrNameLst>
                                      </p:cBhvr>
                                      <p:rCtr x="-9300" y="-9400"/>
                                    </p:animMotion>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Implementing a Design is Difficult</a:t>
            </a: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A72628"/>
                </a:solidFill>
              </a:rPr>
              <a:pPr/>
              <a:t>8</a:t>
            </a:fld>
            <a:endParaRPr lang="en-US">
              <a:solidFill>
                <a:srgbClr val="A72628"/>
              </a:solidFill>
            </a:endParaRPr>
          </a:p>
        </p:txBody>
      </p:sp>
      <p:pic>
        <p:nvPicPr>
          <p:cNvPr id="32" name="Picture 1" descr="A dilapidated house with debris all over it"/>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416733" y="3687982"/>
            <a:ext cx="3557817" cy="2325899"/>
          </a:xfrm>
          <a:prstGeom prst="rect">
            <a:avLst/>
          </a:prstGeom>
          <a:noFill/>
          <a:ln w="9525">
            <a:noFill/>
            <a:miter lim="800000"/>
            <a:headEnd/>
            <a:tailEnd/>
          </a:ln>
        </p:spPr>
      </p:pic>
      <p:pic>
        <p:nvPicPr>
          <p:cNvPr id="33" name="Picture 5" descr="House with Wooden Exterior and Energy Saving System   Active House "/>
          <p:cNvPicPr>
            <a:picLocks noChangeAspect="1" noChangeArrowheads="1"/>
          </p:cNvPicPr>
          <p:nvPr/>
        </p:nvPicPr>
        <p:blipFill>
          <a:blip r:embed="rId4" cstate="print"/>
          <a:srcRect r="11376"/>
          <a:stretch>
            <a:fillRect/>
          </a:stretch>
        </p:blipFill>
        <p:spPr bwMode="auto">
          <a:xfrm>
            <a:off x="2514600" y="1524090"/>
            <a:ext cx="2684788" cy="2014546"/>
          </a:xfrm>
          <a:prstGeom prst="rect">
            <a:avLst/>
          </a:prstGeom>
          <a:ln>
            <a:noFill/>
          </a:ln>
          <a:effectLst>
            <a:outerShdw blurRad="190500" algn="tl" rotWithShape="0">
              <a:srgbClr val="000000">
                <a:alpha val="70000"/>
              </a:srgbClr>
            </a:outerShdw>
          </a:effectLst>
        </p:spPr>
      </p:pic>
      <p:sp>
        <p:nvSpPr>
          <p:cNvPr id="34" name="Rectangle 33"/>
          <p:cNvSpPr/>
          <p:nvPr/>
        </p:nvSpPr>
        <p:spPr>
          <a:xfrm>
            <a:off x="363086" y="1866203"/>
            <a:ext cx="2664077" cy="954107"/>
          </a:xfrm>
          <a:prstGeom prst="rect">
            <a:avLst/>
          </a:prstGeom>
        </p:spPr>
        <p:txBody>
          <a:bodyPr wrap="square">
            <a:spAutoFit/>
          </a:bodyPr>
          <a:lstStyle/>
          <a:p>
            <a:r>
              <a:rPr lang="en-US" sz="2800" b="1" dirty="0">
                <a:solidFill>
                  <a:schemeClr val="accent6"/>
                </a:solidFill>
              </a:rPr>
              <a:t>Intended Architecture</a:t>
            </a:r>
          </a:p>
        </p:txBody>
      </p:sp>
      <p:sp>
        <p:nvSpPr>
          <p:cNvPr id="35" name="Rectangle 34"/>
          <p:cNvSpPr/>
          <p:nvPr/>
        </p:nvSpPr>
        <p:spPr>
          <a:xfrm>
            <a:off x="6133467" y="6096107"/>
            <a:ext cx="4262954" cy="523220"/>
          </a:xfrm>
          <a:prstGeom prst="rect">
            <a:avLst/>
          </a:prstGeom>
        </p:spPr>
        <p:txBody>
          <a:bodyPr wrap="square">
            <a:spAutoFit/>
          </a:bodyPr>
          <a:lstStyle/>
          <a:p>
            <a:r>
              <a:rPr lang="en-US" sz="2800" b="1" dirty="0">
                <a:solidFill>
                  <a:schemeClr val="accent6"/>
                </a:solidFill>
              </a:rPr>
              <a:t>Implemented Architecture</a:t>
            </a:r>
          </a:p>
        </p:txBody>
      </p:sp>
      <p:sp>
        <p:nvSpPr>
          <p:cNvPr id="36" name="Arc 35"/>
          <p:cNvSpPr/>
          <p:nvPr/>
        </p:nvSpPr>
        <p:spPr>
          <a:xfrm rot="21225534">
            <a:off x="2733346" y="4303629"/>
            <a:ext cx="3763690" cy="1305770"/>
          </a:xfrm>
          <a:prstGeom prst="arc">
            <a:avLst>
              <a:gd name="adj1" fmla="val 16750278"/>
              <a:gd name="adj2" fmla="val 21013830"/>
            </a:avLst>
          </a:prstGeom>
          <a:ln>
            <a:solidFill>
              <a:schemeClr val="tx1"/>
            </a:solidFill>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solidFill>
                <a:schemeClr val="accent6"/>
              </a:solidFill>
            </a:endParaRPr>
          </a:p>
        </p:txBody>
      </p:sp>
      <p:sp>
        <p:nvSpPr>
          <p:cNvPr id="37" name="Arc 36"/>
          <p:cNvSpPr/>
          <p:nvPr/>
        </p:nvSpPr>
        <p:spPr>
          <a:xfrm rot="21377882">
            <a:off x="2255677" y="3808123"/>
            <a:ext cx="3763690" cy="1305770"/>
          </a:xfrm>
          <a:prstGeom prst="arc">
            <a:avLst>
              <a:gd name="adj1" fmla="val 19915758"/>
              <a:gd name="adj2" fmla="val 21304256"/>
            </a:avLst>
          </a:prstGeom>
          <a:ln>
            <a:solidFill>
              <a:schemeClr val="tx1"/>
            </a:solidFill>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solidFill>
                <a:schemeClr val="accent6"/>
              </a:solidFill>
            </a:endParaRPr>
          </a:p>
        </p:txBody>
      </p:sp>
      <p:sp>
        <p:nvSpPr>
          <p:cNvPr id="38" name="Rectangle 37"/>
          <p:cNvSpPr/>
          <p:nvPr/>
        </p:nvSpPr>
        <p:spPr>
          <a:xfrm>
            <a:off x="6655349" y="1321930"/>
            <a:ext cx="4303142" cy="2246769"/>
          </a:xfrm>
          <a:prstGeom prst="rect">
            <a:avLst/>
          </a:prstGeom>
        </p:spPr>
        <p:txBody>
          <a:bodyPr wrap="square">
            <a:spAutoFit/>
          </a:bodyPr>
          <a:lstStyle/>
          <a:p>
            <a:r>
              <a:rPr lang="en-US" sz="2800" b="1" u="sng" dirty="0">
                <a:solidFill>
                  <a:schemeClr val="accent6"/>
                </a:solidFill>
              </a:rPr>
              <a:t>An Observation:</a:t>
            </a:r>
            <a:r>
              <a:rPr lang="en-US" sz="2800" b="1" dirty="0">
                <a:solidFill>
                  <a:schemeClr val="accent6"/>
                </a:solidFill>
              </a:rPr>
              <a:t> </a:t>
            </a:r>
            <a:r>
              <a:rPr lang="en-US" sz="2800" dirty="0">
                <a:solidFill>
                  <a:schemeClr val="accent6"/>
                </a:solidFill>
              </a:rPr>
              <a:t>developers have difficulties implementing tactics/ patterns/styles. They keep refactoring…</a:t>
            </a:r>
          </a:p>
        </p:txBody>
      </p:sp>
      <p:sp>
        <p:nvSpPr>
          <p:cNvPr id="39" name="Arc 38"/>
          <p:cNvSpPr/>
          <p:nvPr/>
        </p:nvSpPr>
        <p:spPr>
          <a:xfrm rot="5622118" flipV="1">
            <a:off x="4750886" y="1886754"/>
            <a:ext cx="3763690" cy="1305770"/>
          </a:xfrm>
          <a:prstGeom prst="arc">
            <a:avLst>
              <a:gd name="adj1" fmla="val 19193433"/>
              <a:gd name="adj2" fmla="val 21127773"/>
            </a:avLst>
          </a:prstGeom>
          <a:ln>
            <a:solidFill>
              <a:schemeClr val="tx1"/>
            </a:solidFill>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solidFill>
                <a:schemeClr val="accent6"/>
              </a:solidFill>
            </a:endParaRPr>
          </a:p>
        </p:txBody>
      </p:sp>
      <p:sp>
        <p:nvSpPr>
          <p:cNvPr id="40" name="Arc 39"/>
          <p:cNvSpPr/>
          <p:nvPr/>
        </p:nvSpPr>
        <p:spPr>
          <a:xfrm rot="5622118" flipV="1">
            <a:off x="5024649" y="1767471"/>
            <a:ext cx="3763690" cy="1305770"/>
          </a:xfrm>
          <a:prstGeom prst="arc">
            <a:avLst>
              <a:gd name="adj1" fmla="val 19915758"/>
              <a:gd name="adj2" fmla="val 21304256"/>
            </a:avLst>
          </a:prstGeom>
          <a:ln>
            <a:solidFill>
              <a:schemeClr val="tx1"/>
            </a:solidFill>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solidFill>
                <a:schemeClr val="accent6"/>
              </a:solidFill>
            </a:endParaRPr>
          </a:p>
        </p:txBody>
      </p:sp>
      <p:sp>
        <p:nvSpPr>
          <p:cNvPr id="41" name="Arc 40"/>
          <p:cNvSpPr/>
          <p:nvPr/>
        </p:nvSpPr>
        <p:spPr>
          <a:xfrm rot="19871615">
            <a:off x="4056060" y="4827093"/>
            <a:ext cx="2997346" cy="1826563"/>
          </a:xfrm>
          <a:prstGeom prst="arc">
            <a:avLst>
              <a:gd name="adj1" fmla="val 17849100"/>
              <a:gd name="adj2" fmla="val 20777786"/>
            </a:avLst>
          </a:prstGeom>
          <a:ln>
            <a:solidFill>
              <a:schemeClr val="tx1"/>
            </a:solidFill>
            <a:tailEnd type="arrow"/>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solidFill>
                <a:schemeClr val="accent6"/>
              </a:solidFill>
            </a:endParaRPr>
          </a:p>
        </p:txBody>
      </p:sp>
      <p:sp>
        <p:nvSpPr>
          <p:cNvPr id="42" name="Rectangle 41"/>
          <p:cNvSpPr/>
          <p:nvPr/>
        </p:nvSpPr>
        <p:spPr>
          <a:xfrm>
            <a:off x="387397" y="4421547"/>
            <a:ext cx="5055564" cy="2123658"/>
          </a:xfrm>
          <a:prstGeom prst="rect">
            <a:avLst/>
          </a:prstGeom>
        </p:spPr>
        <p:txBody>
          <a:bodyPr wrap="square">
            <a:spAutoFit/>
          </a:bodyPr>
          <a:lstStyle/>
          <a:p>
            <a:r>
              <a:rPr lang="en-US" sz="2400" b="1" u="sng" dirty="0">
                <a:solidFill>
                  <a:schemeClr val="accent6"/>
                </a:solidFill>
              </a:rPr>
              <a:t>More Facts :</a:t>
            </a:r>
            <a:r>
              <a:rPr lang="en-US" sz="2400" dirty="0">
                <a:solidFill>
                  <a:schemeClr val="accent6"/>
                </a:solidFill>
              </a:rPr>
              <a:t> In one study of five large scale software systems, </a:t>
            </a:r>
            <a:r>
              <a:rPr lang="en-US" sz="2800" b="1" dirty="0">
                <a:solidFill>
                  <a:schemeClr val="accent6"/>
                </a:solidFill>
              </a:rPr>
              <a:t>Tactic-related</a:t>
            </a:r>
            <a:r>
              <a:rPr lang="en-US" sz="2400" dirty="0">
                <a:solidFill>
                  <a:schemeClr val="accent6"/>
                </a:solidFill>
              </a:rPr>
              <a:t> classes had </a:t>
            </a:r>
            <a:r>
              <a:rPr lang="en-US" sz="2800" b="1" dirty="0">
                <a:solidFill>
                  <a:schemeClr val="accent6"/>
                </a:solidFill>
              </a:rPr>
              <a:t>significantly more bugs</a:t>
            </a:r>
            <a:r>
              <a:rPr lang="en-US" sz="2400" dirty="0">
                <a:solidFill>
                  <a:schemeClr val="accent6"/>
                </a:solidFill>
              </a:rPr>
              <a:t> than non tactic-related ones (p-value&lt; 0.001). </a:t>
            </a:r>
          </a:p>
        </p:txBody>
      </p:sp>
    </p:spTree>
    <p:extLst>
      <p:ext uri="{BB962C8B-B14F-4D97-AF65-F5344CB8AC3E}">
        <p14:creationId xmlns:p14="http://schemas.microsoft.com/office/powerpoint/2010/main" val="22352090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20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20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20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20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20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2000"/>
                                        <p:tgtEl>
                                          <p:spTgt spid="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p:bldP spid="39" grpId="0" animBg="1"/>
      <p:bldP spid="40" grpId="0" animBg="1"/>
      <p:bldP spid="41" grpId="0" animBg="1"/>
      <p:bldP spid="4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Implementing a Design is Difficult</a:t>
            </a:r>
          </a:p>
        </p:txBody>
      </p:sp>
      <p:sp>
        <p:nvSpPr>
          <p:cNvPr id="6" name="Slide Number Placeholder 5"/>
          <p:cNvSpPr>
            <a:spLocks noGrp="1"/>
          </p:cNvSpPr>
          <p:nvPr>
            <p:ph type="sldNum" sz="quarter" idx="15"/>
          </p:nvPr>
        </p:nvSpPr>
        <p:spPr>
          <a:xfrm>
            <a:off x="9675595" y="6477000"/>
            <a:ext cx="990600" cy="304800"/>
          </a:xfrm>
        </p:spPr>
        <p:txBody>
          <a:bodyPr/>
          <a:lstStyle/>
          <a:p>
            <a:fld id="{256D3EEF-DE4E-429D-8EC4-DDC531AFF587}" type="slidenum">
              <a:rPr lang="en-US" smtClean="0">
                <a:solidFill>
                  <a:srgbClr val="A72628"/>
                </a:solidFill>
              </a:rPr>
              <a:pPr/>
              <a:t>9</a:t>
            </a:fld>
            <a:endParaRPr lang="en-US">
              <a:solidFill>
                <a:srgbClr val="A72628"/>
              </a:solidFill>
            </a:endParaRPr>
          </a:p>
        </p:txBody>
      </p:sp>
      <p:sp>
        <p:nvSpPr>
          <p:cNvPr id="2" name="Rectangle 1">
            <a:extLst>
              <a:ext uri="{FF2B5EF4-FFF2-40B4-BE49-F238E27FC236}">
                <a16:creationId xmlns:a16="http://schemas.microsoft.com/office/drawing/2014/main" id="{72408CF5-99EF-A08E-5414-897A2B600B2F}"/>
              </a:ext>
            </a:extLst>
          </p:cNvPr>
          <p:cNvSpPr/>
          <p:nvPr/>
        </p:nvSpPr>
        <p:spPr>
          <a:xfrm>
            <a:off x="304800" y="2590800"/>
            <a:ext cx="10820400" cy="2438400"/>
          </a:xfrm>
          <a:prstGeom prst="rect">
            <a:avLst/>
          </a:prstGeom>
          <a:solidFill>
            <a:srgbClr val="FBDC21"/>
          </a:solidFill>
          <a:ln w="31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Aft>
                <a:spcPts val="1200"/>
              </a:spcAft>
              <a:buFont typeface="Arial" panose="020B0604020202020204" pitchFamily="34" charset="0"/>
              <a:buChar char="•"/>
            </a:pPr>
            <a:r>
              <a:rPr lang="en-US" sz="2800" b="1" dirty="0">
                <a:solidFill>
                  <a:schemeClr val="accent6"/>
                </a:solidFill>
              </a:rPr>
              <a:t>Non-Architecture Savvy Developers </a:t>
            </a:r>
            <a:r>
              <a:rPr lang="en-US" sz="2800" dirty="0">
                <a:solidFill>
                  <a:schemeClr val="accent6"/>
                </a:solidFill>
              </a:rPr>
              <a:t>tend to introduce </a:t>
            </a:r>
            <a:r>
              <a:rPr lang="en-US" sz="2800" b="1" dirty="0">
                <a:solidFill>
                  <a:schemeClr val="accent6"/>
                </a:solidFill>
              </a:rPr>
              <a:t>more bugs </a:t>
            </a:r>
            <a:r>
              <a:rPr lang="en-US" sz="2800" dirty="0">
                <a:solidFill>
                  <a:schemeClr val="accent6"/>
                </a:solidFill>
              </a:rPr>
              <a:t>in</a:t>
            </a:r>
            <a:r>
              <a:rPr lang="en-US" sz="2800" b="1" dirty="0">
                <a:solidFill>
                  <a:schemeClr val="accent6"/>
                </a:solidFill>
              </a:rPr>
              <a:t> Design Fragments </a:t>
            </a:r>
            <a:r>
              <a:rPr lang="en-US" sz="2800" dirty="0">
                <a:solidFill>
                  <a:schemeClr val="accent6"/>
                </a:solidFill>
              </a:rPr>
              <a:t>of the system (p-value&lt; 0.01).</a:t>
            </a:r>
          </a:p>
          <a:p>
            <a:pPr marL="285750" indent="-285750">
              <a:buFont typeface="Arial" panose="020B0604020202020204" pitchFamily="34" charset="0"/>
              <a:buChar char="•"/>
            </a:pPr>
            <a:r>
              <a:rPr lang="en-US" sz="2800" b="1" dirty="0">
                <a:solidFill>
                  <a:schemeClr val="accent6"/>
                </a:solidFill>
              </a:rPr>
              <a:t>Architecture Savvy Developers </a:t>
            </a:r>
            <a:r>
              <a:rPr lang="en-US" sz="2800" dirty="0">
                <a:solidFill>
                  <a:schemeClr val="accent6"/>
                </a:solidFill>
              </a:rPr>
              <a:t>are</a:t>
            </a:r>
            <a:r>
              <a:rPr lang="en-US" sz="2800" b="1" dirty="0">
                <a:solidFill>
                  <a:schemeClr val="accent6"/>
                </a:solidFill>
              </a:rPr>
              <a:t> less likely </a:t>
            </a:r>
            <a:r>
              <a:rPr lang="en-US" sz="2800" dirty="0">
                <a:solidFill>
                  <a:schemeClr val="accent6"/>
                </a:solidFill>
              </a:rPr>
              <a:t>to</a:t>
            </a:r>
            <a:r>
              <a:rPr lang="en-US" sz="2800" b="1" dirty="0">
                <a:solidFill>
                  <a:schemeClr val="accent6"/>
                </a:solidFill>
              </a:rPr>
              <a:t> step on one another's toes </a:t>
            </a:r>
            <a:r>
              <a:rPr lang="en-US" sz="2800" dirty="0">
                <a:solidFill>
                  <a:schemeClr val="accent6"/>
                </a:solidFill>
              </a:rPr>
              <a:t>even collaborating on the same source file.</a:t>
            </a:r>
          </a:p>
        </p:txBody>
      </p:sp>
    </p:spTree>
    <p:extLst>
      <p:ext uri="{BB962C8B-B14F-4D97-AF65-F5344CB8AC3E}">
        <p14:creationId xmlns:p14="http://schemas.microsoft.com/office/powerpoint/2010/main" val="1744821745"/>
      </p:ext>
    </p:extLst>
  </p:cSld>
  <p:clrMapOvr>
    <a:masterClrMapping/>
  </p:clrMapOvr>
  <p:transition>
    <p:wipe dir="r"/>
  </p:transition>
</p:sld>
</file>

<file path=ppt/theme/theme1.xml><?xml version="1.0" encoding="utf-8"?>
<a:theme xmlns:a="http://schemas.openxmlformats.org/drawingml/2006/main" name="Pitchbook">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1480</Words>
  <Application>Microsoft Office PowerPoint</Application>
  <PresentationFormat>Widescreen</PresentationFormat>
  <Paragraphs>188</Paragraphs>
  <Slides>16</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Pitchbook</vt:lpstr>
      <vt:lpstr>SWEN 755: Software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2011-02-26T16:21:31Z</dcterms:created>
  <dcterms:modified xsi:type="dcterms:W3CDTF">2024-10-03T20:38:34Z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