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2">
  <p:sldMasterIdLst>
    <p:sldMasterId id="2147483648" r:id="rId1"/>
  </p:sldMasterIdLst>
  <p:notesMasterIdLst>
    <p:notesMasterId r:id="rId29"/>
  </p:notesMasterIdLst>
  <p:handoutMasterIdLst>
    <p:handoutMasterId r:id="rId30"/>
  </p:handoutMasterIdLst>
  <p:sldIdLst>
    <p:sldId id="595" r:id="rId2"/>
    <p:sldId id="596" r:id="rId3"/>
    <p:sldId id="597" r:id="rId4"/>
    <p:sldId id="598" r:id="rId5"/>
    <p:sldId id="599" r:id="rId6"/>
    <p:sldId id="600" r:id="rId7"/>
    <p:sldId id="601" r:id="rId8"/>
    <p:sldId id="602" r:id="rId9"/>
    <p:sldId id="621" r:id="rId10"/>
    <p:sldId id="603" r:id="rId11"/>
    <p:sldId id="604" r:id="rId12"/>
    <p:sldId id="605" r:id="rId13"/>
    <p:sldId id="608" r:id="rId14"/>
    <p:sldId id="607" r:id="rId15"/>
    <p:sldId id="618" r:id="rId16"/>
    <p:sldId id="619" r:id="rId17"/>
    <p:sldId id="620" r:id="rId18"/>
    <p:sldId id="609" r:id="rId19"/>
    <p:sldId id="610" r:id="rId20"/>
    <p:sldId id="611" r:id="rId21"/>
    <p:sldId id="612" r:id="rId22"/>
    <p:sldId id="622" r:id="rId23"/>
    <p:sldId id="613" r:id="rId24"/>
    <p:sldId id="614" r:id="rId25"/>
    <p:sldId id="615" r:id="rId26"/>
    <p:sldId id="616" r:id="rId27"/>
    <p:sldId id="617" r:id="rId28"/>
  </p:sldIdLst>
  <p:sldSz cx="12192000" cy="6858000"/>
  <p:notesSz cx="7315200" cy="96012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1E60"/>
    <a:srgbClr val="FFF1CE"/>
    <a:srgbClr val="000000"/>
    <a:srgbClr val="FFCC99"/>
    <a:srgbClr val="6F8E2A"/>
    <a:srgbClr val="88AE34"/>
    <a:srgbClr val="799A2E"/>
    <a:srgbClr val="6CA200"/>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37" autoAdjust="0"/>
    <p:restoredTop sz="75613" autoAdjust="0"/>
  </p:normalViewPr>
  <p:slideViewPr>
    <p:cSldViewPr>
      <p:cViewPr varScale="1">
        <p:scale>
          <a:sx n="60" d="100"/>
          <a:sy n="60" d="100"/>
        </p:scale>
        <p:origin x="830" y="3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2796" y="-11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169920" cy="480060"/>
          </a:xfrm>
          <a:prstGeom prst="rect">
            <a:avLst/>
          </a:prstGeom>
        </p:spPr>
        <p:txBody>
          <a:bodyPr vert="horz" lIns="96661" tIns="48331" rIns="96661" bIns="48331"/>
          <a:lstStyle/>
          <a:p>
            <a:endParaRPr lang="en-US"/>
          </a:p>
        </p:txBody>
      </p:sp>
      <p:sp>
        <p:nvSpPr>
          <p:cNvPr id="3" name="Rectangle 3"/>
          <p:cNvSpPr>
            <a:spLocks noGrp="1"/>
          </p:cNvSpPr>
          <p:nvPr>
            <p:ph type="dt" sz="quarter" idx="1"/>
          </p:nvPr>
        </p:nvSpPr>
        <p:spPr>
          <a:xfrm>
            <a:off x="4143587" y="0"/>
            <a:ext cx="3169920" cy="480060"/>
          </a:xfrm>
          <a:prstGeom prst="rect">
            <a:avLst/>
          </a:prstGeom>
        </p:spPr>
        <p:txBody>
          <a:bodyPr vert="horz" lIns="96661" tIns="48331" rIns="96661" bIns="48331"/>
          <a:lstStyle/>
          <a:p>
            <a:fld id="{31555DB1-8736-42A3-B48D-2B08FB93332A}" type="datetimeFigureOut">
              <a:rPr lang="en-US" smtClean="0"/>
              <a:pPr/>
              <a:t>11/6/2024</a:t>
            </a:fld>
            <a:endParaRPr lang="en-US"/>
          </a:p>
        </p:txBody>
      </p:sp>
      <p:sp>
        <p:nvSpPr>
          <p:cNvPr id="4" name="Rectangle 4"/>
          <p:cNvSpPr>
            <a:spLocks noGrp="1"/>
          </p:cNvSpPr>
          <p:nvPr>
            <p:ph type="ftr" sz="quarter" idx="2"/>
          </p:nvPr>
        </p:nvSpPr>
        <p:spPr>
          <a:xfrm>
            <a:off x="0" y="9119474"/>
            <a:ext cx="3169920" cy="480060"/>
          </a:xfrm>
          <a:prstGeom prst="rect">
            <a:avLst/>
          </a:prstGeom>
        </p:spPr>
        <p:txBody>
          <a:bodyPr vert="horz" lIns="96661" tIns="48331" rIns="96661" bIns="48331"/>
          <a:lstStyle/>
          <a:p>
            <a:endParaRPr lang="en-US"/>
          </a:p>
        </p:txBody>
      </p:sp>
      <p:sp>
        <p:nvSpPr>
          <p:cNvPr id="5" name="Rectangle 5"/>
          <p:cNvSpPr>
            <a:spLocks noGrp="1"/>
          </p:cNvSpPr>
          <p:nvPr>
            <p:ph type="sldNum" sz="quarter" idx="3"/>
          </p:nvPr>
        </p:nvSpPr>
        <p:spPr>
          <a:xfrm>
            <a:off x="4143587" y="9119474"/>
            <a:ext cx="3169920" cy="480060"/>
          </a:xfrm>
          <a:prstGeom prst="rect">
            <a:avLst/>
          </a:prstGeom>
        </p:spPr>
        <p:txBody>
          <a:bodyPr vert="horz" lIns="96661" tIns="48331" rIns="96661" bIns="48331"/>
          <a:lstStyle/>
          <a:p>
            <a:fld id="{5400D380-E0D7-4EB1-B91E-BFCC7DA7F29D}" type="slidenum">
              <a:rPr lang="en-US" smtClean="0"/>
              <a:pPr/>
              <a:t>‹#›</a:t>
            </a:fld>
            <a:endParaRPr lang="en-US"/>
          </a:p>
        </p:txBody>
      </p:sp>
    </p:spTree>
    <p:extLst>
      <p:ext uri="{BB962C8B-B14F-4D97-AF65-F5344CB8AC3E}">
        <p14:creationId xmlns:p14="http://schemas.microsoft.com/office/powerpoint/2010/main" val="3173217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169920" cy="480060"/>
          </a:xfrm>
          <a:prstGeom prst="rect">
            <a:avLst/>
          </a:prstGeom>
        </p:spPr>
        <p:txBody>
          <a:bodyPr vert="horz" lIns="96661" tIns="48331" rIns="96661" bIns="48331"/>
          <a:lstStyle/>
          <a:p>
            <a:endParaRPr lang="en-US"/>
          </a:p>
        </p:txBody>
      </p:sp>
      <p:sp>
        <p:nvSpPr>
          <p:cNvPr id="3" name="Rectangle 3"/>
          <p:cNvSpPr>
            <a:spLocks noGrp="1"/>
          </p:cNvSpPr>
          <p:nvPr>
            <p:ph type="dt" idx="1"/>
          </p:nvPr>
        </p:nvSpPr>
        <p:spPr>
          <a:xfrm>
            <a:off x="4143587" y="0"/>
            <a:ext cx="3169920" cy="480060"/>
          </a:xfrm>
          <a:prstGeom prst="rect">
            <a:avLst/>
          </a:prstGeom>
        </p:spPr>
        <p:txBody>
          <a:bodyPr vert="horz" lIns="96661" tIns="48331" rIns="96661" bIns="48331"/>
          <a:lstStyle/>
          <a:p>
            <a:fld id="{0BDB199F-A56C-4049-BA04-1447030960FF}" type="datetimeFigureOut">
              <a:rPr lang="en-US" smtClean="0"/>
              <a:pPr/>
              <a:t>11/3/2024</a:t>
            </a:fld>
            <a:endParaRPr lang="en-US"/>
          </a:p>
        </p:txBody>
      </p:sp>
      <p:sp>
        <p:nvSpPr>
          <p:cNvPr id="4" name="Rectangle 4"/>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anchor="ctr"/>
          <a:lstStyle/>
          <a:p>
            <a:endParaRPr lang="en-US"/>
          </a:p>
        </p:txBody>
      </p:sp>
      <p:sp>
        <p:nvSpPr>
          <p:cNvPr id="5" name="Rectangle 5"/>
          <p:cNvSpPr>
            <a:spLocks noGrp="1"/>
          </p:cNvSpPr>
          <p:nvPr>
            <p:ph type="body" sz="quarter" idx="3"/>
          </p:nvPr>
        </p:nvSpPr>
        <p:spPr>
          <a:xfrm>
            <a:off x="731520" y="4560570"/>
            <a:ext cx="5852160" cy="4320540"/>
          </a:xfrm>
          <a:prstGeom prst="rect">
            <a:avLst/>
          </a:prstGeom>
        </p:spPr>
        <p:txBody>
          <a:bodyPr vert="horz" lIns="96661" tIns="48331" rIns="96661" bIns="4833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9119474"/>
            <a:ext cx="3169920" cy="480060"/>
          </a:xfrm>
          <a:prstGeom prst="rect">
            <a:avLst/>
          </a:prstGeom>
        </p:spPr>
        <p:txBody>
          <a:bodyPr vert="horz" lIns="96661" tIns="48331" rIns="96661" bIns="48331"/>
          <a:lstStyle/>
          <a:p>
            <a:endParaRPr lang="en-US"/>
          </a:p>
        </p:txBody>
      </p:sp>
      <p:sp>
        <p:nvSpPr>
          <p:cNvPr id="7" name="Rectangle 7"/>
          <p:cNvSpPr>
            <a:spLocks noGrp="1"/>
          </p:cNvSpPr>
          <p:nvPr>
            <p:ph type="sldNum" sz="quarter" idx="5"/>
          </p:nvPr>
        </p:nvSpPr>
        <p:spPr>
          <a:xfrm>
            <a:off x="4143587" y="9119474"/>
            <a:ext cx="3169920" cy="480060"/>
          </a:xfrm>
          <a:prstGeom prst="rect">
            <a:avLst/>
          </a:prstGeom>
        </p:spPr>
        <p:txBody>
          <a:bodyPr vert="horz" lIns="96661" tIns="48331" rIns="96661" bIns="48331"/>
          <a:lstStyle/>
          <a:p>
            <a:fld id="{B3A019F3-8596-4028-9847-CBD3A185B07A}" type="slidenum">
              <a:rPr lang="en-US" smtClean="0"/>
              <a:pPr/>
              <a:t>‹#›</a:t>
            </a:fld>
            <a:endParaRPr lang="en-US"/>
          </a:p>
        </p:txBody>
      </p:sp>
    </p:spTree>
    <p:extLst>
      <p:ext uri="{BB962C8B-B14F-4D97-AF65-F5344CB8AC3E}">
        <p14:creationId xmlns:p14="http://schemas.microsoft.com/office/powerpoint/2010/main" val="374666979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What does this mean? There will be tradeoffs if you really want a functioning system in the real world. </a:t>
            </a:r>
          </a:p>
        </p:txBody>
      </p:sp>
      <p:sp>
        <p:nvSpPr>
          <p:cNvPr id="4" name="Slide Number Placeholder 3"/>
          <p:cNvSpPr>
            <a:spLocks noGrp="1"/>
          </p:cNvSpPr>
          <p:nvPr>
            <p:ph type="sldNum" sz="quarter" idx="5"/>
          </p:nvPr>
        </p:nvSpPr>
        <p:spPr/>
        <p:txBody>
          <a:bodyPr/>
          <a:lstStyle/>
          <a:p>
            <a:fld id="{B3A019F3-8596-4028-9847-CBD3A185B07A}" type="slidenum">
              <a:rPr lang="en-US" smtClean="0"/>
              <a:pPr/>
              <a:t>3</a:t>
            </a:fld>
            <a:endParaRPr lang="en-US"/>
          </a:p>
        </p:txBody>
      </p:sp>
    </p:spTree>
    <p:extLst>
      <p:ext uri="{BB962C8B-B14F-4D97-AF65-F5344CB8AC3E}">
        <p14:creationId xmlns:p14="http://schemas.microsoft.com/office/powerpoint/2010/main" val="661374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Central Trace Engine implements a pipe &amp; filter architecture. It takes requests and transforms them using a configurable set of filters, and then sends the search requests to the associated CASE adapters in parallel. Once all results are back (or a timeout occurs) the results are combined, filtered further, and then presented to the user. User input results sets can be saved to the DB along with the SSO role for quick reference and dataset augmentation later. </a:t>
            </a:r>
          </a:p>
          <a:p>
            <a:endParaRPr lang="en-US" dirty="0"/>
          </a:p>
          <a:p>
            <a:r>
              <a:rPr lang="en-US" dirty="0"/>
              <a:t>Standard Interface used between central engine and distributed engines. Distributed engine knows only how to interface with a particular case tool. It can take advantage of APIs provided by CASE tool or interact directly with the CASE DB – it is where to provide a layer of abstraction to the requestor (central trace engine). Central engine passes role ID to distributed engine so CASE tool specific access rules can be applied if needed. Distributed engines do not filter out any data -  that will be the responsibility of the central engine. Adapters also monitor the health of CASE servers/</a:t>
            </a:r>
            <a:r>
              <a:rPr lang="en-US" dirty="0" err="1"/>
              <a:t>DBs.</a:t>
            </a:r>
            <a:r>
              <a:rPr lang="en-US" dirty="0"/>
              <a:t> They will support a health check service that reports whether their CASE tool is online. Adapters that are unable to respond will hold transactions in a DB for future processing. Case tool servers that moved, are added/removed, etc. must notify the adapter. Can be real-time or configuration based as needed by CASE tool. </a:t>
            </a:r>
          </a:p>
        </p:txBody>
      </p:sp>
      <p:sp>
        <p:nvSpPr>
          <p:cNvPr id="4" name="Slide Number Placeholder 3"/>
          <p:cNvSpPr>
            <a:spLocks noGrp="1"/>
          </p:cNvSpPr>
          <p:nvPr>
            <p:ph type="sldNum" sz="quarter" idx="5"/>
          </p:nvPr>
        </p:nvSpPr>
        <p:spPr/>
        <p:txBody>
          <a:bodyPr/>
          <a:lstStyle/>
          <a:p>
            <a:fld id="{B3A019F3-8596-4028-9847-CBD3A185B07A}" type="slidenum">
              <a:rPr lang="en-US" smtClean="0"/>
              <a:pPr/>
              <a:t>17</a:t>
            </a:fld>
            <a:endParaRPr lang="en-US"/>
          </a:p>
        </p:txBody>
      </p:sp>
    </p:spTree>
    <p:extLst>
      <p:ext uri="{BB962C8B-B14F-4D97-AF65-F5344CB8AC3E}">
        <p14:creationId xmlns:p14="http://schemas.microsoft.com/office/powerpoint/2010/main" val="3612326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similar to how we rated requirements in the Attribute Driven Design method, only instead of rating them on (business value, architectural significance), we are rating them on (importance, difficulty). </a:t>
            </a:r>
          </a:p>
          <a:p>
            <a:r>
              <a:rPr lang="en-US" dirty="0"/>
              <a:t>This is because they are already all our architectural requirements. </a:t>
            </a:r>
          </a:p>
        </p:txBody>
      </p:sp>
      <p:sp>
        <p:nvSpPr>
          <p:cNvPr id="4" name="Slide Number Placeholder 3"/>
          <p:cNvSpPr>
            <a:spLocks noGrp="1"/>
          </p:cNvSpPr>
          <p:nvPr>
            <p:ph type="sldNum" sz="quarter" idx="5"/>
          </p:nvPr>
        </p:nvSpPr>
        <p:spPr/>
        <p:txBody>
          <a:bodyPr/>
          <a:lstStyle/>
          <a:p>
            <a:fld id="{B3A019F3-8596-4028-9847-CBD3A185B07A}" type="slidenum">
              <a:rPr lang="en-US" smtClean="0"/>
              <a:pPr/>
              <a:t>19</a:t>
            </a:fld>
            <a:endParaRPr lang="en-US"/>
          </a:p>
        </p:txBody>
      </p:sp>
    </p:spTree>
    <p:extLst>
      <p:ext uri="{BB962C8B-B14F-4D97-AF65-F5344CB8AC3E}">
        <p14:creationId xmlns:p14="http://schemas.microsoft.com/office/powerpoint/2010/main" val="2730115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Notice that the leaves (in the last column) measurable</a:t>
            </a:r>
          </a:p>
        </p:txBody>
      </p:sp>
      <p:sp>
        <p:nvSpPr>
          <p:cNvPr id="4" name="Slide Number Placeholder 3"/>
          <p:cNvSpPr>
            <a:spLocks noGrp="1"/>
          </p:cNvSpPr>
          <p:nvPr>
            <p:ph type="sldNum" sz="quarter" idx="5"/>
          </p:nvPr>
        </p:nvSpPr>
        <p:spPr/>
        <p:txBody>
          <a:bodyPr/>
          <a:lstStyle/>
          <a:p>
            <a:fld id="{B3A019F3-8596-4028-9847-CBD3A185B07A}" type="slidenum">
              <a:rPr lang="en-US" smtClean="0"/>
              <a:pPr/>
              <a:t>20</a:t>
            </a:fld>
            <a:endParaRPr lang="en-US"/>
          </a:p>
        </p:txBody>
      </p:sp>
    </p:spTree>
    <p:extLst>
      <p:ext uri="{BB962C8B-B14F-4D97-AF65-F5344CB8AC3E}">
        <p14:creationId xmlns:p14="http://schemas.microsoft.com/office/powerpoint/2010/main" val="4240865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(x, y) = importance, difficulty</a:t>
            </a:r>
          </a:p>
          <a:p>
            <a:endParaRPr lang="en-US" dirty="0"/>
          </a:p>
          <a:p>
            <a:r>
              <a:rPr lang="en-US" dirty="0"/>
              <a:t>During this, the evaluation team documents the relevant architectural decisions and identifies and catalogs their risks, </a:t>
            </a:r>
            <a:r>
              <a:rPr lang="en-US" dirty="0" err="1"/>
              <a:t>nonrisks</a:t>
            </a:r>
            <a:r>
              <a:rPr lang="en-US" dirty="0"/>
              <a:t>, sensitivity points, and tradeoffs</a:t>
            </a:r>
          </a:p>
        </p:txBody>
      </p:sp>
      <p:sp>
        <p:nvSpPr>
          <p:cNvPr id="4" name="Slide Number Placeholder 3"/>
          <p:cNvSpPr>
            <a:spLocks noGrp="1"/>
          </p:cNvSpPr>
          <p:nvPr>
            <p:ph type="sldNum" sz="quarter" idx="5"/>
          </p:nvPr>
        </p:nvSpPr>
        <p:spPr/>
        <p:txBody>
          <a:bodyPr/>
          <a:lstStyle/>
          <a:p>
            <a:fld id="{B3A019F3-8596-4028-9847-CBD3A185B07A}" type="slidenum">
              <a:rPr lang="en-US" smtClean="0"/>
              <a:pPr/>
              <a:t>21</a:t>
            </a:fld>
            <a:endParaRPr lang="en-US"/>
          </a:p>
        </p:txBody>
      </p:sp>
    </p:spTree>
    <p:extLst>
      <p:ext uri="{BB962C8B-B14F-4D97-AF65-F5344CB8AC3E}">
        <p14:creationId xmlns:p14="http://schemas.microsoft.com/office/powerpoint/2010/main" val="564127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6B7D5-A5DA-B28B-8365-F43D11F866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9958A-8680-DE87-5C90-2A167A719C92}"/>
              </a:ext>
            </a:extLst>
          </p:cNvPr>
          <p:cNvSpPr>
            <a:spLocks noGrp="1" noRot="1" noChangeAspect="1"/>
          </p:cNvSpPr>
          <p:nvPr>
            <p:ph type="sldImg"/>
          </p:nvPr>
        </p:nvSpPr>
        <p:spPr>
          <a:xfrm>
            <a:off x="457200" y="720725"/>
            <a:ext cx="6400800" cy="3600450"/>
          </a:xfrm>
        </p:spPr>
      </p:sp>
      <p:sp>
        <p:nvSpPr>
          <p:cNvPr id="3" name="Notes Placeholder 2">
            <a:extLst>
              <a:ext uri="{FF2B5EF4-FFF2-40B4-BE49-F238E27FC236}">
                <a16:creationId xmlns:a16="http://schemas.microsoft.com/office/drawing/2014/main" id="{1B392221-7056-6CA8-AF4A-A972E6908600}"/>
              </a:ext>
            </a:extLst>
          </p:cNvPr>
          <p:cNvSpPr>
            <a:spLocks noGrp="1"/>
          </p:cNvSpPr>
          <p:nvPr>
            <p:ph type="body" idx="1"/>
          </p:nvPr>
        </p:nvSpPr>
        <p:spPr/>
        <p:txBody>
          <a:bodyPr/>
          <a:lstStyle/>
          <a:p>
            <a:r>
              <a:rPr lang="en-US" dirty="0"/>
              <a:t>(x, y) = importance, difficulty</a:t>
            </a:r>
          </a:p>
          <a:p>
            <a:endParaRPr lang="en-US" dirty="0"/>
          </a:p>
          <a:p>
            <a:r>
              <a:rPr lang="en-US" dirty="0"/>
              <a:t>During this, the evaluation team documents the relevant architectural decisions and identifies and catalogs their risks, </a:t>
            </a:r>
            <a:r>
              <a:rPr lang="en-US" dirty="0" err="1"/>
              <a:t>nonrisks</a:t>
            </a:r>
            <a:r>
              <a:rPr lang="en-US" dirty="0"/>
              <a:t>, sensitivity points, and tradeoffs</a:t>
            </a:r>
          </a:p>
        </p:txBody>
      </p:sp>
      <p:sp>
        <p:nvSpPr>
          <p:cNvPr id="4" name="Slide Number Placeholder 3">
            <a:extLst>
              <a:ext uri="{FF2B5EF4-FFF2-40B4-BE49-F238E27FC236}">
                <a16:creationId xmlns:a16="http://schemas.microsoft.com/office/drawing/2014/main" id="{09401FBF-618A-F372-6EAA-B7464672C104}"/>
              </a:ext>
            </a:extLst>
          </p:cNvPr>
          <p:cNvSpPr>
            <a:spLocks noGrp="1"/>
          </p:cNvSpPr>
          <p:nvPr>
            <p:ph type="sldNum" sz="quarter" idx="5"/>
          </p:nvPr>
        </p:nvSpPr>
        <p:spPr/>
        <p:txBody>
          <a:bodyPr/>
          <a:lstStyle/>
          <a:p>
            <a:fld id="{B3A019F3-8596-4028-9847-CBD3A185B07A}" type="slidenum">
              <a:rPr lang="en-US" smtClean="0"/>
              <a:pPr/>
              <a:t>22</a:t>
            </a:fld>
            <a:endParaRPr lang="en-US"/>
          </a:p>
        </p:txBody>
      </p:sp>
    </p:spTree>
    <p:extLst>
      <p:ext uri="{BB962C8B-B14F-4D97-AF65-F5344CB8AC3E}">
        <p14:creationId xmlns:p14="http://schemas.microsoft.com/office/powerpoint/2010/main" val="3017411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algn="l"/>
            <a:r>
              <a:rPr lang="en-US" sz="1800" b="0" i="0" u="none" strike="noStrike" baseline="0" dirty="0">
                <a:latin typeface="Times-Roman"/>
              </a:rPr>
              <a:t>“To use an analogy from programming: Phase 1 is akin to</a:t>
            </a:r>
          </a:p>
          <a:p>
            <a:pPr algn="l"/>
            <a:r>
              <a:rPr lang="en-US" sz="1800" b="0" i="0" u="none" strike="noStrike" baseline="0" dirty="0">
                <a:latin typeface="Times-Roman"/>
              </a:rPr>
              <a:t>when you test your own program, using your own criteria. Phase 2 is when you</a:t>
            </a:r>
          </a:p>
          <a:p>
            <a:pPr algn="l"/>
            <a:r>
              <a:rPr lang="en-US" sz="1800" b="0" i="0" u="none" strike="noStrike" baseline="0" dirty="0">
                <a:latin typeface="Times-Roman"/>
              </a:rPr>
              <a:t>give your program to an independent quality assurance group, who will likely</a:t>
            </a:r>
          </a:p>
          <a:p>
            <a:pPr algn="l"/>
            <a:r>
              <a:rPr lang="en-US" sz="1800" b="0" i="0" u="none" strike="noStrike" baseline="0" dirty="0">
                <a:latin typeface="Times-Roman"/>
              </a:rPr>
              <a:t>subject your program to a wider variety of tests and environments.”</a:t>
            </a:r>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23</a:t>
            </a:fld>
            <a:endParaRPr lang="en-US"/>
          </a:p>
        </p:txBody>
      </p:sp>
    </p:spTree>
    <p:extLst>
      <p:ext uri="{BB962C8B-B14F-4D97-AF65-F5344CB8AC3E}">
        <p14:creationId xmlns:p14="http://schemas.microsoft.com/office/powerpoint/2010/main" val="3558530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Understand </a:t>
            </a:r>
            <a:r>
              <a:rPr lang="en-US" i="1" dirty="0"/>
              <a:t>what does success mean for the stakeholders?</a:t>
            </a:r>
          </a:p>
          <a:p>
            <a:r>
              <a:rPr lang="en-US" i="0" dirty="0"/>
              <a:t>Common voting scheme is to give each stakeholder a limited # of votes to allocate to whichever scenarios they want.</a:t>
            </a:r>
          </a:p>
          <a:p>
            <a:r>
              <a:rPr lang="en-US" i="0" dirty="0"/>
              <a:t>If the scenarios are the same as those already in the utility tree, it indicates good alignment between what the architect had in mind and what the stakeholders actually wanted. </a:t>
            </a:r>
          </a:p>
          <a:p>
            <a:r>
              <a:rPr lang="en-US" i="0" dirty="0"/>
              <a:t>Big discrepancies, are therefore, a potential risk, as they indicate disagreement between what is important.</a:t>
            </a:r>
          </a:p>
        </p:txBody>
      </p:sp>
      <p:sp>
        <p:nvSpPr>
          <p:cNvPr id="4" name="Slide Number Placeholder 3"/>
          <p:cNvSpPr>
            <a:spLocks noGrp="1"/>
          </p:cNvSpPr>
          <p:nvPr>
            <p:ph type="sldNum" sz="quarter" idx="5"/>
          </p:nvPr>
        </p:nvSpPr>
        <p:spPr/>
        <p:txBody>
          <a:bodyPr/>
          <a:lstStyle/>
          <a:p>
            <a:fld id="{B3A019F3-8596-4028-9847-CBD3A185B07A}" type="slidenum">
              <a:rPr lang="en-US" smtClean="0"/>
              <a:pPr/>
              <a:t>24</a:t>
            </a:fld>
            <a:endParaRPr lang="en-US"/>
          </a:p>
        </p:txBody>
      </p:sp>
    </p:spTree>
    <p:extLst>
      <p:ext uri="{BB962C8B-B14F-4D97-AF65-F5344CB8AC3E}">
        <p14:creationId xmlns:p14="http://schemas.microsoft.com/office/powerpoint/2010/main" val="2333612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Typically covers top 5-10 scenarios. # of scenarios covered usually limited by time constraint. </a:t>
            </a:r>
          </a:p>
        </p:txBody>
      </p:sp>
      <p:sp>
        <p:nvSpPr>
          <p:cNvPr id="4" name="Slide Number Placeholder 3"/>
          <p:cNvSpPr>
            <a:spLocks noGrp="1"/>
          </p:cNvSpPr>
          <p:nvPr>
            <p:ph type="sldNum" sz="quarter" idx="5"/>
          </p:nvPr>
        </p:nvSpPr>
        <p:spPr/>
        <p:txBody>
          <a:bodyPr/>
          <a:lstStyle/>
          <a:p>
            <a:fld id="{B3A019F3-8596-4028-9847-CBD3A185B07A}" type="slidenum">
              <a:rPr lang="en-US" smtClean="0"/>
              <a:pPr/>
              <a:t>25</a:t>
            </a:fld>
            <a:endParaRPr lang="en-US"/>
          </a:p>
        </p:txBody>
      </p:sp>
    </p:spTree>
    <p:extLst>
      <p:ext uri="{BB962C8B-B14F-4D97-AF65-F5344CB8AC3E}">
        <p14:creationId xmlns:p14="http://schemas.microsoft.com/office/powerpoint/2010/main" val="3988322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lnSpcReduction="10000"/>
          </a:bodyPr>
          <a:lstStyle/>
          <a:p>
            <a:pPr marL="573088" indent="-573088">
              <a:spcAft>
                <a:spcPts val="300"/>
              </a:spcAft>
              <a:buClr>
                <a:schemeClr val="accent6">
                  <a:lumMod val="50000"/>
                </a:schemeClr>
              </a:buClr>
              <a:buFont typeface="Wingdings" pitchFamily="2" charset="2"/>
              <a:buChar char="§"/>
            </a:pPr>
            <a:r>
              <a:rPr lang="en-US" sz="2400" dirty="0"/>
              <a:t>Step 1: Discuss the MTS requirements on slide 12. </a:t>
            </a:r>
          </a:p>
          <a:p>
            <a:pPr marL="1030288" lvl="1" indent="-573088">
              <a:spcAft>
                <a:spcPts val="300"/>
              </a:spcAft>
              <a:buClr>
                <a:schemeClr val="accent6">
                  <a:lumMod val="50000"/>
                </a:schemeClr>
              </a:buClr>
              <a:buFont typeface="Wingdings" pitchFamily="2" charset="2"/>
              <a:buChar char="§"/>
            </a:pPr>
            <a:r>
              <a:rPr lang="en-US" sz="2400" dirty="0"/>
              <a:t>Do we have sufficient requirements?</a:t>
            </a:r>
          </a:p>
          <a:p>
            <a:pPr marL="1030288" lvl="1" indent="-573088">
              <a:spcAft>
                <a:spcPts val="300"/>
              </a:spcAft>
              <a:buClr>
                <a:schemeClr val="accent6">
                  <a:lumMod val="50000"/>
                </a:schemeClr>
              </a:buClr>
              <a:buFont typeface="Wingdings" pitchFamily="2" charset="2"/>
              <a:buChar char="§"/>
            </a:pPr>
            <a:r>
              <a:rPr lang="en-US" sz="2400" dirty="0"/>
              <a:t>Do we understand them?</a:t>
            </a:r>
          </a:p>
          <a:p>
            <a:pPr marL="573088" indent="-573088">
              <a:spcAft>
                <a:spcPts val="300"/>
              </a:spcAft>
              <a:buClr>
                <a:schemeClr val="accent6">
                  <a:lumMod val="50000"/>
                </a:schemeClr>
              </a:buClr>
              <a:buFont typeface="Wingdings" pitchFamily="2" charset="2"/>
              <a:buChar char="§"/>
            </a:pPr>
            <a:r>
              <a:rPr lang="en-US" sz="2400" dirty="0"/>
              <a:t>Step 2: What are the business drivers?</a:t>
            </a:r>
          </a:p>
          <a:p>
            <a:pPr marL="573088" indent="-573088">
              <a:spcAft>
                <a:spcPts val="300"/>
              </a:spcAft>
              <a:buClr>
                <a:schemeClr val="accent6">
                  <a:lumMod val="50000"/>
                </a:schemeClr>
              </a:buClr>
              <a:buFont typeface="Wingdings" pitchFamily="2" charset="2"/>
              <a:buChar char="§"/>
            </a:pPr>
            <a:r>
              <a:rPr lang="en-US" sz="2400" dirty="0"/>
              <a:t>Step 3: What are the architectural approaches used in each of the 3 designs? (slides 15-17)</a:t>
            </a:r>
          </a:p>
          <a:p>
            <a:pPr marL="1030288" lvl="1" indent="-573088">
              <a:spcAft>
                <a:spcPts val="300"/>
              </a:spcAft>
              <a:buClr>
                <a:schemeClr val="accent6">
                  <a:lumMod val="50000"/>
                </a:schemeClr>
              </a:buClr>
              <a:buFont typeface="Wingdings" pitchFamily="2" charset="2"/>
              <a:buChar char="§"/>
            </a:pPr>
            <a:r>
              <a:rPr lang="en-US" sz="2400" dirty="0"/>
              <a:t>What drivers do they satisfy? </a:t>
            </a:r>
          </a:p>
          <a:p>
            <a:pPr marL="573088" indent="-573088">
              <a:spcAft>
                <a:spcPts val="300"/>
              </a:spcAft>
              <a:buClr>
                <a:schemeClr val="accent6">
                  <a:lumMod val="50000"/>
                </a:schemeClr>
              </a:buClr>
              <a:buFont typeface="Wingdings" pitchFamily="2" charset="2"/>
              <a:buChar char="§"/>
            </a:pPr>
            <a:r>
              <a:rPr lang="en-US" sz="2400" dirty="0"/>
              <a:t>Step 4: Create a utility tree for MTS (examples on slides 19 and 20)</a:t>
            </a:r>
          </a:p>
          <a:p>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27</a:t>
            </a:fld>
            <a:endParaRPr lang="en-US"/>
          </a:p>
        </p:txBody>
      </p:sp>
    </p:spTree>
    <p:extLst>
      <p:ext uri="{BB962C8B-B14F-4D97-AF65-F5344CB8AC3E}">
        <p14:creationId xmlns:p14="http://schemas.microsoft.com/office/powerpoint/2010/main" val="293990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Resources at hand can be constraints in some cases</a:t>
            </a:r>
          </a:p>
        </p:txBody>
      </p:sp>
      <p:sp>
        <p:nvSpPr>
          <p:cNvPr id="4" name="Slide Number Placeholder 3"/>
          <p:cNvSpPr>
            <a:spLocks noGrp="1"/>
          </p:cNvSpPr>
          <p:nvPr>
            <p:ph type="sldNum" sz="quarter" idx="5"/>
          </p:nvPr>
        </p:nvSpPr>
        <p:spPr/>
        <p:txBody>
          <a:bodyPr/>
          <a:lstStyle/>
          <a:p>
            <a:fld id="{B3A019F3-8596-4028-9847-CBD3A185B07A}" type="slidenum">
              <a:rPr lang="en-US" smtClean="0"/>
              <a:pPr/>
              <a:t>5</a:t>
            </a:fld>
            <a:endParaRPr lang="en-US"/>
          </a:p>
        </p:txBody>
      </p:sp>
    </p:spTree>
    <p:extLst>
      <p:ext uri="{BB962C8B-B14F-4D97-AF65-F5344CB8AC3E}">
        <p14:creationId xmlns:p14="http://schemas.microsoft.com/office/powerpoint/2010/main" val="702942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 eval team: usually 3 to 5 people, can work for the same organization or be outside consultants, need to be competent and unbiased</a:t>
            </a:r>
          </a:p>
          <a:p>
            <a:r>
              <a:rPr lang="en-US" dirty="0"/>
              <a:t>- decision makers: usually include project manager and may include the paying customer</a:t>
            </a:r>
          </a:p>
          <a:p>
            <a:r>
              <a:rPr lang="en-US" dirty="0"/>
              <a:t>- stakeholders: include </a:t>
            </a:r>
            <a:r>
              <a:rPr lang="en-US" dirty="0" err="1"/>
              <a:t>devs</a:t>
            </a:r>
            <a:r>
              <a:rPr lang="en-US" dirty="0"/>
              <a:t>, testers, integrators, maintainers, performance engineers, users, and builders of systems that must interact with the system being built; for a large enterprise-critical architecture, you can expect about 12-15 stakeholders </a:t>
            </a:r>
          </a:p>
        </p:txBody>
      </p:sp>
      <p:sp>
        <p:nvSpPr>
          <p:cNvPr id="4" name="Slide Number Placeholder 3"/>
          <p:cNvSpPr>
            <a:spLocks noGrp="1"/>
          </p:cNvSpPr>
          <p:nvPr>
            <p:ph type="sldNum" sz="quarter" idx="5"/>
          </p:nvPr>
        </p:nvSpPr>
        <p:spPr/>
        <p:txBody>
          <a:bodyPr/>
          <a:lstStyle/>
          <a:p>
            <a:fld id="{B3A019F3-8596-4028-9847-CBD3A185B07A}" type="slidenum">
              <a:rPr lang="en-US" smtClean="0"/>
              <a:pPr/>
              <a:t>7</a:t>
            </a:fld>
            <a:endParaRPr lang="en-US"/>
          </a:p>
        </p:txBody>
      </p:sp>
    </p:spTree>
    <p:extLst>
      <p:ext uri="{BB962C8B-B14F-4D97-AF65-F5344CB8AC3E}">
        <p14:creationId xmlns:p14="http://schemas.microsoft.com/office/powerpoint/2010/main" val="2290597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Undesirable consequences: from </a:t>
            </a:r>
            <a:r>
              <a:rPr lang="en-US" dirty="0" err="1"/>
              <a:t>pov</a:t>
            </a:r>
            <a:r>
              <a:rPr lang="en-US" dirty="0"/>
              <a:t> of the stated QA requirements.</a:t>
            </a:r>
          </a:p>
          <a:p>
            <a:r>
              <a:rPr lang="en-US" dirty="0"/>
              <a:t>Identified risks form the basis for an architectural risk mitigation plan. </a:t>
            </a:r>
          </a:p>
          <a:p>
            <a:r>
              <a:rPr lang="en-US" dirty="0"/>
              <a:t>Risk themes: identify systematic weaknesses in the architecture or the architecture process/team.</a:t>
            </a:r>
          </a:p>
        </p:txBody>
      </p:sp>
      <p:sp>
        <p:nvSpPr>
          <p:cNvPr id="4" name="Slide Number Placeholder 3"/>
          <p:cNvSpPr>
            <a:spLocks noGrp="1"/>
          </p:cNvSpPr>
          <p:nvPr>
            <p:ph type="sldNum" sz="quarter" idx="5"/>
          </p:nvPr>
        </p:nvSpPr>
        <p:spPr/>
        <p:txBody>
          <a:bodyPr/>
          <a:lstStyle/>
          <a:p>
            <a:fld id="{B3A019F3-8596-4028-9847-CBD3A185B07A}" type="slidenum">
              <a:rPr lang="en-US" smtClean="0"/>
              <a:pPr/>
              <a:t>8</a:t>
            </a:fld>
            <a:endParaRPr lang="en-US"/>
          </a:p>
        </p:txBody>
      </p:sp>
    </p:spTree>
    <p:extLst>
      <p:ext uri="{BB962C8B-B14F-4D97-AF65-F5344CB8AC3E}">
        <p14:creationId xmlns:p14="http://schemas.microsoft.com/office/powerpoint/2010/main" val="47079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9</a:t>
            </a:fld>
            <a:endParaRPr lang="en-US"/>
          </a:p>
        </p:txBody>
      </p:sp>
    </p:spTree>
    <p:extLst>
      <p:ext uri="{BB962C8B-B14F-4D97-AF65-F5344CB8AC3E}">
        <p14:creationId xmlns:p14="http://schemas.microsoft.com/office/powerpoint/2010/main" val="965828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Everyone starts a document where they note the below discussion down. </a:t>
            </a:r>
          </a:p>
          <a:p>
            <a:r>
              <a:rPr lang="en-US" dirty="0"/>
              <a:t>Class participation: </a:t>
            </a:r>
          </a:p>
          <a:p>
            <a:r>
              <a:rPr lang="en-US" dirty="0"/>
              <a:t>	What quality attributes goals shape each of these requirements? </a:t>
            </a:r>
          </a:p>
          <a:p>
            <a:r>
              <a:rPr lang="en-US" dirty="0"/>
              <a:t>	- automatability</a:t>
            </a:r>
          </a:p>
          <a:p>
            <a:r>
              <a:rPr lang="en-US" dirty="0"/>
              <a:t>	- functionality, portability, modifiability</a:t>
            </a:r>
          </a:p>
          <a:p>
            <a:r>
              <a:rPr lang="en-US" dirty="0"/>
              <a:t>	- performance</a:t>
            </a:r>
          </a:p>
          <a:p>
            <a:r>
              <a:rPr lang="en-US" dirty="0"/>
              <a:t>	What are some of the business drivers? </a:t>
            </a:r>
          </a:p>
          <a:p>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12</a:t>
            </a:fld>
            <a:endParaRPr lang="en-US"/>
          </a:p>
        </p:txBody>
      </p:sp>
    </p:spTree>
    <p:extLst>
      <p:ext uri="{BB962C8B-B14F-4D97-AF65-F5344CB8AC3E}">
        <p14:creationId xmlns:p14="http://schemas.microsoft.com/office/powerpoint/2010/main" val="3315004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Context diagram – includes humans or other systems with which the system will interact</a:t>
            </a:r>
          </a:p>
          <a:p>
            <a:r>
              <a:rPr lang="en-US" dirty="0"/>
              <a:t>Module or layer view – contains a decomposition of functionality along with relationship among objects/procedures/functions</a:t>
            </a:r>
          </a:p>
          <a:p>
            <a:r>
              <a:rPr lang="en-US" dirty="0"/>
              <a:t>Component and connector view – dynamic</a:t>
            </a:r>
          </a:p>
          <a:p>
            <a:r>
              <a:rPr lang="en-US" dirty="0"/>
              <a:t>Deployment view – physical components </a:t>
            </a:r>
          </a:p>
          <a:p>
            <a:r>
              <a:rPr lang="en-US" dirty="0"/>
              <a:t>COTS = commercial off-the-shelf</a:t>
            </a:r>
          </a:p>
          <a:p>
            <a:r>
              <a:rPr lang="en-US" dirty="0"/>
              <a:t>Change impact – estimated size/difficulty of the change </a:t>
            </a:r>
          </a:p>
          <a:p>
            <a:r>
              <a:rPr lang="en-US" dirty="0"/>
              <a:t>Issues/risks w/respect to meeting the driving architectural requirements</a:t>
            </a:r>
          </a:p>
        </p:txBody>
      </p:sp>
      <p:sp>
        <p:nvSpPr>
          <p:cNvPr id="4" name="Slide Number Placeholder 3"/>
          <p:cNvSpPr>
            <a:spLocks noGrp="1"/>
          </p:cNvSpPr>
          <p:nvPr>
            <p:ph type="sldNum" sz="quarter" idx="5"/>
          </p:nvPr>
        </p:nvSpPr>
        <p:spPr/>
        <p:txBody>
          <a:bodyPr/>
          <a:lstStyle/>
          <a:p>
            <a:fld id="{B3A019F3-8596-4028-9847-CBD3A185B07A}" type="slidenum">
              <a:rPr lang="en-US" smtClean="0"/>
              <a:pPr/>
              <a:t>13</a:t>
            </a:fld>
            <a:endParaRPr lang="en-US"/>
          </a:p>
        </p:txBody>
      </p:sp>
    </p:spTree>
    <p:extLst>
      <p:ext uri="{BB962C8B-B14F-4D97-AF65-F5344CB8AC3E}">
        <p14:creationId xmlns:p14="http://schemas.microsoft.com/office/powerpoint/2010/main" val="2616871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The MTS system is implemented using a </a:t>
            </a:r>
            <a:r>
              <a:rPr lang="en-US" b="1" dirty="0"/>
              <a:t>presentation–abstraction–control</a:t>
            </a:r>
            <a:r>
              <a:rPr lang="en-US" b="1" i="1" dirty="0"/>
              <a:t> </a:t>
            </a:r>
            <a:r>
              <a:rPr lang="en-US" b="0" i="0" dirty="0"/>
              <a:t>solution (architecture). The initial design separates the components into 4 core agents. They are the Trace Engine, the Trace Query, Case Tool, and Access agents. Case Tools are supported by an interface. This allows for specific implementations depending on the tool. Only point of access is through the Access agent. This ensures proper access rights for each user. The primary pieces that I (the student) was most concerned with were Interoperability and Security. The Interoperability issue is solved using a common interface for integration. Basic user security is handled by the Access agent. </a:t>
            </a:r>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15</a:t>
            </a:fld>
            <a:endParaRPr lang="en-US"/>
          </a:p>
        </p:txBody>
      </p:sp>
    </p:spTree>
    <p:extLst>
      <p:ext uri="{BB962C8B-B14F-4D97-AF65-F5344CB8AC3E}">
        <p14:creationId xmlns:p14="http://schemas.microsoft.com/office/powerpoint/2010/main" val="4100900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r>
              <a:rPr lang="en-US" dirty="0"/>
              <a:t>Tool Manager Sets up each Adapter and then passes the information where the CASE Tool fits with the other tools to the Central Linking Logic Board. Admin has access to the Tool Manager, but the general user only has access to the Data/Request Logic Processor. Adapters all follow a standard format internally to allow for easy expansion for more of them… </a:t>
            </a:r>
          </a:p>
        </p:txBody>
      </p:sp>
      <p:sp>
        <p:nvSpPr>
          <p:cNvPr id="4" name="Slide Number Placeholder 3"/>
          <p:cNvSpPr>
            <a:spLocks noGrp="1"/>
          </p:cNvSpPr>
          <p:nvPr>
            <p:ph type="sldNum" sz="quarter" idx="5"/>
          </p:nvPr>
        </p:nvSpPr>
        <p:spPr/>
        <p:txBody>
          <a:bodyPr/>
          <a:lstStyle/>
          <a:p>
            <a:fld id="{B3A019F3-8596-4028-9847-CBD3A185B07A}" type="slidenum">
              <a:rPr lang="en-US" smtClean="0"/>
              <a:pPr/>
              <a:t>16</a:t>
            </a:fld>
            <a:endParaRPr lang="en-US"/>
          </a:p>
        </p:txBody>
      </p:sp>
    </p:spTree>
    <p:extLst>
      <p:ext uri="{BB962C8B-B14F-4D97-AF65-F5344CB8AC3E}">
        <p14:creationId xmlns:p14="http://schemas.microsoft.com/office/powerpoint/2010/main" val="1869743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762000"/>
          </a:xfrm>
          <a:solidFill>
            <a:schemeClr val="accent6">
              <a:shade val="75000"/>
            </a:schemeClr>
          </a:solidFill>
        </p:spPr>
        <p:txBody>
          <a:bodyPr>
            <a:noAutofit/>
          </a:bodyPr>
          <a:lstStyle>
            <a:lvl1pPr>
              <a:defRPr sz="3200"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F67F149A-ADB5-415A-9FCB-02A00CEFA994}" type="datetime1">
              <a:rPr lang="en-US" smtClean="0"/>
              <a:pPr algn="r"/>
              <a:t>11/3/2024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
        <p:nvSpPr>
          <p:cNvPr id="10" name="TextBox 9"/>
          <p:cNvSpPr txBox="1"/>
          <p:nvPr userDrawn="1"/>
        </p:nvSpPr>
        <p:spPr>
          <a:xfrm>
            <a:off x="406400" y="1383268"/>
            <a:ext cx="10058400" cy="369332"/>
          </a:xfrm>
          <a:prstGeom prst="rect">
            <a:avLst/>
          </a:prstGeom>
          <a:noFill/>
        </p:spPr>
        <p:txBody>
          <a:bodyPr wrap="square" rtlCol="0">
            <a:spAutoFit/>
          </a:bodyPr>
          <a:lstStyle/>
          <a:p>
            <a:pPr marL="347663" indent="-347663">
              <a:buClr>
                <a:schemeClr val="accent6">
                  <a:lumMod val="50000"/>
                </a:schemeClr>
              </a:buClr>
              <a:buFont typeface="Wingdings" pitchFamily="2" charset="2"/>
              <a:buChar char="§"/>
            </a:pPr>
            <a:r>
              <a:rPr lang="en-US" sz="1800" dirty="0"/>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8"/>
          <p:cNvSpPr>
            <a:spLocks noGrp="1"/>
          </p:cNvSpPr>
          <p:nvPr>
            <p:ph type="body" sz="quarter" idx="16"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8"/>
          <p:cNvSpPr>
            <a:spLocks noGrp="1"/>
          </p:cNvSpPr>
          <p:nvPr>
            <p:ph type="body" sz="quarter" idx="18"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9"/>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1"/>
          <p:cNvSpPr>
            <a:spLocks noGrp="1"/>
          </p:cNvSpPr>
          <p:nvPr>
            <p:ph type="dt" sz="half" idx="20"/>
          </p:nvPr>
        </p:nvSpPr>
        <p:spPr/>
        <p:txBody>
          <a:bodyPr/>
          <a:lstStyle/>
          <a:p>
            <a:pPr algn="r"/>
            <a:fld id="{C62827CF-A0EF-4581-ACA3-D3A86640FE20}" type="datetime1">
              <a:rPr lang="en-US" smtClean="0"/>
              <a:pPr algn="r"/>
              <a:t>11/3/2024</a:t>
            </a:fld>
            <a:endParaRPr lang="en-US"/>
          </a:p>
        </p:txBody>
      </p:sp>
      <p:sp>
        <p:nvSpPr>
          <p:cNvPr id="22" name="Rectangle 22"/>
          <p:cNvSpPr>
            <a:spLocks noGrp="1"/>
          </p:cNvSpPr>
          <p:nvPr>
            <p:ph type="sldNum" sz="quarter" idx="21"/>
          </p:nvPr>
        </p:nvSpPr>
        <p:spPr>
          <a:xfrm>
            <a:off x="9956800" y="6473952"/>
            <a:ext cx="1320800" cy="304800"/>
          </a:xfrm>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5"/>
          </p:nvPr>
        </p:nvSpPr>
        <p:spPr>
          <a:xfrm>
            <a:off x="402336" y="609600"/>
            <a:ext cx="10765536"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8"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3"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9"/>
          <p:cNvSpPr>
            <a:spLocks noGrp="1"/>
          </p:cNvSpPr>
          <p:nvPr>
            <p:ph type="dt" sz="half" idx="22"/>
          </p:nvPr>
        </p:nvSpPr>
        <p:spPr/>
        <p:txBody>
          <a:bodyPr/>
          <a:lstStyle/>
          <a:p>
            <a:pPr algn="r"/>
            <a:fld id="{8AB9FA84-380B-487E-8C57-06D5866F162D}" type="datetime1">
              <a:rPr lang="en-US" smtClean="0"/>
              <a:pPr algn="r"/>
              <a:t>11/3/2024</a:t>
            </a:fld>
            <a:endParaRPr lang="en-US"/>
          </a:p>
        </p:txBody>
      </p:sp>
      <p:sp>
        <p:nvSpPr>
          <p:cNvPr id="20" name="Rectangle 20"/>
          <p:cNvSpPr>
            <a:spLocks noGrp="1"/>
          </p:cNvSpPr>
          <p:nvPr>
            <p:ph type="sldNum" sz="quarter" idx="23"/>
          </p:nvPr>
        </p:nvSpPr>
        <p:spPr>
          <a:xfrm>
            <a:off x="9956800" y="6473952"/>
            <a:ext cx="1320800" cy="304800"/>
          </a:xfrm>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16"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18"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9"/>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3"/>
          <p:cNvSpPr>
            <a:spLocks noGrp="1"/>
          </p:cNvSpPr>
          <p:nvPr>
            <p:ph type="dt" sz="half" idx="22"/>
          </p:nvPr>
        </p:nvSpPr>
        <p:spPr/>
        <p:txBody>
          <a:bodyPr/>
          <a:lstStyle/>
          <a:p>
            <a:pPr algn="r"/>
            <a:fld id="{689DDEAC-9968-4BBA-B6DC-E6D57F4B0DC6}" type="datetime1">
              <a:rPr lang="en-US" smtClean="0"/>
              <a:pPr algn="r"/>
              <a:t>11/3/2024</a:t>
            </a:fld>
            <a:endParaRPr lang="en-US"/>
          </a:p>
        </p:txBody>
      </p:sp>
      <p:sp>
        <p:nvSpPr>
          <p:cNvPr id="27" name="Rectangle 27"/>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p>
            <a:r>
              <a:rPr lang="en-US"/>
              <a:t>Click to edit Master title style</a:t>
            </a:r>
          </a:p>
        </p:txBody>
      </p:sp>
      <p:sp>
        <p:nvSpPr>
          <p:cNvPr id="10"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8" name="Rectangle 11"/>
          <p:cNvSpPr>
            <a:spLocks noGrp="1"/>
          </p:cNvSpPr>
          <p:nvPr>
            <p:ph sz="quarter" idx="16"/>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0"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8"/>
          <p:cNvSpPr>
            <a:spLocks noGrp="1"/>
          </p:cNvSpPr>
          <p:nvPr>
            <p:ph type="body" sz="quarter" idx="17"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3" name="Rectangle 11"/>
          <p:cNvSpPr>
            <a:spLocks noGrp="1"/>
          </p:cNvSpPr>
          <p:nvPr>
            <p:ph sz="quarter" idx="18"/>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9"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20"/>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EEB0FA9-82A7-4404-83AE-97F3C293BC05}" type="datetime1">
              <a:rPr lang="en-US" smtClean="0"/>
              <a:pPr algn="r"/>
              <a:t>11/3/2024</a:t>
            </a:fld>
            <a:endParaRPr lang="en-US"/>
          </a:p>
        </p:txBody>
      </p:sp>
      <p:sp>
        <p:nvSpPr>
          <p:cNvPr id="18" name="Rectangle 18"/>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18" name="Rectangle 8"/>
          <p:cNvSpPr>
            <a:spLocks noGrp="1"/>
          </p:cNvSpPr>
          <p:nvPr>
            <p:ph type="body" sz="quarter" idx="13"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5"/>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a:spLocks noGrp="1"/>
          </p:cNvSpPr>
          <p:nvPr>
            <p:ph type="body" sz="quarter" idx="14"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0" name="Rectangle 11"/>
          <p:cNvSpPr>
            <a:spLocks noGrp="1"/>
          </p:cNvSpPr>
          <p:nvPr>
            <p:ph sz="quarter" idx="16"/>
          </p:nvPr>
        </p:nvSpPr>
        <p:spPr>
          <a:xfrm>
            <a:off x="4064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p:cNvSpPr>
          <p:nvPr>
            <p:ph type="body" sz="quarter" idx="17" hasCustomPrompt="1"/>
          </p:nvPr>
        </p:nvSpPr>
        <p:spPr>
          <a:xfrm>
            <a:off x="4023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8"/>
          </p:nvPr>
        </p:nvSpPr>
        <p:spPr>
          <a:xfrm>
            <a:off x="4023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9" hasCustomPrompt="1"/>
          </p:nvPr>
        </p:nvSpPr>
        <p:spPr>
          <a:xfrm>
            <a:off x="4064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6" name="Rectangle 11"/>
          <p:cNvSpPr>
            <a:spLocks noGrp="1"/>
          </p:cNvSpPr>
          <p:nvPr>
            <p:ph sz="quarter" idx="20"/>
          </p:nvPr>
        </p:nvSpPr>
        <p:spPr>
          <a:xfrm>
            <a:off x="4064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7BF1F27-3004-4600-8938-7DA2C8971172}" type="datetime1">
              <a:rPr lang="en-US" smtClean="0"/>
              <a:pPr algn="r"/>
              <a:t>11/3/2024</a:t>
            </a:fld>
            <a:endParaRPr lang="en-US" dirty="0"/>
          </a:p>
        </p:txBody>
      </p:sp>
      <p:sp>
        <p:nvSpPr>
          <p:cNvPr id="19" name="Rectangle 19"/>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p>
            <a:r>
              <a:rPr lang="en-US"/>
              <a:t>Click to edit Master title style</a:t>
            </a:r>
          </a:p>
        </p:txBody>
      </p:sp>
      <p:sp>
        <p:nvSpPr>
          <p:cNvPr id="23"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9" name="Rectangle 11"/>
          <p:cNvSpPr>
            <a:spLocks noGrp="1"/>
          </p:cNvSpPr>
          <p:nvPr>
            <p:ph sz="quarter" idx="18"/>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Rectangle 8"/>
          <p:cNvSpPr>
            <a:spLocks noGrp="1"/>
          </p:cNvSpPr>
          <p:nvPr>
            <p:ph type="body" sz="quarter" idx="19"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2" name="Rectangle 11"/>
          <p:cNvSpPr>
            <a:spLocks noGrp="1"/>
          </p:cNvSpPr>
          <p:nvPr>
            <p:ph sz="quarter" idx="20"/>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Rectangle 8"/>
          <p:cNvSpPr>
            <a:spLocks noGrp="1"/>
          </p:cNvSpPr>
          <p:nvPr>
            <p:ph type="body" sz="quarter" idx="21"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4" name="Rectangle 11"/>
          <p:cNvSpPr>
            <a:spLocks noGrp="1"/>
          </p:cNvSpPr>
          <p:nvPr>
            <p:ph sz="quarter" idx="22"/>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6"/>
          <p:cNvSpPr>
            <a:spLocks noGrp="1"/>
          </p:cNvSpPr>
          <p:nvPr>
            <p:ph type="dt" sz="half" idx="23"/>
          </p:nvPr>
        </p:nvSpPr>
        <p:spPr/>
        <p:txBody>
          <a:bodyPr/>
          <a:lstStyle/>
          <a:p>
            <a:pPr algn="r"/>
            <a:fld id="{1777B6A9-A5D7-46AE-A624-12E03E6EFB71}" type="datetime1">
              <a:rPr lang="en-US" smtClean="0"/>
              <a:pPr algn="r"/>
              <a:t>11/3/2024</a:t>
            </a:fld>
            <a:endParaRPr lang="en-US"/>
          </a:p>
        </p:txBody>
      </p:sp>
      <p:sp>
        <p:nvSpPr>
          <p:cNvPr id="17" name="Rectangle 17"/>
          <p:cNvSpPr>
            <a:spLocks noGrp="1"/>
          </p:cNvSpPr>
          <p:nvPr>
            <p:ph type="sldNum" sz="quarter" idx="24"/>
          </p:nvPr>
        </p:nvSpPr>
        <p:spPr/>
        <p:txBody>
          <a:bodyPr/>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21" name="Rectangle 8"/>
          <p:cNvSpPr>
            <a:spLocks noGrp="1"/>
          </p:cNvSpPr>
          <p:nvPr>
            <p:ph type="body" sz="quarter" idx="14" hasCustomPrompt="1"/>
          </p:nvPr>
        </p:nvSpPr>
        <p:spPr>
          <a:xfrm>
            <a:off x="410464"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2" name="Rectangle 11"/>
          <p:cNvSpPr>
            <a:spLocks noGrp="1"/>
          </p:cNvSpPr>
          <p:nvPr>
            <p:ph sz="quarter" idx="16"/>
          </p:nvPr>
        </p:nvSpPr>
        <p:spPr>
          <a:xfrm>
            <a:off x="410464"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8"/>
          <p:cNvSpPr>
            <a:spLocks noGrp="1"/>
          </p:cNvSpPr>
          <p:nvPr>
            <p:ph type="body" sz="quarter" idx="17" hasCustomPrompt="1"/>
          </p:nvPr>
        </p:nvSpPr>
        <p:spPr>
          <a:xfrm>
            <a:off x="406400"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6" name="Rectangle 11"/>
          <p:cNvSpPr>
            <a:spLocks noGrp="1"/>
          </p:cNvSpPr>
          <p:nvPr>
            <p:ph sz="quarter" idx="18"/>
          </p:nvPr>
        </p:nvSpPr>
        <p:spPr>
          <a:xfrm>
            <a:off x="406400"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8"/>
          <p:cNvSpPr>
            <a:spLocks noGrp="1"/>
          </p:cNvSpPr>
          <p:nvPr>
            <p:ph type="body" sz="quarter" idx="19" hasCustomPrompt="1"/>
          </p:nvPr>
        </p:nvSpPr>
        <p:spPr>
          <a:xfrm>
            <a:off x="410464"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8" name="Rectangle 11"/>
          <p:cNvSpPr>
            <a:spLocks noGrp="1"/>
          </p:cNvSpPr>
          <p:nvPr>
            <p:ph sz="quarter" idx="20"/>
          </p:nvPr>
        </p:nvSpPr>
        <p:spPr>
          <a:xfrm>
            <a:off x="410464"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8"/>
          <p:cNvSpPr>
            <a:spLocks noGrp="1"/>
          </p:cNvSpPr>
          <p:nvPr>
            <p:ph type="body" sz="quarter" idx="21"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3" name="Rectangle 11"/>
          <p:cNvSpPr>
            <a:spLocks noGrp="1"/>
          </p:cNvSpPr>
          <p:nvPr>
            <p:ph sz="quarter" idx="22"/>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8"/>
          <p:cNvSpPr>
            <a:spLocks noGrp="1"/>
          </p:cNvSpPr>
          <p:nvPr>
            <p:ph type="body" sz="quarter" idx="23"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6" name="Rectangle 11"/>
          <p:cNvSpPr>
            <a:spLocks noGrp="1"/>
          </p:cNvSpPr>
          <p:nvPr>
            <p:ph sz="quarter" idx="24"/>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5"/>
          </p:nvPr>
        </p:nvSpPr>
        <p:spPr/>
        <p:txBody>
          <a:bodyPr/>
          <a:lstStyle/>
          <a:p>
            <a:pPr algn="r"/>
            <a:fld id="{7E428A8B-FA71-42DF-9D3B-0207DB72CACC}" type="datetime1">
              <a:rPr lang="en-US" smtClean="0"/>
              <a:pPr algn="r"/>
              <a:t>11/3/2024</a:t>
            </a:fld>
            <a:endParaRPr lang="en-US"/>
          </a:p>
        </p:txBody>
      </p:sp>
      <p:sp>
        <p:nvSpPr>
          <p:cNvPr id="18" name="Rectangle 18"/>
          <p:cNvSpPr>
            <a:spLocks noGrp="1"/>
          </p:cNvSpPr>
          <p:nvPr>
            <p:ph type="sldNum" sz="quarter" idx="26"/>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p>
            <a:r>
              <a:rPr lang="en-US"/>
              <a:t>Click to edit Master title style</a:t>
            </a:r>
          </a:p>
        </p:txBody>
      </p:sp>
      <p:sp>
        <p:nvSpPr>
          <p:cNvPr id="9" name="Rectangle 6"/>
          <p:cNvSpPr/>
          <p:nvPr/>
        </p:nvSpPr>
        <p:spPr>
          <a:xfrm>
            <a:off x="18288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8" name="Rectangle 6"/>
          <p:cNvSpPr/>
          <p:nvPr/>
        </p:nvSpPr>
        <p:spPr>
          <a:xfrm>
            <a:off x="18288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6" name="Rectangle 6"/>
          <p:cNvSpPr/>
          <p:nvPr/>
        </p:nvSpPr>
        <p:spPr>
          <a:xfrm>
            <a:off x="46736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5" name="Rectangle 6"/>
          <p:cNvSpPr/>
          <p:nvPr/>
        </p:nvSpPr>
        <p:spPr>
          <a:xfrm>
            <a:off x="46736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1" name="Rectangle 6"/>
          <p:cNvSpPr/>
          <p:nvPr/>
        </p:nvSpPr>
        <p:spPr>
          <a:xfrm>
            <a:off x="75184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 name="Rectangle 6"/>
          <p:cNvSpPr/>
          <p:nvPr/>
        </p:nvSpPr>
        <p:spPr>
          <a:xfrm>
            <a:off x="75184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4" name="Rectangle 10"/>
          <p:cNvSpPr>
            <a:spLocks noGrp="1"/>
          </p:cNvSpPr>
          <p:nvPr>
            <p:ph type="pic" sz="quarter" idx="13" hasCustomPrompt="1"/>
          </p:nvPr>
        </p:nvSpPr>
        <p:spPr>
          <a:xfrm>
            <a:off x="2032000" y="1600200"/>
            <a:ext cx="1828800" cy="685800"/>
          </a:xfrm>
        </p:spPr>
        <p:txBody>
          <a:bodyPr/>
          <a:lstStyle/>
          <a:p>
            <a:r>
              <a:rPr lang="en-US" dirty="0"/>
              <a:t>Company</a:t>
            </a:r>
            <a:r>
              <a:rPr lang="en-US" baseline="0" dirty="0"/>
              <a:t> Logo</a:t>
            </a:r>
            <a:endParaRPr lang="en-US" dirty="0"/>
          </a:p>
        </p:txBody>
      </p:sp>
      <p:sp>
        <p:nvSpPr>
          <p:cNvPr id="19" name="Rectangle 10"/>
          <p:cNvSpPr>
            <a:spLocks noGrp="1"/>
          </p:cNvSpPr>
          <p:nvPr>
            <p:ph type="pic" sz="quarter" idx="29" hasCustomPrompt="1"/>
          </p:nvPr>
        </p:nvSpPr>
        <p:spPr>
          <a:xfrm>
            <a:off x="2032000" y="4038600"/>
            <a:ext cx="1828800" cy="685800"/>
          </a:xfrm>
        </p:spPr>
        <p:txBody>
          <a:bodyPr/>
          <a:lstStyle/>
          <a:p>
            <a:r>
              <a:rPr lang="en-US" dirty="0"/>
              <a:t>Company</a:t>
            </a:r>
            <a:r>
              <a:rPr lang="en-US" baseline="0" dirty="0"/>
              <a:t> Logo</a:t>
            </a:r>
            <a:endParaRPr lang="en-US" dirty="0"/>
          </a:p>
        </p:txBody>
      </p:sp>
      <p:sp>
        <p:nvSpPr>
          <p:cNvPr id="27" name="Rectangle 10"/>
          <p:cNvSpPr>
            <a:spLocks noGrp="1"/>
          </p:cNvSpPr>
          <p:nvPr>
            <p:ph type="pic" sz="quarter" idx="17" hasCustomPrompt="1"/>
          </p:nvPr>
        </p:nvSpPr>
        <p:spPr>
          <a:xfrm>
            <a:off x="4876800" y="1600200"/>
            <a:ext cx="1828800" cy="685800"/>
          </a:xfrm>
        </p:spPr>
        <p:txBody>
          <a:bodyPr/>
          <a:lstStyle/>
          <a:p>
            <a:r>
              <a:rPr lang="en-US" dirty="0"/>
              <a:t>Company</a:t>
            </a:r>
            <a:r>
              <a:rPr lang="en-US" baseline="0" dirty="0"/>
              <a:t> Logo</a:t>
            </a:r>
            <a:endParaRPr lang="en-US" dirty="0"/>
          </a:p>
        </p:txBody>
      </p:sp>
      <p:sp>
        <p:nvSpPr>
          <p:cNvPr id="11" name="Rectangle 10"/>
          <p:cNvSpPr>
            <a:spLocks noGrp="1"/>
          </p:cNvSpPr>
          <p:nvPr>
            <p:ph type="pic" sz="quarter" idx="30" hasCustomPrompt="1"/>
          </p:nvPr>
        </p:nvSpPr>
        <p:spPr>
          <a:xfrm>
            <a:off x="4876800" y="4038600"/>
            <a:ext cx="1828800" cy="685800"/>
          </a:xfrm>
        </p:spPr>
        <p:txBody>
          <a:bodyPr/>
          <a:lstStyle/>
          <a:p>
            <a:r>
              <a:rPr lang="en-US" dirty="0"/>
              <a:t>Company</a:t>
            </a:r>
            <a:r>
              <a:rPr lang="en-US" baseline="0" dirty="0"/>
              <a:t> Logo</a:t>
            </a:r>
            <a:endParaRPr lang="en-US" dirty="0"/>
          </a:p>
        </p:txBody>
      </p:sp>
      <p:sp>
        <p:nvSpPr>
          <p:cNvPr id="4" name="Rectangle 10"/>
          <p:cNvSpPr>
            <a:spLocks noGrp="1"/>
          </p:cNvSpPr>
          <p:nvPr>
            <p:ph type="pic" sz="quarter" idx="21" hasCustomPrompt="1"/>
          </p:nvPr>
        </p:nvSpPr>
        <p:spPr>
          <a:xfrm>
            <a:off x="7721600" y="1600200"/>
            <a:ext cx="1828800" cy="685800"/>
          </a:xfrm>
        </p:spPr>
        <p:txBody>
          <a:bodyPr/>
          <a:lstStyle/>
          <a:p>
            <a:r>
              <a:rPr lang="en-US" dirty="0"/>
              <a:t>Company</a:t>
            </a:r>
            <a:r>
              <a:rPr lang="en-US" baseline="0" dirty="0"/>
              <a:t> Logo</a:t>
            </a:r>
            <a:endParaRPr lang="en-US" dirty="0"/>
          </a:p>
        </p:txBody>
      </p:sp>
      <p:sp>
        <p:nvSpPr>
          <p:cNvPr id="15" name="Rectangle 10"/>
          <p:cNvSpPr>
            <a:spLocks noGrp="1"/>
          </p:cNvSpPr>
          <p:nvPr>
            <p:ph type="pic" sz="quarter" idx="31" hasCustomPrompt="1"/>
          </p:nvPr>
        </p:nvSpPr>
        <p:spPr>
          <a:xfrm>
            <a:off x="7721600" y="4038600"/>
            <a:ext cx="1828800" cy="685800"/>
          </a:xfrm>
        </p:spPr>
        <p:txBody>
          <a:bodyPr/>
          <a:lstStyle/>
          <a:p>
            <a:r>
              <a:rPr lang="en-US" dirty="0"/>
              <a:t>Company</a:t>
            </a:r>
            <a:r>
              <a:rPr lang="en-US" baseline="0" dirty="0"/>
              <a:t> Logo</a:t>
            </a:r>
            <a:endParaRPr lang="en-US" dirty="0"/>
          </a:p>
        </p:txBody>
      </p:sp>
      <p:sp>
        <p:nvSpPr>
          <p:cNvPr id="7" name="Rectangle 12"/>
          <p:cNvSpPr>
            <a:spLocks noGrp="1"/>
          </p:cNvSpPr>
          <p:nvPr>
            <p:ph type="body" sz="quarter" idx="14" hasCustomPrompt="1"/>
          </p:nvPr>
        </p:nvSpPr>
        <p:spPr>
          <a:xfrm>
            <a:off x="2032000" y="2895600"/>
            <a:ext cx="1828800" cy="304800"/>
          </a:xfrm>
        </p:spPr>
        <p:txBody>
          <a:bodyPr anchor="ctr"/>
          <a:lstStyle>
            <a:lvl1pPr algn="ctr">
              <a:defRPr b="1"/>
            </a:lvl1pPr>
            <a:extLst/>
          </a:lstStyle>
          <a:p>
            <a:pPr lvl="0"/>
            <a:r>
              <a:rPr lang="en-US" dirty="0"/>
              <a:t>Amount</a:t>
            </a:r>
          </a:p>
        </p:txBody>
      </p:sp>
      <p:sp>
        <p:nvSpPr>
          <p:cNvPr id="28" name="Rectangle 12"/>
          <p:cNvSpPr>
            <a:spLocks noGrp="1"/>
          </p:cNvSpPr>
          <p:nvPr>
            <p:ph type="body" sz="quarter" idx="33" hasCustomPrompt="1"/>
          </p:nvPr>
        </p:nvSpPr>
        <p:spPr>
          <a:xfrm>
            <a:off x="2032000" y="5334000"/>
            <a:ext cx="1828800" cy="304800"/>
          </a:xfrm>
        </p:spPr>
        <p:txBody>
          <a:bodyPr anchor="ctr"/>
          <a:lstStyle>
            <a:lvl1pPr algn="ctr">
              <a:defRPr b="1"/>
            </a:lvl1pPr>
            <a:extLst/>
          </a:lstStyle>
          <a:p>
            <a:pPr lvl="0"/>
            <a:r>
              <a:rPr lang="en-US" dirty="0"/>
              <a:t>Amount</a:t>
            </a:r>
          </a:p>
        </p:txBody>
      </p:sp>
      <p:sp>
        <p:nvSpPr>
          <p:cNvPr id="30" name="Rectangle 12"/>
          <p:cNvSpPr>
            <a:spLocks noGrp="1"/>
          </p:cNvSpPr>
          <p:nvPr>
            <p:ph type="body" sz="quarter" idx="18" hasCustomPrompt="1"/>
          </p:nvPr>
        </p:nvSpPr>
        <p:spPr>
          <a:xfrm>
            <a:off x="4876800" y="2895600"/>
            <a:ext cx="1828800" cy="304800"/>
          </a:xfrm>
        </p:spPr>
        <p:txBody>
          <a:bodyPr anchor="ctr"/>
          <a:lstStyle>
            <a:lvl1pPr algn="ctr">
              <a:defRPr b="1"/>
            </a:lvl1pPr>
            <a:extLst/>
          </a:lstStyle>
          <a:p>
            <a:pPr lvl="0"/>
            <a:r>
              <a:rPr lang="en-US" dirty="0"/>
              <a:t>Amount</a:t>
            </a:r>
          </a:p>
        </p:txBody>
      </p:sp>
      <p:sp>
        <p:nvSpPr>
          <p:cNvPr id="13" name="Rectangle 12"/>
          <p:cNvSpPr>
            <a:spLocks noGrp="1"/>
          </p:cNvSpPr>
          <p:nvPr>
            <p:ph type="body" sz="quarter" idx="34" hasCustomPrompt="1"/>
          </p:nvPr>
        </p:nvSpPr>
        <p:spPr>
          <a:xfrm>
            <a:off x="4876800" y="5334000"/>
            <a:ext cx="1828800" cy="304800"/>
          </a:xfrm>
        </p:spPr>
        <p:txBody>
          <a:bodyPr anchor="ctr"/>
          <a:lstStyle>
            <a:lvl1pPr algn="ctr">
              <a:defRPr b="1"/>
            </a:lvl1pPr>
            <a:extLst/>
          </a:lstStyle>
          <a:p>
            <a:pPr lvl="0"/>
            <a:r>
              <a:rPr lang="en-US" dirty="0"/>
              <a:t>Amount</a:t>
            </a:r>
          </a:p>
        </p:txBody>
      </p:sp>
      <p:sp>
        <p:nvSpPr>
          <p:cNvPr id="14" name="Rectangle 12"/>
          <p:cNvSpPr>
            <a:spLocks noGrp="1"/>
          </p:cNvSpPr>
          <p:nvPr>
            <p:ph type="body" sz="quarter" idx="22" hasCustomPrompt="1"/>
          </p:nvPr>
        </p:nvSpPr>
        <p:spPr>
          <a:xfrm>
            <a:off x="7721600" y="2895600"/>
            <a:ext cx="1828800" cy="304800"/>
          </a:xfrm>
        </p:spPr>
        <p:txBody>
          <a:bodyPr anchor="ctr"/>
          <a:lstStyle>
            <a:lvl1pPr algn="ctr">
              <a:defRPr b="1"/>
            </a:lvl1pPr>
            <a:extLst/>
          </a:lstStyle>
          <a:p>
            <a:pPr lvl="0"/>
            <a:r>
              <a:rPr lang="en-US" dirty="0"/>
              <a:t>Amount</a:t>
            </a:r>
          </a:p>
        </p:txBody>
      </p:sp>
      <p:sp>
        <p:nvSpPr>
          <p:cNvPr id="2" name="Rectangle 12"/>
          <p:cNvSpPr>
            <a:spLocks noGrp="1"/>
          </p:cNvSpPr>
          <p:nvPr>
            <p:ph type="body" sz="quarter" idx="35" hasCustomPrompt="1"/>
          </p:nvPr>
        </p:nvSpPr>
        <p:spPr>
          <a:xfrm>
            <a:off x="7721600" y="5334000"/>
            <a:ext cx="1828800" cy="304800"/>
          </a:xfrm>
        </p:spPr>
        <p:txBody>
          <a:bodyPr anchor="ctr"/>
          <a:lstStyle>
            <a:lvl1pPr algn="ctr">
              <a:defRPr b="1"/>
            </a:lvl1pPr>
            <a:extLst/>
          </a:lstStyle>
          <a:p>
            <a:pPr lvl="0"/>
            <a:r>
              <a:rPr lang="en-US" dirty="0"/>
              <a:t>Amount</a:t>
            </a:r>
          </a:p>
        </p:txBody>
      </p:sp>
      <p:sp>
        <p:nvSpPr>
          <p:cNvPr id="44" name="Rectangle 11"/>
          <p:cNvSpPr>
            <a:spLocks noGrp="1"/>
          </p:cNvSpPr>
          <p:nvPr>
            <p:ph type="body" sz="quarter" idx="15" hasCustomPrompt="1"/>
          </p:nvPr>
        </p:nvSpPr>
        <p:spPr>
          <a:xfrm>
            <a:off x="2032000" y="3200400"/>
            <a:ext cx="1828800" cy="152400"/>
          </a:xfrm>
        </p:spPr>
        <p:txBody>
          <a:bodyPr anchor="ctr">
            <a:noAutofit/>
          </a:bodyPr>
          <a:lstStyle>
            <a:lvl1pPr algn="ctr">
              <a:defRPr sz="800" i="1"/>
            </a:lvl1pPr>
            <a:extLst/>
          </a:lstStyle>
          <a:p>
            <a:pPr lvl="0"/>
            <a:r>
              <a:rPr lang="en-US" dirty="0"/>
              <a:t>Date</a:t>
            </a:r>
          </a:p>
        </p:txBody>
      </p:sp>
      <p:sp>
        <p:nvSpPr>
          <p:cNvPr id="35" name="Rectangle 11"/>
          <p:cNvSpPr>
            <a:spLocks noGrp="1"/>
          </p:cNvSpPr>
          <p:nvPr>
            <p:ph type="body" sz="quarter" idx="37" hasCustomPrompt="1"/>
          </p:nvPr>
        </p:nvSpPr>
        <p:spPr>
          <a:xfrm>
            <a:off x="2032000" y="5638800"/>
            <a:ext cx="1828800" cy="152400"/>
          </a:xfrm>
        </p:spPr>
        <p:txBody>
          <a:bodyPr anchor="ctr">
            <a:noAutofit/>
          </a:bodyPr>
          <a:lstStyle>
            <a:lvl1pPr algn="ctr">
              <a:defRPr sz="800" i="1"/>
            </a:lvl1pPr>
            <a:extLst/>
          </a:lstStyle>
          <a:p>
            <a:pPr lvl="0"/>
            <a:r>
              <a:rPr lang="en-US" dirty="0"/>
              <a:t>Date</a:t>
            </a:r>
          </a:p>
        </p:txBody>
      </p:sp>
      <p:sp>
        <p:nvSpPr>
          <p:cNvPr id="34" name="Rectangle 11"/>
          <p:cNvSpPr>
            <a:spLocks noGrp="1"/>
          </p:cNvSpPr>
          <p:nvPr>
            <p:ph type="body" sz="quarter" idx="19" hasCustomPrompt="1"/>
          </p:nvPr>
        </p:nvSpPr>
        <p:spPr>
          <a:xfrm>
            <a:off x="4876800" y="3200400"/>
            <a:ext cx="1828800" cy="152400"/>
          </a:xfrm>
        </p:spPr>
        <p:txBody>
          <a:bodyPr anchor="ctr">
            <a:noAutofit/>
          </a:bodyPr>
          <a:lstStyle>
            <a:lvl1pPr algn="ctr">
              <a:defRPr sz="800" i="1"/>
            </a:lvl1pPr>
            <a:extLst/>
          </a:lstStyle>
          <a:p>
            <a:pPr lvl="0"/>
            <a:r>
              <a:rPr lang="en-US" dirty="0"/>
              <a:t>Date</a:t>
            </a:r>
          </a:p>
        </p:txBody>
      </p:sp>
      <p:sp>
        <p:nvSpPr>
          <p:cNvPr id="40" name="Rectangle 11"/>
          <p:cNvSpPr>
            <a:spLocks noGrp="1"/>
          </p:cNvSpPr>
          <p:nvPr>
            <p:ph type="body" sz="quarter" idx="38" hasCustomPrompt="1"/>
          </p:nvPr>
        </p:nvSpPr>
        <p:spPr>
          <a:xfrm>
            <a:off x="4876800" y="5638800"/>
            <a:ext cx="1828800" cy="152400"/>
          </a:xfrm>
        </p:spPr>
        <p:txBody>
          <a:bodyPr anchor="ctr">
            <a:noAutofit/>
          </a:bodyPr>
          <a:lstStyle>
            <a:lvl1pPr algn="ctr">
              <a:defRPr sz="800" i="1"/>
            </a:lvl1pPr>
            <a:extLst/>
          </a:lstStyle>
          <a:p>
            <a:pPr lvl="0"/>
            <a:r>
              <a:rPr lang="en-US" dirty="0"/>
              <a:t>Date</a:t>
            </a:r>
          </a:p>
        </p:txBody>
      </p:sp>
      <p:sp>
        <p:nvSpPr>
          <p:cNvPr id="38" name="Rectangle 11"/>
          <p:cNvSpPr>
            <a:spLocks noGrp="1"/>
          </p:cNvSpPr>
          <p:nvPr>
            <p:ph type="body" sz="quarter" idx="23" hasCustomPrompt="1"/>
          </p:nvPr>
        </p:nvSpPr>
        <p:spPr>
          <a:xfrm>
            <a:off x="7721600" y="3200400"/>
            <a:ext cx="1828800" cy="152400"/>
          </a:xfrm>
        </p:spPr>
        <p:txBody>
          <a:bodyPr anchor="ctr">
            <a:noAutofit/>
          </a:bodyPr>
          <a:lstStyle>
            <a:lvl1pPr algn="ctr">
              <a:defRPr sz="800" i="1"/>
            </a:lvl1pPr>
            <a:extLst/>
          </a:lstStyle>
          <a:p>
            <a:pPr lvl="0"/>
            <a:r>
              <a:rPr lang="en-US" dirty="0"/>
              <a:t>Date</a:t>
            </a:r>
          </a:p>
        </p:txBody>
      </p:sp>
      <p:sp>
        <p:nvSpPr>
          <p:cNvPr id="33" name="Rectangle 11"/>
          <p:cNvSpPr>
            <a:spLocks noGrp="1"/>
          </p:cNvSpPr>
          <p:nvPr>
            <p:ph type="body" sz="quarter" idx="39" hasCustomPrompt="1"/>
          </p:nvPr>
        </p:nvSpPr>
        <p:spPr>
          <a:xfrm>
            <a:off x="7721600" y="5638800"/>
            <a:ext cx="1828800" cy="152400"/>
          </a:xfrm>
        </p:spPr>
        <p:txBody>
          <a:bodyPr anchor="ctr">
            <a:noAutofit/>
          </a:bodyPr>
          <a:lstStyle>
            <a:lvl1pPr algn="ctr">
              <a:defRPr sz="800" i="1"/>
            </a:lvl1pPr>
            <a:extLst/>
          </a:lstStyle>
          <a:p>
            <a:pPr lvl="0"/>
            <a:r>
              <a:rPr lang="en-US" dirty="0"/>
              <a:t>Date</a:t>
            </a:r>
          </a:p>
        </p:txBody>
      </p:sp>
      <p:sp>
        <p:nvSpPr>
          <p:cNvPr id="5" name="Rectangle 14"/>
          <p:cNvSpPr>
            <a:spLocks noGrp="1"/>
          </p:cNvSpPr>
          <p:nvPr>
            <p:ph type="body" sz="quarter" idx="16" hasCustomPrompt="1"/>
          </p:nvPr>
        </p:nvSpPr>
        <p:spPr>
          <a:xfrm>
            <a:off x="2032000" y="2286000"/>
            <a:ext cx="1828800" cy="609600"/>
          </a:xfrm>
        </p:spPr>
        <p:txBody>
          <a:bodyPr anchor="ctr"/>
          <a:lstStyle>
            <a:lvl1pPr algn="ctr">
              <a:defRPr sz="800"/>
            </a:lvl1pPr>
            <a:extLst/>
          </a:lstStyle>
          <a:p>
            <a:pPr lvl="0"/>
            <a:r>
              <a:rPr lang="en-US" dirty="0"/>
              <a:t>Description</a:t>
            </a:r>
          </a:p>
        </p:txBody>
      </p:sp>
      <p:sp>
        <p:nvSpPr>
          <p:cNvPr id="56" name="Rectangle 14"/>
          <p:cNvSpPr>
            <a:spLocks noGrp="1"/>
          </p:cNvSpPr>
          <p:nvPr>
            <p:ph type="body" sz="quarter" idx="41" hasCustomPrompt="1"/>
          </p:nvPr>
        </p:nvSpPr>
        <p:spPr>
          <a:xfrm>
            <a:off x="2032000" y="4724400"/>
            <a:ext cx="1828800" cy="609600"/>
          </a:xfrm>
        </p:spPr>
        <p:txBody>
          <a:bodyPr anchor="ctr"/>
          <a:lstStyle>
            <a:lvl1pPr algn="ctr">
              <a:defRPr sz="800"/>
            </a:lvl1pPr>
            <a:extLst/>
          </a:lstStyle>
          <a:p>
            <a:pPr lvl="0"/>
            <a:r>
              <a:rPr lang="en-US" dirty="0"/>
              <a:t>Description</a:t>
            </a:r>
          </a:p>
        </p:txBody>
      </p:sp>
      <p:sp>
        <p:nvSpPr>
          <p:cNvPr id="62" name="Rectangle 14"/>
          <p:cNvSpPr>
            <a:spLocks noGrp="1"/>
          </p:cNvSpPr>
          <p:nvPr>
            <p:ph type="body" sz="quarter" idx="20" hasCustomPrompt="1"/>
          </p:nvPr>
        </p:nvSpPr>
        <p:spPr>
          <a:xfrm>
            <a:off x="4876800" y="2286000"/>
            <a:ext cx="1828800" cy="609600"/>
          </a:xfrm>
        </p:spPr>
        <p:txBody>
          <a:bodyPr anchor="ctr"/>
          <a:lstStyle>
            <a:lvl1pPr algn="ctr">
              <a:defRPr sz="800"/>
            </a:lvl1pPr>
            <a:extLst/>
          </a:lstStyle>
          <a:p>
            <a:pPr lvl="0"/>
            <a:r>
              <a:rPr lang="en-US" dirty="0"/>
              <a:t>Description</a:t>
            </a:r>
          </a:p>
        </p:txBody>
      </p:sp>
      <p:sp>
        <p:nvSpPr>
          <p:cNvPr id="37" name="Rectangle 14"/>
          <p:cNvSpPr>
            <a:spLocks noGrp="1"/>
          </p:cNvSpPr>
          <p:nvPr>
            <p:ph type="body" sz="quarter" idx="42" hasCustomPrompt="1"/>
          </p:nvPr>
        </p:nvSpPr>
        <p:spPr>
          <a:xfrm>
            <a:off x="4876800" y="4724400"/>
            <a:ext cx="1828800" cy="609600"/>
          </a:xfrm>
        </p:spPr>
        <p:txBody>
          <a:bodyPr anchor="ctr"/>
          <a:lstStyle>
            <a:lvl1pPr algn="ctr">
              <a:defRPr sz="800"/>
            </a:lvl1pPr>
            <a:extLst/>
          </a:lstStyle>
          <a:p>
            <a:pPr lvl="0"/>
            <a:r>
              <a:rPr lang="en-US" dirty="0"/>
              <a:t>Description</a:t>
            </a:r>
          </a:p>
        </p:txBody>
      </p:sp>
      <p:sp>
        <p:nvSpPr>
          <p:cNvPr id="41" name="Rectangle 14"/>
          <p:cNvSpPr>
            <a:spLocks noGrp="1"/>
          </p:cNvSpPr>
          <p:nvPr>
            <p:ph type="body" sz="quarter" idx="24" hasCustomPrompt="1"/>
          </p:nvPr>
        </p:nvSpPr>
        <p:spPr>
          <a:xfrm>
            <a:off x="7721600" y="2286000"/>
            <a:ext cx="1828800" cy="609600"/>
          </a:xfrm>
        </p:spPr>
        <p:txBody>
          <a:bodyPr anchor="ctr"/>
          <a:lstStyle>
            <a:lvl1pPr algn="ctr">
              <a:defRPr sz="800"/>
            </a:lvl1pPr>
            <a:extLst/>
          </a:lstStyle>
          <a:p>
            <a:pPr lvl="0"/>
            <a:r>
              <a:rPr lang="en-US" dirty="0"/>
              <a:t>Description</a:t>
            </a:r>
          </a:p>
        </p:txBody>
      </p:sp>
      <p:sp>
        <p:nvSpPr>
          <p:cNvPr id="52" name="Rectangle 14"/>
          <p:cNvSpPr>
            <a:spLocks noGrp="1"/>
          </p:cNvSpPr>
          <p:nvPr>
            <p:ph type="body" sz="quarter" idx="43" hasCustomPrompt="1"/>
          </p:nvPr>
        </p:nvSpPr>
        <p:spPr>
          <a:xfrm>
            <a:off x="7721600" y="4724400"/>
            <a:ext cx="1828800" cy="609600"/>
          </a:xfrm>
        </p:spPr>
        <p:txBody>
          <a:bodyPr anchor="ctr"/>
          <a:lstStyle>
            <a:lvl1pPr algn="ctr">
              <a:defRPr sz="800"/>
            </a:lvl1pPr>
            <a:extLst/>
          </a:lstStyle>
          <a:p>
            <a:pPr lvl="0"/>
            <a:r>
              <a:rPr lang="en-US" dirty="0"/>
              <a:t>Description</a:t>
            </a:r>
          </a:p>
        </p:txBody>
      </p:sp>
      <p:sp>
        <p:nvSpPr>
          <p:cNvPr id="39" name="Rectangle 51"/>
          <p:cNvSpPr>
            <a:spLocks noGrp="1"/>
          </p:cNvSpPr>
          <p:nvPr>
            <p:ph type="body" sz="quarter" idx="46"/>
          </p:nvPr>
        </p:nvSpPr>
        <p:spPr>
          <a:xfrm>
            <a:off x="406400" y="381000"/>
            <a:ext cx="10769600" cy="838200"/>
          </a:xfrm>
        </p:spPr>
        <p:txBody>
          <a:bodyPr/>
          <a:lstStyle>
            <a:lvl1pPr>
              <a:defRPr sz="1200"/>
            </a:lvl1pPr>
            <a:extLst/>
          </a:lstStyle>
          <a:p>
            <a:pPr lvl="0"/>
            <a:r>
              <a:rPr lang="en-US"/>
              <a:t>Click to edit Master text styles</a:t>
            </a:r>
          </a:p>
        </p:txBody>
      </p:sp>
      <p:sp>
        <p:nvSpPr>
          <p:cNvPr id="42" name="Rectangle 42"/>
          <p:cNvSpPr>
            <a:spLocks noGrp="1"/>
          </p:cNvSpPr>
          <p:nvPr>
            <p:ph type="dt" sz="half" idx="47"/>
          </p:nvPr>
        </p:nvSpPr>
        <p:spPr/>
        <p:txBody>
          <a:bodyPr/>
          <a:lstStyle/>
          <a:p>
            <a:pPr algn="r"/>
            <a:fld id="{5EA243D4-FE7B-4E09-BADF-BD83F280BBD5}" type="datetime1">
              <a:rPr lang="en-US" smtClean="0"/>
              <a:pPr algn="r"/>
              <a:t>11/3/2024</a:t>
            </a:fld>
            <a:endParaRPr lang="en-US"/>
          </a:p>
        </p:txBody>
      </p:sp>
      <p:sp>
        <p:nvSpPr>
          <p:cNvPr id="43" name="Rectangle 43"/>
          <p:cNvSpPr>
            <a:spLocks noGrp="1"/>
          </p:cNvSpPr>
          <p:nvPr>
            <p:ph type="sldNum" sz="quarter" idx="48"/>
          </p:nvPr>
        </p:nvSpPr>
        <p:spPr/>
        <p:txBody>
          <a:bodyPr/>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12192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hasCustomPrompt="1"/>
          </p:nvPr>
        </p:nvSpPr>
        <p:spPr>
          <a:xfrm>
            <a:off x="304800" y="4706112"/>
            <a:ext cx="92456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add author information</a:t>
            </a:r>
          </a:p>
        </p:txBody>
      </p:sp>
      <p:sp>
        <p:nvSpPr>
          <p:cNvPr id="15" name="Rectangle 15"/>
          <p:cNvSpPr>
            <a:spLocks noGrp="1"/>
          </p:cNvSpPr>
          <p:nvPr>
            <p:ph type="sldNum" sz="quarter" idx="11"/>
          </p:nvPr>
        </p:nvSpPr>
        <p:spPr>
          <a:xfrm>
            <a:off x="10627360" y="6477000"/>
            <a:ext cx="1361440" cy="304800"/>
          </a:xfrm>
        </p:spPr>
        <p:txBody>
          <a:bodyPr anchor="ctr"/>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p>
            <a:endParaRPr lang="en-US" dirty="0"/>
          </a:p>
        </p:txBody>
      </p:sp>
      <p:sp>
        <p:nvSpPr>
          <p:cNvPr id="8" name="Rectangle 10"/>
          <p:cNvSpPr/>
          <p:nvPr userDrawn="1"/>
        </p:nvSpPr>
        <p:spPr>
          <a:xfrm>
            <a:off x="0" y="0"/>
            <a:ext cx="12192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0" name="Date Placeholder 9"/>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DE7DADB7-7648-44BF-990B-72D9CBB64046}" type="datetime1">
              <a:rPr lang="en-US" smtClean="0"/>
              <a:pPr/>
              <a:t>11/3/2024</a:t>
            </a:fld>
            <a:endParaRPr lang="en-US" dirty="0"/>
          </a:p>
        </p:txBody>
      </p:sp>
      <p:sp>
        <p:nvSpPr>
          <p:cNvPr id="12" name="Rectangle 11"/>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37" name="Rectangle 37"/>
          <p:cNvSpPr>
            <a:spLocks noGrp="1"/>
          </p:cNvSpPr>
          <p:nvPr>
            <p:ph type="body" sz="quarter" idx="13" hasCustomPrompt="1"/>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3" name="Rectangle 37"/>
          <p:cNvSpPr>
            <a:spLocks noGrp="1"/>
          </p:cNvSpPr>
          <p:nvPr>
            <p:ph type="body" sz="quarter" idx="15" hasCustomPrompt="1"/>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1" name="Rectangle 37"/>
          <p:cNvSpPr>
            <a:spLocks noGrp="1"/>
          </p:cNvSpPr>
          <p:nvPr>
            <p:ph type="body" sz="quarter" idx="17" hasCustomPrompt="1"/>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5" name="Rectangle 37"/>
          <p:cNvSpPr>
            <a:spLocks noGrp="1"/>
          </p:cNvSpPr>
          <p:nvPr>
            <p:ph type="body" sz="quarter" idx="19" hasCustomPrompt="1"/>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7" name="Rectangle 37"/>
          <p:cNvSpPr>
            <a:spLocks noGrp="1"/>
          </p:cNvSpPr>
          <p:nvPr>
            <p:ph type="body" sz="quarter" idx="21" hasCustomPrompt="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9" name="Rectangle 37"/>
          <p:cNvSpPr>
            <a:spLocks noGrp="1"/>
          </p:cNvSpPr>
          <p:nvPr>
            <p:ph type="body" sz="quarter" idx="23" hasCustomPrompt="1"/>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1" name="Rectangle 37"/>
          <p:cNvSpPr>
            <a:spLocks noGrp="1"/>
          </p:cNvSpPr>
          <p:nvPr>
            <p:ph type="body" sz="quarter" idx="25" hasCustomPrompt="1"/>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3" name="Rectangle 37"/>
          <p:cNvSpPr>
            <a:spLocks noGrp="1"/>
          </p:cNvSpPr>
          <p:nvPr>
            <p:ph type="body" sz="quarter" idx="27" hasCustomPrompt="1"/>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5" name="Rectangle 37"/>
          <p:cNvSpPr>
            <a:spLocks noGrp="1"/>
          </p:cNvSpPr>
          <p:nvPr>
            <p:ph type="body" sz="quarter" idx="29" hasCustomPrompt="1"/>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57" name="Rectangle 37"/>
          <p:cNvSpPr>
            <a:spLocks noGrp="1"/>
          </p:cNvSpPr>
          <p:nvPr>
            <p:ph type="body" sz="quarter" idx="31" hasCustomPrompt="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6" name="Rectangle 37"/>
          <p:cNvSpPr>
            <a:spLocks noGrp="1"/>
          </p:cNvSpPr>
          <p:nvPr>
            <p:ph type="body" sz="quarter" idx="33" hasCustomPrompt="1"/>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8" name="Rectangle 37"/>
          <p:cNvSpPr>
            <a:spLocks noGrp="1"/>
          </p:cNvSpPr>
          <p:nvPr>
            <p:ph type="body" sz="quarter" idx="35" hasCustomPrompt="1"/>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98" name="Rectangle 37"/>
          <p:cNvSpPr>
            <a:spLocks noGrp="1"/>
          </p:cNvSpPr>
          <p:nvPr>
            <p:ph type="body" sz="quarter" idx="14" hasCustomPrompt="1"/>
          </p:nvPr>
        </p:nvSpPr>
        <p:spPr>
          <a:xfrm>
            <a:off x="10261600" y="381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p>
        </p:txBody>
      </p:sp>
      <p:sp>
        <p:nvSpPr>
          <p:cNvPr id="44" name="Rectangle 37"/>
          <p:cNvSpPr>
            <a:spLocks noGrp="1"/>
          </p:cNvSpPr>
          <p:nvPr>
            <p:ph type="body" sz="quarter" idx="16" hasCustomPrompt="1"/>
          </p:nvPr>
        </p:nvSpPr>
        <p:spPr>
          <a:xfrm>
            <a:off x="10261600" y="838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2" name="Rectangle 37"/>
          <p:cNvSpPr>
            <a:spLocks noGrp="1"/>
          </p:cNvSpPr>
          <p:nvPr>
            <p:ph type="body" sz="quarter" idx="18" hasCustomPrompt="1"/>
          </p:nvPr>
        </p:nvSpPr>
        <p:spPr>
          <a:xfrm>
            <a:off x="10261600" y="1295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6" name="Rectangle 37"/>
          <p:cNvSpPr>
            <a:spLocks noGrp="1"/>
          </p:cNvSpPr>
          <p:nvPr>
            <p:ph type="body" sz="quarter" idx="20" hasCustomPrompt="1"/>
          </p:nvPr>
        </p:nvSpPr>
        <p:spPr>
          <a:xfrm>
            <a:off x="10261600" y="1752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8" name="Rectangle 37"/>
          <p:cNvSpPr>
            <a:spLocks noGrp="1"/>
          </p:cNvSpPr>
          <p:nvPr>
            <p:ph type="body" sz="quarter" idx="22" hasCustomPrompt="1"/>
          </p:nvPr>
        </p:nvSpPr>
        <p:spPr>
          <a:xfrm>
            <a:off x="10261600" y="2209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0" name="Rectangle 37"/>
          <p:cNvSpPr>
            <a:spLocks noGrp="1"/>
          </p:cNvSpPr>
          <p:nvPr>
            <p:ph type="body" sz="quarter" idx="24" hasCustomPrompt="1"/>
          </p:nvPr>
        </p:nvSpPr>
        <p:spPr>
          <a:xfrm>
            <a:off x="10261600" y="2667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2" name="Rectangle 37"/>
          <p:cNvSpPr>
            <a:spLocks noGrp="1"/>
          </p:cNvSpPr>
          <p:nvPr>
            <p:ph type="body" sz="quarter" idx="26" hasCustomPrompt="1"/>
          </p:nvPr>
        </p:nvSpPr>
        <p:spPr>
          <a:xfrm>
            <a:off x="10261600" y="3124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4" name="Rectangle 37"/>
          <p:cNvSpPr>
            <a:spLocks noGrp="1"/>
          </p:cNvSpPr>
          <p:nvPr>
            <p:ph type="body" sz="quarter" idx="28" hasCustomPrompt="1"/>
          </p:nvPr>
        </p:nvSpPr>
        <p:spPr>
          <a:xfrm>
            <a:off x="10261600" y="3581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6" name="Rectangle 37"/>
          <p:cNvSpPr>
            <a:spLocks noGrp="1"/>
          </p:cNvSpPr>
          <p:nvPr>
            <p:ph type="body" sz="quarter" idx="30" hasCustomPrompt="1"/>
          </p:nvPr>
        </p:nvSpPr>
        <p:spPr>
          <a:xfrm>
            <a:off x="10261600" y="4038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8" name="Rectangle 37"/>
          <p:cNvSpPr>
            <a:spLocks noGrp="1"/>
          </p:cNvSpPr>
          <p:nvPr>
            <p:ph type="body" sz="quarter" idx="32" hasCustomPrompt="1"/>
          </p:nvPr>
        </p:nvSpPr>
        <p:spPr>
          <a:xfrm>
            <a:off x="10261600" y="4495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7" name="Rectangle 37"/>
          <p:cNvSpPr>
            <a:spLocks noGrp="1"/>
          </p:cNvSpPr>
          <p:nvPr>
            <p:ph type="body" sz="quarter" idx="34" hasCustomPrompt="1"/>
          </p:nvPr>
        </p:nvSpPr>
        <p:spPr>
          <a:xfrm>
            <a:off x="10261600" y="4953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9" name="Rectangle 37"/>
          <p:cNvSpPr>
            <a:spLocks noGrp="1"/>
          </p:cNvSpPr>
          <p:nvPr>
            <p:ph type="body" sz="quarter" idx="36" hasCustomPrompt="1"/>
          </p:nvPr>
        </p:nvSpPr>
        <p:spPr>
          <a:xfrm>
            <a:off x="10261600" y="5410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0" name="Rectangle 37"/>
          <p:cNvSpPr>
            <a:spLocks noGrp="1"/>
          </p:cNvSpPr>
          <p:nvPr>
            <p:ph type="body" sz="quarter" idx="37" hasCustomPrompt="1"/>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dirty="0"/>
              <a:t>Click to add agenda item</a:t>
            </a:r>
          </a:p>
        </p:txBody>
      </p:sp>
      <p:sp>
        <p:nvSpPr>
          <p:cNvPr id="31" name="Rectangle 37"/>
          <p:cNvSpPr>
            <a:spLocks noGrp="1"/>
          </p:cNvSpPr>
          <p:nvPr>
            <p:ph type="body" sz="quarter" idx="38" hasCustomPrompt="1"/>
          </p:nvPr>
        </p:nvSpPr>
        <p:spPr>
          <a:xfrm>
            <a:off x="10261600" y="5867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2" name="Rectangle 32"/>
          <p:cNvSpPr>
            <a:spLocks noGrp="1"/>
          </p:cNvSpPr>
          <p:nvPr>
            <p:ph type="dt" sz="half" idx="39"/>
          </p:nvPr>
        </p:nvSpPr>
        <p:spPr/>
        <p:txBody>
          <a:bodyPr/>
          <a:lstStyle>
            <a:lvl1pPr>
              <a:defRPr sz="1100"/>
            </a:lvl1pPr>
            <a:extLst/>
          </a:lstStyle>
          <a:p>
            <a:pPr algn="r"/>
            <a:fld id="{ED46C288-20EB-40C5-9FAA-C79523672892}" type="datetime1">
              <a:rPr lang="en-US" sz="1100" smtClean="0"/>
              <a:pPr algn="r"/>
              <a:t>11/3/2024</a:t>
            </a:fld>
            <a:endParaRPr lang="en-US" sz="1100"/>
          </a:p>
        </p:txBody>
      </p:sp>
      <p:sp>
        <p:nvSpPr>
          <p:cNvPr id="33" name="Rectangle 33"/>
          <p:cNvSpPr>
            <a:spLocks noGrp="1"/>
          </p:cNvSpPr>
          <p:nvPr>
            <p:ph type="sldNum" sz="quarter" idx="40"/>
          </p:nvPr>
        </p:nvSpPr>
        <p:spPr>
          <a:xfrm>
            <a:off x="9956800" y="6477000"/>
            <a:ext cx="1320800" cy="304800"/>
          </a:xfrm>
        </p:spPr>
        <p:txBody>
          <a:bodyPr/>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4" name="Title 13"/>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58F9FF61-682A-4F19-9E6C-0C1852620258}" type="datetime1">
              <a:rPr lang="en-US" smtClean="0"/>
              <a:pPr/>
              <a:t>11/3/2024</a:t>
            </a:fld>
            <a:endParaRPr lang="en-US" dirty="0"/>
          </a:p>
        </p:txBody>
      </p:sp>
      <p:sp>
        <p:nvSpPr>
          <p:cNvPr id="4" name="Rectangle 4"/>
          <p:cNvSpPr>
            <a:spLocks noGrp="1"/>
          </p:cNvSpPr>
          <p:nvPr>
            <p:ph type="ftr" sz="quarter" idx="11"/>
          </p:nvPr>
        </p:nvSpPr>
        <p:spPr>
          <a:xfrm>
            <a:off x="3606800" y="6477000"/>
            <a:ext cx="49784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10728960" y="6477000"/>
            <a:ext cx="1361440" cy="304800"/>
          </a:xfrm>
        </p:spPr>
        <p:txBody>
          <a:bodyPr anchor="ctr"/>
          <a:lstStyle/>
          <a:p>
            <a:pPr algn="r"/>
            <a:fld id="{256D3EEF-DE4E-429D-8EC4-DDC531AFF587}" type="slidenum">
              <a:rPr lang="en-US" sz="1000" smtClean="0"/>
              <a:pPr algn="r"/>
              <a:t>‹#›</a:t>
            </a:fld>
            <a:endParaRPr lang="en-US" dirty="0"/>
          </a:p>
        </p:txBody>
      </p:sp>
      <p:sp>
        <p:nvSpPr>
          <p:cNvPr id="11" name="Rectangle 10"/>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647D17C9-17F1-473D-BE50-6DAC61FDADB2}" type="datetime1">
              <a:rPr lang="en-US" smtClean="0"/>
              <a:pPr algn="r"/>
              <a:t>11/3/2024</a:t>
            </a:fld>
            <a:endParaRPr lang="en-US"/>
          </a:p>
        </p:txBody>
      </p:sp>
      <p:sp>
        <p:nvSpPr>
          <p:cNvPr id="8" name="Rectangle 8"/>
          <p:cNvSpPr>
            <a:spLocks noGrp="1"/>
          </p:cNvSpPr>
          <p:nvPr>
            <p:ph type="sldNum" sz="quarter" idx="15"/>
          </p:nvPr>
        </p:nvSpPr>
        <p:spPr>
          <a:xfrm>
            <a:off x="9956800" y="6473952"/>
            <a:ext cx="1320800" cy="304800"/>
          </a:xfrm>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6" name="Rectangle 6"/>
          <p:cNvSpPr>
            <a:spLocks noGrp="1"/>
          </p:cNvSpPr>
          <p:nvPr>
            <p:ph type="dt" sz="half" idx="10"/>
          </p:nvPr>
        </p:nvSpPr>
        <p:spPr/>
        <p:txBody>
          <a:bodyPr/>
          <a:lstStyle/>
          <a:p>
            <a:pPr algn="r"/>
            <a:fld id="{C14BC3C9-A685-472C-8276-68FAD2641ACB}" type="datetime1">
              <a:rPr lang="en-US" smtClean="0"/>
              <a:pPr algn="r"/>
              <a:t>11/3/2024</a:t>
            </a:fld>
            <a:endParaRPr lang="en-US"/>
          </a:p>
        </p:txBody>
      </p:sp>
      <p:sp>
        <p:nvSpPr>
          <p:cNvPr id="8" name="Rectangle 8"/>
          <p:cNvSpPr>
            <a:spLocks noGrp="1"/>
          </p:cNvSpPr>
          <p:nvPr>
            <p:ph type="sldNum" sz="quarter" idx="11"/>
          </p:nvPr>
        </p:nvSpPr>
        <p:spPr>
          <a:xfrm>
            <a:off x="10058400" y="6473952"/>
            <a:ext cx="1320800" cy="304800"/>
          </a:xfrm>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406400" y="609600"/>
            <a:ext cx="107696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p:txBody>
          <a:bodyPr/>
          <a:lstStyle/>
          <a:p>
            <a:pPr algn="r"/>
            <a:fld id="{3D75E07C-0522-4AF0-A966-D05316F558E7}" type="datetime1">
              <a:rPr lang="en-US" smtClean="0"/>
              <a:pPr algn="r"/>
              <a:t>11/3/2024</a:t>
            </a:fld>
            <a:endParaRPr lang="en-US"/>
          </a:p>
        </p:txBody>
      </p:sp>
      <p:sp>
        <p:nvSpPr>
          <p:cNvPr id="10" name="Rectangle 10"/>
          <p:cNvSpPr>
            <a:spLocks noGrp="1"/>
          </p:cNvSpPr>
          <p:nvPr>
            <p:ph type="sldNum" sz="quarter" idx="17"/>
          </p:nvPr>
        </p:nvSpPr>
        <p:spPr>
          <a:xfrm>
            <a:off x="10160000" y="6473952"/>
            <a:ext cx="1320800" cy="304800"/>
          </a:xfrm>
        </p:spPr>
        <p:txBody>
          <a:bodyPr/>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31"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9"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6"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7"/>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18"/>
          </p:nvPr>
        </p:nvSpPr>
        <p:spPr/>
        <p:txBody>
          <a:bodyPr/>
          <a:lstStyle/>
          <a:p>
            <a:pPr algn="r"/>
            <a:fld id="{E670A75E-E93C-4A89-BCBC-7B6289FEC257}" type="datetime1">
              <a:rPr lang="en-US" smtClean="0"/>
              <a:pPr algn="r"/>
              <a:t>11/3/2024</a:t>
            </a:fld>
            <a:endParaRPr lang="en-US"/>
          </a:p>
        </p:txBody>
      </p:sp>
      <p:sp>
        <p:nvSpPr>
          <p:cNvPr id="16" name="Rectangle 16"/>
          <p:cNvSpPr>
            <a:spLocks noGrp="1"/>
          </p:cNvSpPr>
          <p:nvPr>
            <p:ph type="sldNum" sz="quarter" idx="19"/>
          </p:nvPr>
        </p:nvSpPr>
        <p:spPr/>
        <p:txBody>
          <a:bodyPr/>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9"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8"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8"/>
          <p:cNvSpPr>
            <a:spLocks noGrp="1"/>
          </p:cNvSpPr>
          <p:nvPr>
            <p:ph type="body" sz="quarter" idx="18"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9"/>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20"/>
          </p:nvPr>
        </p:nvSpPr>
        <p:spPr/>
        <p:txBody>
          <a:bodyPr/>
          <a:lstStyle/>
          <a:p>
            <a:pPr algn="r"/>
            <a:fld id="{E8B83FCA-112E-4C8A-943E-864D247B1987}" type="datetime1">
              <a:rPr lang="en-US" smtClean="0"/>
              <a:pPr algn="r"/>
              <a:t>11/3/2024</a:t>
            </a:fld>
            <a:endParaRPr lang="en-US"/>
          </a:p>
        </p:txBody>
      </p:sp>
      <p:sp>
        <p:nvSpPr>
          <p:cNvPr id="19" name="Rectangle 19"/>
          <p:cNvSpPr>
            <a:spLocks noGrp="1"/>
          </p:cNvSpPr>
          <p:nvPr>
            <p:ph type="sldNum" sz="quarter" idx="21"/>
          </p:nvPr>
        </p:nvSpPr>
        <p:spPr>
          <a:xfrm>
            <a:off x="10058400" y="6473952"/>
            <a:ext cx="1320800" cy="304800"/>
          </a:xfrm>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480800" y="0"/>
            <a:ext cx="711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title"/>
          </p:nvPr>
        </p:nvSpPr>
        <p:spPr>
          <a:xfrm>
            <a:off x="11480800" y="381000"/>
            <a:ext cx="711200" cy="5867400"/>
          </a:xfrm>
          <a:prstGeom prst="rect">
            <a:avLst/>
          </a:prstGeom>
        </p:spPr>
        <p:txBody>
          <a:bodyPr vert="vert" anchor="ctr">
            <a:normAutofit/>
          </a:bodyPr>
          <a:lstStyle/>
          <a:p>
            <a:r>
              <a:rPr lang="en-US"/>
              <a:t>Click to edit Master title style</a:t>
            </a:r>
            <a:endParaRPr lang="en-US" dirty="0"/>
          </a:p>
        </p:txBody>
      </p:sp>
      <p:sp>
        <p:nvSpPr>
          <p:cNvPr id="3" name="Rectangle 3"/>
          <p:cNvSpPr>
            <a:spLocks noGrp="1"/>
          </p:cNvSpPr>
          <p:nvPr>
            <p:ph type="body" idx="1"/>
          </p:nvPr>
        </p:nvSpPr>
        <p:spPr>
          <a:xfrm>
            <a:off x="406400" y="381000"/>
            <a:ext cx="10769600" cy="58674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p:cNvSpPr>
          <p:nvPr>
            <p:ph type="dt" sz="half" idx="2"/>
          </p:nvPr>
        </p:nvSpPr>
        <p:spPr>
          <a:xfrm>
            <a:off x="9347200" y="76200"/>
            <a:ext cx="1828800" cy="228600"/>
          </a:xfrm>
          <a:prstGeom prst="rect">
            <a:avLst/>
          </a:prstGeom>
        </p:spPr>
        <p:txBody>
          <a:bodyPr vert="horz"/>
          <a:lstStyle>
            <a:lvl1pPr algn="ctr">
              <a:defRPr sz="1000">
                <a:solidFill>
                  <a:schemeClr val="tx1">
                    <a:tint val="65000"/>
                  </a:schemeClr>
                </a:solidFill>
              </a:defRPr>
            </a:lvl1pPr>
            <a:extLst/>
          </a:lstStyle>
          <a:p>
            <a:pPr algn="r"/>
            <a:fld id="{EA410BD0-13B0-40BA-A406-EBE74DA9E965}" type="datetime1">
              <a:rPr lang="en-US" smtClean="0"/>
              <a:pPr algn="r"/>
              <a:t>11/3/2024</a:t>
            </a:fld>
            <a:endParaRPr lang="en-US" sz="1000" dirty="0">
              <a:solidFill>
                <a:schemeClr val="tx1">
                  <a:tint val="65000"/>
                </a:schemeClr>
              </a:solidFill>
            </a:endParaRPr>
          </a:p>
        </p:txBody>
      </p:sp>
      <p:sp>
        <p:nvSpPr>
          <p:cNvPr id="6" name="Rectangle 6"/>
          <p:cNvSpPr>
            <a:spLocks noGrp="1"/>
          </p:cNvSpPr>
          <p:nvPr>
            <p:ph type="sldNum" sz="quarter" idx="4"/>
          </p:nvPr>
        </p:nvSpPr>
        <p:spPr>
          <a:xfrm>
            <a:off x="8672576" y="6473952"/>
            <a:ext cx="13208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1016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2" name="Rectangle 12"/>
          <p:cNvSpPr>
            <a:spLocks noGrp="1"/>
          </p:cNvSpPr>
          <p:nvPr>
            <p:ph type="ftr" sz="quarter" idx="3"/>
          </p:nvPr>
        </p:nvSpPr>
        <p:spPr>
          <a:xfrm>
            <a:off x="3606800" y="6477000"/>
            <a:ext cx="49784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3" r:id="rId11"/>
    <p:sldLayoutId id="2147483658" r:id="rId12"/>
    <p:sldLayoutId id="2147483659" r:id="rId13"/>
    <p:sldLayoutId id="2147483660" r:id="rId14"/>
    <p:sldLayoutId id="2147483661" r:id="rId15"/>
    <p:sldLayoutId id="2147483662" r:id="rId16"/>
    <p:sldLayoutId id="2147483664" r:id="rId17"/>
  </p:sldLayoutIdLst>
  <p:hf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3810000"/>
            <a:ext cx="9144000" cy="1143000"/>
          </a:xfrm>
        </p:spPr>
        <p:txBody>
          <a:bodyPr>
            <a:normAutofit/>
          </a:bodyPr>
          <a:lstStyle/>
          <a:p>
            <a:pPr eaLnBrk="1" hangingPunct="1"/>
            <a:r>
              <a:rPr lang="en-US" sz="3200" dirty="0"/>
              <a:t>SWEN-755: Software Architecture</a:t>
            </a:r>
          </a:p>
        </p:txBody>
      </p:sp>
      <p:pic>
        <p:nvPicPr>
          <p:cNvPr id="1026"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srcRect/>
          <a:stretch>
            <a:fillRect/>
          </a:stretch>
        </p:blipFill>
        <p:spPr bwMode="auto">
          <a:xfrm>
            <a:off x="2362200" y="76199"/>
            <a:ext cx="7467600" cy="3810000"/>
          </a:xfrm>
          <a:prstGeom prst="rect">
            <a:avLst/>
          </a:prstGeom>
          <a:noFill/>
          <a:ln w="9525">
            <a:noFill/>
            <a:miter lim="800000"/>
            <a:headEnd/>
            <a:tailEnd/>
          </a:ln>
        </p:spPr>
      </p:pic>
      <p:sp>
        <p:nvSpPr>
          <p:cNvPr id="6" name="Rectangle 5"/>
          <p:cNvSpPr/>
          <p:nvPr/>
        </p:nvSpPr>
        <p:spPr>
          <a:xfrm>
            <a:off x="1752600" y="6474024"/>
            <a:ext cx="6705600" cy="307777"/>
          </a:xfrm>
          <a:prstGeom prst="rect">
            <a:avLst/>
          </a:prstGeom>
        </p:spPr>
        <p:txBody>
          <a:bodyPr wrap="square">
            <a:spAutoFit/>
          </a:bodyPr>
          <a:lstStyle/>
          <a:p>
            <a:r>
              <a:rPr lang="en-US" sz="1400" dirty="0">
                <a:solidFill>
                  <a:schemeClr val="accent4">
                    <a:lumMod val="75000"/>
                  </a:schemeClr>
                </a:solidFill>
              </a:rPr>
              <a:t>Images from: http://blog.colossaltechnologies.com/?m=200811</a:t>
            </a:r>
          </a:p>
        </p:txBody>
      </p:sp>
      <p:sp>
        <p:nvSpPr>
          <p:cNvPr id="2" name="Rectangle 2">
            <a:extLst>
              <a:ext uri="{FF2B5EF4-FFF2-40B4-BE49-F238E27FC236}">
                <a16:creationId xmlns:a16="http://schemas.microsoft.com/office/drawing/2014/main" id="{2CACD900-765D-78C1-7445-D02810F21866}"/>
              </a:ext>
            </a:extLst>
          </p:cNvPr>
          <p:cNvSpPr txBox="1">
            <a:spLocks noChangeArrowheads="1"/>
          </p:cNvSpPr>
          <p:nvPr/>
        </p:nvSpPr>
        <p:spPr>
          <a:xfrm>
            <a:off x="1524000" y="4953000"/>
            <a:ext cx="9144000" cy="1521023"/>
          </a:xfrm>
          <a:prstGeom prst="rect">
            <a:avLst/>
          </a:prstGeom>
          <a:noFill/>
        </p:spPr>
        <p:txBody>
          <a:bodyPr vert="horz" anchor="ctr">
            <a:normAutofit fontScale="97500" lnSpcReduction="10000"/>
          </a:bodyPr>
          <a:lstStyle>
            <a:lvl1pPr algn="l" rtl="0" eaLnBrk="1" latinLnBrk="0" hangingPunct="1">
              <a:spcBef>
                <a:spcPct val="0"/>
              </a:spcBef>
              <a:buNone/>
              <a:defRPr sz="2000" b="0" cap="all" spc="150" baseline="0">
                <a:solidFill>
                  <a:schemeClr val="bg1"/>
                </a:solidFill>
                <a:latin typeface="+mj-lt"/>
                <a:ea typeface="+mj-ea"/>
                <a:cs typeface="+mj-cs"/>
              </a:defRPr>
            </a:lvl1pPr>
            <a:extLst/>
          </a:lstStyle>
          <a:p>
            <a:pPr algn="ctr"/>
            <a:r>
              <a:rPr lang="en-US" sz="3200" b="1" kern="0" dirty="0">
                <a:solidFill>
                  <a:schemeClr val="tx1"/>
                </a:solidFill>
                <a:latin typeface="+mn-lt"/>
              </a:rPr>
              <a:t>Architectural Tradeoff Analysis Method</a:t>
            </a:r>
          </a:p>
          <a:p>
            <a:pPr algn="ctr"/>
            <a:r>
              <a:rPr lang="en-US" sz="3200" b="1" kern="0" dirty="0">
                <a:solidFill>
                  <a:schemeClr val="tx1"/>
                </a:solidFill>
                <a:latin typeface="+mn-lt"/>
              </a:rPr>
              <a:t>(ATAM)</a:t>
            </a:r>
          </a:p>
          <a:p>
            <a:pPr marL="285750" indent="-285750">
              <a:lnSpc>
                <a:spcPct val="250000"/>
              </a:lnSpc>
              <a:buFont typeface="Arial" panose="020B0604020202020204" pitchFamily="34" charset="0"/>
              <a:buChar char="•"/>
            </a:pPr>
            <a:r>
              <a:rPr lang="en-US" sz="1800" kern="0" cap="none" dirty="0">
                <a:solidFill>
                  <a:schemeClr val="tx1"/>
                </a:solidFill>
                <a:latin typeface="+mn-lt"/>
              </a:rPr>
              <a:t>Recommended Reading: Ch 21 (Software Architecture In Practice, 3</a:t>
            </a:r>
            <a:r>
              <a:rPr lang="en-US" sz="1800" kern="0" cap="none" baseline="30000" dirty="0">
                <a:solidFill>
                  <a:schemeClr val="tx1"/>
                </a:solidFill>
                <a:latin typeface="+mn-lt"/>
              </a:rPr>
              <a:t>rd</a:t>
            </a:r>
            <a:r>
              <a:rPr lang="en-US" sz="1800" kern="0" cap="none" dirty="0">
                <a:solidFill>
                  <a:schemeClr val="tx1"/>
                </a:solidFill>
                <a:latin typeface="+mn-lt"/>
              </a:rPr>
              <a:t> Ed)</a:t>
            </a:r>
          </a:p>
        </p:txBody>
      </p:sp>
    </p:spTree>
    <p:extLst>
      <p:ext uri="{BB962C8B-B14F-4D97-AF65-F5344CB8AC3E}">
        <p14:creationId xmlns:p14="http://schemas.microsoft.com/office/powerpoint/2010/main" val="1488666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1</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Step 1: Present ATAM</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10</a:t>
            </a:fld>
            <a:endParaRPr lang="en-US"/>
          </a:p>
        </p:txBody>
      </p:sp>
      <p:sp>
        <p:nvSpPr>
          <p:cNvPr id="9" name="TextBox 8"/>
          <p:cNvSpPr txBox="1"/>
          <p:nvPr/>
        </p:nvSpPr>
        <p:spPr>
          <a:xfrm>
            <a:off x="381000" y="1219201"/>
            <a:ext cx="10744200" cy="3493264"/>
          </a:xfrm>
          <a:prstGeom prst="rect">
            <a:avLst/>
          </a:prstGeom>
          <a:noFill/>
        </p:spPr>
        <p:txBody>
          <a:bodyPr wrap="square" rtlCol="0">
            <a:spAutoFit/>
          </a:bodyPr>
          <a:lstStyle/>
          <a:p>
            <a:pPr marL="573088" indent="-573088">
              <a:spcAft>
                <a:spcPts val="600"/>
              </a:spcAft>
              <a:buClr>
                <a:schemeClr val="accent6">
                  <a:lumMod val="50000"/>
                </a:schemeClr>
              </a:buClr>
              <a:buFont typeface="Wingdings" pitchFamily="2" charset="2"/>
              <a:buChar char="§"/>
            </a:pPr>
            <a:r>
              <a:rPr lang="en-US" sz="2800" dirty="0"/>
              <a:t>Need to train people about the process.</a:t>
            </a:r>
          </a:p>
          <a:p>
            <a:pPr marL="573088" indent="-573088">
              <a:spcAft>
                <a:spcPts val="600"/>
              </a:spcAft>
              <a:buClr>
                <a:schemeClr val="accent6">
                  <a:lumMod val="50000"/>
                </a:schemeClr>
              </a:buClr>
              <a:buFont typeface="Wingdings" pitchFamily="2" charset="2"/>
              <a:buChar char="§"/>
            </a:pPr>
            <a:r>
              <a:rPr lang="en-US" sz="2800" dirty="0"/>
              <a:t>Answer questions.</a:t>
            </a:r>
          </a:p>
          <a:p>
            <a:pPr marL="573088" indent="-573088">
              <a:spcAft>
                <a:spcPts val="600"/>
              </a:spcAft>
              <a:buClr>
                <a:schemeClr val="accent6">
                  <a:lumMod val="50000"/>
                </a:schemeClr>
              </a:buClr>
              <a:buFont typeface="Wingdings" pitchFamily="2" charset="2"/>
              <a:buChar char="§"/>
            </a:pPr>
            <a:r>
              <a:rPr lang="en-US" sz="2800" dirty="0"/>
              <a:t>An external ATAM evaluation will cost a company $70K-$80K+.</a:t>
            </a:r>
          </a:p>
          <a:p>
            <a:pPr marL="573088" indent="-573088">
              <a:spcAft>
                <a:spcPts val="600"/>
              </a:spcAft>
              <a:buClr>
                <a:schemeClr val="accent6">
                  <a:lumMod val="50000"/>
                </a:schemeClr>
              </a:buClr>
              <a:buFont typeface="Wingdings" pitchFamily="2" charset="2"/>
              <a:buChar char="§"/>
            </a:pPr>
            <a:r>
              <a:rPr lang="en-US" sz="2800" dirty="0"/>
              <a:t>There may be some reservations with respect to reviewing the architecture and perhaps undergoing changes.</a:t>
            </a:r>
          </a:p>
          <a:p>
            <a:pPr marL="573088" indent="-573088">
              <a:spcAft>
                <a:spcPts val="600"/>
              </a:spcAft>
              <a:buClr>
                <a:schemeClr val="accent6">
                  <a:lumMod val="50000"/>
                </a:schemeClr>
              </a:buClr>
              <a:buFont typeface="Wingdings" pitchFamily="2" charset="2"/>
              <a:buChar char="§"/>
            </a:pPr>
            <a:r>
              <a:rPr lang="en-US" sz="2800" dirty="0"/>
              <a:t>You can apply the same ATAM steps on your own projects.</a:t>
            </a:r>
          </a:p>
          <a:p>
            <a:endParaRPr lang="en-US" sz="2800" dirty="0"/>
          </a:p>
        </p:txBody>
      </p:sp>
    </p:spTree>
    <p:extLst>
      <p:ext uri="{BB962C8B-B14F-4D97-AF65-F5344CB8AC3E}">
        <p14:creationId xmlns:p14="http://schemas.microsoft.com/office/powerpoint/2010/main" val="3049064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Step 2: Present Business Drivers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11</a:t>
            </a:fld>
            <a:endParaRPr lang="en-US"/>
          </a:p>
        </p:txBody>
      </p:sp>
      <p:sp>
        <p:nvSpPr>
          <p:cNvPr id="9" name="TextBox 8"/>
          <p:cNvSpPr txBox="1"/>
          <p:nvPr/>
        </p:nvSpPr>
        <p:spPr>
          <a:xfrm>
            <a:off x="462950" y="1219200"/>
            <a:ext cx="10662249" cy="4862870"/>
          </a:xfrm>
          <a:prstGeom prst="rect">
            <a:avLst/>
          </a:prstGeom>
          <a:noFill/>
        </p:spPr>
        <p:txBody>
          <a:bodyPr wrap="square" rtlCol="0">
            <a:spAutoFit/>
          </a:bodyPr>
          <a:lstStyle/>
          <a:p>
            <a:pPr>
              <a:spcAft>
                <a:spcPts val="600"/>
              </a:spcAft>
              <a:buClr>
                <a:schemeClr val="accent6">
                  <a:lumMod val="50000"/>
                </a:schemeClr>
              </a:buClr>
            </a:pPr>
            <a:r>
              <a:rPr lang="en-US" sz="2800" dirty="0"/>
              <a:t>Project manager needs to present a system overview from the business perspective.</a:t>
            </a:r>
          </a:p>
          <a:p>
            <a:pPr marL="573088" indent="-573088">
              <a:spcAft>
                <a:spcPts val="600"/>
              </a:spcAft>
              <a:buClr>
                <a:schemeClr val="accent6">
                  <a:lumMod val="50000"/>
                </a:schemeClr>
              </a:buClr>
              <a:buFont typeface="Wingdings" pitchFamily="2" charset="2"/>
              <a:buChar char="§"/>
            </a:pPr>
            <a:r>
              <a:rPr lang="en-US" sz="2800" dirty="0"/>
              <a:t>The system’s most important functions.</a:t>
            </a:r>
          </a:p>
          <a:p>
            <a:pPr marL="573088" indent="-573088">
              <a:spcAft>
                <a:spcPts val="600"/>
              </a:spcAft>
              <a:buClr>
                <a:schemeClr val="accent6">
                  <a:lumMod val="50000"/>
                </a:schemeClr>
              </a:buClr>
              <a:buFont typeface="Wingdings" pitchFamily="2" charset="2"/>
              <a:buChar char="§"/>
            </a:pPr>
            <a:r>
              <a:rPr lang="en-US" sz="2800" dirty="0"/>
              <a:t>Any relevant technical, managerial, economic, or political constraints.</a:t>
            </a:r>
          </a:p>
          <a:p>
            <a:pPr marL="573088" indent="-573088">
              <a:spcAft>
                <a:spcPts val="600"/>
              </a:spcAft>
              <a:buClr>
                <a:schemeClr val="accent6">
                  <a:lumMod val="50000"/>
                </a:schemeClr>
              </a:buClr>
              <a:buFont typeface="Wingdings" pitchFamily="2" charset="2"/>
              <a:buChar char="§"/>
            </a:pPr>
            <a:r>
              <a:rPr lang="en-US" sz="2800" dirty="0"/>
              <a:t>The business goals and context as they relate to the project.</a:t>
            </a:r>
          </a:p>
          <a:p>
            <a:pPr marL="573088" indent="-573088">
              <a:spcAft>
                <a:spcPts val="600"/>
              </a:spcAft>
              <a:buClr>
                <a:schemeClr val="accent6">
                  <a:lumMod val="50000"/>
                </a:schemeClr>
              </a:buClr>
              <a:buFont typeface="Wingdings" pitchFamily="2" charset="2"/>
              <a:buChar char="§"/>
            </a:pPr>
            <a:r>
              <a:rPr lang="en-US" sz="2800" dirty="0"/>
              <a:t>The major stakeholders.</a:t>
            </a:r>
          </a:p>
          <a:p>
            <a:pPr marL="573088" indent="-573088">
              <a:spcAft>
                <a:spcPts val="600"/>
              </a:spcAft>
              <a:buClr>
                <a:schemeClr val="accent6">
                  <a:lumMod val="50000"/>
                </a:schemeClr>
              </a:buClr>
              <a:buFont typeface="Wingdings" pitchFamily="2" charset="2"/>
              <a:buChar char="§"/>
            </a:pPr>
            <a:r>
              <a:rPr lang="en-US" sz="2800" dirty="0"/>
              <a:t>The architectural drivers (i.e. the major quality attribute goals that shape the architecture).</a:t>
            </a:r>
          </a:p>
          <a:p>
            <a:endParaRPr lang="en-US" sz="2800" dirty="0"/>
          </a:p>
        </p:txBody>
      </p:sp>
      <p:sp>
        <p:nvSpPr>
          <p:cNvPr id="6" name="Title 5"/>
          <p:cNvSpPr>
            <a:spLocks noGrp="1"/>
          </p:cNvSpPr>
          <p:nvPr>
            <p:ph type="title"/>
          </p:nvPr>
        </p:nvSpPr>
        <p:spPr/>
        <p:txBody>
          <a:bodyPr>
            <a:normAutofit/>
          </a:bodyPr>
          <a:lstStyle/>
          <a:p>
            <a:pPr lvl="0">
              <a:defRPr/>
            </a:pPr>
            <a:r>
              <a:rPr lang="en-US" dirty="0"/>
              <a:t>The ATAM-Phase 1</a:t>
            </a:r>
          </a:p>
        </p:txBody>
      </p:sp>
    </p:spTree>
    <p:extLst>
      <p:ext uri="{BB962C8B-B14F-4D97-AF65-F5344CB8AC3E}">
        <p14:creationId xmlns:p14="http://schemas.microsoft.com/office/powerpoint/2010/main" val="1534845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1</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400" b="0" dirty="0"/>
              <a:t>Step 2: Examples – MTS requirements</a:t>
            </a:r>
            <a:endParaRPr lang="en-US" sz="48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12</a:t>
            </a:fld>
            <a:endParaRPr lang="en-US"/>
          </a:p>
        </p:txBody>
      </p:sp>
      <p:sp>
        <p:nvSpPr>
          <p:cNvPr id="9" name="TextBox 8"/>
          <p:cNvSpPr txBox="1"/>
          <p:nvPr/>
        </p:nvSpPr>
        <p:spPr>
          <a:xfrm>
            <a:off x="381000" y="1219200"/>
            <a:ext cx="10896600" cy="5216813"/>
          </a:xfrm>
          <a:prstGeom prst="rect">
            <a:avLst/>
          </a:prstGeom>
          <a:noFill/>
        </p:spPr>
        <p:txBody>
          <a:bodyPr wrap="square" rtlCol="0">
            <a:spAutoFit/>
          </a:bodyPr>
          <a:lstStyle/>
          <a:p>
            <a:pPr algn="ctr">
              <a:spcAft>
                <a:spcPts val="600"/>
              </a:spcAft>
              <a:buClr>
                <a:schemeClr val="accent6">
                  <a:lumMod val="50000"/>
                </a:schemeClr>
              </a:buClr>
            </a:pPr>
            <a:r>
              <a:rPr lang="en-US" sz="2800" b="1" dirty="0"/>
              <a:t>The Mechatronics Traceability System (MTS)</a:t>
            </a:r>
          </a:p>
          <a:p>
            <a:pPr>
              <a:spcAft>
                <a:spcPts val="600"/>
              </a:spcAft>
              <a:buClr>
                <a:schemeClr val="accent6">
                  <a:lumMod val="50000"/>
                </a:schemeClr>
              </a:buClr>
            </a:pPr>
            <a:r>
              <a:rPr lang="en-US" sz="2800" b="1" dirty="0"/>
              <a:t>Overview: </a:t>
            </a:r>
            <a:r>
              <a:rPr lang="en-US" sz="2800" dirty="0"/>
              <a:t>In mechatronics systems, elements of design are often modeled using a variety of tools and notations. They have separate views, but interact to produce the overall system behavior. Therefore, a change to one part can have impacts on other parts. The MTS captures dependencies and associations as trace links to support evaluations of proposed changes.</a:t>
            </a:r>
            <a:endParaRPr lang="en-US" sz="2800" b="1" dirty="0"/>
          </a:p>
          <a:p>
            <a:pPr>
              <a:spcAft>
                <a:spcPts val="600"/>
              </a:spcAft>
              <a:buClr>
                <a:schemeClr val="accent6">
                  <a:lumMod val="50000"/>
                </a:schemeClr>
              </a:buClr>
            </a:pPr>
            <a:r>
              <a:rPr lang="en-US" sz="2800" b="1" dirty="0"/>
              <a:t>Example requirements include</a:t>
            </a:r>
            <a:r>
              <a:rPr lang="en-US" sz="2800" dirty="0"/>
              <a:t>:</a:t>
            </a:r>
          </a:p>
          <a:p>
            <a:pPr marL="342900" indent="-342900">
              <a:spcAft>
                <a:spcPts val="600"/>
              </a:spcAft>
              <a:buClr>
                <a:schemeClr val="accent6">
                  <a:lumMod val="50000"/>
                </a:schemeClr>
              </a:buClr>
              <a:buFont typeface="Wingdings" panose="05000000000000000000" pitchFamily="2" charset="2"/>
              <a:buChar char="§"/>
            </a:pPr>
            <a:r>
              <a:rPr lang="en-US" sz="2800" dirty="0"/>
              <a:t>The MTS shall generate trace links automatically upon demand.</a:t>
            </a:r>
          </a:p>
          <a:p>
            <a:pPr marL="342900" indent="-342900">
              <a:spcAft>
                <a:spcPts val="600"/>
              </a:spcAft>
              <a:buClr>
                <a:schemeClr val="accent6">
                  <a:lumMod val="50000"/>
                </a:schemeClr>
              </a:buClr>
              <a:buFont typeface="Wingdings" panose="05000000000000000000" pitchFamily="2" charset="2"/>
              <a:buChar char="§"/>
            </a:pPr>
            <a:r>
              <a:rPr lang="en-US" sz="2800" dirty="0"/>
              <a:t>MTS shall enable traceability between data in </a:t>
            </a:r>
            <a:r>
              <a:rPr lang="en-US" sz="2800" dirty="0" err="1"/>
              <a:t>heterogenous</a:t>
            </a:r>
            <a:r>
              <a:rPr lang="en-US" sz="2800" dirty="0"/>
              <a:t> case tools.</a:t>
            </a:r>
          </a:p>
          <a:p>
            <a:pPr marL="342900" indent="-342900">
              <a:spcAft>
                <a:spcPts val="600"/>
              </a:spcAft>
              <a:buClr>
                <a:schemeClr val="accent6">
                  <a:lumMod val="50000"/>
                </a:schemeClr>
              </a:buClr>
              <a:buFont typeface="Wingdings" panose="05000000000000000000" pitchFamily="2" charset="2"/>
              <a:buChar char="§"/>
            </a:pPr>
            <a:r>
              <a:rPr lang="en-US" sz="2800" dirty="0"/>
              <a:t>The system needs to support 1000 simultaneous trace queries.</a:t>
            </a:r>
          </a:p>
        </p:txBody>
      </p:sp>
    </p:spTree>
    <p:extLst>
      <p:ext uri="{BB962C8B-B14F-4D97-AF65-F5344CB8AC3E}">
        <p14:creationId xmlns:p14="http://schemas.microsoft.com/office/powerpoint/2010/main" val="421883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1</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Step 3: Present Architecture</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13</a:t>
            </a:fld>
            <a:endParaRPr lang="en-US"/>
          </a:p>
        </p:txBody>
      </p:sp>
      <p:sp>
        <p:nvSpPr>
          <p:cNvPr id="9" name="TextBox 8"/>
          <p:cNvSpPr txBox="1"/>
          <p:nvPr/>
        </p:nvSpPr>
        <p:spPr>
          <a:xfrm>
            <a:off x="462950" y="1219201"/>
            <a:ext cx="10662249" cy="5186035"/>
          </a:xfrm>
          <a:prstGeom prst="rect">
            <a:avLst/>
          </a:prstGeom>
          <a:noFill/>
        </p:spPr>
        <p:txBody>
          <a:bodyPr wrap="square" rtlCol="0">
            <a:spAutoFit/>
          </a:bodyPr>
          <a:lstStyle/>
          <a:p>
            <a:pPr marL="573088" indent="-573088">
              <a:spcAft>
                <a:spcPts val="600"/>
              </a:spcAft>
              <a:buClr>
                <a:schemeClr val="accent6">
                  <a:lumMod val="50000"/>
                </a:schemeClr>
              </a:buClr>
            </a:pPr>
            <a:r>
              <a:rPr lang="en-US" sz="2400" b="1" dirty="0"/>
              <a:t>Architectural Information</a:t>
            </a:r>
          </a:p>
          <a:p>
            <a:pPr marL="573088" indent="-573088">
              <a:spcAft>
                <a:spcPts val="300"/>
              </a:spcAft>
              <a:buClr>
                <a:schemeClr val="accent6">
                  <a:lumMod val="50000"/>
                </a:schemeClr>
              </a:buClr>
              <a:buFont typeface="Wingdings" pitchFamily="2" charset="2"/>
              <a:buChar char="§"/>
            </a:pPr>
            <a:r>
              <a:rPr lang="en-US" sz="2400" dirty="0"/>
              <a:t>Context diagram.</a:t>
            </a:r>
          </a:p>
          <a:p>
            <a:pPr marL="573088" indent="-573088">
              <a:spcAft>
                <a:spcPts val="300"/>
              </a:spcAft>
              <a:buClr>
                <a:schemeClr val="accent6">
                  <a:lumMod val="50000"/>
                </a:schemeClr>
              </a:buClr>
              <a:buFont typeface="Wingdings" pitchFamily="2" charset="2"/>
              <a:buChar char="§"/>
            </a:pPr>
            <a:r>
              <a:rPr lang="en-US" sz="2400" dirty="0"/>
              <a:t>Module or layer view.</a:t>
            </a:r>
          </a:p>
          <a:p>
            <a:pPr marL="573088" indent="-573088">
              <a:spcAft>
                <a:spcPts val="300"/>
              </a:spcAft>
              <a:buClr>
                <a:schemeClr val="accent6">
                  <a:lumMod val="50000"/>
                </a:schemeClr>
              </a:buClr>
              <a:buFont typeface="Wingdings" pitchFamily="2" charset="2"/>
              <a:buChar char="§"/>
            </a:pPr>
            <a:r>
              <a:rPr lang="en-US" sz="2400" dirty="0"/>
              <a:t>Component-and-connector view (processes, threads).</a:t>
            </a:r>
          </a:p>
          <a:p>
            <a:pPr marL="573088" indent="-573088">
              <a:spcAft>
                <a:spcPts val="300"/>
              </a:spcAft>
              <a:buClr>
                <a:schemeClr val="accent6">
                  <a:lumMod val="50000"/>
                </a:schemeClr>
              </a:buClr>
              <a:buFont typeface="Wingdings" pitchFamily="2" charset="2"/>
              <a:buChar char="§"/>
            </a:pPr>
            <a:r>
              <a:rPr lang="en-US" sz="2400" dirty="0"/>
              <a:t>Deployment view.</a:t>
            </a:r>
          </a:p>
          <a:p>
            <a:pPr marL="573088" indent="-573088">
              <a:spcAft>
                <a:spcPts val="600"/>
              </a:spcAft>
              <a:buClr>
                <a:schemeClr val="accent6">
                  <a:lumMod val="50000"/>
                </a:schemeClr>
              </a:buClr>
            </a:pPr>
            <a:endParaRPr lang="en-US" sz="800" dirty="0"/>
          </a:p>
          <a:p>
            <a:pPr marL="573088" indent="-573088">
              <a:spcAft>
                <a:spcPts val="600"/>
              </a:spcAft>
              <a:buClr>
                <a:schemeClr val="accent6">
                  <a:lumMod val="50000"/>
                </a:schemeClr>
              </a:buClr>
            </a:pPr>
            <a:r>
              <a:rPr lang="en-US" sz="2400" b="1" dirty="0"/>
              <a:t>Architectural Approaches</a:t>
            </a:r>
          </a:p>
          <a:p>
            <a:pPr marL="573088" indent="-573088">
              <a:spcAft>
                <a:spcPts val="300"/>
              </a:spcAft>
              <a:buClr>
                <a:schemeClr val="accent6">
                  <a:lumMod val="50000"/>
                </a:schemeClr>
              </a:buClr>
              <a:buFont typeface="Arial" pitchFamily="34" charset="0"/>
              <a:buChar char="•"/>
            </a:pPr>
            <a:r>
              <a:rPr lang="en-US" sz="2400" dirty="0"/>
              <a:t>Use of COTS products.</a:t>
            </a:r>
          </a:p>
          <a:p>
            <a:pPr marL="573088" indent="-573088">
              <a:spcAft>
                <a:spcPts val="300"/>
              </a:spcAft>
              <a:buClr>
                <a:schemeClr val="accent6">
                  <a:lumMod val="50000"/>
                </a:schemeClr>
              </a:buClr>
              <a:buFont typeface="Arial" pitchFamily="34" charset="0"/>
              <a:buChar char="•"/>
            </a:pPr>
            <a:r>
              <a:rPr lang="en-US" sz="2400" dirty="0"/>
              <a:t>Trace 1-3 of the most important use case scenarios (including runtime resources consumed).</a:t>
            </a:r>
          </a:p>
          <a:p>
            <a:pPr marL="573088" indent="-573088">
              <a:spcAft>
                <a:spcPts val="300"/>
              </a:spcAft>
              <a:buClr>
                <a:schemeClr val="accent6">
                  <a:lumMod val="50000"/>
                </a:schemeClr>
              </a:buClr>
              <a:buFont typeface="Arial" pitchFamily="34" charset="0"/>
              <a:buChar char="•"/>
            </a:pPr>
            <a:r>
              <a:rPr lang="en-US" sz="2400" dirty="0"/>
              <a:t>Trace 1-3 of the most important change scenarios (describe change impact).</a:t>
            </a:r>
          </a:p>
          <a:p>
            <a:pPr marL="573088" indent="-573088">
              <a:spcAft>
                <a:spcPts val="300"/>
              </a:spcAft>
              <a:buClr>
                <a:schemeClr val="accent6">
                  <a:lumMod val="50000"/>
                </a:schemeClr>
              </a:buClr>
              <a:buFont typeface="Arial" pitchFamily="34" charset="0"/>
              <a:buChar char="•"/>
            </a:pPr>
            <a:r>
              <a:rPr lang="en-US" sz="2400" dirty="0"/>
              <a:t>Architectural issues/risks.</a:t>
            </a:r>
          </a:p>
          <a:p>
            <a:pPr marL="573088" indent="-573088">
              <a:spcAft>
                <a:spcPts val="300"/>
              </a:spcAft>
              <a:buClr>
                <a:schemeClr val="accent6">
                  <a:lumMod val="50000"/>
                </a:schemeClr>
              </a:buClr>
              <a:buFont typeface="Arial" pitchFamily="34" charset="0"/>
              <a:buChar char="•"/>
            </a:pPr>
            <a:r>
              <a:rPr lang="en-US" sz="2400" dirty="0"/>
              <a:t>Glossary.</a:t>
            </a:r>
          </a:p>
        </p:txBody>
      </p:sp>
    </p:spTree>
    <p:extLst>
      <p:ext uri="{BB962C8B-B14F-4D97-AF65-F5344CB8AC3E}">
        <p14:creationId xmlns:p14="http://schemas.microsoft.com/office/powerpoint/2010/main" val="74722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1</a:t>
            </a:r>
          </a:p>
        </p:txBody>
      </p:sp>
      <p:sp>
        <p:nvSpPr>
          <p:cNvPr id="5" name="Text Placeholder 4"/>
          <p:cNvSpPr>
            <a:spLocks noGrp="1"/>
          </p:cNvSpPr>
          <p:nvPr>
            <p:ph type="body" sz="quarter" idx="13"/>
          </p:nvPr>
        </p:nvSpPr>
        <p:spPr>
          <a:xfrm>
            <a:off x="294132" y="381000"/>
            <a:ext cx="10831068" cy="685800"/>
          </a:xfrm>
        </p:spPr>
        <p:txBody>
          <a:bodyPr>
            <a:noAutofit/>
          </a:bodyPr>
          <a:lstStyle/>
          <a:p>
            <a:r>
              <a:rPr lang="en-US" sz="4000" b="0" dirty="0"/>
              <a:t>Step 3: Present Architecture</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14</a:t>
            </a:fld>
            <a:endParaRPr lang="en-US"/>
          </a:p>
        </p:txBody>
      </p:sp>
      <p:sp>
        <p:nvSpPr>
          <p:cNvPr id="9" name="TextBox 8"/>
          <p:cNvSpPr txBox="1"/>
          <p:nvPr/>
        </p:nvSpPr>
        <p:spPr>
          <a:xfrm>
            <a:off x="380999" y="1219201"/>
            <a:ext cx="10744201" cy="1031051"/>
          </a:xfrm>
          <a:prstGeom prst="rect">
            <a:avLst/>
          </a:prstGeom>
          <a:noFill/>
        </p:spPr>
        <p:txBody>
          <a:bodyPr wrap="square" rtlCol="0">
            <a:spAutoFit/>
          </a:bodyPr>
          <a:lstStyle/>
          <a:p>
            <a:pPr marL="573088" indent="-573088">
              <a:spcAft>
                <a:spcPts val="600"/>
              </a:spcAft>
              <a:buClr>
                <a:schemeClr val="accent6">
                  <a:lumMod val="50000"/>
                </a:schemeClr>
              </a:buClr>
              <a:buFont typeface="Wingdings" pitchFamily="2" charset="2"/>
              <a:buChar char="§"/>
            </a:pPr>
            <a:r>
              <a:rPr lang="en-US" sz="2800" dirty="0"/>
              <a:t>Must be presented at appropriate level of detail.</a:t>
            </a:r>
          </a:p>
          <a:p>
            <a:pPr marL="573088" indent="-573088">
              <a:spcAft>
                <a:spcPts val="600"/>
              </a:spcAft>
              <a:buClr>
                <a:schemeClr val="accent6">
                  <a:lumMod val="50000"/>
                </a:schemeClr>
              </a:buClr>
              <a:buFont typeface="Wingdings" pitchFamily="2" charset="2"/>
              <a:buChar char="§"/>
            </a:pPr>
            <a:r>
              <a:rPr lang="en-US" sz="2800" dirty="0"/>
              <a:t>Usually not ‘perfect.’</a:t>
            </a:r>
          </a:p>
        </p:txBody>
      </p:sp>
      <p:pic>
        <p:nvPicPr>
          <p:cNvPr id="1026"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srcRect/>
          <a:stretch>
            <a:fillRect/>
          </a:stretch>
        </p:blipFill>
        <p:spPr bwMode="auto">
          <a:xfrm>
            <a:off x="1066800" y="2374536"/>
            <a:ext cx="5257800" cy="3974729"/>
          </a:xfrm>
          <a:prstGeom prst="rect">
            <a:avLst/>
          </a:prstGeom>
          <a:noFill/>
          <a:ln w="9525">
            <a:noFill/>
            <a:miter lim="800000"/>
            <a:headEnd/>
            <a:tailEnd/>
          </a:ln>
        </p:spPr>
      </p:pic>
      <p:sp>
        <p:nvSpPr>
          <p:cNvPr id="2" name="TextBox 1"/>
          <p:cNvSpPr txBox="1"/>
          <p:nvPr/>
        </p:nvSpPr>
        <p:spPr>
          <a:xfrm>
            <a:off x="5562600" y="2025364"/>
            <a:ext cx="4683086" cy="2246769"/>
          </a:xfrm>
          <a:prstGeom prst="rect">
            <a:avLst/>
          </a:prstGeom>
          <a:solidFill>
            <a:schemeClr val="accent2"/>
          </a:solidFill>
        </p:spPr>
        <p:txBody>
          <a:bodyPr wrap="square" rtlCol="0">
            <a:spAutoFit/>
          </a:bodyPr>
          <a:lstStyle/>
          <a:p>
            <a:r>
              <a:rPr lang="en-US" sz="2800" dirty="0"/>
              <a:t>Examples on next few slides:</a:t>
            </a:r>
          </a:p>
          <a:p>
            <a:endParaRPr lang="en-US" sz="2800" dirty="0"/>
          </a:p>
          <a:p>
            <a:r>
              <a:rPr lang="en-US" sz="2800" dirty="0"/>
              <a:t>Three online students’ MTS architectural solutions for analysis.</a:t>
            </a:r>
          </a:p>
        </p:txBody>
      </p:sp>
    </p:spTree>
    <p:extLst>
      <p:ext uri="{BB962C8B-B14F-4D97-AF65-F5344CB8AC3E}">
        <p14:creationId xmlns:p14="http://schemas.microsoft.com/office/powerpoint/2010/main" val="26517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34600" y="381000"/>
            <a:ext cx="533400" cy="6248400"/>
          </a:xfrm>
        </p:spPr>
        <p:txBody>
          <a:bodyPr>
            <a:normAutofit fontScale="90000"/>
          </a:bodyPr>
          <a:lstStyle/>
          <a:p>
            <a:r>
              <a:rPr lang="en-US" dirty="0"/>
              <a:t>Example Solution 1: Presentation-Abstraction-Control</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15</a:t>
            </a:fld>
            <a:endParaRPr lang="en-US"/>
          </a:p>
        </p:txBody>
      </p:sp>
      <p:pic>
        <p:nvPicPr>
          <p:cNvPr id="2050" name="Picture 2" descr="The MTS system is implemented using a presentation–abstraction–control solution (architecture). The initial design separates the components into 4 core agents. They are the Trace Engine, the Trace Query, Case Tool, and Access agents. Case Tools are supported by an interface. This allows for specific implementations depending on the tool. Only point of access is through the Access agent. This ensures proper access rights for each user. The primary pieces that I (the student) was most concerned with were Interoperability and Security. The Interoperability issue is solved using a common interface for integration. Basic user security is handled by the Access agen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458" y="219740"/>
            <a:ext cx="8401050" cy="624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227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134600" y="457200"/>
            <a:ext cx="533400" cy="5791200"/>
          </a:xfrm>
        </p:spPr>
        <p:txBody>
          <a:bodyPr>
            <a:normAutofit fontScale="90000"/>
          </a:bodyPr>
          <a:lstStyle/>
          <a:p>
            <a:r>
              <a:rPr lang="en-US" dirty="0"/>
              <a:t>Example Solution 2: Adapters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16</a:t>
            </a:fld>
            <a:endParaRPr lang="en-US"/>
          </a:p>
        </p:txBody>
      </p:sp>
      <p:pic>
        <p:nvPicPr>
          <p:cNvPr id="3074" name="Picture 2" descr="Diagram&#10;&#10;Description automatically generated"/>
          <p:cNvPicPr>
            <a:picLocks noChangeAspect="1" noChangeArrowheads="1"/>
          </p:cNvPicPr>
          <p:nvPr/>
        </p:nvPicPr>
        <p:blipFill rotWithShape="1">
          <a:blip r:embed="rId3">
            <a:extLst>
              <a:ext uri="{28A0092B-C50C-407E-A947-70E740481C1C}">
                <a14:useLocalDpi xmlns:a14="http://schemas.microsoft.com/office/drawing/2010/main" val="0"/>
              </a:ext>
            </a:extLst>
          </a:blip>
          <a:srcRect r="15982"/>
          <a:stretch/>
        </p:blipFill>
        <p:spPr bwMode="auto">
          <a:xfrm>
            <a:off x="1683328" y="0"/>
            <a:ext cx="8298873"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a:extLst>
              <a:ext uri="{C183D7F6-B498-43B3-948B-1728B52AA6E4}">
                <adec:decorative xmlns:adec="http://schemas.microsoft.com/office/drawing/2017/decorative" val="1"/>
              </a:ext>
            </a:extLst>
          </p:cNvPr>
          <p:cNvSpPr/>
          <p:nvPr/>
        </p:nvSpPr>
        <p:spPr>
          <a:xfrm>
            <a:off x="8693728" y="1981200"/>
            <a:ext cx="1288473"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diagram">
            <a:extLst>
              <a:ext uri="{FF2B5EF4-FFF2-40B4-BE49-F238E27FC236}">
                <a16:creationId xmlns:a16="http://schemas.microsoft.com/office/drawing/2014/main" id="{FDADD220-91B0-2936-BD68-99A17368C0AA}"/>
              </a:ext>
            </a:extLst>
          </p:cNvPr>
          <p:cNvGrpSpPr/>
          <p:nvPr/>
        </p:nvGrpSpPr>
        <p:grpSpPr>
          <a:xfrm>
            <a:off x="1683328" y="-74679"/>
            <a:ext cx="8298873" cy="5334000"/>
            <a:chOff x="159327" y="-74679"/>
            <a:chExt cx="8298873" cy="5334000"/>
          </a:xfrm>
        </p:grpSpPr>
        <p:pic>
          <p:nvPicPr>
            <p:cNvPr id="3" name="Picture 2" descr="Diagram&#10;&#10;Description automatically generated">
              <a:extLst>
                <a:ext uri="{FF2B5EF4-FFF2-40B4-BE49-F238E27FC236}">
                  <a16:creationId xmlns:a16="http://schemas.microsoft.com/office/drawing/2014/main" id="{5F44D70C-2116-BAA5-8EF0-DC273F6376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5982"/>
            <a:stretch/>
          </p:blipFill>
          <p:spPr bwMode="auto">
            <a:xfrm>
              <a:off x="159327" y="-74679"/>
              <a:ext cx="8298873"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a:extLst>
                <a:ext uri="{FF2B5EF4-FFF2-40B4-BE49-F238E27FC236}">
                  <a16:creationId xmlns:a16="http://schemas.microsoft.com/office/drawing/2014/main" id="{53363D04-E4FC-AE1F-FCEE-A60C3B323D35}"/>
                </a:ext>
              </a:extLst>
            </p:cNvPr>
            <p:cNvSpPr/>
            <p:nvPr/>
          </p:nvSpPr>
          <p:spPr>
            <a:xfrm>
              <a:off x="7169727" y="1906521"/>
              <a:ext cx="1288473" cy="3352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2" descr="Tool Manager Sets up each Adapter and then passes the information where the CASE Tool fits with the other tools to the Central Linking Logic Board. Admin has access to the Tool Manager, but the general user only has access to the Data/Request Logic Processor. Adapters all follow a standard format internally to allow for easy expansion for more of them… "/>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l="70757" t="38588" r="1395" b="2671"/>
          <a:stretch/>
        </p:blipFill>
        <p:spPr bwMode="auto">
          <a:xfrm>
            <a:off x="1683328" y="3215260"/>
            <a:ext cx="3259823" cy="3593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1681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Example Solution 3: Pipe &amp; Filter in the MIDDLE</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17</a:t>
            </a:fld>
            <a:endParaRPr lang="en-US"/>
          </a:p>
        </p:txBody>
      </p:sp>
      <p:pic>
        <p:nvPicPr>
          <p:cNvPr id="4098" name="Picture 2" descr="Central Trace Engine implements a pipe &amp; filter architecture. It takes requests and transforms them using a configurable set of filters, and then sends the search requests to the associated CASE adapters in parallel. Once all results are back (or a timeout occurs) the results are combined, filtered further, and then presented to the user. User input results sets can be saved to the DB along with the SSO role for quick reference and dataset augmentation later. &#10;&#10;Standard Interface used between central engine and distributed engines. Distributed engine knows only how to interface with a particular case tool. It can take advantage of APIs provided by CASE tool or interact directly with the CASE DB – it is where to provide a layer of abstraction to the requestor (central trace engine). Central engine passes role ID to distributed engine so CASE tool specific access rules can be applied if needed. Distributed engines do not filter out any data -  that will be the responsibility of the central engine. Adapters also monitor the health of CASE servers/DBs. They will support a health check service that reports whether their CASE tool is online. Adapters that are unable to respond will hold transactions in a DB for future processing. Case tool servers that moved, are added/removed, etc. must notify the adapter. Can be real-time or configuration based as needed by CASE tool.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976" y="86869"/>
            <a:ext cx="8277225" cy="6296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137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1</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3600" b="0" dirty="0"/>
              <a:t>Step 4: Identify Architectural Approaches</a:t>
            </a:r>
            <a:endParaRPr lang="en-US" sz="4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18</a:t>
            </a:fld>
            <a:endParaRPr lang="en-US"/>
          </a:p>
        </p:txBody>
      </p:sp>
      <p:sp>
        <p:nvSpPr>
          <p:cNvPr id="9" name="TextBox 8"/>
          <p:cNvSpPr txBox="1"/>
          <p:nvPr/>
        </p:nvSpPr>
        <p:spPr>
          <a:xfrm>
            <a:off x="462950" y="1219200"/>
            <a:ext cx="10662249" cy="5101397"/>
          </a:xfrm>
          <a:prstGeom prst="rect">
            <a:avLst/>
          </a:prstGeom>
          <a:noFill/>
        </p:spPr>
        <p:txBody>
          <a:bodyPr wrap="square" rtlCol="0">
            <a:spAutoFit/>
          </a:bodyPr>
          <a:lstStyle/>
          <a:p>
            <a:pPr marL="573088" indent="-573088">
              <a:spcAft>
                <a:spcPts val="300"/>
              </a:spcAft>
              <a:buClr>
                <a:schemeClr val="accent6">
                  <a:lumMod val="50000"/>
                </a:schemeClr>
              </a:buClr>
              <a:buFont typeface="Wingdings" pitchFamily="2" charset="2"/>
              <a:buChar char="§"/>
            </a:pPr>
            <a:r>
              <a:rPr lang="en-US" sz="2800" dirty="0"/>
              <a:t>Short step needed to catalog architectural approaches.</a:t>
            </a:r>
          </a:p>
          <a:p>
            <a:pPr marL="1030288" lvl="1" indent="-573088">
              <a:spcAft>
                <a:spcPts val="300"/>
              </a:spcAft>
              <a:buClr>
                <a:schemeClr val="accent6">
                  <a:lumMod val="50000"/>
                </a:schemeClr>
              </a:buClr>
              <a:buFont typeface="Wingdings" pitchFamily="2" charset="2"/>
              <a:buChar char="§"/>
            </a:pPr>
            <a:r>
              <a:rPr lang="en-US" sz="2800" dirty="0"/>
              <a:t>They were presented in the previous step; they are now just captured and documented.</a:t>
            </a:r>
          </a:p>
          <a:p>
            <a:pPr marL="573088" indent="-573088">
              <a:spcAft>
                <a:spcPts val="300"/>
              </a:spcAft>
              <a:buClr>
                <a:schemeClr val="accent6">
                  <a:lumMod val="50000"/>
                </a:schemeClr>
              </a:buClr>
              <a:buFont typeface="Wingdings" pitchFamily="2" charset="2"/>
              <a:buChar char="§"/>
            </a:pPr>
            <a:r>
              <a:rPr lang="en-US" sz="2800" dirty="0"/>
              <a:t>Example from a healthcare system:</a:t>
            </a:r>
          </a:p>
          <a:p>
            <a:pPr marL="1030288" lvl="1" indent="-573088">
              <a:spcAft>
                <a:spcPts val="300"/>
              </a:spcAft>
              <a:buClr>
                <a:schemeClr val="accent6">
                  <a:lumMod val="50000"/>
                </a:schemeClr>
              </a:buClr>
              <a:buFont typeface="Wingdings" pitchFamily="2" charset="2"/>
              <a:buChar char="§"/>
            </a:pPr>
            <a:r>
              <a:rPr lang="en-US" sz="2800" dirty="0"/>
              <a:t>Layering, especially in OLTM (Online Transaction Manager). </a:t>
            </a:r>
          </a:p>
          <a:p>
            <a:pPr marL="1030288" lvl="1" indent="-573088">
              <a:spcAft>
                <a:spcPts val="300"/>
              </a:spcAft>
              <a:buClr>
                <a:schemeClr val="accent6">
                  <a:lumMod val="50000"/>
                </a:schemeClr>
              </a:buClr>
              <a:buFont typeface="Wingdings" pitchFamily="2" charset="2"/>
              <a:buChar char="§"/>
            </a:pPr>
            <a:r>
              <a:rPr lang="en-US" sz="2800" dirty="0"/>
              <a:t>Object orientation. </a:t>
            </a:r>
          </a:p>
          <a:p>
            <a:pPr marL="1030288" lvl="1" indent="-573088">
              <a:spcAft>
                <a:spcPts val="300"/>
              </a:spcAft>
              <a:buClr>
                <a:schemeClr val="accent6">
                  <a:lumMod val="50000"/>
                </a:schemeClr>
              </a:buClr>
              <a:buFont typeface="Wingdings" pitchFamily="2" charset="2"/>
              <a:buChar char="§"/>
            </a:pPr>
            <a:r>
              <a:rPr lang="en-US" sz="2800" dirty="0"/>
              <a:t>Use of configuration files to achieve modifiability without recoding or recompiling.</a:t>
            </a:r>
          </a:p>
          <a:p>
            <a:pPr marL="1030288" lvl="1" indent="-573088">
              <a:spcAft>
                <a:spcPts val="300"/>
              </a:spcAft>
              <a:buClr>
                <a:schemeClr val="accent6">
                  <a:lumMod val="50000"/>
                </a:schemeClr>
              </a:buClr>
              <a:buFont typeface="Wingdings" pitchFamily="2" charset="2"/>
              <a:buChar char="§"/>
            </a:pPr>
            <a:r>
              <a:rPr lang="en-US" sz="2800" dirty="0"/>
              <a:t>Client-server transaction processing. </a:t>
            </a:r>
          </a:p>
          <a:p>
            <a:pPr marL="1030288" lvl="1" indent="-573088">
              <a:spcAft>
                <a:spcPts val="300"/>
              </a:spcAft>
              <a:buClr>
                <a:schemeClr val="accent6">
                  <a:lumMod val="50000"/>
                </a:schemeClr>
              </a:buClr>
              <a:buFont typeface="Wingdings" pitchFamily="2" charset="2"/>
              <a:buChar char="§"/>
            </a:pPr>
            <a:r>
              <a:rPr lang="en-US" sz="2800" dirty="0"/>
              <a:t>A data-centric architectural pattern, with a large commercial database at its heart.</a:t>
            </a:r>
          </a:p>
        </p:txBody>
      </p:sp>
      <p:sp>
        <p:nvSpPr>
          <p:cNvPr id="2" name="TextBox 1"/>
          <p:cNvSpPr txBox="1"/>
          <p:nvPr/>
        </p:nvSpPr>
        <p:spPr>
          <a:xfrm>
            <a:off x="4756552" y="6248400"/>
            <a:ext cx="5867400" cy="461665"/>
          </a:xfrm>
          <a:prstGeom prst="rect">
            <a:avLst/>
          </a:prstGeom>
          <a:solidFill>
            <a:schemeClr val="accent2"/>
          </a:solidFill>
        </p:spPr>
        <p:txBody>
          <a:bodyPr wrap="square" rtlCol="0">
            <a:spAutoFit/>
          </a:bodyPr>
          <a:lstStyle/>
          <a:p>
            <a:r>
              <a:rPr lang="en-US" sz="2400" dirty="0"/>
              <a:t>Articulate the approaches used in the design.</a:t>
            </a:r>
          </a:p>
        </p:txBody>
      </p:sp>
    </p:spTree>
    <p:extLst>
      <p:ext uri="{BB962C8B-B14F-4D97-AF65-F5344CB8AC3E}">
        <p14:creationId xmlns:p14="http://schemas.microsoft.com/office/powerpoint/2010/main" val="4246122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1</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Step 5: Generate Utility Tree</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19</a:t>
            </a:fld>
            <a:endParaRPr lang="en-US"/>
          </a:p>
        </p:txBody>
      </p:sp>
      <p:pic>
        <p:nvPicPr>
          <p:cNvPr id="6" name="Picture 5" descr="Utility tree example"/>
          <p:cNvPicPr>
            <a:picLocks noChangeAspect="1" noChangeArrowheads="1"/>
          </p:cNvPicPr>
          <p:nvPr/>
        </p:nvPicPr>
        <p:blipFill>
          <a:blip r:embed="rId3" cstate="print"/>
          <a:srcRect/>
          <a:stretch>
            <a:fillRect/>
          </a:stretch>
        </p:blipFill>
        <p:spPr bwMode="auto">
          <a:xfrm>
            <a:off x="894144" y="1270690"/>
            <a:ext cx="10057607" cy="5294334"/>
          </a:xfrm>
          <a:prstGeom prst="rect">
            <a:avLst/>
          </a:prstGeom>
          <a:noFill/>
          <a:ln w="9525">
            <a:noFill/>
            <a:miter lim="800000"/>
            <a:headEnd/>
            <a:tailEnd/>
          </a:ln>
          <a:effectLst/>
        </p:spPr>
      </p:pic>
      <p:sp>
        <p:nvSpPr>
          <p:cNvPr id="7" name="TextBox 6"/>
          <p:cNvSpPr txBox="1"/>
          <p:nvPr/>
        </p:nvSpPr>
        <p:spPr>
          <a:xfrm>
            <a:off x="7875950" y="609600"/>
            <a:ext cx="3089305" cy="1754326"/>
          </a:xfrm>
          <a:prstGeom prst="rect">
            <a:avLst/>
          </a:prstGeom>
          <a:solidFill>
            <a:schemeClr val="accent2"/>
          </a:solidFill>
        </p:spPr>
        <p:txBody>
          <a:bodyPr wrap="square" rtlCol="0">
            <a:spAutoFit/>
          </a:bodyPr>
          <a:lstStyle/>
          <a:p>
            <a:r>
              <a:rPr lang="en-US" dirty="0"/>
              <a:t>All quality attributes identified in step 2 are included, and each one is refined.  </a:t>
            </a:r>
          </a:p>
          <a:p>
            <a:r>
              <a:rPr lang="en-US" dirty="0"/>
              <a:t>(X,Y)  X = Importance, </a:t>
            </a:r>
          </a:p>
          <a:p>
            <a:r>
              <a:rPr lang="en-US" dirty="0"/>
              <a:t>          Y = Difficulty </a:t>
            </a:r>
            <a:br>
              <a:rPr lang="en-US" dirty="0"/>
            </a:br>
            <a:r>
              <a:rPr lang="en-US" dirty="0"/>
              <a:t>L = Low,  M = Medium,  H=High</a:t>
            </a:r>
          </a:p>
        </p:txBody>
      </p:sp>
    </p:spTree>
    <p:extLst>
      <p:ext uri="{BB962C8B-B14F-4D97-AF65-F5344CB8AC3E}">
        <p14:creationId xmlns:p14="http://schemas.microsoft.com/office/powerpoint/2010/main" val="382286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The ATAM</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a:t>
            </a:fld>
            <a:endParaRPr lang="en-US"/>
          </a:p>
        </p:txBody>
      </p:sp>
      <p:sp>
        <p:nvSpPr>
          <p:cNvPr id="9" name="TextBox 8"/>
          <p:cNvSpPr txBox="1"/>
          <p:nvPr/>
        </p:nvSpPr>
        <p:spPr>
          <a:xfrm>
            <a:off x="381000" y="1143001"/>
            <a:ext cx="10744200" cy="523220"/>
          </a:xfrm>
          <a:prstGeom prst="rect">
            <a:avLst/>
          </a:prstGeom>
          <a:noFill/>
        </p:spPr>
        <p:txBody>
          <a:bodyPr wrap="square" rtlCol="0">
            <a:spAutoFit/>
          </a:bodyPr>
          <a:lstStyle/>
          <a:p>
            <a:pPr algn="ctr">
              <a:spcBef>
                <a:spcPts val="1200"/>
              </a:spcBef>
              <a:buClr>
                <a:schemeClr val="accent6">
                  <a:lumMod val="50000"/>
                </a:schemeClr>
              </a:buClr>
            </a:pPr>
            <a:r>
              <a:rPr lang="en-US" sz="2800" dirty="0"/>
              <a:t>Architectural Tradeoff Analysis Method (ATAM)</a:t>
            </a:r>
          </a:p>
        </p:txBody>
      </p:sp>
      <p:pic>
        <p:nvPicPr>
          <p:cNvPr id="2050"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srcRect/>
          <a:stretch>
            <a:fillRect/>
          </a:stretch>
        </p:blipFill>
        <p:spPr bwMode="auto">
          <a:xfrm>
            <a:off x="2362200" y="1828801"/>
            <a:ext cx="6781800" cy="4695825"/>
          </a:xfrm>
          <a:prstGeom prst="rect">
            <a:avLst/>
          </a:prstGeom>
          <a:noFill/>
          <a:ln w="9525">
            <a:noFill/>
            <a:miter lim="800000"/>
            <a:headEnd/>
            <a:tailEnd/>
          </a:ln>
        </p:spPr>
      </p:pic>
      <p:sp>
        <p:nvSpPr>
          <p:cNvPr id="11" name="Rectangle 10"/>
          <p:cNvSpPr/>
          <p:nvPr/>
        </p:nvSpPr>
        <p:spPr>
          <a:xfrm>
            <a:off x="1752600" y="6474024"/>
            <a:ext cx="6705600" cy="307777"/>
          </a:xfrm>
          <a:prstGeom prst="rect">
            <a:avLst/>
          </a:prstGeom>
        </p:spPr>
        <p:txBody>
          <a:bodyPr wrap="square">
            <a:spAutoFit/>
          </a:bodyPr>
          <a:lstStyle/>
          <a:p>
            <a:r>
              <a:rPr lang="en-US" sz="1400" dirty="0">
                <a:solidFill>
                  <a:schemeClr val="accent4">
                    <a:lumMod val="75000"/>
                  </a:schemeClr>
                </a:solidFill>
              </a:rPr>
              <a:t>Images from: http://blog.colossaltechnologies.com/?m=200811</a:t>
            </a:r>
          </a:p>
        </p:txBody>
      </p:sp>
    </p:spTree>
    <p:extLst>
      <p:ext uri="{BB962C8B-B14F-4D97-AF65-F5344CB8AC3E}">
        <p14:creationId xmlns:p14="http://schemas.microsoft.com/office/powerpoint/2010/main" val="207248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1</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Another example…</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20</a:t>
            </a:fld>
            <a:endParaRPr lang="en-US"/>
          </a:p>
        </p:txBody>
      </p:sp>
      <p:pic>
        <p:nvPicPr>
          <p:cNvPr id="3074" name="Picture 2" descr="Utility tree example 2"/>
          <p:cNvPicPr>
            <a:picLocks noChangeAspect="1" noChangeArrowheads="1"/>
          </p:cNvPicPr>
          <p:nvPr/>
        </p:nvPicPr>
        <p:blipFill>
          <a:blip r:embed="rId3" cstate="print"/>
          <a:srcRect/>
          <a:stretch>
            <a:fillRect/>
          </a:stretch>
        </p:blipFill>
        <p:spPr bwMode="auto">
          <a:xfrm>
            <a:off x="556222" y="1156195"/>
            <a:ext cx="7111204" cy="5470157"/>
          </a:xfrm>
          <a:prstGeom prst="rect">
            <a:avLst/>
          </a:prstGeom>
          <a:noFill/>
          <a:ln w="9525">
            <a:noFill/>
            <a:miter lim="800000"/>
            <a:headEnd/>
            <a:tailEnd/>
          </a:ln>
        </p:spPr>
      </p:pic>
      <p:sp>
        <p:nvSpPr>
          <p:cNvPr id="2" name="TextBox 1">
            <a:extLst>
              <a:ext uri="{FF2B5EF4-FFF2-40B4-BE49-F238E27FC236}">
                <a16:creationId xmlns:a16="http://schemas.microsoft.com/office/drawing/2014/main" id="{0C7E6598-19F9-D280-38D5-6FF8A01FADDA}"/>
              </a:ext>
            </a:extLst>
          </p:cNvPr>
          <p:cNvSpPr txBox="1"/>
          <p:nvPr/>
        </p:nvSpPr>
        <p:spPr>
          <a:xfrm>
            <a:off x="8023026" y="2136947"/>
            <a:ext cx="3089305" cy="1754326"/>
          </a:xfrm>
          <a:prstGeom prst="rect">
            <a:avLst/>
          </a:prstGeom>
          <a:solidFill>
            <a:schemeClr val="accent2"/>
          </a:solidFill>
        </p:spPr>
        <p:txBody>
          <a:bodyPr wrap="square" rtlCol="0">
            <a:spAutoFit/>
          </a:bodyPr>
          <a:lstStyle/>
          <a:p>
            <a:r>
              <a:rPr lang="en-US" dirty="0"/>
              <a:t>All quality attributes identified in step 2 are included, and each one is refined.  </a:t>
            </a:r>
          </a:p>
          <a:p>
            <a:r>
              <a:rPr lang="en-US" dirty="0"/>
              <a:t>(X,Y)  X = Importance, </a:t>
            </a:r>
          </a:p>
          <a:p>
            <a:r>
              <a:rPr lang="en-US" dirty="0"/>
              <a:t>          Y = Difficulty </a:t>
            </a:r>
            <a:br>
              <a:rPr lang="en-US" dirty="0"/>
            </a:br>
            <a:r>
              <a:rPr lang="en-US" dirty="0"/>
              <a:t>L = Low,  M = Medium,  H=High</a:t>
            </a:r>
          </a:p>
        </p:txBody>
      </p:sp>
      <p:sp>
        <p:nvSpPr>
          <p:cNvPr id="3" name="TextBox 2">
            <a:extLst>
              <a:ext uri="{FF2B5EF4-FFF2-40B4-BE49-F238E27FC236}">
                <a16:creationId xmlns:a16="http://schemas.microsoft.com/office/drawing/2014/main" id="{2AF3E8B1-2914-7C79-778C-FE79C2B0E422}"/>
              </a:ext>
            </a:extLst>
          </p:cNvPr>
          <p:cNvSpPr txBox="1"/>
          <p:nvPr/>
        </p:nvSpPr>
        <p:spPr>
          <a:xfrm>
            <a:off x="8029460" y="4267200"/>
            <a:ext cx="3089305" cy="923330"/>
          </a:xfrm>
          <a:prstGeom prst="rect">
            <a:avLst/>
          </a:prstGeom>
          <a:solidFill>
            <a:schemeClr val="accent2"/>
          </a:solidFill>
        </p:spPr>
        <p:txBody>
          <a:bodyPr wrap="square" rtlCol="0">
            <a:spAutoFit/>
          </a:bodyPr>
          <a:lstStyle/>
          <a:p>
            <a:r>
              <a:rPr lang="en-US" dirty="0"/>
              <a:t>Note that the leaf nodes (rated requirements in the last column) are </a:t>
            </a:r>
            <a:r>
              <a:rPr lang="en-US" b="1" dirty="0"/>
              <a:t>measurable</a:t>
            </a:r>
            <a:r>
              <a:rPr lang="en-US" dirty="0"/>
              <a:t>!</a:t>
            </a:r>
          </a:p>
        </p:txBody>
      </p:sp>
    </p:spTree>
    <p:extLst>
      <p:ext uri="{BB962C8B-B14F-4D97-AF65-F5344CB8AC3E}">
        <p14:creationId xmlns:p14="http://schemas.microsoft.com/office/powerpoint/2010/main" val="3073224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1</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3600" b="0" dirty="0"/>
              <a:t>Step 6: Analyze Architectural Approaches</a:t>
            </a:r>
            <a:endParaRPr lang="en-US" sz="4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21</a:t>
            </a:fld>
            <a:endParaRPr lang="en-US"/>
          </a:p>
        </p:txBody>
      </p:sp>
      <p:sp>
        <p:nvSpPr>
          <p:cNvPr id="9" name="TextBox 8"/>
          <p:cNvSpPr txBox="1"/>
          <p:nvPr/>
        </p:nvSpPr>
        <p:spPr>
          <a:xfrm>
            <a:off x="462950" y="1214258"/>
            <a:ext cx="10662249" cy="5378395"/>
          </a:xfrm>
          <a:prstGeom prst="rect">
            <a:avLst/>
          </a:prstGeom>
          <a:noFill/>
        </p:spPr>
        <p:txBody>
          <a:bodyPr wrap="square" rtlCol="0">
            <a:spAutoFit/>
          </a:bodyPr>
          <a:lstStyle/>
          <a:p>
            <a:pPr marL="573088" indent="-573088">
              <a:spcAft>
                <a:spcPts val="300"/>
              </a:spcAft>
              <a:buClr>
                <a:schemeClr val="accent6">
                  <a:lumMod val="50000"/>
                </a:schemeClr>
              </a:buClr>
              <a:buFont typeface="Wingdings" pitchFamily="2" charset="2"/>
              <a:buChar char="§"/>
            </a:pPr>
            <a:r>
              <a:rPr lang="en-US" sz="2800" dirty="0"/>
              <a:t>Look for (H, H) and (H, M) scenarios and </a:t>
            </a:r>
            <a:r>
              <a:rPr lang="en-US" sz="2800" b="1" dirty="0"/>
              <a:t>show how the architecture supports them</a:t>
            </a:r>
            <a:r>
              <a:rPr lang="en-US" sz="2800" dirty="0"/>
              <a:t>.</a:t>
            </a:r>
          </a:p>
          <a:p>
            <a:pPr marL="573088" indent="-573088">
              <a:spcAft>
                <a:spcPts val="300"/>
              </a:spcAft>
              <a:buClr>
                <a:schemeClr val="accent6">
                  <a:lumMod val="50000"/>
                </a:schemeClr>
              </a:buClr>
              <a:buFont typeface="Wingdings" pitchFamily="2" charset="2"/>
              <a:buChar char="§"/>
            </a:pPr>
            <a:r>
              <a:rPr lang="en-US" sz="2800" b="1" dirty="0"/>
              <a:t>Examples</a:t>
            </a:r>
            <a:r>
              <a:rPr lang="en-US" sz="2800" dirty="0"/>
              <a:t> from Nightingale system:</a:t>
            </a:r>
          </a:p>
          <a:p>
            <a:pPr marL="1030288" lvl="1" indent="-457200">
              <a:spcAft>
                <a:spcPts val="300"/>
              </a:spcAft>
              <a:buClr>
                <a:schemeClr val="accent6">
                  <a:lumMod val="50000"/>
                </a:schemeClr>
              </a:buClr>
              <a:buFont typeface="+mj-lt"/>
              <a:buAutoNum type="arabicPeriod"/>
            </a:pPr>
            <a:r>
              <a:rPr lang="en-US" sz="2800" dirty="0"/>
              <a:t>Because Nightingale uses vendor-specific tools, components, and an SQL dialect not supported by or compatible with databases supplied by other vendors, replacing the database would be extremely difficult and expensive, requiring several staff-years of effort. </a:t>
            </a:r>
          </a:p>
          <a:p>
            <a:pPr marL="1030288" lvl="1" indent="-457200">
              <a:spcAft>
                <a:spcPts val="300"/>
              </a:spcAft>
              <a:buClr>
                <a:schemeClr val="accent6">
                  <a:lumMod val="50000"/>
                </a:schemeClr>
              </a:buClr>
              <a:buFont typeface="+mj-lt"/>
              <a:buAutoNum type="arabicPeriod"/>
            </a:pPr>
            <a:r>
              <a:rPr lang="en-US" sz="2800" dirty="0"/>
              <a:t>Because operating system dependencies have been localized or eliminated from OLTM and DSRGM, replacing the operating system with another one would require only a small modification.</a:t>
            </a:r>
          </a:p>
        </p:txBody>
      </p:sp>
    </p:spTree>
    <p:extLst>
      <p:ext uri="{BB962C8B-B14F-4D97-AF65-F5344CB8AC3E}">
        <p14:creationId xmlns:p14="http://schemas.microsoft.com/office/powerpoint/2010/main" val="37600169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6FBAE-2696-35C2-F406-37BCD721FB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2E45E6-33D1-F20E-3B8C-86B533097D14}"/>
              </a:ext>
            </a:extLst>
          </p:cNvPr>
          <p:cNvSpPr>
            <a:spLocks noGrp="1"/>
          </p:cNvSpPr>
          <p:nvPr>
            <p:ph type="title"/>
          </p:nvPr>
        </p:nvSpPr>
        <p:spPr/>
        <p:txBody>
          <a:bodyPr>
            <a:normAutofit/>
          </a:bodyPr>
          <a:lstStyle/>
          <a:p>
            <a:r>
              <a:rPr lang="en-US" dirty="0"/>
              <a:t>The ATAM-Phase 1</a:t>
            </a:r>
          </a:p>
        </p:txBody>
      </p:sp>
      <p:sp>
        <p:nvSpPr>
          <p:cNvPr id="5" name="Text Placeholder 4">
            <a:extLst>
              <a:ext uri="{FF2B5EF4-FFF2-40B4-BE49-F238E27FC236}">
                <a16:creationId xmlns:a16="http://schemas.microsoft.com/office/drawing/2014/main" id="{AF64EF38-CEA6-653D-663B-56A3CD912AAE}"/>
              </a:ext>
            </a:extLst>
          </p:cNvPr>
          <p:cNvSpPr>
            <a:spLocks noGrp="1"/>
          </p:cNvSpPr>
          <p:nvPr>
            <p:ph type="body" sz="quarter" idx="13"/>
          </p:nvPr>
        </p:nvSpPr>
        <p:spPr>
          <a:xfrm>
            <a:off x="381000" y="381000"/>
            <a:ext cx="10744200" cy="685800"/>
          </a:xfrm>
        </p:spPr>
        <p:txBody>
          <a:bodyPr>
            <a:noAutofit/>
          </a:bodyPr>
          <a:lstStyle/>
          <a:p>
            <a:r>
              <a:rPr lang="en-US" sz="3600" b="0" dirty="0"/>
              <a:t>Step 6: Analyze Architectural Approaches</a:t>
            </a:r>
            <a:endParaRPr lang="en-US" sz="4000" b="0" dirty="0"/>
          </a:p>
        </p:txBody>
      </p:sp>
      <p:sp>
        <p:nvSpPr>
          <p:cNvPr id="8" name="Slide Number Placeholder 7">
            <a:extLst>
              <a:ext uri="{FF2B5EF4-FFF2-40B4-BE49-F238E27FC236}">
                <a16:creationId xmlns:a16="http://schemas.microsoft.com/office/drawing/2014/main" id="{A80F0131-1543-54DF-6C1B-9280E9BB6C66}"/>
              </a:ext>
            </a:extLst>
          </p:cNvPr>
          <p:cNvSpPr>
            <a:spLocks noGrp="1"/>
          </p:cNvSpPr>
          <p:nvPr>
            <p:ph type="sldNum" sz="quarter" idx="15"/>
          </p:nvPr>
        </p:nvSpPr>
        <p:spPr/>
        <p:txBody>
          <a:bodyPr/>
          <a:lstStyle/>
          <a:p>
            <a:pPr algn="r"/>
            <a:fld id="{256D3EEF-DE4E-429D-8EC4-DDC531AFF587}" type="slidenum">
              <a:rPr lang="en-US"/>
              <a:pPr algn="r"/>
              <a:t>22</a:t>
            </a:fld>
            <a:endParaRPr lang="en-US"/>
          </a:p>
        </p:txBody>
      </p:sp>
      <p:sp>
        <p:nvSpPr>
          <p:cNvPr id="9" name="TextBox 8">
            <a:extLst>
              <a:ext uri="{FF2B5EF4-FFF2-40B4-BE49-F238E27FC236}">
                <a16:creationId xmlns:a16="http://schemas.microsoft.com/office/drawing/2014/main" id="{F19B0194-2C07-6D98-14BA-02C7D4C908AD}"/>
              </a:ext>
            </a:extLst>
          </p:cNvPr>
          <p:cNvSpPr txBox="1"/>
          <p:nvPr/>
        </p:nvSpPr>
        <p:spPr>
          <a:xfrm>
            <a:off x="381000" y="3429000"/>
            <a:ext cx="10662249" cy="707886"/>
          </a:xfrm>
          <a:prstGeom prst="rect">
            <a:avLst/>
          </a:prstGeom>
          <a:noFill/>
        </p:spPr>
        <p:txBody>
          <a:bodyPr wrap="square" rtlCol="0">
            <a:spAutoFit/>
          </a:bodyPr>
          <a:lstStyle/>
          <a:p>
            <a:pPr algn="ctr">
              <a:spcAft>
                <a:spcPts val="300"/>
              </a:spcAft>
              <a:buClr>
                <a:schemeClr val="accent6">
                  <a:lumMod val="50000"/>
                </a:schemeClr>
              </a:buClr>
            </a:pPr>
            <a:r>
              <a:rPr lang="en-US" sz="4000" dirty="0"/>
              <a:t>We are now done with Phase 1! </a:t>
            </a:r>
          </a:p>
        </p:txBody>
      </p:sp>
      <p:pic>
        <p:nvPicPr>
          <p:cNvPr id="3" name="Picture 2">
            <a:extLst>
              <a:ext uri="{FF2B5EF4-FFF2-40B4-BE49-F238E27FC236}">
                <a16:creationId xmlns:a16="http://schemas.microsoft.com/office/drawing/2014/main" id="{E93A4147-0960-9699-13C8-7CDA5CD65A9B}"/>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4341" y="4237468"/>
            <a:ext cx="3377518" cy="2169331"/>
          </a:xfrm>
          <a:prstGeom prst="rect">
            <a:avLst/>
          </a:prstGeom>
        </p:spPr>
      </p:pic>
      <p:pic>
        <p:nvPicPr>
          <p:cNvPr id="7" name="Picture 6">
            <a:extLst>
              <a:ext uri="{FF2B5EF4-FFF2-40B4-BE49-F238E27FC236}">
                <a16:creationId xmlns:a16="http://schemas.microsoft.com/office/drawing/2014/main" id="{6FF21CE6-F400-22B9-9745-37CF335F0386}"/>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211" y="4244615"/>
            <a:ext cx="3232556" cy="2155037"/>
          </a:xfrm>
          <a:prstGeom prst="rect">
            <a:avLst/>
          </a:prstGeom>
        </p:spPr>
      </p:pic>
      <p:pic>
        <p:nvPicPr>
          <p:cNvPr id="11" name="Picture 10">
            <a:extLst>
              <a:ext uri="{FF2B5EF4-FFF2-40B4-BE49-F238E27FC236}">
                <a16:creationId xmlns:a16="http://schemas.microsoft.com/office/drawing/2014/main" id="{A172E638-AE0F-8B37-38B9-D3617EE7ECE4}"/>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07291" y="1170645"/>
            <a:ext cx="3217909" cy="2144749"/>
          </a:xfrm>
          <a:prstGeom prst="rect">
            <a:avLst/>
          </a:prstGeom>
        </p:spPr>
      </p:pic>
      <p:pic>
        <p:nvPicPr>
          <p:cNvPr id="13" name="Picture 12">
            <a:extLst>
              <a:ext uri="{FF2B5EF4-FFF2-40B4-BE49-F238E27FC236}">
                <a16:creationId xmlns:a16="http://schemas.microsoft.com/office/drawing/2014/main" id="{7E1D1071-CAB2-A502-1825-8BEBE89390C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36822" y="1165764"/>
            <a:ext cx="3232556" cy="2154511"/>
          </a:xfrm>
          <a:prstGeom prst="rect">
            <a:avLst/>
          </a:prstGeom>
        </p:spPr>
      </p:pic>
      <p:pic>
        <p:nvPicPr>
          <p:cNvPr id="15" name="Picture 14">
            <a:extLst>
              <a:ext uri="{FF2B5EF4-FFF2-40B4-BE49-F238E27FC236}">
                <a16:creationId xmlns:a16="http://schemas.microsoft.com/office/drawing/2014/main" id="{4045C4A9-F9EF-0A7C-B761-029FD583C8DB}"/>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92644" y="4243549"/>
            <a:ext cx="3232556" cy="2157168"/>
          </a:xfrm>
          <a:prstGeom prst="rect">
            <a:avLst/>
          </a:prstGeom>
        </p:spPr>
      </p:pic>
      <p:pic>
        <p:nvPicPr>
          <p:cNvPr id="17" name="Picture 16">
            <a:extLst>
              <a:ext uri="{FF2B5EF4-FFF2-40B4-BE49-F238E27FC236}">
                <a16:creationId xmlns:a16="http://schemas.microsoft.com/office/drawing/2014/main" id="{49D5743A-76F4-3A9A-2882-1054868DEB7D}"/>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000" y="1165764"/>
            <a:ext cx="3231767" cy="2154511"/>
          </a:xfrm>
          <a:prstGeom prst="rect">
            <a:avLst/>
          </a:prstGeom>
        </p:spPr>
      </p:pic>
    </p:spTree>
    <p:extLst>
      <p:ext uri="{BB962C8B-B14F-4D97-AF65-F5344CB8AC3E}">
        <p14:creationId xmlns:p14="http://schemas.microsoft.com/office/powerpoint/2010/main" val="4228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2</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3600" b="0" dirty="0"/>
              <a:t>ATAM: Phase 2</a:t>
            </a:r>
            <a:endParaRPr lang="en-US" sz="4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23</a:t>
            </a:fld>
            <a:endParaRPr lang="en-US"/>
          </a:p>
        </p:txBody>
      </p:sp>
      <p:sp>
        <p:nvSpPr>
          <p:cNvPr id="9" name="TextBox 8"/>
          <p:cNvSpPr txBox="1"/>
          <p:nvPr/>
        </p:nvSpPr>
        <p:spPr>
          <a:xfrm>
            <a:off x="381000" y="1219200"/>
            <a:ext cx="10744200" cy="4201150"/>
          </a:xfrm>
          <a:prstGeom prst="rect">
            <a:avLst/>
          </a:prstGeom>
          <a:noFill/>
        </p:spPr>
        <p:txBody>
          <a:bodyPr wrap="square" rtlCol="0">
            <a:spAutoFit/>
          </a:bodyPr>
          <a:lstStyle/>
          <a:p>
            <a:pPr marL="573088" indent="-573088">
              <a:spcAft>
                <a:spcPts val="300"/>
              </a:spcAft>
              <a:buClr>
                <a:schemeClr val="accent6">
                  <a:lumMod val="50000"/>
                </a:schemeClr>
              </a:buClr>
              <a:buFont typeface="Wingdings" pitchFamily="2" charset="2"/>
              <a:buChar char="§"/>
            </a:pPr>
            <a:r>
              <a:rPr lang="en-US" sz="2800" dirty="0"/>
              <a:t>Phase 2 commences after a couple of weeks in which previous findings are written up.</a:t>
            </a:r>
          </a:p>
          <a:p>
            <a:pPr marL="1030288" lvl="1" indent="-573088">
              <a:spcAft>
                <a:spcPts val="300"/>
              </a:spcAft>
              <a:buClr>
                <a:schemeClr val="accent6">
                  <a:lumMod val="50000"/>
                </a:schemeClr>
              </a:buClr>
              <a:buFont typeface="Wingdings" pitchFamily="2" charset="2"/>
              <a:buChar char="§"/>
            </a:pPr>
            <a:r>
              <a:rPr lang="en-US" sz="2800" dirty="0"/>
              <a:t>Attended by additional stakeholders.</a:t>
            </a:r>
          </a:p>
          <a:p>
            <a:pPr marL="1030288" lvl="1" indent="-573088">
              <a:spcAft>
                <a:spcPts val="300"/>
              </a:spcAft>
              <a:buClr>
                <a:schemeClr val="accent6">
                  <a:lumMod val="50000"/>
                </a:schemeClr>
              </a:buClr>
              <a:buFont typeface="Wingdings" pitchFamily="2" charset="2"/>
              <a:buChar char="§"/>
            </a:pPr>
            <a:r>
              <a:rPr lang="en-US" sz="2800" dirty="0"/>
              <a:t>Before beginning Phase 2, everyone is brought up to speed on a summary of the upcoming method steps and results so far.  </a:t>
            </a:r>
          </a:p>
          <a:p>
            <a:pPr marL="573088" indent="-573088">
              <a:spcAft>
                <a:spcPts val="300"/>
              </a:spcAft>
              <a:buClr>
                <a:schemeClr val="accent6">
                  <a:lumMod val="50000"/>
                </a:schemeClr>
              </a:buClr>
              <a:buFont typeface="Wingdings" pitchFamily="2" charset="2"/>
              <a:buChar char="§"/>
            </a:pPr>
            <a:r>
              <a:rPr lang="en-US" sz="2800" dirty="0"/>
              <a:t>Includes the following steps:</a:t>
            </a:r>
          </a:p>
          <a:p>
            <a:pPr marL="1030288" lvl="1" indent="-573088">
              <a:spcAft>
                <a:spcPts val="300"/>
              </a:spcAft>
              <a:buClr>
                <a:schemeClr val="accent6">
                  <a:lumMod val="50000"/>
                </a:schemeClr>
              </a:buClr>
              <a:buFont typeface="Wingdings" pitchFamily="2" charset="2"/>
              <a:buChar char="§"/>
            </a:pPr>
            <a:r>
              <a:rPr lang="en-US" sz="2800" dirty="0"/>
              <a:t>Brainstorm and prioritize scenarios.</a:t>
            </a:r>
          </a:p>
          <a:p>
            <a:pPr marL="1030288" lvl="1" indent="-573088">
              <a:spcAft>
                <a:spcPts val="300"/>
              </a:spcAft>
              <a:buClr>
                <a:schemeClr val="accent6">
                  <a:lumMod val="50000"/>
                </a:schemeClr>
              </a:buClr>
              <a:buFont typeface="Wingdings" pitchFamily="2" charset="2"/>
              <a:buChar char="§"/>
            </a:pPr>
            <a:r>
              <a:rPr lang="en-US" sz="2800" dirty="0"/>
              <a:t>Analyze architectural approaches.</a:t>
            </a:r>
          </a:p>
          <a:p>
            <a:pPr marL="1030288" lvl="1" indent="-573088">
              <a:spcAft>
                <a:spcPts val="300"/>
              </a:spcAft>
              <a:buClr>
                <a:schemeClr val="accent6">
                  <a:lumMod val="50000"/>
                </a:schemeClr>
              </a:buClr>
              <a:buFont typeface="Wingdings" pitchFamily="2" charset="2"/>
              <a:buChar char="§"/>
            </a:pPr>
            <a:r>
              <a:rPr lang="en-US" sz="2800" dirty="0"/>
              <a:t>Present results.</a:t>
            </a:r>
          </a:p>
        </p:txBody>
      </p:sp>
    </p:spTree>
    <p:extLst>
      <p:ext uri="{BB962C8B-B14F-4D97-AF65-F5344CB8AC3E}">
        <p14:creationId xmlns:p14="http://schemas.microsoft.com/office/powerpoint/2010/main" val="52795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2</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3600" b="0" dirty="0"/>
              <a:t>Step 7: Brainstorm and Prioritize</a:t>
            </a:r>
            <a:endParaRPr lang="en-US" sz="4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24</a:t>
            </a:fld>
            <a:endParaRPr lang="en-US"/>
          </a:p>
        </p:txBody>
      </p:sp>
      <p:sp>
        <p:nvSpPr>
          <p:cNvPr id="9" name="TextBox 8"/>
          <p:cNvSpPr txBox="1"/>
          <p:nvPr/>
        </p:nvSpPr>
        <p:spPr>
          <a:xfrm>
            <a:off x="462950" y="1219200"/>
            <a:ext cx="10662249" cy="5309146"/>
          </a:xfrm>
          <a:prstGeom prst="rect">
            <a:avLst/>
          </a:prstGeom>
          <a:noFill/>
        </p:spPr>
        <p:txBody>
          <a:bodyPr wrap="square" rtlCol="0">
            <a:spAutoFit/>
          </a:bodyPr>
          <a:lstStyle/>
          <a:p>
            <a:pPr marL="573088" indent="-573088">
              <a:spcAft>
                <a:spcPts val="300"/>
              </a:spcAft>
              <a:buClr>
                <a:schemeClr val="accent6">
                  <a:lumMod val="50000"/>
                </a:schemeClr>
              </a:buClr>
              <a:buFont typeface="Wingdings" pitchFamily="2" charset="2"/>
              <a:buChar char="§"/>
            </a:pPr>
            <a:r>
              <a:rPr lang="en-US" sz="2800" dirty="0"/>
              <a:t>A larger group of stakeholders brainstorms scenarios that are operationally meaningful with respect to their roles. Scenarios may include ones in the utility tree, but may also include additional ones.</a:t>
            </a:r>
          </a:p>
          <a:p>
            <a:pPr marL="573088" indent="-573088">
              <a:spcAft>
                <a:spcPts val="300"/>
              </a:spcAft>
              <a:buClr>
                <a:schemeClr val="accent6">
                  <a:lumMod val="50000"/>
                </a:schemeClr>
              </a:buClr>
              <a:buFont typeface="Wingdings" pitchFamily="2" charset="2"/>
              <a:buChar char="§"/>
            </a:pPr>
            <a:r>
              <a:rPr lang="en-US" sz="2800" dirty="0"/>
              <a:t>Purpose is to make sure architecture vision aligns with stakeholders’ expectations.</a:t>
            </a:r>
          </a:p>
          <a:p>
            <a:pPr marL="573088" indent="-573088">
              <a:spcAft>
                <a:spcPts val="300"/>
              </a:spcAft>
              <a:buClr>
                <a:schemeClr val="accent6">
                  <a:lumMod val="50000"/>
                </a:schemeClr>
              </a:buClr>
              <a:buFont typeface="Wingdings" pitchFamily="2" charset="2"/>
              <a:buChar char="§"/>
            </a:pPr>
            <a:r>
              <a:rPr lang="en-US" sz="2800" dirty="0"/>
              <a:t>Prioritized using a voting scheme.</a:t>
            </a:r>
          </a:p>
          <a:p>
            <a:pPr marL="573088" indent="-573088">
              <a:spcAft>
                <a:spcPts val="300"/>
              </a:spcAft>
              <a:buClr>
                <a:schemeClr val="accent6">
                  <a:lumMod val="50000"/>
                </a:schemeClr>
              </a:buClr>
              <a:buFont typeface="Wingdings" pitchFamily="2" charset="2"/>
              <a:buChar char="§"/>
            </a:pPr>
            <a:r>
              <a:rPr lang="en-US" sz="2800" dirty="0"/>
              <a:t>Examples:</a:t>
            </a:r>
          </a:p>
          <a:p>
            <a:pPr marL="1030288" lvl="1" indent="-573088">
              <a:spcAft>
                <a:spcPts val="300"/>
              </a:spcAft>
              <a:buClr>
                <a:schemeClr val="accent6">
                  <a:lumMod val="50000"/>
                </a:schemeClr>
              </a:buClr>
              <a:buFont typeface="Wingdings" pitchFamily="2" charset="2"/>
              <a:buChar char="§"/>
            </a:pPr>
            <a:r>
              <a:rPr lang="en-US" sz="2400" dirty="0"/>
              <a:t>Previously public data is made private, &amp; access is adjusted accordingly.</a:t>
            </a:r>
          </a:p>
          <a:p>
            <a:pPr marL="1030288" lvl="1" indent="-573088">
              <a:spcAft>
                <a:spcPts val="300"/>
              </a:spcAft>
              <a:buClr>
                <a:schemeClr val="accent6">
                  <a:lumMod val="50000"/>
                </a:schemeClr>
              </a:buClr>
              <a:buFont typeface="Wingdings" pitchFamily="2" charset="2"/>
              <a:buChar char="§"/>
            </a:pPr>
            <a:r>
              <a:rPr lang="en-US" sz="2400" dirty="0"/>
              <a:t>Data in the information hub is replicated to a branch clinic, and performance is degraded.</a:t>
            </a:r>
          </a:p>
          <a:p>
            <a:pPr marL="573088" indent="-573088">
              <a:spcAft>
                <a:spcPts val="300"/>
              </a:spcAft>
              <a:buClr>
                <a:schemeClr val="accent6">
                  <a:lumMod val="50000"/>
                </a:schemeClr>
              </a:buClr>
              <a:buFont typeface="Wingdings" pitchFamily="2" charset="2"/>
              <a:buChar char="§"/>
            </a:pPr>
            <a:r>
              <a:rPr lang="en-US" sz="2800" dirty="0"/>
              <a:t>High priority scenarios are added to the utility tree wherever feasible.</a:t>
            </a:r>
          </a:p>
        </p:txBody>
      </p:sp>
    </p:spTree>
    <p:extLst>
      <p:ext uri="{BB962C8B-B14F-4D97-AF65-F5344CB8AC3E}">
        <p14:creationId xmlns:p14="http://schemas.microsoft.com/office/powerpoint/2010/main" val="479303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2</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3600" b="0" dirty="0"/>
              <a:t>Step 8: Analyze Architectural Approaches</a:t>
            </a:r>
            <a:endParaRPr lang="en-US" sz="4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25</a:t>
            </a:fld>
            <a:endParaRPr lang="en-US"/>
          </a:p>
        </p:txBody>
      </p:sp>
      <p:sp>
        <p:nvSpPr>
          <p:cNvPr id="9" name="TextBox 8"/>
          <p:cNvSpPr txBox="1"/>
          <p:nvPr/>
        </p:nvSpPr>
        <p:spPr>
          <a:xfrm>
            <a:off x="462950" y="1219200"/>
            <a:ext cx="10662249" cy="1892826"/>
          </a:xfrm>
          <a:prstGeom prst="rect">
            <a:avLst/>
          </a:prstGeom>
          <a:noFill/>
        </p:spPr>
        <p:txBody>
          <a:bodyPr wrap="square" rtlCol="0">
            <a:spAutoFit/>
          </a:bodyPr>
          <a:lstStyle/>
          <a:p>
            <a:pPr marL="573088" indent="-573088">
              <a:spcAft>
                <a:spcPts val="300"/>
              </a:spcAft>
              <a:buClr>
                <a:schemeClr val="accent6">
                  <a:lumMod val="50000"/>
                </a:schemeClr>
              </a:buClr>
              <a:buFont typeface="Wingdings" pitchFamily="2" charset="2"/>
              <a:buChar char="§"/>
            </a:pPr>
            <a:r>
              <a:rPr lang="en-US" sz="2800" dirty="0"/>
              <a:t>Demonstrate how the architecture (and architectural decisions) provide support for the highest-prioritized scenarios.</a:t>
            </a:r>
          </a:p>
          <a:p>
            <a:pPr marL="573088" indent="-573088">
              <a:spcAft>
                <a:spcPts val="300"/>
              </a:spcAft>
              <a:buClr>
                <a:schemeClr val="accent6">
                  <a:lumMod val="50000"/>
                </a:schemeClr>
              </a:buClr>
              <a:buFont typeface="Wingdings" pitchFamily="2" charset="2"/>
              <a:buChar char="§"/>
            </a:pPr>
            <a:r>
              <a:rPr lang="en-US" sz="2800" dirty="0"/>
              <a:t>Repetition of Step 6 with the new scenarios.</a:t>
            </a:r>
          </a:p>
          <a:p>
            <a:pPr marL="573088" indent="-573088">
              <a:spcAft>
                <a:spcPts val="300"/>
              </a:spcAft>
              <a:buClr>
                <a:schemeClr val="accent6">
                  <a:lumMod val="50000"/>
                </a:schemeClr>
              </a:buClr>
              <a:buFont typeface="Wingdings" pitchFamily="2" charset="2"/>
              <a:buChar char="§"/>
            </a:pPr>
            <a:endParaRPr lang="en-US" sz="2800" dirty="0"/>
          </a:p>
        </p:txBody>
      </p:sp>
      <p:pic>
        <p:nvPicPr>
          <p:cNvPr id="4098" name="Picture 2">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243278" y="2926466"/>
            <a:ext cx="5705443" cy="3352800"/>
          </a:xfrm>
          <a:prstGeom prst="rect">
            <a:avLst/>
          </a:prstGeom>
          <a:noFill/>
          <a:ln w="9525">
            <a:noFill/>
            <a:miter lim="800000"/>
            <a:headEnd/>
            <a:tailEnd/>
          </a:ln>
        </p:spPr>
      </p:pic>
    </p:spTree>
    <p:extLst>
      <p:ext uri="{BB962C8B-B14F-4D97-AF65-F5344CB8AC3E}">
        <p14:creationId xmlns:p14="http://schemas.microsoft.com/office/powerpoint/2010/main" val="3742438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ATAM-Phase 2</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3600" b="0" dirty="0"/>
              <a:t>Step 9: Present Results</a:t>
            </a:r>
            <a:endParaRPr lang="en-US" sz="4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26</a:t>
            </a:fld>
            <a:endParaRPr lang="en-US"/>
          </a:p>
        </p:txBody>
      </p:sp>
      <p:sp>
        <p:nvSpPr>
          <p:cNvPr id="9" name="TextBox 8"/>
          <p:cNvSpPr txBox="1"/>
          <p:nvPr/>
        </p:nvSpPr>
        <p:spPr>
          <a:xfrm>
            <a:off x="462950" y="1219200"/>
            <a:ext cx="10662249" cy="3339376"/>
          </a:xfrm>
          <a:prstGeom prst="rect">
            <a:avLst/>
          </a:prstGeom>
          <a:noFill/>
        </p:spPr>
        <p:txBody>
          <a:bodyPr wrap="square" rtlCol="0">
            <a:spAutoFit/>
          </a:bodyPr>
          <a:lstStyle/>
          <a:p>
            <a:pPr marL="573088" indent="-573088">
              <a:spcAft>
                <a:spcPts val="300"/>
              </a:spcAft>
              <a:buClr>
                <a:schemeClr val="accent6">
                  <a:lumMod val="50000"/>
                </a:schemeClr>
              </a:buClr>
              <a:buFont typeface="Wingdings" pitchFamily="2" charset="2"/>
              <a:buChar char="§"/>
            </a:pPr>
            <a:r>
              <a:rPr lang="en-US" sz="2800" dirty="0"/>
              <a:t>Documented architectural approaches.</a:t>
            </a:r>
          </a:p>
          <a:p>
            <a:pPr marL="573088" indent="-573088">
              <a:spcAft>
                <a:spcPts val="300"/>
              </a:spcAft>
              <a:buClr>
                <a:schemeClr val="accent6">
                  <a:lumMod val="50000"/>
                </a:schemeClr>
              </a:buClr>
              <a:buFont typeface="Wingdings" pitchFamily="2" charset="2"/>
              <a:buChar char="§"/>
            </a:pPr>
            <a:r>
              <a:rPr lang="en-US" sz="2800" dirty="0"/>
              <a:t>Set of scenarios and the prioritization from the brainstorming</a:t>
            </a:r>
          </a:p>
          <a:p>
            <a:pPr marL="573088" indent="-573088">
              <a:spcAft>
                <a:spcPts val="300"/>
              </a:spcAft>
              <a:buClr>
                <a:schemeClr val="accent6">
                  <a:lumMod val="50000"/>
                </a:schemeClr>
              </a:buClr>
              <a:buFont typeface="Wingdings" pitchFamily="2" charset="2"/>
              <a:buChar char="§"/>
            </a:pPr>
            <a:r>
              <a:rPr lang="en-US" sz="2800" dirty="0"/>
              <a:t>Utility tree</a:t>
            </a:r>
          </a:p>
          <a:p>
            <a:pPr marL="573088" indent="-573088">
              <a:spcAft>
                <a:spcPts val="300"/>
              </a:spcAft>
              <a:buClr>
                <a:schemeClr val="accent6">
                  <a:lumMod val="50000"/>
                </a:schemeClr>
              </a:buClr>
              <a:buFont typeface="Wingdings" pitchFamily="2" charset="2"/>
              <a:buChar char="§"/>
            </a:pPr>
            <a:r>
              <a:rPr lang="en-US" sz="2800" dirty="0"/>
              <a:t>Risks discovered (grouped into risk themes)</a:t>
            </a:r>
          </a:p>
          <a:p>
            <a:pPr marL="573088" indent="-573088">
              <a:spcAft>
                <a:spcPts val="300"/>
              </a:spcAft>
              <a:buClr>
                <a:schemeClr val="accent6">
                  <a:lumMod val="50000"/>
                </a:schemeClr>
              </a:buClr>
              <a:buFont typeface="Wingdings" pitchFamily="2" charset="2"/>
              <a:buChar char="§"/>
            </a:pPr>
            <a:r>
              <a:rPr lang="en-US" sz="2800" dirty="0" err="1"/>
              <a:t>Nonrisks</a:t>
            </a:r>
            <a:r>
              <a:rPr lang="en-US" sz="2800" dirty="0"/>
              <a:t> documented</a:t>
            </a:r>
          </a:p>
          <a:p>
            <a:pPr marL="573088" indent="-573088">
              <a:spcAft>
                <a:spcPts val="300"/>
              </a:spcAft>
              <a:buClr>
                <a:schemeClr val="accent6">
                  <a:lumMod val="50000"/>
                </a:schemeClr>
              </a:buClr>
              <a:buFont typeface="Wingdings" pitchFamily="2" charset="2"/>
              <a:buChar char="§"/>
            </a:pPr>
            <a:r>
              <a:rPr lang="en-US" sz="2800" dirty="0"/>
              <a:t>Sensitivity points and tradeoff points found</a:t>
            </a:r>
          </a:p>
          <a:p>
            <a:pPr marL="573088" indent="-573088">
              <a:spcAft>
                <a:spcPts val="300"/>
              </a:spcAft>
              <a:buClr>
                <a:schemeClr val="accent6">
                  <a:lumMod val="50000"/>
                </a:schemeClr>
              </a:buClr>
              <a:buFont typeface="Wingdings" pitchFamily="2" charset="2"/>
              <a:buChar char="§"/>
            </a:pPr>
            <a:endParaRPr lang="en-US" sz="2800" dirty="0"/>
          </a:p>
        </p:txBody>
      </p:sp>
    </p:spTree>
    <p:extLst>
      <p:ext uri="{BB962C8B-B14F-4D97-AF65-F5344CB8AC3E}">
        <p14:creationId xmlns:p14="http://schemas.microsoft.com/office/powerpoint/2010/main" val="4228695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3600" b="0" dirty="0"/>
              <a:t>MTS Exercise</a:t>
            </a:r>
            <a:endParaRPr lang="en-US" sz="40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27</a:t>
            </a:fld>
            <a:endParaRPr lang="en-US"/>
          </a:p>
        </p:txBody>
      </p:sp>
      <p:sp>
        <p:nvSpPr>
          <p:cNvPr id="9" name="TextBox 8"/>
          <p:cNvSpPr txBox="1"/>
          <p:nvPr/>
        </p:nvSpPr>
        <p:spPr>
          <a:xfrm>
            <a:off x="462950" y="1219200"/>
            <a:ext cx="10662249" cy="3685624"/>
          </a:xfrm>
          <a:prstGeom prst="rect">
            <a:avLst/>
          </a:prstGeom>
          <a:noFill/>
        </p:spPr>
        <p:txBody>
          <a:bodyPr wrap="square" rtlCol="0">
            <a:spAutoFit/>
          </a:bodyPr>
          <a:lstStyle/>
          <a:p>
            <a:pPr marL="573088" indent="-573088">
              <a:spcAft>
                <a:spcPts val="300"/>
              </a:spcAft>
              <a:buClr>
                <a:schemeClr val="accent6">
                  <a:lumMod val="50000"/>
                </a:schemeClr>
              </a:buClr>
              <a:buFont typeface="Wingdings" pitchFamily="2" charset="2"/>
              <a:buChar char="§"/>
            </a:pPr>
            <a:r>
              <a:rPr lang="en-US" sz="2400" dirty="0"/>
              <a:t>Step 1: Discuss the MTS requirements on slide 12. </a:t>
            </a:r>
          </a:p>
          <a:p>
            <a:pPr marL="1030288" lvl="1" indent="-573088">
              <a:spcAft>
                <a:spcPts val="300"/>
              </a:spcAft>
              <a:buClr>
                <a:schemeClr val="accent6">
                  <a:lumMod val="50000"/>
                </a:schemeClr>
              </a:buClr>
              <a:buFont typeface="Wingdings" pitchFamily="2" charset="2"/>
              <a:buChar char="§"/>
            </a:pPr>
            <a:r>
              <a:rPr lang="en-US" sz="2400" dirty="0"/>
              <a:t>Do we have sufficient requirements? (if not, add 1-2 requirements)</a:t>
            </a:r>
          </a:p>
          <a:p>
            <a:pPr marL="1030288" lvl="1" indent="-573088">
              <a:spcAft>
                <a:spcPts val="300"/>
              </a:spcAft>
              <a:buClr>
                <a:schemeClr val="accent6">
                  <a:lumMod val="50000"/>
                </a:schemeClr>
              </a:buClr>
              <a:buFont typeface="Wingdings" pitchFamily="2" charset="2"/>
              <a:buChar char="§"/>
            </a:pPr>
            <a:r>
              <a:rPr lang="en-US" sz="2400" dirty="0"/>
              <a:t>Do we understand them? (if not, modify the existing requirements)</a:t>
            </a:r>
          </a:p>
          <a:p>
            <a:pPr marL="573088" indent="-573088">
              <a:spcAft>
                <a:spcPts val="300"/>
              </a:spcAft>
              <a:buClr>
                <a:schemeClr val="accent6">
                  <a:lumMod val="50000"/>
                </a:schemeClr>
              </a:buClr>
              <a:buFont typeface="Wingdings" pitchFamily="2" charset="2"/>
              <a:buChar char="§"/>
            </a:pPr>
            <a:r>
              <a:rPr lang="en-US" sz="2400" dirty="0"/>
              <a:t>Step 2: What are the business drivers? List 3-4. </a:t>
            </a:r>
          </a:p>
          <a:p>
            <a:pPr marL="573088" indent="-573088">
              <a:spcAft>
                <a:spcPts val="300"/>
              </a:spcAft>
              <a:buClr>
                <a:schemeClr val="accent6">
                  <a:lumMod val="50000"/>
                </a:schemeClr>
              </a:buClr>
              <a:buFont typeface="Wingdings" pitchFamily="2" charset="2"/>
              <a:buChar char="§"/>
            </a:pPr>
            <a:r>
              <a:rPr lang="en-US" sz="2400" dirty="0"/>
              <a:t>Step 3: What are the architectural approaches used in each of the 3 designs? (slides 15-17)</a:t>
            </a:r>
          </a:p>
          <a:p>
            <a:pPr marL="1030288" lvl="1" indent="-573088">
              <a:spcAft>
                <a:spcPts val="300"/>
              </a:spcAft>
              <a:buClr>
                <a:schemeClr val="accent6">
                  <a:lumMod val="50000"/>
                </a:schemeClr>
              </a:buClr>
              <a:buFont typeface="Wingdings" pitchFamily="2" charset="2"/>
              <a:buChar char="§"/>
            </a:pPr>
            <a:r>
              <a:rPr lang="en-US" sz="2400" dirty="0"/>
              <a:t>What drivers do they satisfy? (List drivers satisfied for each)</a:t>
            </a:r>
          </a:p>
          <a:p>
            <a:pPr marL="573088" indent="-573088">
              <a:spcAft>
                <a:spcPts val="300"/>
              </a:spcAft>
              <a:buClr>
                <a:schemeClr val="accent6">
                  <a:lumMod val="50000"/>
                </a:schemeClr>
              </a:buClr>
              <a:buFont typeface="Wingdings" pitchFamily="2" charset="2"/>
              <a:buChar char="§"/>
            </a:pPr>
            <a:r>
              <a:rPr lang="en-US" sz="2400" dirty="0"/>
              <a:t>Step 4: Create a utility tree for the MTS requirements                                (examples on slides 19 and 20)</a:t>
            </a:r>
          </a:p>
        </p:txBody>
      </p:sp>
      <p:sp>
        <p:nvSpPr>
          <p:cNvPr id="2" name="Rectangle 1">
            <a:extLst>
              <a:ext uri="{FF2B5EF4-FFF2-40B4-BE49-F238E27FC236}">
                <a16:creationId xmlns:a16="http://schemas.microsoft.com/office/drawing/2014/main" id="{7AAC95EC-A370-67A4-DDAF-A9A029916B0C}"/>
              </a:ext>
            </a:extLst>
          </p:cNvPr>
          <p:cNvSpPr/>
          <p:nvPr/>
        </p:nvSpPr>
        <p:spPr>
          <a:xfrm>
            <a:off x="462948" y="2438400"/>
            <a:ext cx="8985850" cy="457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3297B80-B543-BC13-4C48-7DEC3B0837FA}"/>
              </a:ext>
            </a:extLst>
          </p:cNvPr>
          <p:cNvSpPr/>
          <p:nvPr/>
        </p:nvSpPr>
        <p:spPr>
          <a:xfrm>
            <a:off x="462948" y="2819398"/>
            <a:ext cx="10205051" cy="12192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F66098D-22F3-475D-0E1A-3408B2FA1573}"/>
              </a:ext>
            </a:extLst>
          </p:cNvPr>
          <p:cNvSpPr/>
          <p:nvPr/>
        </p:nvSpPr>
        <p:spPr>
          <a:xfrm>
            <a:off x="462948" y="4038599"/>
            <a:ext cx="8985852" cy="10668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515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A side comment...</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a:t>
            </a:fld>
            <a:endParaRPr lang="en-US"/>
          </a:p>
        </p:txBody>
      </p:sp>
      <p:sp>
        <p:nvSpPr>
          <p:cNvPr id="9" name="TextBox 8"/>
          <p:cNvSpPr txBox="1"/>
          <p:nvPr/>
        </p:nvSpPr>
        <p:spPr>
          <a:xfrm>
            <a:off x="381000" y="1447801"/>
            <a:ext cx="10744200" cy="1538883"/>
          </a:xfrm>
          <a:prstGeom prst="rect">
            <a:avLst/>
          </a:prstGeom>
          <a:noFill/>
        </p:spPr>
        <p:txBody>
          <a:bodyPr wrap="square" rtlCol="0">
            <a:spAutoFit/>
          </a:bodyPr>
          <a:lstStyle/>
          <a:p>
            <a:pPr>
              <a:spcBef>
                <a:spcPts val="1200"/>
              </a:spcBef>
              <a:buClr>
                <a:schemeClr val="accent6">
                  <a:lumMod val="50000"/>
                </a:schemeClr>
              </a:buClr>
            </a:pPr>
            <a:r>
              <a:rPr lang="en-US" sz="2800" dirty="0"/>
              <a:t>Gifted aircraft designer Willy Messerschmitt stated that:</a:t>
            </a:r>
          </a:p>
          <a:p>
            <a:pPr>
              <a:spcBef>
                <a:spcPts val="1200"/>
              </a:spcBef>
              <a:buClr>
                <a:schemeClr val="accent6">
                  <a:lumMod val="50000"/>
                </a:schemeClr>
              </a:buClr>
            </a:pPr>
            <a:r>
              <a:rPr lang="en-US" sz="2800" dirty="0"/>
              <a:t>“You can have any combination of features the Air Ministry desires, so long as you do not also require that the resulting airplane fly.”</a:t>
            </a:r>
          </a:p>
        </p:txBody>
      </p:sp>
      <p:pic>
        <p:nvPicPr>
          <p:cNvPr id="117762" name="Picture 2">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8293564" y="3200400"/>
            <a:ext cx="2323636" cy="3273552"/>
          </a:xfrm>
          <a:prstGeom prst="rect">
            <a:avLst/>
          </a:prstGeom>
          <a:noFill/>
        </p:spPr>
      </p:pic>
      <p:pic>
        <p:nvPicPr>
          <p:cNvPr id="117764" name="Picture 4">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381000" y="3200400"/>
            <a:ext cx="7475656" cy="3273552"/>
          </a:xfrm>
          <a:prstGeom prst="rect">
            <a:avLst/>
          </a:prstGeom>
          <a:noFill/>
        </p:spPr>
      </p:pic>
    </p:spTree>
    <p:extLst>
      <p:ext uri="{BB962C8B-B14F-4D97-AF65-F5344CB8AC3E}">
        <p14:creationId xmlns:p14="http://schemas.microsoft.com/office/powerpoint/2010/main" val="394346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Conversely...</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a:t>
            </a:fld>
            <a:endParaRPr lang="en-US"/>
          </a:p>
        </p:txBody>
      </p:sp>
      <p:sp>
        <p:nvSpPr>
          <p:cNvPr id="9" name="TextBox 8"/>
          <p:cNvSpPr txBox="1"/>
          <p:nvPr/>
        </p:nvSpPr>
        <p:spPr>
          <a:xfrm>
            <a:off x="381000" y="1447800"/>
            <a:ext cx="10744200" cy="4955203"/>
          </a:xfrm>
          <a:prstGeom prst="rect">
            <a:avLst/>
          </a:prstGeom>
          <a:noFill/>
        </p:spPr>
        <p:txBody>
          <a:bodyPr wrap="square" rtlCol="0">
            <a:spAutoFit/>
          </a:bodyPr>
          <a:lstStyle/>
          <a:p>
            <a:r>
              <a:rPr lang="en-US" sz="2800" dirty="0"/>
              <a:t>In </a:t>
            </a:r>
            <a:r>
              <a:rPr lang="en-US" sz="2800" i="1" dirty="0"/>
              <a:t>Alice in Wonderland, </a:t>
            </a:r>
            <a:r>
              <a:rPr lang="en-US" sz="2800" dirty="0"/>
              <a:t>Alice encounters </a:t>
            </a:r>
          </a:p>
          <a:p>
            <a:r>
              <a:rPr lang="en-US" sz="2800" dirty="0"/>
              <a:t>the Cheshire Cat and asks for directions. </a:t>
            </a:r>
          </a:p>
          <a:p>
            <a:endParaRPr lang="en-US" sz="2000" dirty="0"/>
          </a:p>
          <a:p>
            <a:r>
              <a:rPr lang="en-US" sz="2800" dirty="0"/>
              <a:t>The cat responds that it depends upon </a:t>
            </a:r>
          </a:p>
          <a:p>
            <a:r>
              <a:rPr lang="en-US" sz="2800" dirty="0"/>
              <a:t>where she wishes to go. </a:t>
            </a:r>
          </a:p>
          <a:p>
            <a:endParaRPr lang="en-US" sz="2800" dirty="0"/>
          </a:p>
          <a:p>
            <a:r>
              <a:rPr lang="en-US" sz="2800" dirty="0"/>
              <a:t>Alice says she doesn't know, whereupon </a:t>
            </a:r>
          </a:p>
          <a:p>
            <a:r>
              <a:rPr lang="en-US" sz="2800" dirty="0"/>
              <a:t>the cat tells her it doesn't matter which </a:t>
            </a:r>
          </a:p>
          <a:p>
            <a:r>
              <a:rPr lang="en-US" sz="2800" dirty="0"/>
              <a:t>way she walks. </a:t>
            </a:r>
          </a:p>
          <a:p>
            <a:endParaRPr lang="en-US" sz="1600" dirty="0"/>
          </a:p>
          <a:p>
            <a:r>
              <a:rPr lang="en-US" sz="2800" dirty="0"/>
              <a:t>So, </a:t>
            </a:r>
            <a:r>
              <a:rPr lang="en-US" sz="2800" i="1" dirty="0"/>
              <a:t>if the sponsor of a system cannot tell you what any of the </a:t>
            </a:r>
          </a:p>
          <a:p>
            <a:r>
              <a:rPr lang="en-US" sz="2800" b="1" i="1" dirty="0">
                <a:solidFill>
                  <a:srgbClr val="871E60"/>
                </a:solidFill>
              </a:rPr>
              <a:t>quality goals </a:t>
            </a:r>
            <a:r>
              <a:rPr lang="en-US" sz="2800" i="1" dirty="0"/>
              <a:t>are for the system, then any architecture will do</a:t>
            </a:r>
            <a:r>
              <a:rPr lang="en-US" sz="2800" dirty="0"/>
              <a:t>.</a:t>
            </a:r>
          </a:p>
        </p:txBody>
      </p:sp>
      <p:pic>
        <p:nvPicPr>
          <p:cNvPr id="141314" name="Picture 2">
            <a:extLst>
              <a:ext uri="{C183D7F6-B498-43B3-948B-1728B52AA6E4}">
                <adec:decorative xmlns:adec="http://schemas.microsoft.com/office/drawing/2017/decorative" val="1"/>
              </a:ext>
            </a:extLst>
          </p:cNvPr>
          <p:cNvPicPr>
            <a:picLocks noChangeAspect="1" noChangeArrowheads="1"/>
          </p:cNvPicPr>
          <p:nvPr/>
        </p:nvPicPr>
        <p:blipFill>
          <a:blip r:embed="rId2" cstate="print"/>
          <a:srcRect/>
          <a:stretch>
            <a:fillRect/>
          </a:stretch>
        </p:blipFill>
        <p:spPr bwMode="auto">
          <a:xfrm>
            <a:off x="7086600" y="1295400"/>
            <a:ext cx="4038600" cy="3230881"/>
          </a:xfrm>
          <a:prstGeom prst="rect">
            <a:avLst/>
          </a:prstGeom>
          <a:noFill/>
        </p:spPr>
      </p:pic>
    </p:spTree>
    <p:extLst>
      <p:ext uri="{BB962C8B-B14F-4D97-AF65-F5344CB8AC3E}">
        <p14:creationId xmlns:p14="http://schemas.microsoft.com/office/powerpoint/2010/main" val="858489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The ATAM: Purpose</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5</a:t>
            </a:fld>
            <a:endParaRPr lang="en-US"/>
          </a:p>
        </p:txBody>
      </p:sp>
      <p:sp>
        <p:nvSpPr>
          <p:cNvPr id="9" name="TextBox 8"/>
          <p:cNvSpPr txBox="1"/>
          <p:nvPr/>
        </p:nvSpPr>
        <p:spPr>
          <a:xfrm>
            <a:off x="381000" y="1219201"/>
            <a:ext cx="10744200" cy="5016758"/>
          </a:xfrm>
          <a:prstGeom prst="rect">
            <a:avLst/>
          </a:prstGeom>
          <a:noFill/>
        </p:spPr>
        <p:txBody>
          <a:bodyPr wrap="square" rtlCol="0">
            <a:spAutoFit/>
          </a:bodyPr>
          <a:lstStyle/>
          <a:p>
            <a:pPr marL="514350" indent="-514350">
              <a:spcBef>
                <a:spcPts val="1200"/>
              </a:spcBef>
              <a:buClr>
                <a:schemeClr val="accent6">
                  <a:lumMod val="50000"/>
                </a:schemeClr>
              </a:buClr>
            </a:pPr>
            <a:r>
              <a:rPr lang="en-US" sz="2800" dirty="0"/>
              <a:t>Designed to ask the following questions:</a:t>
            </a:r>
          </a:p>
          <a:p>
            <a:pPr marL="514350" indent="-514350">
              <a:spcBef>
                <a:spcPts val="1200"/>
              </a:spcBef>
              <a:buClr>
                <a:schemeClr val="accent6">
                  <a:lumMod val="50000"/>
                </a:schemeClr>
              </a:buClr>
              <a:buFont typeface="Wingdings" pitchFamily="2" charset="2"/>
              <a:buChar char="§"/>
            </a:pPr>
            <a:r>
              <a:rPr lang="en-US" sz="2800" dirty="0"/>
              <a:t>Is this architecture </a:t>
            </a:r>
            <a:r>
              <a:rPr lang="en-US" sz="2800" b="1" u="sng" dirty="0"/>
              <a:t>suitable</a:t>
            </a:r>
            <a:r>
              <a:rPr lang="en-US" sz="2800" dirty="0"/>
              <a:t> for the system for which it was designed?</a:t>
            </a:r>
          </a:p>
          <a:p>
            <a:pPr marL="514350" indent="-514350">
              <a:spcBef>
                <a:spcPts val="1200"/>
              </a:spcBef>
              <a:buClr>
                <a:schemeClr val="accent6">
                  <a:lumMod val="50000"/>
                </a:schemeClr>
              </a:buClr>
              <a:buFont typeface="Wingdings" pitchFamily="2" charset="2"/>
              <a:buChar char="§"/>
            </a:pPr>
            <a:r>
              <a:rPr lang="en-US" sz="2800" dirty="0"/>
              <a:t>Which of two or more competing architectures is the </a:t>
            </a:r>
            <a:r>
              <a:rPr lang="en-US" sz="2800" b="1" u="sng" dirty="0"/>
              <a:t>most suitable</a:t>
            </a:r>
            <a:r>
              <a:rPr lang="en-US" sz="2800" dirty="0"/>
              <a:t> one for the system at hand?</a:t>
            </a:r>
          </a:p>
          <a:p>
            <a:pPr marL="514350" indent="-514350">
              <a:spcBef>
                <a:spcPts val="1200"/>
              </a:spcBef>
              <a:buClr>
                <a:schemeClr val="accent6">
                  <a:lumMod val="50000"/>
                </a:schemeClr>
              </a:buClr>
              <a:buFont typeface="Wingdings" pitchFamily="2" charset="2"/>
              <a:buChar char="§"/>
            </a:pPr>
            <a:r>
              <a:rPr lang="en-US" sz="2800" dirty="0"/>
              <a:t>Can this system be built using the resources at hand: the staff, the budget, the legacy software (if any), and the time allotted before delivery, i.e. is it </a:t>
            </a:r>
            <a:r>
              <a:rPr lang="en-US" sz="2800" b="1" u="sng" dirty="0"/>
              <a:t>buildable?</a:t>
            </a:r>
          </a:p>
          <a:p>
            <a:pPr>
              <a:spcBef>
                <a:spcPts val="1200"/>
              </a:spcBef>
              <a:buClr>
                <a:schemeClr val="accent6">
                  <a:lumMod val="50000"/>
                </a:schemeClr>
              </a:buClr>
            </a:pPr>
            <a:r>
              <a:rPr lang="en-US" sz="2800" dirty="0"/>
              <a:t>Designed so that </a:t>
            </a:r>
            <a:r>
              <a:rPr lang="en-US" sz="2800" i="1" dirty="0"/>
              <a:t>evaluators do not yet need to be familiar with the architecture or business goals</a:t>
            </a:r>
            <a:r>
              <a:rPr lang="en-US" sz="2800" dirty="0"/>
              <a:t>, the </a:t>
            </a:r>
            <a:r>
              <a:rPr lang="en-US" sz="2800" i="1" dirty="0"/>
              <a:t>system does not yet need to be constructed</a:t>
            </a:r>
            <a:r>
              <a:rPr lang="en-US" sz="2800" dirty="0"/>
              <a:t>, and </a:t>
            </a:r>
            <a:r>
              <a:rPr lang="en-US" sz="2800" i="1" dirty="0"/>
              <a:t>there may be a large number of stakeholders</a:t>
            </a:r>
            <a:r>
              <a:rPr lang="en-US" sz="2800" dirty="0"/>
              <a:t>.</a:t>
            </a:r>
          </a:p>
        </p:txBody>
      </p:sp>
    </p:spTree>
    <p:extLst>
      <p:ext uri="{BB962C8B-B14F-4D97-AF65-F5344CB8AC3E}">
        <p14:creationId xmlns:p14="http://schemas.microsoft.com/office/powerpoint/2010/main" val="121145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The ATAM: Outcomes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6</a:t>
            </a:fld>
            <a:endParaRPr lang="en-US"/>
          </a:p>
        </p:txBody>
      </p:sp>
      <p:sp>
        <p:nvSpPr>
          <p:cNvPr id="9" name="TextBox 8"/>
          <p:cNvSpPr txBox="1"/>
          <p:nvPr/>
        </p:nvSpPr>
        <p:spPr>
          <a:xfrm>
            <a:off x="462950" y="1219200"/>
            <a:ext cx="10662249" cy="4708981"/>
          </a:xfrm>
          <a:prstGeom prst="rect">
            <a:avLst/>
          </a:prstGeom>
          <a:noFill/>
        </p:spPr>
        <p:txBody>
          <a:bodyPr wrap="square" rtlCol="0">
            <a:spAutoFit/>
          </a:bodyPr>
          <a:lstStyle/>
          <a:p>
            <a:pPr marL="573088" indent="-573088">
              <a:spcAft>
                <a:spcPts val="600"/>
              </a:spcAft>
              <a:buClr>
                <a:schemeClr val="accent6">
                  <a:lumMod val="50000"/>
                </a:schemeClr>
              </a:buClr>
              <a:buFont typeface="Wingdings" pitchFamily="2" charset="2"/>
              <a:buChar char="§"/>
            </a:pPr>
            <a:r>
              <a:rPr lang="en-US" sz="2800" dirty="0"/>
              <a:t>An architectural evaluation will tell you that the architecture has been found </a:t>
            </a:r>
            <a:r>
              <a:rPr lang="en-US" sz="2800" b="1" u="sng" dirty="0"/>
              <a:t>suitable with respect to one set of goals</a:t>
            </a:r>
            <a:r>
              <a:rPr lang="en-US" sz="2800" dirty="0"/>
              <a:t> and </a:t>
            </a:r>
            <a:r>
              <a:rPr lang="en-US" sz="2800" b="1" u="sng" dirty="0"/>
              <a:t>problematic with respect to another set of goals</a:t>
            </a:r>
            <a:r>
              <a:rPr lang="en-US" sz="2800" dirty="0"/>
              <a:t>. </a:t>
            </a:r>
          </a:p>
          <a:p>
            <a:pPr marL="573088" indent="-573088">
              <a:spcAft>
                <a:spcPts val="600"/>
              </a:spcAft>
              <a:buClr>
                <a:schemeClr val="accent6">
                  <a:lumMod val="50000"/>
                </a:schemeClr>
              </a:buClr>
              <a:buFont typeface="Wingdings" pitchFamily="2" charset="2"/>
              <a:buChar char="§"/>
            </a:pPr>
            <a:r>
              <a:rPr lang="en-US" sz="2800" dirty="0"/>
              <a:t>Sometimes the goals will be in </a:t>
            </a:r>
            <a:r>
              <a:rPr lang="en-US" sz="2800" b="1" u="sng" dirty="0"/>
              <a:t>conflict</a:t>
            </a:r>
            <a:r>
              <a:rPr lang="en-US" sz="2800" dirty="0"/>
              <a:t> with each other, or at the very least, </a:t>
            </a:r>
            <a:r>
              <a:rPr lang="en-US" sz="2800" i="1" dirty="0"/>
              <a:t>some goals will be more important than other ones</a:t>
            </a:r>
            <a:r>
              <a:rPr lang="en-US" sz="2800" dirty="0"/>
              <a:t>. </a:t>
            </a:r>
          </a:p>
          <a:p>
            <a:pPr marL="573088" indent="-573088">
              <a:spcAft>
                <a:spcPts val="600"/>
              </a:spcAft>
              <a:buClr>
                <a:schemeClr val="accent6">
                  <a:lumMod val="50000"/>
                </a:schemeClr>
              </a:buClr>
              <a:buFont typeface="Wingdings" pitchFamily="2" charset="2"/>
              <a:buChar char="§"/>
            </a:pPr>
            <a:r>
              <a:rPr lang="en-US" sz="2800" b="1" u="sng" dirty="0"/>
              <a:t>Need to decide</a:t>
            </a:r>
            <a:r>
              <a:rPr lang="en-US" sz="2800" b="1" dirty="0"/>
              <a:t> </a:t>
            </a:r>
            <a:r>
              <a:rPr lang="en-US" sz="2800" dirty="0"/>
              <a:t>whether you can </a:t>
            </a:r>
            <a:r>
              <a:rPr lang="en-US" sz="2800" i="1" dirty="0"/>
              <a:t>live with the architecture</a:t>
            </a:r>
            <a:r>
              <a:rPr lang="en-US" sz="2800" dirty="0"/>
              <a:t>, </a:t>
            </a:r>
            <a:r>
              <a:rPr lang="en-US" sz="2800" i="1" dirty="0"/>
              <a:t>strengthen its weaknesses</a:t>
            </a:r>
            <a:r>
              <a:rPr lang="en-US" sz="2800" dirty="0"/>
              <a:t>, or </a:t>
            </a:r>
            <a:r>
              <a:rPr lang="en-US" sz="2800" i="1" dirty="0"/>
              <a:t>start over</a:t>
            </a:r>
            <a:r>
              <a:rPr lang="en-US" sz="2800" dirty="0"/>
              <a:t>.</a:t>
            </a:r>
          </a:p>
          <a:p>
            <a:pPr marL="573088" indent="-573088">
              <a:spcAft>
                <a:spcPts val="600"/>
              </a:spcAft>
              <a:buClr>
                <a:schemeClr val="accent6">
                  <a:lumMod val="50000"/>
                </a:schemeClr>
              </a:buClr>
              <a:buFont typeface="Wingdings" pitchFamily="2" charset="2"/>
              <a:buChar char="§"/>
            </a:pPr>
            <a:r>
              <a:rPr lang="en-US" sz="2800" dirty="0"/>
              <a:t>An architecture evaluation doesn't tell you "yes" or "no," "good" or "bad," or "6.75 out of 10." </a:t>
            </a:r>
            <a:r>
              <a:rPr lang="en-US" sz="2800" b="1" u="sng" dirty="0"/>
              <a:t>It tells you where you are at risk</a:t>
            </a:r>
            <a:r>
              <a:rPr lang="en-US" sz="2800" dirty="0"/>
              <a:t>.</a:t>
            </a:r>
          </a:p>
          <a:p>
            <a:endParaRPr lang="en-US" sz="2800" dirty="0"/>
          </a:p>
        </p:txBody>
      </p:sp>
      <p:sp>
        <p:nvSpPr>
          <p:cNvPr id="2" name="Arrow: Right 1">
            <a:extLst>
              <a:ext uri="{FF2B5EF4-FFF2-40B4-BE49-F238E27FC236}">
                <a16:creationId xmlns:a16="http://schemas.microsoft.com/office/drawing/2014/main" id="{BCDA96F4-D03F-42C4-2ADB-BF3210FAC3CA}"/>
              </a:ext>
              <a:ext uri="{C183D7F6-B498-43B3-948B-1728B52AA6E4}">
                <adec:decorative xmlns:adec="http://schemas.microsoft.com/office/drawing/2017/decorative" val="1"/>
              </a:ext>
            </a:extLst>
          </p:cNvPr>
          <p:cNvSpPr/>
          <p:nvPr/>
        </p:nvSpPr>
        <p:spPr>
          <a:xfrm rot="16200000">
            <a:off x="6916597" y="5159998"/>
            <a:ext cx="1025806" cy="1752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501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The ATAM: Participants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7</a:t>
            </a:fld>
            <a:endParaRPr lang="en-US"/>
          </a:p>
        </p:txBody>
      </p:sp>
      <p:sp>
        <p:nvSpPr>
          <p:cNvPr id="9" name="TextBox 8"/>
          <p:cNvSpPr txBox="1"/>
          <p:nvPr/>
        </p:nvSpPr>
        <p:spPr>
          <a:xfrm>
            <a:off x="381000" y="1219200"/>
            <a:ext cx="10744200" cy="4278094"/>
          </a:xfrm>
          <a:prstGeom prst="rect">
            <a:avLst/>
          </a:prstGeom>
          <a:noFill/>
        </p:spPr>
        <p:txBody>
          <a:bodyPr wrap="square" rtlCol="0">
            <a:spAutoFit/>
          </a:bodyPr>
          <a:lstStyle/>
          <a:p>
            <a:pPr marL="573088" indent="-573088">
              <a:spcAft>
                <a:spcPts val="600"/>
              </a:spcAft>
              <a:buClr>
                <a:schemeClr val="accent6">
                  <a:lumMod val="50000"/>
                </a:schemeClr>
              </a:buClr>
              <a:buFont typeface="Wingdings" pitchFamily="2" charset="2"/>
              <a:buChar char="§"/>
            </a:pPr>
            <a:r>
              <a:rPr lang="en-US" sz="2800" dirty="0">
                <a:highlight>
                  <a:srgbClr val="FFFF00"/>
                </a:highlight>
              </a:rPr>
              <a:t>Evaluation team</a:t>
            </a:r>
            <a:r>
              <a:rPr lang="en-US" sz="2800" dirty="0"/>
              <a:t> – external to the project being evaluated</a:t>
            </a:r>
          </a:p>
          <a:p>
            <a:pPr marL="573088" indent="-573088">
              <a:spcAft>
                <a:spcPts val="600"/>
              </a:spcAft>
              <a:buClr>
                <a:schemeClr val="accent6">
                  <a:lumMod val="50000"/>
                </a:schemeClr>
              </a:buClr>
              <a:buFont typeface="Wingdings" pitchFamily="2" charset="2"/>
              <a:buChar char="§"/>
            </a:pPr>
            <a:r>
              <a:rPr lang="en-US" sz="2800" dirty="0">
                <a:highlight>
                  <a:srgbClr val="FFFF00"/>
                </a:highlight>
              </a:rPr>
              <a:t>Project decision makers</a:t>
            </a:r>
            <a:r>
              <a:rPr lang="en-US" sz="2800" dirty="0"/>
              <a:t> – </a:t>
            </a:r>
            <a:r>
              <a:rPr lang="en-US" sz="2800" b="1" dirty="0"/>
              <a:t>architect</a:t>
            </a:r>
            <a:r>
              <a:rPr lang="en-US" sz="2800" dirty="0"/>
              <a:t> and the people who speak for the project (or have power to make changes)</a:t>
            </a:r>
          </a:p>
          <a:p>
            <a:pPr marL="573088" indent="-573088">
              <a:spcAft>
                <a:spcPts val="600"/>
              </a:spcAft>
              <a:buClr>
                <a:schemeClr val="accent6">
                  <a:lumMod val="50000"/>
                </a:schemeClr>
              </a:buClr>
              <a:buFont typeface="Wingdings" pitchFamily="2" charset="2"/>
              <a:buChar char="§"/>
            </a:pPr>
            <a:r>
              <a:rPr lang="en-US" sz="2800" dirty="0">
                <a:highlight>
                  <a:srgbClr val="FFFF00"/>
                </a:highlight>
              </a:rPr>
              <a:t>Project stakeholders</a:t>
            </a:r>
            <a:r>
              <a:rPr lang="en-US" sz="2800" dirty="0"/>
              <a:t> – people who have a vested interest in the architecture performing as advertised; </a:t>
            </a:r>
          </a:p>
          <a:p>
            <a:pPr marL="1030288" lvl="1" indent="-573088">
              <a:spcAft>
                <a:spcPts val="600"/>
              </a:spcAft>
              <a:buClr>
                <a:schemeClr val="accent6">
                  <a:lumMod val="50000"/>
                </a:schemeClr>
              </a:buClr>
              <a:buFont typeface="Wingdings" pitchFamily="2" charset="2"/>
              <a:buChar char="§"/>
            </a:pPr>
            <a:r>
              <a:rPr lang="en-US" sz="2800" dirty="0"/>
              <a:t>Articulate specific QA goals that                                                                       the architecture should meet to                                                                 be considered successful</a:t>
            </a:r>
          </a:p>
          <a:p>
            <a:endParaRPr lang="en-US" sz="2800" dirty="0"/>
          </a:p>
        </p:txBody>
      </p:sp>
      <p:pic>
        <p:nvPicPr>
          <p:cNvPr id="143362" name="Picture 2">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6705600" y="3607689"/>
            <a:ext cx="4265271" cy="2866263"/>
          </a:xfrm>
          <a:prstGeom prst="rect">
            <a:avLst/>
          </a:prstGeom>
          <a:noFill/>
        </p:spPr>
      </p:pic>
    </p:spTree>
    <p:extLst>
      <p:ext uri="{BB962C8B-B14F-4D97-AF65-F5344CB8AC3E}">
        <p14:creationId xmlns:p14="http://schemas.microsoft.com/office/powerpoint/2010/main" val="292465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The ATAM: Outputs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8</a:t>
            </a:fld>
            <a:endParaRPr lang="en-US"/>
          </a:p>
        </p:txBody>
      </p:sp>
      <p:sp>
        <p:nvSpPr>
          <p:cNvPr id="9" name="TextBox 8"/>
          <p:cNvSpPr txBox="1"/>
          <p:nvPr/>
        </p:nvSpPr>
        <p:spPr>
          <a:xfrm>
            <a:off x="381000" y="1219200"/>
            <a:ext cx="10744200" cy="5509200"/>
          </a:xfrm>
          <a:prstGeom prst="rect">
            <a:avLst/>
          </a:prstGeom>
          <a:noFill/>
        </p:spPr>
        <p:txBody>
          <a:bodyPr wrap="square" rtlCol="0">
            <a:spAutoFit/>
          </a:bodyPr>
          <a:lstStyle/>
          <a:p>
            <a:pPr marL="573088" indent="-573088">
              <a:spcAft>
                <a:spcPts val="600"/>
              </a:spcAft>
              <a:buClr>
                <a:schemeClr val="accent6">
                  <a:lumMod val="50000"/>
                </a:schemeClr>
              </a:buClr>
              <a:buFont typeface="Wingdings" pitchFamily="2" charset="2"/>
              <a:buChar char="§"/>
            </a:pPr>
            <a:r>
              <a:rPr lang="en-US" sz="2400" dirty="0"/>
              <a:t>A </a:t>
            </a:r>
            <a:r>
              <a:rPr lang="en-US" sz="2400" b="1" u="sng" dirty="0"/>
              <a:t>concise presentation</a:t>
            </a:r>
            <a:r>
              <a:rPr lang="en-US" sz="2400" b="1" i="1" u="sng" dirty="0"/>
              <a:t> </a:t>
            </a:r>
            <a:r>
              <a:rPr lang="en-US" sz="2400" dirty="0"/>
              <a:t>of the architecture (PowerPoint presentation, </a:t>
            </a:r>
            <a:r>
              <a:rPr lang="en-US" sz="2400" i="1" dirty="0"/>
              <a:t>up to one hour</a:t>
            </a:r>
            <a:r>
              <a:rPr lang="en-US" sz="2400" dirty="0"/>
              <a:t>).</a:t>
            </a:r>
          </a:p>
          <a:p>
            <a:pPr marL="573088" indent="-573088">
              <a:spcAft>
                <a:spcPts val="600"/>
              </a:spcAft>
              <a:buClr>
                <a:schemeClr val="accent6">
                  <a:lumMod val="50000"/>
                </a:schemeClr>
              </a:buClr>
              <a:buFont typeface="Wingdings" pitchFamily="2" charset="2"/>
              <a:buChar char="§"/>
            </a:pPr>
            <a:r>
              <a:rPr lang="en-US" sz="2400" dirty="0"/>
              <a:t>Articulation of the </a:t>
            </a:r>
            <a:r>
              <a:rPr lang="en-US" sz="2400" b="1" u="sng" dirty="0"/>
              <a:t>business</a:t>
            </a:r>
            <a:r>
              <a:rPr lang="en-US" sz="2400" dirty="0"/>
              <a:t> goals.</a:t>
            </a:r>
          </a:p>
          <a:p>
            <a:pPr marL="573088" indent="-573088">
              <a:spcAft>
                <a:spcPts val="600"/>
              </a:spcAft>
              <a:buClr>
                <a:schemeClr val="accent6">
                  <a:lumMod val="50000"/>
                </a:schemeClr>
              </a:buClr>
              <a:buFont typeface="Wingdings" pitchFamily="2" charset="2"/>
              <a:buChar char="§"/>
            </a:pPr>
            <a:r>
              <a:rPr lang="en-US" sz="2400" b="1" u="sng" dirty="0"/>
              <a:t>Quality attribute requirements</a:t>
            </a:r>
            <a:r>
              <a:rPr lang="en-US" sz="2400" b="1" dirty="0"/>
              <a:t> </a:t>
            </a:r>
            <a:r>
              <a:rPr lang="en-US" sz="2400" dirty="0"/>
              <a:t>stated in terms of a collection of </a:t>
            </a:r>
            <a:r>
              <a:rPr lang="en-US" sz="2400" i="1" dirty="0"/>
              <a:t>prioritized </a:t>
            </a:r>
            <a:r>
              <a:rPr lang="en-US" sz="2400" dirty="0"/>
              <a:t>scenarios.</a:t>
            </a:r>
          </a:p>
          <a:p>
            <a:pPr marL="573088" indent="-573088">
              <a:spcAft>
                <a:spcPts val="600"/>
              </a:spcAft>
              <a:buClr>
                <a:schemeClr val="accent6">
                  <a:lumMod val="50000"/>
                </a:schemeClr>
              </a:buClr>
              <a:buFont typeface="Wingdings" pitchFamily="2" charset="2"/>
              <a:buChar char="§"/>
            </a:pPr>
            <a:r>
              <a:rPr lang="en-US" sz="2400" dirty="0"/>
              <a:t>A set of </a:t>
            </a:r>
            <a:r>
              <a:rPr lang="en-US" sz="2400" b="1" u="sng" dirty="0"/>
              <a:t>risks</a:t>
            </a:r>
            <a:r>
              <a:rPr lang="en-US" sz="2400" dirty="0"/>
              <a:t> and </a:t>
            </a:r>
            <a:r>
              <a:rPr lang="en-US" sz="2400" b="1" u="sng" dirty="0" err="1"/>
              <a:t>nonrisks</a:t>
            </a:r>
            <a:r>
              <a:rPr lang="en-US" sz="2400" dirty="0"/>
              <a:t>.</a:t>
            </a:r>
          </a:p>
          <a:p>
            <a:pPr marL="1146175" lvl="1" indent="-573088">
              <a:spcAft>
                <a:spcPts val="600"/>
              </a:spcAft>
              <a:buClr>
                <a:schemeClr val="accent6">
                  <a:lumMod val="50000"/>
                </a:schemeClr>
              </a:buClr>
              <a:buFont typeface="Wingdings" pitchFamily="2" charset="2"/>
              <a:buChar char="§"/>
            </a:pPr>
            <a:r>
              <a:rPr lang="en-US" sz="2400" dirty="0"/>
              <a:t>A risk is an architectural decision that may lead to undesirable consequences.</a:t>
            </a:r>
          </a:p>
          <a:p>
            <a:pPr marL="1146175" lvl="1" indent="-573088">
              <a:spcAft>
                <a:spcPts val="600"/>
              </a:spcAft>
              <a:buClr>
                <a:schemeClr val="accent6">
                  <a:lumMod val="50000"/>
                </a:schemeClr>
              </a:buClr>
              <a:buFont typeface="Wingdings" pitchFamily="2" charset="2"/>
              <a:buChar char="§"/>
            </a:pPr>
            <a:r>
              <a:rPr lang="en-US" sz="2400" dirty="0"/>
              <a:t>A </a:t>
            </a:r>
            <a:r>
              <a:rPr lang="en-US" sz="2400" dirty="0" err="1"/>
              <a:t>nonrisk</a:t>
            </a:r>
            <a:r>
              <a:rPr lang="en-US" sz="2400" dirty="0"/>
              <a:t> is a safe architectural decision. </a:t>
            </a:r>
          </a:p>
          <a:p>
            <a:pPr marL="573088" indent="-573088">
              <a:spcAft>
                <a:spcPts val="600"/>
              </a:spcAft>
              <a:buClr>
                <a:schemeClr val="accent6">
                  <a:lumMod val="50000"/>
                </a:schemeClr>
              </a:buClr>
              <a:buFont typeface="Wingdings" pitchFamily="2" charset="2"/>
              <a:buChar char="§"/>
            </a:pPr>
            <a:r>
              <a:rPr lang="en-US" sz="2400" dirty="0"/>
              <a:t>A set of </a:t>
            </a:r>
            <a:r>
              <a:rPr lang="en-US" sz="2400" b="1" u="sng" dirty="0"/>
              <a:t>risk themes</a:t>
            </a:r>
            <a:r>
              <a:rPr lang="en-US" sz="2400" dirty="0"/>
              <a:t>. </a:t>
            </a:r>
          </a:p>
          <a:p>
            <a:pPr marL="573088" indent="-573088">
              <a:spcAft>
                <a:spcPts val="600"/>
              </a:spcAft>
              <a:buClr>
                <a:schemeClr val="accent6">
                  <a:lumMod val="50000"/>
                </a:schemeClr>
              </a:buClr>
              <a:buFont typeface="Wingdings" pitchFamily="2" charset="2"/>
              <a:buChar char="§"/>
            </a:pPr>
            <a:r>
              <a:rPr lang="en-US" sz="2400" b="1" u="sng" dirty="0"/>
              <a:t>Mapping</a:t>
            </a:r>
            <a:r>
              <a:rPr lang="en-US" sz="2400" dirty="0"/>
              <a:t> of architectural decisions to quality requirements (form a rationale for decisions). </a:t>
            </a:r>
          </a:p>
          <a:p>
            <a:pPr marL="573088" indent="-573088">
              <a:spcAft>
                <a:spcPts val="600"/>
              </a:spcAft>
              <a:buClr>
                <a:schemeClr val="accent6">
                  <a:lumMod val="50000"/>
                </a:schemeClr>
              </a:buClr>
              <a:buFont typeface="Wingdings" pitchFamily="2" charset="2"/>
              <a:buChar char="§"/>
            </a:pPr>
            <a:r>
              <a:rPr lang="en-US" sz="2400" dirty="0"/>
              <a:t>A set of identified </a:t>
            </a:r>
            <a:r>
              <a:rPr lang="en-US" sz="2400" b="1" u="sng" dirty="0"/>
              <a:t>sensitivity</a:t>
            </a:r>
            <a:r>
              <a:rPr lang="en-US" sz="2400" dirty="0"/>
              <a:t> and </a:t>
            </a:r>
            <a:r>
              <a:rPr lang="en-US" sz="2400" b="1" u="sng" dirty="0"/>
              <a:t>tradeoff points</a:t>
            </a:r>
            <a:r>
              <a:rPr lang="en-US" sz="2400" dirty="0"/>
              <a:t>.</a:t>
            </a:r>
          </a:p>
        </p:txBody>
      </p:sp>
    </p:spTree>
    <p:extLst>
      <p:ext uri="{BB962C8B-B14F-4D97-AF65-F5344CB8AC3E}">
        <p14:creationId xmlns:p14="http://schemas.microsoft.com/office/powerpoint/2010/main" val="764481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ATAM</a:t>
            </a:r>
          </a:p>
        </p:txBody>
      </p:sp>
      <p:sp>
        <p:nvSpPr>
          <p:cNvPr id="5" name="Text Placeholder 4"/>
          <p:cNvSpPr>
            <a:spLocks noGrp="1"/>
          </p:cNvSpPr>
          <p:nvPr>
            <p:ph type="body" sz="quarter" idx="13"/>
          </p:nvPr>
        </p:nvSpPr>
        <p:spPr>
          <a:xfrm>
            <a:off x="381000" y="381000"/>
            <a:ext cx="10744200" cy="685800"/>
          </a:xfrm>
        </p:spPr>
        <p:txBody>
          <a:bodyPr>
            <a:noAutofit/>
          </a:bodyPr>
          <a:lstStyle/>
          <a:p>
            <a:r>
              <a:rPr lang="en-US" sz="4000" b="0" dirty="0"/>
              <a:t>The ATAM: Phases</a:t>
            </a:r>
            <a:endParaRPr lang="en-US" sz="44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9</a:t>
            </a:fld>
            <a:endParaRPr lang="en-US"/>
          </a:p>
        </p:txBody>
      </p:sp>
      <p:sp>
        <p:nvSpPr>
          <p:cNvPr id="9" name="TextBox 8"/>
          <p:cNvSpPr txBox="1"/>
          <p:nvPr/>
        </p:nvSpPr>
        <p:spPr>
          <a:xfrm>
            <a:off x="381000" y="1219201"/>
            <a:ext cx="10744200" cy="5016758"/>
          </a:xfrm>
          <a:prstGeom prst="rect">
            <a:avLst/>
          </a:prstGeom>
          <a:noFill/>
        </p:spPr>
        <p:txBody>
          <a:bodyPr wrap="square" rtlCol="0">
            <a:spAutoFit/>
          </a:bodyPr>
          <a:lstStyle/>
          <a:p>
            <a:pPr marL="573088" indent="-573088">
              <a:spcAft>
                <a:spcPts val="600"/>
              </a:spcAft>
              <a:buClr>
                <a:schemeClr val="accent6">
                  <a:lumMod val="50000"/>
                </a:schemeClr>
              </a:buClr>
              <a:buFont typeface="Wingdings" pitchFamily="2" charset="2"/>
              <a:buChar char="§"/>
            </a:pPr>
            <a:r>
              <a:rPr lang="en-US" sz="2800" dirty="0"/>
              <a:t>Phase 0: “Partnership and Preparation” </a:t>
            </a:r>
          </a:p>
          <a:p>
            <a:pPr marL="1030288" lvl="1" indent="-573088">
              <a:spcAft>
                <a:spcPts val="600"/>
              </a:spcAft>
              <a:buClr>
                <a:schemeClr val="accent6">
                  <a:lumMod val="50000"/>
                </a:schemeClr>
              </a:buClr>
              <a:buFont typeface="Wingdings" pitchFamily="2" charset="2"/>
              <a:buChar char="§"/>
            </a:pPr>
            <a:r>
              <a:rPr lang="en-US" sz="2800" dirty="0"/>
              <a:t>Informal meetings to plan for implementing the ATAM</a:t>
            </a:r>
          </a:p>
          <a:p>
            <a:pPr marL="1030288" lvl="1" indent="-573088">
              <a:spcAft>
                <a:spcPts val="600"/>
              </a:spcAft>
              <a:buClr>
                <a:schemeClr val="accent6">
                  <a:lumMod val="50000"/>
                </a:schemeClr>
              </a:buClr>
              <a:buFont typeface="Wingdings" pitchFamily="2" charset="2"/>
              <a:buChar char="§"/>
            </a:pPr>
            <a:r>
              <a:rPr lang="en-US" sz="2800" dirty="0"/>
              <a:t>Plan logistics and participants</a:t>
            </a:r>
          </a:p>
          <a:p>
            <a:pPr marL="573088" indent="-573088">
              <a:spcAft>
                <a:spcPts val="600"/>
              </a:spcAft>
              <a:buClr>
                <a:schemeClr val="accent6">
                  <a:lumMod val="50000"/>
                </a:schemeClr>
              </a:buClr>
              <a:buFont typeface="Wingdings" pitchFamily="2" charset="2"/>
              <a:buChar char="§"/>
            </a:pPr>
            <a:r>
              <a:rPr lang="en-US" sz="2800" dirty="0"/>
              <a:t>Phase 1: Evaluation team meets with project decision makers to gather information</a:t>
            </a:r>
          </a:p>
          <a:p>
            <a:pPr marL="1030288" lvl="1" indent="-573088">
              <a:spcAft>
                <a:spcPts val="600"/>
              </a:spcAft>
              <a:buClr>
                <a:schemeClr val="accent6">
                  <a:lumMod val="50000"/>
                </a:schemeClr>
              </a:buClr>
              <a:buFont typeface="Wingdings" pitchFamily="2" charset="2"/>
              <a:buChar char="§"/>
            </a:pPr>
            <a:r>
              <a:rPr lang="en-US" sz="2800" dirty="0"/>
              <a:t>Steps 1-6 </a:t>
            </a:r>
          </a:p>
          <a:p>
            <a:pPr marL="573088" indent="-573088">
              <a:spcAft>
                <a:spcPts val="600"/>
              </a:spcAft>
              <a:buClr>
                <a:schemeClr val="accent6">
                  <a:lumMod val="50000"/>
                </a:schemeClr>
              </a:buClr>
              <a:buFont typeface="Wingdings" pitchFamily="2" charset="2"/>
              <a:buChar char="§"/>
            </a:pPr>
            <a:r>
              <a:rPr lang="en-US" sz="2800" dirty="0"/>
              <a:t>Phase 2: Stakeholders join proceeding to continue analysis</a:t>
            </a:r>
          </a:p>
          <a:p>
            <a:pPr marL="1030288" lvl="1" indent="-573088">
              <a:spcAft>
                <a:spcPts val="600"/>
              </a:spcAft>
              <a:buClr>
                <a:schemeClr val="accent6">
                  <a:lumMod val="50000"/>
                </a:schemeClr>
              </a:buClr>
              <a:buFont typeface="Wingdings" pitchFamily="2" charset="2"/>
              <a:buChar char="§"/>
            </a:pPr>
            <a:r>
              <a:rPr lang="en-US" sz="2800" dirty="0"/>
              <a:t>Steps 7-9 </a:t>
            </a:r>
          </a:p>
          <a:p>
            <a:pPr marL="573088" indent="-573088">
              <a:spcAft>
                <a:spcPts val="600"/>
              </a:spcAft>
              <a:buClr>
                <a:schemeClr val="accent6">
                  <a:lumMod val="50000"/>
                </a:schemeClr>
              </a:buClr>
              <a:buFont typeface="Wingdings" pitchFamily="2" charset="2"/>
              <a:buChar char="§"/>
            </a:pPr>
            <a:r>
              <a:rPr lang="en-US" sz="2800" dirty="0"/>
              <a:t>Phase 3: Follow-up</a:t>
            </a:r>
          </a:p>
          <a:p>
            <a:pPr marL="1030288" lvl="1" indent="-573088">
              <a:spcAft>
                <a:spcPts val="600"/>
              </a:spcAft>
              <a:buClr>
                <a:schemeClr val="accent6">
                  <a:lumMod val="50000"/>
                </a:schemeClr>
              </a:buClr>
              <a:buFont typeface="Wingdings" pitchFamily="2" charset="2"/>
              <a:buChar char="§"/>
            </a:pPr>
            <a:r>
              <a:rPr lang="en-US" sz="2800" dirty="0"/>
              <a:t>Final written report</a:t>
            </a:r>
          </a:p>
        </p:txBody>
      </p:sp>
    </p:spTree>
    <p:extLst>
      <p:ext uri="{BB962C8B-B14F-4D97-AF65-F5344CB8AC3E}">
        <p14:creationId xmlns:p14="http://schemas.microsoft.com/office/powerpoint/2010/main" val="1677213842"/>
      </p:ext>
    </p:extLst>
  </p:cSld>
  <p:clrMapOvr>
    <a:masterClrMapping/>
  </p:clrMapOvr>
</p:sld>
</file>

<file path=ppt/theme/theme1.xml><?xml version="1.0" encoding="utf-8"?>
<a:theme xmlns:a="http://schemas.openxmlformats.org/drawingml/2006/main" name="Pitchbook">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2812</Words>
  <Application>Microsoft Office PowerPoint</Application>
  <PresentationFormat>Widescreen</PresentationFormat>
  <Paragraphs>281</Paragraphs>
  <Slides>27</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Times-Roman</vt:lpstr>
      <vt:lpstr>Wingdings</vt:lpstr>
      <vt:lpstr>Pitchbook</vt:lpstr>
      <vt:lpstr>SWEN-755: Software Architecture</vt:lpstr>
      <vt:lpstr>The ATAM</vt:lpstr>
      <vt:lpstr>The ATAM</vt:lpstr>
      <vt:lpstr>The ATAM</vt:lpstr>
      <vt:lpstr>The ATAM</vt:lpstr>
      <vt:lpstr>The ATAM</vt:lpstr>
      <vt:lpstr>The ATAM</vt:lpstr>
      <vt:lpstr>The ATAM</vt:lpstr>
      <vt:lpstr>The ATAM</vt:lpstr>
      <vt:lpstr>The ATAM-Phase 1</vt:lpstr>
      <vt:lpstr>The ATAM-Phase 1</vt:lpstr>
      <vt:lpstr>The ATAM-Phase 1</vt:lpstr>
      <vt:lpstr>The ATAM-Phase 1</vt:lpstr>
      <vt:lpstr>The ATAM-Phase 1</vt:lpstr>
      <vt:lpstr>Example Solution 1: Presentation-Abstraction-Control</vt:lpstr>
      <vt:lpstr>Example Solution 2: Adapters</vt:lpstr>
      <vt:lpstr>Example Solution 3: Pipe &amp; Filter in the MIDDLE</vt:lpstr>
      <vt:lpstr>The ATAM-Phase 1</vt:lpstr>
      <vt:lpstr>The ATAM-Phase 1</vt:lpstr>
      <vt:lpstr>The ATAM-Phase 1</vt:lpstr>
      <vt:lpstr>The ATAM-Phase 1</vt:lpstr>
      <vt:lpstr>The ATAM-Phase 1</vt:lpstr>
      <vt:lpstr>The ATAM-Phase 2</vt:lpstr>
      <vt:lpstr>The ATAM-Phase 2</vt:lpstr>
      <vt:lpstr>The ATAM-Phase 2</vt:lpstr>
      <vt:lpstr>The ATAM-Phase 2</vt:lpstr>
      <vt:lpstr>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2011-02-26T16:21:31Z</dcterms:created>
  <dcterms:modified xsi:type="dcterms:W3CDTF">2024-11-06T19:36:43Z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