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8"/>
  </p:notesMasterIdLst>
  <p:handoutMasterIdLst>
    <p:handoutMasterId r:id="rId59"/>
  </p:handout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85" r:id="rId22"/>
    <p:sldId id="286" r:id="rId23"/>
    <p:sldId id="268" r:id="rId24"/>
    <p:sldId id="289" r:id="rId25"/>
    <p:sldId id="294" r:id="rId26"/>
    <p:sldId id="296" r:id="rId27"/>
    <p:sldId id="297" r:id="rId28"/>
    <p:sldId id="298" r:id="rId29"/>
    <p:sldId id="299" r:id="rId30"/>
    <p:sldId id="300" r:id="rId31"/>
    <p:sldId id="301" r:id="rId32"/>
    <p:sldId id="302" r:id="rId33"/>
    <p:sldId id="303" r:id="rId34"/>
    <p:sldId id="304" r:id="rId35"/>
    <p:sldId id="305" r:id="rId36"/>
    <p:sldId id="328" r:id="rId37"/>
    <p:sldId id="308" r:id="rId38"/>
    <p:sldId id="309" r:id="rId39"/>
    <p:sldId id="310" r:id="rId40"/>
    <p:sldId id="311" r:id="rId41"/>
    <p:sldId id="312" r:id="rId42"/>
    <p:sldId id="329" r:id="rId43"/>
    <p:sldId id="313" r:id="rId44"/>
    <p:sldId id="314" r:id="rId45"/>
    <p:sldId id="315" r:id="rId46"/>
    <p:sldId id="321" r:id="rId47"/>
    <p:sldId id="316" r:id="rId48"/>
    <p:sldId id="317" r:id="rId49"/>
    <p:sldId id="318" r:id="rId50"/>
    <p:sldId id="320" r:id="rId51"/>
    <p:sldId id="319" r:id="rId52"/>
    <p:sldId id="322" r:id="rId53"/>
    <p:sldId id="323" r:id="rId54"/>
    <p:sldId id="326" r:id="rId55"/>
    <p:sldId id="327" r:id="rId56"/>
    <p:sldId id="325" r:id="rId57"/>
  </p:sldIdLst>
  <p:sldSz cx="12192000" cy="6858000"/>
  <p:notesSz cx="6858000" cy="9144000"/>
  <p:defaultTextStyle>
    <a:defPPr>
      <a:defRPr lang="en-US"/>
    </a:defPPr>
    <a:lvl1pPr algn="ctr" rtl="0" eaLnBrk="0" fontAlgn="base" hangingPunct="0">
      <a:spcBef>
        <a:spcPct val="0"/>
      </a:spcBef>
      <a:spcAft>
        <a:spcPct val="0"/>
      </a:spcAft>
      <a:defRPr sz="2000" kern="1200">
        <a:solidFill>
          <a:schemeClr val="tx1"/>
        </a:solidFill>
        <a:latin typeface="Arial" charset="0"/>
        <a:ea typeface="+mn-ea"/>
        <a:cs typeface="+mn-cs"/>
      </a:defRPr>
    </a:lvl1pPr>
    <a:lvl2pPr marL="457200" algn="ctr" rtl="0" eaLnBrk="0" fontAlgn="base" hangingPunct="0">
      <a:spcBef>
        <a:spcPct val="0"/>
      </a:spcBef>
      <a:spcAft>
        <a:spcPct val="0"/>
      </a:spcAft>
      <a:defRPr sz="2000" kern="1200">
        <a:solidFill>
          <a:schemeClr val="tx1"/>
        </a:solidFill>
        <a:latin typeface="Arial" charset="0"/>
        <a:ea typeface="+mn-ea"/>
        <a:cs typeface="+mn-cs"/>
      </a:defRPr>
    </a:lvl2pPr>
    <a:lvl3pPr marL="914400" algn="ctr" rtl="0" eaLnBrk="0" fontAlgn="base" hangingPunct="0">
      <a:spcBef>
        <a:spcPct val="0"/>
      </a:spcBef>
      <a:spcAft>
        <a:spcPct val="0"/>
      </a:spcAft>
      <a:defRPr sz="2000" kern="1200">
        <a:solidFill>
          <a:schemeClr val="tx1"/>
        </a:solidFill>
        <a:latin typeface="Arial" charset="0"/>
        <a:ea typeface="+mn-ea"/>
        <a:cs typeface="+mn-cs"/>
      </a:defRPr>
    </a:lvl3pPr>
    <a:lvl4pPr marL="1371600" algn="ctr" rtl="0" eaLnBrk="0" fontAlgn="base" hangingPunct="0">
      <a:spcBef>
        <a:spcPct val="0"/>
      </a:spcBef>
      <a:spcAft>
        <a:spcPct val="0"/>
      </a:spcAft>
      <a:defRPr sz="2000" kern="1200">
        <a:solidFill>
          <a:schemeClr val="tx1"/>
        </a:solidFill>
        <a:latin typeface="Arial" charset="0"/>
        <a:ea typeface="+mn-ea"/>
        <a:cs typeface="+mn-cs"/>
      </a:defRPr>
    </a:lvl4pPr>
    <a:lvl5pPr marL="1828800" algn="ctr" rtl="0" eaLnBrk="0" fontAlgn="base" hangingPunct="0">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B93"/>
    <a:srgbClr val="3BADE2"/>
    <a:srgbClr val="DDDDDD"/>
    <a:srgbClr val="A8ADB0"/>
    <a:srgbClr val="EBF4FA"/>
    <a:srgbClr val="CED5D9"/>
    <a:srgbClr val="CDD4D8"/>
    <a:srgbClr val="D9E1E3"/>
    <a:srgbClr val="C6CCCD"/>
    <a:srgbClr val="0044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41" autoAdjust="0"/>
    <p:restoredTop sz="87563" autoAdjust="0"/>
  </p:normalViewPr>
  <p:slideViewPr>
    <p:cSldViewPr snapToGrid="0">
      <p:cViewPr varScale="1">
        <p:scale>
          <a:sx n="67" d="100"/>
          <a:sy n="67" d="100"/>
        </p:scale>
        <p:origin x="62" y="115"/>
      </p:cViewPr>
      <p:guideLst>
        <p:guide orient="horz" pos="2160"/>
        <p:guide pos="3840"/>
      </p:guideLst>
    </p:cSldViewPr>
  </p:slideViewPr>
  <p:outlineViewPr>
    <p:cViewPr>
      <p:scale>
        <a:sx n="33" d="100"/>
        <a:sy n="33" d="100"/>
      </p:scale>
      <p:origin x="0" y="2760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endParaRPr lang="en-US"/>
          </a:p>
        </p:txBody>
      </p:sp>
      <p:sp>
        <p:nvSpPr>
          <p:cNvPr id="37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endParaRPr lang="en-US"/>
          </a:p>
        </p:txBody>
      </p:sp>
      <p:sp>
        <p:nvSpPr>
          <p:cNvPr id="37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endParaRPr lang="en-US"/>
          </a:p>
        </p:txBody>
      </p:sp>
      <p:sp>
        <p:nvSpPr>
          <p:cNvPr id="37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fld id="{88E804C8-02BB-43AD-9CC2-635118D63352}"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43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D4D281E-35F0-4204-9406-38B5E545B74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economy is an area of the production, distribution and trade, as well as consumption of goods and services.</a:t>
            </a:r>
          </a:p>
        </p:txBody>
      </p:sp>
      <p:sp>
        <p:nvSpPr>
          <p:cNvPr id="4" name="Slide Number Placeholder 3"/>
          <p:cNvSpPr>
            <a:spLocks noGrp="1"/>
          </p:cNvSpPr>
          <p:nvPr>
            <p:ph type="sldNum" sz="quarter" idx="5"/>
          </p:nvPr>
        </p:nvSpPr>
        <p:spPr/>
        <p:txBody>
          <a:bodyPr/>
          <a:lstStyle/>
          <a:p>
            <a:fld id="{AD4D281E-35F0-4204-9406-38B5E545B744}" type="slidenum">
              <a:rPr lang="en-US" smtClean="0"/>
              <a:pPr/>
              <a:t>4</a:t>
            </a:fld>
            <a:endParaRPr lang="en-US"/>
          </a:p>
        </p:txBody>
      </p:sp>
    </p:spTree>
    <p:extLst>
      <p:ext uri="{BB962C8B-B14F-4D97-AF65-F5344CB8AC3E}">
        <p14:creationId xmlns:p14="http://schemas.microsoft.com/office/powerpoint/2010/main" val="134521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Inextricably = in a way that it is impossible to separate</a:t>
            </a:r>
          </a:p>
        </p:txBody>
      </p:sp>
      <p:sp>
        <p:nvSpPr>
          <p:cNvPr id="4" name="Slide Number Placeholder 3"/>
          <p:cNvSpPr>
            <a:spLocks noGrp="1"/>
          </p:cNvSpPr>
          <p:nvPr>
            <p:ph type="sldNum" sz="quarter" idx="5"/>
          </p:nvPr>
        </p:nvSpPr>
        <p:spPr/>
        <p:txBody>
          <a:bodyPr/>
          <a:lstStyle/>
          <a:p>
            <a:fld id="{AD4D281E-35F0-4204-9406-38B5E545B744}" type="slidenum">
              <a:rPr lang="en-US" smtClean="0"/>
              <a:pPr/>
              <a:t>25</a:t>
            </a:fld>
            <a:endParaRPr lang="en-US"/>
          </a:p>
        </p:txBody>
      </p:sp>
    </p:spTree>
    <p:extLst>
      <p:ext uri="{BB962C8B-B14F-4D97-AF65-F5344CB8AC3E}">
        <p14:creationId xmlns:p14="http://schemas.microsoft.com/office/powerpoint/2010/main" val="107938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4D281E-35F0-4204-9406-38B5E545B744}" type="slidenum">
              <a:rPr lang="en-US" smtClean="0"/>
              <a:pPr/>
              <a:t>27</a:t>
            </a:fld>
            <a:endParaRPr lang="en-US"/>
          </a:p>
        </p:txBody>
      </p:sp>
    </p:spTree>
    <p:extLst>
      <p:ext uri="{BB962C8B-B14F-4D97-AF65-F5344CB8AC3E}">
        <p14:creationId xmlns:p14="http://schemas.microsoft.com/office/powerpoint/2010/main" val="82505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Similarly to architectural patterns, we have software product line practice patterns. </a:t>
            </a:r>
          </a:p>
        </p:txBody>
      </p:sp>
      <p:sp>
        <p:nvSpPr>
          <p:cNvPr id="4" name="Slide Number Placeholder 3"/>
          <p:cNvSpPr>
            <a:spLocks noGrp="1"/>
          </p:cNvSpPr>
          <p:nvPr>
            <p:ph type="sldNum" sz="quarter" idx="5"/>
          </p:nvPr>
        </p:nvSpPr>
        <p:spPr/>
        <p:txBody>
          <a:bodyPr/>
          <a:lstStyle/>
          <a:p>
            <a:fld id="{AD4D281E-35F0-4204-9406-38B5E545B744}" type="slidenum">
              <a:rPr lang="en-US" smtClean="0"/>
              <a:pPr/>
              <a:t>52</a:t>
            </a:fld>
            <a:endParaRPr lang="en-US"/>
          </a:p>
        </p:txBody>
      </p:sp>
    </p:spTree>
    <p:extLst>
      <p:ext uri="{BB962C8B-B14F-4D97-AF65-F5344CB8AC3E}">
        <p14:creationId xmlns:p14="http://schemas.microsoft.com/office/powerpoint/2010/main" val="946474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possible payoff, but not a guaranteed one</a:t>
            </a:r>
          </a:p>
        </p:txBody>
      </p:sp>
      <p:sp>
        <p:nvSpPr>
          <p:cNvPr id="4" name="Slide Number Placeholder 3"/>
          <p:cNvSpPr>
            <a:spLocks noGrp="1"/>
          </p:cNvSpPr>
          <p:nvPr>
            <p:ph type="sldNum" sz="quarter" idx="5"/>
          </p:nvPr>
        </p:nvSpPr>
        <p:spPr/>
        <p:txBody>
          <a:bodyPr/>
          <a:lstStyle/>
          <a:p>
            <a:fld id="{AD4D281E-35F0-4204-9406-38B5E545B744}" type="slidenum">
              <a:rPr lang="en-US" smtClean="0"/>
              <a:pPr/>
              <a:t>55</a:t>
            </a:fld>
            <a:endParaRPr lang="en-US"/>
          </a:p>
        </p:txBody>
      </p:sp>
    </p:spTree>
    <p:extLst>
      <p:ext uri="{BB962C8B-B14F-4D97-AF65-F5344CB8AC3E}">
        <p14:creationId xmlns:p14="http://schemas.microsoft.com/office/powerpoint/2010/main" val="3711113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Higher quality, lower cost of poor quality</a:t>
            </a:r>
          </a:p>
          <a:p>
            <a:endParaRPr lang="en-US" dirty="0"/>
          </a:p>
        </p:txBody>
      </p:sp>
      <p:sp>
        <p:nvSpPr>
          <p:cNvPr id="4" name="Slide Number Placeholder 3"/>
          <p:cNvSpPr>
            <a:spLocks noGrp="1"/>
          </p:cNvSpPr>
          <p:nvPr>
            <p:ph type="sldNum" sz="quarter" idx="5"/>
          </p:nvPr>
        </p:nvSpPr>
        <p:spPr/>
        <p:txBody>
          <a:bodyPr/>
          <a:lstStyle/>
          <a:p>
            <a:fld id="{AD4D281E-35F0-4204-9406-38B5E545B744}" type="slidenum">
              <a:rPr lang="en-US" smtClean="0"/>
              <a:pPr/>
              <a:t>11</a:t>
            </a:fld>
            <a:endParaRPr lang="en-US"/>
          </a:p>
        </p:txBody>
      </p:sp>
    </p:spTree>
    <p:extLst>
      <p:ext uri="{BB962C8B-B14F-4D97-AF65-F5344CB8AC3E}">
        <p14:creationId xmlns:p14="http://schemas.microsoft.com/office/powerpoint/2010/main" val="165124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Network of others who have used similar systems – Have you ever worked on a project that uses an obscure framework with next to no information online? </a:t>
            </a:r>
          </a:p>
        </p:txBody>
      </p:sp>
      <p:sp>
        <p:nvSpPr>
          <p:cNvPr id="4" name="Slide Number Placeholder 3"/>
          <p:cNvSpPr>
            <a:spLocks noGrp="1"/>
          </p:cNvSpPr>
          <p:nvPr>
            <p:ph type="sldNum" sz="quarter" idx="5"/>
          </p:nvPr>
        </p:nvSpPr>
        <p:spPr/>
        <p:txBody>
          <a:bodyPr/>
          <a:lstStyle/>
          <a:p>
            <a:fld id="{AD4D281E-35F0-4204-9406-38B5E545B744}" type="slidenum">
              <a:rPr lang="en-US" smtClean="0"/>
              <a:pPr/>
              <a:t>12</a:t>
            </a:fld>
            <a:endParaRPr lang="en-US"/>
          </a:p>
        </p:txBody>
      </p:sp>
    </p:spTree>
    <p:extLst>
      <p:ext uri="{BB962C8B-B14F-4D97-AF65-F5344CB8AC3E}">
        <p14:creationId xmlns:p14="http://schemas.microsoft.com/office/powerpoint/2010/main" val="187936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will go over the benefits and costs for each asset. </a:t>
            </a:r>
          </a:p>
        </p:txBody>
      </p:sp>
      <p:sp>
        <p:nvSpPr>
          <p:cNvPr id="4" name="Slide Number Placeholder 3"/>
          <p:cNvSpPr>
            <a:spLocks noGrp="1"/>
          </p:cNvSpPr>
          <p:nvPr>
            <p:ph type="sldNum" sz="quarter" idx="5"/>
          </p:nvPr>
        </p:nvSpPr>
        <p:spPr/>
        <p:txBody>
          <a:bodyPr/>
          <a:lstStyle/>
          <a:p>
            <a:fld id="{AD4D281E-35F0-4204-9406-38B5E545B744}" type="slidenum">
              <a:rPr lang="en-US" smtClean="0"/>
              <a:pPr/>
              <a:t>13</a:t>
            </a:fld>
            <a:endParaRPr lang="en-US"/>
          </a:p>
        </p:txBody>
      </p:sp>
    </p:spTree>
    <p:extLst>
      <p:ext uri="{BB962C8B-B14F-4D97-AF65-F5344CB8AC3E}">
        <p14:creationId xmlns:p14="http://schemas.microsoft.com/office/powerpoint/2010/main" val="53566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Requirements for a group may require sophisticated analysis and intense negotiation to agree on common requirements and variation points acceptable for all systems – this is similar to how we talked about the ATAM and how various stakeholders may want/prioritize different things </a:t>
            </a:r>
          </a:p>
        </p:txBody>
      </p:sp>
      <p:sp>
        <p:nvSpPr>
          <p:cNvPr id="4" name="Slide Number Placeholder 3"/>
          <p:cNvSpPr>
            <a:spLocks noGrp="1"/>
          </p:cNvSpPr>
          <p:nvPr>
            <p:ph type="sldNum" sz="quarter" idx="5"/>
          </p:nvPr>
        </p:nvSpPr>
        <p:spPr/>
        <p:txBody>
          <a:bodyPr/>
          <a:lstStyle/>
          <a:p>
            <a:fld id="{AD4D281E-35F0-4204-9406-38B5E545B744}" type="slidenum">
              <a:rPr lang="en-US" smtClean="0"/>
              <a:pPr/>
              <a:t>14</a:t>
            </a:fld>
            <a:endParaRPr lang="en-US"/>
          </a:p>
        </p:txBody>
      </p:sp>
    </p:spTree>
    <p:extLst>
      <p:ext uri="{BB962C8B-B14F-4D97-AF65-F5344CB8AC3E}">
        <p14:creationId xmlns:p14="http://schemas.microsoft.com/office/powerpoint/2010/main" val="1477656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additional architectural constraints – especially when it comes to modifiability</a:t>
            </a:r>
          </a:p>
        </p:txBody>
      </p:sp>
      <p:sp>
        <p:nvSpPr>
          <p:cNvPr id="4" name="Slide Number Placeholder 3"/>
          <p:cNvSpPr>
            <a:spLocks noGrp="1"/>
          </p:cNvSpPr>
          <p:nvPr>
            <p:ph type="sldNum" sz="quarter" idx="5"/>
          </p:nvPr>
        </p:nvSpPr>
        <p:spPr/>
        <p:txBody>
          <a:bodyPr/>
          <a:lstStyle/>
          <a:p>
            <a:fld id="{AD4D281E-35F0-4204-9406-38B5E545B744}" type="slidenum">
              <a:rPr lang="en-US" smtClean="0"/>
              <a:pPr/>
              <a:t>15</a:t>
            </a:fld>
            <a:endParaRPr lang="en-US"/>
          </a:p>
        </p:txBody>
      </p:sp>
    </p:spTree>
    <p:extLst>
      <p:ext uri="{BB962C8B-B14F-4D97-AF65-F5344CB8AC3E}">
        <p14:creationId xmlns:p14="http://schemas.microsoft.com/office/powerpoint/2010/main" val="2599209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investment is amortized over the specific products in the product line – essentially, this means that the value of the investment averages out over the system as a whole, so even if the original investment cost is significant, going further down the line (as you test new products </a:t>
            </a:r>
            <a:r>
              <a:rPr lang="en-US" dirty="0" err="1"/>
              <a:t>etc</a:t>
            </a:r>
            <a:r>
              <a:rPr lang="en-US" dirty="0"/>
              <a:t>) it becomes more worth it</a:t>
            </a:r>
          </a:p>
        </p:txBody>
      </p:sp>
      <p:sp>
        <p:nvSpPr>
          <p:cNvPr id="4" name="Slide Number Placeholder 3"/>
          <p:cNvSpPr>
            <a:spLocks noGrp="1"/>
          </p:cNvSpPr>
          <p:nvPr>
            <p:ph type="sldNum" sz="quarter" idx="5"/>
          </p:nvPr>
        </p:nvSpPr>
        <p:spPr/>
        <p:txBody>
          <a:bodyPr/>
          <a:lstStyle/>
          <a:p>
            <a:fld id="{AD4D281E-35F0-4204-9406-38B5E545B744}" type="slidenum">
              <a:rPr lang="en-US" smtClean="0"/>
              <a:pPr/>
              <a:t>20</a:t>
            </a:fld>
            <a:endParaRPr lang="en-US"/>
          </a:p>
        </p:txBody>
      </p:sp>
    </p:spTree>
    <p:extLst>
      <p:ext uri="{BB962C8B-B14F-4D97-AF65-F5344CB8AC3E}">
        <p14:creationId xmlns:p14="http://schemas.microsoft.com/office/powerpoint/2010/main" val="179733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Besides the assets, let’s talk a bit about the investments.</a:t>
            </a:r>
          </a:p>
        </p:txBody>
      </p:sp>
      <p:sp>
        <p:nvSpPr>
          <p:cNvPr id="4" name="Slide Number Placeholder 3"/>
          <p:cNvSpPr>
            <a:spLocks noGrp="1"/>
          </p:cNvSpPr>
          <p:nvPr>
            <p:ph type="sldNum" sz="quarter" idx="5"/>
          </p:nvPr>
        </p:nvSpPr>
        <p:spPr/>
        <p:txBody>
          <a:bodyPr/>
          <a:lstStyle/>
          <a:p>
            <a:fld id="{AD4D281E-35F0-4204-9406-38B5E545B744}" type="slidenum">
              <a:rPr lang="en-US" smtClean="0"/>
              <a:pPr/>
              <a:t>22</a:t>
            </a:fld>
            <a:endParaRPr lang="en-US"/>
          </a:p>
        </p:txBody>
      </p:sp>
    </p:spTree>
    <p:extLst>
      <p:ext uri="{BB962C8B-B14F-4D97-AF65-F5344CB8AC3E}">
        <p14:creationId xmlns:p14="http://schemas.microsoft.com/office/powerpoint/2010/main" val="1734657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will break this down in the upcoming slides</a:t>
            </a:r>
          </a:p>
        </p:txBody>
      </p:sp>
      <p:sp>
        <p:nvSpPr>
          <p:cNvPr id="4" name="Slide Number Placeholder 3"/>
          <p:cNvSpPr>
            <a:spLocks noGrp="1"/>
          </p:cNvSpPr>
          <p:nvPr>
            <p:ph type="sldNum" sz="quarter" idx="5"/>
          </p:nvPr>
        </p:nvSpPr>
        <p:spPr/>
        <p:txBody>
          <a:bodyPr/>
          <a:lstStyle/>
          <a:p>
            <a:fld id="{AD4D281E-35F0-4204-9406-38B5E545B744}" type="slidenum">
              <a:rPr lang="en-US" smtClean="0"/>
              <a:pPr/>
              <a:t>24</a:t>
            </a:fld>
            <a:endParaRPr lang="en-US"/>
          </a:p>
        </p:txBody>
      </p:sp>
    </p:spTree>
    <p:extLst>
      <p:ext uri="{BB962C8B-B14F-4D97-AF65-F5344CB8AC3E}">
        <p14:creationId xmlns:p14="http://schemas.microsoft.com/office/powerpoint/2010/main" val="157743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50806" y="2130426"/>
            <a:ext cx="4690387" cy="435377"/>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755040" y="828675"/>
            <a:ext cx="4690388" cy="43537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19940" y="1034857"/>
            <a:ext cx="489878" cy="46358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27151" y="828675"/>
            <a:ext cx="6908800" cy="5048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55040" y="828675"/>
            <a:ext cx="4690388" cy="43537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9483365" cy="650820"/>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55040" y="828675"/>
            <a:ext cx="4690388" cy="435377"/>
          </a:xfrm>
        </p:spPr>
        <p:txBody>
          <a:bodyPr/>
          <a:lstStyle/>
          <a:p>
            <a:r>
              <a:rPr lang="en-US"/>
              <a:t>Click to edit Master title style</a:t>
            </a:r>
          </a:p>
        </p:txBody>
      </p:sp>
      <p:sp>
        <p:nvSpPr>
          <p:cNvPr id="3" name="Content Placeholder 2"/>
          <p:cNvSpPr>
            <a:spLocks noGrp="1"/>
          </p:cNvSpPr>
          <p:nvPr>
            <p:ph sz="half" idx="1"/>
          </p:nvPr>
        </p:nvSpPr>
        <p:spPr>
          <a:xfrm>
            <a:off x="1327151" y="1754189"/>
            <a:ext cx="4639733" cy="412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084" y="1754189"/>
            <a:ext cx="4639733" cy="4122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50806" y="274638"/>
            <a:ext cx="4690387" cy="43537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55040" y="828675"/>
            <a:ext cx="4690388" cy="435377"/>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92056"/>
            <a:ext cx="3614772" cy="34304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24294"/>
            <a:ext cx="3614772" cy="34304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DDDD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712307" y="828675"/>
            <a:ext cx="775853" cy="435377"/>
          </a:xfrm>
          <a:prstGeom prst="rect">
            <a:avLst/>
          </a:prstGeom>
          <a:noFill/>
          <a:ln w="25400">
            <a:noFill/>
            <a:miter lim="800000"/>
            <a:headEnd/>
            <a:tailEnd/>
          </a:ln>
          <a:effectLst/>
        </p:spPr>
        <p:txBody>
          <a:bodyPr vert="horz" wrap="none" lIns="44450" tIns="17463" rIns="44450" bIns="17463" numCol="1" anchor="t" anchorCtr="0" compatLnSpc="1">
            <a:prstTxWarp prst="textNoShape">
              <a:avLst/>
            </a:prstTxWarp>
            <a:spAutoFit/>
          </a:bodyPr>
          <a:lstStyle/>
          <a:p>
            <a:pPr lvl="0"/>
            <a:r>
              <a:rPr lang="en-US"/>
              <a:t>Title</a:t>
            </a:r>
          </a:p>
        </p:txBody>
      </p:sp>
      <p:sp>
        <p:nvSpPr>
          <p:cNvPr id="3075" name="Rectangle 3"/>
          <p:cNvSpPr>
            <a:spLocks noGrp="1" noChangeArrowheads="1"/>
          </p:cNvSpPr>
          <p:nvPr>
            <p:ph type="body" idx="1"/>
          </p:nvPr>
        </p:nvSpPr>
        <p:spPr bwMode="auto">
          <a:xfrm>
            <a:off x="1327151" y="1754189"/>
            <a:ext cx="9482667" cy="4122737"/>
          </a:xfrm>
          <a:prstGeom prst="rect">
            <a:avLst/>
          </a:prstGeom>
          <a:noFill/>
          <a:ln w="12700">
            <a:noFill/>
            <a:miter lim="800000"/>
            <a:headEnd/>
            <a:tailEnd/>
          </a:ln>
          <a:effectLst/>
        </p:spPr>
        <p:txBody>
          <a:bodyPr vert="horz" wrap="square" lIns="82296" tIns="45720" rIns="82296" bIns="4572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ChangeArrowheads="1"/>
          </p:cNvSpPr>
          <p:nvPr/>
        </p:nvSpPr>
        <p:spPr bwMode="auto">
          <a:xfrm>
            <a:off x="1405467" y="6343651"/>
            <a:ext cx="2085507" cy="189155"/>
          </a:xfrm>
          <a:prstGeom prst="rect">
            <a:avLst/>
          </a:prstGeom>
          <a:noFill/>
          <a:ln w="12700">
            <a:noFill/>
            <a:miter lim="800000"/>
            <a:headEnd/>
            <a:tailEnd/>
          </a:ln>
          <a:effectLst/>
        </p:spPr>
        <p:txBody>
          <a:bodyPr wrap="none" lIns="44450" tIns="17463" rIns="44450" bIns="17463">
            <a:spAutoFit/>
          </a:bodyPr>
          <a:lstStyle/>
          <a:p>
            <a:pPr algn="l" defTabSz="841375"/>
            <a:r>
              <a:rPr lang="en-US" sz="1000" dirty="0">
                <a:solidFill>
                  <a:srgbClr val="00447F"/>
                </a:solidFill>
              </a:rPr>
              <a:t>Rights Reserved: (J. Scott Hawker)</a:t>
            </a:r>
          </a:p>
        </p:txBody>
      </p:sp>
      <p:sp>
        <p:nvSpPr>
          <p:cNvPr id="3077" name="Line 5"/>
          <p:cNvSpPr>
            <a:spLocks noChangeShapeType="1"/>
          </p:cNvSpPr>
          <p:nvPr/>
        </p:nvSpPr>
        <p:spPr bwMode="auto">
          <a:xfrm>
            <a:off x="508000" y="6248400"/>
            <a:ext cx="11277600" cy="0"/>
          </a:xfrm>
          <a:prstGeom prst="line">
            <a:avLst/>
          </a:prstGeom>
          <a:noFill/>
          <a:ln w="9525">
            <a:solidFill>
              <a:srgbClr val="00447F"/>
            </a:solidFill>
            <a:round/>
            <a:headEnd/>
            <a:tailEnd/>
          </a:ln>
          <a:effectLst/>
        </p:spPr>
        <p:txBody>
          <a:bodyPr wrap="none" anchor="ctr"/>
          <a:lstStyle/>
          <a:p>
            <a:endParaRPr lang="en-US" sz="2000"/>
          </a:p>
        </p:txBody>
      </p:sp>
      <p:sp>
        <p:nvSpPr>
          <p:cNvPr id="3079" name="Rectangle 7"/>
          <p:cNvSpPr>
            <a:spLocks noChangeArrowheads="1"/>
          </p:cNvSpPr>
          <p:nvPr/>
        </p:nvSpPr>
        <p:spPr bwMode="auto">
          <a:xfrm>
            <a:off x="4874572" y="6324600"/>
            <a:ext cx="482824" cy="230832"/>
          </a:xfrm>
          <a:prstGeom prst="rect">
            <a:avLst/>
          </a:prstGeom>
          <a:noFill/>
          <a:ln w="25400">
            <a:noFill/>
            <a:miter lim="800000"/>
            <a:headEnd/>
            <a:tailEnd/>
          </a:ln>
          <a:effectLst/>
        </p:spPr>
        <p:txBody>
          <a:bodyPr wrap="none">
            <a:spAutoFit/>
          </a:bodyPr>
          <a:lstStyle/>
          <a:p>
            <a:pPr>
              <a:lnSpc>
                <a:spcPct val="90000"/>
              </a:lnSpc>
            </a:pPr>
            <a:r>
              <a:rPr lang="en-US" sz="1000">
                <a:solidFill>
                  <a:srgbClr val="00447F"/>
                </a:solidFill>
              </a:rPr>
              <a:t>p. </a:t>
            </a:r>
            <a:fld id="{DFFF1D7F-40CE-46B1-A505-70C7062A5606}" type="slidenum">
              <a:rPr lang="en-US" sz="1000">
                <a:solidFill>
                  <a:srgbClr val="00447F"/>
                </a:solidFill>
              </a:rPr>
              <a:pPr>
                <a:lnSpc>
                  <a:spcPct val="90000"/>
                </a:lnSpc>
              </a:pPr>
              <a:t>‹#›</a:t>
            </a:fld>
            <a:endParaRPr lang="en-US" sz="1000">
              <a:solidFill>
                <a:srgbClr val="00447F"/>
              </a:solidFill>
            </a:endParaRPr>
          </a:p>
        </p:txBody>
      </p:sp>
      <p:sp>
        <p:nvSpPr>
          <p:cNvPr id="3081" name="Text Box 9"/>
          <p:cNvSpPr txBox="1">
            <a:spLocks noChangeArrowheads="1"/>
          </p:cNvSpPr>
          <p:nvPr/>
        </p:nvSpPr>
        <p:spPr bwMode="auto">
          <a:xfrm>
            <a:off x="6621455" y="6343651"/>
            <a:ext cx="2354812" cy="189155"/>
          </a:xfrm>
          <a:prstGeom prst="rect">
            <a:avLst/>
          </a:prstGeom>
          <a:noFill/>
          <a:ln w="25400" algn="ctr">
            <a:noFill/>
            <a:miter lim="800000"/>
            <a:headEnd/>
            <a:tailEnd/>
          </a:ln>
          <a:effectLst/>
        </p:spPr>
        <p:txBody>
          <a:bodyPr wrap="none" lIns="44450" tIns="17463" rIns="44450" bIns="17463">
            <a:spAutoFit/>
          </a:bodyPr>
          <a:lstStyle/>
          <a:p>
            <a:pPr defTabSz="841375"/>
            <a:r>
              <a:rPr lang="en-US" sz="1000" dirty="0">
                <a:solidFill>
                  <a:srgbClr val="00447F"/>
                </a:solidFill>
              </a:rPr>
              <a:t>Some material </a:t>
            </a:r>
            <a:r>
              <a:rPr lang="en-US" sz="1000" dirty="0">
                <a:solidFill>
                  <a:srgbClr val="00447F"/>
                </a:solidFill>
                <a:cs typeface="Times New Roman" pitchFamily="18" charset="0"/>
              </a:rPr>
              <a:t>© </a:t>
            </a:r>
            <a:r>
              <a:rPr lang="en-US" sz="1000" baseline="0" dirty="0">
                <a:solidFill>
                  <a:srgbClr val="00447F"/>
                </a:solidFill>
                <a:cs typeface="Times New Roman" pitchFamily="18" charset="0"/>
              </a:rPr>
              <a:t> 2002 Addison-Wesley</a:t>
            </a:r>
            <a:endParaRPr lang="en-US" sz="1000" dirty="0">
              <a:solidFill>
                <a:srgbClr val="00447F"/>
              </a:solidFill>
              <a:cs typeface="Times New Roman" pitchFamily="18" charset="0"/>
            </a:endParaRPr>
          </a:p>
        </p:txBody>
      </p:sp>
      <p:pic>
        <p:nvPicPr>
          <p:cNvPr id="3084" name="Picture 12" descr="rit_blue_gray_bkgnd_no_bar"/>
          <p:cNvPicPr>
            <a:picLocks noChangeAspect="1" noChangeArrowheads="1"/>
          </p:cNvPicPr>
          <p:nvPr/>
        </p:nvPicPr>
        <p:blipFill>
          <a:blip r:embed="rId13" cstate="print"/>
          <a:srcRect/>
          <a:stretch>
            <a:fillRect/>
          </a:stretch>
        </p:blipFill>
        <p:spPr bwMode="auto">
          <a:xfrm>
            <a:off x="10147301" y="6313489"/>
            <a:ext cx="1869017" cy="422275"/>
          </a:xfrm>
          <a:prstGeom prst="rect">
            <a:avLst/>
          </a:prstGeom>
          <a:noFill/>
        </p:spPr>
      </p:pic>
      <p:pic>
        <p:nvPicPr>
          <p:cNvPr id="3086" name="Picture 14"/>
          <p:cNvPicPr>
            <a:picLocks noChangeAspect="1" noChangeArrowheads="1"/>
          </p:cNvPicPr>
          <p:nvPr/>
        </p:nvPicPr>
        <p:blipFill>
          <a:blip r:embed="rId14" cstate="print"/>
          <a:srcRect/>
          <a:stretch>
            <a:fillRect/>
          </a:stretch>
        </p:blipFill>
        <p:spPr bwMode="auto">
          <a:xfrm>
            <a:off x="122767" y="6242050"/>
            <a:ext cx="730251" cy="615950"/>
          </a:xfrm>
          <a:prstGeom prst="rect">
            <a:avLst/>
          </a:prstGeom>
          <a:noFill/>
          <a:ln w="28575">
            <a:noFill/>
            <a:miter lim="800000"/>
            <a:headEnd/>
            <a:tailEnd/>
          </a:ln>
          <a:effec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841375" rtl="0" eaLnBrk="1" fontAlgn="base" hangingPunct="1">
        <a:spcBef>
          <a:spcPct val="0"/>
        </a:spcBef>
        <a:spcAft>
          <a:spcPct val="0"/>
        </a:spcAft>
        <a:defRPr sz="2600" b="1">
          <a:solidFill>
            <a:srgbClr val="00447F"/>
          </a:solidFill>
          <a:latin typeface="+mj-lt"/>
          <a:ea typeface="+mj-ea"/>
          <a:cs typeface="+mj-cs"/>
        </a:defRPr>
      </a:lvl1pPr>
      <a:lvl2pPr algn="ctr" defTabSz="841375" rtl="0" eaLnBrk="1" fontAlgn="base" hangingPunct="1">
        <a:spcBef>
          <a:spcPct val="0"/>
        </a:spcBef>
        <a:spcAft>
          <a:spcPct val="0"/>
        </a:spcAft>
        <a:defRPr sz="2600" b="1">
          <a:solidFill>
            <a:srgbClr val="00447F"/>
          </a:solidFill>
          <a:latin typeface="Arial" charset="0"/>
        </a:defRPr>
      </a:lvl2pPr>
      <a:lvl3pPr algn="ctr" defTabSz="841375" rtl="0" eaLnBrk="1" fontAlgn="base" hangingPunct="1">
        <a:spcBef>
          <a:spcPct val="0"/>
        </a:spcBef>
        <a:spcAft>
          <a:spcPct val="0"/>
        </a:spcAft>
        <a:defRPr sz="2600" b="1">
          <a:solidFill>
            <a:srgbClr val="00447F"/>
          </a:solidFill>
          <a:latin typeface="Arial" charset="0"/>
        </a:defRPr>
      </a:lvl3pPr>
      <a:lvl4pPr algn="ctr" defTabSz="841375" rtl="0" eaLnBrk="1" fontAlgn="base" hangingPunct="1">
        <a:spcBef>
          <a:spcPct val="0"/>
        </a:spcBef>
        <a:spcAft>
          <a:spcPct val="0"/>
        </a:spcAft>
        <a:defRPr sz="2600" b="1">
          <a:solidFill>
            <a:srgbClr val="00447F"/>
          </a:solidFill>
          <a:latin typeface="Arial" charset="0"/>
        </a:defRPr>
      </a:lvl4pPr>
      <a:lvl5pPr algn="ctr" defTabSz="841375" rtl="0" eaLnBrk="1" fontAlgn="base" hangingPunct="1">
        <a:spcBef>
          <a:spcPct val="0"/>
        </a:spcBef>
        <a:spcAft>
          <a:spcPct val="0"/>
        </a:spcAft>
        <a:defRPr sz="2600" b="1">
          <a:solidFill>
            <a:srgbClr val="00447F"/>
          </a:solidFill>
          <a:latin typeface="Arial" charset="0"/>
        </a:defRPr>
      </a:lvl5pPr>
      <a:lvl6pPr marL="457200" algn="ctr" defTabSz="841375" rtl="0" eaLnBrk="1" fontAlgn="base" hangingPunct="1">
        <a:spcBef>
          <a:spcPct val="0"/>
        </a:spcBef>
        <a:spcAft>
          <a:spcPct val="0"/>
        </a:spcAft>
        <a:defRPr sz="2600" b="1">
          <a:solidFill>
            <a:srgbClr val="00447F"/>
          </a:solidFill>
          <a:latin typeface="Arial" charset="0"/>
        </a:defRPr>
      </a:lvl6pPr>
      <a:lvl7pPr marL="914400" algn="ctr" defTabSz="841375" rtl="0" eaLnBrk="1" fontAlgn="base" hangingPunct="1">
        <a:spcBef>
          <a:spcPct val="0"/>
        </a:spcBef>
        <a:spcAft>
          <a:spcPct val="0"/>
        </a:spcAft>
        <a:defRPr sz="2600" b="1">
          <a:solidFill>
            <a:srgbClr val="00447F"/>
          </a:solidFill>
          <a:latin typeface="Arial" charset="0"/>
        </a:defRPr>
      </a:lvl7pPr>
      <a:lvl8pPr marL="1371600" algn="ctr" defTabSz="841375" rtl="0" eaLnBrk="1" fontAlgn="base" hangingPunct="1">
        <a:spcBef>
          <a:spcPct val="0"/>
        </a:spcBef>
        <a:spcAft>
          <a:spcPct val="0"/>
        </a:spcAft>
        <a:defRPr sz="2600" b="1">
          <a:solidFill>
            <a:srgbClr val="00447F"/>
          </a:solidFill>
          <a:latin typeface="Arial" charset="0"/>
        </a:defRPr>
      </a:lvl8pPr>
      <a:lvl9pPr marL="1828800" algn="ctr" defTabSz="841375" rtl="0" eaLnBrk="1" fontAlgn="base" hangingPunct="1">
        <a:spcBef>
          <a:spcPct val="0"/>
        </a:spcBef>
        <a:spcAft>
          <a:spcPct val="0"/>
        </a:spcAft>
        <a:defRPr sz="2600" b="1">
          <a:solidFill>
            <a:srgbClr val="00447F"/>
          </a:solidFill>
          <a:latin typeface="Arial" charset="0"/>
        </a:defRPr>
      </a:lvl9pPr>
    </p:titleStyle>
    <p:bodyStyle>
      <a:lvl1pPr marL="420688" indent="-420688" algn="l" defTabSz="841375" rtl="0" eaLnBrk="1" fontAlgn="base" hangingPunct="1">
        <a:lnSpc>
          <a:spcPct val="90000"/>
        </a:lnSpc>
        <a:spcBef>
          <a:spcPct val="30000"/>
        </a:spcBef>
        <a:spcAft>
          <a:spcPct val="0"/>
        </a:spcAft>
        <a:buClr>
          <a:srgbClr val="00447F"/>
        </a:buClr>
        <a:buSzPct val="100000"/>
        <a:buFont typeface="Symbol" pitchFamily="18" charset="2"/>
        <a:buChar char="·"/>
        <a:defRPr sz="2100">
          <a:solidFill>
            <a:schemeClr val="tx1"/>
          </a:solidFill>
          <a:latin typeface="+mn-lt"/>
          <a:ea typeface="+mn-ea"/>
          <a:cs typeface="+mn-cs"/>
        </a:defRPr>
      </a:lvl1pPr>
      <a:lvl2pPr marL="893763" indent="-358775" algn="l" defTabSz="841375" rtl="0" eaLnBrk="1" fontAlgn="base" hangingPunct="1">
        <a:lnSpc>
          <a:spcPct val="90000"/>
        </a:lnSpc>
        <a:spcBef>
          <a:spcPct val="30000"/>
        </a:spcBef>
        <a:spcAft>
          <a:spcPct val="0"/>
        </a:spcAft>
        <a:buClr>
          <a:srgbClr val="00447F"/>
        </a:buClr>
        <a:buSzPct val="100000"/>
        <a:buFont typeface="Symbol" pitchFamily="18" charset="2"/>
        <a:buChar char="-"/>
        <a:defRPr sz="2100">
          <a:solidFill>
            <a:schemeClr val="tx1"/>
          </a:solidFill>
          <a:latin typeface="+mn-lt"/>
        </a:defRPr>
      </a:lvl2pPr>
      <a:lvl3pPr marL="1314450" indent="-306388" algn="l" defTabSz="841375" rtl="0" eaLnBrk="1" fontAlgn="base" hangingPunct="1">
        <a:lnSpc>
          <a:spcPct val="90000"/>
        </a:lnSpc>
        <a:spcBef>
          <a:spcPct val="30000"/>
        </a:spcBef>
        <a:spcAft>
          <a:spcPct val="0"/>
        </a:spcAft>
        <a:buClr>
          <a:srgbClr val="00447F"/>
        </a:buClr>
        <a:buSzPct val="100000"/>
        <a:buFont typeface="Wingdings" pitchFamily="2" charset="2"/>
        <a:buChar char="§"/>
        <a:defRPr sz="2100">
          <a:solidFill>
            <a:schemeClr val="tx1"/>
          </a:solidFill>
          <a:latin typeface="+mn-lt"/>
        </a:defRPr>
      </a:lvl3pPr>
      <a:lvl4pPr marL="1735138" indent="-306388" algn="l" defTabSz="841375" rtl="0" eaLnBrk="1" fontAlgn="base" hangingPunct="1">
        <a:lnSpc>
          <a:spcPct val="90000"/>
        </a:lnSpc>
        <a:spcBef>
          <a:spcPct val="30000"/>
        </a:spcBef>
        <a:spcAft>
          <a:spcPct val="0"/>
        </a:spcAft>
        <a:buClr>
          <a:srgbClr val="00447F"/>
        </a:buClr>
        <a:buSzPct val="100000"/>
        <a:buChar char="o"/>
        <a:defRPr sz="2100">
          <a:solidFill>
            <a:schemeClr val="tx1"/>
          </a:solidFill>
          <a:latin typeface="+mn-lt"/>
        </a:defRPr>
      </a:lvl4pPr>
      <a:lvl5pPr marL="2155825" indent="-306388" algn="l" defTabSz="841375" rtl="0" eaLnBrk="1" fontAlgn="base" hangingPunct="1">
        <a:lnSpc>
          <a:spcPct val="90000"/>
        </a:lnSpc>
        <a:spcBef>
          <a:spcPct val="30000"/>
        </a:spcBef>
        <a:spcAft>
          <a:spcPct val="0"/>
        </a:spcAft>
        <a:buClr>
          <a:srgbClr val="00447F"/>
        </a:buClr>
        <a:buSzPct val="100000"/>
        <a:buChar char="·"/>
        <a:defRPr sz="2100">
          <a:solidFill>
            <a:schemeClr val="tx1"/>
          </a:solidFill>
          <a:latin typeface="+mn-lt"/>
        </a:defRPr>
      </a:lvl5pPr>
      <a:lvl6pPr marL="2613025" indent="-306388" algn="l" defTabSz="841375" rtl="0" eaLnBrk="1" fontAlgn="base" hangingPunct="1">
        <a:lnSpc>
          <a:spcPct val="90000"/>
        </a:lnSpc>
        <a:spcBef>
          <a:spcPct val="30000"/>
        </a:spcBef>
        <a:spcAft>
          <a:spcPct val="0"/>
        </a:spcAft>
        <a:buClr>
          <a:srgbClr val="00447F"/>
        </a:buClr>
        <a:buSzPct val="100000"/>
        <a:buChar char="·"/>
        <a:defRPr sz="2100">
          <a:solidFill>
            <a:schemeClr val="tx1"/>
          </a:solidFill>
          <a:latin typeface="+mn-lt"/>
        </a:defRPr>
      </a:lvl6pPr>
      <a:lvl7pPr marL="3070225" indent="-306388" algn="l" defTabSz="841375" rtl="0" eaLnBrk="1" fontAlgn="base" hangingPunct="1">
        <a:lnSpc>
          <a:spcPct val="90000"/>
        </a:lnSpc>
        <a:spcBef>
          <a:spcPct val="30000"/>
        </a:spcBef>
        <a:spcAft>
          <a:spcPct val="0"/>
        </a:spcAft>
        <a:buClr>
          <a:srgbClr val="00447F"/>
        </a:buClr>
        <a:buSzPct val="100000"/>
        <a:buChar char="·"/>
        <a:defRPr sz="2100">
          <a:solidFill>
            <a:schemeClr val="tx1"/>
          </a:solidFill>
          <a:latin typeface="+mn-lt"/>
        </a:defRPr>
      </a:lvl7pPr>
      <a:lvl8pPr marL="3527425" indent="-306388" algn="l" defTabSz="841375" rtl="0" eaLnBrk="1" fontAlgn="base" hangingPunct="1">
        <a:lnSpc>
          <a:spcPct val="90000"/>
        </a:lnSpc>
        <a:spcBef>
          <a:spcPct val="30000"/>
        </a:spcBef>
        <a:spcAft>
          <a:spcPct val="0"/>
        </a:spcAft>
        <a:buClr>
          <a:srgbClr val="00447F"/>
        </a:buClr>
        <a:buSzPct val="100000"/>
        <a:buChar char="·"/>
        <a:defRPr sz="2100">
          <a:solidFill>
            <a:schemeClr val="tx1"/>
          </a:solidFill>
          <a:latin typeface="+mn-lt"/>
        </a:defRPr>
      </a:lvl8pPr>
      <a:lvl9pPr marL="3984625" indent="-306388" algn="l" defTabSz="841375" rtl="0" eaLnBrk="1" fontAlgn="base" hangingPunct="1">
        <a:lnSpc>
          <a:spcPct val="90000"/>
        </a:lnSpc>
        <a:spcBef>
          <a:spcPct val="30000"/>
        </a:spcBef>
        <a:spcAft>
          <a:spcPct val="0"/>
        </a:spcAft>
        <a:buClr>
          <a:srgbClr val="00447F"/>
        </a:buClr>
        <a:buSzPct val="100000"/>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ixabay.com/en/circle-arrow-arrows-six-graphic-2497226/"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pixabay.com/en/circle-arrow-arrows-six-graphic-2497226/"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mathslinks.net/faculty/grid-graph-paper" TargetMode="Externa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3473491" y="2130426"/>
            <a:ext cx="5245026" cy="589265"/>
          </a:xfrm>
        </p:spPr>
        <p:txBody>
          <a:bodyPr/>
          <a:lstStyle/>
          <a:p>
            <a:r>
              <a:rPr lang="en-US" sz="3600" dirty="0"/>
              <a:t>Software Product Lines</a:t>
            </a:r>
          </a:p>
        </p:txBody>
      </p:sp>
      <p:sp>
        <p:nvSpPr>
          <p:cNvPr id="99331" name="Rectangle 3"/>
          <p:cNvSpPr>
            <a:spLocks noGrp="1" noChangeArrowheads="1"/>
          </p:cNvSpPr>
          <p:nvPr>
            <p:ph type="subTitle" idx="1"/>
          </p:nvPr>
        </p:nvSpPr>
        <p:spPr/>
        <p:txBody>
          <a:bodyPr/>
          <a:lstStyle/>
          <a:p>
            <a:r>
              <a:rPr lang="en-US" sz="2400" dirty="0"/>
              <a:t>From Paul Clements and Linda Northrop, </a:t>
            </a:r>
            <a:r>
              <a:rPr lang="en-US" sz="2400" i="1" dirty="0"/>
              <a:t>Software Product Lines: Practices and Patterns</a:t>
            </a:r>
            <a:endParaRPr lang="en-US" sz="2400" dirty="0"/>
          </a:p>
          <a:p>
            <a:r>
              <a:rPr lang="en-US" sz="2400" dirty="0"/>
              <a:t>2002 Addison-Wesley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366" y="828676"/>
            <a:ext cx="5783636" cy="435377"/>
          </a:xfrm>
        </p:spPr>
        <p:txBody>
          <a:bodyPr/>
          <a:lstStyle/>
          <a:p>
            <a:r>
              <a:rPr lang="en-US" dirty="0"/>
              <a:t>Architect and Core Asset Developer</a:t>
            </a:r>
          </a:p>
        </p:txBody>
      </p:sp>
      <p:sp>
        <p:nvSpPr>
          <p:cNvPr id="3" name="Content Placeholder 2"/>
          <p:cNvSpPr>
            <a:spLocks noGrp="1"/>
          </p:cNvSpPr>
          <p:nvPr>
            <p:ph idx="1"/>
          </p:nvPr>
        </p:nvSpPr>
        <p:spPr>
          <a:xfrm>
            <a:off x="391886" y="1754189"/>
            <a:ext cx="11201399" cy="4122737"/>
          </a:xfrm>
        </p:spPr>
        <p:txBody>
          <a:bodyPr/>
          <a:lstStyle/>
          <a:p>
            <a:r>
              <a:rPr lang="en-US" sz="2400" dirty="0"/>
              <a:t>Greater challenge to design and build high-quality, robust, and extensible assets that will endure longer</a:t>
            </a:r>
          </a:p>
          <a:p>
            <a:r>
              <a:rPr lang="en-US" sz="2400" dirty="0"/>
              <a:t>Broader-scoped impact on the organization</a:t>
            </a:r>
          </a:p>
          <a:p>
            <a:r>
              <a:rPr lang="en-US" sz="2400" dirty="0"/>
              <a:t>If successful, position of technical prominence; leading edge of software design</a:t>
            </a:r>
          </a:p>
          <a:p>
            <a:pPr lvl="1"/>
            <a:r>
              <a:rPr lang="en-US" sz="2400" dirty="0"/>
              <a:t>You will be as marketable as your product line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516" y="828676"/>
            <a:ext cx="3055325" cy="435377"/>
          </a:xfrm>
        </p:spPr>
        <p:txBody>
          <a:bodyPr/>
          <a:lstStyle/>
          <a:p>
            <a:r>
              <a:rPr lang="en-US" dirty="0"/>
              <a:t>Customer Benefits	</a:t>
            </a:r>
          </a:p>
        </p:txBody>
      </p:sp>
      <p:sp>
        <p:nvSpPr>
          <p:cNvPr id="3" name="Content Placeholder 2"/>
          <p:cNvSpPr>
            <a:spLocks noGrp="1"/>
          </p:cNvSpPr>
          <p:nvPr>
            <p:ph idx="1"/>
          </p:nvPr>
        </p:nvSpPr>
        <p:spPr/>
        <p:txBody>
          <a:bodyPr/>
          <a:lstStyle/>
          <a:p>
            <a:r>
              <a:rPr lang="en-US" sz="2400" dirty="0"/>
              <a:t>Higher quality</a:t>
            </a:r>
          </a:p>
          <a:p>
            <a:r>
              <a:rPr lang="en-US" sz="2400" dirty="0"/>
              <a:t>Predictable delivery date and price</a:t>
            </a:r>
          </a:p>
          <a:p>
            <a:r>
              <a:rPr lang="en-US" sz="2400" dirty="0"/>
              <a:t>Costs of your unique requirements more predictable</a:t>
            </a:r>
          </a:p>
          <a:p>
            <a:pPr lvl="1"/>
            <a:r>
              <a:rPr lang="en-US" sz="2400" dirty="0"/>
              <a:t>Products architected for variability</a:t>
            </a:r>
          </a:p>
          <a:p>
            <a:r>
              <a:rPr lang="en-US" sz="2400" dirty="0"/>
              <a:t>Well-tested training materials and documentation</a:t>
            </a:r>
          </a:p>
          <a:p>
            <a:r>
              <a:rPr lang="en-US" sz="2400" dirty="0"/>
              <a:t>Shared cost and experience with other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202" y="828676"/>
            <a:ext cx="2963953" cy="435377"/>
          </a:xfrm>
        </p:spPr>
        <p:txBody>
          <a:bodyPr/>
          <a:lstStyle/>
          <a:p>
            <a:r>
              <a:rPr lang="en-US" dirty="0"/>
              <a:t>End User Benefits</a:t>
            </a:r>
          </a:p>
        </p:txBody>
      </p:sp>
      <p:sp>
        <p:nvSpPr>
          <p:cNvPr id="3" name="Content Placeholder 2"/>
          <p:cNvSpPr>
            <a:spLocks noGrp="1"/>
          </p:cNvSpPr>
          <p:nvPr>
            <p:ph idx="1"/>
          </p:nvPr>
        </p:nvSpPr>
        <p:spPr/>
        <p:txBody>
          <a:bodyPr/>
          <a:lstStyle/>
          <a:p>
            <a:r>
              <a:rPr lang="en-US" sz="2400" dirty="0"/>
              <a:t>Higher quality system</a:t>
            </a:r>
          </a:p>
          <a:p>
            <a:pPr lvl="1"/>
            <a:r>
              <a:rPr lang="en-US" sz="2400" dirty="0"/>
              <a:t>Fewer defects makes life easer</a:t>
            </a:r>
          </a:p>
          <a:p>
            <a:r>
              <a:rPr lang="en-US" sz="2400" dirty="0"/>
              <a:t>Better training and support materials</a:t>
            </a:r>
          </a:p>
          <a:p>
            <a:r>
              <a:rPr lang="en-US" sz="2400" dirty="0"/>
              <a:t>Network of others who have used similar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410" y="828676"/>
            <a:ext cx="3595536" cy="435377"/>
          </a:xfrm>
        </p:spPr>
        <p:txBody>
          <a:bodyPr/>
          <a:lstStyle/>
          <a:p>
            <a:r>
              <a:rPr lang="en-US" dirty="0"/>
              <a:t>Benefits versus Costs</a:t>
            </a:r>
          </a:p>
        </p:txBody>
      </p:sp>
      <p:sp>
        <p:nvSpPr>
          <p:cNvPr id="3" name="Content Placeholder 2"/>
          <p:cNvSpPr>
            <a:spLocks noGrp="1"/>
          </p:cNvSpPr>
          <p:nvPr>
            <p:ph idx="1"/>
          </p:nvPr>
        </p:nvSpPr>
        <p:spPr/>
        <p:txBody>
          <a:bodyPr/>
          <a:lstStyle/>
          <a:p>
            <a:r>
              <a:rPr lang="en-US" dirty="0"/>
              <a:t>Need specific and solid business goals to be achieved through product-line practice</a:t>
            </a:r>
          </a:p>
          <a:p>
            <a:r>
              <a:rPr lang="en-US" dirty="0"/>
              <a:t>Substantial start-up investment</a:t>
            </a:r>
          </a:p>
          <a:p>
            <a:r>
              <a:rPr lang="en-US" dirty="0"/>
              <a:t>On-going costs to maintain and improve assets</a:t>
            </a:r>
          </a:p>
          <a:p>
            <a:r>
              <a:rPr lang="en-US" dirty="0"/>
              <a:t>Once the product-line approach is established, the organization’s productivity accelerates rapidly</a:t>
            </a:r>
          </a:p>
          <a:p>
            <a:pPr lvl="1"/>
            <a:r>
              <a:rPr lang="en-US" dirty="0"/>
              <a:t>Up-front costs are balanced by repeated accrual of benefits for each product in product line</a:t>
            </a:r>
          </a:p>
          <a:p>
            <a:r>
              <a:rPr lang="en-US" dirty="0"/>
              <a:t>It takes a certain amount of </a:t>
            </a:r>
            <a:r>
              <a:rPr lang="en-US" i="1" dirty="0"/>
              <a:t>organizational maturity </a:t>
            </a:r>
            <a:r>
              <a:rPr lang="en-US" dirty="0"/>
              <a:t>to field a product line successfully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570" y="828676"/>
            <a:ext cx="3427220" cy="435377"/>
          </a:xfrm>
        </p:spPr>
        <p:txBody>
          <a:bodyPr/>
          <a:lstStyle/>
          <a:p>
            <a:r>
              <a:rPr lang="en-US" dirty="0"/>
              <a:t>Asset: Requirements</a:t>
            </a:r>
          </a:p>
        </p:txBody>
      </p:sp>
      <p:sp>
        <p:nvSpPr>
          <p:cNvPr id="3" name="Content Placeholder 2"/>
          <p:cNvSpPr>
            <a:spLocks noGrp="1"/>
          </p:cNvSpPr>
          <p:nvPr>
            <p:ph idx="1"/>
          </p:nvPr>
        </p:nvSpPr>
        <p:spPr>
          <a:xfrm>
            <a:off x="381000" y="1700400"/>
            <a:ext cx="11223171" cy="4122737"/>
          </a:xfrm>
        </p:spPr>
        <p:txBody>
          <a:bodyPr/>
          <a:lstStyle/>
          <a:p>
            <a:r>
              <a:rPr lang="en-US" sz="2400" dirty="0"/>
              <a:t>Write requirements for the </a:t>
            </a:r>
            <a:r>
              <a:rPr lang="en-US" sz="2400" b="1" dirty="0"/>
              <a:t>group of systems as a whole</a:t>
            </a:r>
          </a:p>
          <a:p>
            <a:pPr lvl="1"/>
            <a:r>
              <a:rPr lang="en-US" sz="2400" dirty="0"/>
              <a:t>Individual systems specified by a </a:t>
            </a:r>
            <a:r>
              <a:rPr lang="en-US" sz="2400" b="1" dirty="0"/>
              <a:t>delta </a:t>
            </a:r>
            <a:r>
              <a:rPr lang="en-US" sz="2400" dirty="0"/>
              <a:t>or </a:t>
            </a:r>
            <a:r>
              <a:rPr lang="en-US" sz="2400" i="1" dirty="0"/>
              <a:t>increment</a:t>
            </a:r>
            <a:r>
              <a:rPr lang="en-US" sz="2400" dirty="0"/>
              <a:t> to the generic set of requirements</a:t>
            </a:r>
          </a:p>
          <a:p>
            <a:r>
              <a:rPr lang="en-US" sz="2400" dirty="0"/>
              <a:t>Benefit</a:t>
            </a:r>
          </a:p>
          <a:p>
            <a:pPr lvl="1"/>
            <a:r>
              <a:rPr lang="en-US" sz="2400" i="1" dirty="0"/>
              <a:t>Commonality</a:t>
            </a:r>
            <a:r>
              <a:rPr lang="en-US" sz="2400" dirty="0"/>
              <a:t> and </a:t>
            </a:r>
            <a:r>
              <a:rPr lang="en-US" sz="2400" i="1" dirty="0"/>
              <a:t>variation</a:t>
            </a:r>
            <a:r>
              <a:rPr lang="en-US" sz="2400" dirty="0"/>
              <a:t> are documented explicitly</a:t>
            </a:r>
          </a:p>
          <a:p>
            <a:pPr lvl="1"/>
            <a:r>
              <a:rPr lang="en-US" sz="2400" dirty="0"/>
              <a:t>Simpler to specify requirements because of </a:t>
            </a:r>
            <a:r>
              <a:rPr lang="en-US" sz="2400" i="1" dirty="0"/>
              <a:t>reuse and tailoring</a:t>
            </a:r>
          </a:p>
          <a:p>
            <a:r>
              <a:rPr lang="en-US" sz="2400" dirty="0"/>
              <a:t>Additional Costs</a:t>
            </a:r>
          </a:p>
          <a:p>
            <a:pPr lvl="1"/>
            <a:r>
              <a:rPr lang="en-US" sz="2400" dirty="0"/>
              <a:t>Requirements for a group may require sophisticated analysis and intense negotiation to agree on common requirements and variation points acceptable for all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413" y="828676"/>
            <a:ext cx="3167535" cy="435377"/>
          </a:xfrm>
        </p:spPr>
        <p:txBody>
          <a:bodyPr/>
          <a:lstStyle/>
          <a:p>
            <a:r>
              <a:rPr lang="en-US" dirty="0"/>
              <a:t>Asset: Architecture</a:t>
            </a:r>
          </a:p>
        </p:txBody>
      </p:sp>
      <p:sp>
        <p:nvSpPr>
          <p:cNvPr id="3" name="Content Placeholder 2"/>
          <p:cNvSpPr>
            <a:spLocks noGrp="1"/>
          </p:cNvSpPr>
          <p:nvPr>
            <p:ph idx="1"/>
          </p:nvPr>
        </p:nvSpPr>
        <p:spPr>
          <a:xfrm>
            <a:off x="391886" y="1452881"/>
            <a:ext cx="11201400" cy="4329915"/>
          </a:xfrm>
        </p:spPr>
        <p:txBody>
          <a:bodyPr/>
          <a:lstStyle/>
          <a:p>
            <a:r>
              <a:rPr lang="en-US" sz="2400" dirty="0"/>
              <a:t>The blueprint for </a:t>
            </a:r>
            <a:r>
              <a:rPr lang="en-US" sz="2400" i="1" dirty="0"/>
              <a:t>how each product is assembled</a:t>
            </a:r>
            <a:r>
              <a:rPr lang="en-US" sz="2400" dirty="0"/>
              <a:t> from the components in the asset base</a:t>
            </a:r>
          </a:p>
          <a:p>
            <a:r>
              <a:rPr lang="en-US" sz="2400" dirty="0"/>
              <a:t>Benefits</a:t>
            </a:r>
          </a:p>
          <a:p>
            <a:pPr lvl="1"/>
            <a:r>
              <a:rPr lang="en-US" sz="2400" dirty="0"/>
              <a:t>Leverage investment in architecture across all products in the product line and subsequent products</a:t>
            </a:r>
          </a:p>
          <a:p>
            <a:pPr lvl="1"/>
            <a:r>
              <a:rPr lang="en-US" sz="2400" dirty="0"/>
              <a:t>The most important design step is largely completed</a:t>
            </a:r>
          </a:p>
          <a:p>
            <a:r>
              <a:rPr lang="en-US" sz="2400" dirty="0"/>
              <a:t>Additional Costs</a:t>
            </a:r>
          </a:p>
          <a:p>
            <a:pPr lvl="1"/>
            <a:r>
              <a:rPr lang="en-US" sz="2400" dirty="0"/>
              <a:t>Architecture must support the variation inherent in the product line: additional architectural constraints</a:t>
            </a:r>
          </a:p>
          <a:p>
            <a:pPr lvl="1"/>
            <a:r>
              <a:rPr lang="en-US" sz="2400" dirty="0"/>
              <a:t>Greater skills and talents needed to define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8341" y="828676"/>
            <a:ext cx="4741683" cy="435377"/>
          </a:xfrm>
        </p:spPr>
        <p:txBody>
          <a:bodyPr/>
          <a:lstStyle/>
          <a:p>
            <a:r>
              <a:rPr lang="en-US" dirty="0"/>
              <a:t>Asset: Software Components</a:t>
            </a:r>
          </a:p>
        </p:txBody>
      </p:sp>
      <p:sp>
        <p:nvSpPr>
          <p:cNvPr id="3" name="Content Placeholder 2"/>
          <p:cNvSpPr>
            <a:spLocks noGrp="1"/>
          </p:cNvSpPr>
          <p:nvPr>
            <p:ph idx="1"/>
          </p:nvPr>
        </p:nvSpPr>
        <p:spPr>
          <a:xfrm>
            <a:off x="381000" y="1482046"/>
            <a:ext cx="11212286" cy="4122737"/>
          </a:xfrm>
        </p:spPr>
        <p:txBody>
          <a:bodyPr/>
          <a:lstStyle/>
          <a:p>
            <a:r>
              <a:rPr lang="en-US" sz="2400" dirty="0"/>
              <a:t>Building blocks for each product in the product line</a:t>
            </a:r>
          </a:p>
          <a:p>
            <a:pPr lvl="1"/>
            <a:r>
              <a:rPr lang="en-US" sz="2400" dirty="0"/>
              <a:t>Use as-is or tailor according to </a:t>
            </a:r>
            <a:r>
              <a:rPr lang="en-US" sz="2400" i="1" dirty="0" err="1"/>
              <a:t>prespecified</a:t>
            </a:r>
            <a:r>
              <a:rPr lang="en-US" sz="2400" dirty="0"/>
              <a:t> variation mechanisms</a:t>
            </a:r>
          </a:p>
          <a:p>
            <a:r>
              <a:rPr lang="en-US" sz="2400" dirty="0"/>
              <a:t>Benefits</a:t>
            </a:r>
          </a:p>
          <a:p>
            <a:pPr lvl="1"/>
            <a:r>
              <a:rPr lang="en-US" sz="2400" dirty="0"/>
              <a:t>Component interfaces are reused</a:t>
            </a:r>
          </a:p>
          <a:p>
            <a:pPr lvl="1"/>
            <a:r>
              <a:rPr lang="en-US" sz="2400" dirty="0"/>
              <a:t>Component design decisions, data structures, algorithms, documentation, reviews, code, and debugging effort can be leveraged across multiple products in the product line</a:t>
            </a:r>
          </a:p>
          <a:p>
            <a:r>
              <a:rPr lang="en-US" sz="2400" dirty="0"/>
              <a:t>Additional Costs</a:t>
            </a:r>
          </a:p>
          <a:p>
            <a:pPr lvl="1"/>
            <a:r>
              <a:rPr lang="en-US" sz="2400" dirty="0"/>
              <a:t>Components must be designed to be robust and extensible</a:t>
            </a:r>
          </a:p>
          <a:p>
            <a:pPr lvl="1"/>
            <a:r>
              <a:rPr lang="en-US" sz="2400" dirty="0"/>
              <a:t>Variation points must be built-in or at least anticipated</a:t>
            </a:r>
          </a:p>
          <a:p>
            <a:pPr lvl="1"/>
            <a:r>
              <a:rPr lang="en-US" sz="2400" dirty="0"/>
              <a:t>Generality may have performance trade-offs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3072" y="828676"/>
            <a:ext cx="6952224" cy="435377"/>
          </a:xfrm>
        </p:spPr>
        <p:txBody>
          <a:bodyPr/>
          <a:lstStyle/>
          <a:p>
            <a:r>
              <a:rPr lang="en-US" dirty="0"/>
              <a:t>Asset: Performance Modeling and Analysis</a:t>
            </a:r>
          </a:p>
        </p:txBody>
      </p:sp>
      <p:sp>
        <p:nvSpPr>
          <p:cNvPr id="3" name="Content Placeholder 2"/>
          <p:cNvSpPr>
            <a:spLocks noGrp="1"/>
          </p:cNvSpPr>
          <p:nvPr>
            <p:ph idx="1"/>
          </p:nvPr>
        </p:nvSpPr>
        <p:spPr>
          <a:xfrm>
            <a:off x="391886" y="1503818"/>
            <a:ext cx="11190513" cy="4122737"/>
          </a:xfrm>
        </p:spPr>
        <p:txBody>
          <a:bodyPr/>
          <a:lstStyle/>
          <a:p>
            <a:r>
              <a:rPr lang="en-US" sz="2400" dirty="0"/>
              <a:t>For products that must meet performance constraints (especially hard or soft real-time constraints), analysis must be performed to show that the system’s performance will be adequate</a:t>
            </a:r>
          </a:p>
          <a:p>
            <a:r>
              <a:rPr lang="en-US" sz="2400" dirty="0"/>
              <a:t>Benefit</a:t>
            </a:r>
          </a:p>
          <a:p>
            <a:pPr lvl="1"/>
            <a:r>
              <a:rPr lang="en-US" sz="2400" dirty="0"/>
              <a:t>High confidence for a new product because modeling and analysis can be reused from product to product</a:t>
            </a:r>
          </a:p>
          <a:p>
            <a:pPr lvl="1"/>
            <a:r>
              <a:rPr lang="en-US" sz="2400" dirty="0"/>
              <a:t>Process scheduling, network traffic loads, deadlock elimination, data consistency problems, etc. will have already been modeled and analyzed</a:t>
            </a:r>
          </a:p>
          <a:p>
            <a:r>
              <a:rPr lang="en-US" sz="2400" dirty="0"/>
              <a:t>Additional cost</a:t>
            </a:r>
          </a:p>
          <a:p>
            <a:pPr lvl="1"/>
            <a:r>
              <a:rPr lang="en-US" sz="2400" dirty="0"/>
              <a:t>Reusing the analysis may impose constraints on moving processes among processors, on creation of new processes, or on synchronization of existing processes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230" y="828676"/>
            <a:ext cx="3577903" cy="435377"/>
          </a:xfrm>
        </p:spPr>
        <p:txBody>
          <a:bodyPr/>
          <a:lstStyle/>
          <a:p>
            <a:r>
              <a:rPr lang="en-US" dirty="0"/>
              <a:t>Asset: Business Case	</a:t>
            </a:r>
          </a:p>
        </p:txBody>
      </p:sp>
      <p:sp>
        <p:nvSpPr>
          <p:cNvPr id="3" name="Content Placeholder 2"/>
          <p:cNvSpPr>
            <a:spLocks noGrp="1"/>
          </p:cNvSpPr>
          <p:nvPr>
            <p:ph idx="1"/>
          </p:nvPr>
        </p:nvSpPr>
        <p:spPr>
          <a:xfrm>
            <a:off x="381000" y="1754189"/>
            <a:ext cx="11201399" cy="4122737"/>
          </a:xfrm>
        </p:spPr>
        <p:txBody>
          <a:bodyPr/>
          <a:lstStyle/>
          <a:p>
            <a:r>
              <a:rPr lang="en-US" sz="2400" dirty="0"/>
              <a:t>Market analysis, marketing collateral, cost and schedule estimates, etc. are built to be generic across the product line</a:t>
            </a:r>
          </a:p>
          <a:p>
            <a:r>
              <a:rPr lang="en-US" sz="2400" dirty="0"/>
              <a:t>Benefits</a:t>
            </a:r>
          </a:p>
          <a:p>
            <a:pPr lvl="1"/>
            <a:r>
              <a:rPr lang="en-US" sz="2400" dirty="0"/>
              <a:t>Business and management artifacts already exist and can be reused</a:t>
            </a:r>
          </a:p>
          <a:p>
            <a:r>
              <a:rPr lang="en-US" sz="2400" dirty="0"/>
              <a:t>Additional Costs</a:t>
            </a:r>
          </a:p>
          <a:p>
            <a:pPr lvl="1"/>
            <a:r>
              <a:rPr lang="en-US" sz="2400" dirty="0"/>
              <a:t>Artifacts must be generic, or be made extensible, to accommodate product variations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097" y="828676"/>
            <a:ext cx="7784183" cy="435377"/>
          </a:xfrm>
        </p:spPr>
        <p:txBody>
          <a:bodyPr/>
          <a:lstStyle/>
          <a:p>
            <a:r>
              <a:rPr lang="en-US" dirty="0"/>
              <a:t>Asset: Software Development and Change Tools</a:t>
            </a:r>
          </a:p>
        </p:txBody>
      </p:sp>
      <p:sp>
        <p:nvSpPr>
          <p:cNvPr id="3" name="Content Placeholder 2"/>
          <p:cNvSpPr>
            <a:spLocks noGrp="1"/>
          </p:cNvSpPr>
          <p:nvPr>
            <p:ph idx="1"/>
          </p:nvPr>
        </p:nvSpPr>
        <p:spPr>
          <a:xfrm>
            <a:off x="391886" y="1525589"/>
            <a:ext cx="11201399" cy="4122737"/>
          </a:xfrm>
        </p:spPr>
        <p:txBody>
          <a:bodyPr/>
          <a:lstStyle/>
          <a:p>
            <a:r>
              <a:rPr lang="en-US" sz="2400" dirty="0"/>
              <a:t>The infrastructure for turning out a software product and managing core assets requires specific product-line processes and tool support</a:t>
            </a:r>
          </a:p>
          <a:p>
            <a:r>
              <a:rPr lang="en-US" sz="2400" dirty="0"/>
              <a:t>Benefit</a:t>
            </a:r>
          </a:p>
          <a:p>
            <a:pPr lvl="1"/>
            <a:r>
              <a:rPr lang="en-US" sz="2400" dirty="0"/>
              <a:t>Configuration control boards, configuration management tools and procedures, management processes, and the overall software development processes are in place and have been used before</a:t>
            </a:r>
          </a:p>
          <a:p>
            <a:pPr lvl="1"/>
            <a:r>
              <a:rPr lang="en-US" sz="2400" dirty="0"/>
              <a:t>Tools and environments built or purchased for one product can be amortized across the entire product line</a:t>
            </a:r>
          </a:p>
          <a:p>
            <a:r>
              <a:rPr lang="en-US" sz="2400" dirty="0"/>
              <a:t>Additional Costs</a:t>
            </a:r>
          </a:p>
          <a:p>
            <a:pPr lvl="1"/>
            <a:r>
              <a:rPr lang="en-US" sz="2400" dirty="0"/>
              <a:t>Boards, processes, tools, and procedures must be more robust to account for unique product-line needs and for managing a product line instead of a single product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9508" y="828676"/>
            <a:ext cx="1779334" cy="435377"/>
          </a:xfrm>
        </p:spPr>
        <p:txBody>
          <a:bodyPr/>
          <a:lstStyle/>
          <a:p>
            <a:r>
              <a:rPr lang="en-US" dirty="0"/>
              <a:t>Objectives</a:t>
            </a:r>
          </a:p>
        </p:txBody>
      </p:sp>
      <p:sp>
        <p:nvSpPr>
          <p:cNvPr id="3" name="Content Placeholder 2"/>
          <p:cNvSpPr>
            <a:spLocks noGrp="1"/>
          </p:cNvSpPr>
          <p:nvPr>
            <p:ph idx="1"/>
          </p:nvPr>
        </p:nvSpPr>
        <p:spPr/>
        <p:txBody>
          <a:bodyPr/>
          <a:lstStyle/>
          <a:p>
            <a:r>
              <a:rPr lang="en-US" sz="2400" dirty="0"/>
              <a:t>Define a software product line</a:t>
            </a:r>
          </a:p>
          <a:p>
            <a:r>
              <a:rPr lang="en-US" sz="2400" dirty="0"/>
              <a:t>Identify the cost versus benefit trade-offs of software product line engineering</a:t>
            </a:r>
          </a:p>
          <a:p>
            <a:r>
              <a:rPr lang="en-US" sz="2400" dirty="0"/>
              <a:t>Discuss the three essential activities of software product line engineering</a:t>
            </a:r>
          </a:p>
          <a:p>
            <a:r>
              <a:rPr lang="en-US" sz="2400" dirty="0"/>
              <a:t>Identify technical and business practices and patterns for software product line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287" y="828676"/>
            <a:ext cx="6509795" cy="435377"/>
          </a:xfrm>
        </p:spPr>
        <p:txBody>
          <a:bodyPr/>
          <a:lstStyle/>
          <a:p>
            <a:r>
              <a:rPr lang="en-US" dirty="0"/>
              <a:t>Asset: Test Cases, Test Plans, Test Data</a:t>
            </a:r>
          </a:p>
        </p:txBody>
      </p:sp>
      <p:sp>
        <p:nvSpPr>
          <p:cNvPr id="3" name="Content Placeholder 2"/>
          <p:cNvSpPr>
            <a:spLocks noGrp="1"/>
          </p:cNvSpPr>
          <p:nvPr>
            <p:ph idx="1"/>
          </p:nvPr>
        </p:nvSpPr>
        <p:spPr>
          <a:xfrm>
            <a:off x="391886" y="1754189"/>
            <a:ext cx="11190513" cy="4122737"/>
          </a:xfrm>
        </p:spPr>
        <p:txBody>
          <a:bodyPr/>
          <a:lstStyle/>
          <a:p>
            <a:r>
              <a:rPr lang="en-US" sz="2400" dirty="0"/>
              <a:t>Generic testing artifacts for the entire set of products, with variation points to accommodate product variation</a:t>
            </a:r>
          </a:p>
          <a:p>
            <a:r>
              <a:rPr lang="en-US" sz="2400" dirty="0"/>
              <a:t>Benefits</a:t>
            </a:r>
          </a:p>
          <a:p>
            <a:pPr lvl="1"/>
            <a:r>
              <a:rPr lang="en-US" sz="2400" dirty="0"/>
              <a:t>Test plans, test cases, test scripts, and test data have already been developed and reviewed for the components that are reused</a:t>
            </a:r>
          </a:p>
          <a:p>
            <a:pPr lvl="1"/>
            <a:r>
              <a:rPr lang="en-US" sz="2400" dirty="0"/>
              <a:t>This investment is amortized over the specific products in the product line</a:t>
            </a:r>
          </a:p>
          <a:p>
            <a:r>
              <a:rPr lang="en-US" sz="2400" dirty="0"/>
              <a:t>Additional Costs</a:t>
            </a:r>
          </a:p>
          <a:p>
            <a:pPr lvl="1"/>
            <a:r>
              <a:rPr lang="en-US" sz="2400" dirty="0"/>
              <a:t>Testing artifacts must be more robust to support more than one product</a:t>
            </a:r>
          </a:p>
          <a:p>
            <a:pPr lvl="1"/>
            <a:r>
              <a:rPr lang="en-US" sz="2400" dirty="0"/>
              <a:t>Testing artifacts must be extensible to accommodate variation among products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525" y="828676"/>
            <a:ext cx="6899325" cy="435377"/>
          </a:xfrm>
        </p:spPr>
        <p:txBody>
          <a:bodyPr/>
          <a:lstStyle/>
          <a:p>
            <a:r>
              <a:rPr lang="en-US" dirty="0"/>
              <a:t>Asset: People, Skills, Training (slide 1 of 2)</a:t>
            </a:r>
          </a:p>
        </p:txBody>
      </p:sp>
      <p:sp>
        <p:nvSpPr>
          <p:cNvPr id="3" name="Content Placeholder 2"/>
          <p:cNvSpPr>
            <a:spLocks noGrp="1"/>
          </p:cNvSpPr>
          <p:nvPr>
            <p:ph idx="1"/>
          </p:nvPr>
        </p:nvSpPr>
        <p:spPr>
          <a:xfrm>
            <a:off x="381000" y="1754188"/>
            <a:ext cx="11223171" cy="4497756"/>
          </a:xfrm>
        </p:spPr>
        <p:txBody>
          <a:bodyPr/>
          <a:lstStyle/>
          <a:p>
            <a:r>
              <a:rPr lang="en-US" sz="2400" dirty="0"/>
              <a:t>By working on a single product at a time, the development staff is actually working on the entire product line</a:t>
            </a:r>
          </a:p>
          <a:p>
            <a:r>
              <a:rPr lang="en-US" sz="2400" dirty="0"/>
              <a:t>Benefits</a:t>
            </a:r>
          </a:p>
          <a:p>
            <a:pPr lvl="1"/>
            <a:r>
              <a:rPr lang="en-US" sz="2400" dirty="0"/>
              <a:t>Personnel can be moved among product projects more easily</a:t>
            </a:r>
          </a:p>
          <a:p>
            <a:pPr lvl="1"/>
            <a:r>
              <a:rPr lang="en-US" sz="2400" dirty="0"/>
              <a:t>Productivity, when measured by the number of products to which their work applies, raises dramatically</a:t>
            </a:r>
          </a:p>
          <a:p>
            <a:pPr lvl="1"/>
            <a:r>
              <a:rPr lang="en-US" sz="2400" dirty="0"/>
              <a:t>Spending to train developers to use processes, tools, and system components are expended only once</a:t>
            </a:r>
          </a:p>
          <a:p>
            <a:r>
              <a:rPr lang="en-US" sz="2400" dirty="0"/>
              <a:t>Additional Cost discussed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515" y="828676"/>
            <a:ext cx="6899325" cy="435377"/>
          </a:xfrm>
        </p:spPr>
        <p:txBody>
          <a:bodyPr/>
          <a:lstStyle/>
          <a:p>
            <a:r>
              <a:rPr lang="en-US" dirty="0"/>
              <a:t>Asset: People, Skills, Training (slide 2 of 2)</a:t>
            </a:r>
          </a:p>
        </p:txBody>
      </p:sp>
      <p:sp>
        <p:nvSpPr>
          <p:cNvPr id="3" name="Content Placeholder 2"/>
          <p:cNvSpPr>
            <a:spLocks noGrp="1"/>
          </p:cNvSpPr>
          <p:nvPr>
            <p:ph idx="1"/>
          </p:nvPr>
        </p:nvSpPr>
        <p:spPr>
          <a:xfrm>
            <a:off x="380999" y="1512141"/>
            <a:ext cx="11179629" cy="4122737"/>
          </a:xfrm>
        </p:spPr>
        <p:txBody>
          <a:bodyPr/>
          <a:lstStyle/>
          <a:p>
            <a:r>
              <a:rPr lang="en-US" sz="2400" dirty="0"/>
              <a:t>Additional Costs</a:t>
            </a:r>
          </a:p>
          <a:p>
            <a:pPr lvl="1"/>
            <a:r>
              <a:rPr lang="en-US" sz="2400" dirty="0"/>
              <a:t>Personnel must be trained beyond software engineering and corporate procedures to ensure that they understand software product line practices and can use the assets and procedures associated with the product line</a:t>
            </a:r>
          </a:p>
          <a:p>
            <a:pPr lvl="1"/>
            <a:r>
              <a:rPr lang="en-US" sz="2400" dirty="0"/>
              <a:t>New personnel must be explicitly trained on product line practice and their own product responsibilities</a:t>
            </a:r>
          </a:p>
          <a:p>
            <a:pPr lvl="1"/>
            <a:r>
              <a:rPr lang="en-US" sz="2400" dirty="0"/>
              <a:t>As product line matures, the skills required tend to change, away from programming and toward relevant domain expertise and technology forecasting</a:t>
            </a:r>
          </a:p>
          <a:p>
            <a:pPr lvl="2"/>
            <a:r>
              <a:rPr lang="en-US" sz="2400" dirty="0"/>
              <a:t>This transition must be managed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2842" y="828675"/>
            <a:ext cx="4632678" cy="835486"/>
          </a:xfrm>
        </p:spPr>
        <p:txBody>
          <a:bodyPr/>
          <a:lstStyle/>
          <a:p>
            <a:r>
              <a:rPr lang="en-US" dirty="0"/>
              <a:t>The Investment May Be High</a:t>
            </a:r>
            <a:br>
              <a:rPr lang="en-US" dirty="0"/>
            </a:br>
            <a:r>
              <a:rPr lang="en-US" dirty="0"/>
              <a:t>(Examples)</a:t>
            </a:r>
          </a:p>
        </p:txBody>
      </p:sp>
      <p:sp>
        <p:nvSpPr>
          <p:cNvPr id="3" name="Content Placeholder 2"/>
          <p:cNvSpPr>
            <a:spLocks noGrp="1"/>
          </p:cNvSpPr>
          <p:nvPr>
            <p:ph idx="1"/>
          </p:nvPr>
        </p:nvSpPr>
        <p:spPr>
          <a:xfrm>
            <a:off x="424543" y="1993675"/>
            <a:ext cx="11179627" cy="4122737"/>
          </a:xfrm>
        </p:spPr>
        <p:txBody>
          <a:bodyPr/>
          <a:lstStyle/>
          <a:p>
            <a:r>
              <a:rPr lang="en-US" sz="2400" dirty="0"/>
              <a:t>Canceling three large projects so that sufficient resources could be devoted to the development of core assets</a:t>
            </a:r>
          </a:p>
          <a:p>
            <a:endParaRPr lang="en-US" sz="2400" dirty="0"/>
          </a:p>
          <a:p>
            <a:r>
              <a:rPr lang="en-US" sz="2400" dirty="0"/>
              <a:t>Reassigning staff who could not adjust to the product line way of doing business</a:t>
            </a:r>
          </a:p>
          <a:p>
            <a:endParaRPr lang="en-US" sz="2400" dirty="0"/>
          </a:p>
          <a:p>
            <a:r>
              <a:rPr lang="en-US" sz="2400" dirty="0"/>
              <a:t>Suspending product delivery for a year while putting the new practices in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6591" y="398370"/>
            <a:ext cx="5265865" cy="435377"/>
          </a:xfrm>
        </p:spPr>
        <p:txBody>
          <a:bodyPr/>
          <a:lstStyle/>
          <a:p>
            <a:r>
              <a:rPr lang="en-US" dirty="0"/>
              <a:t>Essential Product Line Activities</a:t>
            </a:r>
          </a:p>
        </p:txBody>
      </p:sp>
      <p:pic>
        <p:nvPicPr>
          <p:cNvPr id="111618" name="Picture 2" descr="C:\Users\hawker\AppData\Local\Microsoft\Windows\Temporary Internet Files\Content.IE5\WLB0T21B\MC900441976[1].wmf"/>
          <p:cNvPicPr>
            <a:picLocks noChangeAspect="1" noChangeArrowheads="1"/>
          </p:cNvPicPr>
          <p:nvPr/>
        </p:nvPicPr>
        <p:blipFill>
          <a:blip r:embed="rId3" cstate="print"/>
          <a:srcRect/>
          <a:stretch>
            <a:fillRect/>
          </a:stretch>
        </p:blipFill>
        <p:spPr bwMode="auto">
          <a:xfrm>
            <a:off x="5952099" y="1187358"/>
            <a:ext cx="2591267" cy="2591267"/>
          </a:xfrm>
          <a:prstGeom prst="rect">
            <a:avLst/>
          </a:prstGeom>
          <a:noFill/>
        </p:spPr>
      </p:pic>
      <p:pic>
        <p:nvPicPr>
          <p:cNvPr id="5" name="Picture 2" descr="C:\Users\hawker\AppData\Local\Microsoft\Windows\Temporary Internet Files\Content.IE5\WLB0T21B\MC900441976[1].wmf"/>
          <p:cNvPicPr>
            <a:picLocks noChangeAspect="1" noChangeArrowheads="1"/>
          </p:cNvPicPr>
          <p:nvPr/>
        </p:nvPicPr>
        <p:blipFill>
          <a:blip r:embed="rId3" cstate="print"/>
          <a:srcRect/>
          <a:stretch>
            <a:fillRect/>
          </a:stretch>
        </p:blipFill>
        <p:spPr bwMode="auto">
          <a:xfrm>
            <a:off x="3840912" y="1187358"/>
            <a:ext cx="2591267" cy="2591267"/>
          </a:xfrm>
          <a:prstGeom prst="rect">
            <a:avLst/>
          </a:prstGeom>
          <a:noFill/>
        </p:spPr>
      </p:pic>
      <p:pic>
        <p:nvPicPr>
          <p:cNvPr id="6" name="Picture 2" descr="C:\Users\hawker\AppData\Local\Microsoft\Windows\Temporary Internet Files\Content.IE5\WLB0T21B\MC900441976[1].wmf"/>
          <p:cNvPicPr>
            <a:picLocks noChangeAspect="1" noChangeArrowheads="1"/>
          </p:cNvPicPr>
          <p:nvPr/>
        </p:nvPicPr>
        <p:blipFill>
          <a:blip r:embed="rId3" cstate="print"/>
          <a:srcRect/>
          <a:stretch>
            <a:fillRect/>
          </a:stretch>
        </p:blipFill>
        <p:spPr bwMode="auto">
          <a:xfrm>
            <a:off x="4930123" y="3096840"/>
            <a:ext cx="2591267" cy="2591267"/>
          </a:xfrm>
          <a:prstGeom prst="rect">
            <a:avLst/>
          </a:prstGeom>
          <a:noFill/>
        </p:spPr>
      </p:pic>
      <p:sp>
        <p:nvSpPr>
          <p:cNvPr id="7" name="TextBox 6"/>
          <p:cNvSpPr txBox="1"/>
          <p:nvPr/>
        </p:nvSpPr>
        <p:spPr>
          <a:xfrm>
            <a:off x="6389090" y="2057400"/>
            <a:ext cx="1696298" cy="707886"/>
          </a:xfrm>
          <a:prstGeom prst="rect">
            <a:avLst/>
          </a:prstGeom>
          <a:noFill/>
        </p:spPr>
        <p:txBody>
          <a:bodyPr wrap="none" rtlCol="0">
            <a:spAutoFit/>
          </a:bodyPr>
          <a:lstStyle/>
          <a:p>
            <a:r>
              <a:rPr lang="en-US" dirty="0"/>
              <a:t>Product</a:t>
            </a:r>
          </a:p>
          <a:p>
            <a:r>
              <a:rPr lang="en-US" dirty="0"/>
              <a:t>Development</a:t>
            </a:r>
          </a:p>
        </p:txBody>
      </p:sp>
      <p:sp>
        <p:nvSpPr>
          <p:cNvPr id="8" name="TextBox 7"/>
          <p:cNvSpPr txBox="1"/>
          <p:nvPr/>
        </p:nvSpPr>
        <p:spPr>
          <a:xfrm>
            <a:off x="4264455" y="2057400"/>
            <a:ext cx="1696298" cy="707886"/>
          </a:xfrm>
          <a:prstGeom prst="rect">
            <a:avLst/>
          </a:prstGeom>
          <a:noFill/>
        </p:spPr>
        <p:txBody>
          <a:bodyPr wrap="none" rtlCol="0">
            <a:spAutoFit/>
          </a:bodyPr>
          <a:lstStyle/>
          <a:p>
            <a:r>
              <a:rPr lang="en-US" dirty="0"/>
              <a:t>Core Asset</a:t>
            </a:r>
          </a:p>
          <a:p>
            <a:r>
              <a:rPr lang="en-US" dirty="0"/>
              <a:t>Development</a:t>
            </a:r>
          </a:p>
        </p:txBody>
      </p:sp>
      <p:sp>
        <p:nvSpPr>
          <p:cNvPr id="9" name="TextBox 8"/>
          <p:cNvSpPr txBox="1"/>
          <p:nvPr/>
        </p:nvSpPr>
        <p:spPr>
          <a:xfrm>
            <a:off x="5388577" y="4195483"/>
            <a:ext cx="1680268" cy="400110"/>
          </a:xfrm>
          <a:prstGeom prst="rect">
            <a:avLst/>
          </a:prstGeom>
          <a:noFill/>
        </p:spPr>
        <p:txBody>
          <a:bodyPr wrap="none" rtlCol="0">
            <a:spAutoFit/>
          </a:bodyPr>
          <a:lstStyle/>
          <a:p>
            <a:r>
              <a:rPr lang="en-US" dirty="0"/>
              <a:t>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250" y="828676"/>
            <a:ext cx="5265865" cy="435377"/>
          </a:xfrm>
        </p:spPr>
        <p:txBody>
          <a:bodyPr/>
          <a:lstStyle/>
          <a:p>
            <a:r>
              <a:rPr lang="en-US" dirty="0"/>
              <a:t>Essential Product Line Activities</a:t>
            </a:r>
          </a:p>
        </p:txBody>
      </p:sp>
      <p:sp>
        <p:nvSpPr>
          <p:cNvPr id="3" name="Content Placeholder 2"/>
          <p:cNvSpPr>
            <a:spLocks noGrp="1"/>
          </p:cNvSpPr>
          <p:nvPr>
            <p:ph idx="1"/>
          </p:nvPr>
        </p:nvSpPr>
        <p:spPr>
          <a:xfrm>
            <a:off x="381001" y="1754189"/>
            <a:ext cx="11234056" cy="4122737"/>
          </a:xfrm>
        </p:spPr>
        <p:txBody>
          <a:bodyPr/>
          <a:lstStyle/>
          <a:p>
            <a:r>
              <a:rPr lang="en-US" sz="2400" dirty="0"/>
              <a:t>Core asset development and product development occur in any order: </a:t>
            </a:r>
          </a:p>
          <a:p>
            <a:pPr lvl="1"/>
            <a:r>
              <a:rPr lang="en-US" sz="2400" dirty="0"/>
              <a:t>New products are built from core assets</a:t>
            </a:r>
          </a:p>
          <a:p>
            <a:pPr lvl="1"/>
            <a:r>
              <a:rPr lang="en-US" sz="2400" dirty="0"/>
              <a:t>Core assets are extracted from existing products</a:t>
            </a:r>
          </a:p>
          <a:p>
            <a:pPr lvl="1"/>
            <a:r>
              <a:rPr lang="en-US" sz="2400" dirty="0"/>
              <a:t>Often, core assets and products are developed in concert</a:t>
            </a:r>
          </a:p>
          <a:p>
            <a:r>
              <a:rPr lang="en-US" sz="2400" dirty="0"/>
              <a:t>All activities are linked together</a:t>
            </a:r>
          </a:p>
          <a:p>
            <a:pPr lvl="1"/>
            <a:r>
              <a:rPr lang="en-US" sz="2400" dirty="0"/>
              <a:t>Constant iterative motion, essential, and inextricably linked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808" y="410222"/>
            <a:ext cx="7513783" cy="835486"/>
          </a:xfrm>
        </p:spPr>
        <p:txBody>
          <a:bodyPr wrap="square"/>
          <a:lstStyle/>
          <a:p>
            <a:pPr lvl="0"/>
            <a:r>
              <a:rPr lang="en-US" dirty="0"/>
              <a:t>Strong Feedback Loop Between Core Assets and Products</a:t>
            </a:r>
          </a:p>
        </p:txBody>
      </p:sp>
      <p:sp>
        <p:nvSpPr>
          <p:cNvPr id="3" name="Content Placeholder 2"/>
          <p:cNvSpPr>
            <a:spLocks noGrp="1"/>
          </p:cNvSpPr>
          <p:nvPr>
            <p:ph idx="1"/>
          </p:nvPr>
        </p:nvSpPr>
        <p:spPr>
          <a:xfrm>
            <a:off x="391886" y="1754189"/>
            <a:ext cx="11201399" cy="4122737"/>
          </a:xfrm>
        </p:spPr>
        <p:txBody>
          <a:bodyPr/>
          <a:lstStyle/>
          <a:p>
            <a:pPr lvl="0"/>
            <a:r>
              <a:rPr lang="en-US" sz="2400" dirty="0"/>
              <a:t>Core assets are refreshed as products are developed</a:t>
            </a:r>
          </a:p>
          <a:p>
            <a:pPr lvl="0"/>
            <a:r>
              <a:rPr lang="en-US" sz="2400" dirty="0"/>
              <a:t>Use of assets is tracked and results are fed back to the asset development activity</a:t>
            </a:r>
          </a:p>
          <a:p>
            <a:pPr lvl="0"/>
            <a:r>
              <a:rPr lang="en-US" sz="2400" dirty="0"/>
              <a:t>The value of the core assets is realized through the products that are developed from them</a:t>
            </a:r>
          </a:p>
          <a:p>
            <a:pPr lvl="0"/>
            <a:r>
              <a:rPr lang="en-US" sz="2400" dirty="0"/>
              <a:t>Core assets are made more generic by considering potential new products on the horizon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675" y="828676"/>
            <a:ext cx="8007000" cy="435377"/>
          </a:xfrm>
        </p:spPr>
        <p:txBody>
          <a:bodyPr/>
          <a:lstStyle/>
          <a:p>
            <a:pPr lvl="0"/>
            <a:r>
              <a:rPr lang="en-US" dirty="0"/>
              <a:t>Constant Need for Strong, Visionary Management </a:t>
            </a:r>
          </a:p>
        </p:txBody>
      </p:sp>
      <p:sp>
        <p:nvSpPr>
          <p:cNvPr id="3" name="Content Placeholder 2"/>
          <p:cNvSpPr>
            <a:spLocks noGrp="1"/>
          </p:cNvSpPr>
          <p:nvPr>
            <p:ph idx="1"/>
          </p:nvPr>
        </p:nvSpPr>
        <p:spPr>
          <a:xfrm>
            <a:off x="381001" y="1754189"/>
            <a:ext cx="11223170" cy="4122737"/>
          </a:xfrm>
        </p:spPr>
        <p:txBody>
          <a:bodyPr/>
          <a:lstStyle/>
          <a:p>
            <a:pPr lvl="0"/>
            <a:r>
              <a:rPr lang="en-US" sz="2400" dirty="0"/>
              <a:t>Invest resources in the development and sustainment of core assets</a:t>
            </a:r>
          </a:p>
          <a:p>
            <a:pPr lvl="0"/>
            <a:r>
              <a:rPr lang="en-US" sz="2400" dirty="0"/>
              <a:t>Cause the cultural change to view new products in the context of the available assets</a:t>
            </a:r>
          </a:p>
          <a:p>
            <a:pPr lvl="1"/>
            <a:r>
              <a:rPr lang="en-US" sz="2400" dirty="0"/>
              <a:t>Either new products must align with available assets or the assets must be updated to reflect the new products</a:t>
            </a:r>
          </a:p>
          <a:p>
            <a:r>
              <a:rPr lang="en-US" sz="2400" dirty="0"/>
              <a:t>Iteration is inherent in all activities</a:t>
            </a:r>
          </a:p>
          <a:p>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395" y="828676"/>
            <a:ext cx="4039568" cy="435377"/>
          </a:xfrm>
        </p:spPr>
        <p:txBody>
          <a:bodyPr/>
          <a:lstStyle/>
          <a:p>
            <a:r>
              <a:rPr lang="en-US" dirty="0"/>
              <a:t>Core Asset Development</a:t>
            </a:r>
          </a:p>
        </p:txBody>
      </p:sp>
      <p:sp>
        <p:nvSpPr>
          <p:cNvPr id="3" name="Content Placeholder 2"/>
          <p:cNvSpPr>
            <a:spLocks noGrp="1"/>
          </p:cNvSpPr>
          <p:nvPr>
            <p:ph idx="1"/>
          </p:nvPr>
        </p:nvSpPr>
        <p:spPr>
          <a:xfrm>
            <a:off x="391886" y="1754189"/>
            <a:ext cx="11201399" cy="4122737"/>
          </a:xfrm>
        </p:spPr>
        <p:txBody>
          <a:bodyPr/>
          <a:lstStyle/>
          <a:p>
            <a:r>
              <a:rPr lang="en-US" sz="2400" dirty="0"/>
              <a:t>Goal: establish a production capability for products</a:t>
            </a:r>
          </a:p>
          <a:p>
            <a:r>
              <a:rPr lang="en-US" sz="2400" dirty="0"/>
              <a:t>Outputs to achieve this goal</a:t>
            </a:r>
          </a:p>
          <a:p>
            <a:pPr lvl="1"/>
            <a:r>
              <a:rPr lang="en-US" sz="2400" dirty="0"/>
              <a:t>Product line scope</a:t>
            </a:r>
          </a:p>
          <a:p>
            <a:pPr lvl="2"/>
            <a:r>
              <a:rPr lang="en-US" sz="2400" dirty="0"/>
              <a:t>Description of what the products have in common and how they vary</a:t>
            </a:r>
          </a:p>
          <a:p>
            <a:pPr lvl="1"/>
            <a:r>
              <a:rPr lang="en-US" sz="2400" dirty="0"/>
              <a:t>Core assets</a:t>
            </a:r>
          </a:p>
          <a:p>
            <a:pPr lvl="2"/>
            <a:r>
              <a:rPr lang="en-US" sz="2400" dirty="0"/>
              <a:t>The basis for production of products in the product line</a:t>
            </a:r>
          </a:p>
          <a:p>
            <a:pPr lvl="1"/>
            <a:r>
              <a:rPr lang="en-US" sz="2400" dirty="0"/>
              <a:t>Production Plan</a:t>
            </a:r>
          </a:p>
          <a:p>
            <a:pPr lvl="2"/>
            <a:r>
              <a:rPr lang="en-US" sz="2400" dirty="0"/>
              <a:t>How products are produced from the core assets</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62" y="828676"/>
            <a:ext cx="3223639" cy="435377"/>
          </a:xfrm>
        </p:spPr>
        <p:txBody>
          <a:bodyPr/>
          <a:lstStyle/>
          <a:p>
            <a:r>
              <a:rPr lang="en-US" dirty="0"/>
              <a:t>Product Line Scope	</a:t>
            </a:r>
          </a:p>
        </p:txBody>
      </p:sp>
      <p:sp>
        <p:nvSpPr>
          <p:cNvPr id="3" name="Content Placeholder 2"/>
          <p:cNvSpPr>
            <a:spLocks noGrp="1"/>
          </p:cNvSpPr>
          <p:nvPr>
            <p:ph idx="1"/>
          </p:nvPr>
        </p:nvSpPr>
        <p:spPr>
          <a:xfrm>
            <a:off x="391887" y="1754189"/>
            <a:ext cx="11212284" cy="4122737"/>
          </a:xfrm>
        </p:spPr>
        <p:txBody>
          <a:bodyPr/>
          <a:lstStyle/>
          <a:p>
            <a:r>
              <a:rPr lang="en-US" sz="2400" dirty="0"/>
              <a:t>A description of the products that will constitute the product line or that the product line is capable of including</a:t>
            </a:r>
          </a:p>
          <a:p>
            <a:pPr lvl="1"/>
            <a:r>
              <a:rPr lang="en-US" sz="2400" dirty="0"/>
              <a:t>At its simplest, an enumerated list of product names</a:t>
            </a:r>
          </a:p>
          <a:p>
            <a:pPr lvl="1"/>
            <a:r>
              <a:rPr lang="en-US" sz="2400" dirty="0"/>
              <a:t>More typically, cast in terms of structure of product family</a:t>
            </a:r>
          </a:p>
          <a:p>
            <a:pPr lvl="2"/>
            <a:r>
              <a:rPr lang="en-US" sz="2400" dirty="0"/>
              <a:t>commonalities and variations</a:t>
            </a:r>
          </a:p>
          <a:p>
            <a:pPr lvl="2"/>
            <a:r>
              <a:rPr lang="en-US" sz="2400" dirty="0"/>
              <a:t>features, operations, performance or other quality attributes, platforms, etc.</a:t>
            </a:r>
          </a:p>
          <a:p>
            <a:r>
              <a:rPr lang="en-US" sz="2400" dirty="0"/>
              <a:t>Scope too large and scope too small are both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653" y="828676"/>
            <a:ext cx="1627048" cy="435377"/>
          </a:xfrm>
        </p:spPr>
        <p:txBody>
          <a:bodyPr/>
          <a:lstStyle/>
          <a:p>
            <a:r>
              <a:rPr lang="en-US" dirty="0"/>
              <a:t>Definition</a:t>
            </a:r>
          </a:p>
        </p:txBody>
      </p:sp>
      <p:sp>
        <p:nvSpPr>
          <p:cNvPr id="3" name="Content Placeholder 2"/>
          <p:cNvSpPr>
            <a:spLocks noGrp="1"/>
          </p:cNvSpPr>
          <p:nvPr>
            <p:ph idx="1"/>
          </p:nvPr>
        </p:nvSpPr>
        <p:spPr/>
        <p:txBody>
          <a:bodyPr/>
          <a:lstStyle/>
          <a:p>
            <a:r>
              <a:rPr lang="en-US" sz="2400" dirty="0"/>
              <a:t>A </a:t>
            </a:r>
            <a:r>
              <a:rPr lang="en-US" sz="2400" b="1" i="1" dirty="0"/>
              <a:t>software product line</a:t>
            </a:r>
            <a:r>
              <a:rPr lang="en-US" sz="2400" b="1" dirty="0"/>
              <a:t> </a:t>
            </a:r>
            <a:r>
              <a:rPr lang="en-US" sz="2400" dirty="0"/>
              <a:t>is a set of software-intensive systems sharing a common, managed set of features that satisfy the specific needs of a particular market segment or mission and that are developed from a common set of core assets in a prescribed way.</a:t>
            </a:r>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469" y="828676"/>
            <a:ext cx="2037417" cy="435377"/>
          </a:xfrm>
        </p:spPr>
        <p:txBody>
          <a:bodyPr/>
          <a:lstStyle/>
          <a:p>
            <a:r>
              <a:rPr lang="en-US" dirty="0"/>
              <a:t>Core Assets</a:t>
            </a:r>
          </a:p>
        </p:txBody>
      </p:sp>
      <p:sp>
        <p:nvSpPr>
          <p:cNvPr id="3" name="Content Placeholder 2"/>
          <p:cNvSpPr>
            <a:spLocks noGrp="1"/>
          </p:cNvSpPr>
          <p:nvPr>
            <p:ph idx="1"/>
          </p:nvPr>
        </p:nvSpPr>
        <p:spPr>
          <a:xfrm>
            <a:off x="391887" y="1754189"/>
            <a:ext cx="11168742" cy="4122737"/>
          </a:xfrm>
        </p:spPr>
        <p:txBody>
          <a:bodyPr/>
          <a:lstStyle/>
          <a:p>
            <a:r>
              <a:rPr lang="en-US" sz="2400" dirty="0"/>
              <a:t>The basis for production of products in the product line</a:t>
            </a:r>
          </a:p>
          <a:p>
            <a:r>
              <a:rPr lang="en-US" sz="2400" dirty="0"/>
              <a:t>An architecture to guide product assembly from assets</a:t>
            </a:r>
          </a:p>
          <a:p>
            <a:r>
              <a:rPr lang="en-US" sz="2400" dirty="0"/>
              <a:t>Systematic reuse of all related assets</a:t>
            </a:r>
          </a:p>
          <a:p>
            <a:pPr lvl="1"/>
            <a:r>
              <a:rPr lang="en-US" sz="2400" dirty="0"/>
              <a:t>Architecture models and evaluations</a:t>
            </a:r>
          </a:p>
          <a:p>
            <a:pPr lvl="1"/>
            <a:r>
              <a:rPr lang="en-US" sz="2400" dirty="0"/>
              <a:t>Test plans, test cases</a:t>
            </a:r>
          </a:p>
          <a:p>
            <a:pPr lvl="1"/>
            <a:r>
              <a:rPr lang="en-US" sz="2400" dirty="0"/>
              <a:t>Design documentation</a:t>
            </a:r>
          </a:p>
          <a:p>
            <a:pPr lvl="1"/>
            <a:r>
              <a:rPr lang="en-US" sz="2400" dirty="0"/>
              <a:t>Requirements specifications</a:t>
            </a:r>
          </a:p>
          <a:p>
            <a:pPr lvl="1"/>
            <a:r>
              <a:rPr lang="en-US" sz="2400" dirty="0"/>
              <a:t>Domain models</a:t>
            </a:r>
          </a:p>
          <a:p>
            <a:pPr lvl="1"/>
            <a:r>
              <a:rPr lang="en-US" sz="2400" dirty="0"/>
              <a:t>Off-the-shelf (OTS) components, whether commercial (COTS) or managed open source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7675" y="828676"/>
            <a:ext cx="3743012" cy="435377"/>
          </a:xfrm>
        </p:spPr>
        <p:txBody>
          <a:bodyPr/>
          <a:lstStyle/>
          <a:p>
            <a:r>
              <a:rPr lang="en-US" dirty="0"/>
              <a:t>The Architecture Asset</a:t>
            </a:r>
          </a:p>
        </p:txBody>
      </p:sp>
      <p:sp>
        <p:nvSpPr>
          <p:cNvPr id="3" name="Content Placeholder 2"/>
          <p:cNvSpPr>
            <a:spLocks noGrp="1"/>
          </p:cNvSpPr>
          <p:nvPr>
            <p:ph idx="1"/>
          </p:nvPr>
        </p:nvSpPr>
        <p:spPr>
          <a:xfrm>
            <a:off x="381000" y="1594695"/>
            <a:ext cx="11223171" cy="4122737"/>
          </a:xfrm>
        </p:spPr>
        <p:txBody>
          <a:bodyPr/>
          <a:lstStyle/>
          <a:p>
            <a:r>
              <a:rPr lang="en-US" sz="2400" dirty="0"/>
              <a:t>A product line architecture must satisfy the needs of the product line in general and the individual products in particular</a:t>
            </a:r>
          </a:p>
          <a:p>
            <a:pPr lvl="1"/>
            <a:r>
              <a:rPr lang="en-US" sz="2400" dirty="0"/>
              <a:t>Explicitly admits variation points</a:t>
            </a:r>
          </a:p>
          <a:p>
            <a:pPr lvl="1"/>
            <a:r>
              <a:rPr lang="en-US" sz="2400" dirty="0"/>
              <a:t>Specifies the structure of the products in the product lines</a:t>
            </a:r>
          </a:p>
          <a:p>
            <a:pPr lvl="1"/>
            <a:r>
              <a:rPr lang="en-US" sz="2400" dirty="0"/>
              <a:t>Provides interface specifications for the components that will be in the asset base</a:t>
            </a:r>
          </a:p>
          <a:p>
            <a:r>
              <a:rPr lang="en-US" sz="2400" dirty="0"/>
              <a:t>Producing a product line architecture requires</a:t>
            </a:r>
          </a:p>
          <a:p>
            <a:pPr lvl="1"/>
            <a:r>
              <a:rPr lang="en-US" sz="2400" dirty="0"/>
              <a:t>Product line scope</a:t>
            </a:r>
          </a:p>
          <a:p>
            <a:pPr lvl="1"/>
            <a:r>
              <a:rPr lang="en-US" sz="2400" dirty="0"/>
              <a:t>Knowledge of relevant styles, patterns, and frameworks</a:t>
            </a:r>
          </a:p>
          <a:p>
            <a:pPr lvl="1"/>
            <a:r>
              <a:rPr lang="en-US" sz="2400" dirty="0"/>
              <a:t>Any available inventory of pre-existing assets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8504" y="828676"/>
            <a:ext cx="3281348" cy="435377"/>
          </a:xfrm>
        </p:spPr>
        <p:txBody>
          <a:bodyPr/>
          <a:lstStyle/>
          <a:p>
            <a:r>
              <a:rPr lang="en-US" dirty="0"/>
              <a:t>Attached Processes	</a:t>
            </a:r>
          </a:p>
        </p:txBody>
      </p:sp>
      <p:sp>
        <p:nvSpPr>
          <p:cNvPr id="3" name="Content Placeholder 2"/>
          <p:cNvSpPr>
            <a:spLocks noGrp="1"/>
          </p:cNvSpPr>
          <p:nvPr>
            <p:ph idx="1"/>
          </p:nvPr>
        </p:nvSpPr>
        <p:spPr>
          <a:xfrm>
            <a:off x="6934517" y="1432825"/>
            <a:ext cx="4612981" cy="4122737"/>
          </a:xfrm>
        </p:spPr>
        <p:txBody>
          <a:bodyPr/>
          <a:lstStyle/>
          <a:p>
            <a:r>
              <a:rPr lang="en-US" sz="2400" dirty="0"/>
              <a:t>Each core asset should have an associated </a:t>
            </a:r>
            <a:r>
              <a:rPr lang="en-US" sz="2400" i="1" dirty="0"/>
              <a:t>attached process</a:t>
            </a:r>
            <a:r>
              <a:rPr lang="en-US" sz="2400" dirty="0"/>
              <a:t> that specifies how it will be used in the development of actual products</a:t>
            </a:r>
          </a:p>
          <a:p>
            <a:r>
              <a:rPr lang="en-US" sz="2400" dirty="0"/>
              <a:t>The attached processes get integrated into a production plan</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rot="10800000">
            <a:off x="1900518" y="1432825"/>
            <a:ext cx="4804803" cy="4183005"/>
          </a:xfrm>
          <a:prstGeom prst="rect">
            <a:avLst/>
          </a:prstGeom>
          <a:noFill/>
          <a:ln w="38100" cap="flat" cmpd="sng">
            <a:noFill/>
            <a:prstDash val="solid"/>
            <a:miter lim="800000"/>
            <a:headEnd type="none" w="med" len="med"/>
            <a:tailEnd type="none" w="med" len="lg"/>
          </a:ln>
        </p:spPr>
      </p:pic>
      <p:sp>
        <p:nvSpPr>
          <p:cNvPr id="5" name="TextBox 4">
            <a:extLst>
              <a:ext uri="{FF2B5EF4-FFF2-40B4-BE49-F238E27FC236}">
                <a16:creationId xmlns:a16="http://schemas.microsoft.com/office/drawing/2014/main" id="{7A86B7EF-AC1E-CDA2-36D1-2D294F0B4964}"/>
              </a:ext>
            </a:extLst>
          </p:cNvPr>
          <p:cNvSpPr txBox="1"/>
          <p:nvPr/>
        </p:nvSpPr>
        <p:spPr>
          <a:xfrm>
            <a:off x="2560638" y="1777049"/>
            <a:ext cx="860742" cy="246221"/>
          </a:xfrm>
          <a:prstGeom prst="rect">
            <a:avLst/>
          </a:prstGeom>
          <a:solidFill>
            <a:srgbClr val="C6CCCD"/>
          </a:solidFill>
        </p:spPr>
        <p:txBody>
          <a:bodyPr wrap="square" rtlCol="0">
            <a:spAutoFit/>
          </a:bodyPr>
          <a:lstStyle/>
          <a:p>
            <a:r>
              <a:rPr lang="en-US" sz="1000" dirty="0"/>
              <a:t>Core assets</a:t>
            </a:r>
          </a:p>
        </p:txBody>
      </p:sp>
      <p:sp>
        <p:nvSpPr>
          <p:cNvPr id="6" name="TextBox 5">
            <a:extLst>
              <a:ext uri="{FF2B5EF4-FFF2-40B4-BE49-F238E27FC236}">
                <a16:creationId xmlns:a16="http://schemas.microsoft.com/office/drawing/2014/main" id="{614336B5-3C7E-CA1A-E246-2DBF9650346F}"/>
              </a:ext>
            </a:extLst>
          </p:cNvPr>
          <p:cNvSpPr txBox="1"/>
          <p:nvPr/>
        </p:nvSpPr>
        <p:spPr>
          <a:xfrm>
            <a:off x="3872547" y="1700103"/>
            <a:ext cx="860742" cy="400110"/>
          </a:xfrm>
          <a:prstGeom prst="rect">
            <a:avLst/>
          </a:prstGeom>
          <a:solidFill>
            <a:srgbClr val="C6CCCD"/>
          </a:solidFill>
        </p:spPr>
        <p:txBody>
          <a:bodyPr wrap="square" rtlCol="0">
            <a:spAutoFit/>
          </a:bodyPr>
          <a:lstStyle/>
          <a:p>
            <a:r>
              <a:rPr lang="en-US" sz="1000" dirty="0"/>
              <a:t>Attached processes</a:t>
            </a:r>
          </a:p>
        </p:txBody>
      </p:sp>
      <p:sp>
        <p:nvSpPr>
          <p:cNvPr id="7" name="TextBox 6">
            <a:extLst>
              <a:ext uri="{FF2B5EF4-FFF2-40B4-BE49-F238E27FC236}">
                <a16:creationId xmlns:a16="http://schemas.microsoft.com/office/drawing/2014/main" id="{47B2D634-38B4-CA43-BEB5-C5563E61D5C0}"/>
              </a:ext>
            </a:extLst>
          </p:cNvPr>
          <p:cNvSpPr txBox="1"/>
          <p:nvPr/>
        </p:nvSpPr>
        <p:spPr>
          <a:xfrm>
            <a:off x="3900646" y="2367492"/>
            <a:ext cx="709455" cy="261610"/>
          </a:xfrm>
          <a:prstGeom prst="rect">
            <a:avLst/>
          </a:prstGeom>
          <a:solidFill>
            <a:srgbClr val="CED5D9"/>
          </a:solidFill>
        </p:spPr>
        <p:txBody>
          <a:bodyPr wrap="square" rtlCol="0">
            <a:spAutoFit/>
          </a:bodyPr>
          <a:lstStyle/>
          <a:p>
            <a:r>
              <a:rPr lang="en-US" sz="1100" dirty="0"/>
              <a:t>  </a:t>
            </a:r>
          </a:p>
        </p:txBody>
      </p:sp>
      <p:sp>
        <p:nvSpPr>
          <p:cNvPr id="8" name="TextBox 7">
            <a:extLst>
              <a:ext uri="{FF2B5EF4-FFF2-40B4-BE49-F238E27FC236}">
                <a16:creationId xmlns:a16="http://schemas.microsoft.com/office/drawing/2014/main" id="{9B58B3F6-A682-82F7-F562-E8A585F8661D}"/>
              </a:ext>
            </a:extLst>
          </p:cNvPr>
          <p:cNvSpPr txBox="1"/>
          <p:nvPr/>
        </p:nvSpPr>
        <p:spPr>
          <a:xfrm>
            <a:off x="5189538" y="3118169"/>
            <a:ext cx="1165542" cy="246221"/>
          </a:xfrm>
          <a:prstGeom prst="rect">
            <a:avLst/>
          </a:prstGeom>
          <a:solidFill>
            <a:srgbClr val="D9E1E3"/>
          </a:solidFill>
        </p:spPr>
        <p:txBody>
          <a:bodyPr wrap="square" rtlCol="0">
            <a:spAutoFit/>
          </a:bodyPr>
          <a:lstStyle/>
          <a:p>
            <a:r>
              <a:rPr lang="en-US" sz="1000" dirty="0"/>
              <a:t>Production plan</a:t>
            </a:r>
          </a:p>
        </p:txBody>
      </p:sp>
      <p:sp>
        <p:nvSpPr>
          <p:cNvPr id="9" name="TextBox 8">
            <a:extLst>
              <a:ext uri="{FF2B5EF4-FFF2-40B4-BE49-F238E27FC236}">
                <a16:creationId xmlns:a16="http://schemas.microsoft.com/office/drawing/2014/main" id="{79AC0308-C656-C4A2-B75C-AA198AEE214D}"/>
              </a:ext>
            </a:extLst>
          </p:cNvPr>
          <p:cNvSpPr txBox="1"/>
          <p:nvPr/>
        </p:nvSpPr>
        <p:spPr>
          <a:xfrm>
            <a:off x="2475445" y="2718058"/>
            <a:ext cx="1069582" cy="400110"/>
          </a:xfrm>
          <a:prstGeom prst="rect">
            <a:avLst/>
          </a:prstGeom>
          <a:solidFill>
            <a:srgbClr val="CDD4D8"/>
          </a:solidFill>
        </p:spPr>
        <p:txBody>
          <a:bodyPr wrap="square" rtlCol="0">
            <a:spAutoFit/>
          </a:bodyPr>
          <a:lstStyle/>
          <a:p>
            <a:r>
              <a:rPr lang="en-US" sz="1000" dirty="0"/>
              <a:t>Core asset development</a:t>
            </a:r>
          </a:p>
        </p:txBody>
      </p:sp>
      <p:sp>
        <p:nvSpPr>
          <p:cNvPr id="10" name="TextBox 9">
            <a:extLst>
              <a:ext uri="{FF2B5EF4-FFF2-40B4-BE49-F238E27FC236}">
                <a16:creationId xmlns:a16="http://schemas.microsoft.com/office/drawing/2014/main" id="{45F0680C-F2A7-81F6-575E-A648F56746A5}"/>
              </a:ext>
            </a:extLst>
          </p:cNvPr>
          <p:cNvSpPr txBox="1"/>
          <p:nvPr/>
        </p:nvSpPr>
        <p:spPr>
          <a:xfrm>
            <a:off x="3137376" y="4228900"/>
            <a:ext cx="1165542" cy="246221"/>
          </a:xfrm>
          <a:prstGeom prst="rect">
            <a:avLst/>
          </a:prstGeom>
          <a:solidFill>
            <a:srgbClr val="EBF4FA"/>
          </a:solidFill>
        </p:spPr>
        <p:txBody>
          <a:bodyPr wrap="square" rtlCol="0">
            <a:spAutoFit/>
          </a:bodyPr>
          <a:lstStyle/>
          <a:p>
            <a:r>
              <a:rPr lang="en-US" sz="1000" dirty="0"/>
              <a:t>Management</a:t>
            </a:r>
          </a:p>
        </p:txBody>
      </p:sp>
      <p:sp>
        <p:nvSpPr>
          <p:cNvPr id="11" name="TextBox 10">
            <a:extLst>
              <a:ext uri="{FF2B5EF4-FFF2-40B4-BE49-F238E27FC236}">
                <a16:creationId xmlns:a16="http://schemas.microsoft.com/office/drawing/2014/main" id="{5D2CD9F0-8B75-EAF1-5CEC-33E96748AF03}"/>
              </a:ext>
            </a:extLst>
          </p:cNvPr>
          <p:cNvSpPr txBox="1"/>
          <p:nvPr/>
        </p:nvSpPr>
        <p:spPr>
          <a:xfrm>
            <a:off x="5189538" y="2409394"/>
            <a:ext cx="1165542" cy="246221"/>
          </a:xfrm>
          <a:prstGeom prst="rect">
            <a:avLst/>
          </a:prstGeom>
          <a:solidFill>
            <a:srgbClr val="A8ADB0"/>
          </a:solidFill>
        </p:spPr>
        <p:txBody>
          <a:bodyPr wrap="square" rtlCol="0">
            <a:spAutoFit/>
          </a:bodyPr>
          <a:lstStyle/>
          <a:p>
            <a:r>
              <a:rPr lang="en-US" sz="1000" dirty="0"/>
              <a:t>Core asset base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250" y="828676"/>
            <a:ext cx="5693867" cy="435377"/>
          </a:xfrm>
        </p:spPr>
        <p:txBody>
          <a:bodyPr/>
          <a:lstStyle/>
          <a:p>
            <a:r>
              <a:rPr lang="en-US" dirty="0"/>
              <a:t>Other, Less Technical, Core Assets</a:t>
            </a:r>
          </a:p>
        </p:txBody>
      </p:sp>
      <p:sp>
        <p:nvSpPr>
          <p:cNvPr id="3" name="Content Placeholder 2"/>
          <p:cNvSpPr>
            <a:spLocks noGrp="1"/>
          </p:cNvSpPr>
          <p:nvPr>
            <p:ph idx="1"/>
          </p:nvPr>
        </p:nvSpPr>
        <p:spPr>
          <a:xfrm>
            <a:off x="388620" y="1754189"/>
            <a:ext cx="11212829" cy="4122737"/>
          </a:xfrm>
        </p:spPr>
        <p:txBody>
          <a:bodyPr/>
          <a:lstStyle/>
          <a:p>
            <a:r>
              <a:rPr lang="en-US" sz="2400" dirty="0"/>
              <a:t>Training specific to a product line</a:t>
            </a:r>
          </a:p>
          <a:p>
            <a:r>
              <a:rPr lang="en-US" sz="2400" dirty="0"/>
              <a:t>Business case for the use of a product line approach for this particular set of products</a:t>
            </a:r>
          </a:p>
          <a:p>
            <a:r>
              <a:rPr lang="en-US" sz="2400" dirty="0"/>
              <a:t>Technical management process definitions associated with the product line</a:t>
            </a:r>
          </a:p>
          <a:p>
            <a:r>
              <a:rPr lang="en-US" sz="2400" dirty="0"/>
              <a:t>Identified risks for building products in the product line</a:t>
            </a:r>
          </a:p>
          <a:p>
            <a:endParaRPr lang="en-US" sz="2400" dirty="0"/>
          </a:p>
          <a:p>
            <a:r>
              <a:rPr lang="en-US" sz="2400" b="1" dirty="0"/>
              <a:t>Not every core asset will necessarily be used in every product in the product line</a:t>
            </a:r>
          </a:p>
          <a:p>
            <a:pPr lvl="1"/>
            <a:r>
              <a:rPr lang="en-US" sz="2400" dirty="0"/>
              <a:t>All will be used in enough of the products to make their coordinated development, maintenance, and evolution pay off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821" y="828676"/>
            <a:ext cx="2944717" cy="435377"/>
          </a:xfrm>
        </p:spPr>
        <p:txBody>
          <a:bodyPr/>
          <a:lstStyle/>
          <a:p>
            <a:r>
              <a:rPr lang="en-US" dirty="0"/>
              <a:t>Plan for Evolution</a:t>
            </a:r>
          </a:p>
        </p:txBody>
      </p:sp>
      <p:sp>
        <p:nvSpPr>
          <p:cNvPr id="3" name="Content Placeholder 2"/>
          <p:cNvSpPr>
            <a:spLocks noGrp="1"/>
          </p:cNvSpPr>
          <p:nvPr>
            <p:ph idx="1"/>
          </p:nvPr>
        </p:nvSpPr>
        <p:spPr>
          <a:xfrm>
            <a:off x="377190" y="1754189"/>
            <a:ext cx="11178539" cy="4122737"/>
          </a:xfrm>
        </p:spPr>
        <p:txBody>
          <a:bodyPr/>
          <a:lstStyle/>
          <a:p>
            <a:r>
              <a:rPr lang="en-US" sz="2400" dirty="0"/>
              <a:t>Define how the core asset base will be updated:</a:t>
            </a:r>
          </a:p>
          <a:p>
            <a:pPr lvl="1"/>
            <a:r>
              <a:rPr lang="en-US" sz="2400" dirty="0"/>
              <a:t>As the product line evolves.</a:t>
            </a:r>
          </a:p>
          <a:p>
            <a:pPr lvl="1"/>
            <a:r>
              <a:rPr lang="en-US" sz="2400" dirty="0"/>
              <a:t>As more resources become available.</a:t>
            </a:r>
          </a:p>
          <a:p>
            <a:pPr lvl="1"/>
            <a:r>
              <a:rPr lang="en-US" sz="2400" dirty="0"/>
              <a:t>As fielded products are maintained.</a:t>
            </a:r>
          </a:p>
          <a:p>
            <a:pPr lvl="1"/>
            <a:r>
              <a:rPr lang="en-US" sz="2400" dirty="0"/>
              <a:t>As technology changes.</a:t>
            </a:r>
          </a:p>
          <a:p>
            <a:pPr lvl="1"/>
            <a:r>
              <a:rPr lang="en-US" sz="2400" dirty="0"/>
              <a:t>As market shifts affect the product line scope.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100" y="828676"/>
            <a:ext cx="2648161" cy="435377"/>
          </a:xfrm>
        </p:spPr>
        <p:txBody>
          <a:bodyPr/>
          <a:lstStyle/>
          <a:p>
            <a:r>
              <a:rPr lang="en-US" dirty="0"/>
              <a:t>Production Plan</a:t>
            </a:r>
          </a:p>
        </p:txBody>
      </p:sp>
      <p:sp>
        <p:nvSpPr>
          <p:cNvPr id="3" name="Content Placeholder 2"/>
          <p:cNvSpPr>
            <a:spLocks noGrp="1"/>
          </p:cNvSpPr>
          <p:nvPr>
            <p:ph idx="1"/>
          </p:nvPr>
        </p:nvSpPr>
        <p:spPr>
          <a:xfrm>
            <a:off x="388620" y="1444906"/>
            <a:ext cx="11224259" cy="4122737"/>
          </a:xfrm>
        </p:spPr>
        <p:txBody>
          <a:bodyPr/>
          <a:lstStyle/>
          <a:p>
            <a:r>
              <a:rPr lang="en-US" sz="2400" b="1" dirty="0"/>
              <a:t>Describes how the products are produced from the core assets</a:t>
            </a:r>
          </a:p>
          <a:p>
            <a:pPr lvl="1"/>
            <a:r>
              <a:rPr lang="en-US" sz="2400" dirty="0"/>
              <a:t>Integrate the assets’ attached processes with “the necessary glue”</a:t>
            </a:r>
          </a:p>
          <a:p>
            <a:r>
              <a:rPr lang="en-US" sz="2400" dirty="0"/>
              <a:t>Each product will vary, consistent with predefined variation points</a:t>
            </a:r>
          </a:p>
          <a:p>
            <a:r>
              <a:rPr lang="en-US" sz="2400" dirty="0"/>
              <a:t>Multiple ways to accommodate the variation</a:t>
            </a:r>
          </a:p>
          <a:p>
            <a:pPr lvl="1"/>
            <a:r>
              <a:rPr lang="en-US" sz="2400" dirty="0"/>
              <a:t>Select from an assortment of components that provided a given feature</a:t>
            </a:r>
          </a:p>
          <a:p>
            <a:pPr lvl="1"/>
            <a:r>
              <a:rPr lang="en-US" sz="2400" dirty="0"/>
              <a:t>Add or delete components</a:t>
            </a:r>
          </a:p>
          <a:p>
            <a:pPr lvl="1"/>
            <a:r>
              <a:rPr lang="en-US" sz="2400" dirty="0"/>
              <a:t>Tailor components via inheritance or parameterization</a:t>
            </a:r>
          </a:p>
          <a:p>
            <a:pPr lvl="1"/>
            <a:r>
              <a:rPr lang="en-US" sz="2400" dirty="0"/>
              <a:t>Generate components automatically</a:t>
            </a:r>
          </a:p>
          <a:p>
            <a:r>
              <a:rPr lang="en-US" sz="2400" dirty="0"/>
              <a:t>Target level of specificity to background of product builders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395" y="107316"/>
            <a:ext cx="4039568" cy="435377"/>
          </a:xfrm>
        </p:spPr>
        <p:txBody>
          <a:bodyPr/>
          <a:lstStyle/>
          <a:p>
            <a:r>
              <a:rPr lang="en-US" dirty="0"/>
              <a:t>Core Asset Development</a:t>
            </a:r>
          </a:p>
        </p:txBody>
      </p:sp>
      <p:sp>
        <p:nvSpPr>
          <p:cNvPr id="4" name="TextBox 3"/>
          <p:cNvSpPr txBox="1"/>
          <p:nvPr/>
        </p:nvSpPr>
        <p:spPr>
          <a:xfrm>
            <a:off x="6807092" y="919181"/>
            <a:ext cx="3334567" cy="400110"/>
          </a:xfrm>
          <a:prstGeom prst="rect">
            <a:avLst/>
          </a:prstGeom>
          <a:noFill/>
        </p:spPr>
        <p:txBody>
          <a:bodyPr wrap="none" rtlCol="0">
            <a:spAutoFit/>
          </a:bodyPr>
          <a:lstStyle/>
          <a:p>
            <a:r>
              <a:rPr lang="en-US" b="1" dirty="0">
                <a:solidFill>
                  <a:srgbClr val="00447F"/>
                </a:solidFill>
              </a:rPr>
              <a:t>Covered Process Outputs</a:t>
            </a:r>
          </a:p>
        </p:txBody>
      </p:sp>
      <p:sp>
        <p:nvSpPr>
          <p:cNvPr id="5" name="TextBox 4"/>
          <p:cNvSpPr txBox="1"/>
          <p:nvPr/>
        </p:nvSpPr>
        <p:spPr>
          <a:xfrm>
            <a:off x="1593934" y="990898"/>
            <a:ext cx="3603872" cy="400110"/>
          </a:xfrm>
          <a:prstGeom prst="rect">
            <a:avLst/>
          </a:prstGeom>
          <a:noFill/>
        </p:spPr>
        <p:txBody>
          <a:bodyPr wrap="none" rtlCol="0">
            <a:spAutoFit/>
          </a:bodyPr>
          <a:lstStyle/>
          <a:p>
            <a:r>
              <a:rPr lang="en-US" b="1" dirty="0">
                <a:solidFill>
                  <a:srgbClr val="00447F"/>
                </a:solidFill>
              </a:rPr>
              <a:t>Next, Cover Process Inputs</a:t>
            </a:r>
          </a:p>
        </p:txBody>
      </p:sp>
      <p:cxnSp>
        <p:nvCxnSpPr>
          <p:cNvPr id="7" name="Straight Arrow Connector 6"/>
          <p:cNvCxnSpPr>
            <a:cxnSpLocks/>
          </p:cNvCxnSpPr>
          <p:nvPr/>
        </p:nvCxnSpPr>
        <p:spPr bwMode="auto">
          <a:xfrm flipH="1">
            <a:off x="9329828" y="1391009"/>
            <a:ext cx="294081" cy="958043"/>
          </a:xfrm>
          <a:prstGeom prst="straightConnector1">
            <a:avLst/>
          </a:prstGeom>
          <a:noFill/>
          <a:ln w="57150" cap="flat" cmpd="sng" algn="ctr">
            <a:solidFill>
              <a:srgbClr val="00447F"/>
            </a:solidFill>
            <a:prstDash val="solid"/>
            <a:round/>
            <a:headEnd type="none" w="med" len="med"/>
            <a:tailEnd type="arrow"/>
          </a:ln>
          <a:effectLst/>
        </p:spPr>
      </p:cxnSp>
      <p:cxnSp>
        <p:nvCxnSpPr>
          <p:cNvPr id="8" name="Straight Arrow Connector 7"/>
          <p:cNvCxnSpPr/>
          <p:nvPr/>
        </p:nvCxnSpPr>
        <p:spPr bwMode="auto">
          <a:xfrm>
            <a:off x="2559426" y="1428948"/>
            <a:ext cx="391718" cy="1025278"/>
          </a:xfrm>
          <a:prstGeom prst="straightConnector1">
            <a:avLst/>
          </a:prstGeom>
          <a:noFill/>
          <a:ln w="57150" cap="flat" cmpd="sng" algn="ctr">
            <a:solidFill>
              <a:srgbClr val="00447F"/>
            </a:solidFill>
            <a:prstDash val="solid"/>
            <a:round/>
            <a:headEnd type="none" w="med" len="med"/>
            <a:tailEnd type="arrow"/>
          </a:ln>
          <a:effectLst/>
        </p:spPr>
      </p:cxnSp>
      <p:grpSp>
        <p:nvGrpSpPr>
          <p:cNvPr id="60" name="Group 59" descr="arrows">
            <a:extLst>
              <a:ext uri="{FF2B5EF4-FFF2-40B4-BE49-F238E27FC236}">
                <a16:creationId xmlns:a16="http://schemas.microsoft.com/office/drawing/2014/main" id="{D721B9DC-F121-FC05-67D5-7B5E0B26F6D3}"/>
              </a:ext>
            </a:extLst>
          </p:cNvPr>
          <p:cNvGrpSpPr/>
          <p:nvPr/>
        </p:nvGrpSpPr>
        <p:grpSpPr>
          <a:xfrm>
            <a:off x="3850341" y="1647684"/>
            <a:ext cx="4245964" cy="4592820"/>
            <a:chOff x="2228070" y="2034361"/>
            <a:chExt cx="4245964" cy="4592820"/>
          </a:xfrm>
        </p:grpSpPr>
        <p:pic>
          <p:nvPicPr>
            <p:cNvPr id="59" name="Picture 58" descr="Shape, arrow&#10;&#10;Description automatically generated">
              <a:extLst>
                <a:ext uri="{FF2B5EF4-FFF2-40B4-BE49-F238E27FC236}">
                  <a16:creationId xmlns:a16="http://schemas.microsoft.com/office/drawing/2014/main" id="{BFEB6DF3-5329-A9B1-15EE-0194CE575DE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3899967" y="4193883"/>
              <a:ext cx="2574067" cy="2433298"/>
            </a:xfrm>
            <a:prstGeom prst="rect">
              <a:avLst/>
            </a:prstGeom>
          </p:spPr>
        </p:pic>
        <p:grpSp>
          <p:nvGrpSpPr>
            <p:cNvPr id="58" name="Group 57">
              <a:extLst>
                <a:ext uri="{FF2B5EF4-FFF2-40B4-BE49-F238E27FC236}">
                  <a16:creationId xmlns:a16="http://schemas.microsoft.com/office/drawing/2014/main" id="{E639EDE4-EC2C-6ABB-681B-F8AAD6CA0564}"/>
                </a:ext>
              </a:extLst>
            </p:cNvPr>
            <p:cNvGrpSpPr/>
            <p:nvPr/>
          </p:nvGrpSpPr>
          <p:grpSpPr>
            <a:xfrm>
              <a:off x="2228070" y="2034361"/>
              <a:ext cx="3925919" cy="3001841"/>
              <a:chOff x="600382" y="2090986"/>
              <a:chExt cx="3925919" cy="3001841"/>
            </a:xfrm>
          </p:grpSpPr>
          <p:pic>
            <p:nvPicPr>
              <p:cNvPr id="34" name="Picture 33" descr="Shape, arrow&#10;&#10;Description automatically generated">
                <a:extLst>
                  <a:ext uri="{FF2B5EF4-FFF2-40B4-BE49-F238E27FC236}">
                    <a16:creationId xmlns:a16="http://schemas.microsoft.com/office/drawing/2014/main" id="{AD29FE24-878C-FD20-6E36-D5128AD18BF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099739" y="2659529"/>
                <a:ext cx="2574067" cy="2433298"/>
              </a:xfrm>
              <a:prstGeom prst="rect">
                <a:avLst/>
              </a:prstGeom>
            </p:spPr>
          </p:pic>
          <p:sp>
            <p:nvSpPr>
              <p:cNvPr id="53" name="Rectangle 52">
                <a:extLst>
                  <a:ext uri="{FF2B5EF4-FFF2-40B4-BE49-F238E27FC236}">
                    <a16:creationId xmlns:a16="http://schemas.microsoft.com/office/drawing/2014/main" id="{0BAD313F-6B10-3749-CCBA-1CE392943118}"/>
                  </a:ext>
                </a:extLst>
              </p:cNvPr>
              <p:cNvSpPr/>
              <p:nvPr/>
            </p:nvSpPr>
            <p:spPr bwMode="auto">
              <a:xfrm>
                <a:off x="3073656" y="3391093"/>
                <a:ext cx="600149" cy="810194"/>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4" name="Rectangle 53">
                <a:extLst>
                  <a:ext uri="{FF2B5EF4-FFF2-40B4-BE49-F238E27FC236}">
                    <a16:creationId xmlns:a16="http://schemas.microsoft.com/office/drawing/2014/main" id="{8FF49519-5016-F13A-4316-82306CCA5343}"/>
                  </a:ext>
                </a:extLst>
              </p:cNvPr>
              <p:cNvSpPr/>
              <p:nvPr/>
            </p:nvSpPr>
            <p:spPr bwMode="auto">
              <a:xfrm rot="6473691">
                <a:off x="3254295" y="3969902"/>
                <a:ext cx="183894" cy="388427"/>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5" name="Rectangle 54">
                <a:extLst>
                  <a:ext uri="{FF2B5EF4-FFF2-40B4-BE49-F238E27FC236}">
                    <a16:creationId xmlns:a16="http://schemas.microsoft.com/office/drawing/2014/main" id="{BE9144E7-AD2A-3C2F-A839-A541C7E7B70D}"/>
                  </a:ext>
                </a:extLst>
              </p:cNvPr>
              <p:cNvSpPr/>
              <p:nvPr/>
            </p:nvSpPr>
            <p:spPr bwMode="auto">
              <a:xfrm rot="5400000">
                <a:off x="3330097" y="3086876"/>
                <a:ext cx="183894" cy="388427"/>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6" name="Arrow: Bent 55">
                <a:extLst>
                  <a:ext uri="{FF2B5EF4-FFF2-40B4-BE49-F238E27FC236}">
                    <a16:creationId xmlns:a16="http://schemas.microsoft.com/office/drawing/2014/main" id="{FD616CEE-6647-C467-35F0-C46BDB06A5E9}"/>
                  </a:ext>
                </a:extLst>
              </p:cNvPr>
              <p:cNvSpPr/>
              <p:nvPr/>
            </p:nvSpPr>
            <p:spPr bwMode="auto">
              <a:xfrm rot="8308592" flipH="1">
                <a:off x="3280614" y="2887067"/>
                <a:ext cx="1245687" cy="1204978"/>
              </a:xfrm>
              <a:prstGeom prst="bentArrow">
                <a:avLst>
                  <a:gd name="adj1" fmla="val 30636"/>
                  <a:gd name="adj2" fmla="val 34633"/>
                  <a:gd name="adj3" fmla="val 25000"/>
                  <a:gd name="adj4" fmla="val 78378"/>
                </a:avLst>
              </a:prstGeom>
              <a:solidFill>
                <a:srgbClr val="3BADE2"/>
              </a:solidFill>
              <a:ln w="38100" cap="flat" cmpd="sng" algn="ctr">
                <a:solidFill>
                  <a:srgbClr val="3A3B93"/>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7" name="Arrow: Bent 56">
                <a:extLst>
                  <a:ext uri="{FF2B5EF4-FFF2-40B4-BE49-F238E27FC236}">
                    <a16:creationId xmlns:a16="http://schemas.microsoft.com/office/drawing/2014/main" id="{4032F0BA-DD1D-0A99-9CE2-41869A87F732}"/>
                  </a:ext>
                </a:extLst>
              </p:cNvPr>
              <p:cNvSpPr/>
              <p:nvPr/>
            </p:nvSpPr>
            <p:spPr bwMode="auto">
              <a:xfrm rot="12291235" flipH="1" flipV="1">
                <a:off x="600382" y="2090986"/>
                <a:ext cx="1245687" cy="1204978"/>
              </a:xfrm>
              <a:prstGeom prst="bentArrow">
                <a:avLst>
                  <a:gd name="adj1" fmla="val 30636"/>
                  <a:gd name="adj2" fmla="val 34633"/>
                  <a:gd name="adj3" fmla="val 25000"/>
                  <a:gd name="adj4" fmla="val 78378"/>
                </a:avLst>
              </a:prstGeom>
              <a:solidFill>
                <a:srgbClr val="3BADE2"/>
              </a:solidFill>
              <a:ln w="38100" cap="flat" cmpd="sng" algn="ctr">
                <a:solidFill>
                  <a:srgbClr val="3A3B93"/>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grpSp>
      </p:grpSp>
      <p:sp>
        <p:nvSpPr>
          <p:cNvPr id="61" name="TextBox 60">
            <a:extLst>
              <a:ext uri="{FF2B5EF4-FFF2-40B4-BE49-F238E27FC236}">
                <a16:creationId xmlns:a16="http://schemas.microsoft.com/office/drawing/2014/main" id="{E037F2CB-783D-75B8-9958-CAB0787F0DD4}"/>
              </a:ext>
            </a:extLst>
          </p:cNvPr>
          <p:cNvSpPr txBox="1"/>
          <p:nvPr/>
        </p:nvSpPr>
        <p:spPr>
          <a:xfrm>
            <a:off x="1696789" y="2834270"/>
            <a:ext cx="2815205" cy="2246769"/>
          </a:xfrm>
          <a:prstGeom prst="rect">
            <a:avLst/>
          </a:prstGeom>
          <a:noFill/>
        </p:spPr>
        <p:txBody>
          <a:bodyPr wrap="square" rtlCol="0">
            <a:spAutoFit/>
          </a:bodyPr>
          <a:lstStyle/>
          <a:p>
            <a:r>
              <a:rPr lang="en-US" dirty="0"/>
              <a:t>Product constraints, styles, patterns, frameworks, production constraints, production strategy, inventory of preexisting assets</a:t>
            </a:r>
          </a:p>
        </p:txBody>
      </p:sp>
      <p:sp>
        <p:nvSpPr>
          <p:cNvPr id="62" name="TextBox 61">
            <a:extLst>
              <a:ext uri="{FF2B5EF4-FFF2-40B4-BE49-F238E27FC236}">
                <a16:creationId xmlns:a16="http://schemas.microsoft.com/office/drawing/2014/main" id="{08764D91-082B-46C7-80D9-82F0620A7910}"/>
              </a:ext>
            </a:extLst>
          </p:cNvPr>
          <p:cNvSpPr txBox="1"/>
          <p:nvPr/>
        </p:nvSpPr>
        <p:spPr>
          <a:xfrm>
            <a:off x="4727927" y="3134912"/>
            <a:ext cx="1944076" cy="646331"/>
          </a:xfrm>
          <a:prstGeom prst="rect">
            <a:avLst/>
          </a:prstGeom>
          <a:noFill/>
        </p:spPr>
        <p:txBody>
          <a:bodyPr wrap="square" rtlCol="0">
            <a:spAutoFit/>
          </a:bodyPr>
          <a:lstStyle/>
          <a:p>
            <a:r>
              <a:rPr lang="en-US" sz="1800" dirty="0"/>
              <a:t>Core asset development</a:t>
            </a:r>
          </a:p>
        </p:txBody>
      </p:sp>
      <p:sp>
        <p:nvSpPr>
          <p:cNvPr id="63" name="TextBox 62">
            <a:extLst>
              <a:ext uri="{FF2B5EF4-FFF2-40B4-BE49-F238E27FC236}">
                <a16:creationId xmlns:a16="http://schemas.microsoft.com/office/drawing/2014/main" id="{FE365721-293D-4255-F5DA-51BD9C880E49}"/>
              </a:ext>
            </a:extLst>
          </p:cNvPr>
          <p:cNvSpPr txBox="1"/>
          <p:nvPr/>
        </p:nvSpPr>
        <p:spPr>
          <a:xfrm>
            <a:off x="5835054" y="4832783"/>
            <a:ext cx="1944076" cy="338554"/>
          </a:xfrm>
          <a:prstGeom prst="rect">
            <a:avLst/>
          </a:prstGeom>
          <a:noFill/>
        </p:spPr>
        <p:txBody>
          <a:bodyPr wrap="square" rtlCol="0">
            <a:spAutoFit/>
          </a:bodyPr>
          <a:lstStyle/>
          <a:p>
            <a:r>
              <a:rPr lang="en-US" sz="1600" dirty="0"/>
              <a:t>Management</a:t>
            </a:r>
          </a:p>
        </p:txBody>
      </p:sp>
      <p:sp>
        <p:nvSpPr>
          <p:cNvPr id="113665" name="TextBox 113664">
            <a:extLst>
              <a:ext uri="{FF2B5EF4-FFF2-40B4-BE49-F238E27FC236}">
                <a16:creationId xmlns:a16="http://schemas.microsoft.com/office/drawing/2014/main" id="{A5E795DE-74BE-584C-7CBC-D3D98FC428C5}"/>
              </a:ext>
            </a:extLst>
          </p:cNvPr>
          <p:cNvSpPr txBox="1"/>
          <p:nvPr/>
        </p:nvSpPr>
        <p:spPr>
          <a:xfrm>
            <a:off x="7880675" y="3003989"/>
            <a:ext cx="1807840" cy="1015663"/>
          </a:xfrm>
          <a:prstGeom prst="rect">
            <a:avLst/>
          </a:prstGeom>
          <a:noFill/>
        </p:spPr>
        <p:txBody>
          <a:bodyPr wrap="square" rtlCol="0">
            <a:spAutoFit/>
          </a:bodyPr>
          <a:lstStyle/>
          <a:p>
            <a:pPr algn="l"/>
            <a:r>
              <a:rPr lang="en-US" dirty="0"/>
              <a:t>Core assets production plan</a:t>
            </a:r>
          </a:p>
        </p:txBody>
      </p:sp>
      <p:sp>
        <p:nvSpPr>
          <p:cNvPr id="113668" name="TextBox 113667">
            <a:extLst>
              <a:ext uri="{FF2B5EF4-FFF2-40B4-BE49-F238E27FC236}">
                <a16:creationId xmlns:a16="http://schemas.microsoft.com/office/drawing/2014/main" id="{BA0B653F-61C6-4531-E3E8-0D4775353D9B}"/>
              </a:ext>
            </a:extLst>
          </p:cNvPr>
          <p:cNvSpPr txBox="1"/>
          <p:nvPr/>
        </p:nvSpPr>
        <p:spPr>
          <a:xfrm>
            <a:off x="7607659" y="2372439"/>
            <a:ext cx="2815205" cy="400110"/>
          </a:xfrm>
          <a:prstGeom prst="rect">
            <a:avLst/>
          </a:prstGeom>
          <a:noFill/>
        </p:spPr>
        <p:txBody>
          <a:bodyPr wrap="square" rtlCol="0">
            <a:spAutoFit/>
          </a:bodyPr>
          <a:lstStyle/>
          <a:p>
            <a:r>
              <a:rPr lang="en-US" dirty="0"/>
              <a:t>Product line scope</a:t>
            </a:r>
          </a:p>
        </p:txBody>
      </p:sp>
    </p:spTree>
    <p:extLst>
      <p:ext uri="{BB962C8B-B14F-4D97-AF65-F5344CB8AC3E}">
        <p14:creationId xmlns:p14="http://schemas.microsoft.com/office/powerpoint/2010/main" val="117223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294" y="828676"/>
            <a:ext cx="3295775" cy="435377"/>
          </a:xfrm>
        </p:spPr>
        <p:txBody>
          <a:bodyPr/>
          <a:lstStyle/>
          <a:p>
            <a:r>
              <a:rPr lang="en-US" dirty="0"/>
              <a:t>Product Constraints</a:t>
            </a:r>
          </a:p>
        </p:txBody>
      </p:sp>
      <p:sp>
        <p:nvSpPr>
          <p:cNvPr id="3" name="Content Placeholder 2"/>
          <p:cNvSpPr>
            <a:spLocks noGrp="1"/>
          </p:cNvSpPr>
          <p:nvPr>
            <p:ph idx="1"/>
          </p:nvPr>
        </p:nvSpPr>
        <p:spPr>
          <a:xfrm>
            <a:off x="377190" y="1391118"/>
            <a:ext cx="11212830" cy="4806483"/>
          </a:xfrm>
        </p:spPr>
        <p:txBody>
          <a:bodyPr/>
          <a:lstStyle/>
          <a:p>
            <a:r>
              <a:rPr lang="en-US" sz="2400" dirty="0"/>
              <a:t>Commonalities and variations among products in the product line</a:t>
            </a:r>
          </a:p>
          <a:p>
            <a:r>
              <a:rPr lang="en-US" sz="2400" dirty="0"/>
              <a:t>Behavioral features</a:t>
            </a:r>
          </a:p>
          <a:p>
            <a:r>
              <a:rPr lang="en-US" sz="2400" dirty="0"/>
              <a:t>Features that market and technology forecasters predict will be useful</a:t>
            </a:r>
          </a:p>
          <a:p>
            <a:r>
              <a:rPr lang="en-US" sz="2400" dirty="0"/>
              <a:t>Required standards</a:t>
            </a:r>
          </a:p>
          <a:p>
            <a:r>
              <a:rPr lang="en-US" sz="2400" dirty="0"/>
              <a:t>Performance limits</a:t>
            </a:r>
          </a:p>
          <a:p>
            <a:r>
              <a:rPr lang="en-US" sz="2400" dirty="0"/>
              <a:t>Interfaces to external systems</a:t>
            </a:r>
          </a:p>
          <a:p>
            <a:r>
              <a:rPr lang="en-US" sz="2400" dirty="0"/>
              <a:t>Physical constraints</a:t>
            </a:r>
          </a:p>
          <a:p>
            <a:r>
              <a:rPr lang="en-US" sz="2400" dirty="0"/>
              <a:t>Quality attribute requirements</a:t>
            </a:r>
          </a:p>
          <a:p>
            <a:pPr marL="0" indent="0">
              <a:buNone/>
            </a:pPr>
            <a:endParaRPr lang="en-US" sz="1200" dirty="0"/>
          </a:p>
          <a:p>
            <a:pPr marL="0" indent="0">
              <a:buNone/>
            </a:pPr>
            <a:r>
              <a:rPr lang="en-US" sz="2400" dirty="0"/>
              <a:t>Core assets must </a:t>
            </a:r>
            <a:r>
              <a:rPr lang="en-US" sz="2400" b="1" dirty="0"/>
              <a:t>capitalize on the commonalities </a:t>
            </a:r>
            <a:r>
              <a:rPr lang="en-US" sz="2400" dirty="0"/>
              <a:t>and </a:t>
            </a:r>
            <a:r>
              <a:rPr lang="en-US" sz="2400" b="1" dirty="0"/>
              <a:t>accommodate envisioned variation with minimal trade-offs to product quality drivers </a:t>
            </a:r>
            <a:r>
              <a:rPr lang="en-US" sz="2400" dirty="0"/>
              <a:t>such as security, reliability, usability, etc.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095" y="828676"/>
            <a:ext cx="5434180" cy="435377"/>
          </a:xfrm>
        </p:spPr>
        <p:txBody>
          <a:bodyPr/>
          <a:lstStyle/>
          <a:p>
            <a:r>
              <a:rPr lang="en-US" dirty="0"/>
              <a:t>Styles, Patterns, and Frameworks</a:t>
            </a:r>
          </a:p>
        </p:txBody>
      </p:sp>
      <p:sp>
        <p:nvSpPr>
          <p:cNvPr id="3" name="Content Placeholder 2"/>
          <p:cNvSpPr>
            <a:spLocks noGrp="1"/>
          </p:cNvSpPr>
          <p:nvPr>
            <p:ph idx="1"/>
          </p:nvPr>
        </p:nvSpPr>
        <p:spPr>
          <a:xfrm>
            <a:off x="388620" y="1754189"/>
            <a:ext cx="11167109" cy="4122737"/>
          </a:xfrm>
        </p:spPr>
        <p:txBody>
          <a:bodyPr/>
          <a:lstStyle/>
          <a:p>
            <a:r>
              <a:rPr lang="en-US" sz="2400" dirty="0"/>
              <a:t>Architecture style catalogs explain the properties of particular styles and how well they meet (or not) specific quality attributes</a:t>
            </a:r>
          </a:p>
          <a:p>
            <a:r>
              <a:rPr lang="en-US" sz="2400" dirty="0"/>
              <a:t>Design pattern catalogs serve the same role at a finer granularity of design</a:t>
            </a:r>
          </a:p>
          <a:p>
            <a:r>
              <a:rPr lang="en-US" sz="2400" dirty="0"/>
              <a:t>Frameworks are “ecosystems” of selected styles, patterns and other design decisions with supporting development tools and environments</a:t>
            </a:r>
          </a:p>
          <a:p>
            <a:endParaRPr lang="en-US" sz="2400" dirty="0"/>
          </a:p>
          <a:p>
            <a:pPr marL="0" indent="0">
              <a:buNone/>
            </a:pPr>
            <a:r>
              <a:rPr lang="en-US" sz="2400" dirty="0"/>
              <a:t>These are all inputs to the product line architecture decisions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226" y="828676"/>
            <a:ext cx="3795912" cy="435377"/>
          </a:xfrm>
        </p:spPr>
        <p:txBody>
          <a:bodyPr/>
          <a:lstStyle/>
          <a:p>
            <a:r>
              <a:rPr lang="en-US" dirty="0"/>
              <a:t>Production Constraints</a:t>
            </a:r>
          </a:p>
        </p:txBody>
      </p:sp>
      <p:sp>
        <p:nvSpPr>
          <p:cNvPr id="3" name="Content Placeholder 2"/>
          <p:cNvSpPr>
            <a:spLocks noGrp="1"/>
          </p:cNvSpPr>
          <p:nvPr>
            <p:ph idx="1"/>
          </p:nvPr>
        </p:nvSpPr>
        <p:spPr>
          <a:xfrm>
            <a:off x="388620" y="1754189"/>
            <a:ext cx="11247119" cy="4122737"/>
          </a:xfrm>
        </p:spPr>
        <p:txBody>
          <a:bodyPr/>
          <a:lstStyle/>
          <a:p>
            <a:r>
              <a:rPr lang="en-US" sz="2400" dirty="0"/>
              <a:t>Commercial, military, or company-specific standards</a:t>
            </a:r>
          </a:p>
          <a:p>
            <a:r>
              <a:rPr lang="en-US" sz="2400" dirty="0"/>
              <a:t>Required underlying infrastructure or middleware</a:t>
            </a:r>
          </a:p>
          <a:p>
            <a:pPr lvl="1"/>
            <a:r>
              <a:rPr lang="en-US" sz="2400" dirty="0"/>
              <a:t>Time-to-market or time-to-initial-operating-capability</a:t>
            </a:r>
          </a:p>
          <a:p>
            <a:r>
              <a:rPr lang="en-US" sz="2400" dirty="0"/>
              <a:t>Off-the-shelf components used</a:t>
            </a:r>
          </a:p>
          <a:p>
            <a:r>
              <a:rPr lang="en-US" sz="2400" dirty="0"/>
              <a:t>Legacy components that could or should be reused</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804" y="828676"/>
            <a:ext cx="3816750" cy="435377"/>
          </a:xfrm>
        </p:spPr>
        <p:txBody>
          <a:bodyPr/>
          <a:lstStyle/>
          <a:p>
            <a:r>
              <a:rPr lang="en-US" dirty="0"/>
              <a:t>Software Product Lines</a:t>
            </a:r>
          </a:p>
        </p:txBody>
      </p:sp>
      <p:sp>
        <p:nvSpPr>
          <p:cNvPr id="3" name="Content Placeholder 2"/>
          <p:cNvSpPr>
            <a:spLocks noGrp="1"/>
          </p:cNvSpPr>
          <p:nvPr>
            <p:ph idx="1"/>
          </p:nvPr>
        </p:nvSpPr>
        <p:spPr>
          <a:xfrm>
            <a:off x="391886" y="1310435"/>
            <a:ext cx="11190514" cy="4718890"/>
          </a:xfrm>
        </p:spPr>
        <p:txBody>
          <a:bodyPr/>
          <a:lstStyle/>
          <a:p>
            <a:pPr marL="420688" lvl="1" indent="-420688">
              <a:buFont typeface="Symbol" pitchFamily="18" charset="2"/>
              <a:buChar char="·"/>
            </a:pPr>
            <a:r>
              <a:rPr lang="en-US" sz="2400" dirty="0"/>
              <a:t>Substantial economies can be achieved when the systems in a software product line are developed from a common set of assets in a prescribed way.</a:t>
            </a:r>
          </a:p>
          <a:p>
            <a:pPr marL="841375" lvl="2" indent="-420688">
              <a:buFont typeface="Symbol" pitchFamily="18" charset="2"/>
              <a:buChar char="·"/>
            </a:pPr>
            <a:r>
              <a:rPr lang="en-US" sz="2400" dirty="0"/>
              <a:t>In contrast to being developed separately, from scratch.</a:t>
            </a:r>
          </a:p>
          <a:p>
            <a:pPr marL="420688" lvl="1" indent="-420688">
              <a:buFont typeface="Symbol" pitchFamily="18" charset="2"/>
              <a:buChar char="·"/>
            </a:pPr>
            <a:r>
              <a:rPr lang="en-US" sz="2400" dirty="0"/>
              <a:t>Each product is formed by taking applicable components from the base of common assets, tailoring them as necessary through preplanned variation mechanisms, adding any new components that may be necessary, and assembling the collection according to the rules of </a:t>
            </a:r>
            <a:r>
              <a:rPr lang="en-US" sz="2400" u="sng" dirty="0"/>
              <a:t>a common, product-line-wide architecture</a:t>
            </a:r>
            <a:r>
              <a:rPr lang="en-US" sz="2400" dirty="0"/>
              <a:t>.</a:t>
            </a:r>
          </a:p>
          <a:p>
            <a:pPr marL="420688" lvl="1" indent="-420688">
              <a:buFont typeface="Symbol" pitchFamily="18" charset="2"/>
              <a:buChar char="·"/>
            </a:pPr>
            <a:r>
              <a:rPr lang="en-US" sz="2400" dirty="0"/>
              <a:t>Building a new product is more a matter of </a:t>
            </a:r>
            <a:r>
              <a:rPr lang="en-US" sz="2400" i="1" dirty="0"/>
              <a:t>assembly or generation </a:t>
            </a:r>
            <a:r>
              <a:rPr lang="en-US" sz="2400" dirty="0"/>
              <a:t>than one of </a:t>
            </a:r>
            <a:r>
              <a:rPr lang="en-US" sz="2400" i="1" dirty="0"/>
              <a:t>creation</a:t>
            </a:r>
            <a:r>
              <a:rPr lang="en-US" sz="2400" dirty="0"/>
              <a:t>.</a:t>
            </a:r>
          </a:p>
          <a:p>
            <a:pPr marL="420688" lvl="1" indent="-420688">
              <a:buFont typeface="Symbol" pitchFamily="18" charset="2"/>
              <a:buChar char="·"/>
            </a:pPr>
            <a:r>
              <a:rPr lang="en-US" sz="2400" dirty="0"/>
              <a:t>Strategic, large-grained reuse.</a:t>
            </a:r>
          </a:p>
          <a:p>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110" y="828676"/>
            <a:ext cx="3278141" cy="435377"/>
          </a:xfrm>
        </p:spPr>
        <p:txBody>
          <a:bodyPr/>
          <a:lstStyle/>
          <a:p>
            <a:r>
              <a:rPr lang="en-US" dirty="0"/>
              <a:t>Production Strategy</a:t>
            </a:r>
          </a:p>
        </p:txBody>
      </p:sp>
      <p:sp>
        <p:nvSpPr>
          <p:cNvPr id="3" name="Content Placeholder 2"/>
          <p:cNvSpPr>
            <a:spLocks noGrp="1"/>
          </p:cNvSpPr>
          <p:nvPr>
            <p:ph idx="1"/>
          </p:nvPr>
        </p:nvSpPr>
        <p:spPr>
          <a:xfrm>
            <a:off x="388620" y="1550989"/>
            <a:ext cx="11189970" cy="4122737"/>
          </a:xfrm>
        </p:spPr>
        <p:txBody>
          <a:bodyPr/>
          <a:lstStyle/>
          <a:p>
            <a:r>
              <a:rPr lang="en-US" sz="2400" dirty="0"/>
              <a:t>The production strategy is the overall approach for realizing the core assets</a:t>
            </a:r>
          </a:p>
          <a:p>
            <a:pPr lvl="1"/>
            <a:r>
              <a:rPr lang="en-US" sz="2400" dirty="0"/>
              <a:t>Top-down or bottom-up development</a:t>
            </a:r>
          </a:p>
          <a:p>
            <a:pPr lvl="1"/>
            <a:r>
              <a:rPr lang="en-US" sz="2400" dirty="0"/>
              <a:t>How to distribute investment costs among cost centers for products</a:t>
            </a:r>
          </a:p>
          <a:p>
            <a:pPr lvl="1"/>
            <a:r>
              <a:rPr lang="en-US" sz="2400" dirty="0"/>
              <a:t>Buy versus build trade-offs on components</a:t>
            </a:r>
          </a:p>
          <a:p>
            <a:pPr lvl="1"/>
            <a:r>
              <a:rPr lang="en-US" sz="2400" dirty="0"/>
              <a:t>Products automatically generated and/or assembled from assets</a:t>
            </a:r>
          </a:p>
          <a:p>
            <a:pPr lvl="1"/>
            <a:r>
              <a:rPr lang="en-US" sz="2400" dirty="0"/>
              <a:t>Management of production of core assets</a:t>
            </a:r>
          </a:p>
          <a:p>
            <a:r>
              <a:rPr lang="en-US" sz="2400" dirty="0"/>
              <a:t>Production strategy dictates:</a:t>
            </a:r>
          </a:p>
          <a:p>
            <a:pPr lvl="1"/>
            <a:r>
              <a:rPr lang="en-US" sz="2400" dirty="0"/>
              <a:t>The genesis of the architecture and associated components</a:t>
            </a:r>
          </a:p>
          <a:p>
            <a:pPr lvl="1"/>
            <a:r>
              <a:rPr lang="en-US" sz="2400" dirty="0"/>
              <a:t>The path for growth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9223" y="828676"/>
            <a:ext cx="5079917" cy="435377"/>
          </a:xfrm>
        </p:spPr>
        <p:txBody>
          <a:bodyPr/>
          <a:lstStyle/>
          <a:p>
            <a:r>
              <a:rPr lang="en-US" dirty="0"/>
              <a:t>Inventory of Preexisting Assets</a:t>
            </a:r>
          </a:p>
        </p:txBody>
      </p:sp>
      <p:sp>
        <p:nvSpPr>
          <p:cNvPr id="3" name="Content Placeholder 2"/>
          <p:cNvSpPr>
            <a:spLocks noGrp="1"/>
          </p:cNvSpPr>
          <p:nvPr>
            <p:ph idx="1"/>
          </p:nvPr>
        </p:nvSpPr>
        <p:spPr>
          <a:xfrm>
            <a:off x="388620" y="1458353"/>
            <a:ext cx="11555730" cy="4122737"/>
          </a:xfrm>
        </p:spPr>
        <p:txBody>
          <a:bodyPr/>
          <a:lstStyle/>
          <a:p>
            <a:r>
              <a:rPr lang="en-US" sz="2400" dirty="0"/>
              <a:t>Legacy systems embody an organization’s domain expertise and/or define its market presence</a:t>
            </a:r>
          </a:p>
          <a:p>
            <a:r>
              <a:rPr lang="en-US" sz="2400" dirty="0"/>
              <a:t>The product line architecture may borrow heavily from proven structures of related legacy systems</a:t>
            </a:r>
          </a:p>
          <a:p>
            <a:r>
              <a:rPr lang="en-US" sz="2400" dirty="0"/>
              <a:t>Components may be mined from legacy systems</a:t>
            </a:r>
          </a:p>
          <a:p>
            <a:pPr lvl="1"/>
            <a:r>
              <a:rPr lang="en-US" sz="2400" dirty="0"/>
              <a:t>May embody valuable intellectual property</a:t>
            </a:r>
          </a:p>
          <a:p>
            <a:pPr lvl="1"/>
            <a:r>
              <a:rPr lang="en-US" sz="2400" dirty="0"/>
              <a:t>What organizational assets are available</a:t>
            </a:r>
          </a:p>
          <a:p>
            <a:pPr lvl="2"/>
            <a:r>
              <a:rPr lang="en-US" sz="2400" dirty="0"/>
              <a:t>Libraries, frameworks, algorithms, tools, components</a:t>
            </a:r>
          </a:p>
          <a:p>
            <a:pPr lvl="2"/>
            <a:r>
              <a:rPr lang="en-US" sz="2400" dirty="0"/>
              <a:t>Technical management processes, funding models, and training resources</a:t>
            </a:r>
          </a:p>
          <a:p>
            <a:r>
              <a:rPr lang="en-US" sz="2400" dirty="0"/>
              <a:t>Inventory is complete – all preexisting assets</a:t>
            </a:r>
          </a:p>
          <a:p>
            <a:pPr lvl="1"/>
            <a:r>
              <a:rPr lang="en-US" sz="2400" dirty="0"/>
              <a:t>Through careful analysis, determine what is most appropriate to utilize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941" y="683774"/>
            <a:ext cx="3537828" cy="435377"/>
          </a:xfrm>
        </p:spPr>
        <p:txBody>
          <a:bodyPr/>
          <a:lstStyle/>
          <a:p>
            <a:r>
              <a:rPr lang="en-US" dirty="0"/>
              <a:t>Product Development</a:t>
            </a:r>
          </a:p>
        </p:txBody>
      </p:sp>
      <p:grpSp>
        <p:nvGrpSpPr>
          <p:cNvPr id="60" name="Group 59" descr="arrows">
            <a:extLst>
              <a:ext uri="{FF2B5EF4-FFF2-40B4-BE49-F238E27FC236}">
                <a16:creationId xmlns:a16="http://schemas.microsoft.com/office/drawing/2014/main" id="{D721B9DC-F121-FC05-67D5-7B5E0B26F6D3}"/>
              </a:ext>
            </a:extLst>
          </p:cNvPr>
          <p:cNvGrpSpPr/>
          <p:nvPr/>
        </p:nvGrpSpPr>
        <p:grpSpPr>
          <a:xfrm>
            <a:off x="2843246" y="1500135"/>
            <a:ext cx="4912225" cy="4831869"/>
            <a:chOff x="1220974" y="1886811"/>
            <a:chExt cx="4912225" cy="4831869"/>
          </a:xfrm>
        </p:grpSpPr>
        <p:pic>
          <p:nvPicPr>
            <p:cNvPr id="59" name="Picture 58" descr="Shape, arrow&#10;&#10;Description automatically generated">
              <a:extLst>
                <a:ext uri="{FF2B5EF4-FFF2-40B4-BE49-F238E27FC236}">
                  <a16:creationId xmlns:a16="http://schemas.microsoft.com/office/drawing/2014/main" id="{BFEB6DF3-5329-A9B1-15EE-0194CE575DE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770517" y="4285382"/>
              <a:ext cx="2574067" cy="2433298"/>
            </a:xfrm>
            <a:prstGeom prst="rect">
              <a:avLst/>
            </a:prstGeom>
          </p:spPr>
        </p:pic>
        <p:grpSp>
          <p:nvGrpSpPr>
            <p:cNvPr id="58" name="Group 57">
              <a:extLst>
                <a:ext uri="{FF2B5EF4-FFF2-40B4-BE49-F238E27FC236}">
                  <a16:creationId xmlns:a16="http://schemas.microsoft.com/office/drawing/2014/main" id="{E639EDE4-EC2C-6ABB-681B-F8AAD6CA0564}"/>
                </a:ext>
              </a:extLst>
            </p:cNvPr>
            <p:cNvGrpSpPr/>
            <p:nvPr/>
          </p:nvGrpSpPr>
          <p:grpSpPr>
            <a:xfrm>
              <a:off x="1220974" y="1886811"/>
              <a:ext cx="4912225" cy="3149391"/>
              <a:chOff x="-406714" y="1943436"/>
              <a:chExt cx="4912225" cy="3149391"/>
            </a:xfrm>
          </p:grpSpPr>
          <p:pic>
            <p:nvPicPr>
              <p:cNvPr id="34" name="Picture 33" descr="Shape, arrow&#10;&#10;Description automatically generated">
                <a:extLst>
                  <a:ext uri="{FF2B5EF4-FFF2-40B4-BE49-F238E27FC236}">
                    <a16:creationId xmlns:a16="http://schemas.microsoft.com/office/drawing/2014/main" id="{AD29FE24-878C-FD20-6E36-D5128AD18BF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9739" y="2659529"/>
                <a:ext cx="2574067" cy="2433298"/>
              </a:xfrm>
              <a:prstGeom prst="rect">
                <a:avLst/>
              </a:prstGeom>
            </p:spPr>
          </p:pic>
          <p:sp>
            <p:nvSpPr>
              <p:cNvPr id="53" name="Rectangle 52">
                <a:extLst>
                  <a:ext uri="{FF2B5EF4-FFF2-40B4-BE49-F238E27FC236}">
                    <a16:creationId xmlns:a16="http://schemas.microsoft.com/office/drawing/2014/main" id="{0BAD313F-6B10-3749-CCBA-1CE392943118}"/>
                  </a:ext>
                </a:extLst>
              </p:cNvPr>
              <p:cNvSpPr/>
              <p:nvPr/>
            </p:nvSpPr>
            <p:spPr bwMode="auto">
              <a:xfrm>
                <a:off x="3073656" y="3391093"/>
                <a:ext cx="600149" cy="810194"/>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4" name="Rectangle 53">
                <a:extLst>
                  <a:ext uri="{FF2B5EF4-FFF2-40B4-BE49-F238E27FC236}">
                    <a16:creationId xmlns:a16="http://schemas.microsoft.com/office/drawing/2014/main" id="{8FF49519-5016-F13A-4316-82306CCA5343}"/>
                  </a:ext>
                </a:extLst>
              </p:cNvPr>
              <p:cNvSpPr/>
              <p:nvPr/>
            </p:nvSpPr>
            <p:spPr bwMode="auto">
              <a:xfrm rot="6473691">
                <a:off x="3254295" y="3969902"/>
                <a:ext cx="183894" cy="388427"/>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55" name="Rectangle 54">
                <a:extLst>
                  <a:ext uri="{FF2B5EF4-FFF2-40B4-BE49-F238E27FC236}">
                    <a16:creationId xmlns:a16="http://schemas.microsoft.com/office/drawing/2014/main" id="{BE9144E7-AD2A-3C2F-A839-A541C7E7B70D}"/>
                  </a:ext>
                </a:extLst>
              </p:cNvPr>
              <p:cNvSpPr/>
              <p:nvPr/>
            </p:nvSpPr>
            <p:spPr bwMode="auto">
              <a:xfrm rot="3154770">
                <a:off x="3187320" y="3158644"/>
                <a:ext cx="183894" cy="388427"/>
              </a:xfrm>
              <a:prstGeom prst="rect">
                <a:avLst/>
              </a:prstGeom>
              <a:solidFill>
                <a:srgbClr val="DDDDDD"/>
              </a:solidFill>
              <a:ln w="38100" cap="flat" cmpd="sng" algn="ctr">
                <a:solidFill>
                  <a:srgbClr val="DDDDDD"/>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sp>
            <p:nvSpPr>
              <p:cNvPr id="56" name="Arrow: Bent 55">
                <a:extLst>
                  <a:ext uri="{FF2B5EF4-FFF2-40B4-BE49-F238E27FC236}">
                    <a16:creationId xmlns:a16="http://schemas.microsoft.com/office/drawing/2014/main" id="{FD616CEE-6647-C467-35F0-C46BDB06A5E9}"/>
                  </a:ext>
                </a:extLst>
              </p:cNvPr>
              <p:cNvSpPr/>
              <p:nvPr/>
            </p:nvSpPr>
            <p:spPr bwMode="auto">
              <a:xfrm rot="12059735" flipH="1" flipV="1">
                <a:off x="3317612" y="3299606"/>
                <a:ext cx="1187899" cy="1145390"/>
              </a:xfrm>
              <a:prstGeom prst="bentArrow">
                <a:avLst>
                  <a:gd name="adj1" fmla="val 30636"/>
                  <a:gd name="adj2" fmla="val 34633"/>
                  <a:gd name="adj3" fmla="val 25000"/>
                  <a:gd name="adj4" fmla="val 78378"/>
                </a:avLst>
              </a:prstGeom>
              <a:solidFill>
                <a:srgbClr val="3BADE2"/>
              </a:solidFill>
              <a:ln w="38100" cap="flat" cmpd="sng" algn="ctr">
                <a:solidFill>
                  <a:srgbClr val="3A3B93"/>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sp>
            <p:nvSpPr>
              <p:cNvPr id="57" name="Arrow: Bent 56">
                <a:extLst>
                  <a:ext uri="{FF2B5EF4-FFF2-40B4-BE49-F238E27FC236}">
                    <a16:creationId xmlns:a16="http://schemas.microsoft.com/office/drawing/2014/main" id="{4032F0BA-DD1D-0A99-9CE2-41869A87F732}"/>
                  </a:ext>
                </a:extLst>
              </p:cNvPr>
              <p:cNvSpPr/>
              <p:nvPr/>
            </p:nvSpPr>
            <p:spPr bwMode="auto">
              <a:xfrm rot="12291235" flipH="1" flipV="1">
                <a:off x="-406714" y="1943436"/>
                <a:ext cx="1830435" cy="1432189"/>
              </a:xfrm>
              <a:prstGeom prst="bentArrow">
                <a:avLst>
                  <a:gd name="adj1" fmla="val 30636"/>
                  <a:gd name="adj2" fmla="val 34633"/>
                  <a:gd name="adj3" fmla="val 25000"/>
                  <a:gd name="adj4" fmla="val 78378"/>
                </a:avLst>
              </a:prstGeom>
              <a:solidFill>
                <a:srgbClr val="3BADE2"/>
              </a:solidFill>
              <a:ln w="38100" cap="flat" cmpd="sng" algn="ctr">
                <a:solidFill>
                  <a:srgbClr val="3A3B93"/>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grpSp>
      </p:grpSp>
      <p:sp>
        <p:nvSpPr>
          <p:cNvPr id="62" name="TextBox 61">
            <a:extLst>
              <a:ext uri="{FF2B5EF4-FFF2-40B4-BE49-F238E27FC236}">
                <a16:creationId xmlns:a16="http://schemas.microsoft.com/office/drawing/2014/main" id="{08764D91-082B-46C7-80D9-82F0620A7910}"/>
              </a:ext>
            </a:extLst>
          </p:cNvPr>
          <p:cNvSpPr txBox="1"/>
          <p:nvPr/>
        </p:nvSpPr>
        <p:spPr>
          <a:xfrm>
            <a:off x="4889893" y="3125914"/>
            <a:ext cx="1540710" cy="523220"/>
          </a:xfrm>
          <a:prstGeom prst="rect">
            <a:avLst/>
          </a:prstGeom>
          <a:noFill/>
        </p:spPr>
        <p:txBody>
          <a:bodyPr wrap="square" rtlCol="0">
            <a:spAutoFit/>
          </a:bodyPr>
          <a:lstStyle/>
          <a:p>
            <a:r>
              <a:rPr lang="en-US" sz="1400" dirty="0"/>
              <a:t>Product development</a:t>
            </a:r>
          </a:p>
        </p:txBody>
      </p:sp>
      <p:sp>
        <p:nvSpPr>
          <p:cNvPr id="63" name="TextBox 62">
            <a:extLst>
              <a:ext uri="{FF2B5EF4-FFF2-40B4-BE49-F238E27FC236}">
                <a16:creationId xmlns:a16="http://schemas.microsoft.com/office/drawing/2014/main" id="{FE365721-293D-4255-F5DA-51BD9C880E49}"/>
              </a:ext>
            </a:extLst>
          </p:cNvPr>
          <p:cNvSpPr txBox="1"/>
          <p:nvPr/>
        </p:nvSpPr>
        <p:spPr>
          <a:xfrm>
            <a:off x="3706182" y="4927150"/>
            <a:ext cx="1944076" cy="307777"/>
          </a:xfrm>
          <a:prstGeom prst="rect">
            <a:avLst/>
          </a:prstGeom>
          <a:noFill/>
        </p:spPr>
        <p:txBody>
          <a:bodyPr wrap="square" rtlCol="0">
            <a:spAutoFit/>
          </a:bodyPr>
          <a:lstStyle/>
          <a:p>
            <a:r>
              <a:rPr lang="en-US" sz="1400" dirty="0"/>
              <a:t>Management</a:t>
            </a:r>
          </a:p>
        </p:txBody>
      </p:sp>
      <p:sp>
        <p:nvSpPr>
          <p:cNvPr id="3" name="Rectangle 2">
            <a:extLst>
              <a:ext uri="{FF2B5EF4-FFF2-40B4-BE49-F238E27FC236}">
                <a16:creationId xmlns:a16="http://schemas.microsoft.com/office/drawing/2014/main" id="{71B57313-81B1-B12F-B5D7-E896331C166D}"/>
              </a:ext>
            </a:extLst>
          </p:cNvPr>
          <p:cNvSpPr/>
          <p:nvPr/>
        </p:nvSpPr>
        <p:spPr bwMode="auto">
          <a:xfrm>
            <a:off x="3560904" y="1927234"/>
            <a:ext cx="193181" cy="193181"/>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6" name="Rectangle 5">
            <a:extLst>
              <a:ext uri="{FF2B5EF4-FFF2-40B4-BE49-F238E27FC236}">
                <a16:creationId xmlns:a16="http://schemas.microsoft.com/office/drawing/2014/main" id="{ABC84B79-06EC-5DEA-A395-74C7BC2507BD}"/>
              </a:ext>
            </a:extLst>
          </p:cNvPr>
          <p:cNvSpPr/>
          <p:nvPr/>
        </p:nvSpPr>
        <p:spPr bwMode="auto">
          <a:xfrm rot="645029">
            <a:off x="4559207" y="3104499"/>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9" name="Rectangle 8">
            <a:extLst>
              <a:ext uri="{FF2B5EF4-FFF2-40B4-BE49-F238E27FC236}">
                <a16:creationId xmlns:a16="http://schemas.microsoft.com/office/drawing/2014/main" id="{A5A661D0-BD35-B0E4-A690-94C1A608DBF8}"/>
              </a:ext>
            </a:extLst>
          </p:cNvPr>
          <p:cNvSpPr/>
          <p:nvPr/>
        </p:nvSpPr>
        <p:spPr bwMode="auto">
          <a:xfrm rot="2911628">
            <a:off x="4784281" y="3988864"/>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sp>
        <p:nvSpPr>
          <p:cNvPr id="10" name="Rectangle 9">
            <a:extLst>
              <a:ext uri="{FF2B5EF4-FFF2-40B4-BE49-F238E27FC236}">
                <a16:creationId xmlns:a16="http://schemas.microsoft.com/office/drawing/2014/main" id="{6D7BC378-8C64-DA8F-B88B-E515D0ABD04F}"/>
              </a:ext>
            </a:extLst>
          </p:cNvPr>
          <p:cNvSpPr/>
          <p:nvPr/>
        </p:nvSpPr>
        <p:spPr bwMode="auto">
          <a:xfrm rot="2911628">
            <a:off x="4940754" y="4161957"/>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22" name="Rectangle 21">
            <a:extLst>
              <a:ext uri="{FF2B5EF4-FFF2-40B4-BE49-F238E27FC236}">
                <a16:creationId xmlns:a16="http://schemas.microsoft.com/office/drawing/2014/main" id="{DFDF770C-0D58-3193-21AD-0287DE09B3FE}"/>
              </a:ext>
            </a:extLst>
          </p:cNvPr>
          <p:cNvSpPr/>
          <p:nvPr/>
        </p:nvSpPr>
        <p:spPr bwMode="auto">
          <a:xfrm rot="20838697">
            <a:off x="5714744" y="4315961"/>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sp>
        <p:nvSpPr>
          <p:cNvPr id="23" name="Rectangle 22">
            <a:extLst>
              <a:ext uri="{FF2B5EF4-FFF2-40B4-BE49-F238E27FC236}">
                <a16:creationId xmlns:a16="http://schemas.microsoft.com/office/drawing/2014/main" id="{8A2EC2F8-21AC-5B09-C5FD-E7167F401C61}"/>
              </a:ext>
            </a:extLst>
          </p:cNvPr>
          <p:cNvSpPr/>
          <p:nvPr/>
        </p:nvSpPr>
        <p:spPr bwMode="auto">
          <a:xfrm rot="20796558">
            <a:off x="5941947" y="4261830"/>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24" name="Rectangle 23">
            <a:extLst>
              <a:ext uri="{FF2B5EF4-FFF2-40B4-BE49-F238E27FC236}">
                <a16:creationId xmlns:a16="http://schemas.microsoft.com/office/drawing/2014/main" id="{62905557-5C4B-B048-2B05-3815724D18F7}"/>
              </a:ext>
            </a:extLst>
          </p:cNvPr>
          <p:cNvSpPr/>
          <p:nvPr/>
        </p:nvSpPr>
        <p:spPr bwMode="auto">
          <a:xfrm rot="20116283">
            <a:off x="6746815" y="3361317"/>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dirty="0"/>
          </a:p>
        </p:txBody>
      </p:sp>
      <p:sp>
        <p:nvSpPr>
          <p:cNvPr id="25" name="Rectangle 24">
            <a:extLst>
              <a:ext uri="{FF2B5EF4-FFF2-40B4-BE49-F238E27FC236}">
                <a16:creationId xmlns:a16="http://schemas.microsoft.com/office/drawing/2014/main" id="{8E255F5A-D233-6CC9-5C01-814241215B73}"/>
              </a:ext>
            </a:extLst>
          </p:cNvPr>
          <p:cNvSpPr/>
          <p:nvPr/>
        </p:nvSpPr>
        <p:spPr bwMode="auto">
          <a:xfrm rot="3885855">
            <a:off x="6969878" y="3256617"/>
            <a:ext cx="192540" cy="192540"/>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26" name="TextBox 25">
            <a:extLst>
              <a:ext uri="{FF2B5EF4-FFF2-40B4-BE49-F238E27FC236}">
                <a16:creationId xmlns:a16="http://schemas.microsoft.com/office/drawing/2014/main" id="{4E3706AB-2C5E-6D35-A6C7-7A9D29EE62E6}"/>
              </a:ext>
            </a:extLst>
          </p:cNvPr>
          <p:cNvSpPr txBox="1"/>
          <p:nvPr/>
        </p:nvSpPr>
        <p:spPr>
          <a:xfrm>
            <a:off x="1855466" y="2804264"/>
            <a:ext cx="2306923" cy="1754326"/>
          </a:xfrm>
          <a:prstGeom prst="rect">
            <a:avLst/>
          </a:prstGeom>
          <a:noFill/>
        </p:spPr>
        <p:txBody>
          <a:bodyPr wrap="square" rtlCol="0">
            <a:spAutoFit/>
          </a:bodyPr>
          <a:lstStyle/>
          <a:p>
            <a:pPr algn="l"/>
            <a:r>
              <a:rPr lang="en-US" sz="1800" dirty="0"/>
              <a:t>Requirements</a:t>
            </a:r>
          </a:p>
          <a:p>
            <a:pPr algn="l"/>
            <a:r>
              <a:rPr lang="en-US" sz="1800" dirty="0"/>
              <a:t>Product Line Scope</a:t>
            </a:r>
          </a:p>
          <a:p>
            <a:pPr algn="l"/>
            <a:r>
              <a:rPr lang="en-US" sz="1800" dirty="0"/>
              <a:t>Core Assets</a:t>
            </a:r>
          </a:p>
          <a:p>
            <a:pPr algn="l"/>
            <a:endParaRPr lang="en-US" sz="1800" dirty="0"/>
          </a:p>
          <a:p>
            <a:pPr algn="l"/>
            <a:r>
              <a:rPr lang="en-US" sz="1800" dirty="0"/>
              <a:t>Production Plan</a:t>
            </a:r>
          </a:p>
          <a:p>
            <a:pPr algn="l"/>
            <a:r>
              <a:rPr lang="en-US" sz="1800" dirty="0"/>
              <a:t>     +       + </a:t>
            </a:r>
          </a:p>
        </p:txBody>
      </p:sp>
      <p:sp>
        <p:nvSpPr>
          <p:cNvPr id="27" name="Rectangle 26">
            <a:extLst>
              <a:ext uri="{FF2B5EF4-FFF2-40B4-BE49-F238E27FC236}">
                <a16:creationId xmlns:a16="http://schemas.microsoft.com/office/drawing/2014/main" id="{2ACC122F-604E-C0CA-EC86-583301D34226}"/>
              </a:ext>
              <a:ext uri="{C183D7F6-B498-43B3-948B-1728B52AA6E4}">
                <adec:decorative xmlns:adec="http://schemas.microsoft.com/office/drawing/2017/decorative" val="1"/>
              </a:ext>
            </a:extLst>
          </p:cNvPr>
          <p:cNvSpPr/>
          <p:nvPr/>
        </p:nvSpPr>
        <p:spPr bwMode="auto">
          <a:xfrm>
            <a:off x="1991184" y="3695468"/>
            <a:ext cx="193181" cy="193181"/>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28" name="Rectangle 27">
            <a:extLst>
              <a:ext uri="{FF2B5EF4-FFF2-40B4-BE49-F238E27FC236}">
                <a16:creationId xmlns:a16="http://schemas.microsoft.com/office/drawing/2014/main" id="{28955383-89D6-DFDA-76C9-7D0209F0A83B}"/>
              </a:ext>
              <a:ext uri="{C183D7F6-B498-43B3-948B-1728B52AA6E4}">
                <adec:decorative xmlns:adec="http://schemas.microsoft.com/office/drawing/2017/decorative" val="1"/>
              </a:ext>
            </a:extLst>
          </p:cNvPr>
          <p:cNvSpPr/>
          <p:nvPr/>
        </p:nvSpPr>
        <p:spPr bwMode="auto">
          <a:xfrm>
            <a:off x="2277563" y="3695468"/>
            <a:ext cx="193181" cy="193181"/>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29" name="Rectangle 28">
            <a:extLst>
              <a:ext uri="{FF2B5EF4-FFF2-40B4-BE49-F238E27FC236}">
                <a16:creationId xmlns:a16="http://schemas.microsoft.com/office/drawing/2014/main" id="{300982A5-3B3D-723B-3129-0ACA0A979E12}"/>
              </a:ext>
              <a:ext uri="{C183D7F6-B498-43B3-948B-1728B52AA6E4}">
                <adec:decorative xmlns:adec="http://schemas.microsoft.com/office/drawing/2017/decorative" val="1"/>
              </a:ext>
            </a:extLst>
          </p:cNvPr>
          <p:cNvSpPr/>
          <p:nvPr/>
        </p:nvSpPr>
        <p:spPr bwMode="auto">
          <a:xfrm>
            <a:off x="2563942" y="3695468"/>
            <a:ext cx="193181" cy="193181"/>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30" name="Rectangle 29">
            <a:extLst>
              <a:ext uri="{FF2B5EF4-FFF2-40B4-BE49-F238E27FC236}">
                <a16:creationId xmlns:a16="http://schemas.microsoft.com/office/drawing/2014/main" id="{A1184480-03E2-E1EE-2442-E5A84C83F2B8}"/>
              </a:ext>
              <a:ext uri="{C183D7F6-B498-43B3-948B-1728B52AA6E4}">
                <adec:decorative xmlns:adec="http://schemas.microsoft.com/office/drawing/2017/decorative" val="1"/>
              </a:ext>
            </a:extLst>
          </p:cNvPr>
          <p:cNvSpPr/>
          <p:nvPr/>
        </p:nvSpPr>
        <p:spPr bwMode="auto">
          <a:xfrm>
            <a:off x="2850322" y="3695468"/>
            <a:ext cx="193181" cy="193181"/>
          </a:xfrm>
          <a:prstGeom prst="rect">
            <a:avLst/>
          </a:prstGeom>
          <a:solidFill>
            <a:schemeClr val="bg1"/>
          </a:solidFill>
          <a:ln w="38100" cap="flat" cmpd="sng" algn="ctr">
            <a:solidFill>
              <a:schemeClr val="bg1"/>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32" name="Isosceles Triangle 31">
            <a:extLst>
              <a:ext uri="{FF2B5EF4-FFF2-40B4-BE49-F238E27FC236}">
                <a16:creationId xmlns:a16="http://schemas.microsoft.com/office/drawing/2014/main" id="{BD5937C0-6E4C-2B76-77EC-E3657C28464F}"/>
              </a:ext>
            </a:extLst>
          </p:cNvPr>
          <p:cNvSpPr/>
          <p:nvPr/>
        </p:nvSpPr>
        <p:spPr bwMode="auto">
          <a:xfrm>
            <a:off x="1976379" y="4263876"/>
            <a:ext cx="179070" cy="154371"/>
          </a:xfrm>
          <a:prstGeom prst="triangle">
            <a:avLst/>
          </a:prstGeom>
          <a:solidFill>
            <a:schemeClr val="tx1">
              <a:lumMod val="65000"/>
              <a:lumOff val="35000"/>
            </a:schemeClr>
          </a:solidFill>
          <a:ln w="38100" cap="flat" cmpd="sng" algn="ctr">
            <a:solidFill>
              <a:schemeClr val="tx1">
                <a:lumMod val="65000"/>
                <a:lumOff val="35000"/>
              </a:schemeClr>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33" name="Isosceles Triangle 32">
            <a:extLst>
              <a:ext uri="{FF2B5EF4-FFF2-40B4-BE49-F238E27FC236}">
                <a16:creationId xmlns:a16="http://schemas.microsoft.com/office/drawing/2014/main" id="{1D2FADB0-2E52-718C-22E0-101348BF04BA}"/>
              </a:ext>
            </a:extLst>
          </p:cNvPr>
          <p:cNvSpPr/>
          <p:nvPr/>
        </p:nvSpPr>
        <p:spPr bwMode="auto">
          <a:xfrm>
            <a:off x="3105094" y="4263875"/>
            <a:ext cx="179070" cy="154371"/>
          </a:xfrm>
          <a:prstGeom prst="triangle">
            <a:avLst/>
          </a:prstGeom>
          <a:solidFill>
            <a:schemeClr val="tx1">
              <a:lumMod val="65000"/>
              <a:lumOff val="35000"/>
            </a:schemeClr>
          </a:solidFill>
          <a:ln w="38100" cap="flat" cmpd="sng" algn="ctr">
            <a:solidFill>
              <a:schemeClr val="tx1">
                <a:lumMod val="65000"/>
                <a:lumOff val="35000"/>
              </a:schemeClr>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sp>
        <p:nvSpPr>
          <p:cNvPr id="35" name="Isosceles Triangle 34">
            <a:extLst>
              <a:ext uri="{FF2B5EF4-FFF2-40B4-BE49-F238E27FC236}">
                <a16:creationId xmlns:a16="http://schemas.microsoft.com/office/drawing/2014/main" id="{A5594D3C-2C50-E569-F065-7C8DD4BF64CF}"/>
              </a:ext>
            </a:extLst>
          </p:cNvPr>
          <p:cNvSpPr/>
          <p:nvPr/>
        </p:nvSpPr>
        <p:spPr bwMode="auto">
          <a:xfrm>
            <a:off x="2499415" y="4263877"/>
            <a:ext cx="179070" cy="154371"/>
          </a:xfrm>
          <a:prstGeom prst="triangle">
            <a:avLst/>
          </a:prstGeom>
          <a:solidFill>
            <a:schemeClr val="tx1">
              <a:lumMod val="65000"/>
              <a:lumOff val="35000"/>
            </a:schemeClr>
          </a:solidFill>
          <a:ln w="38100" cap="flat" cmpd="sng" algn="ctr">
            <a:solidFill>
              <a:schemeClr val="tx1">
                <a:lumMod val="65000"/>
                <a:lumOff val="35000"/>
              </a:schemeClr>
            </a:solidFill>
            <a:prstDash val="solid"/>
            <a:round/>
            <a:headEnd type="none" w="med" len="med"/>
            <a:tailEnd type="triangle" w="med" len="lg"/>
          </a:ln>
          <a:effectLst/>
        </p:spPr>
        <p:txBody>
          <a:bodyPr vert="horz" wrap="square" lIns="82296" tIns="45720" rIns="82296" bIns="45720" numCol="1" rtlCol="0" anchor="t" anchorCtr="0" compatLnSpc="1">
            <a:prstTxWarp prst="textNoShape">
              <a:avLst/>
            </a:prstTxWarp>
          </a:bodyPr>
          <a:lstStyle/>
          <a:p>
            <a:pPr defTabSz="841375"/>
            <a:endParaRPr lang="en-US"/>
          </a:p>
        </p:txBody>
      </p:sp>
      <p:cxnSp>
        <p:nvCxnSpPr>
          <p:cNvPr id="37" name="Straight Connector 36">
            <a:extLst>
              <a:ext uri="{FF2B5EF4-FFF2-40B4-BE49-F238E27FC236}">
                <a16:creationId xmlns:a16="http://schemas.microsoft.com/office/drawing/2014/main" id="{492A4B00-BBCB-1340-8168-F9F745BDE6C7}"/>
              </a:ext>
            </a:extLst>
          </p:cNvPr>
          <p:cNvCxnSpPr/>
          <p:nvPr/>
        </p:nvCxnSpPr>
        <p:spPr bwMode="auto">
          <a:xfrm>
            <a:off x="8063023" y="3785778"/>
            <a:ext cx="2434856" cy="0"/>
          </a:xfrm>
          <a:prstGeom prst="line">
            <a:avLst/>
          </a:prstGeom>
          <a:noFill/>
          <a:ln w="38100" cap="flat" cmpd="sng" algn="ctr">
            <a:solidFill>
              <a:schemeClr val="tx1"/>
            </a:solidFill>
            <a:prstDash val="solid"/>
            <a:round/>
            <a:headEnd type="none" w="med" len="med"/>
            <a:tailEnd type="none" w="med" len="lg"/>
          </a:ln>
          <a:effectLst/>
        </p:spPr>
      </p:cxnSp>
      <p:pic>
        <p:nvPicPr>
          <p:cNvPr id="40" name="Picture 39">
            <a:extLst>
              <a:ext uri="{FF2B5EF4-FFF2-40B4-BE49-F238E27FC236}">
                <a16:creationId xmlns:a16="http://schemas.microsoft.com/office/drawing/2014/main" id="{D5BFC28D-E304-726F-9547-4FCE3E064FE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84525" t="75800" r="6566" b="534"/>
          <a:stretch/>
        </p:blipFill>
        <p:spPr>
          <a:xfrm>
            <a:off x="8184157" y="3224760"/>
            <a:ext cx="279879" cy="557662"/>
          </a:xfrm>
          <a:prstGeom prst="rect">
            <a:avLst/>
          </a:prstGeom>
        </p:spPr>
      </p:pic>
      <p:sp>
        <p:nvSpPr>
          <p:cNvPr id="41" name="TextBox 40">
            <a:extLst>
              <a:ext uri="{FF2B5EF4-FFF2-40B4-BE49-F238E27FC236}">
                <a16:creationId xmlns:a16="http://schemas.microsoft.com/office/drawing/2014/main" id="{57E1873E-BFFC-7034-CEF5-F580996DE3C4}"/>
              </a:ext>
            </a:extLst>
          </p:cNvPr>
          <p:cNvSpPr txBox="1"/>
          <p:nvPr/>
        </p:nvSpPr>
        <p:spPr>
          <a:xfrm>
            <a:off x="2286000" y="6286500"/>
            <a:ext cx="7620000" cy="230832"/>
          </a:xfrm>
          <a:prstGeom prst="rect">
            <a:avLst/>
          </a:prstGeom>
          <a:noFill/>
        </p:spPr>
        <p:txBody>
          <a:bodyPr wrap="square" rtlCol="0">
            <a:spAutoFit/>
          </a:bodyPr>
          <a:lstStyle/>
          <a:p>
            <a:r>
              <a:rPr lang="en-US" sz="900">
                <a:hlinkClick r:id="rId5" tooltip="https://mathslinks.net/faculty/grid-graph-paper"/>
              </a:rPr>
              <a:t>This Photo</a:t>
            </a:r>
            <a:r>
              <a:rPr lang="en-US" sz="900"/>
              <a:t> by Unknown Author is licensed under </a:t>
            </a:r>
            <a:r>
              <a:rPr lang="en-US" sz="900">
                <a:hlinkClick r:id="rId6" tooltip="https://creativecommons.org/licenses/by-nc-sa/3.0/"/>
              </a:rPr>
              <a:t>CC BY-SA-NC</a:t>
            </a:r>
            <a:endParaRPr lang="en-US" sz="900"/>
          </a:p>
        </p:txBody>
      </p:sp>
      <p:pic>
        <p:nvPicPr>
          <p:cNvPr id="42" name="Picture 41">
            <a:extLst>
              <a:ext uri="{FF2B5EF4-FFF2-40B4-BE49-F238E27FC236}">
                <a16:creationId xmlns:a16="http://schemas.microsoft.com/office/drawing/2014/main" id="{445E2E45-0E29-FBF8-4972-C95AE5E6ADE0}"/>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75779" t="64047" r="6566" b="535"/>
          <a:stretch/>
        </p:blipFill>
        <p:spPr>
          <a:xfrm>
            <a:off x="8587873" y="2935591"/>
            <a:ext cx="554648" cy="834593"/>
          </a:xfrm>
          <a:prstGeom prst="rect">
            <a:avLst/>
          </a:prstGeom>
        </p:spPr>
      </p:pic>
      <p:sp>
        <p:nvSpPr>
          <p:cNvPr id="43" name="TextBox 42">
            <a:extLst>
              <a:ext uri="{FF2B5EF4-FFF2-40B4-BE49-F238E27FC236}">
                <a16:creationId xmlns:a16="http://schemas.microsoft.com/office/drawing/2014/main" id="{C9314C68-AB97-874E-D931-E002D71E3E14}"/>
              </a:ext>
            </a:extLst>
          </p:cNvPr>
          <p:cNvSpPr txBox="1"/>
          <p:nvPr/>
        </p:nvSpPr>
        <p:spPr>
          <a:xfrm>
            <a:off x="2006121" y="7907856"/>
            <a:ext cx="7620000" cy="230832"/>
          </a:xfrm>
          <a:prstGeom prst="rect">
            <a:avLst/>
          </a:prstGeom>
          <a:noFill/>
        </p:spPr>
        <p:txBody>
          <a:bodyPr wrap="square" rtlCol="0">
            <a:spAutoFit/>
          </a:bodyPr>
          <a:lstStyle/>
          <a:p>
            <a:r>
              <a:rPr lang="en-US" sz="900">
                <a:hlinkClick r:id="rId5" tooltip="https://mathslinks.net/faculty/grid-graph-paper"/>
              </a:rPr>
              <a:t>This Photo</a:t>
            </a:r>
            <a:r>
              <a:rPr lang="en-US" sz="900"/>
              <a:t> by Unknown Author is licensed under </a:t>
            </a:r>
            <a:r>
              <a:rPr lang="en-US" sz="900">
                <a:hlinkClick r:id="rId6" tooltip="https://creativecommons.org/licenses/by-nc-sa/3.0/"/>
              </a:rPr>
              <a:t>CC BY-SA-NC</a:t>
            </a:r>
            <a:endParaRPr lang="en-US" sz="900"/>
          </a:p>
        </p:txBody>
      </p:sp>
      <p:pic>
        <p:nvPicPr>
          <p:cNvPr id="44" name="Picture 43">
            <a:extLst>
              <a:ext uri="{FF2B5EF4-FFF2-40B4-BE49-F238E27FC236}">
                <a16:creationId xmlns:a16="http://schemas.microsoft.com/office/drawing/2014/main" id="{BFE1EFB1-F9E0-78F1-1595-B4938A2354D4}"/>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75779" t="75604" r="6566" b="535"/>
          <a:stretch/>
        </p:blipFill>
        <p:spPr>
          <a:xfrm>
            <a:off x="9266359" y="3210551"/>
            <a:ext cx="554648" cy="562261"/>
          </a:xfrm>
          <a:prstGeom prst="rect">
            <a:avLst/>
          </a:prstGeom>
        </p:spPr>
      </p:pic>
      <p:pic>
        <p:nvPicPr>
          <p:cNvPr id="45" name="Picture 44">
            <a:extLst>
              <a:ext uri="{FF2B5EF4-FFF2-40B4-BE49-F238E27FC236}">
                <a16:creationId xmlns:a16="http://schemas.microsoft.com/office/drawing/2014/main" id="{AC7F05FD-18D9-EEAF-2C51-2253134F2F62}"/>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84525" t="75800" r="6566" b="534"/>
          <a:stretch/>
        </p:blipFill>
        <p:spPr>
          <a:xfrm rot="5400000">
            <a:off x="10083738" y="3363652"/>
            <a:ext cx="279879" cy="557662"/>
          </a:xfrm>
          <a:prstGeom prst="rect">
            <a:avLst/>
          </a:prstGeom>
        </p:spPr>
      </p:pic>
      <p:sp>
        <p:nvSpPr>
          <p:cNvPr id="46" name="TextBox 45">
            <a:extLst>
              <a:ext uri="{FF2B5EF4-FFF2-40B4-BE49-F238E27FC236}">
                <a16:creationId xmlns:a16="http://schemas.microsoft.com/office/drawing/2014/main" id="{635C63C8-A399-AD95-1A4C-7F51986AD3C9}"/>
              </a:ext>
            </a:extLst>
          </p:cNvPr>
          <p:cNvSpPr txBox="1"/>
          <p:nvPr/>
        </p:nvSpPr>
        <p:spPr>
          <a:xfrm>
            <a:off x="8184157" y="3861091"/>
            <a:ext cx="2306923" cy="400110"/>
          </a:xfrm>
          <a:prstGeom prst="rect">
            <a:avLst/>
          </a:prstGeom>
          <a:noFill/>
        </p:spPr>
        <p:txBody>
          <a:bodyPr wrap="square" rtlCol="0">
            <a:spAutoFit/>
          </a:bodyPr>
          <a:lstStyle/>
          <a:p>
            <a:r>
              <a:rPr lang="en-US" dirty="0"/>
              <a:t>Products</a:t>
            </a:r>
          </a:p>
        </p:txBody>
      </p:sp>
    </p:spTree>
    <p:extLst>
      <p:ext uri="{BB962C8B-B14F-4D97-AF65-F5344CB8AC3E}">
        <p14:creationId xmlns:p14="http://schemas.microsoft.com/office/powerpoint/2010/main" val="3781097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0265" y="828676"/>
            <a:ext cx="3537828" cy="435377"/>
          </a:xfrm>
        </p:spPr>
        <p:txBody>
          <a:bodyPr/>
          <a:lstStyle/>
          <a:p>
            <a:r>
              <a:rPr lang="en-US" dirty="0"/>
              <a:t>Product Development</a:t>
            </a:r>
          </a:p>
        </p:txBody>
      </p:sp>
      <p:sp>
        <p:nvSpPr>
          <p:cNvPr id="3" name="Content Placeholder 2"/>
          <p:cNvSpPr>
            <a:spLocks noGrp="1"/>
          </p:cNvSpPr>
          <p:nvPr>
            <p:ph idx="1"/>
          </p:nvPr>
        </p:nvSpPr>
        <p:spPr>
          <a:xfrm>
            <a:off x="388620" y="1315711"/>
            <a:ext cx="11189970" cy="4122737"/>
          </a:xfrm>
        </p:spPr>
        <p:txBody>
          <a:bodyPr/>
          <a:lstStyle/>
          <a:p>
            <a:r>
              <a:rPr lang="en-US" dirty="0"/>
              <a:t>Mature product line organizations </a:t>
            </a:r>
            <a:r>
              <a:rPr lang="en-US" i="1" dirty="0"/>
              <a:t>prioritize the health of the product line over that of individual products</a:t>
            </a:r>
          </a:p>
          <a:p>
            <a:pPr lvl="1"/>
            <a:r>
              <a:rPr lang="en-US" b="1" dirty="0"/>
              <a:t>But</a:t>
            </a:r>
            <a:r>
              <a:rPr lang="en-US" dirty="0"/>
              <a:t> turning out products is the ultimate product line goal</a:t>
            </a:r>
          </a:p>
          <a:p>
            <a:r>
              <a:rPr lang="en-US" dirty="0"/>
              <a:t>Inputs:</a:t>
            </a:r>
          </a:p>
          <a:p>
            <a:pPr lvl="1"/>
            <a:r>
              <a:rPr lang="en-US" dirty="0"/>
              <a:t>Product-specific requirements – delta or variation</a:t>
            </a:r>
          </a:p>
          <a:p>
            <a:pPr lvl="1"/>
            <a:r>
              <a:rPr lang="en-US" dirty="0"/>
              <a:t>The outputs of core asset development</a:t>
            </a:r>
          </a:p>
          <a:p>
            <a:pPr lvl="2"/>
            <a:r>
              <a:rPr lang="en-US" dirty="0"/>
              <a:t>Product line scope (is this product in scope?)</a:t>
            </a:r>
          </a:p>
          <a:p>
            <a:pPr lvl="2"/>
            <a:r>
              <a:rPr lang="en-US" dirty="0"/>
              <a:t>Core assets</a:t>
            </a:r>
          </a:p>
          <a:p>
            <a:pPr lvl="2"/>
            <a:r>
              <a:rPr lang="en-US" dirty="0"/>
              <a:t>Production plan</a:t>
            </a:r>
          </a:p>
          <a:p>
            <a:r>
              <a:rPr lang="en-US" dirty="0"/>
              <a:t>Outputs: </a:t>
            </a:r>
          </a:p>
          <a:p>
            <a:pPr lvl="1"/>
            <a:r>
              <a:rPr lang="en-US" dirty="0"/>
              <a:t>Products</a:t>
            </a:r>
          </a:p>
          <a:p>
            <a:pPr lvl="1"/>
            <a:r>
              <a:rPr lang="en-US" dirty="0"/>
              <a:t>Improved product line</a:t>
            </a:r>
          </a:p>
          <a:p>
            <a:r>
              <a:rPr lang="en-US" dirty="0"/>
              <a:t>Rapid feedback with core asset developers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4783" y="828676"/>
            <a:ext cx="2128788" cy="435377"/>
          </a:xfrm>
        </p:spPr>
        <p:txBody>
          <a:bodyPr/>
          <a:lstStyle/>
          <a:p>
            <a:r>
              <a:rPr lang="en-US" dirty="0"/>
              <a:t>Management</a:t>
            </a:r>
          </a:p>
        </p:txBody>
      </p:sp>
      <p:sp>
        <p:nvSpPr>
          <p:cNvPr id="3" name="Content Placeholder 2"/>
          <p:cNvSpPr>
            <a:spLocks noGrp="1"/>
          </p:cNvSpPr>
          <p:nvPr>
            <p:ph idx="1"/>
          </p:nvPr>
        </p:nvSpPr>
        <p:spPr>
          <a:xfrm>
            <a:off x="377190" y="1754189"/>
            <a:ext cx="11201399" cy="4122737"/>
          </a:xfrm>
        </p:spPr>
        <p:txBody>
          <a:bodyPr/>
          <a:lstStyle/>
          <a:p>
            <a:r>
              <a:rPr lang="en-US" sz="2400" dirty="0"/>
              <a:t>Allocate and coordinate resources from a strategic, product-line mindset</a:t>
            </a:r>
          </a:p>
          <a:p>
            <a:pPr lvl="1"/>
            <a:r>
              <a:rPr lang="en-US" sz="2400" dirty="0"/>
              <a:t>Separate, yet integrated management of core asset development and product development</a:t>
            </a:r>
          </a:p>
          <a:p>
            <a:pPr lvl="1"/>
            <a:r>
              <a:rPr lang="en-US" sz="2400" dirty="0"/>
              <a:t>Funding model to ensure evolution of core assets</a:t>
            </a:r>
          </a:p>
          <a:p>
            <a:pPr lvl="1"/>
            <a:r>
              <a:rPr lang="en-US" sz="2400" dirty="0"/>
              <a:t>Management of external interfaces – customers and suppliers will be impacted</a:t>
            </a:r>
          </a:p>
          <a:p>
            <a:r>
              <a:rPr lang="en-US" sz="2400" dirty="0"/>
              <a:t>Contribute to core asset base</a:t>
            </a:r>
          </a:p>
          <a:p>
            <a:pPr lvl="1"/>
            <a:r>
              <a:rPr lang="en-US" sz="2400" dirty="0"/>
              <a:t>Schedules, budgets, and other artifacts used in asset and product development</a:t>
            </a:r>
          </a:p>
          <a:p>
            <a:r>
              <a:rPr lang="en-US" sz="2400" dirty="0"/>
              <a:t>Need a product line champion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155" y="462895"/>
            <a:ext cx="3037691" cy="435377"/>
          </a:xfrm>
        </p:spPr>
        <p:txBody>
          <a:bodyPr/>
          <a:lstStyle/>
          <a:p>
            <a:r>
              <a:rPr lang="en-US" dirty="0"/>
              <a:t>All Three Together</a:t>
            </a:r>
          </a:p>
        </p:txBody>
      </p:sp>
      <p:sp>
        <p:nvSpPr>
          <p:cNvPr id="3" name="Content Placeholder 2"/>
          <p:cNvSpPr>
            <a:spLocks noGrp="1"/>
          </p:cNvSpPr>
          <p:nvPr>
            <p:ph idx="1"/>
          </p:nvPr>
        </p:nvSpPr>
        <p:spPr>
          <a:xfrm>
            <a:off x="7102800" y="1891247"/>
            <a:ext cx="3282812" cy="4122737"/>
          </a:xfrm>
        </p:spPr>
        <p:txBody>
          <a:bodyPr/>
          <a:lstStyle/>
          <a:p>
            <a:r>
              <a:rPr lang="en-US" sz="2400" dirty="0"/>
              <a:t>Each activity is individually essential</a:t>
            </a:r>
          </a:p>
          <a:p>
            <a:r>
              <a:rPr lang="en-US" sz="2400" dirty="0"/>
              <a:t>A careful blending of all three is also essential</a:t>
            </a:r>
          </a:p>
          <a:p>
            <a:r>
              <a:rPr lang="en-US" sz="2400" dirty="0"/>
              <a:t>A blend of technology and business practices</a:t>
            </a:r>
          </a:p>
          <a:p>
            <a:endParaRPr lang="en-US" sz="2400" dirty="0"/>
          </a:p>
        </p:txBody>
      </p:sp>
      <p:grpSp>
        <p:nvGrpSpPr>
          <p:cNvPr id="11" name="Group 10">
            <a:extLst>
              <a:ext uri="{FF2B5EF4-FFF2-40B4-BE49-F238E27FC236}">
                <a16:creationId xmlns:a16="http://schemas.microsoft.com/office/drawing/2014/main" id="{0A078E9F-83BC-B464-9DA8-EAE8EF0B5770}"/>
              </a:ext>
            </a:extLst>
          </p:cNvPr>
          <p:cNvGrpSpPr/>
          <p:nvPr/>
        </p:nvGrpSpPr>
        <p:grpSpPr>
          <a:xfrm>
            <a:off x="2528981" y="1891246"/>
            <a:ext cx="4191981" cy="4012172"/>
            <a:chOff x="1296941" y="1528576"/>
            <a:chExt cx="4702454" cy="4500749"/>
          </a:xfrm>
        </p:grpSpPr>
        <p:pic>
          <p:nvPicPr>
            <p:cNvPr id="5" name="Picture 2" descr="C:\Users\hawker\AppData\Local\Microsoft\Windows\Temporary Internet Files\Content.IE5\WLB0T21B\MC900441976[1].wmf">
              <a:extLst>
                <a:ext uri="{FF2B5EF4-FFF2-40B4-BE49-F238E27FC236}">
                  <a16:creationId xmlns:a16="http://schemas.microsoft.com/office/drawing/2014/main" id="{A9213AA9-40CF-4B00-DA92-494E039C0BEB}"/>
                </a:ext>
              </a:extLst>
            </p:cNvPr>
            <p:cNvPicPr>
              <a:picLocks noChangeAspect="1" noChangeArrowheads="1"/>
            </p:cNvPicPr>
            <p:nvPr/>
          </p:nvPicPr>
          <p:blipFill>
            <a:blip r:embed="rId2" cstate="print"/>
            <a:srcRect/>
            <a:stretch>
              <a:fillRect/>
            </a:stretch>
          </p:blipFill>
          <p:spPr bwMode="auto">
            <a:xfrm>
              <a:off x="3408128" y="1528576"/>
              <a:ext cx="2591267" cy="2591267"/>
            </a:xfrm>
            <a:prstGeom prst="rect">
              <a:avLst/>
            </a:prstGeom>
            <a:noFill/>
          </p:spPr>
        </p:pic>
        <p:pic>
          <p:nvPicPr>
            <p:cNvPr id="6" name="Picture 2" descr="C:\Users\hawker\AppData\Local\Microsoft\Windows\Temporary Internet Files\Content.IE5\WLB0T21B\MC900441976[1].wmf">
              <a:extLst>
                <a:ext uri="{FF2B5EF4-FFF2-40B4-BE49-F238E27FC236}">
                  <a16:creationId xmlns:a16="http://schemas.microsoft.com/office/drawing/2014/main" id="{9DFE6304-4B39-A83A-C3A3-3715676C7B42}"/>
                </a:ext>
              </a:extLst>
            </p:cNvPr>
            <p:cNvPicPr>
              <a:picLocks noChangeAspect="1" noChangeArrowheads="1"/>
            </p:cNvPicPr>
            <p:nvPr/>
          </p:nvPicPr>
          <p:blipFill>
            <a:blip r:embed="rId2" cstate="print"/>
            <a:srcRect/>
            <a:stretch>
              <a:fillRect/>
            </a:stretch>
          </p:blipFill>
          <p:spPr bwMode="auto">
            <a:xfrm>
              <a:off x="1296941" y="1528576"/>
              <a:ext cx="2591267" cy="2591267"/>
            </a:xfrm>
            <a:prstGeom prst="rect">
              <a:avLst/>
            </a:prstGeom>
            <a:noFill/>
          </p:spPr>
        </p:pic>
        <p:pic>
          <p:nvPicPr>
            <p:cNvPr id="7" name="Picture 2" descr="C:\Users\hawker\AppData\Local\Microsoft\Windows\Temporary Internet Files\Content.IE5\WLB0T21B\MC900441976[1].wmf">
              <a:extLst>
                <a:ext uri="{FF2B5EF4-FFF2-40B4-BE49-F238E27FC236}">
                  <a16:creationId xmlns:a16="http://schemas.microsoft.com/office/drawing/2014/main" id="{DAD2243C-7099-E995-CB55-25FEB8DA1888}"/>
                </a:ext>
              </a:extLst>
            </p:cNvPr>
            <p:cNvPicPr>
              <a:picLocks noChangeAspect="1" noChangeArrowheads="1"/>
            </p:cNvPicPr>
            <p:nvPr/>
          </p:nvPicPr>
          <p:blipFill>
            <a:blip r:embed="rId2" cstate="print"/>
            <a:srcRect/>
            <a:stretch>
              <a:fillRect/>
            </a:stretch>
          </p:blipFill>
          <p:spPr bwMode="auto">
            <a:xfrm>
              <a:off x="2386152" y="3438058"/>
              <a:ext cx="2591267" cy="2591267"/>
            </a:xfrm>
            <a:prstGeom prst="rect">
              <a:avLst/>
            </a:prstGeom>
            <a:noFill/>
          </p:spPr>
        </p:pic>
        <p:sp>
          <p:nvSpPr>
            <p:cNvPr id="8" name="TextBox 7">
              <a:extLst>
                <a:ext uri="{FF2B5EF4-FFF2-40B4-BE49-F238E27FC236}">
                  <a16:creationId xmlns:a16="http://schemas.microsoft.com/office/drawing/2014/main" id="{6C83CD65-211B-F3B0-166D-E41A75A5F345}"/>
                </a:ext>
              </a:extLst>
            </p:cNvPr>
            <p:cNvSpPr txBox="1"/>
            <p:nvPr/>
          </p:nvSpPr>
          <p:spPr>
            <a:xfrm>
              <a:off x="3845119" y="2398619"/>
              <a:ext cx="1756661" cy="725037"/>
            </a:xfrm>
            <a:prstGeom prst="rect">
              <a:avLst/>
            </a:prstGeom>
            <a:noFill/>
          </p:spPr>
          <p:txBody>
            <a:bodyPr wrap="square" rtlCol="0">
              <a:spAutoFit/>
            </a:bodyPr>
            <a:lstStyle/>
            <a:p>
              <a:r>
                <a:rPr lang="en-US" sz="1800" dirty="0"/>
                <a:t>Product</a:t>
              </a:r>
            </a:p>
            <a:p>
              <a:r>
                <a:rPr lang="en-US" sz="1800" dirty="0"/>
                <a:t>Development</a:t>
              </a:r>
            </a:p>
          </p:txBody>
        </p:sp>
        <p:sp>
          <p:nvSpPr>
            <p:cNvPr id="9" name="TextBox 8">
              <a:extLst>
                <a:ext uri="{FF2B5EF4-FFF2-40B4-BE49-F238E27FC236}">
                  <a16:creationId xmlns:a16="http://schemas.microsoft.com/office/drawing/2014/main" id="{4F37CB1A-8E49-9B44-1375-E49BDD646F0E}"/>
                </a:ext>
              </a:extLst>
            </p:cNvPr>
            <p:cNvSpPr txBox="1"/>
            <p:nvPr/>
          </p:nvSpPr>
          <p:spPr>
            <a:xfrm>
              <a:off x="1720485" y="2398619"/>
              <a:ext cx="1756661" cy="725037"/>
            </a:xfrm>
            <a:prstGeom prst="rect">
              <a:avLst/>
            </a:prstGeom>
            <a:noFill/>
          </p:spPr>
          <p:txBody>
            <a:bodyPr wrap="square" rtlCol="0">
              <a:spAutoFit/>
            </a:bodyPr>
            <a:lstStyle/>
            <a:p>
              <a:r>
                <a:rPr lang="en-US" sz="1800" dirty="0"/>
                <a:t>Core Asset</a:t>
              </a:r>
            </a:p>
            <a:p>
              <a:r>
                <a:rPr lang="en-US" sz="1800" dirty="0"/>
                <a:t>Development</a:t>
              </a:r>
            </a:p>
          </p:txBody>
        </p:sp>
        <p:sp>
          <p:nvSpPr>
            <p:cNvPr id="10" name="TextBox 9">
              <a:extLst>
                <a:ext uri="{FF2B5EF4-FFF2-40B4-BE49-F238E27FC236}">
                  <a16:creationId xmlns:a16="http://schemas.microsoft.com/office/drawing/2014/main" id="{44976701-DD68-A6B4-3EF5-860E0811A8C2}"/>
                </a:ext>
              </a:extLst>
            </p:cNvPr>
            <p:cNvSpPr txBox="1"/>
            <p:nvPr/>
          </p:nvSpPr>
          <p:spPr>
            <a:xfrm>
              <a:off x="2844607" y="4536702"/>
              <a:ext cx="1795532" cy="414307"/>
            </a:xfrm>
            <a:prstGeom prst="rect">
              <a:avLst/>
            </a:prstGeom>
            <a:noFill/>
          </p:spPr>
          <p:txBody>
            <a:bodyPr wrap="square" rtlCol="0">
              <a:spAutoFit/>
            </a:bodyPr>
            <a:lstStyle/>
            <a:p>
              <a:r>
                <a:rPr lang="en-US" sz="1800" dirty="0"/>
                <a:t>Management</a:t>
              </a:r>
            </a:p>
          </p:txBody>
        </p:sp>
      </p:grpSp>
      <p:sp>
        <p:nvSpPr>
          <p:cNvPr id="12" name="TextBox 11">
            <a:extLst>
              <a:ext uri="{FF2B5EF4-FFF2-40B4-BE49-F238E27FC236}">
                <a16:creationId xmlns:a16="http://schemas.microsoft.com/office/drawing/2014/main" id="{A74A2CAB-A49A-02A2-9D64-B2FEF69D89D5}"/>
              </a:ext>
            </a:extLst>
          </p:cNvPr>
          <p:cNvSpPr txBox="1"/>
          <p:nvPr/>
        </p:nvSpPr>
        <p:spPr>
          <a:xfrm>
            <a:off x="2597466" y="1298927"/>
            <a:ext cx="3959377" cy="369332"/>
          </a:xfrm>
          <a:prstGeom prst="rect">
            <a:avLst/>
          </a:prstGeom>
          <a:noFill/>
        </p:spPr>
        <p:txBody>
          <a:bodyPr wrap="square" rtlCol="0">
            <a:spAutoFit/>
          </a:bodyPr>
          <a:lstStyle/>
          <a:p>
            <a:r>
              <a:rPr lang="en-US" sz="1800" dirty="0"/>
              <a:t>Product Line Development</a:t>
            </a:r>
          </a:p>
        </p:txBody>
      </p:sp>
      <p:sp>
        <p:nvSpPr>
          <p:cNvPr id="13" name="TextBox 12">
            <a:extLst>
              <a:ext uri="{FF2B5EF4-FFF2-40B4-BE49-F238E27FC236}">
                <a16:creationId xmlns:a16="http://schemas.microsoft.com/office/drawing/2014/main" id="{7B1872F4-548C-CDE1-ADBE-1704922BC5CB}"/>
              </a:ext>
            </a:extLst>
          </p:cNvPr>
          <p:cNvSpPr txBox="1"/>
          <p:nvPr/>
        </p:nvSpPr>
        <p:spPr>
          <a:xfrm>
            <a:off x="685698" y="5690771"/>
            <a:ext cx="3959377" cy="369332"/>
          </a:xfrm>
          <a:prstGeom prst="rect">
            <a:avLst/>
          </a:prstGeom>
          <a:noFill/>
        </p:spPr>
        <p:txBody>
          <a:bodyPr wrap="square" rtlCol="0">
            <a:spAutoFit/>
          </a:bodyPr>
          <a:lstStyle/>
          <a:p>
            <a:r>
              <a:rPr lang="en-US" sz="1800" dirty="0"/>
              <a:t>Domain Engineering</a:t>
            </a:r>
          </a:p>
        </p:txBody>
      </p:sp>
      <p:sp>
        <p:nvSpPr>
          <p:cNvPr id="14" name="TextBox 13">
            <a:extLst>
              <a:ext uri="{FF2B5EF4-FFF2-40B4-BE49-F238E27FC236}">
                <a16:creationId xmlns:a16="http://schemas.microsoft.com/office/drawing/2014/main" id="{0A8591A0-5788-D4DC-3C29-BB3EE6A1C841}"/>
              </a:ext>
            </a:extLst>
          </p:cNvPr>
          <p:cNvSpPr txBox="1"/>
          <p:nvPr/>
        </p:nvSpPr>
        <p:spPr>
          <a:xfrm>
            <a:off x="5015556" y="5734141"/>
            <a:ext cx="3959377" cy="369332"/>
          </a:xfrm>
          <a:prstGeom prst="rect">
            <a:avLst/>
          </a:prstGeom>
          <a:noFill/>
        </p:spPr>
        <p:txBody>
          <a:bodyPr wrap="square" rtlCol="0">
            <a:spAutoFit/>
          </a:bodyPr>
          <a:lstStyle/>
          <a:p>
            <a:r>
              <a:rPr lang="en-US" sz="1800" dirty="0"/>
              <a:t>Application Engineering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6722" y="828676"/>
            <a:ext cx="6044925" cy="435377"/>
          </a:xfrm>
        </p:spPr>
        <p:txBody>
          <a:bodyPr/>
          <a:lstStyle/>
          <a:p>
            <a:r>
              <a:rPr lang="en-US" dirty="0"/>
              <a:t>Software Product Line Practice Areas</a:t>
            </a:r>
          </a:p>
        </p:txBody>
      </p:sp>
      <p:pic>
        <p:nvPicPr>
          <p:cNvPr id="118787" name="Picture 3">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rot="10800000">
            <a:off x="1288215" y="2191702"/>
            <a:ext cx="9615569" cy="2474595"/>
          </a:xfrm>
          <a:prstGeom prst="rect">
            <a:avLst/>
          </a:prstGeom>
          <a:noFill/>
          <a:ln w="38100" cap="flat" cmpd="sng">
            <a:noFill/>
            <a:prstDash val="solid"/>
            <a:miter lim="800000"/>
            <a:headEnd type="none" w="med" len="med"/>
            <a:tailEnd type="none" w="med" len="lg"/>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699" y="828676"/>
            <a:ext cx="7990970" cy="435377"/>
          </a:xfrm>
        </p:spPr>
        <p:txBody>
          <a:bodyPr/>
          <a:lstStyle/>
          <a:p>
            <a:r>
              <a:rPr lang="en-US" dirty="0"/>
              <a:t>A Catalog of Software Engineering Practice Areas</a:t>
            </a:r>
          </a:p>
        </p:txBody>
      </p:sp>
      <p:pic>
        <p:nvPicPr>
          <p:cNvPr id="116738"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rot="10800000">
            <a:off x="2693894" y="1369155"/>
            <a:ext cx="6622676" cy="4816492"/>
          </a:xfrm>
          <a:prstGeom prst="rect">
            <a:avLst/>
          </a:prstGeom>
          <a:noFill/>
          <a:ln w="38100" cap="flat" cmpd="sng">
            <a:noFill/>
            <a:prstDash val="solid"/>
            <a:miter lim="800000"/>
            <a:headEnd type="none" w="med" len="med"/>
            <a:tailEnd type="none" w="med" len="lg"/>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024" y="828676"/>
            <a:ext cx="5934317" cy="435377"/>
          </a:xfrm>
        </p:spPr>
        <p:txBody>
          <a:bodyPr/>
          <a:lstStyle/>
          <a:p>
            <a:r>
              <a:rPr lang="en-US" dirty="0"/>
              <a:t>Software Engineering Practice Areas</a:t>
            </a:r>
          </a:p>
        </p:txBody>
      </p:sp>
      <p:sp>
        <p:nvSpPr>
          <p:cNvPr id="3" name="Content Placeholder 2"/>
          <p:cNvSpPr>
            <a:spLocks noGrp="1"/>
          </p:cNvSpPr>
          <p:nvPr>
            <p:ph idx="1"/>
          </p:nvPr>
        </p:nvSpPr>
        <p:spPr>
          <a:xfrm>
            <a:off x="388620" y="1754189"/>
            <a:ext cx="11144249" cy="4122737"/>
          </a:xfrm>
        </p:spPr>
        <p:txBody>
          <a:bodyPr/>
          <a:lstStyle/>
          <a:p>
            <a:r>
              <a:rPr lang="en-US" sz="2400" dirty="0"/>
              <a:t>Architecture Definition</a:t>
            </a:r>
          </a:p>
          <a:p>
            <a:r>
              <a:rPr lang="en-US" sz="2400" dirty="0"/>
              <a:t>Architecture Evaluation</a:t>
            </a:r>
          </a:p>
          <a:p>
            <a:r>
              <a:rPr lang="en-US" sz="2400" dirty="0"/>
              <a:t>Component Development</a:t>
            </a:r>
          </a:p>
          <a:p>
            <a:r>
              <a:rPr lang="en-US" sz="2400" dirty="0"/>
              <a:t>Off-the-shelf (OTS) Utilization</a:t>
            </a:r>
          </a:p>
          <a:p>
            <a:r>
              <a:rPr lang="en-US" sz="2400" dirty="0"/>
              <a:t>Mining Existing Assets</a:t>
            </a:r>
          </a:p>
          <a:p>
            <a:r>
              <a:rPr lang="en-US" sz="2400" dirty="0"/>
              <a:t>Requirements Engineering</a:t>
            </a:r>
          </a:p>
          <a:p>
            <a:r>
              <a:rPr lang="en-US" sz="2400" dirty="0"/>
              <a:t>Software System Integration</a:t>
            </a:r>
          </a:p>
          <a:p>
            <a:r>
              <a:rPr lang="en-US" sz="2400" dirty="0"/>
              <a:t>Testing</a:t>
            </a:r>
          </a:p>
          <a:p>
            <a:r>
              <a:rPr lang="en-US" sz="2400" dirty="0"/>
              <a:t>Understanding Relevant Domains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0996" y="828676"/>
            <a:ext cx="6176371" cy="435377"/>
          </a:xfrm>
        </p:spPr>
        <p:txBody>
          <a:bodyPr/>
          <a:lstStyle/>
          <a:p>
            <a:r>
              <a:rPr lang="en-US" dirty="0"/>
              <a:t>Technical Management Practice Areas</a:t>
            </a:r>
          </a:p>
        </p:txBody>
      </p:sp>
      <p:sp>
        <p:nvSpPr>
          <p:cNvPr id="3" name="Content Placeholder 2"/>
          <p:cNvSpPr>
            <a:spLocks noGrp="1"/>
          </p:cNvSpPr>
          <p:nvPr>
            <p:ph idx="1"/>
          </p:nvPr>
        </p:nvSpPr>
        <p:spPr>
          <a:xfrm>
            <a:off x="388620" y="1754189"/>
            <a:ext cx="11212829" cy="4122737"/>
          </a:xfrm>
        </p:spPr>
        <p:txBody>
          <a:bodyPr/>
          <a:lstStyle/>
          <a:p>
            <a:r>
              <a:rPr lang="en-US" sz="2400" dirty="0"/>
              <a:t>Configuration Management</a:t>
            </a:r>
          </a:p>
          <a:p>
            <a:r>
              <a:rPr lang="en-US" sz="2400" dirty="0"/>
              <a:t>Data Collection, Metrics, and Tracking</a:t>
            </a:r>
          </a:p>
          <a:p>
            <a:r>
              <a:rPr lang="en-US" sz="2400" dirty="0"/>
              <a:t>Make/Buy/Mine/Commission Analysis</a:t>
            </a:r>
          </a:p>
          <a:p>
            <a:r>
              <a:rPr lang="en-US" sz="2400" dirty="0"/>
              <a:t>Process Definition</a:t>
            </a:r>
          </a:p>
          <a:p>
            <a:r>
              <a:rPr lang="en-US" sz="2400" dirty="0"/>
              <a:t>Scoping</a:t>
            </a:r>
          </a:p>
          <a:p>
            <a:r>
              <a:rPr lang="en-US" sz="2400" dirty="0"/>
              <a:t>Technical Planning</a:t>
            </a:r>
          </a:p>
          <a:p>
            <a:r>
              <a:rPr lang="en-US" sz="2400" dirty="0"/>
              <a:t>Technical Risk Management</a:t>
            </a:r>
          </a:p>
          <a:p>
            <a:r>
              <a:rPr lang="en-US" sz="2400" dirty="0"/>
              <a:t>Tool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3377" y="828676"/>
            <a:ext cx="7051610" cy="435377"/>
          </a:xfrm>
        </p:spPr>
        <p:txBody>
          <a:bodyPr/>
          <a:lstStyle/>
          <a:p>
            <a:r>
              <a:rPr lang="en-US" dirty="0"/>
              <a:t>Technical Practices </a:t>
            </a:r>
            <a:r>
              <a:rPr lang="en-US" u="sng" dirty="0"/>
              <a:t>and</a:t>
            </a:r>
            <a:r>
              <a:rPr lang="en-US" dirty="0"/>
              <a:t> Business Practices</a:t>
            </a:r>
          </a:p>
        </p:txBody>
      </p:sp>
      <p:sp>
        <p:nvSpPr>
          <p:cNvPr id="3" name="Content Placeholder 2"/>
          <p:cNvSpPr>
            <a:spLocks noGrp="1"/>
          </p:cNvSpPr>
          <p:nvPr>
            <p:ph idx="1"/>
          </p:nvPr>
        </p:nvSpPr>
        <p:spPr>
          <a:xfrm>
            <a:off x="391887" y="1754189"/>
            <a:ext cx="11212284" cy="4122737"/>
          </a:xfrm>
        </p:spPr>
        <p:txBody>
          <a:bodyPr/>
          <a:lstStyle/>
          <a:p>
            <a:r>
              <a:rPr lang="en-US" sz="2400" dirty="0"/>
              <a:t>The common assets and procedures for building products don’t come free:</a:t>
            </a:r>
          </a:p>
          <a:p>
            <a:pPr lvl="1"/>
            <a:r>
              <a:rPr lang="en-US" sz="2400" dirty="0"/>
              <a:t>Organizational foresight</a:t>
            </a:r>
          </a:p>
          <a:p>
            <a:pPr lvl="1"/>
            <a:r>
              <a:rPr lang="en-US" sz="2400" dirty="0"/>
              <a:t>Investment</a:t>
            </a:r>
          </a:p>
          <a:p>
            <a:pPr lvl="1"/>
            <a:r>
              <a:rPr lang="en-US" sz="2400" dirty="0"/>
              <a:t>Planning</a:t>
            </a:r>
          </a:p>
          <a:p>
            <a:pPr lvl="1"/>
            <a:r>
              <a:rPr lang="en-US" sz="2400" dirty="0"/>
              <a:t>Direction</a:t>
            </a:r>
          </a:p>
          <a:p>
            <a:pPr lvl="1"/>
            <a:r>
              <a:rPr lang="en-US" sz="2400" dirty="0"/>
              <a:t>Strategic thinking (beyond a single product)</a:t>
            </a:r>
          </a:p>
          <a:p>
            <a:pPr lvl="1"/>
            <a:endParaRPr lang="en-US" sz="2400" dirty="0"/>
          </a:p>
          <a:p>
            <a:r>
              <a:rPr lang="en-US" sz="2400" dirty="0"/>
              <a:t>Software product lines are as much about </a:t>
            </a:r>
            <a:r>
              <a:rPr lang="en-US" sz="2400" b="1" dirty="0"/>
              <a:t>business practices</a:t>
            </a:r>
            <a:r>
              <a:rPr lang="en-US" sz="2400" dirty="0"/>
              <a:t> as they are about </a:t>
            </a:r>
            <a:r>
              <a:rPr lang="en-US" sz="2400" b="1" dirty="0"/>
              <a:t>technical practices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269" y="828676"/>
            <a:ext cx="6953828" cy="435377"/>
          </a:xfrm>
        </p:spPr>
        <p:txBody>
          <a:bodyPr/>
          <a:lstStyle/>
          <a:p>
            <a:r>
              <a:rPr lang="en-US" dirty="0"/>
              <a:t>Organizational Management Practice Areas</a:t>
            </a:r>
          </a:p>
        </p:txBody>
      </p:sp>
      <p:sp>
        <p:nvSpPr>
          <p:cNvPr id="3" name="Content Placeholder 2"/>
          <p:cNvSpPr>
            <a:spLocks noGrp="1"/>
          </p:cNvSpPr>
          <p:nvPr>
            <p:ph idx="1"/>
          </p:nvPr>
        </p:nvSpPr>
        <p:spPr>
          <a:xfrm>
            <a:off x="495300" y="2001575"/>
            <a:ext cx="11201400" cy="4122737"/>
          </a:xfrm>
        </p:spPr>
        <p:txBody>
          <a:bodyPr numCol="2"/>
          <a:lstStyle/>
          <a:p>
            <a:r>
              <a:rPr lang="en-US" sz="2400" dirty="0"/>
              <a:t>Building a Business Case</a:t>
            </a:r>
          </a:p>
          <a:p>
            <a:r>
              <a:rPr lang="en-US" sz="2400" dirty="0"/>
              <a:t>Customer Interface Management</a:t>
            </a:r>
          </a:p>
          <a:p>
            <a:r>
              <a:rPr lang="en-US" sz="2400" dirty="0"/>
              <a:t>Developing an Acquisition Strategy</a:t>
            </a:r>
          </a:p>
          <a:p>
            <a:r>
              <a:rPr lang="en-US" sz="2400" dirty="0"/>
              <a:t>Funding</a:t>
            </a:r>
          </a:p>
          <a:p>
            <a:r>
              <a:rPr lang="en-US" sz="2400" dirty="0"/>
              <a:t>Launching and Institutionalizing</a:t>
            </a:r>
          </a:p>
          <a:p>
            <a:r>
              <a:rPr lang="en-US" sz="2400" dirty="0"/>
              <a:t>Market Analysis</a:t>
            </a:r>
          </a:p>
          <a:p>
            <a:endParaRPr lang="en-US" sz="2400" dirty="0"/>
          </a:p>
          <a:p>
            <a:endParaRPr lang="en-US" sz="2400" dirty="0"/>
          </a:p>
          <a:p>
            <a:endParaRPr lang="en-US" sz="2400" dirty="0"/>
          </a:p>
          <a:p>
            <a:r>
              <a:rPr lang="en-US" sz="2400" dirty="0"/>
              <a:t>Operations</a:t>
            </a:r>
          </a:p>
          <a:p>
            <a:r>
              <a:rPr lang="en-US" sz="2400" dirty="0"/>
              <a:t>Organizational Planning</a:t>
            </a:r>
          </a:p>
          <a:p>
            <a:r>
              <a:rPr lang="en-US" sz="2400" dirty="0"/>
              <a:t>Organizational Risk Management</a:t>
            </a:r>
          </a:p>
          <a:p>
            <a:r>
              <a:rPr lang="en-US" sz="2400" dirty="0"/>
              <a:t>Structuring the Organization</a:t>
            </a:r>
          </a:p>
          <a:p>
            <a:r>
              <a:rPr lang="en-US" sz="2400" dirty="0"/>
              <a:t>Technology Forecasting</a:t>
            </a:r>
          </a:p>
          <a:p>
            <a:r>
              <a:rPr lang="en-US" sz="2400" dirty="0"/>
              <a:t>Training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269" y="828676"/>
            <a:ext cx="6953828" cy="435377"/>
          </a:xfrm>
        </p:spPr>
        <p:txBody>
          <a:bodyPr/>
          <a:lstStyle/>
          <a:p>
            <a:r>
              <a:rPr lang="en-US" dirty="0"/>
              <a:t>Organizational Management Practice Areas</a:t>
            </a:r>
          </a:p>
        </p:txBody>
      </p:sp>
      <p:pic>
        <p:nvPicPr>
          <p:cNvPr id="117762"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rot="10800000">
            <a:off x="1671639" y="1824039"/>
            <a:ext cx="8848725" cy="3209925"/>
          </a:xfrm>
          <a:prstGeom prst="rect">
            <a:avLst/>
          </a:prstGeom>
          <a:noFill/>
          <a:ln w="38100" cap="flat" cmpd="sng">
            <a:noFill/>
            <a:prstDash val="solid"/>
            <a:miter lim="800000"/>
            <a:headEnd type="none" w="med" len="med"/>
            <a:tailEnd type="none" w="med" len="lg"/>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579" y="828676"/>
            <a:ext cx="7045198" cy="435377"/>
          </a:xfrm>
        </p:spPr>
        <p:txBody>
          <a:bodyPr/>
          <a:lstStyle/>
          <a:p>
            <a:r>
              <a:rPr lang="en-US" dirty="0"/>
              <a:t>Patterns of Software Product Line Practices</a:t>
            </a:r>
          </a:p>
        </p:txBody>
      </p:sp>
      <p:sp>
        <p:nvSpPr>
          <p:cNvPr id="3" name="Content Placeholder 2"/>
          <p:cNvSpPr>
            <a:spLocks noGrp="1"/>
          </p:cNvSpPr>
          <p:nvPr>
            <p:ph sz="half" idx="1"/>
          </p:nvPr>
        </p:nvSpPr>
        <p:spPr/>
        <p:txBody>
          <a:bodyPr/>
          <a:lstStyle/>
          <a:p>
            <a:r>
              <a:rPr lang="en-US" sz="2400" dirty="0"/>
              <a:t>Curriculum Pattern</a:t>
            </a:r>
          </a:p>
          <a:p>
            <a:r>
              <a:rPr lang="en-US" sz="2400" dirty="0"/>
              <a:t>Essentials Coverage pattern</a:t>
            </a:r>
          </a:p>
          <a:p>
            <a:r>
              <a:rPr lang="en-US" sz="2400" dirty="0"/>
              <a:t>Each asset pattern</a:t>
            </a:r>
          </a:p>
          <a:p>
            <a:r>
              <a:rPr lang="en-US" sz="2400" dirty="0"/>
              <a:t>What to build pattern</a:t>
            </a:r>
          </a:p>
          <a:p>
            <a:r>
              <a:rPr lang="en-US" sz="2400" dirty="0"/>
              <a:t>Product parts pattern</a:t>
            </a:r>
          </a:p>
          <a:p>
            <a:r>
              <a:rPr lang="en-US" sz="2400" dirty="0"/>
              <a:t>Assembly line pattern</a:t>
            </a:r>
          </a:p>
          <a:p>
            <a:endParaRPr lang="en-US" sz="2400" dirty="0"/>
          </a:p>
        </p:txBody>
      </p:sp>
      <p:sp>
        <p:nvSpPr>
          <p:cNvPr id="4" name="Content Placeholder 3"/>
          <p:cNvSpPr>
            <a:spLocks noGrp="1"/>
          </p:cNvSpPr>
          <p:nvPr>
            <p:ph sz="half" idx="2"/>
          </p:nvPr>
        </p:nvSpPr>
        <p:spPr/>
        <p:txBody>
          <a:bodyPr/>
          <a:lstStyle/>
          <a:p>
            <a:r>
              <a:rPr lang="en-US" sz="2400" dirty="0"/>
              <a:t>Monitor pattern</a:t>
            </a:r>
          </a:p>
          <a:p>
            <a:r>
              <a:rPr lang="en-US" sz="2400" dirty="0"/>
              <a:t>Product builder pattern</a:t>
            </a:r>
          </a:p>
          <a:p>
            <a:r>
              <a:rPr lang="en-US" sz="2400" dirty="0"/>
              <a:t>Cold start pattern</a:t>
            </a:r>
          </a:p>
          <a:p>
            <a:r>
              <a:rPr lang="en-US" sz="2400" dirty="0"/>
              <a:t>In Motion pattern</a:t>
            </a:r>
          </a:p>
          <a:p>
            <a:r>
              <a:rPr lang="en-US" sz="2400" dirty="0"/>
              <a:t>Process pattern</a:t>
            </a:r>
          </a:p>
          <a:p>
            <a:r>
              <a:rPr lang="en-US" sz="2400" dirty="0"/>
              <a:t>Factory pattern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98686" y="828676"/>
            <a:ext cx="4800994" cy="435377"/>
          </a:xfrm>
        </p:spPr>
        <p:txBody>
          <a:bodyPr/>
          <a:lstStyle/>
          <a:p>
            <a:r>
              <a:rPr lang="en-US" dirty="0"/>
              <a:t>Product Line Technical Probe</a:t>
            </a:r>
          </a:p>
        </p:txBody>
      </p:sp>
      <p:sp>
        <p:nvSpPr>
          <p:cNvPr id="6" name="Content Placeholder 5"/>
          <p:cNvSpPr>
            <a:spLocks noGrp="1"/>
          </p:cNvSpPr>
          <p:nvPr>
            <p:ph idx="1"/>
          </p:nvPr>
        </p:nvSpPr>
        <p:spPr>
          <a:xfrm>
            <a:off x="377190" y="1754189"/>
            <a:ext cx="11201399" cy="4122737"/>
          </a:xfrm>
        </p:spPr>
        <p:txBody>
          <a:bodyPr/>
          <a:lstStyle/>
          <a:p>
            <a:r>
              <a:rPr lang="en-US" sz="2400" dirty="0"/>
              <a:t>Assess an organization’s readiness to adopt, or ability to succeed with, a software product line approach</a:t>
            </a:r>
          </a:p>
          <a:p>
            <a:r>
              <a:rPr lang="en-US" sz="2400" dirty="0"/>
              <a:t>Structured interviews of small peer groups within the organization</a:t>
            </a:r>
          </a:p>
          <a:p>
            <a:r>
              <a:rPr lang="en-US" sz="2400" dirty="0"/>
              <a:t>The 29 practices serve as a reference model</a:t>
            </a:r>
          </a:p>
          <a:p>
            <a:r>
              <a:rPr lang="en-US" sz="2400" dirty="0"/>
              <a:t>Benefits</a:t>
            </a:r>
          </a:p>
          <a:p>
            <a:pPr lvl="1"/>
            <a:r>
              <a:rPr lang="en-US" sz="2400" dirty="0"/>
              <a:t>Baseline “as-is” snapshot of the product line organization</a:t>
            </a:r>
          </a:p>
          <a:p>
            <a:pPr lvl="1"/>
            <a:r>
              <a:rPr lang="en-US" sz="2400" dirty="0"/>
              <a:t>Path to desired “to-be” organization</a:t>
            </a:r>
          </a:p>
          <a:p>
            <a:pPr lvl="1"/>
            <a:r>
              <a:rPr lang="en-US" sz="2400" dirty="0"/>
              <a:t>Identifies strengths to leverage</a:t>
            </a:r>
          </a:p>
          <a:p>
            <a:pPr lvl="1"/>
            <a:r>
              <a:rPr lang="en-US" sz="2400" dirty="0"/>
              <a:t>Opens communication paths among peer groups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6697" y="828676"/>
            <a:ext cx="4784964" cy="435377"/>
          </a:xfrm>
        </p:spPr>
        <p:txBody>
          <a:bodyPr/>
          <a:lstStyle/>
          <a:p>
            <a:r>
              <a:rPr lang="en-US" dirty="0"/>
              <a:t>Observed Factors of Success</a:t>
            </a:r>
          </a:p>
        </p:txBody>
      </p:sp>
      <p:sp>
        <p:nvSpPr>
          <p:cNvPr id="3" name="Content Placeholder 2"/>
          <p:cNvSpPr>
            <a:spLocks noGrp="1"/>
          </p:cNvSpPr>
          <p:nvPr>
            <p:ph idx="1"/>
          </p:nvPr>
        </p:nvSpPr>
        <p:spPr>
          <a:xfrm>
            <a:off x="388620" y="1754189"/>
            <a:ext cx="11201400" cy="4122737"/>
          </a:xfrm>
        </p:spPr>
        <p:txBody>
          <a:bodyPr/>
          <a:lstStyle/>
          <a:p>
            <a:r>
              <a:rPr lang="en-US" sz="2400" dirty="0"/>
              <a:t>A pressing need that addresses the heart of one’s business</a:t>
            </a:r>
          </a:p>
          <a:p>
            <a:r>
              <a:rPr lang="en-US" sz="2400" dirty="0"/>
              <a:t>A strong and effective product line champion</a:t>
            </a:r>
          </a:p>
          <a:p>
            <a:r>
              <a:rPr lang="en-US" sz="2400" dirty="0"/>
              <a:t>Strong and unswerving management commitment</a:t>
            </a:r>
          </a:p>
          <a:p>
            <a:r>
              <a:rPr lang="en-US" sz="2400" dirty="0"/>
              <a:t>Comfort with a high degree of process discipline</a:t>
            </a:r>
          </a:p>
          <a:p>
            <a:r>
              <a:rPr lang="en-US" sz="2400" dirty="0"/>
              <a:t>Long and deep experience with the relevant domains of one’s products</a:t>
            </a:r>
          </a:p>
          <a:p>
            <a:r>
              <a:rPr lang="en-US" sz="2400" dirty="0"/>
              <a:t>Architectural excellence</a:t>
            </a:r>
          </a:p>
          <a:p>
            <a:r>
              <a:rPr lang="en-US" sz="2400" dirty="0"/>
              <a:t>Loyalty to the product line as a singular entity</a:t>
            </a:r>
          </a:p>
          <a:p>
            <a:r>
              <a:rPr lang="en-US" sz="2400" dirty="0"/>
              <a:t>Confidence and optimism about the future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1496" y="828676"/>
            <a:ext cx="1795364" cy="435377"/>
          </a:xfrm>
        </p:spPr>
        <p:txBody>
          <a:bodyPr/>
          <a:lstStyle/>
          <a:p>
            <a:r>
              <a:rPr lang="en-US" dirty="0"/>
              <a:t>The Payoff</a:t>
            </a:r>
          </a:p>
        </p:txBody>
      </p:sp>
      <p:sp>
        <p:nvSpPr>
          <p:cNvPr id="3" name="Content Placeholder 2"/>
          <p:cNvSpPr>
            <a:spLocks noGrp="1"/>
          </p:cNvSpPr>
          <p:nvPr>
            <p:ph idx="1"/>
          </p:nvPr>
        </p:nvSpPr>
        <p:spPr>
          <a:xfrm>
            <a:off x="388620" y="1754189"/>
            <a:ext cx="11201399" cy="4122737"/>
          </a:xfrm>
        </p:spPr>
        <p:txBody>
          <a:bodyPr/>
          <a:lstStyle/>
          <a:p>
            <a:r>
              <a:rPr lang="en-US" sz="2400" dirty="0"/>
              <a:t>Time-to-market slashed from years to days</a:t>
            </a:r>
          </a:p>
          <a:p>
            <a:r>
              <a:rPr lang="en-US" sz="2400" dirty="0"/>
              <a:t>More than </a:t>
            </a:r>
            <a:r>
              <a:rPr lang="en-US" sz="2400" dirty="0" err="1"/>
              <a:t>2x</a:t>
            </a:r>
            <a:r>
              <a:rPr lang="en-US" sz="2400" dirty="0"/>
              <a:t> magnitude productivity increase</a:t>
            </a:r>
          </a:p>
          <a:p>
            <a:r>
              <a:rPr lang="en-US" sz="2400" dirty="0"/>
              <a:t>Higher quality</a:t>
            </a:r>
          </a:p>
          <a:p>
            <a:r>
              <a:rPr lang="en-US" sz="2400" dirty="0"/>
              <a:t>Increased customer satisfaction</a:t>
            </a:r>
          </a:p>
          <a:p>
            <a:r>
              <a:rPr lang="en-US" sz="2400" dirty="0"/>
              <a:t>Unequalled product flexibility</a:t>
            </a:r>
          </a:p>
          <a:p>
            <a:r>
              <a:rPr lang="en-US" sz="2400" dirty="0"/>
              <a:t>Ability to achieve mass customization</a:t>
            </a:r>
          </a:p>
          <a:p>
            <a:r>
              <a:rPr lang="en-US" sz="2400" dirty="0"/>
              <a:t>Opportunity to move boldly and successfully into new markets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217" y="828676"/>
            <a:ext cx="2091919" cy="435377"/>
          </a:xfrm>
        </p:spPr>
        <p:txBody>
          <a:bodyPr/>
          <a:lstStyle/>
          <a:p>
            <a:r>
              <a:rPr lang="en-US" dirty="0"/>
              <a:t>Conclusions</a:t>
            </a:r>
          </a:p>
        </p:txBody>
      </p:sp>
      <p:sp>
        <p:nvSpPr>
          <p:cNvPr id="3" name="Content Placeholder 2"/>
          <p:cNvSpPr>
            <a:spLocks noGrp="1"/>
          </p:cNvSpPr>
          <p:nvPr>
            <p:ph idx="1"/>
          </p:nvPr>
        </p:nvSpPr>
        <p:spPr>
          <a:xfrm>
            <a:off x="400050" y="1754189"/>
            <a:ext cx="11189969" cy="4122737"/>
          </a:xfrm>
        </p:spPr>
        <p:txBody>
          <a:bodyPr/>
          <a:lstStyle/>
          <a:p>
            <a:r>
              <a:rPr lang="en-US" sz="2400" dirty="0"/>
              <a:t>Developing a software product line practice is a risky, but worthwhile, endeavor</a:t>
            </a:r>
          </a:p>
          <a:p>
            <a:pPr lvl="1"/>
            <a:r>
              <a:rPr lang="en-US" sz="2400" dirty="0"/>
              <a:t>There are well-known </a:t>
            </a:r>
            <a:r>
              <a:rPr lang="en-US" sz="2400" i="1" dirty="0"/>
              <a:t>costs and benefits </a:t>
            </a:r>
            <a:r>
              <a:rPr lang="en-US" sz="2400" dirty="0"/>
              <a:t>associated with creating and managing core assets</a:t>
            </a:r>
          </a:p>
          <a:p>
            <a:r>
              <a:rPr lang="en-US" sz="2400" dirty="0"/>
              <a:t>There are observed practices and patterns for successful adoption of product-line efforts</a:t>
            </a:r>
          </a:p>
          <a:p>
            <a:r>
              <a:rPr lang="en-US" sz="2400" dirty="0"/>
              <a:t>The Product Line Technical Probe is a technique to assess an organization’s readiness to adopt a software product line approach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447" y="492499"/>
            <a:ext cx="5169685" cy="435377"/>
          </a:xfrm>
        </p:spPr>
        <p:txBody>
          <a:bodyPr/>
          <a:lstStyle/>
          <a:p>
            <a:r>
              <a:rPr lang="en-US" dirty="0"/>
              <a:t>Software Product Lines are </a:t>
            </a:r>
            <a:r>
              <a:rPr lang="en-US" u="sng" dirty="0"/>
              <a:t>Not</a:t>
            </a:r>
            <a:r>
              <a:rPr lang="en-US" dirty="0"/>
              <a:t>:</a:t>
            </a:r>
          </a:p>
        </p:txBody>
      </p:sp>
      <p:sp>
        <p:nvSpPr>
          <p:cNvPr id="3" name="Content Placeholder 2"/>
          <p:cNvSpPr>
            <a:spLocks noGrp="1"/>
          </p:cNvSpPr>
          <p:nvPr>
            <p:ph idx="1"/>
          </p:nvPr>
        </p:nvSpPr>
        <p:spPr>
          <a:xfrm>
            <a:off x="391886" y="1122176"/>
            <a:ext cx="11168743" cy="5121308"/>
          </a:xfrm>
        </p:spPr>
        <p:txBody>
          <a:bodyPr/>
          <a:lstStyle/>
          <a:p>
            <a:r>
              <a:rPr lang="en-US" sz="2400" dirty="0"/>
              <a:t>Fortuitous small-grained reuse:</a:t>
            </a:r>
          </a:p>
          <a:p>
            <a:pPr lvl="1"/>
            <a:r>
              <a:rPr lang="en-US" sz="2400" dirty="0"/>
              <a:t>Such as libraries of algorithms, modules, objects, or components.</a:t>
            </a:r>
          </a:p>
          <a:p>
            <a:pPr lvl="1"/>
            <a:r>
              <a:rPr lang="en-US" sz="2400" dirty="0"/>
              <a:t>Opportunistic reuse, not product-line strategy.</a:t>
            </a:r>
          </a:p>
          <a:p>
            <a:r>
              <a:rPr lang="en-US" sz="2400" dirty="0"/>
              <a:t>Single system development with reuse from prior projects:</a:t>
            </a:r>
          </a:p>
          <a:p>
            <a:pPr lvl="1"/>
            <a:r>
              <a:rPr lang="en-US" sz="2400" dirty="0"/>
              <a:t>“Clone and own.”</a:t>
            </a:r>
          </a:p>
          <a:p>
            <a:r>
              <a:rPr lang="en-US" sz="2400" dirty="0"/>
              <a:t>Just component-based development.</a:t>
            </a:r>
          </a:p>
          <a:p>
            <a:r>
              <a:rPr lang="en-US" sz="2400" dirty="0"/>
              <a:t>Just a reconfigurable architecture (reference architecture, framework). </a:t>
            </a:r>
          </a:p>
          <a:p>
            <a:pPr lvl="1"/>
            <a:r>
              <a:rPr lang="en-US" sz="2400" dirty="0"/>
              <a:t>The architecture is just one asset in the product line’s asset base. </a:t>
            </a:r>
          </a:p>
          <a:p>
            <a:r>
              <a:rPr lang="en-US" sz="2400" dirty="0"/>
              <a:t>Releases and versions of single products. </a:t>
            </a:r>
          </a:p>
          <a:p>
            <a:r>
              <a:rPr lang="en-US" sz="2400" dirty="0"/>
              <a:t>Just a set of technical standards.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469" y="828676"/>
            <a:ext cx="2037417" cy="435377"/>
          </a:xfrm>
        </p:spPr>
        <p:txBody>
          <a:bodyPr/>
          <a:lstStyle/>
          <a:p>
            <a:r>
              <a:rPr lang="en-US" dirty="0"/>
              <a:t>Core Assets</a:t>
            </a:r>
          </a:p>
        </p:txBody>
      </p:sp>
      <p:sp>
        <p:nvSpPr>
          <p:cNvPr id="3" name="Content Placeholder 2"/>
          <p:cNvSpPr>
            <a:spLocks noGrp="1"/>
          </p:cNvSpPr>
          <p:nvPr>
            <p:ph idx="1"/>
          </p:nvPr>
        </p:nvSpPr>
        <p:spPr>
          <a:xfrm>
            <a:off x="506186" y="1710367"/>
            <a:ext cx="11179628" cy="4122737"/>
          </a:xfrm>
        </p:spPr>
        <p:txBody>
          <a:bodyPr numCol="2"/>
          <a:lstStyle/>
          <a:p>
            <a:r>
              <a:rPr lang="en-US" sz="2400" dirty="0"/>
              <a:t>Architecture</a:t>
            </a:r>
          </a:p>
          <a:p>
            <a:r>
              <a:rPr lang="en-US" sz="2400" dirty="0"/>
              <a:t>Reusable software components</a:t>
            </a:r>
          </a:p>
          <a:p>
            <a:r>
              <a:rPr lang="en-US" sz="2400" dirty="0"/>
              <a:t>Domain models</a:t>
            </a:r>
          </a:p>
          <a:p>
            <a:r>
              <a:rPr lang="en-US" sz="2400" dirty="0"/>
              <a:t>Requirements statements, documentation and specifications</a:t>
            </a:r>
          </a:p>
          <a:p>
            <a:r>
              <a:rPr lang="en-US" sz="2400" dirty="0"/>
              <a:t>Performance models</a:t>
            </a:r>
          </a:p>
          <a:p>
            <a:r>
              <a:rPr lang="en-US" sz="2400" dirty="0"/>
              <a:t>Schedules</a:t>
            </a:r>
          </a:p>
          <a:p>
            <a:r>
              <a:rPr lang="en-US" sz="2400" dirty="0"/>
              <a:t>Budgets</a:t>
            </a:r>
          </a:p>
          <a:p>
            <a:r>
              <a:rPr lang="en-US" sz="2400" dirty="0"/>
              <a:t>Test plans</a:t>
            </a:r>
          </a:p>
          <a:p>
            <a:r>
              <a:rPr lang="en-US" sz="2400" dirty="0"/>
              <a:t>Test cases</a:t>
            </a:r>
          </a:p>
          <a:p>
            <a:r>
              <a:rPr lang="en-US" sz="2400" dirty="0"/>
              <a:t>Work plans</a:t>
            </a:r>
          </a:p>
          <a:p>
            <a:r>
              <a:rPr lang="en-US" sz="2400" dirty="0"/>
              <a:t>Process descriptions</a:t>
            </a:r>
          </a:p>
          <a:p>
            <a:r>
              <a:rPr lang="en-US" sz="2400" dirty="0"/>
              <a:t>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808" y="828676"/>
            <a:ext cx="3816749" cy="435377"/>
          </a:xfrm>
        </p:spPr>
        <p:txBody>
          <a:bodyPr/>
          <a:lstStyle/>
          <a:p>
            <a:r>
              <a:rPr lang="en-US" dirty="0"/>
              <a:t>Organizational Benefits</a:t>
            </a:r>
          </a:p>
        </p:txBody>
      </p:sp>
      <p:sp>
        <p:nvSpPr>
          <p:cNvPr id="3" name="Content Placeholder 2"/>
          <p:cNvSpPr>
            <a:spLocks noGrp="1"/>
          </p:cNvSpPr>
          <p:nvPr>
            <p:ph idx="1"/>
          </p:nvPr>
        </p:nvSpPr>
        <p:spPr>
          <a:xfrm>
            <a:off x="543380" y="1580018"/>
            <a:ext cx="9482667" cy="4122737"/>
          </a:xfrm>
        </p:spPr>
        <p:txBody>
          <a:bodyPr/>
          <a:lstStyle/>
          <a:p>
            <a:r>
              <a:rPr lang="en-US" sz="2400" dirty="0"/>
              <a:t>Large-scale productivity gains</a:t>
            </a:r>
          </a:p>
          <a:p>
            <a:r>
              <a:rPr lang="en-US" sz="2400" dirty="0"/>
              <a:t>Improved time-to-market</a:t>
            </a:r>
          </a:p>
          <a:p>
            <a:r>
              <a:rPr lang="en-US" sz="2400" dirty="0"/>
              <a:t>Maintain market presence</a:t>
            </a:r>
          </a:p>
          <a:p>
            <a:r>
              <a:rPr lang="en-US" sz="2400" dirty="0"/>
              <a:t>Sustain unprecedented growth</a:t>
            </a:r>
          </a:p>
          <a:p>
            <a:r>
              <a:rPr lang="en-US" sz="2400" dirty="0"/>
              <a:t>Improve product quality</a:t>
            </a:r>
          </a:p>
          <a:p>
            <a:r>
              <a:rPr lang="en-US" sz="2400" dirty="0"/>
              <a:t>Achieve reuse goals</a:t>
            </a:r>
          </a:p>
          <a:p>
            <a:r>
              <a:rPr lang="en-US" sz="2400" dirty="0"/>
              <a:t>Enable mass customization</a:t>
            </a:r>
          </a:p>
          <a:p>
            <a:r>
              <a:rPr lang="en-US" sz="2400" dirty="0"/>
              <a:t>Compensate for an inability to hire software engineers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663" y="828676"/>
            <a:ext cx="3113033" cy="435377"/>
          </a:xfrm>
        </p:spPr>
        <p:txBody>
          <a:bodyPr/>
          <a:lstStyle/>
          <a:p>
            <a:r>
              <a:rPr lang="en-US" dirty="0"/>
              <a:t>Developer Benefits</a:t>
            </a:r>
          </a:p>
        </p:txBody>
      </p:sp>
      <p:sp>
        <p:nvSpPr>
          <p:cNvPr id="3" name="Content Placeholder 2"/>
          <p:cNvSpPr>
            <a:spLocks noGrp="1"/>
          </p:cNvSpPr>
          <p:nvPr>
            <p:ph idx="1"/>
          </p:nvPr>
        </p:nvSpPr>
        <p:spPr>
          <a:xfrm>
            <a:off x="391886" y="1469054"/>
            <a:ext cx="11190514" cy="4122737"/>
          </a:xfrm>
        </p:spPr>
        <p:txBody>
          <a:bodyPr/>
          <a:lstStyle/>
          <a:p>
            <a:r>
              <a:rPr lang="en-US" sz="2400" dirty="0"/>
              <a:t>Get to focus on unique aspects of products instead of redoing the same development for each product</a:t>
            </a:r>
          </a:p>
          <a:p>
            <a:r>
              <a:rPr lang="en-US" sz="2400" dirty="0"/>
              <a:t>Less painful software integration</a:t>
            </a:r>
          </a:p>
          <a:p>
            <a:pPr lvl="1"/>
            <a:r>
              <a:rPr lang="en-US" sz="2400" dirty="0"/>
              <a:t>Using a validated architecture with components whose integration has already been tested</a:t>
            </a:r>
          </a:p>
          <a:p>
            <a:r>
              <a:rPr lang="en-US" sz="2400" dirty="0"/>
              <a:t>Fewer stressful schedule delays</a:t>
            </a:r>
          </a:p>
          <a:p>
            <a:r>
              <a:rPr lang="en-US" sz="2400" dirty="0"/>
              <a:t>Part of a team building products with established quality record and reputation</a:t>
            </a:r>
          </a:p>
          <a:p>
            <a:r>
              <a:rPr lang="en-US" sz="2400" dirty="0"/>
              <a:t>Greater mobility within the organization because knowledge is beyond a single product</a:t>
            </a:r>
          </a:p>
          <a:p>
            <a:r>
              <a:rPr lang="en-US" sz="2400" dirty="0"/>
              <a:t>More time to get involved in new technology</a:t>
            </a:r>
          </a:p>
          <a:p>
            <a:r>
              <a:rPr lang="en-US" sz="2400" dirty="0"/>
              <a:t>More marketable because of knowledge of product-line practices</a:t>
            </a:r>
          </a:p>
          <a:p>
            <a:endParaRPr lang="en-US" sz="2400" dirty="0"/>
          </a:p>
        </p:txBody>
      </p:sp>
    </p:spTree>
  </p:cSld>
  <p:clrMapOvr>
    <a:masterClrMapping/>
  </p:clrMapOvr>
</p:sld>
</file>

<file path=ppt/theme/theme1.xml><?xml version="1.0" encoding="utf-8"?>
<a:theme xmlns:a="http://schemas.openxmlformats.org/drawingml/2006/main" name="RIT_SE">
  <a:themeElements>
    <a:clrScheme name="RIT_SE 9">
      <a:dk1>
        <a:srgbClr val="000000"/>
      </a:dk1>
      <a:lt1>
        <a:srgbClr val="FFFFFF"/>
      </a:lt1>
      <a:dk2>
        <a:srgbClr val="081D58"/>
      </a:dk2>
      <a:lt2>
        <a:srgbClr val="919191"/>
      </a:lt2>
      <a:accent1>
        <a:srgbClr val="FC0128"/>
      </a:accent1>
      <a:accent2>
        <a:srgbClr val="00447F"/>
      </a:accent2>
      <a:accent3>
        <a:srgbClr val="FFFFFF"/>
      </a:accent3>
      <a:accent4>
        <a:srgbClr val="000000"/>
      </a:accent4>
      <a:accent5>
        <a:srgbClr val="FDAAAC"/>
      </a:accent5>
      <a:accent6>
        <a:srgbClr val="003D72"/>
      </a:accent6>
      <a:hlink>
        <a:srgbClr val="990000"/>
      </a:hlink>
      <a:folHlink>
        <a:srgbClr val="00447F"/>
      </a:folHlink>
    </a:clrScheme>
    <a:fontScheme name="RIT_S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triangle" w="med" len="lg"/>
        </a:ln>
        <a:effectLst/>
      </a:spPr>
      <a:bodyPr vert="horz" wrap="square" lIns="82296" tIns="45720" rIns="82296" bIns="45720" numCol="1" anchor="t" anchorCtr="0" compatLnSpc="1">
        <a:prstTxWarp prst="textNoShape">
          <a:avLst/>
        </a:prstTxWarp>
      </a:bodyPr>
      <a:lstStyle>
        <a:defPPr marL="0" marR="0" indent="0" algn="ctr" defTabSz="841375"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triangle" w="med" len="lg"/>
        </a:ln>
        <a:effectLst/>
      </a:spPr>
      <a:bodyPr vert="horz" wrap="square" lIns="82296" tIns="45720" rIns="82296" bIns="45720" numCol="1" anchor="t" anchorCtr="0" compatLnSpc="1">
        <a:prstTxWarp prst="textNoShape">
          <a:avLst/>
        </a:prstTxWarp>
      </a:bodyPr>
      <a:lstStyle>
        <a:defPPr marL="0" marR="0" indent="0" algn="ctr" defTabSz="841375"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RIT_S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RIT_S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IT_S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IT_S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IT_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IT_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RIT_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RIT_SE 8">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990000"/>
        </a:hlink>
        <a:folHlink>
          <a:srgbClr val="0000FF"/>
        </a:folHlink>
      </a:clrScheme>
      <a:clrMap bg1="lt1" tx1="dk1" bg2="lt2" tx2="dk2" accent1="accent1" accent2="accent2" accent3="accent3" accent4="accent4" accent5="accent5" accent6="accent6" hlink="hlink" folHlink="folHlink"/>
    </a:extraClrScheme>
    <a:extraClrScheme>
      <a:clrScheme name="RIT_SE 9">
        <a:dk1>
          <a:srgbClr val="000000"/>
        </a:dk1>
        <a:lt1>
          <a:srgbClr val="FFFFFF"/>
        </a:lt1>
        <a:dk2>
          <a:srgbClr val="081D58"/>
        </a:dk2>
        <a:lt2>
          <a:srgbClr val="919191"/>
        </a:lt2>
        <a:accent1>
          <a:srgbClr val="FC0128"/>
        </a:accent1>
        <a:accent2>
          <a:srgbClr val="00447F"/>
        </a:accent2>
        <a:accent3>
          <a:srgbClr val="FFFFFF"/>
        </a:accent3>
        <a:accent4>
          <a:srgbClr val="000000"/>
        </a:accent4>
        <a:accent5>
          <a:srgbClr val="FDAAAC"/>
        </a:accent5>
        <a:accent6>
          <a:srgbClr val="003D72"/>
        </a:accent6>
        <a:hlink>
          <a:srgbClr val="990000"/>
        </a:hlink>
        <a:folHlink>
          <a:srgbClr val="00447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blue-theme-better</Template>
  <TotalTime>18828</TotalTime>
  <Words>3306</Words>
  <Application>Microsoft Office PowerPoint</Application>
  <PresentationFormat>Widescreen</PresentationFormat>
  <Paragraphs>460</Paragraphs>
  <Slides>56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Symbol</vt:lpstr>
      <vt:lpstr>Times New Roman</vt:lpstr>
      <vt:lpstr>Wingdings</vt:lpstr>
      <vt:lpstr>RIT_SE</vt:lpstr>
      <vt:lpstr>Software Product Lines</vt:lpstr>
      <vt:lpstr>Objectives</vt:lpstr>
      <vt:lpstr>Definition</vt:lpstr>
      <vt:lpstr>Software Product Lines</vt:lpstr>
      <vt:lpstr>Technical Practices and Business Practices</vt:lpstr>
      <vt:lpstr>Software Product Lines are Not:</vt:lpstr>
      <vt:lpstr>Core Assets</vt:lpstr>
      <vt:lpstr>Organizational Benefits</vt:lpstr>
      <vt:lpstr>Developer Benefits</vt:lpstr>
      <vt:lpstr>Architect and Core Asset Developer</vt:lpstr>
      <vt:lpstr>Customer Benefits </vt:lpstr>
      <vt:lpstr>End User Benefits</vt:lpstr>
      <vt:lpstr>Benefits versus Costs</vt:lpstr>
      <vt:lpstr>Asset: Requirements</vt:lpstr>
      <vt:lpstr>Asset: Architecture</vt:lpstr>
      <vt:lpstr>Asset: Software Components</vt:lpstr>
      <vt:lpstr>Asset: Performance Modeling and Analysis</vt:lpstr>
      <vt:lpstr>Asset: Business Case </vt:lpstr>
      <vt:lpstr>Asset: Software Development and Change Tools</vt:lpstr>
      <vt:lpstr>Asset: Test Cases, Test Plans, Test Data</vt:lpstr>
      <vt:lpstr>Asset: People, Skills, Training (slide 1 of 2)</vt:lpstr>
      <vt:lpstr>Asset: People, Skills, Training (slide 2 of 2)</vt:lpstr>
      <vt:lpstr>The Investment May Be High (Examples)</vt:lpstr>
      <vt:lpstr>Essential Product Line Activities</vt:lpstr>
      <vt:lpstr>Essential Product Line Activities</vt:lpstr>
      <vt:lpstr>Strong Feedback Loop Between Core Assets and Products</vt:lpstr>
      <vt:lpstr>Constant Need for Strong, Visionary Management </vt:lpstr>
      <vt:lpstr>Core Asset Development</vt:lpstr>
      <vt:lpstr>Product Line Scope </vt:lpstr>
      <vt:lpstr>Core Assets</vt:lpstr>
      <vt:lpstr>The Architecture Asset</vt:lpstr>
      <vt:lpstr>Attached Processes </vt:lpstr>
      <vt:lpstr>Other, Less Technical, Core Assets</vt:lpstr>
      <vt:lpstr>Plan for Evolution</vt:lpstr>
      <vt:lpstr>Production Plan</vt:lpstr>
      <vt:lpstr>Core Asset Development</vt:lpstr>
      <vt:lpstr>Product Constraints</vt:lpstr>
      <vt:lpstr>Styles, Patterns, and Frameworks</vt:lpstr>
      <vt:lpstr>Production Constraints</vt:lpstr>
      <vt:lpstr>Production Strategy</vt:lpstr>
      <vt:lpstr>Inventory of Preexisting Assets</vt:lpstr>
      <vt:lpstr>Product Development</vt:lpstr>
      <vt:lpstr>Product Development</vt:lpstr>
      <vt:lpstr>Management</vt:lpstr>
      <vt:lpstr>All Three Together</vt:lpstr>
      <vt:lpstr>Software Product Line Practice Areas</vt:lpstr>
      <vt:lpstr>A Catalog of Software Engineering Practice Areas</vt:lpstr>
      <vt:lpstr>Software Engineering Practice Areas</vt:lpstr>
      <vt:lpstr>Technical Management Practice Areas</vt:lpstr>
      <vt:lpstr>Organizational Management Practice Areas</vt:lpstr>
      <vt:lpstr>Organizational Management Practice Areas</vt:lpstr>
      <vt:lpstr>Patterns of Software Product Line Practices</vt:lpstr>
      <vt:lpstr>Product Line Technical Probe</vt:lpstr>
      <vt:lpstr>Observed Factors of Success</vt:lpstr>
      <vt:lpstr>The Payoff</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Lines</dc:title>
  <dc:creator>Scott Hawker</dc:creator>
  <cp:lastModifiedBy>Viktoria Koscinski (RIT Student)</cp:lastModifiedBy>
  <cp:revision>47</cp:revision>
  <dcterms:created xsi:type="dcterms:W3CDTF">2014-11-16T17:30:44Z</dcterms:created>
  <dcterms:modified xsi:type="dcterms:W3CDTF">2024-11-29T20:51:27Z</dcterms:modified>
</cp:coreProperties>
</file>