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2">
  <p:sldMasterIdLst>
    <p:sldMasterId id="2147483648" r:id="rId1"/>
  </p:sldMasterIdLst>
  <p:notesMasterIdLst>
    <p:notesMasterId r:id="rId49"/>
  </p:notesMasterIdLst>
  <p:handoutMasterIdLst>
    <p:handoutMasterId r:id="rId50"/>
  </p:handoutMasterIdLst>
  <p:sldIdLst>
    <p:sldId id="256" r:id="rId2"/>
    <p:sldId id="370" r:id="rId3"/>
    <p:sldId id="409" r:id="rId4"/>
    <p:sldId id="371" r:id="rId5"/>
    <p:sldId id="400" r:id="rId6"/>
    <p:sldId id="401" r:id="rId7"/>
    <p:sldId id="372" r:id="rId8"/>
    <p:sldId id="381" r:id="rId9"/>
    <p:sldId id="374" r:id="rId10"/>
    <p:sldId id="375" r:id="rId11"/>
    <p:sldId id="376" r:id="rId12"/>
    <p:sldId id="402" r:id="rId13"/>
    <p:sldId id="408" r:id="rId14"/>
    <p:sldId id="416" r:id="rId15"/>
    <p:sldId id="393" r:id="rId16"/>
    <p:sldId id="388" r:id="rId17"/>
    <p:sldId id="379" r:id="rId18"/>
    <p:sldId id="403" r:id="rId19"/>
    <p:sldId id="423" r:id="rId20"/>
    <p:sldId id="380" r:id="rId21"/>
    <p:sldId id="391" r:id="rId22"/>
    <p:sldId id="392" r:id="rId23"/>
    <p:sldId id="424" r:id="rId24"/>
    <p:sldId id="382" r:id="rId25"/>
    <p:sldId id="410" r:id="rId26"/>
    <p:sldId id="377" r:id="rId27"/>
    <p:sldId id="411" r:id="rId28"/>
    <p:sldId id="383" r:id="rId29"/>
    <p:sldId id="399" r:id="rId30"/>
    <p:sldId id="397" r:id="rId31"/>
    <p:sldId id="384" r:id="rId32"/>
    <p:sldId id="398" r:id="rId33"/>
    <p:sldId id="394" r:id="rId34"/>
    <p:sldId id="395" r:id="rId35"/>
    <p:sldId id="404" r:id="rId36"/>
    <p:sldId id="405" r:id="rId37"/>
    <p:sldId id="406" r:id="rId38"/>
    <p:sldId id="407" r:id="rId39"/>
    <p:sldId id="396" r:id="rId40"/>
    <p:sldId id="412" r:id="rId41"/>
    <p:sldId id="415" r:id="rId42"/>
    <p:sldId id="413" r:id="rId43"/>
    <p:sldId id="417" r:id="rId44"/>
    <p:sldId id="418" r:id="rId45"/>
    <p:sldId id="419" r:id="rId46"/>
    <p:sldId id="422" r:id="rId47"/>
    <p:sldId id="420" r:id="rId48"/>
  </p:sldIdLst>
  <p:sldSz cx="12192000" cy="6858000"/>
  <p:notesSz cx="7010400" cy="92964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D40"/>
    <a:srgbClr val="17295D"/>
    <a:srgbClr val="A31F15"/>
    <a:srgbClr val="6F8E2A"/>
    <a:srgbClr val="000000"/>
    <a:srgbClr val="FFCC99"/>
    <a:srgbClr val="88AE34"/>
    <a:srgbClr val="799A2E"/>
    <a:srgbClr val="6CA200"/>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04" autoAdjust="0"/>
    <p:restoredTop sz="73161" autoAdjust="0"/>
  </p:normalViewPr>
  <p:slideViewPr>
    <p:cSldViewPr>
      <p:cViewPr varScale="1">
        <p:scale>
          <a:sx n="58" d="100"/>
          <a:sy n="58" d="100"/>
        </p:scale>
        <p:origin x="1891"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4820"/>
          </a:xfrm>
          <a:prstGeom prst="rect">
            <a:avLst/>
          </a:prstGeom>
        </p:spPr>
        <p:txBody>
          <a:bodyPr vert="horz"/>
          <a:lstStyle/>
          <a:p>
            <a:endParaRPr lang="en-US"/>
          </a:p>
        </p:txBody>
      </p:sp>
      <p:sp>
        <p:nvSpPr>
          <p:cNvPr id="3" name="Rectangle 3"/>
          <p:cNvSpPr>
            <a:spLocks noGrp="1"/>
          </p:cNvSpPr>
          <p:nvPr>
            <p:ph type="dt" sz="quarter" idx="1"/>
          </p:nvPr>
        </p:nvSpPr>
        <p:spPr>
          <a:xfrm>
            <a:off x="3970938" y="0"/>
            <a:ext cx="3037840" cy="464820"/>
          </a:xfrm>
          <a:prstGeom prst="rect">
            <a:avLst/>
          </a:prstGeom>
        </p:spPr>
        <p:txBody>
          <a:bodyPr vert="horz"/>
          <a:lstStyle/>
          <a:p>
            <a:fld id="{31555DB1-8736-42A3-B48D-2B08FB93332A}" type="datetimeFigureOut">
              <a:rPr lang="en-US" smtClean="0"/>
              <a:pPr/>
              <a:t>9/4/2024</a:t>
            </a:fld>
            <a:endParaRPr lang="en-US"/>
          </a:p>
        </p:txBody>
      </p:sp>
      <p:sp>
        <p:nvSpPr>
          <p:cNvPr id="4" name="Rectangle 4"/>
          <p:cNvSpPr>
            <a:spLocks noGrp="1"/>
          </p:cNvSpPr>
          <p:nvPr>
            <p:ph type="ftr" sz="quarter" idx="2"/>
          </p:nvPr>
        </p:nvSpPr>
        <p:spPr>
          <a:xfrm>
            <a:off x="0" y="8829967"/>
            <a:ext cx="3037840" cy="464820"/>
          </a:xfrm>
          <a:prstGeom prst="rect">
            <a:avLst/>
          </a:prstGeom>
        </p:spPr>
        <p:txBody>
          <a:bodyPr vert="horz"/>
          <a:lstStyle/>
          <a:p>
            <a:endParaRPr lang="en-US"/>
          </a:p>
        </p:txBody>
      </p:sp>
      <p:sp>
        <p:nvSpPr>
          <p:cNvPr id="5" name="Rectangle 5"/>
          <p:cNvSpPr>
            <a:spLocks noGrp="1"/>
          </p:cNvSpPr>
          <p:nvPr>
            <p:ph type="sldNum" sz="quarter" idx="3"/>
          </p:nvPr>
        </p:nvSpPr>
        <p:spPr>
          <a:xfrm>
            <a:off x="3970938" y="8829967"/>
            <a:ext cx="3037840" cy="464820"/>
          </a:xfrm>
          <a:prstGeom prst="rect">
            <a:avLst/>
          </a:prstGeom>
        </p:spPr>
        <p:txBody>
          <a:bodyPr vert="horz"/>
          <a:lstStyle/>
          <a:p>
            <a:fld id="{5400D380-E0D7-4EB1-B91E-BFCC7DA7F29D}" type="slidenum">
              <a:rPr lang="en-US" smtClean="0"/>
              <a:pPr/>
              <a:t>‹#›</a:t>
            </a:fld>
            <a:endParaRPr lang="en-US"/>
          </a:p>
        </p:txBody>
      </p:sp>
    </p:spTree>
    <p:extLst>
      <p:ext uri="{BB962C8B-B14F-4D97-AF65-F5344CB8AC3E}">
        <p14:creationId xmlns:p14="http://schemas.microsoft.com/office/powerpoint/2010/main" val="2924990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37840" cy="464820"/>
          </a:xfrm>
          <a:prstGeom prst="rect">
            <a:avLst/>
          </a:prstGeom>
        </p:spPr>
        <p:txBody>
          <a:bodyPr vert="horz"/>
          <a:lstStyle/>
          <a:p>
            <a:endParaRPr lang="en-US"/>
          </a:p>
        </p:txBody>
      </p:sp>
      <p:sp>
        <p:nvSpPr>
          <p:cNvPr id="3" name="Rectangle 3"/>
          <p:cNvSpPr>
            <a:spLocks noGrp="1"/>
          </p:cNvSpPr>
          <p:nvPr>
            <p:ph type="dt" idx="1"/>
          </p:nvPr>
        </p:nvSpPr>
        <p:spPr>
          <a:xfrm>
            <a:off x="3970938" y="0"/>
            <a:ext cx="3037840" cy="464820"/>
          </a:xfrm>
          <a:prstGeom prst="rect">
            <a:avLst/>
          </a:prstGeom>
        </p:spPr>
        <p:txBody>
          <a:bodyPr vert="horz"/>
          <a:lstStyle/>
          <a:p>
            <a:fld id="{0BDB199F-A56C-4049-BA04-1447030960FF}" type="datetimeFigureOut">
              <a:rPr lang="en-US" smtClean="0"/>
              <a:pPr/>
              <a:t>9/4/2024</a:t>
            </a:fld>
            <a:endParaRPr lang="en-US"/>
          </a:p>
        </p:txBody>
      </p:sp>
      <p:sp>
        <p:nvSpPr>
          <p:cNvPr id="4" name="Rectangle 4"/>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anchor="ctr"/>
          <a:lstStyle/>
          <a:p>
            <a:endParaRPr lang="en-US"/>
          </a:p>
        </p:txBody>
      </p:sp>
      <p:sp>
        <p:nvSpPr>
          <p:cNvPr id="5" name="Rectangle 5"/>
          <p:cNvSpPr>
            <a:spLocks noGrp="1"/>
          </p:cNvSpPr>
          <p:nvPr>
            <p:ph type="body" sz="quarter" idx="3"/>
          </p:nvPr>
        </p:nvSpPr>
        <p:spPr>
          <a:xfrm>
            <a:off x="701040" y="4415790"/>
            <a:ext cx="5608320" cy="418338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8829967"/>
            <a:ext cx="3037840" cy="464820"/>
          </a:xfrm>
          <a:prstGeom prst="rect">
            <a:avLst/>
          </a:prstGeom>
        </p:spPr>
        <p:txBody>
          <a:bodyPr vert="horz"/>
          <a:lstStyle/>
          <a:p>
            <a:endParaRPr lang="en-US"/>
          </a:p>
        </p:txBody>
      </p:sp>
      <p:sp>
        <p:nvSpPr>
          <p:cNvPr id="7" name="Rectangle 7"/>
          <p:cNvSpPr>
            <a:spLocks noGrp="1"/>
          </p:cNvSpPr>
          <p:nvPr>
            <p:ph type="sldNum" sz="quarter" idx="5"/>
          </p:nvPr>
        </p:nvSpPr>
        <p:spPr>
          <a:xfrm>
            <a:off x="3970938" y="8829967"/>
            <a:ext cx="3037840" cy="464820"/>
          </a:xfrm>
          <a:prstGeom prst="rect">
            <a:avLst/>
          </a:prstGeom>
        </p:spPr>
        <p:txBody>
          <a:bodyPr vert="horz"/>
          <a:lstStyle/>
          <a:p>
            <a:fld id="{B3A019F3-8596-4028-9847-CBD3A185B07A}" type="slidenum">
              <a:rPr lang="en-US" smtClean="0"/>
              <a:pPr/>
              <a:t>‹#›</a:t>
            </a:fld>
            <a:endParaRPr lang="en-US"/>
          </a:p>
        </p:txBody>
      </p:sp>
    </p:spTree>
    <p:extLst>
      <p:ext uri="{BB962C8B-B14F-4D97-AF65-F5344CB8AC3E}">
        <p14:creationId xmlns:p14="http://schemas.microsoft.com/office/powerpoint/2010/main" val="1290320153"/>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406400" y="696913"/>
            <a:ext cx="6197600" cy="3486150"/>
          </a:xfrm>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a:t>Ping</a:t>
            </a:r>
            <a:r>
              <a:rPr lang="en-US" baseline="0" dirty="0"/>
              <a:t> echo has been used to check the health of actuators.</a:t>
            </a:r>
          </a:p>
          <a:p>
            <a:r>
              <a:rPr lang="en-US" baseline="0" dirty="0"/>
              <a:t>Sensors periodically send data so heartbeat tactic is an appropriate choice, while actuators are passive they mainly execute commands so ping echo is a better option.</a:t>
            </a:r>
          </a:p>
          <a:p>
            <a:endParaRPr lang="en-US" dirty="0"/>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Non-deterministic: same input can lead to various outputs. </a:t>
            </a:r>
          </a:p>
          <a:p>
            <a:endParaRPr lang="en-US" dirty="0"/>
          </a:p>
          <a:p>
            <a:r>
              <a:rPr lang="en-US" dirty="0"/>
              <a:t>Previous assignment domains: </a:t>
            </a:r>
          </a:p>
          <a:p>
            <a:pPr marL="171450" indent="-171450">
              <a:buFont typeface="Arial" panose="020B0604020202020204" pitchFamily="34" charset="0"/>
              <a:buChar char="•"/>
            </a:pPr>
            <a:r>
              <a:rPr lang="en-US" dirty="0"/>
              <a:t>“Nuclear watchdog” program – watchdog will crash if “reactor” reaches a critical temp, but only x% of the time </a:t>
            </a:r>
          </a:p>
          <a:p>
            <a:pPr marL="171450" indent="-171450">
              <a:buFont typeface="Arial" panose="020B0604020202020204" pitchFamily="34" charset="0"/>
              <a:buChar char="•"/>
            </a:pPr>
            <a:r>
              <a:rPr lang="en-US" dirty="0"/>
              <a:t>Transaction processor program – gets a divide by zero every so often.</a:t>
            </a:r>
          </a:p>
          <a:p>
            <a:pPr marL="171450" indent="-171450">
              <a:buFont typeface="Arial" panose="020B0604020202020204" pitchFamily="34" charset="0"/>
              <a:buChar char="•"/>
            </a:pPr>
            <a:r>
              <a:rPr lang="en-US" dirty="0"/>
              <a:t>“Industrial printer” program sends stuff to print but will fail if there’s a jam or a printer goes offline.</a:t>
            </a:r>
          </a:p>
          <a:p>
            <a:pPr marL="171450" indent="-171450">
              <a:buFont typeface="Arial" panose="020B0604020202020204" pitchFamily="34" charset="0"/>
              <a:buChar char="•"/>
            </a:pPr>
            <a:r>
              <a:rPr lang="en-US" dirty="0"/>
              <a:t>Android data packet sender over UDP. </a:t>
            </a:r>
          </a:p>
        </p:txBody>
      </p:sp>
      <p:sp>
        <p:nvSpPr>
          <p:cNvPr id="4" name="Slide Number Placeholder 3"/>
          <p:cNvSpPr>
            <a:spLocks noGrp="1"/>
          </p:cNvSpPr>
          <p:nvPr>
            <p:ph type="sldNum" sz="quarter" idx="5"/>
          </p:nvPr>
        </p:nvSpPr>
        <p:spPr/>
        <p:txBody>
          <a:bodyPr/>
          <a:lstStyle/>
          <a:p>
            <a:fld id="{B3A019F3-8596-4028-9847-CBD3A185B07A}" type="slidenum">
              <a:rPr lang="en-US" smtClean="0"/>
              <a:pPr/>
              <a:t>19</a:t>
            </a:fld>
            <a:endParaRPr lang="en-US"/>
          </a:p>
        </p:txBody>
      </p:sp>
    </p:spTree>
    <p:extLst>
      <p:ext uri="{BB962C8B-B14F-4D97-AF65-F5344CB8AC3E}">
        <p14:creationId xmlns:p14="http://schemas.microsoft.com/office/powerpoint/2010/main" val="3708444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scenario 2, the first variable is the binomial coefficient for selecting 2 out of 3 components, the second variable is the probability that 2 components fail, and the third variable is the probability that one component works. </a:t>
            </a:r>
          </a:p>
        </p:txBody>
      </p:sp>
      <p:sp>
        <p:nvSpPr>
          <p:cNvPr id="4" name="Slide Number Placeholder 3"/>
          <p:cNvSpPr>
            <a:spLocks noGrp="1"/>
          </p:cNvSpPr>
          <p:nvPr>
            <p:ph type="sldNum" sz="quarter" idx="5"/>
          </p:nvPr>
        </p:nvSpPr>
        <p:spPr/>
        <p:txBody>
          <a:bodyPr/>
          <a:lstStyle/>
          <a:p>
            <a:fld id="{B3A019F3-8596-4028-9847-CBD3A185B07A}" type="slidenum">
              <a:rPr lang="en-US" smtClean="0"/>
              <a:pPr/>
              <a:t>23</a:t>
            </a:fld>
            <a:endParaRPr lang="en-US"/>
          </a:p>
        </p:txBody>
      </p:sp>
    </p:spTree>
    <p:extLst>
      <p:ext uri="{BB962C8B-B14F-4D97-AF65-F5344CB8AC3E}">
        <p14:creationId xmlns:p14="http://schemas.microsoft.com/office/powerpoint/2010/main" val="4187616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There are a few ways voting can be implemented. </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Same algorithm -&gt; hardware failure; not design or implementation errors</a:t>
            </a:r>
          </a:p>
          <a:p>
            <a:r>
              <a:rPr lang="en-US" sz="1200" b="0" i="0" kern="1200" dirty="0">
                <a:solidFill>
                  <a:schemeClr val="tx1"/>
                </a:solidFill>
                <a:latin typeface="+mn-lt"/>
                <a:ea typeface="+mn-ea"/>
                <a:cs typeface="+mn-cs"/>
              </a:rPr>
              <a:t>Diverse algorithm -&gt; addresses design or implementation errors in hardware or software components</a:t>
            </a:r>
          </a:p>
        </p:txBody>
      </p:sp>
      <p:sp>
        <p:nvSpPr>
          <p:cNvPr id="4" name="Slide Number Placeholder 3"/>
          <p:cNvSpPr>
            <a:spLocks noGrp="1"/>
          </p:cNvSpPr>
          <p:nvPr>
            <p:ph type="sldNum" sz="quarter" idx="10"/>
          </p:nvPr>
        </p:nvSpPr>
        <p:spPr/>
        <p:txBody>
          <a:bodyPr/>
          <a:lstStyle/>
          <a:p>
            <a:fld id="{B3A019F3-8596-4028-9847-CBD3A185B07A}" type="slidenum">
              <a:rPr lang="en-US" smtClean="0"/>
              <a:pPr/>
              <a:t>24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fontScale="85000" lnSpcReduction="20000"/>
          </a:bodyPr>
          <a:lstStyle/>
          <a:p>
            <a:pPr marL="285750" indent="-285750" algn="l">
              <a:buFontTx/>
              <a:buChar char="-"/>
            </a:pPr>
            <a:r>
              <a:rPr lang="en-US" sz="1800" b="0" i="1" u="none" strike="noStrike" baseline="0" dirty="0">
                <a:latin typeface="Times-Italic"/>
              </a:rPr>
              <a:t>Active redundancy (hot spare). </a:t>
            </a:r>
            <a:r>
              <a:rPr lang="en-US" sz="1800" b="0" i="0" u="none" strike="noStrike" baseline="0" dirty="0">
                <a:latin typeface="Times-Roman"/>
              </a:rPr>
              <a:t>This refers to a configuration where all of the nodes (active or redundant spare) in a protection group receive and process identical inputs in parallel, allowing the redundant spare(s) to maintain synchronous state with the active node(s). Because the redundant spare possesses an identical state to the active processor, it can take over from a failed component in a matter of milliseconds. (1+1 is active)</a:t>
            </a:r>
          </a:p>
          <a:p>
            <a:pPr marL="285750" indent="-285750" algn="l">
              <a:buFontTx/>
              <a:buChar char="-"/>
            </a:pPr>
            <a:r>
              <a:rPr lang="en-US" sz="1800" b="0" i="1" u="none" strike="noStrike" baseline="0" dirty="0">
                <a:latin typeface="Times-Italic"/>
              </a:rPr>
              <a:t>Passive redundancy (warm spare). </a:t>
            </a:r>
            <a:r>
              <a:rPr lang="en-US" sz="1800" b="0" i="0" u="none" strike="noStrike" baseline="0" dirty="0">
                <a:latin typeface="Times-Roman"/>
              </a:rPr>
              <a:t>This refers to a configuration where only the active members of the protection group process input traffic; one of their duties is to provide the redundant spare(s) with periodic state updates. passive redundancy provides a solution that achieves a balance between the more highly available but more compute-intensive (and expensive) active redundancy tactic and the less available but significantly less complex cold spare tactic (which is also significantly cheaper). </a:t>
            </a:r>
          </a:p>
          <a:p>
            <a:pPr marL="285750" indent="-285750" algn="l">
              <a:buFontTx/>
              <a:buChar char="-"/>
            </a:pPr>
            <a:r>
              <a:rPr lang="en-US" sz="1800" b="0" i="1" u="none" strike="noStrike" baseline="0" dirty="0">
                <a:latin typeface="Times-Italic"/>
              </a:rPr>
              <a:t>Spare (cold spare). </a:t>
            </a:r>
            <a:r>
              <a:rPr lang="en-US" sz="1800" b="0" i="0" u="none" strike="noStrike" baseline="0" dirty="0">
                <a:latin typeface="Times-Roman"/>
              </a:rPr>
              <a:t>Cold sparing refers to a configuration where the redundant spares of a protection group remain out of service until a fail-over occurs, at which point a power-on-reset procedure is initiated on the redundant spare prior to its being placed in service. Good for reliability but bad for availability. </a:t>
            </a:r>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26</a:t>
            </a:fld>
            <a:endParaRPr lang="en-US"/>
          </a:p>
        </p:txBody>
      </p:sp>
    </p:spTree>
    <p:extLst>
      <p:ext uri="{BB962C8B-B14F-4D97-AF65-F5344CB8AC3E}">
        <p14:creationId xmlns:p14="http://schemas.microsoft.com/office/powerpoint/2010/main" val="2070562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https://core.ac.uk/download/pdf/10535667.pdf</a:t>
            </a:r>
          </a:p>
        </p:txBody>
      </p:sp>
      <p:sp>
        <p:nvSpPr>
          <p:cNvPr id="4" name="Slide Number Placeholder 3"/>
          <p:cNvSpPr>
            <a:spLocks noGrp="1"/>
          </p:cNvSpPr>
          <p:nvPr>
            <p:ph type="sldNum" sz="quarter" idx="5"/>
          </p:nvPr>
        </p:nvSpPr>
        <p:spPr/>
        <p:txBody>
          <a:bodyPr/>
          <a:lstStyle/>
          <a:p>
            <a:fld id="{B3A019F3-8596-4028-9847-CBD3A185B07A}" type="slidenum">
              <a:rPr lang="en-US" smtClean="0"/>
              <a:pPr/>
              <a:t>27</a:t>
            </a:fld>
            <a:endParaRPr lang="en-US"/>
          </a:p>
        </p:txBody>
      </p:sp>
    </p:spTree>
    <p:extLst>
      <p:ext uri="{BB962C8B-B14F-4D97-AF65-F5344CB8AC3E}">
        <p14:creationId xmlns:p14="http://schemas.microsoft.com/office/powerpoint/2010/main" val="2718654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Here is just a table showing the same thing. </a:t>
            </a:r>
          </a:p>
        </p:txBody>
      </p:sp>
      <p:sp>
        <p:nvSpPr>
          <p:cNvPr id="4" name="Slide Number Placeholder 3"/>
          <p:cNvSpPr>
            <a:spLocks noGrp="1"/>
          </p:cNvSpPr>
          <p:nvPr>
            <p:ph type="sldNum" sz="quarter" idx="5"/>
          </p:nvPr>
        </p:nvSpPr>
        <p:spPr/>
        <p:txBody>
          <a:bodyPr/>
          <a:lstStyle/>
          <a:p>
            <a:fld id="{B3A019F3-8596-4028-9847-CBD3A185B07A}" type="slidenum">
              <a:rPr lang="en-US" smtClean="0"/>
              <a:pPr/>
              <a:t>28</a:t>
            </a:fld>
            <a:endParaRPr lang="en-US"/>
          </a:p>
        </p:txBody>
      </p:sp>
    </p:spTree>
    <p:extLst>
      <p:ext uri="{BB962C8B-B14F-4D97-AF65-F5344CB8AC3E}">
        <p14:creationId xmlns:p14="http://schemas.microsoft.com/office/powerpoint/2010/main" val="1472640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MTBF = mean time between failure</a:t>
            </a:r>
          </a:p>
        </p:txBody>
      </p:sp>
      <p:sp>
        <p:nvSpPr>
          <p:cNvPr id="4" name="Slide Number Placeholder 3"/>
          <p:cNvSpPr>
            <a:spLocks noGrp="1"/>
          </p:cNvSpPr>
          <p:nvPr>
            <p:ph type="sldNum" sz="quarter" idx="5"/>
          </p:nvPr>
        </p:nvSpPr>
        <p:spPr/>
        <p:txBody>
          <a:bodyPr/>
          <a:lstStyle/>
          <a:p>
            <a:fld id="{B3A019F3-8596-4028-9847-CBD3A185B07A}" type="slidenum">
              <a:rPr lang="en-US" smtClean="0"/>
              <a:pPr/>
              <a:t>33</a:t>
            </a:fld>
            <a:endParaRPr lang="en-US"/>
          </a:p>
        </p:txBody>
      </p:sp>
    </p:spTree>
    <p:extLst>
      <p:ext uri="{BB962C8B-B14F-4D97-AF65-F5344CB8AC3E}">
        <p14:creationId xmlns:p14="http://schemas.microsoft.com/office/powerpoint/2010/main" val="3450277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Resynchronization: </a:t>
            </a:r>
          </a:p>
          <a:p>
            <a:pPr marL="171450" indent="-171450">
              <a:buFontTx/>
              <a:buChar char="-"/>
            </a:pPr>
            <a:r>
              <a:rPr lang="en-US" dirty="0"/>
              <a:t>Occurs naturally in active redundancy, why? Because the active and standby components process identical inputs in parallel </a:t>
            </a:r>
          </a:p>
          <a:p>
            <a:pPr marL="171450" indent="-171450">
              <a:buFontTx/>
              <a:buChar char="-"/>
            </a:pPr>
            <a:r>
              <a:rPr lang="en-US" dirty="0"/>
              <a:t>In passive, based on periodic state information (checkpointing)</a:t>
            </a:r>
          </a:p>
        </p:txBody>
      </p:sp>
      <p:sp>
        <p:nvSpPr>
          <p:cNvPr id="4" name="Slide Number Placeholder 3"/>
          <p:cNvSpPr>
            <a:spLocks noGrp="1"/>
          </p:cNvSpPr>
          <p:nvPr>
            <p:ph type="sldNum" sz="quarter" idx="5"/>
          </p:nvPr>
        </p:nvSpPr>
        <p:spPr/>
        <p:txBody>
          <a:bodyPr/>
          <a:lstStyle/>
          <a:p>
            <a:fld id="{B3A019F3-8596-4028-9847-CBD3A185B07A}" type="slidenum">
              <a:rPr lang="en-US" smtClean="0"/>
              <a:pPr/>
              <a:t>34</a:t>
            </a:fld>
            <a:endParaRPr lang="en-US"/>
          </a:p>
        </p:txBody>
      </p:sp>
    </p:spTree>
    <p:extLst>
      <p:ext uri="{BB962C8B-B14F-4D97-AF65-F5344CB8AC3E}">
        <p14:creationId xmlns:p14="http://schemas.microsoft.com/office/powerpoint/2010/main" val="2160199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000" dirty="0"/>
              <a:t>Great!!! He wants fast recovery. But why the system is down? It was because of an attack or failure? Does it matter at all?</a:t>
            </a:r>
            <a:endParaRPr lang="en-US" sz="2400" dirty="0"/>
          </a:p>
          <a:p>
            <a:endParaRPr lang="en-US" dirty="0"/>
          </a:p>
          <a:p>
            <a:r>
              <a:rPr lang="en-US" dirty="0"/>
              <a:t>Recovery can</a:t>
            </a:r>
            <a:r>
              <a:rPr lang="en-US" baseline="0" dirty="0"/>
              <a:t> happen after a failure or after an attack, they are similar but slightly different.</a:t>
            </a:r>
          </a:p>
          <a:p>
            <a:r>
              <a:rPr lang="en-US" baseline="0" dirty="0"/>
              <a:t> </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The Airbus flight control system uses a “2-Self Checking Programming” as the voting mechanism</a:t>
            </a:r>
            <a:r>
              <a:rPr lang="ar-SA" sz="1200" kern="1200" dirty="0">
                <a:solidFill>
                  <a:schemeClr val="tx1"/>
                </a:solidFill>
                <a:latin typeface="+mn-lt"/>
                <a:ea typeface="+mn-ea"/>
                <a:cs typeface="+mn-cs"/>
              </a:rPr>
              <a:t>‎</a:t>
            </a:r>
            <a:r>
              <a:rPr lang="en-US" sz="1200" kern="1200" dirty="0">
                <a:solidFill>
                  <a:schemeClr val="tx1"/>
                </a:solidFill>
                <a:latin typeface="+mn-lt"/>
                <a:ea typeface="+mn-ea"/>
                <a:cs typeface="+mn-cs"/>
              </a:rPr>
              <a:t>[27]. This includes two software units (command and monitoring unit) which also receive identical inputs.  The units are located on a single processor but run on separate operating system processes.  The results generated by the command unit are compared to those of the monitoring unit and if they do not match airplane control is switched to another computer.</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More specifically, the likelihood of loss of aircraft function or critical failure must be less than 10</a:t>
            </a:r>
            <a:r>
              <a:rPr lang="en-US" sz="1200" kern="1200" baseline="30000" dirty="0">
                <a:solidFill>
                  <a:schemeClr val="tx1"/>
                </a:solidFill>
                <a:latin typeface="+mn-lt"/>
                <a:ea typeface="+mn-ea"/>
                <a:cs typeface="+mn-cs"/>
              </a:rPr>
              <a:t>-9</a:t>
            </a:r>
            <a:r>
              <a:rPr lang="en-US" sz="1200" kern="1200" dirty="0">
                <a:solidFill>
                  <a:schemeClr val="tx1"/>
                </a:solidFill>
                <a:latin typeface="+mn-lt"/>
                <a:ea typeface="+mn-ea"/>
                <a:cs typeface="+mn-cs"/>
              </a:rPr>
              <a:t> per flight hour</a:t>
            </a:r>
          </a:p>
          <a:p>
            <a:pPr marL="171450" indent="-171450">
              <a:buFont typeface="Arial" panose="020B0604020202020204" pitchFamily="34" charset="0"/>
              <a:buChar char="•"/>
            </a:pPr>
            <a:r>
              <a:rPr lang="en-US" sz="1200" kern="1200" dirty="0">
                <a:solidFill>
                  <a:schemeClr val="tx1"/>
                </a:solidFill>
                <a:latin typeface="+mn-lt"/>
                <a:ea typeface="+mn-ea"/>
                <a:cs typeface="+mn-cs"/>
              </a:rPr>
              <a:t>In the Boeing 777 the Primary Flight Control (PFC) system has three replicated software modules, each of which is deployed on a separate processor</a:t>
            </a:r>
            <a:r>
              <a:rPr lang="ar-SA" sz="1200" kern="1200" dirty="0">
                <a:solidFill>
                  <a:schemeClr val="tx1"/>
                </a:solidFill>
                <a:latin typeface="+mn-lt"/>
                <a:ea typeface="+mn-ea"/>
                <a:cs typeface="+mn-cs"/>
              </a:rPr>
              <a:t>‎</a:t>
            </a:r>
            <a:r>
              <a:rPr lang="en-US" sz="1200" kern="1200" dirty="0">
                <a:solidFill>
                  <a:schemeClr val="tx1"/>
                </a:solidFill>
                <a:latin typeface="+mn-lt"/>
                <a:ea typeface="+mn-ea"/>
                <a:cs typeface="+mn-cs"/>
              </a:rPr>
              <a:t>[24].  Each of the PFCs receives the same input values from which they independently compute output values.  The results are then evaluated using a “majority” voting algorithm.  </a:t>
            </a:r>
          </a:p>
          <a:p>
            <a:pPr marL="171450" indent="-171450">
              <a:buFont typeface="Arial" panose="020B0604020202020204" pitchFamily="34" charset="0"/>
              <a:buChar char="•"/>
            </a:pPr>
            <a:r>
              <a:rPr lang="en-US" sz="1200" kern="1200" dirty="0">
                <a:solidFill>
                  <a:schemeClr val="tx1"/>
                </a:solidFill>
                <a:latin typeface="+mn-lt"/>
                <a:ea typeface="+mn-ea"/>
                <a:cs typeface="+mn-cs"/>
              </a:rPr>
              <a:t>In contrast, The Airbus flight control system uses a “2-Self Checking Programming” as the voting mechanism</a:t>
            </a:r>
            <a:r>
              <a:rPr lang="ar-SA" sz="1200" kern="1200" dirty="0">
                <a:solidFill>
                  <a:schemeClr val="tx1"/>
                </a:solidFill>
                <a:latin typeface="+mn-lt"/>
                <a:ea typeface="+mn-ea"/>
                <a:cs typeface="+mn-cs"/>
              </a:rPr>
              <a:t>‎</a:t>
            </a:r>
            <a:r>
              <a:rPr lang="en-US" sz="1200" kern="1200" dirty="0">
                <a:solidFill>
                  <a:schemeClr val="tx1"/>
                </a:solidFill>
                <a:latin typeface="+mn-lt"/>
                <a:ea typeface="+mn-ea"/>
                <a:cs typeface="+mn-cs"/>
              </a:rPr>
              <a:t>[27]. This includes two software units (command and monitoring unit) which also receive identical inputs.  The units are located on a single processor but run on separate operating system processes.  The results generated by the command unit are compared to those of the monitoring unit and if they do not match airplane control is switched to another computer.</a:t>
            </a:r>
          </a:p>
          <a:p>
            <a:pPr marL="171450" indent="-171450">
              <a:buFont typeface="Arial" panose="020B0604020202020204" pitchFamily="34" charset="0"/>
              <a:buChar char="•"/>
            </a:pPr>
            <a:r>
              <a:rPr lang="en-US" sz="1200" kern="1200" dirty="0">
                <a:solidFill>
                  <a:schemeClr val="tx1"/>
                </a:solidFill>
                <a:latin typeface="+mn-lt"/>
                <a:ea typeface="+mn-ea"/>
                <a:cs typeface="+mn-cs"/>
              </a:rPr>
              <a:t>In the Airbus case, the architect selected logical redundancy by proposing a multi threading approach but in the Boeing case it was decided to deploy them to different processors in order to increase the level of availability and reliability. </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Next time, each person gives a short 2-min overview of each of these.</a:t>
            </a:r>
          </a:p>
        </p:txBody>
      </p:sp>
      <p:sp>
        <p:nvSpPr>
          <p:cNvPr id="4" name="Slide Number Placeholder 3"/>
          <p:cNvSpPr>
            <a:spLocks noGrp="1"/>
          </p:cNvSpPr>
          <p:nvPr>
            <p:ph type="sldNum" sz="quarter" idx="5"/>
          </p:nvPr>
        </p:nvSpPr>
        <p:spPr/>
        <p:txBody>
          <a:bodyPr/>
          <a:lstStyle/>
          <a:p>
            <a:fld id="{B3A019F3-8596-4028-9847-CBD3A185B07A}" type="slidenum">
              <a:rPr lang="en-US" smtClean="0"/>
              <a:pPr/>
              <a:t>39</a:t>
            </a:fld>
            <a:endParaRPr lang="en-US"/>
          </a:p>
        </p:txBody>
      </p:sp>
    </p:spTree>
    <p:extLst>
      <p:ext uri="{BB962C8B-B14F-4D97-AF65-F5344CB8AC3E}">
        <p14:creationId xmlns:p14="http://schemas.microsoft.com/office/powerpoint/2010/main" val="3653625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85213" tIns="42606" rIns="85213" bIns="42606">
            <a:normAutofit/>
          </a:bodyPr>
          <a:lstStyle/>
          <a:p>
            <a:pPr marL="971481" lvl="1" indent="-514314">
              <a:spcBef>
                <a:spcPts val="1200"/>
              </a:spcBef>
              <a:buClr>
                <a:schemeClr val="accent6">
                  <a:lumMod val="50000"/>
                </a:schemeClr>
              </a:buClr>
            </a:pPr>
            <a:r>
              <a:rPr lang="en-US" sz="2400" dirty="0"/>
              <a:t>COTS == commercial off the shelf</a:t>
            </a:r>
          </a:p>
        </p:txBody>
      </p:sp>
      <p:sp>
        <p:nvSpPr>
          <p:cNvPr id="4" name="Slide Number Placeholder 3"/>
          <p:cNvSpPr>
            <a:spLocks noGrp="1"/>
          </p:cNvSpPr>
          <p:nvPr>
            <p:ph type="sldNum" sz="quarter" idx="10"/>
          </p:nvPr>
        </p:nvSpPr>
        <p:spPr/>
        <p:txBody>
          <a:bodyPr lIns="85213" tIns="42606" rIns="85213" bIns="42606"/>
          <a:lstStyle/>
          <a:p>
            <a:fld id="{B3A019F3-8596-4028-9847-CBD3A185B07A}" type="slidenum">
              <a:rPr lang="en-US" smtClean="0"/>
              <a:pPr/>
              <a:t>43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85213" tIns="42606" rIns="85213" bIns="42606">
            <a:normAutofit/>
          </a:bodyPr>
          <a:lstStyle/>
          <a:p>
            <a:pPr marL="971481" lvl="1" indent="-514314">
              <a:spcBef>
                <a:spcPts val="1200"/>
              </a:spcBef>
              <a:buClr>
                <a:schemeClr val="accent6">
                  <a:lumMod val="50000"/>
                </a:schemeClr>
              </a:buClr>
            </a:pPr>
            <a:endParaRPr lang="en-US" sz="2400" dirty="0"/>
          </a:p>
        </p:txBody>
      </p:sp>
      <p:sp>
        <p:nvSpPr>
          <p:cNvPr id="4" name="Slide Number Placeholder 3"/>
          <p:cNvSpPr>
            <a:spLocks noGrp="1"/>
          </p:cNvSpPr>
          <p:nvPr>
            <p:ph type="sldNum" sz="quarter" idx="10"/>
          </p:nvPr>
        </p:nvSpPr>
        <p:spPr/>
        <p:txBody>
          <a:bodyPr lIns="85213" tIns="42606" rIns="85213" bIns="42606"/>
          <a:lstStyle/>
          <a:p>
            <a:fld id="{B3A019F3-8596-4028-9847-CBD3A185B07A}" type="slidenum">
              <a:rPr lang="en-US" smtClean="0"/>
              <a:pPr/>
              <a:t>44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85213" tIns="42606" rIns="85213" bIns="42606">
            <a:normAutofit/>
          </a:bodyPr>
          <a:lstStyle/>
          <a:p>
            <a:pPr marL="971481" lvl="1" indent="-514314">
              <a:spcBef>
                <a:spcPts val="1200"/>
              </a:spcBef>
              <a:buClr>
                <a:schemeClr val="accent6">
                  <a:lumMod val="50000"/>
                </a:schemeClr>
              </a:buClr>
            </a:pPr>
            <a:endParaRPr lang="en-US" sz="2400" dirty="0"/>
          </a:p>
        </p:txBody>
      </p:sp>
      <p:sp>
        <p:nvSpPr>
          <p:cNvPr id="4" name="Slide Number Placeholder 3"/>
          <p:cNvSpPr>
            <a:spLocks noGrp="1"/>
          </p:cNvSpPr>
          <p:nvPr>
            <p:ph type="sldNum" sz="quarter" idx="10"/>
          </p:nvPr>
        </p:nvSpPr>
        <p:spPr/>
        <p:txBody>
          <a:bodyPr lIns="85213" tIns="42606" rIns="85213" bIns="42606"/>
          <a:lstStyle/>
          <a:p>
            <a:fld id="{B3A019F3-8596-4028-9847-CBD3A185B07A}" type="slidenum">
              <a:rPr lang="en-US" smtClean="0"/>
              <a:pPr/>
              <a:t>45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85213" tIns="42606" rIns="85213" bIns="42606">
            <a:normAutofit/>
          </a:bodyPr>
          <a:lstStyle/>
          <a:p>
            <a:pPr marL="971481" lvl="1" indent="-514314">
              <a:spcBef>
                <a:spcPts val="1200"/>
              </a:spcBef>
              <a:buClr>
                <a:schemeClr val="accent6">
                  <a:lumMod val="50000"/>
                </a:schemeClr>
              </a:buClr>
            </a:pPr>
            <a:endParaRPr lang="en-US" sz="2400" dirty="0"/>
          </a:p>
        </p:txBody>
      </p:sp>
      <p:sp>
        <p:nvSpPr>
          <p:cNvPr id="4" name="Slide Number Placeholder 3"/>
          <p:cNvSpPr>
            <a:spLocks noGrp="1"/>
          </p:cNvSpPr>
          <p:nvPr>
            <p:ph type="sldNum" sz="quarter" idx="10"/>
          </p:nvPr>
        </p:nvSpPr>
        <p:spPr/>
        <p:txBody>
          <a:bodyPr lIns="85213" tIns="42606" rIns="85213" bIns="42606"/>
          <a:lstStyle/>
          <a:p>
            <a:fld id="{B3A019F3-8596-4028-9847-CBD3A185B07A}" type="slidenum">
              <a:rPr lang="en-US" smtClean="0"/>
              <a:pPr/>
              <a:t>46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lIns="85213" tIns="42606" rIns="85213" bIns="42606">
            <a:normAutofit/>
          </a:bodyPr>
          <a:lstStyle/>
          <a:p>
            <a:pPr marL="971481" lvl="1" indent="-514314">
              <a:spcBef>
                <a:spcPts val="1200"/>
              </a:spcBef>
              <a:buClr>
                <a:schemeClr val="accent6">
                  <a:lumMod val="50000"/>
                </a:schemeClr>
              </a:buClr>
            </a:pPr>
            <a:endParaRPr lang="en-US" sz="2400" dirty="0"/>
          </a:p>
        </p:txBody>
      </p:sp>
      <p:sp>
        <p:nvSpPr>
          <p:cNvPr id="4" name="Slide Number Placeholder 3"/>
          <p:cNvSpPr>
            <a:spLocks noGrp="1"/>
          </p:cNvSpPr>
          <p:nvPr>
            <p:ph type="sldNum" sz="quarter" idx="10"/>
          </p:nvPr>
        </p:nvSpPr>
        <p:spPr/>
        <p:txBody>
          <a:bodyPr lIns="85213" tIns="42606" rIns="85213" bIns="42606"/>
          <a:lstStyle/>
          <a:p>
            <a:fld id="{B3A019F3-8596-4028-9847-CBD3A185B07A}" type="slidenum">
              <a:rPr lang="en-US" smtClean="0"/>
              <a:pPr/>
              <a:t>47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algn="l"/>
            <a:r>
              <a:rPr lang="en-US" sz="1800" b="0" i="0" u="none" strike="noStrike" baseline="0" dirty="0">
                <a:latin typeface="Times-Roman"/>
              </a:rPr>
              <a:t>An architectural tactic is a design decision that affects a quality attribute</a:t>
            </a:r>
          </a:p>
          <a:p>
            <a:pPr algn="l"/>
            <a:r>
              <a:rPr lang="en-US" sz="1800" b="0" i="0" u="none" strike="noStrike" baseline="0" dirty="0">
                <a:latin typeface="Times-Roman"/>
              </a:rPr>
              <a:t>response. The focus of a tactic is on a single quality attribute response. Architectural</a:t>
            </a:r>
          </a:p>
          <a:p>
            <a:pPr algn="l"/>
            <a:r>
              <a:rPr lang="en-US" sz="1800" b="0" i="0" u="none" strike="noStrike" baseline="0" dirty="0">
                <a:latin typeface="Times-Roman"/>
              </a:rPr>
              <a:t>patterns can be seen as “packages” of tactics.</a:t>
            </a:r>
          </a:p>
          <a:p>
            <a:pPr algn="l"/>
            <a:endParaRPr lang="en-US" sz="1800" b="0" i="0" u="none" strike="noStrike" baseline="0" dirty="0">
              <a:latin typeface="Times-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Roman"/>
              </a:rPr>
              <a:t>Most patterns consist of (are constructed from) several different tactics. (p. </a:t>
            </a:r>
            <a:r>
              <a:rPr lang="en-US" sz="1200" b="0" i="0" u="none" strike="noStrike" baseline="0">
                <a:latin typeface="Times-Roman"/>
              </a:rPr>
              <a:t>204 – textbook)</a:t>
            </a:r>
          </a:p>
          <a:p>
            <a:pPr algn="l"/>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3</a:t>
            </a:fld>
            <a:endParaRPr lang="en-US"/>
          </a:p>
        </p:txBody>
      </p:sp>
    </p:spTree>
    <p:extLst>
      <p:ext uri="{BB962C8B-B14F-4D97-AF65-F5344CB8AC3E}">
        <p14:creationId xmlns:p14="http://schemas.microsoft.com/office/powerpoint/2010/main" val="4128930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So the purpose of tactics is to achieve our quality attributes that we previously looked at in terms of scenarios. </a:t>
            </a:r>
          </a:p>
          <a:p>
            <a:endParaRPr lang="en-US" dirty="0"/>
          </a:p>
          <a:p>
            <a:r>
              <a:rPr lang="en-US" dirty="0"/>
              <a:t>Tactics are atoms and patterns are molecules. </a:t>
            </a:r>
          </a:p>
        </p:txBody>
      </p:sp>
      <p:sp>
        <p:nvSpPr>
          <p:cNvPr id="4" name="Slide Number Placeholder 3"/>
          <p:cNvSpPr>
            <a:spLocks noGrp="1"/>
          </p:cNvSpPr>
          <p:nvPr>
            <p:ph type="sldNum" sz="quarter" idx="5"/>
          </p:nvPr>
        </p:nvSpPr>
        <p:spPr/>
        <p:txBody>
          <a:bodyPr/>
          <a:lstStyle/>
          <a:p>
            <a:fld id="{B3A019F3-8596-4028-9847-CBD3A185B07A}" type="slidenum">
              <a:rPr lang="en-US" smtClean="0"/>
              <a:pPr/>
              <a:t>4</a:t>
            </a:fld>
            <a:endParaRPr lang="en-US"/>
          </a:p>
        </p:txBody>
      </p:sp>
    </p:spTree>
    <p:extLst>
      <p:ext uri="{BB962C8B-B14F-4D97-AF65-F5344CB8AC3E}">
        <p14:creationId xmlns:p14="http://schemas.microsoft.com/office/powerpoint/2010/main" val="1072877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pPr algn="l"/>
            <a:r>
              <a:rPr lang="en-US" sz="1800" b="0" i="0" u="none" strike="noStrike" baseline="0" dirty="0">
                <a:latin typeface="Times-Roman"/>
              </a:rPr>
              <a:t>The big difference between heartbeat and ping/echo is who holds the responsibility for initiating the health check—the monitor or the component itself.</a:t>
            </a:r>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8</a:t>
            </a:fld>
            <a:endParaRPr lang="en-US"/>
          </a:p>
        </p:txBody>
      </p:sp>
    </p:spTree>
    <p:extLst>
      <p:ext uri="{BB962C8B-B14F-4D97-AF65-F5344CB8AC3E}">
        <p14:creationId xmlns:p14="http://schemas.microsoft.com/office/powerpoint/2010/main" val="341260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Error detection in the Voyager ACS is composed of the following:</a:t>
            </a:r>
          </a:p>
          <a:p>
            <a:r>
              <a:rPr lang="en-US" sz="1200" kern="1200" dirty="0">
                <a:solidFill>
                  <a:schemeClr val="tx1"/>
                </a:solidFill>
                <a:latin typeface="+mn-lt"/>
                <a:ea typeface="+mn-ea"/>
                <a:cs typeface="+mn-cs"/>
              </a:rPr>
              <a:t>• Failure of Command and Control Subsystem (CCS) to receive “I’m-Healthy” report every 2 seconds</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In this case, where is the safety critical component?</a:t>
            </a:r>
          </a:p>
          <a:p>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16</a:t>
            </a:fld>
            <a:endParaRPr lang="en-US"/>
          </a:p>
        </p:txBody>
      </p:sp>
    </p:spTree>
    <p:extLst>
      <p:ext uri="{BB962C8B-B14F-4D97-AF65-F5344CB8AC3E}">
        <p14:creationId xmlns:p14="http://schemas.microsoft.com/office/powerpoint/2010/main" val="55797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Sequence diagram</a:t>
            </a:r>
          </a:p>
        </p:txBody>
      </p:sp>
      <p:sp>
        <p:nvSpPr>
          <p:cNvPr id="4" name="Slide Number Placeholder 3"/>
          <p:cNvSpPr>
            <a:spLocks noGrp="1"/>
          </p:cNvSpPr>
          <p:nvPr>
            <p:ph type="sldNum" sz="quarter" idx="5"/>
          </p:nvPr>
        </p:nvSpPr>
        <p:spPr/>
        <p:txBody>
          <a:bodyPr/>
          <a:lstStyle/>
          <a:p>
            <a:fld id="{B3A019F3-8596-4028-9847-CBD3A185B07A}" type="slidenum">
              <a:rPr lang="en-US" smtClean="0"/>
              <a:pPr/>
              <a:t>17</a:t>
            </a:fld>
            <a:endParaRPr lang="en-US"/>
          </a:p>
        </p:txBody>
      </p:sp>
    </p:spTree>
    <p:extLst>
      <p:ext uri="{BB962C8B-B14F-4D97-AF65-F5344CB8AC3E}">
        <p14:creationId xmlns:p14="http://schemas.microsoft.com/office/powerpoint/2010/main" val="173995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762000"/>
          </a:xfrm>
          <a:solidFill>
            <a:schemeClr val="accent6">
              <a:shade val="75000"/>
            </a:schemeClr>
          </a:solidFill>
        </p:spPr>
        <p:txBody>
          <a:bodyPr>
            <a:noAutofit/>
          </a:bodyPr>
          <a:lstStyle>
            <a:lvl1pPr>
              <a:defRPr sz="3200"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F67F149A-ADB5-415A-9FCB-02A00CEFA994}" type="datetime1">
              <a:rPr lang="en-US" smtClean="0"/>
              <a:pPr algn="r"/>
              <a:t>9/4/2024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
        <p:nvSpPr>
          <p:cNvPr id="10" name="TextBox 9"/>
          <p:cNvSpPr txBox="1"/>
          <p:nvPr userDrawn="1"/>
        </p:nvSpPr>
        <p:spPr>
          <a:xfrm>
            <a:off x="406400" y="1383268"/>
            <a:ext cx="10058400" cy="369332"/>
          </a:xfrm>
          <a:prstGeom prst="rect">
            <a:avLst/>
          </a:prstGeom>
          <a:noFill/>
        </p:spPr>
        <p:txBody>
          <a:bodyPr wrap="square" rtlCol="0">
            <a:spAutoFit/>
          </a:bodyPr>
          <a:lstStyle/>
          <a:p>
            <a:pPr marL="347663" indent="-347663">
              <a:buClr>
                <a:schemeClr val="accent6">
                  <a:lumMod val="50000"/>
                </a:schemeClr>
              </a:buClr>
              <a:buFont typeface="Wingdings" pitchFamily="2" charset="2"/>
              <a:buChar char="§"/>
            </a:pPr>
            <a:r>
              <a:rPr lang="en-US" sz="1800" dirty="0"/>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8"/>
          <p:cNvSpPr>
            <a:spLocks noGrp="1"/>
          </p:cNvSpPr>
          <p:nvPr>
            <p:ph type="body" sz="quarter" idx="16"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8"/>
          <p:cNvSpPr>
            <a:spLocks noGrp="1"/>
          </p:cNvSpPr>
          <p:nvPr>
            <p:ph type="body" sz="quarter" idx="18"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9"/>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1"/>
          <p:cNvSpPr>
            <a:spLocks noGrp="1"/>
          </p:cNvSpPr>
          <p:nvPr>
            <p:ph type="dt" sz="half" idx="20"/>
          </p:nvPr>
        </p:nvSpPr>
        <p:spPr/>
        <p:txBody>
          <a:bodyPr/>
          <a:lstStyle/>
          <a:p>
            <a:pPr algn="r"/>
            <a:fld id="{C62827CF-A0EF-4581-ACA3-D3A86640FE20}" type="datetime1">
              <a:rPr lang="en-US" smtClean="0"/>
              <a:pPr algn="r"/>
              <a:t>9/4/2024</a:t>
            </a:fld>
            <a:endParaRPr lang="en-US"/>
          </a:p>
        </p:txBody>
      </p:sp>
      <p:sp>
        <p:nvSpPr>
          <p:cNvPr id="22" name="Rectangle 22"/>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5"/>
          </p:nvPr>
        </p:nvSpPr>
        <p:spPr>
          <a:xfrm>
            <a:off x="402336" y="609600"/>
            <a:ext cx="10765536"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8"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3"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9"/>
          <p:cNvSpPr>
            <a:spLocks noGrp="1"/>
          </p:cNvSpPr>
          <p:nvPr>
            <p:ph type="dt" sz="half" idx="22"/>
          </p:nvPr>
        </p:nvSpPr>
        <p:spPr/>
        <p:txBody>
          <a:bodyPr/>
          <a:lstStyle/>
          <a:p>
            <a:pPr algn="r"/>
            <a:fld id="{8AB9FA84-380B-487E-8C57-06D5866F162D}" type="datetime1">
              <a:rPr lang="en-US" smtClean="0"/>
              <a:pPr algn="r"/>
              <a:t>9/4/2024</a:t>
            </a:fld>
            <a:endParaRPr lang="en-US"/>
          </a:p>
        </p:txBody>
      </p:sp>
      <p:sp>
        <p:nvSpPr>
          <p:cNvPr id="20" name="Rectangle 20"/>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16"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18"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9"/>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3"/>
          <p:cNvSpPr>
            <a:spLocks noGrp="1"/>
          </p:cNvSpPr>
          <p:nvPr>
            <p:ph type="dt" sz="half" idx="22"/>
          </p:nvPr>
        </p:nvSpPr>
        <p:spPr/>
        <p:txBody>
          <a:bodyPr/>
          <a:lstStyle/>
          <a:p>
            <a:pPr algn="r"/>
            <a:fld id="{689DDEAC-9968-4BBA-B6DC-E6D57F4B0DC6}" type="datetime1">
              <a:rPr lang="en-US" smtClean="0"/>
              <a:pPr algn="r"/>
              <a:t>9/4/2024</a:t>
            </a:fld>
            <a:endParaRPr lang="en-US"/>
          </a:p>
        </p:txBody>
      </p:sp>
      <p:sp>
        <p:nvSpPr>
          <p:cNvPr id="27" name="Rectangle 27"/>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p>
            <a:r>
              <a:rPr lang="en-US"/>
              <a:t>Click to edit Master title style</a:t>
            </a:r>
          </a:p>
        </p:txBody>
      </p:sp>
      <p:sp>
        <p:nvSpPr>
          <p:cNvPr id="10"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8" name="Rectangle 11"/>
          <p:cNvSpPr>
            <a:spLocks noGrp="1"/>
          </p:cNvSpPr>
          <p:nvPr>
            <p:ph sz="quarter" idx="16"/>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0"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8"/>
          <p:cNvSpPr>
            <a:spLocks noGrp="1"/>
          </p:cNvSpPr>
          <p:nvPr>
            <p:ph type="body" sz="quarter" idx="17"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3" name="Rectangle 11"/>
          <p:cNvSpPr>
            <a:spLocks noGrp="1"/>
          </p:cNvSpPr>
          <p:nvPr>
            <p:ph sz="quarter" idx="18"/>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9"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20"/>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EEB0FA9-82A7-4404-83AE-97F3C293BC05}" type="datetime1">
              <a:rPr lang="en-US" smtClean="0"/>
              <a:pPr algn="r"/>
              <a:t>9/4/2024</a:t>
            </a:fld>
            <a:endParaRPr lang="en-US"/>
          </a:p>
        </p:txBody>
      </p:sp>
      <p:sp>
        <p:nvSpPr>
          <p:cNvPr id="18" name="Rectangle 18"/>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18" name="Rectangle 8"/>
          <p:cNvSpPr>
            <a:spLocks noGrp="1"/>
          </p:cNvSpPr>
          <p:nvPr>
            <p:ph type="body" sz="quarter" idx="13"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5"/>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a:spLocks noGrp="1"/>
          </p:cNvSpPr>
          <p:nvPr>
            <p:ph type="body" sz="quarter" idx="14"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0" name="Rectangle 11"/>
          <p:cNvSpPr>
            <a:spLocks noGrp="1"/>
          </p:cNvSpPr>
          <p:nvPr>
            <p:ph sz="quarter" idx="16"/>
          </p:nvPr>
        </p:nvSpPr>
        <p:spPr>
          <a:xfrm>
            <a:off x="4064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p:cNvSpPr>
          <p:nvPr>
            <p:ph type="body" sz="quarter" idx="17" hasCustomPrompt="1"/>
          </p:nvPr>
        </p:nvSpPr>
        <p:spPr>
          <a:xfrm>
            <a:off x="4023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8"/>
          </p:nvPr>
        </p:nvSpPr>
        <p:spPr>
          <a:xfrm>
            <a:off x="4023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9" hasCustomPrompt="1"/>
          </p:nvPr>
        </p:nvSpPr>
        <p:spPr>
          <a:xfrm>
            <a:off x="4064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6" name="Rectangle 11"/>
          <p:cNvSpPr>
            <a:spLocks noGrp="1"/>
          </p:cNvSpPr>
          <p:nvPr>
            <p:ph sz="quarter" idx="20"/>
          </p:nvPr>
        </p:nvSpPr>
        <p:spPr>
          <a:xfrm>
            <a:off x="4064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7BF1F27-3004-4600-8938-7DA2C8971172}" type="datetime1">
              <a:rPr lang="en-US" smtClean="0"/>
              <a:pPr algn="r"/>
              <a:t>9/4/2024</a:t>
            </a:fld>
            <a:endParaRPr lang="en-US" dirty="0"/>
          </a:p>
        </p:txBody>
      </p:sp>
      <p:sp>
        <p:nvSpPr>
          <p:cNvPr id="19" name="Rectangle 19"/>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p>
            <a:r>
              <a:rPr lang="en-US"/>
              <a:t>Click to edit Master title style</a:t>
            </a:r>
          </a:p>
        </p:txBody>
      </p:sp>
      <p:sp>
        <p:nvSpPr>
          <p:cNvPr id="23"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9" name="Rectangle 11"/>
          <p:cNvSpPr>
            <a:spLocks noGrp="1"/>
          </p:cNvSpPr>
          <p:nvPr>
            <p:ph sz="quarter" idx="18"/>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Rectangle 8"/>
          <p:cNvSpPr>
            <a:spLocks noGrp="1"/>
          </p:cNvSpPr>
          <p:nvPr>
            <p:ph type="body" sz="quarter" idx="19"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2" name="Rectangle 11"/>
          <p:cNvSpPr>
            <a:spLocks noGrp="1"/>
          </p:cNvSpPr>
          <p:nvPr>
            <p:ph sz="quarter" idx="20"/>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Rectangle 8"/>
          <p:cNvSpPr>
            <a:spLocks noGrp="1"/>
          </p:cNvSpPr>
          <p:nvPr>
            <p:ph type="body" sz="quarter" idx="21"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4" name="Rectangle 11"/>
          <p:cNvSpPr>
            <a:spLocks noGrp="1"/>
          </p:cNvSpPr>
          <p:nvPr>
            <p:ph sz="quarter" idx="22"/>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6"/>
          <p:cNvSpPr>
            <a:spLocks noGrp="1"/>
          </p:cNvSpPr>
          <p:nvPr>
            <p:ph type="dt" sz="half" idx="23"/>
          </p:nvPr>
        </p:nvSpPr>
        <p:spPr/>
        <p:txBody>
          <a:bodyPr/>
          <a:lstStyle/>
          <a:p>
            <a:pPr algn="r"/>
            <a:fld id="{1777B6A9-A5D7-46AE-A624-12E03E6EFB71}" type="datetime1">
              <a:rPr lang="en-US" smtClean="0"/>
              <a:pPr algn="r"/>
              <a:t>9/4/2024</a:t>
            </a:fld>
            <a:endParaRPr lang="en-US"/>
          </a:p>
        </p:txBody>
      </p:sp>
      <p:sp>
        <p:nvSpPr>
          <p:cNvPr id="17" name="Rectangle 17"/>
          <p:cNvSpPr>
            <a:spLocks noGrp="1"/>
          </p:cNvSpPr>
          <p:nvPr>
            <p:ph type="sldNum" sz="quarter" idx="24"/>
          </p:nvPr>
        </p:nvSpPr>
        <p:spPr/>
        <p:txBody>
          <a:bodyPr/>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21" name="Rectangle 8"/>
          <p:cNvSpPr>
            <a:spLocks noGrp="1"/>
          </p:cNvSpPr>
          <p:nvPr>
            <p:ph type="body" sz="quarter" idx="14" hasCustomPrompt="1"/>
          </p:nvPr>
        </p:nvSpPr>
        <p:spPr>
          <a:xfrm>
            <a:off x="410464"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2" name="Rectangle 11"/>
          <p:cNvSpPr>
            <a:spLocks noGrp="1"/>
          </p:cNvSpPr>
          <p:nvPr>
            <p:ph sz="quarter" idx="16"/>
          </p:nvPr>
        </p:nvSpPr>
        <p:spPr>
          <a:xfrm>
            <a:off x="410464"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8"/>
          <p:cNvSpPr>
            <a:spLocks noGrp="1"/>
          </p:cNvSpPr>
          <p:nvPr>
            <p:ph type="body" sz="quarter" idx="17" hasCustomPrompt="1"/>
          </p:nvPr>
        </p:nvSpPr>
        <p:spPr>
          <a:xfrm>
            <a:off x="406400"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6" name="Rectangle 11"/>
          <p:cNvSpPr>
            <a:spLocks noGrp="1"/>
          </p:cNvSpPr>
          <p:nvPr>
            <p:ph sz="quarter" idx="18"/>
          </p:nvPr>
        </p:nvSpPr>
        <p:spPr>
          <a:xfrm>
            <a:off x="406400"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8"/>
          <p:cNvSpPr>
            <a:spLocks noGrp="1"/>
          </p:cNvSpPr>
          <p:nvPr>
            <p:ph type="body" sz="quarter" idx="19" hasCustomPrompt="1"/>
          </p:nvPr>
        </p:nvSpPr>
        <p:spPr>
          <a:xfrm>
            <a:off x="410464"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8" name="Rectangle 11"/>
          <p:cNvSpPr>
            <a:spLocks noGrp="1"/>
          </p:cNvSpPr>
          <p:nvPr>
            <p:ph sz="quarter" idx="20"/>
          </p:nvPr>
        </p:nvSpPr>
        <p:spPr>
          <a:xfrm>
            <a:off x="410464"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8"/>
          <p:cNvSpPr>
            <a:spLocks noGrp="1"/>
          </p:cNvSpPr>
          <p:nvPr>
            <p:ph type="body" sz="quarter" idx="21"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3" name="Rectangle 11"/>
          <p:cNvSpPr>
            <a:spLocks noGrp="1"/>
          </p:cNvSpPr>
          <p:nvPr>
            <p:ph sz="quarter" idx="22"/>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8"/>
          <p:cNvSpPr>
            <a:spLocks noGrp="1"/>
          </p:cNvSpPr>
          <p:nvPr>
            <p:ph type="body" sz="quarter" idx="23"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6" name="Rectangle 11"/>
          <p:cNvSpPr>
            <a:spLocks noGrp="1"/>
          </p:cNvSpPr>
          <p:nvPr>
            <p:ph sz="quarter" idx="24"/>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5"/>
          </p:nvPr>
        </p:nvSpPr>
        <p:spPr/>
        <p:txBody>
          <a:bodyPr/>
          <a:lstStyle/>
          <a:p>
            <a:pPr algn="r"/>
            <a:fld id="{7E428A8B-FA71-42DF-9D3B-0207DB72CACC}" type="datetime1">
              <a:rPr lang="en-US" smtClean="0"/>
              <a:pPr algn="r"/>
              <a:t>9/4/2024</a:t>
            </a:fld>
            <a:endParaRPr lang="en-US"/>
          </a:p>
        </p:txBody>
      </p:sp>
      <p:sp>
        <p:nvSpPr>
          <p:cNvPr id="18" name="Rectangle 18"/>
          <p:cNvSpPr>
            <a:spLocks noGrp="1"/>
          </p:cNvSpPr>
          <p:nvPr>
            <p:ph type="sldNum" sz="quarter" idx="26"/>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p>
            <a:r>
              <a:rPr lang="en-US"/>
              <a:t>Click to edit Master title style</a:t>
            </a:r>
          </a:p>
        </p:txBody>
      </p:sp>
      <p:sp>
        <p:nvSpPr>
          <p:cNvPr id="9" name="Rectangle 6"/>
          <p:cNvSpPr/>
          <p:nvPr/>
        </p:nvSpPr>
        <p:spPr>
          <a:xfrm>
            <a:off x="18288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8" name="Rectangle 6"/>
          <p:cNvSpPr/>
          <p:nvPr/>
        </p:nvSpPr>
        <p:spPr>
          <a:xfrm>
            <a:off x="18288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6" name="Rectangle 6"/>
          <p:cNvSpPr/>
          <p:nvPr/>
        </p:nvSpPr>
        <p:spPr>
          <a:xfrm>
            <a:off x="46736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5" name="Rectangle 6"/>
          <p:cNvSpPr/>
          <p:nvPr/>
        </p:nvSpPr>
        <p:spPr>
          <a:xfrm>
            <a:off x="46736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1" name="Rectangle 6"/>
          <p:cNvSpPr/>
          <p:nvPr/>
        </p:nvSpPr>
        <p:spPr>
          <a:xfrm>
            <a:off x="75184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 name="Rectangle 6"/>
          <p:cNvSpPr/>
          <p:nvPr/>
        </p:nvSpPr>
        <p:spPr>
          <a:xfrm>
            <a:off x="75184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4" name="Rectangle 10"/>
          <p:cNvSpPr>
            <a:spLocks noGrp="1"/>
          </p:cNvSpPr>
          <p:nvPr>
            <p:ph type="pic" sz="quarter" idx="13" hasCustomPrompt="1"/>
          </p:nvPr>
        </p:nvSpPr>
        <p:spPr>
          <a:xfrm>
            <a:off x="2032000" y="1600200"/>
            <a:ext cx="1828800" cy="685800"/>
          </a:xfrm>
        </p:spPr>
        <p:txBody>
          <a:bodyPr/>
          <a:lstStyle/>
          <a:p>
            <a:r>
              <a:rPr lang="en-US" dirty="0"/>
              <a:t>Company</a:t>
            </a:r>
            <a:r>
              <a:rPr lang="en-US" baseline="0" dirty="0"/>
              <a:t> Logo</a:t>
            </a:r>
            <a:endParaRPr lang="en-US" dirty="0"/>
          </a:p>
        </p:txBody>
      </p:sp>
      <p:sp>
        <p:nvSpPr>
          <p:cNvPr id="19" name="Rectangle 10"/>
          <p:cNvSpPr>
            <a:spLocks noGrp="1"/>
          </p:cNvSpPr>
          <p:nvPr>
            <p:ph type="pic" sz="quarter" idx="29" hasCustomPrompt="1"/>
          </p:nvPr>
        </p:nvSpPr>
        <p:spPr>
          <a:xfrm>
            <a:off x="2032000" y="4038600"/>
            <a:ext cx="1828800" cy="685800"/>
          </a:xfrm>
        </p:spPr>
        <p:txBody>
          <a:bodyPr/>
          <a:lstStyle/>
          <a:p>
            <a:r>
              <a:rPr lang="en-US" dirty="0"/>
              <a:t>Company</a:t>
            </a:r>
            <a:r>
              <a:rPr lang="en-US" baseline="0" dirty="0"/>
              <a:t> Logo</a:t>
            </a:r>
            <a:endParaRPr lang="en-US" dirty="0"/>
          </a:p>
        </p:txBody>
      </p:sp>
      <p:sp>
        <p:nvSpPr>
          <p:cNvPr id="27" name="Rectangle 10"/>
          <p:cNvSpPr>
            <a:spLocks noGrp="1"/>
          </p:cNvSpPr>
          <p:nvPr>
            <p:ph type="pic" sz="quarter" idx="17" hasCustomPrompt="1"/>
          </p:nvPr>
        </p:nvSpPr>
        <p:spPr>
          <a:xfrm>
            <a:off x="4876800" y="1600200"/>
            <a:ext cx="1828800" cy="685800"/>
          </a:xfrm>
        </p:spPr>
        <p:txBody>
          <a:bodyPr/>
          <a:lstStyle/>
          <a:p>
            <a:r>
              <a:rPr lang="en-US" dirty="0"/>
              <a:t>Company</a:t>
            </a:r>
            <a:r>
              <a:rPr lang="en-US" baseline="0" dirty="0"/>
              <a:t> Logo</a:t>
            </a:r>
            <a:endParaRPr lang="en-US" dirty="0"/>
          </a:p>
        </p:txBody>
      </p:sp>
      <p:sp>
        <p:nvSpPr>
          <p:cNvPr id="11" name="Rectangle 10"/>
          <p:cNvSpPr>
            <a:spLocks noGrp="1"/>
          </p:cNvSpPr>
          <p:nvPr>
            <p:ph type="pic" sz="quarter" idx="30" hasCustomPrompt="1"/>
          </p:nvPr>
        </p:nvSpPr>
        <p:spPr>
          <a:xfrm>
            <a:off x="4876800" y="4038600"/>
            <a:ext cx="1828800" cy="685800"/>
          </a:xfrm>
        </p:spPr>
        <p:txBody>
          <a:bodyPr/>
          <a:lstStyle/>
          <a:p>
            <a:r>
              <a:rPr lang="en-US" dirty="0"/>
              <a:t>Company</a:t>
            </a:r>
            <a:r>
              <a:rPr lang="en-US" baseline="0" dirty="0"/>
              <a:t> Logo</a:t>
            </a:r>
            <a:endParaRPr lang="en-US" dirty="0"/>
          </a:p>
        </p:txBody>
      </p:sp>
      <p:sp>
        <p:nvSpPr>
          <p:cNvPr id="4" name="Rectangle 10"/>
          <p:cNvSpPr>
            <a:spLocks noGrp="1"/>
          </p:cNvSpPr>
          <p:nvPr>
            <p:ph type="pic" sz="quarter" idx="21" hasCustomPrompt="1"/>
          </p:nvPr>
        </p:nvSpPr>
        <p:spPr>
          <a:xfrm>
            <a:off x="7721600" y="1600200"/>
            <a:ext cx="1828800" cy="685800"/>
          </a:xfrm>
        </p:spPr>
        <p:txBody>
          <a:bodyPr/>
          <a:lstStyle/>
          <a:p>
            <a:r>
              <a:rPr lang="en-US" dirty="0"/>
              <a:t>Company</a:t>
            </a:r>
            <a:r>
              <a:rPr lang="en-US" baseline="0" dirty="0"/>
              <a:t> Logo</a:t>
            </a:r>
            <a:endParaRPr lang="en-US" dirty="0"/>
          </a:p>
        </p:txBody>
      </p:sp>
      <p:sp>
        <p:nvSpPr>
          <p:cNvPr id="15" name="Rectangle 10"/>
          <p:cNvSpPr>
            <a:spLocks noGrp="1"/>
          </p:cNvSpPr>
          <p:nvPr>
            <p:ph type="pic" sz="quarter" idx="31" hasCustomPrompt="1"/>
          </p:nvPr>
        </p:nvSpPr>
        <p:spPr>
          <a:xfrm>
            <a:off x="7721600" y="4038600"/>
            <a:ext cx="1828800" cy="685800"/>
          </a:xfrm>
        </p:spPr>
        <p:txBody>
          <a:bodyPr/>
          <a:lstStyle/>
          <a:p>
            <a:r>
              <a:rPr lang="en-US" dirty="0"/>
              <a:t>Company</a:t>
            </a:r>
            <a:r>
              <a:rPr lang="en-US" baseline="0" dirty="0"/>
              <a:t> Logo</a:t>
            </a:r>
            <a:endParaRPr lang="en-US" dirty="0"/>
          </a:p>
        </p:txBody>
      </p:sp>
      <p:sp>
        <p:nvSpPr>
          <p:cNvPr id="7" name="Rectangle 12"/>
          <p:cNvSpPr>
            <a:spLocks noGrp="1"/>
          </p:cNvSpPr>
          <p:nvPr>
            <p:ph type="body" sz="quarter" idx="14" hasCustomPrompt="1"/>
          </p:nvPr>
        </p:nvSpPr>
        <p:spPr>
          <a:xfrm>
            <a:off x="2032000" y="2895600"/>
            <a:ext cx="1828800" cy="304800"/>
          </a:xfrm>
        </p:spPr>
        <p:txBody>
          <a:bodyPr anchor="ctr"/>
          <a:lstStyle>
            <a:lvl1pPr algn="ctr">
              <a:defRPr b="1"/>
            </a:lvl1pPr>
            <a:extLst/>
          </a:lstStyle>
          <a:p>
            <a:pPr lvl="0"/>
            <a:r>
              <a:rPr lang="en-US" dirty="0"/>
              <a:t>Amount</a:t>
            </a:r>
          </a:p>
        </p:txBody>
      </p:sp>
      <p:sp>
        <p:nvSpPr>
          <p:cNvPr id="28" name="Rectangle 12"/>
          <p:cNvSpPr>
            <a:spLocks noGrp="1"/>
          </p:cNvSpPr>
          <p:nvPr>
            <p:ph type="body" sz="quarter" idx="33" hasCustomPrompt="1"/>
          </p:nvPr>
        </p:nvSpPr>
        <p:spPr>
          <a:xfrm>
            <a:off x="2032000" y="5334000"/>
            <a:ext cx="1828800" cy="304800"/>
          </a:xfrm>
        </p:spPr>
        <p:txBody>
          <a:bodyPr anchor="ctr"/>
          <a:lstStyle>
            <a:lvl1pPr algn="ctr">
              <a:defRPr b="1"/>
            </a:lvl1pPr>
            <a:extLst/>
          </a:lstStyle>
          <a:p>
            <a:pPr lvl="0"/>
            <a:r>
              <a:rPr lang="en-US" dirty="0"/>
              <a:t>Amount</a:t>
            </a:r>
          </a:p>
        </p:txBody>
      </p:sp>
      <p:sp>
        <p:nvSpPr>
          <p:cNvPr id="30" name="Rectangle 12"/>
          <p:cNvSpPr>
            <a:spLocks noGrp="1"/>
          </p:cNvSpPr>
          <p:nvPr>
            <p:ph type="body" sz="quarter" idx="18" hasCustomPrompt="1"/>
          </p:nvPr>
        </p:nvSpPr>
        <p:spPr>
          <a:xfrm>
            <a:off x="4876800" y="2895600"/>
            <a:ext cx="1828800" cy="304800"/>
          </a:xfrm>
        </p:spPr>
        <p:txBody>
          <a:bodyPr anchor="ctr"/>
          <a:lstStyle>
            <a:lvl1pPr algn="ctr">
              <a:defRPr b="1"/>
            </a:lvl1pPr>
            <a:extLst/>
          </a:lstStyle>
          <a:p>
            <a:pPr lvl="0"/>
            <a:r>
              <a:rPr lang="en-US" dirty="0"/>
              <a:t>Amount</a:t>
            </a:r>
          </a:p>
        </p:txBody>
      </p:sp>
      <p:sp>
        <p:nvSpPr>
          <p:cNvPr id="13" name="Rectangle 12"/>
          <p:cNvSpPr>
            <a:spLocks noGrp="1"/>
          </p:cNvSpPr>
          <p:nvPr>
            <p:ph type="body" sz="quarter" idx="34" hasCustomPrompt="1"/>
          </p:nvPr>
        </p:nvSpPr>
        <p:spPr>
          <a:xfrm>
            <a:off x="4876800" y="5334000"/>
            <a:ext cx="1828800" cy="304800"/>
          </a:xfrm>
        </p:spPr>
        <p:txBody>
          <a:bodyPr anchor="ctr"/>
          <a:lstStyle>
            <a:lvl1pPr algn="ctr">
              <a:defRPr b="1"/>
            </a:lvl1pPr>
            <a:extLst/>
          </a:lstStyle>
          <a:p>
            <a:pPr lvl="0"/>
            <a:r>
              <a:rPr lang="en-US" dirty="0"/>
              <a:t>Amount</a:t>
            </a:r>
          </a:p>
        </p:txBody>
      </p:sp>
      <p:sp>
        <p:nvSpPr>
          <p:cNvPr id="14" name="Rectangle 12"/>
          <p:cNvSpPr>
            <a:spLocks noGrp="1"/>
          </p:cNvSpPr>
          <p:nvPr>
            <p:ph type="body" sz="quarter" idx="22" hasCustomPrompt="1"/>
          </p:nvPr>
        </p:nvSpPr>
        <p:spPr>
          <a:xfrm>
            <a:off x="7721600" y="2895600"/>
            <a:ext cx="1828800" cy="304800"/>
          </a:xfrm>
        </p:spPr>
        <p:txBody>
          <a:bodyPr anchor="ctr"/>
          <a:lstStyle>
            <a:lvl1pPr algn="ctr">
              <a:defRPr b="1"/>
            </a:lvl1pPr>
            <a:extLst/>
          </a:lstStyle>
          <a:p>
            <a:pPr lvl="0"/>
            <a:r>
              <a:rPr lang="en-US" dirty="0"/>
              <a:t>Amount</a:t>
            </a:r>
          </a:p>
        </p:txBody>
      </p:sp>
      <p:sp>
        <p:nvSpPr>
          <p:cNvPr id="2" name="Rectangle 12"/>
          <p:cNvSpPr>
            <a:spLocks noGrp="1"/>
          </p:cNvSpPr>
          <p:nvPr>
            <p:ph type="body" sz="quarter" idx="35" hasCustomPrompt="1"/>
          </p:nvPr>
        </p:nvSpPr>
        <p:spPr>
          <a:xfrm>
            <a:off x="7721600" y="5334000"/>
            <a:ext cx="1828800" cy="304800"/>
          </a:xfrm>
        </p:spPr>
        <p:txBody>
          <a:bodyPr anchor="ctr"/>
          <a:lstStyle>
            <a:lvl1pPr algn="ctr">
              <a:defRPr b="1"/>
            </a:lvl1pPr>
            <a:extLst/>
          </a:lstStyle>
          <a:p>
            <a:pPr lvl="0"/>
            <a:r>
              <a:rPr lang="en-US" dirty="0"/>
              <a:t>Amount</a:t>
            </a:r>
          </a:p>
        </p:txBody>
      </p:sp>
      <p:sp>
        <p:nvSpPr>
          <p:cNvPr id="44" name="Rectangle 11"/>
          <p:cNvSpPr>
            <a:spLocks noGrp="1"/>
          </p:cNvSpPr>
          <p:nvPr>
            <p:ph type="body" sz="quarter" idx="15" hasCustomPrompt="1"/>
          </p:nvPr>
        </p:nvSpPr>
        <p:spPr>
          <a:xfrm>
            <a:off x="2032000" y="3200400"/>
            <a:ext cx="1828800" cy="152400"/>
          </a:xfrm>
        </p:spPr>
        <p:txBody>
          <a:bodyPr anchor="ctr">
            <a:noAutofit/>
          </a:bodyPr>
          <a:lstStyle>
            <a:lvl1pPr algn="ctr">
              <a:defRPr sz="800" i="1"/>
            </a:lvl1pPr>
            <a:extLst/>
          </a:lstStyle>
          <a:p>
            <a:pPr lvl="0"/>
            <a:r>
              <a:rPr lang="en-US" dirty="0"/>
              <a:t>Date</a:t>
            </a:r>
          </a:p>
        </p:txBody>
      </p:sp>
      <p:sp>
        <p:nvSpPr>
          <p:cNvPr id="35" name="Rectangle 11"/>
          <p:cNvSpPr>
            <a:spLocks noGrp="1"/>
          </p:cNvSpPr>
          <p:nvPr>
            <p:ph type="body" sz="quarter" idx="37" hasCustomPrompt="1"/>
          </p:nvPr>
        </p:nvSpPr>
        <p:spPr>
          <a:xfrm>
            <a:off x="2032000" y="5638800"/>
            <a:ext cx="1828800" cy="152400"/>
          </a:xfrm>
        </p:spPr>
        <p:txBody>
          <a:bodyPr anchor="ctr">
            <a:noAutofit/>
          </a:bodyPr>
          <a:lstStyle>
            <a:lvl1pPr algn="ctr">
              <a:defRPr sz="800" i="1"/>
            </a:lvl1pPr>
            <a:extLst/>
          </a:lstStyle>
          <a:p>
            <a:pPr lvl="0"/>
            <a:r>
              <a:rPr lang="en-US" dirty="0"/>
              <a:t>Date</a:t>
            </a:r>
          </a:p>
        </p:txBody>
      </p:sp>
      <p:sp>
        <p:nvSpPr>
          <p:cNvPr id="34" name="Rectangle 11"/>
          <p:cNvSpPr>
            <a:spLocks noGrp="1"/>
          </p:cNvSpPr>
          <p:nvPr>
            <p:ph type="body" sz="quarter" idx="19" hasCustomPrompt="1"/>
          </p:nvPr>
        </p:nvSpPr>
        <p:spPr>
          <a:xfrm>
            <a:off x="4876800" y="3200400"/>
            <a:ext cx="1828800" cy="152400"/>
          </a:xfrm>
        </p:spPr>
        <p:txBody>
          <a:bodyPr anchor="ctr">
            <a:noAutofit/>
          </a:bodyPr>
          <a:lstStyle>
            <a:lvl1pPr algn="ctr">
              <a:defRPr sz="800" i="1"/>
            </a:lvl1pPr>
            <a:extLst/>
          </a:lstStyle>
          <a:p>
            <a:pPr lvl="0"/>
            <a:r>
              <a:rPr lang="en-US" dirty="0"/>
              <a:t>Date</a:t>
            </a:r>
          </a:p>
        </p:txBody>
      </p:sp>
      <p:sp>
        <p:nvSpPr>
          <p:cNvPr id="40" name="Rectangle 11"/>
          <p:cNvSpPr>
            <a:spLocks noGrp="1"/>
          </p:cNvSpPr>
          <p:nvPr>
            <p:ph type="body" sz="quarter" idx="38" hasCustomPrompt="1"/>
          </p:nvPr>
        </p:nvSpPr>
        <p:spPr>
          <a:xfrm>
            <a:off x="4876800" y="5638800"/>
            <a:ext cx="1828800" cy="152400"/>
          </a:xfrm>
        </p:spPr>
        <p:txBody>
          <a:bodyPr anchor="ctr">
            <a:noAutofit/>
          </a:bodyPr>
          <a:lstStyle>
            <a:lvl1pPr algn="ctr">
              <a:defRPr sz="800" i="1"/>
            </a:lvl1pPr>
            <a:extLst/>
          </a:lstStyle>
          <a:p>
            <a:pPr lvl="0"/>
            <a:r>
              <a:rPr lang="en-US" dirty="0"/>
              <a:t>Date</a:t>
            </a:r>
          </a:p>
        </p:txBody>
      </p:sp>
      <p:sp>
        <p:nvSpPr>
          <p:cNvPr id="38" name="Rectangle 11"/>
          <p:cNvSpPr>
            <a:spLocks noGrp="1"/>
          </p:cNvSpPr>
          <p:nvPr>
            <p:ph type="body" sz="quarter" idx="23" hasCustomPrompt="1"/>
          </p:nvPr>
        </p:nvSpPr>
        <p:spPr>
          <a:xfrm>
            <a:off x="7721600" y="3200400"/>
            <a:ext cx="1828800" cy="152400"/>
          </a:xfrm>
        </p:spPr>
        <p:txBody>
          <a:bodyPr anchor="ctr">
            <a:noAutofit/>
          </a:bodyPr>
          <a:lstStyle>
            <a:lvl1pPr algn="ctr">
              <a:defRPr sz="800" i="1"/>
            </a:lvl1pPr>
            <a:extLst/>
          </a:lstStyle>
          <a:p>
            <a:pPr lvl="0"/>
            <a:r>
              <a:rPr lang="en-US" dirty="0"/>
              <a:t>Date</a:t>
            </a:r>
          </a:p>
        </p:txBody>
      </p:sp>
      <p:sp>
        <p:nvSpPr>
          <p:cNvPr id="33" name="Rectangle 11"/>
          <p:cNvSpPr>
            <a:spLocks noGrp="1"/>
          </p:cNvSpPr>
          <p:nvPr>
            <p:ph type="body" sz="quarter" idx="39" hasCustomPrompt="1"/>
          </p:nvPr>
        </p:nvSpPr>
        <p:spPr>
          <a:xfrm>
            <a:off x="7721600" y="5638800"/>
            <a:ext cx="1828800" cy="152400"/>
          </a:xfrm>
        </p:spPr>
        <p:txBody>
          <a:bodyPr anchor="ctr">
            <a:noAutofit/>
          </a:bodyPr>
          <a:lstStyle>
            <a:lvl1pPr algn="ctr">
              <a:defRPr sz="800" i="1"/>
            </a:lvl1pPr>
            <a:extLst/>
          </a:lstStyle>
          <a:p>
            <a:pPr lvl="0"/>
            <a:r>
              <a:rPr lang="en-US" dirty="0"/>
              <a:t>Date</a:t>
            </a:r>
          </a:p>
        </p:txBody>
      </p:sp>
      <p:sp>
        <p:nvSpPr>
          <p:cNvPr id="5" name="Rectangle 14"/>
          <p:cNvSpPr>
            <a:spLocks noGrp="1"/>
          </p:cNvSpPr>
          <p:nvPr>
            <p:ph type="body" sz="quarter" idx="16" hasCustomPrompt="1"/>
          </p:nvPr>
        </p:nvSpPr>
        <p:spPr>
          <a:xfrm>
            <a:off x="2032000" y="2286000"/>
            <a:ext cx="1828800" cy="609600"/>
          </a:xfrm>
        </p:spPr>
        <p:txBody>
          <a:bodyPr anchor="ctr"/>
          <a:lstStyle>
            <a:lvl1pPr algn="ctr">
              <a:defRPr sz="800"/>
            </a:lvl1pPr>
            <a:extLst/>
          </a:lstStyle>
          <a:p>
            <a:pPr lvl="0"/>
            <a:r>
              <a:rPr lang="en-US" dirty="0"/>
              <a:t>Description</a:t>
            </a:r>
          </a:p>
        </p:txBody>
      </p:sp>
      <p:sp>
        <p:nvSpPr>
          <p:cNvPr id="56" name="Rectangle 14"/>
          <p:cNvSpPr>
            <a:spLocks noGrp="1"/>
          </p:cNvSpPr>
          <p:nvPr>
            <p:ph type="body" sz="quarter" idx="41" hasCustomPrompt="1"/>
          </p:nvPr>
        </p:nvSpPr>
        <p:spPr>
          <a:xfrm>
            <a:off x="2032000" y="4724400"/>
            <a:ext cx="1828800" cy="609600"/>
          </a:xfrm>
        </p:spPr>
        <p:txBody>
          <a:bodyPr anchor="ctr"/>
          <a:lstStyle>
            <a:lvl1pPr algn="ctr">
              <a:defRPr sz="800"/>
            </a:lvl1pPr>
            <a:extLst/>
          </a:lstStyle>
          <a:p>
            <a:pPr lvl="0"/>
            <a:r>
              <a:rPr lang="en-US" dirty="0"/>
              <a:t>Description</a:t>
            </a:r>
          </a:p>
        </p:txBody>
      </p:sp>
      <p:sp>
        <p:nvSpPr>
          <p:cNvPr id="62" name="Rectangle 14"/>
          <p:cNvSpPr>
            <a:spLocks noGrp="1"/>
          </p:cNvSpPr>
          <p:nvPr>
            <p:ph type="body" sz="quarter" idx="20" hasCustomPrompt="1"/>
          </p:nvPr>
        </p:nvSpPr>
        <p:spPr>
          <a:xfrm>
            <a:off x="4876800" y="2286000"/>
            <a:ext cx="1828800" cy="609600"/>
          </a:xfrm>
        </p:spPr>
        <p:txBody>
          <a:bodyPr anchor="ctr"/>
          <a:lstStyle>
            <a:lvl1pPr algn="ctr">
              <a:defRPr sz="800"/>
            </a:lvl1pPr>
            <a:extLst/>
          </a:lstStyle>
          <a:p>
            <a:pPr lvl="0"/>
            <a:r>
              <a:rPr lang="en-US" dirty="0"/>
              <a:t>Description</a:t>
            </a:r>
          </a:p>
        </p:txBody>
      </p:sp>
      <p:sp>
        <p:nvSpPr>
          <p:cNvPr id="37" name="Rectangle 14"/>
          <p:cNvSpPr>
            <a:spLocks noGrp="1"/>
          </p:cNvSpPr>
          <p:nvPr>
            <p:ph type="body" sz="quarter" idx="42" hasCustomPrompt="1"/>
          </p:nvPr>
        </p:nvSpPr>
        <p:spPr>
          <a:xfrm>
            <a:off x="4876800" y="4724400"/>
            <a:ext cx="1828800" cy="609600"/>
          </a:xfrm>
        </p:spPr>
        <p:txBody>
          <a:bodyPr anchor="ctr"/>
          <a:lstStyle>
            <a:lvl1pPr algn="ctr">
              <a:defRPr sz="800"/>
            </a:lvl1pPr>
            <a:extLst/>
          </a:lstStyle>
          <a:p>
            <a:pPr lvl="0"/>
            <a:r>
              <a:rPr lang="en-US" dirty="0"/>
              <a:t>Description</a:t>
            </a:r>
          </a:p>
        </p:txBody>
      </p:sp>
      <p:sp>
        <p:nvSpPr>
          <p:cNvPr id="41" name="Rectangle 14"/>
          <p:cNvSpPr>
            <a:spLocks noGrp="1"/>
          </p:cNvSpPr>
          <p:nvPr>
            <p:ph type="body" sz="quarter" idx="24" hasCustomPrompt="1"/>
          </p:nvPr>
        </p:nvSpPr>
        <p:spPr>
          <a:xfrm>
            <a:off x="7721600" y="2286000"/>
            <a:ext cx="1828800" cy="609600"/>
          </a:xfrm>
        </p:spPr>
        <p:txBody>
          <a:bodyPr anchor="ctr"/>
          <a:lstStyle>
            <a:lvl1pPr algn="ctr">
              <a:defRPr sz="800"/>
            </a:lvl1pPr>
            <a:extLst/>
          </a:lstStyle>
          <a:p>
            <a:pPr lvl="0"/>
            <a:r>
              <a:rPr lang="en-US" dirty="0"/>
              <a:t>Description</a:t>
            </a:r>
          </a:p>
        </p:txBody>
      </p:sp>
      <p:sp>
        <p:nvSpPr>
          <p:cNvPr id="52" name="Rectangle 14"/>
          <p:cNvSpPr>
            <a:spLocks noGrp="1"/>
          </p:cNvSpPr>
          <p:nvPr>
            <p:ph type="body" sz="quarter" idx="43" hasCustomPrompt="1"/>
          </p:nvPr>
        </p:nvSpPr>
        <p:spPr>
          <a:xfrm>
            <a:off x="7721600" y="4724400"/>
            <a:ext cx="1828800" cy="609600"/>
          </a:xfrm>
        </p:spPr>
        <p:txBody>
          <a:bodyPr anchor="ctr"/>
          <a:lstStyle>
            <a:lvl1pPr algn="ctr">
              <a:defRPr sz="800"/>
            </a:lvl1pPr>
            <a:extLst/>
          </a:lstStyle>
          <a:p>
            <a:pPr lvl="0"/>
            <a:r>
              <a:rPr lang="en-US" dirty="0"/>
              <a:t>Description</a:t>
            </a:r>
          </a:p>
        </p:txBody>
      </p:sp>
      <p:sp>
        <p:nvSpPr>
          <p:cNvPr id="39" name="Rectangle 51"/>
          <p:cNvSpPr>
            <a:spLocks noGrp="1"/>
          </p:cNvSpPr>
          <p:nvPr>
            <p:ph type="body" sz="quarter" idx="46"/>
          </p:nvPr>
        </p:nvSpPr>
        <p:spPr>
          <a:xfrm>
            <a:off x="406400" y="381000"/>
            <a:ext cx="10769600" cy="838200"/>
          </a:xfrm>
        </p:spPr>
        <p:txBody>
          <a:bodyPr/>
          <a:lstStyle>
            <a:lvl1pPr>
              <a:defRPr sz="1200"/>
            </a:lvl1pPr>
            <a:extLst/>
          </a:lstStyle>
          <a:p>
            <a:pPr lvl="0"/>
            <a:r>
              <a:rPr lang="en-US"/>
              <a:t>Click to edit Master text styles</a:t>
            </a:r>
          </a:p>
        </p:txBody>
      </p:sp>
      <p:sp>
        <p:nvSpPr>
          <p:cNvPr id="42" name="Rectangle 42"/>
          <p:cNvSpPr>
            <a:spLocks noGrp="1"/>
          </p:cNvSpPr>
          <p:nvPr>
            <p:ph type="dt" sz="half" idx="47"/>
          </p:nvPr>
        </p:nvSpPr>
        <p:spPr/>
        <p:txBody>
          <a:bodyPr/>
          <a:lstStyle/>
          <a:p>
            <a:pPr algn="r"/>
            <a:fld id="{5EA243D4-FE7B-4E09-BADF-BD83F280BBD5}" type="datetime1">
              <a:rPr lang="en-US" smtClean="0"/>
              <a:pPr algn="r"/>
              <a:t>9/4/2024</a:t>
            </a:fld>
            <a:endParaRPr lang="en-US"/>
          </a:p>
        </p:txBody>
      </p:sp>
      <p:sp>
        <p:nvSpPr>
          <p:cNvPr id="43" name="Rectangle 43"/>
          <p:cNvSpPr>
            <a:spLocks noGrp="1"/>
          </p:cNvSpPr>
          <p:nvPr>
            <p:ph type="sldNum" sz="quarter" idx="48"/>
          </p:nvPr>
        </p:nvSpPr>
        <p:spPr/>
        <p:txBody>
          <a:bodyPr/>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12192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hasCustomPrompt="1"/>
          </p:nvPr>
        </p:nvSpPr>
        <p:spPr>
          <a:xfrm>
            <a:off x="304800" y="4706112"/>
            <a:ext cx="92456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add author information</a:t>
            </a:r>
          </a:p>
        </p:txBody>
      </p:sp>
      <p:sp>
        <p:nvSpPr>
          <p:cNvPr id="15" name="Rectangle 15"/>
          <p:cNvSpPr>
            <a:spLocks noGrp="1"/>
          </p:cNvSpPr>
          <p:nvPr>
            <p:ph type="sldNum" sz="quarter" idx="11"/>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p>
            <a:endParaRPr lang="en-US" dirty="0"/>
          </a:p>
        </p:txBody>
      </p:sp>
      <p:sp>
        <p:nvSpPr>
          <p:cNvPr id="8" name="Rectangle 10"/>
          <p:cNvSpPr/>
          <p:nvPr userDrawn="1"/>
        </p:nvSpPr>
        <p:spPr>
          <a:xfrm>
            <a:off x="0" y="0"/>
            <a:ext cx="12192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0" name="Date Placeholder 9"/>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DE7DADB7-7648-44BF-990B-72D9CBB64046}" type="datetime1">
              <a:rPr lang="en-US" smtClean="0"/>
              <a:pPr/>
              <a:t>9/4/2024</a:t>
            </a:fld>
            <a:endParaRPr lang="en-US" dirty="0"/>
          </a:p>
        </p:txBody>
      </p:sp>
      <p:sp>
        <p:nvSpPr>
          <p:cNvPr id="12" name="Rectangle 11"/>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30722"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10769600" y="5795942"/>
            <a:ext cx="1422400" cy="1062059"/>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37" name="Rectangle 37"/>
          <p:cNvSpPr>
            <a:spLocks noGrp="1"/>
          </p:cNvSpPr>
          <p:nvPr>
            <p:ph type="body" sz="quarter" idx="13" hasCustomPrompt="1"/>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3" name="Rectangle 37"/>
          <p:cNvSpPr>
            <a:spLocks noGrp="1"/>
          </p:cNvSpPr>
          <p:nvPr>
            <p:ph type="body" sz="quarter" idx="15" hasCustomPrompt="1"/>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1" name="Rectangle 37"/>
          <p:cNvSpPr>
            <a:spLocks noGrp="1"/>
          </p:cNvSpPr>
          <p:nvPr>
            <p:ph type="body" sz="quarter" idx="17" hasCustomPrompt="1"/>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5" name="Rectangle 37"/>
          <p:cNvSpPr>
            <a:spLocks noGrp="1"/>
          </p:cNvSpPr>
          <p:nvPr>
            <p:ph type="body" sz="quarter" idx="19" hasCustomPrompt="1"/>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7" name="Rectangle 37"/>
          <p:cNvSpPr>
            <a:spLocks noGrp="1"/>
          </p:cNvSpPr>
          <p:nvPr>
            <p:ph type="body" sz="quarter" idx="21" hasCustomPrompt="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9" name="Rectangle 37"/>
          <p:cNvSpPr>
            <a:spLocks noGrp="1"/>
          </p:cNvSpPr>
          <p:nvPr>
            <p:ph type="body" sz="quarter" idx="23" hasCustomPrompt="1"/>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1" name="Rectangle 37"/>
          <p:cNvSpPr>
            <a:spLocks noGrp="1"/>
          </p:cNvSpPr>
          <p:nvPr>
            <p:ph type="body" sz="quarter" idx="25" hasCustomPrompt="1"/>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3" name="Rectangle 37"/>
          <p:cNvSpPr>
            <a:spLocks noGrp="1"/>
          </p:cNvSpPr>
          <p:nvPr>
            <p:ph type="body" sz="quarter" idx="27" hasCustomPrompt="1"/>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5" name="Rectangle 37"/>
          <p:cNvSpPr>
            <a:spLocks noGrp="1"/>
          </p:cNvSpPr>
          <p:nvPr>
            <p:ph type="body" sz="quarter" idx="29" hasCustomPrompt="1"/>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57" name="Rectangle 37"/>
          <p:cNvSpPr>
            <a:spLocks noGrp="1"/>
          </p:cNvSpPr>
          <p:nvPr>
            <p:ph type="body" sz="quarter" idx="31" hasCustomPrompt="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6" name="Rectangle 37"/>
          <p:cNvSpPr>
            <a:spLocks noGrp="1"/>
          </p:cNvSpPr>
          <p:nvPr>
            <p:ph type="body" sz="quarter" idx="33" hasCustomPrompt="1"/>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8" name="Rectangle 37"/>
          <p:cNvSpPr>
            <a:spLocks noGrp="1"/>
          </p:cNvSpPr>
          <p:nvPr>
            <p:ph type="body" sz="quarter" idx="35" hasCustomPrompt="1"/>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98" name="Rectangle 37"/>
          <p:cNvSpPr>
            <a:spLocks noGrp="1"/>
          </p:cNvSpPr>
          <p:nvPr>
            <p:ph type="body" sz="quarter" idx="14" hasCustomPrompt="1"/>
          </p:nvPr>
        </p:nvSpPr>
        <p:spPr>
          <a:xfrm>
            <a:off x="10261600" y="381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p>
        </p:txBody>
      </p:sp>
      <p:sp>
        <p:nvSpPr>
          <p:cNvPr id="44" name="Rectangle 37"/>
          <p:cNvSpPr>
            <a:spLocks noGrp="1"/>
          </p:cNvSpPr>
          <p:nvPr>
            <p:ph type="body" sz="quarter" idx="16" hasCustomPrompt="1"/>
          </p:nvPr>
        </p:nvSpPr>
        <p:spPr>
          <a:xfrm>
            <a:off x="10261600" y="838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2" name="Rectangle 37"/>
          <p:cNvSpPr>
            <a:spLocks noGrp="1"/>
          </p:cNvSpPr>
          <p:nvPr>
            <p:ph type="body" sz="quarter" idx="18" hasCustomPrompt="1"/>
          </p:nvPr>
        </p:nvSpPr>
        <p:spPr>
          <a:xfrm>
            <a:off x="10261600" y="1295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6" name="Rectangle 37"/>
          <p:cNvSpPr>
            <a:spLocks noGrp="1"/>
          </p:cNvSpPr>
          <p:nvPr>
            <p:ph type="body" sz="quarter" idx="20" hasCustomPrompt="1"/>
          </p:nvPr>
        </p:nvSpPr>
        <p:spPr>
          <a:xfrm>
            <a:off x="10261600" y="1752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8" name="Rectangle 37"/>
          <p:cNvSpPr>
            <a:spLocks noGrp="1"/>
          </p:cNvSpPr>
          <p:nvPr>
            <p:ph type="body" sz="quarter" idx="22" hasCustomPrompt="1"/>
          </p:nvPr>
        </p:nvSpPr>
        <p:spPr>
          <a:xfrm>
            <a:off x="10261600" y="2209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0" name="Rectangle 37"/>
          <p:cNvSpPr>
            <a:spLocks noGrp="1"/>
          </p:cNvSpPr>
          <p:nvPr>
            <p:ph type="body" sz="quarter" idx="24" hasCustomPrompt="1"/>
          </p:nvPr>
        </p:nvSpPr>
        <p:spPr>
          <a:xfrm>
            <a:off x="10261600" y="2667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2" name="Rectangle 37"/>
          <p:cNvSpPr>
            <a:spLocks noGrp="1"/>
          </p:cNvSpPr>
          <p:nvPr>
            <p:ph type="body" sz="quarter" idx="26" hasCustomPrompt="1"/>
          </p:nvPr>
        </p:nvSpPr>
        <p:spPr>
          <a:xfrm>
            <a:off x="10261600" y="3124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4" name="Rectangle 37"/>
          <p:cNvSpPr>
            <a:spLocks noGrp="1"/>
          </p:cNvSpPr>
          <p:nvPr>
            <p:ph type="body" sz="quarter" idx="28" hasCustomPrompt="1"/>
          </p:nvPr>
        </p:nvSpPr>
        <p:spPr>
          <a:xfrm>
            <a:off x="10261600" y="3581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6" name="Rectangle 37"/>
          <p:cNvSpPr>
            <a:spLocks noGrp="1"/>
          </p:cNvSpPr>
          <p:nvPr>
            <p:ph type="body" sz="quarter" idx="30" hasCustomPrompt="1"/>
          </p:nvPr>
        </p:nvSpPr>
        <p:spPr>
          <a:xfrm>
            <a:off x="10261600" y="4038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8" name="Rectangle 37"/>
          <p:cNvSpPr>
            <a:spLocks noGrp="1"/>
          </p:cNvSpPr>
          <p:nvPr>
            <p:ph type="body" sz="quarter" idx="32" hasCustomPrompt="1"/>
          </p:nvPr>
        </p:nvSpPr>
        <p:spPr>
          <a:xfrm>
            <a:off x="10261600" y="4495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7" name="Rectangle 37"/>
          <p:cNvSpPr>
            <a:spLocks noGrp="1"/>
          </p:cNvSpPr>
          <p:nvPr>
            <p:ph type="body" sz="quarter" idx="34" hasCustomPrompt="1"/>
          </p:nvPr>
        </p:nvSpPr>
        <p:spPr>
          <a:xfrm>
            <a:off x="10261600" y="4953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9" name="Rectangle 37"/>
          <p:cNvSpPr>
            <a:spLocks noGrp="1"/>
          </p:cNvSpPr>
          <p:nvPr>
            <p:ph type="body" sz="quarter" idx="36" hasCustomPrompt="1"/>
          </p:nvPr>
        </p:nvSpPr>
        <p:spPr>
          <a:xfrm>
            <a:off x="10261600" y="5410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0" name="Rectangle 37"/>
          <p:cNvSpPr>
            <a:spLocks noGrp="1"/>
          </p:cNvSpPr>
          <p:nvPr>
            <p:ph type="body" sz="quarter" idx="37" hasCustomPrompt="1"/>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dirty="0"/>
              <a:t>Click to add agenda item</a:t>
            </a:r>
          </a:p>
        </p:txBody>
      </p:sp>
      <p:sp>
        <p:nvSpPr>
          <p:cNvPr id="31" name="Rectangle 37"/>
          <p:cNvSpPr>
            <a:spLocks noGrp="1"/>
          </p:cNvSpPr>
          <p:nvPr>
            <p:ph type="body" sz="quarter" idx="38" hasCustomPrompt="1"/>
          </p:nvPr>
        </p:nvSpPr>
        <p:spPr>
          <a:xfrm>
            <a:off x="10261600" y="5867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2" name="Rectangle 32"/>
          <p:cNvSpPr>
            <a:spLocks noGrp="1"/>
          </p:cNvSpPr>
          <p:nvPr>
            <p:ph type="dt" sz="half" idx="39"/>
          </p:nvPr>
        </p:nvSpPr>
        <p:spPr/>
        <p:txBody>
          <a:bodyPr/>
          <a:lstStyle>
            <a:lvl1pPr>
              <a:defRPr sz="1100"/>
            </a:lvl1pPr>
            <a:extLst/>
          </a:lstStyle>
          <a:p>
            <a:pPr algn="r"/>
            <a:fld id="{ED46C288-20EB-40C5-9FAA-C79523672892}" type="datetime1">
              <a:rPr lang="en-US" sz="1100" smtClean="0"/>
              <a:pPr algn="r"/>
              <a:t>9/4/2024</a:t>
            </a:fld>
            <a:endParaRPr lang="en-US" sz="1100"/>
          </a:p>
        </p:txBody>
      </p:sp>
      <p:sp>
        <p:nvSpPr>
          <p:cNvPr id="33" name="Rectangle 33"/>
          <p:cNvSpPr>
            <a:spLocks noGrp="1"/>
          </p:cNvSpPr>
          <p:nvPr>
            <p:ph type="sldNum" sz="quarter" idx="40"/>
          </p:nvPr>
        </p:nvSpPr>
        <p:spPr/>
        <p:txBody>
          <a:bodyPr/>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4" name="Title 13"/>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58F9FF61-682A-4F19-9E6C-0C1852620258}" type="datetime1">
              <a:rPr lang="en-US" smtClean="0"/>
              <a:pPr/>
              <a:t>9/4/2024</a:t>
            </a:fld>
            <a:endParaRPr lang="en-US" dirty="0"/>
          </a:p>
        </p:txBody>
      </p:sp>
      <p:sp>
        <p:nvSpPr>
          <p:cNvPr id="4" name="Rectangle 4"/>
          <p:cNvSpPr>
            <a:spLocks noGrp="1"/>
          </p:cNvSpPr>
          <p:nvPr>
            <p:ph type="ftr" sz="quarter" idx="11"/>
          </p:nvPr>
        </p:nvSpPr>
        <p:spPr>
          <a:xfrm>
            <a:off x="3606800" y="6477000"/>
            <a:ext cx="49784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1" name="Rectangle 10"/>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28674"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9956801" y="5943600"/>
            <a:ext cx="1224643"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647D17C9-17F1-473D-BE50-6DAC61FDADB2}" type="datetime1">
              <a:rPr lang="en-US" smtClean="0"/>
              <a:pPr algn="r"/>
              <a:t>9/4/2024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6" name="Rectangle 6"/>
          <p:cNvSpPr>
            <a:spLocks noGrp="1"/>
          </p:cNvSpPr>
          <p:nvPr>
            <p:ph type="dt" sz="half" idx="10"/>
          </p:nvPr>
        </p:nvSpPr>
        <p:spPr/>
        <p:txBody>
          <a:bodyPr/>
          <a:lstStyle/>
          <a:p>
            <a:pPr algn="r"/>
            <a:fld id="{C14BC3C9-A685-472C-8276-68FAD2641ACB}" type="datetime1">
              <a:rPr lang="en-US" smtClean="0"/>
              <a:pPr algn="r"/>
              <a:t>9/4/2024</a:t>
            </a:fld>
            <a:endParaRPr lang="en-US"/>
          </a:p>
        </p:txBody>
      </p:sp>
      <p:sp>
        <p:nvSpPr>
          <p:cNvPr id="8" name="Rectangle 8"/>
          <p:cNvSpPr>
            <a:spLocks noGrp="1"/>
          </p:cNvSpPr>
          <p:nvPr>
            <p:ph type="sldNum" sz="quarter" idx="11"/>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406400" y="609600"/>
            <a:ext cx="107696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p:txBody>
          <a:bodyPr/>
          <a:lstStyle/>
          <a:p>
            <a:pPr algn="r"/>
            <a:fld id="{3D75E07C-0522-4AF0-A966-D05316F558E7}" type="datetime1">
              <a:rPr lang="en-US" smtClean="0"/>
              <a:pPr algn="r"/>
              <a:t>9/4/2024</a:t>
            </a:fld>
            <a:endParaRPr lang="en-US"/>
          </a:p>
        </p:txBody>
      </p:sp>
      <p:sp>
        <p:nvSpPr>
          <p:cNvPr id="10" name="Rectangle 10"/>
          <p:cNvSpPr>
            <a:spLocks noGrp="1"/>
          </p:cNvSpPr>
          <p:nvPr>
            <p:ph type="sldNum" sz="quarter" idx="17"/>
          </p:nvPr>
        </p:nvSpPr>
        <p:spPr/>
        <p:txBody>
          <a:bodyPr/>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31"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9"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6"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7"/>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18"/>
          </p:nvPr>
        </p:nvSpPr>
        <p:spPr/>
        <p:txBody>
          <a:bodyPr/>
          <a:lstStyle/>
          <a:p>
            <a:pPr algn="r"/>
            <a:fld id="{E670A75E-E93C-4A89-BCBC-7B6289FEC257}" type="datetime1">
              <a:rPr lang="en-US" smtClean="0"/>
              <a:pPr algn="r"/>
              <a:t>9/4/2024</a:t>
            </a:fld>
            <a:endParaRPr lang="en-US"/>
          </a:p>
        </p:txBody>
      </p:sp>
      <p:sp>
        <p:nvSpPr>
          <p:cNvPr id="16" name="Rectangle 16"/>
          <p:cNvSpPr>
            <a:spLocks noGrp="1"/>
          </p:cNvSpPr>
          <p:nvPr>
            <p:ph type="sldNum" sz="quarter" idx="19"/>
          </p:nvPr>
        </p:nvSpPr>
        <p:spPr/>
        <p:txBody>
          <a:bodyPr/>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9"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8"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8"/>
          <p:cNvSpPr>
            <a:spLocks noGrp="1"/>
          </p:cNvSpPr>
          <p:nvPr>
            <p:ph type="body" sz="quarter" idx="18"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9"/>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20"/>
          </p:nvPr>
        </p:nvSpPr>
        <p:spPr/>
        <p:txBody>
          <a:bodyPr/>
          <a:lstStyle/>
          <a:p>
            <a:pPr algn="r"/>
            <a:fld id="{E8B83FCA-112E-4C8A-943E-864D247B1987}" type="datetime1">
              <a:rPr lang="en-US" smtClean="0"/>
              <a:pPr algn="r"/>
              <a:t>9/4/2024</a:t>
            </a:fld>
            <a:endParaRPr lang="en-US"/>
          </a:p>
        </p:txBody>
      </p:sp>
      <p:sp>
        <p:nvSpPr>
          <p:cNvPr id="19" name="Rectangle 19"/>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480800" y="0"/>
            <a:ext cx="711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title"/>
          </p:nvPr>
        </p:nvSpPr>
        <p:spPr>
          <a:xfrm>
            <a:off x="11480800" y="381000"/>
            <a:ext cx="711200" cy="5867400"/>
          </a:xfrm>
          <a:prstGeom prst="rect">
            <a:avLst/>
          </a:prstGeom>
        </p:spPr>
        <p:txBody>
          <a:bodyPr vert="vert" anchor="ctr">
            <a:normAutofit/>
          </a:bodyPr>
          <a:lstStyle/>
          <a:p>
            <a:r>
              <a:rPr lang="en-US"/>
              <a:t>Click to edit Master title style</a:t>
            </a:r>
            <a:endParaRPr lang="en-US" dirty="0"/>
          </a:p>
        </p:txBody>
      </p:sp>
      <p:sp>
        <p:nvSpPr>
          <p:cNvPr id="3" name="Rectangle 3"/>
          <p:cNvSpPr>
            <a:spLocks noGrp="1"/>
          </p:cNvSpPr>
          <p:nvPr>
            <p:ph type="body" idx="1"/>
          </p:nvPr>
        </p:nvSpPr>
        <p:spPr>
          <a:xfrm>
            <a:off x="406400" y="381000"/>
            <a:ext cx="10769600" cy="58674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p:cNvSpPr>
          <p:nvPr>
            <p:ph type="dt" sz="half" idx="2"/>
          </p:nvPr>
        </p:nvSpPr>
        <p:spPr>
          <a:xfrm>
            <a:off x="9347200" y="76200"/>
            <a:ext cx="1828800" cy="228600"/>
          </a:xfrm>
          <a:prstGeom prst="rect">
            <a:avLst/>
          </a:prstGeom>
        </p:spPr>
        <p:txBody>
          <a:bodyPr vert="horz"/>
          <a:lstStyle>
            <a:lvl1pPr algn="ctr">
              <a:defRPr sz="1000">
                <a:solidFill>
                  <a:schemeClr val="tx1">
                    <a:tint val="65000"/>
                  </a:schemeClr>
                </a:solidFill>
              </a:defRPr>
            </a:lvl1pPr>
            <a:extLst/>
          </a:lstStyle>
          <a:p>
            <a:pPr algn="r"/>
            <a:fld id="{EA410BD0-13B0-40BA-A406-EBE74DA9E965}" type="datetime1">
              <a:rPr lang="en-US" smtClean="0"/>
              <a:pPr algn="r"/>
              <a:t>9/4/2024</a:t>
            </a:fld>
            <a:endParaRPr lang="en-US" sz="1000" dirty="0">
              <a:solidFill>
                <a:schemeClr val="tx1">
                  <a:tint val="65000"/>
                </a:schemeClr>
              </a:solidFill>
            </a:endParaRPr>
          </a:p>
        </p:txBody>
      </p:sp>
      <p:sp>
        <p:nvSpPr>
          <p:cNvPr id="6" name="Rectangle 6"/>
          <p:cNvSpPr>
            <a:spLocks noGrp="1"/>
          </p:cNvSpPr>
          <p:nvPr>
            <p:ph type="sldNum" sz="quarter" idx="4"/>
          </p:nvPr>
        </p:nvSpPr>
        <p:spPr>
          <a:xfrm>
            <a:off x="8672576" y="6473952"/>
            <a:ext cx="13208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1016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2" name="Rectangle 12"/>
          <p:cNvSpPr>
            <a:spLocks noGrp="1"/>
          </p:cNvSpPr>
          <p:nvPr>
            <p:ph type="ftr" sz="quarter" idx="3"/>
          </p:nvPr>
        </p:nvSpPr>
        <p:spPr>
          <a:xfrm>
            <a:off x="3606800" y="6477000"/>
            <a:ext cx="49784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31746" name="Picture 2" descr="http://t0.gstatic.com/images?q=tbn:ANd9GcTEavU6ReZJKrLo4LLL3qd1pNNChMqsqJKR3Ora1sy11xS5w_X4Xw&amp;t=1"/>
          <p:cNvPicPr>
            <a:picLocks noChangeAspect="1" noChangeArrowheads="1"/>
          </p:cNvPicPr>
          <p:nvPr userDrawn="1"/>
        </p:nvPicPr>
        <p:blipFill>
          <a:blip r:embed="rId19" cstate="print"/>
          <a:srcRect/>
          <a:stretch>
            <a:fillRect/>
          </a:stretch>
        </p:blipFill>
        <p:spPr bwMode="auto">
          <a:xfrm>
            <a:off x="10160000" y="5943600"/>
            <a:ext cx="1224643" cy="914400"/>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3" r:id="rId11"/>
    <p:sldLayoutId id="2147483658" r:id="rId12"/>
    <p:sldLayoutId id="2147483659" r:id="rId13"/>
    <p:sldLayoutId id="2147483660" r:id="rId14"/>
    <p:sldLayoutId id="2147483661" r:id="rId15"/>
    <p:sldLayoutId id="2147483662" r:id="rId16"/>
    <p:sldLayoutId id="2147483664" r:id="rId17"/>
  </p:sldLayoutIdLst>
  <p:hf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gp_D8r-2hwk"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sciencedirect.com/science?_ob=MathURL&amp;_method=retrieve&amp;_udi=B6V0N-4W6Y5DT-1&amp;_mathId=mml14&amp;_user=1253723&amp;_cdi=5651&amp;_pii=S0164121209000909&amp;_rdoc=1&amp;_issn=01641212&amp;_acct=C000052145&amp;_version=1&amp;_userid=1253723&amp;md5=94ec15b139d7a14305a9059bdb8af4d2"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p:txBody>
          <a:bodyPr>
            <a:normAutofit/>
          </a:bodyPr>
          <a:lstStyle/>
          <a:p>
            <a:r>
              <a:rPr lang="en-US" dirty="0"/>
              <a:t>SWEN 755: Software Architecture</a:t>
            </a:r>
          </a:p>
        </p:txBody>
      </p:sp>
      <p:sp>
        <p:nvSpPr>
          <p:cNvPr id="3" name="Rectangle 3"/>
          <p:cNvSpPr>
            <a:spLocks noGrp="1"/>
          </p:cNvSpPr>
          <p:nvPr>
            <p:ph type="subTitle" idx="1"/>
          </p:nvPr>
        </p:nvSpPr>
        <p:spPr>
          <a:xfrm>
            <a:off x="1752600" y="4706112"/>
            <a:ext cx="6934200" cy="1770888"/>
          </a:xfrm>
        </p:spPr>
        <p:txBody>
          <a:bodyPr>
            <a:noAutofit/>
          </a:bodyPr>
          <a:lstStyle/>
          <a:p>
            <a:r>
              <a:rPr lang="en-US" sz="2400" dirty="0"/>
              <a:t>Achieving Qualities </a:t>
            </a:r>
          </a:p>
          <a:p>
            <a:r>
              <a:rPr lang="en-US" sz="2000" b="0" dirty="0"/>
              <a:t>Viktoria Koscinski</a:t>
            </a:r>
          </a:p>
          <a:p>
            <a:endParaRPr lang="en-US" sz="2000" b="0" dirty="0"/>
          </a:p>
          <a:p>
            <a:endParaRPr lang="en-US" sz="2000" b="0" dirty="0"/>
          </a:p>
          <a:p>
            <a:endParaRPr lang="en-US" sz="2000" b="0" dirty="0"/>
          </a:p>
          <a:p>
            <a:r>
              <a:rPr lang="en-US" sz="1400" b="0" dirty="0"/>
              <a:t>All rights reserved (M. Mirakhorli, V. Koscinski)</a:t>
            </a:r>
            <a:br>
              <a:rPr lang="en-US" sz="1200" dirty="0"/>
            </a:br>
            <a:endParaRPr lang="en-US" sz="1200" dirty="0"/>
          </a:p>
        </p:txBody>
      </p:sp>
      <p:grpSp>
        <p:nvGrpSpPr>
          <p:cNvPr id="55" name="Group 54"/>
          <p:cNvGrpSpPr/>
          <p:nvPr/>
        </p:nvGrpSpPr>
        <p:grpSpPr>
          <a:xfrm rot="20640378">
            <a:off x="1870008" y="309723"/>
            <a:ext cx="8534400" cy="3327408"/>
            <a:chOff x="381000" y="304800"/>
            <a:chExt cx="8534400" cy="3327408"/>
          </a:xfrm>
        </p:grpSpPr>
        <p:sp>
          <p:nvSpPr>
            <p:cNvPr id="15" name="Rectangle 14"/>
            <p:cNvSpPr/>
            <p:nvPr/>
          </p:nvSpPr>
          <p:spPr>
            <a:xfrm>
              <a:off x="381000" y="304800"/>
              <a:ext cx="2057400" cy="10668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81000" y="1828800"/>
              <a:ext cx="2057400" cy="8382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971800" y="3048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2971800" y="11430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p:cNvCxnSpPr>
              <a:stCxn id="15" idx="3"/>
              <a:endCxn id="17" idx="1"/>
            </p:cNvCxnSpPr>
            <p:nvPr/>
          </p:nvCxnSpPr>
          <p:spPr>
            <a:xfrm flipV="1">
              <a:off x="2438400" y="609600"/>
              <a:ext cx="533400" cy="22860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3"/>
              <a:endCxn id="18" idx="1"/>
            </p:cNvCxnSpPr>
            <p:nvPr/>
          </p:nvCxnSpPr>
          <p:spPr>
            <a:xfrm>
              <a:off x="2438400" y="838200"/>
              <a:ext cx="533400" cy="60960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876800" y="304800"/>
              <a:ext cx="14478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17" idx="3"/>
              <a:endCxn id="23" idx="1"/>
            </p:cNvCxnSpPr>
            <p:nvPr/>
          </p:nvCxnSpPr>
          <p:spPr>
            <a:xfrm>
              <a:off x="4419600" y="609600"/>
              <a:ext cx="4572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10518" y="3022608"/>
              <a:ext cx="13716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a:stCxn id="26" idx="0"/>
            </p:cNvCxnSpPr>
            <p:nvPr/>
          </p:nvCxnSpPr>
          <p:spPr>
            <a:xfrm rot="17159622" flipV="1">
              <a:off x="3589011" y="2216776"/>
              <a:ext cx="1206236" cy="354455"/>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2"/>
              <a:endCxn id="16" idx="0"/>
            </p:cNvCxnSpPr>
            <p:nvPr/>
          </p:nvCxnSpPr>
          <p:spPr>
            <a:xfrm rot="5400000">
              <a:off x="1181100" y="1600200"/>
              <a:ext cx="4572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09800" y="1981200"/>
              <a:ext cx="533400" cy="228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2209800" y="2286000"/>
              <a:ext cx="533400" cy="228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a:off x="2438400" y="2590800"/>
              <a:ext cx="6096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048000" y="2438400"/>
              <a:ext cx="304800" cy="304800"/>
            </a:xfrm>
            <a:prstGeom prst="ellipse">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5334004" y="1447793"/>
              <a:ext cx="2057400" cy="465977"/>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323617" y="2284278"/>
              <a:ext cx="2057400" cy="8382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696200" y="381000"/>
              <a:ext cx="12192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696200" y="1295400"/>
              <a:ext cx="1219200" cy="609600"/>
            </a:xfrm>
            <a:prstGeom prst="rect">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38" idx="3"/>
              <a:endCxn id="40" idx="1"/>
            </p:cNvCxnSpPr>
            <p:nvPr/>
          </p:nvCxnSpPr>
          <p:spPr>
            <a:xfrm rot="959622" flipV="1">
              <a:off x="7534378" y="663060"/>
              <a:ext cx="18851" cy="1040457"/>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3"/>
              <a:endCxn id="41" idx="1"/>
            </p:cNvCxnSpPr>
            <p:nvPr/>
          </p:nvCxnSpPr>
          <p:spPr>
            <a:xfrm rot="959622" flipV="1">
              <a:off x="7408405" y="1559762"/>
              <a:ext cx="270797" cy="161452"/>
            </a:xfrm>
            <a:prstGeom prst="line">
              <a:avLst/>
            </a:prstGeom>
            <a:ln w="63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2"/>
              <a:endCxn id="39" idx="0"/>
            </p:cNvCxnSpPr>
            <p:nvPr/>
          </p:nvCxnSpPr>
          <p:spPr>
            <a:xfrm rot="17159622" flipH="1">
              <a:off x="6177996" y="2052971"/>
              <a:ext cx="359029" cy="92103"/>
            </a:xfrm>
            <a:prstGeom prst="line">
              <a:avLst/>
            </a:prstGeom>
            <a:ln w="63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152417" y="2436678"/>
              <a:ext cx="533400" cy="2286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7152417" y="2741477"/>
              <a:ext cx="533400" cy="228600"/>
            </a:xfrm>
            <a:prstGeom prst="rect">
              <a:avLst/>
            </a:prstGeom>
            <a:noFill/>
            <a:ln w="6350">
              <a:solidFill>
                <a:srgbClr val="799A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Connector 46"/>
            <p:cNvCxnSpPr/>
            <p:nvPr/>
          </p:nvCxnSpPr>
          <p:spPr>
            <a:xfrm>
              <a:off x="7381017" y="3046277"/>
              <a:ext cx="609600" cy="0"/>
            </a:xfrm>
            <a:prstGeom prst="line">
              <a:avLst/>
            </a:prstGeom>
            <a:ln w="6350">
              <a:solidFill>
                <a:srgbClr val="799A2E"/>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990617" y="2893877"/>
              <a:ext cx="304800" cy="304800"/>
            </a:xfrm>
            <a:prstGeom prst="ellipse">
              <a:avLst/>
            </a:prstGeom>
            <a:noFill/>
            <a:ln w="6350">
              <a:solidFill>
                <a:srgbClr val="6F8E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rot="5400000">
              <a:off x="5524500" y="1181100"/>
              <a:ext cx="533400" cy="0"/>
            </a:xfrm>
            <a:prstGeom prst="line">
              <a:avLst/>
            </a:prstGeom>
            <a:ln w="6350">
              <a:solidFill>
                <a:srgbClr val="6F8E2A"/>
              </a:solidFill>
            </a:ln>
          </p:spPr>
          <p:style>
            <a:lnRef idx="1">
              <a:schemeClr val="accent1"/>
            </a:lnRef>
            <a:fillRef idx="0">
              <a:schemeClr val="accent1"/>
            </a:fillRef>
            <a:effectRef idx="0">
              <a:schemeClr val="accent1"/>
            </a:effectRef>
            <a:fontRef idx="minor">
              <a:schemeClr val="tx1"/>
            </a:fontRef>
          </p:style>
        </p:cxnSp>
      </p:grpSp>
      <p:pic>
        <p:nvPicPr>
          <p:cNvPr id="12291" name="Picture 3" descr="http://mildb.org/data/artwork/(Lou%20Drendel)%20A-7E%20VA-195.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10150" y="1295401"/>
            <a:ext cx="5657850" cy="2400301"/>
          </a:xfrm>
          <a:prstGeom prst="rect">
            <a:avLst/>
          </a:prstGeom>
          <a:noFill/>
        </p:spPr>
      </p:pic>
      <p:sp>
        <p:nvSpPr>
          <p:cNvPr id="35" name="Slide Number Placeholder 34"/>
          <p:cNvSpPr>
            <a:spLocks noGrp="1"/>
          </p:cNvSpPr>
          <p:nvPr>
            <p:ph type="sldNum" sz="quarter" idx="11"/>
          </p:nvPr>
        </p:nvSpPr>
        <p:spPr/>
        <p:txBody>
          <a:bodyPr/>
          <a:lstStyle/>
          <a:p>
            <a:pPr algn="r"/>
            <a:fld id="{256D3EEF-DE4E-429D-8EC4-DDC531AFF587}" type="slidenum">
              <a:rPr lang="en-US"/>
              <a:pPr algn="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Fault detection: Heartbeat tactic</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10</a:t>
            </a:fld>
            <a:endParaRPr lang="en-US"/>
          </a:p>
        </p:txBody>
      </p:sp>
      <p:sp>
        <p:nvSpPr>
          <p:cNvPr id="7" name="Rectangle 6"/>
          <p:cNvSpPr/>
          <p:nvPr/>
        </p:nvSpPr>
        <p:spPr>
          <a:xfrm>
            <a:off x="304800" y="3008656"/>
            <a:ext cx="10439400" cy="3862596"/>
          </a:xfrm>
          <a:prstGeom prst="rect">
            <a:avLst/>
          </a:prstGeom>
        </p:spPr>
        <p:txBody>
          <a:bodyPr wrap="square">
            <a:spAutoFit/>
          </a:bodyPr>
          <a:lstStyle/>
          <a:p>
            <a:r>
              <a:rPr lang="en-US" sz="2800" dirty="0"/>
              <a:t>The </a:t>
            </a:r>
            <a:r>
              <a:rPr lang="en-US" sz="2800" b="1" u="sng" dirty="0"/>
              <a:t>aliveness of heartbeat sender</a:t>
            </a:r>
            <a:r>
              <a:rPr lang="en-US" sz="2800" b="1" dirty="0"/>
              <a:t> </a:t>
            </a:r>
            <a:r>
              <a:rPr lang="en-US" sz="2800" dirty="0"/>
              <a:t>is checked regularly by comparing the latency time between the current time and last updated time in consideration of the max waiting time for the next heartbeat message. </a:t>
            </a:r>
            <a:br>
              <a:rPr lang="en-US" sz="2800" dirty="0"/>
            </a:br>
            <a:endParaRPr lang="en-US" sz="1050" dirty="0"/>
          </a:p>
          <a:p>
            <a:r>
              <a:rPr lang="en-US" sz="2800" dirty="0"/>
              <a:t>Sending heartbeat messages and checking aliveness are executed </a:t>
            </a:r>
            <a:r>
              <a:rPr lang="en-US" sz="2800" b="1" dirty="0"/>
              <a:t>on separate threads </a:t>
            </a:r>
            <a:r>
              <a:rPr lang="en-US" sz="2800" dirty="0"/>
              <a:t>for concurrency.</a:t>
            </a:r>
          </a:p>
          <a:p>
            <a:endParaRPr lang="en-US" sz="1050" dirty="0"/>
          </a:p>
          <a:p>
            <a:r>
              <a:rPr lang="en-US" sz="2800" dirty="0"/>
              <a:t>When a fault occurs, the fault should be recognized, and an exception handler should be informed of it. This is captured in the </a:t>
            </a:r>
            <a:r>
              <a:rPr lang="en-US" sz="2800" i="1" dirty="0"/>
              <a:t>Exception</a:t>
            </a:r>
            <a:r>
              <a:rPr lang="en-US" sz="2800" dirty="0"/>
              <a:t> tactic.</a:t>
            </a:r>
          </a:p>
        </p:txBody>
      </p:sp>
      <p:pic>
        <p:nvPicPr>
          <p:cNvPr id="89091" name="Picture 3"/>
          <p:cNvPicPr>
            <a:picLocks noChangeAspect="1" noChangeArrowheads="1"/>
          </p:cNvPicPr>
          <p:nvPr/>
        </p:nvPicPr>
        <p:blipFill>
          <a:blip r:embed="rId2" cstate="print"/>
          <a:srcRect/>
          <a:stretch>
            <a:fillRect/>
          </a:stretch>
        </p:blipFill>
        <p:spPr bwMode="auto">
          <a:xfrm>
            <a:off x="3013765" y="1259572"/>
            <a:ext cx="5410200" cy="1679421"/>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Fault detection: Heartbeat tactic</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11</a:t>
            </a:fld>
            <a:endParaRPr lang="en-US"/>
          </a:p>
        </p:txBody>
      </p:sp>
      <p:pic>
        <p:nvPicPr>
          <p:cNvPr id="90114" name="Picture 2"/>
          <p:cNvPicPr>
            <a:picLocks noChangeAspect="1" noChangeArrowheads="1"/>
          </p:cNvPicPr>
          <p:nvPr/>
        </p:nvPicPr>
        <p:blipFill>
          <a:blip r:embed="rId2" cstate="print"/>
          <a:srcRect/>
          <a:stretch>
            <a:fillRect/>
          </a:stretch>
        </p:blipFill>
        <p:spPr bwMode="auto">
          <a:xfrm>
            <a:off x="304800" y="1219201"/>
            <a:ext cx="5791200" cy="3474720"/>
          </a:xfrm>
          <a:prstGeom prst="rect">
            <a:avLst/>
          </a:prstGeom>
          <a:noFill/>
          <a:ln w="9525">
            <a:noFill/>
            <a:miter lim="800000"/>
            <a:headEnd/>
            <a:tailEnd/>
          </a:ln>
        </p:spPr>
      </p:pic>
      <p:pic>
        <p:nvPicPr>
          <p:cNvPr id="90116" name="Picture 4"/>
          <p:cNvPicPr>
            <a:picLocks noChangeAspect="1" noChangeArrowheads="1"/>
          </p:cNvPicPr>
          <p:nvPr/>
        </p:nvPicPr>
        <p:blipFill>
          <a:blip r:embed="rId3" cstate="print"/>
          <a:srcRect t="-2954"/>
          <a:stretch>
            <a:fillRect/>
          </a:stretch>
        </p:blipFill>
        <p:spPr bwMode="auto">
          <a:xfrm>
            <a:off x="5403854" y="3152296"/>
            <a:ext cx="5899146" cy="3626456"/>
          </a:xfrm>
          <a:prstGeom prst="rect">
            <a:avLst/>
          </a:prstGeom>
          <a:noFill/>
          <a:ln w="9525">
            <a:noFill/>
            <a:miter lim="800000"/>
            <a:headEnd/>
            <a:tailEnd/>
          </a:ln>
        </p:spPr>
      </p:pic>
      <p:sp>
        <p:nvSpPr>
          <p:cNvPr id="10" name="TextBox 9"/>
          <p:cNvSpPr txBox="1"/>
          <p:nvPr/>
        </p:nvSpPr>
        <p:spPr>
          <a:xfrm>
            <a:off x="6716713" y="1663705"/>
            <a:ext cx="4143373" cy="1077218"/>
          </a:xfrm>
          <a:prstGeom prst="rect">
            <a:avLst/>
          </a:prstGeom>
          <a:noFill/>
        </p:spPr>
        <p:txBody>
          <a:bodyPr wrap="square" rtlCol="0">
            <a:spAutoFit/>
          </a:bodyPr>
          <a:lstStyle/>
          <a:p>
            <a:r>
              <a:rPr lang="en-US" sz="3200" dirty="0"/>
              <a:t>Sequence diagram – two separate threads.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361851" y="381000"/>
            <a:ext cx="10763349" cy="685800"/>
          </a:xfrm>
        </p:spPr>
        <p:txBody>
          <a:bodyPr>
            <a:noAutofit/>
          </a:bodyPr>
          <a:lstStyle/>
          <a:p>
            <a:r>
              <a:rPr lang="en-US" sz="4000" b="0" dirty="0"/>
              <a:t>Fault detection: Heartbeat tactic</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12</a:t>
            </a:fld>
            <a:endParaRPr lang="en-US"/>
          </a:p>
        </p:txBody>
      </p:sp>
      <p:pic>
        <p:nvPicPr>
          <p:cNvPr id="3075" name="Picture 3"/>
          <p:cNvPicPr>
            <a:picLocks noChangeAspect="1" noChangeArrowheads="1"/>
          </p:cNvPicPr>
          <p:nvPr/>
        </p:nvPicPr>
        <p:blipFill>
          <a:blip r:embed="rId3"/>
          <a:srcRect/>
          <a:stretch>
            <a:fillRect/>
          </a:stretch>
        </p:blipFill>
        <p:spPr bwMode="auto">
          <a:xfrm>
            <a:off x="361851" y="2452249"/>
            <a:ext cx="5915026" cy="4405751"/>
          </a:xfrm>
          <a:prstGeom prst="rect">
            <a:avLst/>
          </a:prstGeom>
          <a:noFill/>
          <a:ln w="9525">
            <a:noFill/>
            <a:miter lim="800000"/>
            <a:headEnd/>
            <a:tailEnd/>
          </a:ln>
          <a:effectLst/>
        </p:spPr>
      </p:pic>
      <p:sp>
        <p:nvSpPr>
          <p:cNvPr id="255" name="Rectangle 254"/>
          <p:cNvSpPr/>
          <p:nvPr/>
        </p:nvSpPr>
        <p:spPr>
          <a:xfrm>
            <a:off x="394981" y="1534247"/>
            <a:ext cx="6191196" cy="707886"/>
          </a:xfrm>
          <a:prstGeom prst="rect">
            <a:avLst/>
          </a:prstGeom>
        </p:spPr>
        <p:txBody>
          <a:bodyPr wrap="square">
            <a:spAutoFit/>
          </a:bodyPr>
          <a:lstStyle/>
          <a:p>
            <a:r>
              <a:rPr lang="en-US" sz="2000" dirty="0"/>
              <a:t>NASA Crew Exploration Vehicle – Guidance-Navigation and Control (GN&amp;C) Architecture</a:t>
            </a:r>
          </a:p>
        </p:txBody>
      </p:sp>
      <p:pic>
        <p:nvPicPr>
          <p:cNvPr id="256" name="Picture 255"/>
          <p:cNvPicPr>
            <a:picLocks noChangeAspect="1"/>
          </p:cNvPicPr>
          <p:nvPr/>
        </p:nvPicPr>
        <p:blipFill>
          <a:blip r:embed="rId4" cstate="print"/>
          <a:srcRect l="1282" r="8379" b="29120"/>
          <a:stretch>
            <a:fillRect/>
          </a:stretch>
        </p:blipFill>
        <p:spPr bwMode="auto">
          <a:xfrm>
            <a:off x="6353230" y="1095541"/>
            <a:ext cx="5052460" cy="1581308"/>
          </a:xfrm>
          <a:prstGeom prst="rect">
            <a:avLst/>
          </a:prstGeom>
          <a:noFill/>
          <a:ln w="9525">
            <a:noFill/>
            <a:miter lim="800000"/>
            <a:headEnd/>
            <a:tailEnd/>
          </a:ln>
        </p:spPr>
      </p:pic>
      <p:sp>
        <p:nvSpPr>
          <p:cNvPr id="3" name="TextBox 2">
            <a:extLst>
              <a:ext uri="{FF2B5EF4-FFF2-40B4-BE49-F238E27FC236}">
                <a16:creationId xmlns:a16="http://schemas.microsoft.com/office/drawing/2014/main" id="{86603F5B-EBA8-58A9-5409-43DF4C123158}"/>
              </a:ext>
            </a:extLst>
          </p:cNvPr>
          <p:cNvSpPr txBox="1"/>
          <p:nvPr/>
        </p:nvSpPr>
        <p:spPr>
          <a:xfrm>
            <a:off x="6526306" y="3685628"/>
            <a:ext cx="4745920" cy="1938992"/>
          </a:xfrm>
          <a:prstGeom prst="rect">
            <a:avLst/>
          </a:prstGeom>
          <a:noFill/>
        </p:spPr>
        <p:txBody>
          <a:bodyPr wrap="square">
            <a:spAutoFit/>
          </a:bodyPr>
          <a:lstStyle/>
          <a:p>
            <a:r>
              <a:rPr lang="en-US" sz="2400" dirty="0"/>
              <a:t>Error detection in the Voyager ACS is composed of the following:</a:t>
            </a:r>
          </a:p>
          <a:p>
            <a:r>
              <a:rPr lang="en-US" sz="2400" dirty="0"/>
              <a:t>• Failure of Command and Control Subsystem (CCS) to receive “I’m-Healthy” report every 2 seconds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Fault Detection</a:t>
            </a:r>
          </a:p>
        </p:txBody>
      </p:sp>
      <p:sp>
        <p:nvSpPr>
          <p:cNvPr id="4" name="Slide Number Placeholder 3"/>
          <p:cNvSpPr>
            <a:spLocks noGrp="1"/>
          </p:cNvSpPr>
          <p:nvPr>
            <p:ph type="sldNum" sz="quarter" idx="15"/>
          </p:nvPr>
        </p:nvSpPr>
        <p:spPr/>
        <p:txBody>
          <a:bodyPr/>
          <a:lstStyle/>
          <a:p>
            <a:pPr algn="r"/>
            <a:fld id="{256D3EEF-DE4E-429D-8EC4-DDC531AFF587}" type="slidenum">
              <a:rPr lang="en-US"/>
              <a:pPr algn="r"/>
              <a:t>13</a:t>
            </a:fld>
            <a:endParaRPr lang="en-US"/>
          </a:p>
        </p:txBody>
      </p:sp>
      <p:pic>
        <p:nvPicPr>
          <p:cNvPr id="8196" name="Picture 4" descr="http://codinghorror.typepad.com/.a/6a0120a85dcdae970b01287770853b970c-pi"/>
          <p:cNvPicPr>
            <a:picLocks noChangeAspect="1" noChangeArrowheads="1"/>
          </p:cNvPicPr>
          <p:nvPr/>
        </p:nvPicPr>
        <p:blipFill>
          <a:blip r:embed="rId2"/>
          <a:srcRect/>
          <a:stretch>
            <a:fillRect/>
          </a:stretch>
        </p:blipFill>
        <p:spPr bwMode="auto">
          <a:xfrm>
            <a:off x="2667001" y="2850920"/>
            <a:ext cx="6140071" cy="3245081"/>
          </a:xfrm>
          <a:prstGeom prst="rect">
            <a:avLst/>
          </a:prstGeom>
          <a:noFill/>
        </p:spPr>
      </p:pic>
      <p:grpSp>
        <p:nvGrpSpPr>
          <p:cNvPr id="8" name="Group 16"/>
          <p:cNvGrpSpPr>
            <a:grpSpLocks/>
          </p:cNvGrpSpPr>
          <p:nvPr/>
        </p:nvGrpSpPr>
        <p:grpSpPr bwMode="auto">
          <a:xfrm>
            <a:off x="2743201" y="1326920"/>
            <a:ext cx="1597025" cy="2624137"/>
            <a:chOff x="629" y="1590"/>
            <a:chExt cx="1006" cy="1653"/>
          </a:xfrm>
        </p:grpSpPr>
        <p:sp>
          <p:nvSpPr>
            <p:cNvPr id="9" name="Freeform 10"/>
            <p:cNvSpPr>
              <a:spLocks/>
            </p:cNvSpPr>
            <p:nvPr/>
          </p:nvSpPr>
          <p:spPr bwMode="auto">
            <a:xfrm>
              <a:off x="975" y="1988"/>
              <a:ext cx="367" cy="554"/>
            </a:xfrm>
            <a:custGeom>
              <a:avLst/>
              <a:gdLst/>
              <a:ahLst/>
              <a:cxnLst>
                <a:cxn ang="0">
                  <a:pos x="50" y="265"/>
                </a:cxn>
                <a:cxn ang="0">
                  <a:pos x="80" y="169"/>
                </a:cxn>
                <a:cxn ang="0">
                  <a:pos x="112" y="89"/>
                </a:cxn>
                <a:cxn ang="0">
                  <a:pos x="144" y="24"/>
                </a:cxn>
                <a:cxn ang="0">
                  <a:pos x="200" y="0"/>
                </a:cxn>
                <a:cxn ang="0">
                  <a:pos x="266" y="0"/>
                </a:cxn>
                <a:cxn ang="0">
                  <a:pos x="318" y="24"/>
                </a:cxn>
                <a:cxn ang="0">
                  <a:pos x="354" y="75"/>
                </a:cxn>
                <a:cxn ang="0">
                  <a:pos x="359" y="171"/>
                </a:cxn>
                <a:cxn ang="0">
                  <a:pos x="367" y="292"/>
                </a:cxn>
                <a:cxn ang="0">
                  <a:pos x="354" y="404"/>
                </a:cxn>
                <a:cxn ang="0">
                  <a:pos x="343" y="460"/>
                </a:cxn>
                <a:cxn ang="0">
                  <a:pos x="322" y="505"/>
                </a:cxn>
                <a:cxn ang="0">
                  <a:pos x="287" y="522"/>
                </a:cxn>
                <a:cxn ang="0">
                  <a:pos x="191" y="548"/>
                </a:cxn>
                <a:cxn ang="0">
                  <a:pos x="130" y="554"/>
                </a:cxn>
                <a:cxn ang="0">
                  <a:pos x="34" y="530"/>
                </a:cxn>
                <a:cxn ang="0">
                  <a:pos x="0" y="458"/>
                </a:cxn>
                <a:cxn ang="0">
                  <a:pos x="7" y="388"/>
                </a:cxn>
                <a:cxn ang="0">
                  <a:pos x="43" y="289"/>
                </a:cxn>
                <a:cxn ang="0">
                  <a:pos x="50" y="265"/>
                </a:cxn>
              </a:cxnLst>
              <a:rect l="0" t="0" r="r" b="b"/>
              <a:pathLst>
                <a:path w="367" h="554">
                  <a:moveTo>
                    <a:pt x="50" y="265"/>
                  </a:moveTo>
                  <a:lnTo>
                    <a:pt x="80" y="169"/>
                  </a:lnTo>
                  <a:lnTo>
                    <a:pt x="112" y="89"/>
                  </a:lnTo>
                  <a:lnTo>
                    <a:pt x="144" y="24"/>
                  </a:lnTo>
                  <a:lnTo>
                    <a:pt x="200" y="0"/>
                  </a:lnTo>
                  <a:lnTo>
                    <a:pt x="266" y="0"/>
                  </a:lnTo>
                  <a:lnTo>
                    <a:pt x="318" y="24"/>
                  </a:lnTo>
                  <a:lnTo>
                    <a:pt x="354" y="75"/>
                  </a:lnTo>
                  <a:lnTo>
                    <a:pt x="359" y="171"/>
                  </a:lnTo>
                  <a:lnTo>
                    <a:pt x="367" y="292"/>
                  </a:lnTo>
                  <a:lnTo>
                    <a:pt x="354" y="404"/>
                  </a:lnTo>
                  <a:lnTo>
                    <a:pt x="343" y="460"/>
                  </a:lnTo>
                  <a:lnTo>
                    <a:pt x="322" y="505"/>
                  </a:lnTo>
                  <a:lnTo>
                    <a:pt x="287" y="522"/>
                  </a:lnTo>
                  <a:lnTo>
                    <a:pt x="191" y="548"/>
                  </a:lnTo>
                  <a:lnTo>
                    <a:pt x="130" y="554"/>
                  </a:lnTo>
                  <a:lnTo>
                    <a:pt x="34" y="530"/>
                  </a:lnTo>
                  <a:lnTo>
                    <a:pt x="0" y="458"/>
                  </a:lnTo>
                  <a:lnTo>
                    <a:pt x="7" y="388"/>
                  </a:lnTo>
                  <a:lnTo>
                    <a:pt x="43" y="289"/>
                  </a:lnTo>
                  <a:lnTo>
                    <a:pt x="50" y="26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p:nvSpPr>
          <p:spPr bwMode="auto">
            <a:xfrm>
              <a:off x="1280" y="2025"/>
              <a:ext cx="355" cy="704"/>
            </a:xfrm>
            <a:custGeom>
              <a:avLst/>
              <a:gdLst/>
              <a:ahLst/>
              <a:cxnLst>
                <a:cxn ang="0">
                  <a:pos x="16" y="9"/>
                </a:cxn>
                <a:cxn ang="0">
                  <a:pos x="56" y="0"/>
                </a:cxn>
                <a:cxn ang="0">
                  <a:pos x="112" y="33"/>
                </a:cxn>
                <a:cxn ang="0">
                  <a:pos x="163" y="106"/>
                </a:cxn>
                <a:cxn ang="0">
                  <a:pos x="224" y="205"/>
                </a:cxn>
                <a:cxn ang="0">
                  <a:pos x="249" y="298"/>
                </a:cxn>
                <a:cxn ang="0">
                  <a:pos x="256" y="414"/>
                </a:cxn>
                <a:cxn ang="0">
                  <a:pos x="251" y="484"/>
                </a:cxn>
                <a:cxn ang="0">
                  <a:pos x="251" y="523"/>
                </a:cxn>
                <a:cxn ang="0">
                  <a:pos x="307" y="566"/>
                </a:cxn>
                <a:cxn ang="0">
                  <a:pos x="337" y="622"/>
                </a:cxn>
                <a:cxn ang="0">
                  <a:pos x="355" y="671"/>
                </a:cxn>
                <a:cxn ang="0">
                  <a:pos x="339" y="704"/>
                </a:cxn>
                <a:cxn ang="0">
                  <a:pos x="307" y="704"/>
                </a:cxn>
                <a:cxn ang="0">
                  <a:pos x="272" y="679"/>
                </a:cxn>
                <a:cxn ang="0">
                  <a:pos x="267" y="637"/>
                </a:cxn>
                <a:cxn ang="0">
                  <a:pos x="249" y="583"/>
                </a:cxn>
                <a:cxn ang="0">
                  <a:pos x="216" y="550"/>
                </a:cxn>
                <a:cxn ang="0">
                  <a:pos x="184" y="540"/>
                </a:cxn>
                <a:cxn ang="0">
                  <a:pos x="152" y="540"/>
                </a:cxn>
                <a:cxn ang="0">
                  <a:pos x="146" y="516"/>
                </a:cxn>
                <a:cxn ang="0">
                  <a:pos x="178" y="507"/>
                </a:cxn>
                <a:cxn ang="0">
                  <a:pos x="211" y="503"/>
                </a:cxn>
                <a:cxn ang="0">
                  <a:pos x="224" y="451"/>
                </a:cxn>
                <a:cxn ang="0">
                  <a:pos x="227" y="371"/>
                </a:cxn>
                <a:cxn ang="0">
                  <a:pos x="216" y="283"/>
                </a:cxn>
                <a:cxn ang="0">
                  <a:pos x="187" y="212"/>
                </a:cxn>
                <a:cxn ang="0">
                  <a:pos x="155" y="154"/>
                </a:cxn>
                <a:cxn ang="0">
                  <a:pos x="122" y="124"/>
                </a:cxn>
                <a:cxn ang="0">
                  <a:pos x="80" y="100"/>
                </a:cxn>
                <a:cxn ang="0">
                  <a:pos x="34" y="76"/>
                </a:cxn>
                <a:cxn ang="0">
                  <a:pos x="2" y="60"/>
                </a:cxn>
                <a:cxn ang="0">
                  <a:pos x="0" y="28"/>
                </a:cxn>
                <a:cxn ang="0">
                  <a:pos x="16" y="9"/>
                </a:cxn>
              </a:cxnLst>
              <a:rect l="0" t="0" r="r" b="b"/>
              <a:pathLst>
                <a:path w="355" h="704">
                  <a:moveTo>
                    <a:pt x="16" y="9"/>
                  </a:moveTo>
                  <a:lnTo>
                    <a:pt x="56" y="0"/>
                  </a:lnTo>
                  <a:lnTo>
                    <a:pt x="112" y="33"/>
                  </a:lnTo>
                  <a:lnTo>
                    <a:pt x="163" y="106"/>
                  </a:lnTo>
                  <a:lnTo>
                    <a:pt x="224" y="205"/>
                  </a:lnTo>
                  <a:lnTo>
                    <a:pt x="249" y="298"/>
                  </a:lnTo>
                  <a:lnTo>
                    <a:pt x="256" y="414"/>
                  </a:lnTo>
                  <a:lnTo>
                    <a:pt x="251" y="484"/>
                  </a:lnTo>
                  <a:lnTo>
                    <a:pt x="251" y="523"/>
                  </a:lnTo>
                  <a:lnTo>
                    <a:pt x="307" y="566"/>
                  </a:lnTo>
                  <a:lnTo>
                    <a:pt x="337" y="622"/>
                  </a:lnTo>
                  <a:lnTo>
                    <a:pt x="355" y="671"/>
                  </a:lnTo>
                  <a:lnTo>
                    <a:pt x="339" y="704"/>
                  </a:lnTo>
                  <a:lnTo>
                    <a:pt x="307" y="704"/>
                  </a:lnTo>
                  <a:lnTo>
                    <a:pt x="272" y="679"/>
                  </a:lnTo>
                  <a:lnTo>
                    <a:pt x="267" y="637"/>
                  </a:lnTo>
                  <a:lnTo>
                    <a:pt x="249" y="583"/>
                  </a:lnTo>
                  <a:lnTo>
                    <a:pt x="216" y="550"/>
                  </a:lnTo>
                  <a:lnTo>
                    <a:pt x="184" y="540"/>
                  </a:lnTo>
                  <a:lnTo>
                    <a:pt x="152" y="540"/>
                  </a:lnTo>
                  <a:lnTo>
                    <a:pt x="146" y="516"/>
                  </a:lnTo>
                  <a:lnTo>
                    <a:pt x="178" y="507"/>
                  </a:lnTo>
                  <a:lnTo>
                    <a:pt x="211" y="503"/>
                  </a:lnTo>
                  <a:lnTo>
                    <a:pt x="224" y="451"/>
                  </a:lnTo>
                  <a:lnTo>
                    <a:pt x="227" y="371"/>
                  </a:lnTo>
                  <a:lnTo>
                    <a:pt x="216" y="283"/>
                  </a:lnTo>
                  <a:lnTo>
                    <a:pt x="187" y="212"/>
                  </a:lnTo>
                  <a:lnTo>
                    <a:pt x="155" y="154"/>
                  </a:lnTo>
                  <a:lnTo>
                    <a:pt x="122" y="124"/>
                  </a:lnTo>
                  <a:lnTo>
                    <a:pt x="80" y="100"/>
                  </a:lnTo>
                  <a:lnTo>
                    <a:pt x="34" y="76"/>
                  </a:lnTo>
                  <a:lnTo>
                    <a:pt x="2" y="60"/>
                  </a:lnTo>
                  <a:lnTo>
                    <a:pt x="0" y="28"/>
                  </a:lnTo>
                  <a:lnTo>
                    <a:pt x="16"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2"/>
            <p:cNvSpPr>
              <a:spLocks/>
            </p:cNvSpPr>
            <p:nvPr/>
          </p:nvSpPr>
          <p:spPr bwMode="auto">
            <a:xfrm>
              <a:off x="629" y="2004"/>
              <a:ext cx="548" cy="684"/>
            </a:xfrm>
            <a:custGeom>
              <a:avLst/>
              <a:gdLst/>
              <a:ahLst/>
              <a:cxnLst>
                <a:cxn ang="0">
                  <a:pos x="268" y="138"/>
                </a:cxn>
                <a:cxn ang="0">
                  <a:pos x="348" y="73"/>
                </a:cxn>
                <a:cxn ang="0">
                  <a:pos x="434" y="17"/>
                </a:cxn>
                <a:cxn ang="0">
                  <a:pos x="484" y="0"/>
                </a:cxn>
                <a:cxn ang="0">
                  <a:pos x="546" y="11"/>
                </a:cxn>
                <a:cxn ang="0">
                  <a:pos x="548" y="56"/>
                </a:cxn>
                <a:cxn ang="0">
                  <a:pos x="516" y="108"/>
                </a:cxn>
                <a:cxn ang="0">
                  <a:pos x="484" y="99"/>
                </a:cxn>
                <a:cxn ang="0">
                  <a:pos x="449" y="81"/>
                </a:cxn>
                <a:cxn ang="0">
                  <a:pos x="404" y="81"/>
                </a:cxn>
                <a:cxn ang="0">
                  <a:pos x="340" y="121"/>
                </a:cxn>
                <a:cxn ang="0">
                  <a:pos x="292" y="170"/>
                </a:cxn>
                <a:cxn ang="0">
                  <a:pos x="209" y="258"/>
                </a:cxn>
                <a:cxn ang="0">
                  <a:pos x="163" y="358"/>
                </a:cxn>
                <a:cxn ang="0">
                  <a:pos x="131" y="427"/>
                </a:cxn>
                <a:cxn ang="0">
                  <a:pos x="116" y="494"/>
                </a:cxn>
                <a:cxn ang="0">
                  <a:pos x="129" y="502"/>
                </a:cxn>
                <a:cxn ang="0">
                  <a:pos x="169" y="502"/>
                </a:cxn>
                <a:cxn ang="0">
                  <a:pos x="212" y="510"/>
                </a:cxn>
                <a:cxn ang="0">
                  <a:pos x="217" y="531"/>
                </a:cxn>
                <a:cxn ang="0">
                  <a:pos x="187" y="550"/>
                </a:cxn>
                <a:cxn ang="0">
                  <a:pos x="144" y="559"/>
                </a:cxn>
                <a:cxn ang="0">
                  <a:pos x="92" y="587"/>
                </a:cxn>
                <a:cxn ang="0">
                  <a:pos x="60" y="630"/>
                </a:cxn>
                <a:cxn ang="0">
                  <a:pos x="51" y="678"/>
                </a:cxn>
                <a:cxn ang="0">
                  <a:pos x="28" y="684"/>
                </a:cxn>
                <a:cxn ang="0">
                  <a:pos x="4" y="660"/>
                </a:cxn>
                <a:cxn ang="0">
                  <a:pos x="0" y="615"/>
                </a:cxn>
                <a:cxn ang="0">
                  <a:pos x="25" y="574"/>
                </a:cxn>
                <a:cxn ang="0">
                  <a:pos x="75" y="516"/>
                </a:cxn>
                <a:cxn ang="0">
                  <a:pos x="97" y="451"/>
                </a:cxn>
                <a:cxn ang="0">
                  <a:pos x="121" y="378"/>
                </a:cxn>
                <a:cxn ang="0">
                  <a:pos x="153" y="293"/>
                </a:cxn>
                <a:cxn ang="0">
                  <a:pos x="193" y="220"/>
                </a:cxn>
                <a:cxn ang="0">
                  <a:pos x="236" y="164"/>
                </a:cxn>
                <a:cxn ang="0">
                  <a:pos x="268" y="138"/>
                </a:cxn>
              </a:cxnLst>
              <a:rect l="0" t="0" r="r" b="b"/>
              <a:pathLst>
                <a:path w="548" h="684">
                  <a:moveTo>
                    <a:pt x="268" y="138"/>
                  </a:moveTo>
                  <a:lnTo>
                    <a:pt x="348" y="73"/>
                  </a:lnTo>
                  <a:lnTo>
                    <a:pt x="434" y="17"/>
                  </a:lnTo>
                  <a:lnTo>
                    <a:pt x="484" y="0"/>
                  </a:lnTo>
                  <a:lnTo>
                    <a:pt x="546" y="11"/>
                  </a:lnTo>
                  <a:lnTo>
                    <a:pt x="548" y="56"/>
                  </a:lnTo>
                  <a:lnTo>
                    <a:pt x="516" y="108"/>
                  </a:lnTo>
                  <a:lnTo>
                    <a:pt x="484" y="99"/>
                  </a:lnTo>
                  <a:lnTo>
                    <a:pt x="449" y="81"/>
                  </a:lnTo>
                  <a:lnTo>
                    <a:pt x="404" y="81"/>
                  </a:lnTo>
                  <a:lnTo>
                    <a:pt x="340" y="121"/>
                  </a:lnTo>
                  <a:lnTo>
                    <a:pt x="292" y="170"/>
                  </a:lnTo>
                  <a:lnTo>
                    <a:pt x="209" y="258"/>
                  </a:lnTo>
                  <a:lnTo>
                    <a:pt x="163" y="358"/>
                  </a:lnTo>
                  <a:lnTo>
                    <a:pt x="131" y="427"/>
                  </a:lnTo>
                  <a:lnTo>
                    <a:pt x="116" y="494"/>
                  </a:lnTo>
                  <a:lnTo>
                    <a:pt x="129" y="502"/>
                  </a:lnTo>
                  <a:lnTo>
                    <a:pt x="169" y="502"/>
                  </a:lnTo>
                  <a:lnTo>
                    <a:pt x="212" y="510"/>
                  </a:lnTo>
                  <a:lnTo>
                    <a:pt x="217" y="531"/>
                  </a:lnTo>
                  <a:lnTo>
                    <a:pt x="187" y="550"/>
                  </a:lnTo>
                  <a:lnTo>
                    <a:pt x="144" y="559"/>
                  </a:lnTo>
                  <a:lnTo>
                    <a:pt x="92" y="587"/>
                  </a:lnTo>
                  <a:lnTo>
                    <a:pt x="60" y="630"/>
                  </a:lnTo>
                  <a:lnTo>
                    <a:pt x="51" y="678"/>
                  </a:lnTo>
                  <a:lnTo>
                    <a:pt x="28" y="684"/>
                  </a:lnTo>
                  <a:lnTo>
                    <a:pt x="4" y="660"/>
                  </a:lnTo>
                  <a:lnTo>
                    <a:pt x="0" y="615"/>
                  </a:lnTo>
                  <a:lnTo>
                    <a:pt x="25" y="574"/>
                  </a:lnTo>
                  <a:lnTo>
                    <a:pt x="75" y="516"/>
                  </a:lnTo>
                  <a:lnTo>
                    <a:pt x="97" y="451"/>
                  </a:lnTo>
                  <a:lnTo>
                    <a:pt x="121" y="378"/>
                  </a:lnTo>
                  <a:lnTo>
                    <a:pt x="153" y="293"/>
                  </a:lnTo>
                  <a:lnTo>
                    <a:pt x="193" y="220"/>
                  </a:lnTo>
                  <a:lnTo>
                    <a:pt x="236" y="164"/>
                  </a:lnTo>
                  <a:lnTo>
                    <a:pt x="268" y="13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3"/>
            <p:cNvSpPr>
              <a:spLocks/>
            </p:cNvSpPr>
            <p:nvPr/>
          </p:nvSpPr>
          <p:spPr bwMode="auto">
            <a:xfrm>
              <a:off x="1126" y="2436"/>
              <a:ext cx="261" cy="785"/>
            </a:xfrm>
            <a:custGeom>
              <a:avLst/>
              <a:gdLst/>
              <a:ahLst/>
              <a:cxnLst>
                <a:cxn ang="0">
                  <a:pos x="105" y="270"/>
                </a:cxn>
                <a:cxn ang="0">
                  <a:pos x="121" y="197"/>
                </a:cxn>
                <a:cxn ang="0">
                  <a:pos x="121" y="164"/>
                </a:cxn>
                <a:cxn ang="0">
                  <a:pos x="92" y="130"/>
                </a:cxn>
                <a:cxn ang="0">
                  <a:pos x="27" y="106"/>
                </a:cxn>
                <a:cxn ang="0">
                  <a:pos x="27" y="69"/>
                </a:cxn>
                <a:cxn ang="0">
                  <a:pos x="67" y="20"/>
                </a:cxn>
                <a:cxn ang="0">
                  <a:pos x="105" y="0"/>
                </a:cxn>
                <a:cxn ang="0">
                  <a:pos x="155" y="4"/>
                </a:cxn>
                <a:cxn ang="0">
                  <a:pos x="177" y="20"/>
                </a:cxn>
                <a:cxn ang="0">
                  <a:pos x="201" y="65"/>
                </a:cxn>
                <a:cxn ang="0">
                  <a:pos x="237" y="114"/>
                </a:cxn>
                <a:cxn ang="0">
                  <a:pos x="258" y="164"/>
                </a:cxn>
                <a:cxn ang="0">
                  <a:pos x="261" y="188"/>
                </a:cxn>
                <a:cxn ang="0">
                  <a:pos x="250" y="218"/>
                </a:cxn>
                <a:cxn ang="0">
                  <a:pos x="220" y="277"/>
                </a:cxn>
                <a:cxn ang="0">
                  <a:pos x="185" y="350"/>
                </a:cxn>
                <a:cxn ang="0">
                  <a:pos x="140" y="436"/>
                </a:cxn>
                <a:cxn ang="0">
                  <a:pos x="112" y="478"/>
                </a:cxn>
                <a:cxn ang="0">
                  <a:pos x="73" y="510"/>
                </a:cxn>
                <a:cxn ang="0">
                  <a:pos x="75" y="532"/>
                </a:cxn>
                <a:cxn ang="0">
                  <a:pos x="107" y="551"/>
                </a:cxn>
                <a:cxn ang="0">
                  <a:pos x="148" y="583"/>
                </a:cxn>
                <a:cxn ang="0">
                  <a:pos x="185" y="629"/>
                </a:cxn>
                <a:cxn ang="0">
                  <a:pos x="201" y="680"/>
                </a:cxn>
                <a:cxn ang="0">
                  <a:pos x="212" y="758"/>
                </a:cxn>
                <a:cxn ang="0">
                  <a:pos x="204" y="785"/>
                </a:cxn>
                <a:cxn ang="0">
                  <a:pos x="180" y="785"/>
                </a:cxn>
                <a:cxn ang="0">
                  <a:pos x="137" y="761"/>
                </a:cxn>
                <a:cxn ang="0">
                  <a:pos x="123" y="744"/>
                </a:cxn>
                <a:cxn ang="0">
                  <a:pos x="123" y="717"/>
                </a:cxn>
                <a:cxn ang="0">
                  <a:pos x="129" y="672"/>
                </a:cxn>
                <a:cxn ang="0">
                  <a:pos x="112" y="624"/>
                </a:cxn>
                <a:cxn ang="0">
                  <a:pos x="81" y="592"/>
                </a:cxn>
                <a:cxn ang="0">
                  <a:pos x="51" y="568"/>
                </a:cxn>
                <a:cxn ang="0">
                  <a:pos x="19" y="568"/>
                </a:cxn>
                <a:cxn ang="0">
                  <a:pos x="0" y="543"/>
                </a:cxn>
                <a:cxn ang="0">
                  <a:pos x="3" y="516"/>
                </a:cxn>
                <a:cxn ang="0">
                  <a:pos x="32" y="484"/>
                </a:cxn>
                <a:cxn ang="0">
                  <a:pos x="67" y="415"/>
                </a:cxn>
                <a:cxn ang="0">
                  <a:pos x="81" y="380"/>
                </a:cxn>
                <a:cxn ang="0">
                  <a:pos x="92" y="331"/>
                </a:cxn>
                <a:cxn ang="0">
                  <a:pos x="105" y="285"/>
                </a:cxn>
                <a:cxn ang="0">
                  <a:pos x="105" y="270"/>
                </a:cxn>
              </a:cxnLst>
              <a:rect l="0" t="0" r="r" b="b"/>
              <a:pathLst>
                <a:path w="261" h="785">
                  <a:moveTo>
                    <a:pt x="105" y="270"/>
                  </a:moveTo>
                  <a:lnTo>
                    <a:pt x="121" y="197"/>
                  </a:lnTo>
                  <a:lnTo>
                    <a:pt x="121" y="164"/>
                  </a:lnTo>
                  <a:lnTo>
                    <a:pt x="92" y="130"/>
                  </a:lnTo>
                  <a:lnTo>
                    <a:pt x="27" y="106"/>
                  </a:lnTo>
                  <a:lnTo>
                    <a:pt x="27" y="69"/>
                  </a:lnTo>
                  <a:lnTo>
                    <a:pt x="67" y="20"/>
                  </a:lnTo>
                  <a:lnTo>
                    <a:pt x="105" y="0"/>
                  </a:lnTo>
                  <a:lnTo>
                    <a:pt x="155" y="4"/>
                  </a:lnTo>
                  <a:lnTo>
                    <a:pt x="177" y="20"/>
                  </a:lnTo>
                  <a:lnTo>
                    <a:pt x="201" y="65"/>
                  </a:lnTo>
                  <a:lnTo>
                    <a:pt x="237" y="114"/>
                  </a:lnTo>
                  <a:lnTo>
                    <a:pt x="258" y="164"/>
                  </a:lnTo>
                  <a:lnTo>
                    <a:pt x="261" y="188"/>
                  </a:lnTo>
                  <a:lnTo>
                    <a:pt x="250" y="218"/>
                  </a:lnTo>
                  <a:lnTo>
                    <a:pt x="220" y="277"/>
                  </a:lnTo>
                  <a:lnTo>
                    <a:pt x="185" y="350"/>
                  </a:lnTo>
                  <a:lnTo>
                    <a:pt x="140" y="436"/>
                  </a:lnTo>
                  <a:lnTo>
                    <a:pt x="112" y="478"/>
                  </a:lnTo>
                  <a:lnTo>
                    <a:pt x="73" y="510"/>
                  </a:lnTo>
                  <a:lnTo>
                    <a:pt x="75" y="532"/>
                  </a:lnTo>
                  <a:lnTo>
                    <a:pt x="107" y="551"/>
                  </a:lnTo>
                  <a:lnTo>
                    <a:pt x="148" y="583"/>
                  </a:lnTo>
                  <a:lnTo>
                    <a:pt x="185" y="629"/>
                  </a:lnTo>
                  <a:lnTo>
                    <a:pt x="201" y="680"/>
                  </a:lnTo>
                  <a:lnTo>
                    <a:pt x="212" y="758"/>
                  </a:lnTo>
                  <a:lnTo>
                    <a:pt x="204" y="785"/>
                  </a:lnTo>
                  <a:lnTo>
                    <a:pt x="180" y="785"/>
                  </a:lnTo>
                  <a:lnTo>
                    <a:pt x="137" y="761"/>
                  </a:lnTo>
                  <a:lnTo>
                    <a:pt x="123" y="744"/>
                  </a:lnTo>
                  <a:lnTo>
                    <a:pt x="123" y="717"/>
                  </a:lnTo>
                  <a:lnTo>
                    <a:pt x="129" y="672"/>
                  </a:lnTo>
                  <a:lnTo>
                    <a:pt x="112" y="624"/>
                  </a:lnTo>
                  <a:lnTo>
                    <a:pt x="81" y="592"/>
                  </a:lnTo>
                  <a:lnTo>
                    <a:pt x="51" y="568"/>
                  </a:lnTo>
                  <a:lnTo>
                    <a:pt x="19" y="568"/>
                  </a:lnTo>
                  <a:lnTo>
                    <a:pt x="0" y="543"/>
                  </a:lnTo>
                  <a:lnTo>
                    <a:pt x="3" y="516"/>
                  </a:lnTo>
                  <a:lnTo>
                    <a:pt x="32" y="484"/>
                  </a:lnTo>
                  <a:lnTo>
                    <a:pt x="67" y="415"/>
                  </a:lnTo>
                  <a:lnTo>
                    <a:pt x="81" y="380"/>
                  </a:lnTo>
                  <a:lnTo>
                    <a:pt x="92" y="331"/>
                  </a:lnTo>
                  <a:lnTo>
                    <a:pt x="105" y="285"/>
                  </a:lnTo>
                  <a:lnTo>
                    <a:pt x="105" y="27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4"/>
            <p:cNvSpPr>
              <a:spLocks/>
            </p:cNvSpPr>
            <p:nvPr/>
          </p:nvSpPr>
          <p:spPr bwMode="auto">
            <a:xfrm>
              <a:off x="831" y="2433"/>
              <a:ext cx="311" cy="810"/>
            </a:xfrm>
            <a:custGeom>
              <a:avLst/>
              <a:gdLst/>
              <a:ahLst/>
              <a:cxnLst>
                <a:cxn ang="0">
                  <a:pos x="82" y="145"/>
                </a:cxn>
                <a:cxn ang="0">
                  <a:pos x="119" y="73"/>
                </a:cxn>
                <a:cxn ang="0">
                  <a:pos x="154" y="30"/>
                </a:cxn>
                <a:cxn ang="0">
                  <a:pos x="215" y="0"/>
                </a:cxn>
                <a:cxn ang="0">
                  <a:pos x="279" y="0"/>
                </a:cxn>
                <a:cxn ang="0">
                  <a:pos x="311" y="30"/>
                </a:cxn>
                <a:cxn ang="0">
                  <a:pos x="311" y="63"/>
                </a:cxn>
                <a:cxn ang="0">
                  <a:pos x="270" y="97"/>
                </a:cxn>
                <a:cxn ang="0">
                  <a:pos x="225" y="121"/>
                </a:cxn>
                <a:cxn ang="0">
                  <a:pos x="191" y="151"/>
                </a:cxn>
                <a:cxn ang="0">
                  <a:pos x="174" y="191"/>
                </a:cxn>
                <a:cxn ang="0">
                  <a:pos x="174" y="258"/>
                </a:cxn>
                <a:cxn ang="0">
                  <a:pos x="191" y="322"/>
                </a:cxn>
                <a:cxn ang="0">
                  <a:pos x="193" y="411"/>
                </a:cxn>
                <a:cxn ang="0">
                  <a:pos x="206" y="473"/>
                </a:cxn>
                <a:cxn ang="0">
                  <a:pos x="215" y="532"/>
                </a:cxn>
                <a:cxn ang="0">
                  <a:pos x="215" y="577"/>
                </a:cxn>
                <a:cxn ang="0">
                  <a:pos x="193" y="594"/>
                </a:cxn>
                <a:cxn ang="0">
                  <a:pos x="167" y="588"/>
                </a:cxn>
                <a:cxn ang="0">
                  <a:pos x="127" y="596"/>
                </a:cxn>
                <a:cxn ang="0">
                  <a:pos x="90" y="636"/>
                </a:cxn>
                <a:cxn ang="0">
                  <a:pos x="71" y="698"/>
                </a:cxn>
                <a:cxn ang="0">
                  <a:pos x="66" y="778"/>
                </a:cxn>
                <a:cxn ang="0">
                  <a:pos x="71" y="806"/>
                </a:cxn>
                <a:cxn ang="0">
                  <a:pos x="39" y="810"/>
                </a:cxn>
                <a:cxn ang="0">
                  <a:pos x="18" y="797"/>
                </a:cxn>
                <a:cxn ang="0">
                  <a:pos x="0" y="754"/>
                </a:cxn>
                <a:cxn ang="0">
                  <a:pos x="2" y="714"/>
                </a:cxn>
                <a:cxn ang="0">
                  <a:pos x="26" y="636"/>
                </a:cxn>
                <a:cxn ang="0">
                  <a:pos x="63" y="596"/>
                </a:cxn>
                <a:cxn ang="0">
                  <a:pos x="103" y="556"/>
                </a:cxn>
                <a:cxn ang="0">
                  <a:pos x="135" y="538"/>
                </a:cxn>
                <a:cxn ang="0">
                  <a:pos x="167" y="529"/>
                </a:cxn>
                <a:cxn ang="0">
                  <a:pos x="170" y="505"/>
                </a:cxn>
                <a:cxn ang="0">
                  <a:pos x="146" y="432"/>
                </a:cxn>
                <a:cxn ang="0">
                  <a:pos x="122" y="355"/>
                </a:cxn>
                <a:cxn ang="0">
                  <a:pos x="97" y="298"/>
                </a:cxn>
                <a:cxn ang="0">
                  <a:pos x="82" y="234"/>
                </a:cxn>
                <a:cxn ang="0">
                  <a:pos x="71" y="194"/>
                </a:cxn>
                <a:cxn ang="0">
                  <a:pos x="82" y="145"/>
                </a:cxn>
              </a:cxnLst>
              <a:rect l="0" t="0" r="r" b="b"/>
              <a:pathLst>
                <a:path w="311" h="810">
                  <a:moveTo>
                    <a:pt x="82" y="145"/>
                  </a:moveTo>
                  <a:lnTo>
                    <a:pt x="119" y="73"/>
                  </a:lnTo>
                  <a:lnTo>
                    <a:pt x="154" y="30"/>
                  </a:lnTo>
                  <a:lnTo>
                    <a:pt x="215" y="0"/>
                  </a:lnTo>
                  <a:lnTo>
                    <a:pt x="279" y="0"/>
                  </a:lnTo>
                  <a:lnTo>
                    <a:pt x="311" y="30"/>
                  </a:lnTo>
                  <a:lnTo>
                    <a:pt x="311" y="63"/>
                  </a:lnTo>
                  <a:lnTo>
                    <a:pt x="270" y="97"/>
                  </a:lnTo>
                  <a:lnTo>
                    <a:pt x="225" y="121"/>
                  </a:lnTo>
                  <a:lnTo>
                    <a:pt x="191" y="151"/>
                  </a:lnTo>
                  <a:lnTo>
                    <a:pt x="174" y="191"/>
                  </a:lnTo>
                  <a:lnTo>
                    <a:pt x="174" y="258"/>
                  </a:lnTo>
                  <a:lnTo>
                    <a:pt x="191" y="322"/>
                  </a:lnTo>
                  <a:lnTo>
                    <a:pt x="193" y="411"/>
                  </a:lnTo>
                  <a:lnTo>
                    <a:pt x="206" y="473"/>
                  </a:lnTo>
                  <a:lnTo>
                    <a:pt x="215" y="532"/>
                  </a:lnTo>
                  <a:lnTo>
                    <a:pt x="215" y="577"/>
                  </a:lnTo>
                  <a:lnTo>
                    <a:pt x="193" y="594"/>
                  </a:lnTo>
                  <a:lnTo>
                    <a:pt x="167" y="588"/>
                  </a:lnTo>
                  <a:lnTo>
                    <a:pt x="127" y="596"/>
                  </a:lnTo>
                  <a:lnTo>
                    <a:pt x="90" y="636"/>
                  </a:lnTo>
                  <a:lnTo>
                    <a:pt x="71" y="698"/>
                  </a:lnTo>
                  <a:lnTo>
                    <a:pt x="66" y="778"/>
                  </a:lnTo>
                  <a:lnTo>
                    <a:pt x="71" y="806"/>
                  </a:lnTo>
                  <a:lnTo>
                    <a:pt x="39" y="810"/>
                  </a:lnTo>
                  <a:lnTo>
                    <a:pt x="18" y="797"/>
                  </a:lnTo>
                  <a:lnTo>
                    <a:pt x="0" y="754"/>
                  </a:lnTo>
                  <a:lnTo>
                    <a:pt x="2" y="714"/>
                  </a:lnTo>
                  <a:lnTo>
                    <a:pt x="26" y="636"/>
                  </a:lnTo>
                  <a:lnTo>
                    <a:pt x="63" y="596"/>
                  </a:lnTo>
                  <a:lnTo>
                    <a:pt x="103" y="556"/>
                  </a:lnTo>
                  <a:lnTo>
                    <a:pt x="135" y="538"/>
                  </a:lnTo>
                  <a:lnTo>
                    <a:pt x="167" y="529"/>
                  </a:lnTo>
                  <a:lnTo>
                    <a:pt x="170" y="505"/>
                  </a:lnTo>
                  <a:lnTo>
                    <a:pt x="146" y="432"/>
                  </a:lnTo>
                  <a:lnTo>
                    <a:pt x="122" y="355"/>
                  </a:lnTo>
                  <a:lnTo>
                    <a:pt x="97" y="298"/>
                  </a:lnTo>
                  <a:lnTo>
                    <a:pt x="82" y="234"/>
                  </a:lnTo>
                  <a:lnTo>
                    <a:pt x="71" y="194"/>
                  </a:lnTo>
                  <a:lnTo>
                    <a:pt x="82" y="1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5"/>
            <p:cNvSpPr>
              <a:spLocks/>
            </p:cNvSpPr>
            <p:nvPr/>
          </p:nvSpPr>
          <p:spPr bwMode="auto">
            <a:xfrm>
              <a:off x="1164" y="1590"/>
              <a:ext cx="317" cy="395"/>
            </a:xfrm>
            <a:custGeom>
              <a:avLst/>
              <a:gdLst/>
              <a:ahLst/>
              <a:cxnLst>
                <a:cxn ang="0">
                  <a:pos x="112" y="386"/>
                </a:cxn>
                <a:cxn ang="0">
                  <a:pos x="56" y="386"/>
                </a:cxn>
                <a:cxn ang="0">
                  <a:pos x="7" y="343"/>
                </a:cxn>
                <a:cxn ang="0">
                  <a:pos x="0" y="313"/>
                </a:cxn>
                <a:cxn ang="0">
                  <a:pos x="0" y="274"/>
                </a:cxn>
                <a:cxn ang="0">
                  <a:pos x="15" y="194"/>
                </a:cxn>
                <a:cxn ang="0">
                  <a:pos x="47" y="136"/>
                </a:cxn>
                <a:cxn ang="0">
                  <a:pos x="109" y="48"/>
                </a:cxn>
                <a:cxn ang="0">
                  <a:pos x="151" y="15"/>
                </a:cxn>
                <a:cxn ang="0">
                  <a:pos x="213" y="0"/>
                </a:cxn>
                <a:cxn ang="0">
                  <a:pos x="271" y="21"/>
                </a:cxn>
                <a:cxn ang="0">
                  <a:pos x="301" y="56"/>
                </a:cxn>
                <a:cxn ang="0">
                  <a:pos x="309" y="97"/>
                </a:cxn>
                <a:cxn ang="0">
                  <a:pos x="309" y="150"/>
                </a:cxn>
                <a:cxn ang="0">
                  <a:pos x="288" y="218"/>
                </a:cxn>
                <a:cxn ang="0">
                  <a:pos x="271" y="257"/>
                </a:cxn>
                <a:cxn ang="0">
                  <a:pos x="277" y="298"/>
                </a:cxn>
                <a:cxn ang="0">
                  <a:pos x="317" y="367"/>
                </a:cxn>
                <a:cxn ang="0">
                  <a:pos x="317" y="384"/>
                </a:cxn>
                <a:cxn ang="0">
                  <a:pos x="295" y="395"/>
                </a:cxn>
                <a:cxn ang="0">
                  <a:pos x="245" y="306"/>
                </a:cxn>
                <a:cxn ang="0">
                  <a:pos x="205" y="337"/>
                </a:cxn>
                <a:cxn ang="0">
                  <a:pos x="159" y="367"/>
                </a:cxn>
                <a:cxn ang="0">
                  <a:pos x="136" y="376"/>
                </a:cxn>
                <a:cxn ang="0">
                  <a:pos x="112" y="386"/>
                </a:cxn>
              </a:cxnLst>
              <a:rect l="0" t="0" r="r" b="b"/>
              <a:pathLst>
                <a:path w="317" h="395">
                  <a:moveTo>
                    <a:pt x="112" y="386"/>
                  </a:moveTo>
                  <a:lnTo>
                    <a:pt x="56" y="386"/>
                  </a:lnTo>
                  <a:lnTo>
                    <a:pt x="7" y="343"/>
                  </a:lnTo>
                  <a:lnTo>
                    <a:pt x="0" y="313"/>
                  </a:lnTo>
                  <a:lnTo>
                    <a:pt x="0" y="274"/>
                  </a:lnTo>
                  <a:lnTo>
                    <a:pt x="15" y="194"/>
                  </a:lnTo>
                  <a:lnTo>
                    <a:pt x="47" y="136"/>
                  </a:lnTo>
                  <a:lnTo>
                    <a:pt x="109" y="48"/>
                  </a:lnTo>
                  <a:lnTo>
                    <a:pt x="151" y="15"/>
                  </a:lnTo>
                  <a:lnTo>
                    <a:pt x="213" y="0"/>
                  </a:lnTo>
                  <a:lnTo>
                    <a:pt x="271" y="21"/>
                  </a:lnTo>
                  <a:lnTo>
                    <a:pt x="301" y="56"/>
                  </a:lnTo>
                  <a:lnTo>
                    <a:pt x="309" y="97"/>
                  </a:lnTo>
                  <a:lnTo>
                    <a:pt x="309" y="150"/>
                  </a:lnTo>
                  <a:lnTo>
                    <a:pt x="288" y="218"/>
                  </a:lnTo>
                  <a:lnTo>
                    <a:pt x="271" y="257"/>
                  </a:lnTo>
                  <a:lnTo>
                    <a:pt x="277" y="298"/>
                  </a:lnTo>
                  <a:lnTo>
                    <a:pt x="317" y="367"/>
                  </a:lnTo>
                  <a:lnTo>
                    <a:pt x="317" y="384"/>
                  </a:lnTo>
                  <a:lnTo>
                    <a:pt x="295" y="395"/>
                  </a:lnTo>
                  <a:lnTo>
                    <a:pt x="245" y="306"/>
                  </a:lnTo>
                  <a:lnTo>
                    <a:pt x="205" y="337"/>
                  </a:lnTo>
                  <a:lnTo>
                    <a:pt x="159" y="367"/>
                  </a:lnTo>
                  <a:lnTo>
                    <a:pt x="136" y="376"/>
                  </a:lnTo>
                  <a:lnTo>
                    <a:pt x="112" y="38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6" name="Text Placeholder 4"/>
          <p:cNvSpPr>
            <a:spLocks noGrp="1"/>
          </p:cNvSpPr>
          <p:nvPr>
            <p:ph type="body" sz="quarter" idx="13"/>
          </p:nvPr>
        </p:nvSpPr>
        <p:spPr>
          <a:xfrm>
            <a:off x="1828800" y="381000"/>
            <a:ext cx="8077200" cy="685800"/>
          </a:xfrm>
        </p:spPr>
        <p:txBody>
          <a:bodyPr>
            <a:noAutofit/>
          </a:bodyPr>
          <a:lstStyle/>
          <a:p>
            <a:r>
              <a:rPr lang="en-US" sz="4000" b="0" dirty="0"/>
              <a:t>Fault detection: Heartbeat tactic</a:t>
            </a:r>
            <a:endParaRPr lang="en-US" sz="4400" b="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Fault Detection</a:t>
            </a:r>
          </a:p>
        </p:txBody>
      </p:sp>
      <p:sp>
        <p:nvSpPr>
          <p:cNvPr id="4" name="Slide Number Placeholder 3"/>
          <p:cNvSpPr>
            <a:spLocks noGrp="1"/>
          </p:cNvSpPr>
          <p:nvPr>
            <p:ph type="sldNum" sz="quarter" idx="15"/>
          </p:nvPr>
        </p:nvSpPr>
        <p:spPr/>
        <p:txBody>
          <a:bodyPr/>
          <a:lstStyle/>
          <a:p>
            <a:pPr algn="r"/>
            <a:fld id="{256D3EEF-DE4E-429D-8EC4-DDC531AFF587}" type="slidenum">
              <a:rPr lang="en-US"/>
              <a:pPr algn="r"/>
              <a:t>14</a:t>
            </a:fld>
            <a:endParaRPr lang="en-US"/>
          </a:p>
        </p:txBody>
      </p:sp>
      <p:pic>
        <p:nvPicPr>
          <p:cNvPr id="8198" name="Picture 6" descr="http://www.chromium.org/_/rsrc/1220197832277/developers/design-documents/multi-process-architecture/arch.png"/>
          <p:cNvPicPr>
            <a:picLocks noChangeAspect="1" noChangeArrowheads="1"/>
          </p:cNvPicPr>
          <p:nvPr/>
        </p:nvPicPr>
        <p:blipFill>
          <a:blip r:embed="rId3"/>
          <a:srcRect/>
          <a:stretch>
            <a:fillRect/>
          </a:stretch>
        </p:blipFill>
        <p:spPr bwMode="auto">
          <a:xfrm>
            <a:off x="2438400" y="1143001"/>
            <a:ext cx="6000750" cy="5563553"/>
          </a:xfrm>
          <a:prstGeom prst="rect">
            <a:avLst/>
          </a:prstGeom>
          <a:noFill/>
        </p:spPr>
      </p:pic>
      <p:sp>
        <p:nvSpPr>
          <p:cNvPr id="15" name="Text Placeholder 4"/>
          <p:cNvSpPr>
            <a:spLocks noGrp="1"/>
          </p:cNvSpPr>
          <p:nvPr>
            <p:ph type="body" sz="quarter" idx="13"/>
          </p:nvPr>
        </p:nvSpPr>
        <p:spPr>
          <a:xfrm>
            <a:off x="1828800" y="381000"/>
            <a:ext cx="8077200" cy="685800"/>
          </a:xfrm>
        </p:spPr>
        <p:txBody>
          <a:bodyPr>
            <a:noAutofit/>
          </a:bodyPr>
          <a:lstStyle/>
          <a:p>
            <a:r>
              <a:rPr lang="en-US" sz="4000" b="0" dirty="0"/>
              <a:t>Fault detection: Heartbeat tactic</a:t>
            </a:r>
            <a:endParaRPr lang="en-US" sz="4400" b="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Fault detection: Ping/Echo tactic</a:t>
            </a:r>
            <a:endParaRPr lang="en-US" sz="4400" b="0" dirty="0"/>
          </a:p>
        </p:txBody>
      </p:sp>
      <p:sp>
        <p:nvSpPr>
          <p:cNvPr id="6" name="TextBox 5"/>
          <p:cNvSpPr txBox="1"/>
          <p:nvPr/>
        </p:nvSpPr>
        <p:spPr>
          <a:xfrm>
            <a:off x="304800" y="1219201"/>
            <a:ext cx="10820400" cy="6047809"/>
          </a:xfrm>
          <a:prstGeom prst="rect">
            <a:avLst/>
          </a:prstGeom>
          <a:noFill/>
        </p:spPr>
        <p:txBody>
          <a:bodyPr wrap="square" rtlCol="0">
            <a:spAutoFit/>
          </a:bodyPr>
          <a:lstStyle/>
          <a:p>
            <a:pPr>
              <a:spcBef>
                <a:spcPts val="1200"/>
              </a:spcBef>
              <a:buClr>
                <a:schemeClr val="accent6">
                  <a:lumMod val="50000"/>
                </a:schemeClr>
              </a:buClr>
            </a:pPr>
            <a:r>
              <a:rPr lang="en-US" sz="2800" b="1" u="sng" dirty="0"/>
              <a:t>Purpose</a:t>
            </a:r>
            <a:r>
              <a:rPr lang="en-US" sz="2800" dirty="0"/>
              <a:t>:  One component issues a ping and expects to receive back an echo within a predefined time.</a:t>
            </a:r>
          </a:p>
          <a:p>
            <a:pPr marL="342900" indent="-342900">
              <a:spcBef>
                <a:spcPts val="1200"/>
              </a:spcBef>
              <a:buClr>
                <a:schemeClr val="accent6">
                  <a:lumMod val="50000"/>
                </a:schemeClr>
              </a:buClr>
              <a:buFont typeface="Arial" panose="020B0604020202020204" pitchFamily="34" charset="0"/>
              <a:buChar char="•"/>
            </a:pPr>
            <a:r>
              <a:rPr lang="en-US" sz="2800" dirty="0"/>
              <a:t>Asynchronous request/response message pair exchanged between nodes.</a:t>
            </a:r>
          </a:p>
          <a:p>
            <a:pPr marL="342900" indent="-342900">
              <a:spcBef>
                <a:spcPts val="1200"/>
              </a:spcBef>
              <a:buClr>
                <a:schemeClr val="accent6">
                  <a:lumMod val="50000"/>
                </a:schemeClr>
              </a:buClr>
              <a:buFont typeface="Arial" panose="020B0604020202020204" pitchFamily="34" charset="0"/>
              <a:buChar char="•"/>
            </a:pPr>
            <a:r>
              <a:rPr lang="en-US" sz="2800" dirty="0"/>
              <a:t>Used to determine reachability and the round-trip delay through the associated network path.</a:t>
            </a:r>
            <a:br>
              <a:rPr lang="en-US" sz="2800" dirty="0"/>
            </a:br>
            <a:endParaRPr lang="en-US" sz="1100" dirty="0"/>
          </a:p>
          <a:p>
            <a:pPr marL="342900" indent="-342900">
              <a:buFont typeface="Arial" panose="020B0604020202020204" pitchFamily="34" charset="0"/>
              <a:buChar char="•"/>
            </a:pPr>
            <a:r>
              <a:rPr lang="en-US" sz="2800" dirty="0"/>
              <a:t>Standard implementations of </a:t>
            </a:r>
            <a:r>
              <a:rPr lang="en-US" sz="2800" i="1" dirty="0"/>
              <a:t>Ping/Echo are available for nodes interconnected via IP</a:t>
            </a:r>
          </a:p>
          <a:p>
            <a:pPr marL="800100" lvl="1" indent="-342900">
              <a:buFont typeface="Arial" panose="020B0604020202020204" pitchFamily="34" charset="0"/>
              <a:buChar char="•"/>
            </a:pPr>
            <a:r>
              <a:rPr lang="en-US" sz="2800" i="1" dirty="0"/>
              <a:t>ICMP </a:t>
            </a:r>
            <a:r>
              <a:rPr lang="en-US" sz="2800" b="1" i="1" dirty="0"/>
              <a:t>7 </a:t>
            </a:r>
            <a:r>
              <a:rPr lang="en-US" sz="2800" dirty="0"/>
              <a:t>[IETF 1981] or </a:t>
            </a:r>
            <a:r>
              <a:rPr lang="en-US" sz="2800" i="1" dirty="0"/>
              <a:t>ICMPv6[RFC 2006b] Echo Request/Response[IETF 2006a]. </a:t>
            </a:r>
            <a:endParaRPr lang="en-US" sz="2800" dirty="0"/>
          </a:p>
          <a:p>
            <a:pPr>
              <a:spcBef>
                <a:spcPts val="1200"/>
              </a:spcBef>
              <a:buClr>
                <a:schemeClr val="accent6">
                  <a:lumMod val="50000"/>
                </a:schemeClr>
              </a:buClr>
            </a:pPr>
            <a:endParaRPr lang="en-US" sz="2800" dirty="0"/>
          </a:p>
          <a:p>
            <a:pPr marL="971550" lvl="1" indent="-514350">
              <a:spcBef>
                <a:spcPts val="1200"/>
              </a:spcBef>
              <a:buClr>
                <a:schemeClr val="accent6">
                  <a:lumMod val="50000"/>
                </a:schemeClr>
              </a:buClr>
              <a:buFont typeface="Wingdings" pitchFamily="2" charset="2"/>
              <a:buChar char="§"/>
            </a:pPr>
            <a:endParaRPr lang="en-US" sz="28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detection: Ping/Echo tactic</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16</a:t>
            </a:fld>
            <a:endParaRPr lang="en-US"/>
          </a:p>
        </p:txBody>
      </p:sp>
      <p:sp>
        <p:nvSpPr>
          <p:cNvPr id="7" name="Rectangle 6"/>
          <p:cNvSpPr/>
          <p:nvPr/>
        </p:nvSpPr>
        <p:spPr>
          <a:xfrm>
            <a:off x="1447800" y="4537993"/>
            <a:ext cx="9144000" cy="1815882"/>
          </a:xfrm>
          <a:prstGeom prst="rect">
            <a:avLst/>
          </a:prstGeom>
        </p:spPr>
        <p:txBody>
          <a:bodyPr wrap="square">
            <a:spAutoFit/>
          </a:bodyPr>
          <a:lstStyle/>
          <a:p>
            <a:r>
              <a:rPr lang="en-US" sz="2800" b="1" i="1" dirty="0"/>
              <a:t>PingSender</a:t>
            </a:r>
            <a:r>
              <a:rPr lang="en-US" sz="2800" dirty="0"/>
              <a:t> sends a ping message at specified </a:t>
            </a:r>
            <a:r>
              <a:rPr lang="en-US" sz="2800" b="1" i="1" dirty="0" err="1"/>
              <a:t>timeInterval</a:t>
            </a:r>
            <a:r>
              <a:rPr lang="en-US" sz="2800" dirty="0" err="1"/>
              <a:t>s</a:t>
            </a:r>
            <a:r>
              <a:rPr lang="en-US" sz="2800" dirty="0"/>
              <a:t>  and waits for an echo from a ping receiver until the </a:t>
            </a:r>
            <a:r>
              <a:rPr lang="en-US" sz="2800" b="1" i="1" dirty="0" err="1"/>
              <a:t>maxWaitingTime</a:t>
            </a:r>
            <a:r>
              <a:rPr lang="en-US" sz="2800" dirty="0"/>
              <a:t>. If an echo is not received an exception occurs, and it is detected by the fault monitor.</a:t>
            </a:r>
          </a:p>
        </p:txBody>
      </p:sp>
      <p:pic>
        <p:nvPicPr>
          <p:cNvPr id="91139" name="Picture 3"/>
          <p:cNvPicPr>
            <a:picLocks noChangeAspect="1" noChangeArrowheads="1"/>
          </p:cNvPicPr>
          <p:nvPr/>
        </p:nvPicPr>
        <p:blipFill>
          <a:blip r:embed="rId3" cstate="print"/>
          <a:srcRect/>
          <a:stretch>
            <a:fillRect/>
          </a:stretch>
        </p:blipFill>
        <p:spPr bwMode="auto">
          <a:xfrm>
            <a:off x="1828801" y="1213753"/>
            <a:ext cx="8077199" cy="314328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detection: Ping/Echo tactic</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17</a:t>
            </a:fld>
            <a:endParaRPr lang="en-US"/>
          </a:p>
        </p:txBody>
      </p:sp>
      <p:pic>
        <p:nvPicPr>
          <p:cNvPr id="92162" name="Picture 2"/>
          <p:cNvPicPr>
            <a:picLocks noChangeAspect="1" noChangeArrowheads="1"/>
          </p:cNvPicPr>
          <p:nvPr/>
        </p:nvPicPr>
        <p:blipFill>
          <a:blip r:embed="rId3" cstate="print"/>
          <a:srcRect/>
          <a:stretch>
            <a:fillRect/>
          </a:stretch>
        </p:blipFill>
        <p:spPr bwMode="auto">
          <a:xfrm>
            <a:off x="1905000" y="1775138"/>
            <a:ext cx="7467600" cy="4851214"/>
          </a:xfrm>
          <a:prstGeom prst="rect">
            <a:avLst/>
          </a:prstGeom>
          <a:noFill/>
          <a:ln w="9525">
            <a:noFill/>
            <a:miter lim="800000"/>
            <a:headEnd/>
            <a:tailEnd/>
          </a:ln>
        </p:spPr>
      </p:pic>
      <p:sp>
        <p:nvSpPr>
          <p:cNvPr id="6" name="TextBox 5"/>
          <p:cNvSpPr txBox="1"/>
          <p:nvPr/>
        </p:nvSpPr>
        <p:spPr>
          <a:xfrm>
            <a:off x="1828800" y="1154668"/>
            <a:ext cx="3810000" cy="369332"/>
          </a:xfrm>
          <a:prstGeom prst="rect">
            <a:avLst/>
          </a:prstGeom>
          <a:noFill/>
        </p:spPr>
        <p:txBody>
          <a:bodyPr wrap="square" rtlCol="0">
            <a:spAutoFit/>
          </a:bodyPr>
          <a:lstStyle/>
          <a:p>
            <a:r>
              <a:rPr lang="en-US" dirty="0"/>
              <a:t>(Software version)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detection: Ping/Echo tactic</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18</a:t>
            </a:fld>
            <a:endParaRPr lang="en-US"/>
          </a:p>
        </p:txBody>
      </p:sp>
      <p:pic>
        <p:nvPicPr>
          <p:cNvPr id="3075" name="Picture 3"/>
          <p:cNvPicPr>
            <a:picLocks noChangeAspect="1" noChangeArrowheads="1"/>
          </p:cNvPicPr>
          <p:nvPr/>
        </p:nvPicPr>
        <p:blipFill>
          <a:blip r:embed="rId3"/>
          <a:srcRect/>
          <a:stretch>
            <a:fillRect/>
          </a:stretch>
        </p:blipFill>
        <p:spPr bwMode="auto">
          <a:xfrm>
            <a:off x="1828801" y="1676401"/>
            <a:ext cx="5076825" cy="3781425"/>
          </a:xfrm>
          <a:prstGeom prst="rect">
            <a:avLst/>
          </a:prstGeom>
          <a:noFill/>
          <a:ln w="9525">
            <a:noFill/>
            <a:miter lim="800000"/>
            <a:headEnd/>
            <a:tailEnd/>
          </a:ln>
          <a:effectLst/>
        </p:spPr>
      </p:pic>
      <p:sp>
        <p:nvSpPr>
          <p:cNvPr id="255" name="Rectangle 254"/>
          <p:cNvSpPr/>
          <p:nvPr/>
        </p:nvSpPr>
        <p:spPr>
          <a:xfrm>
            <a:off x="2081212" y="5583020"/>
            <a:ext cx="4572000" cy="646331"/>
          </a:xfrm>
          <a:prstGeom prst="rect">
            <a:avLst/>
          </a:prstGeom>
        </p:spPr>
        <p:txBody>
          <a:bodyPr>
            <a:spAutoFit/>
          </a:bodyPr>
          <a:lstStyle/>
          <a:p>
            <a:r>
              <a:rPr lang="en-US" dirty="0"/>
              <a:t>NASA Crew Exploration Vehicle – Guidance-Navigation and Control (GN&amp;C) Architecture</a:t>
            </a:r>
          </a:p>
        </p:txBody>
      </p:sp>
      <p:sp>
        <p:nvSpPr>
          <p:cNvPr id="3" name="TextBox 2">
            <a:extLst>
              <a:ext uri="{FF2B5EF4-FFF2-40B4-BE49-F238E27FC236}">
                <a16:creationId xmlns:a16="http://schemas.microsoft.com/office/drawing/2014/main" id="{510EAFAC-2E2A-7516-0855-C13610F8E8FA}"/>
              </a:ext>
            </a:extLst>
          </p:cNvPr>
          <p:cNvSpPr txBox="1"/>
          <p:nvPr/>
        </p:nvSpPr>
        <p:spPr>
          <a:xfrm>
            <a:off x="6996112" y="1354754"/>
            <a:ext cx="3048000" cy="4893647"/>
          </a:xfrm>
          <a:prstGeom prst="rect">
            <a:avLst/>
          </a:prstGeom>
          <a:noFill/>
        </p:spPr>
        <p:txBody>
          <a:bodyPr wrap="square">
            <a:spAutoFit/>
          </a:bodyPr>
          <a:lstStyle/>
          <a:p>
            <a:pPr marL="342900" indent="-342900">
              <a:buFont typeface="Arial" panose="020B0604020202020204" pitchFamily="34" charset="0"/>
              <a:buChar char="•"/>
            </a:pPr>
            <a:r>
              <a:rPr lang="en-US" sz="2400" dirty="0"/>
              <a:t>Ping echo has been used to check the health of actuators.</a:t>
            </a:r>
          </a:p>
          <a:p>
            <a:pPr marL="342900" indent="-342900">
              <a:buFont typeface="Arial" panose="020B0604020202020204" pitchFamily="34" charset="0"/>
              <a:buChar char="•"/>
            </a:pPr>
            <a:r>
              <a:rPr lang="en-US" sz="2400" dirty="0"/>
              <a:t>Sensors periodically send data, so the heartbeat tactic is an appropriate choice.</a:t>
            </a:r>
          </a:p>
          <a:p>
            <a:pPr marL="342900" indent="-342900">
              <a:buFont typeface="Arial" panose="020B0604020202020204" pitchFamily="34" charset="0"/>
              <a:buChar char="•"/>
            </a:pPr>
            <a:r>
              <a:rPr lang="en-US" sz="2400" dirty="0"/>
              <a:t>Actuators are passive (they mainly execute commands) so ping echo is a better option.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dirty="0"/>
              <a:t>Assignment 1</a:t>
            </a:r>
            <a:endParaRPr lang="en-US" sz="440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19</a:t>
            </a:fld>
            <a:endParaRPr lang="en-US">
              <a:solidFill>
                <a:prstClr val="black"/>
              </a:solidFill>
            </a:endParaRPr>
          </a:p>
        </p:txBody>
      </p:sp>
      <p:sp>
        <p:nvSpPr>
          <p:cNvPr id="2" name="TextBox 1"/>
          <p:cNvSpPr txBox="1"/>
          <p:nvPr/>
        </p:nvSpPr>
        <p:spPr>
          <a:xfrm>
            <a:off x="304800" y="1163389"/>
            <a:ext cx="10820400" cy="5990551"/>
          </a:xfrm>
          <a:prstGeom prst="rect">
            <a:avLst/>
          </a:prstGeom>
          <a:noFill/>
        </p:spPr>
        <p:txBody>
          <a:bodyPr wrap="square" rtlCol="0">
            <a:spAutoFit/>
          </a:bodyPr>
          <a:lstStyle/>
          <a:p>
            <a:pPr marL="457200" indent="-457200">
              <a:lnSpc>
                <a:spcPct val="150000"/>
              </a:lnSpc>
              <a:buFont typeface="+mj-lt"/>
              <a:buAutoNum type="arabicPeriod"/>
            </a:pPr>
            <a:r>
              <a:rPr lang="en-US" sz="2400" dirty="0"/>
              <a:t>Select a domain.</a:t>
            </a:r>
          </a:p>
          <a:p>
            <a:pPr marL="457200" indent="-457200">
              <a:lnSpc>
                <a:spcPct val="150000"/>
              </a:lnSpc>
              <a:buFont typeface="+mj-lt"/>
              <a:buAutoNum type="arabicPeriod"/>
            </a:pPr>
            <a:r>
              <a:rPr lang="en-US" sz="2400" dirty="0"/>
              <a:t>Develop a critical process (with minimum functionality).</a:t>
            </a:r>
          </a:p>
          <a:p>
            <a:pPr marL="457200" indent="-457200">
              <a:lnSpc>
                <a:spcPct val="150000"/>
              </a:lnSpc>
              <a:buFont typeface="+mj-lt"/>
              <a:buAutoNum type="arabicPeriod"/>
            </a:pPr>
            <a:r>
              <a:rPr lang="en-US" sz="2400" dirty="0"/>
              <a:t>Design a non-deterministic failure in this process which makes it crash.</a:t>
            </a:r>
          </a:p>
          <a:p>
            <a:pPr marL="457200" indent="-457200">
              <a:lnSpc>
                <a:spcPct val="150000"/>
              </a:lnSpc>
              <a:buFont typeface="+mj-lt"/>
              <a:buAutoNum type="arabicPeriod"/>
            </a:pPr>
            <a:r>
              <a:rPr lang="en-US" sz="2400" dirty="0"/>
              <a:t>Implement heartbeat to monitor the process.</a:t>
            </a:r>
          </a:p>
          <a:p>
            <a:pPr marL="457200" indent="-457200">
              <a:lnSpc>
                <a:spcPct val="150000"/>
              </a:lnSpc>
              <a:buFont typeface="+mj-lt"/>
              <a:buAutoNum type="arabicPeriod"/>
            </a:pPr>
            <a:r>
              <a:rPr lang="en-US" sz="2400" dirty="0"/>
              <a:t>Your heartbeat implementation should have all the required fault detection features.</a:t>
            </a:r>
          </a:p>
          <a:p>
            <a:pPr>
              <a:lnSpc>
                <a:spcPct val="150000"/>
              </a:lnSpc>
            </a:pPr>
            <a:r>
              <a:rPr lang="en-US" b="1" dirty="0"/>
              <a:t>Rule 1:</a:t>
            </a:r>
            <a:r>
              <a:rPr lang="en-US" dirty="0"/>
              <a:t> Do not embed a failure, it must be random and it must cause failure.</a:t>
            </a:r>
          </a:p>
          <a:p>
            <a:pPr>
              <a:lnSpc>
                <a:spcPct val="150000"/>
              </a:lnSpc>
            </a:pPr>
            <a:r>
              <a:rPr lang="en-US" b="1" dirty="0"/>
              <a:t>Rule 2:</a:t>
            </a:r>
            <a:r>
              <a:rPr lang="en-US" dirty="0"/>
              <a:t> Implement functions on different processes.</a:t>
            </a:r>
          </a:p>
          <a:p>
            <a:pPr>
              <a:lnSpc>
                <a:spcPct val="150000"/>
              </a:lnSpc>
            </a:pPr>
            <a:r>
              <a:rPr lang="en-US" b="1" dirty="0"/>
              <a:t>Rule 3:</a:t>
            </a:r>
            <a:r>
              <a:rPr lang="en-US" dirty="0"/>
              <a:t> Select a relevant domain: monitoring connections, monitoring process, … </a:t>
            </a:r>
          </a:p>
          <a:p>
            <a:pPr>
              <a:lnSpc>
                <a:spcPct val="150000"/>
              </a:lnSpc>
            </a:pPr>
            <a:r>
              <a:rPr lang="en-US" b="1" dirty="0"/>
              <a:t>Constraints:</a:t>
            </a:r>
            <a:r>
              <a:rPr lang="en-US" dirty="0"/>
              <a:t> Languages limited to Java, C#. You can use the existing frameworks or implement from scratch.</a:t>
            </a:r>
          </a:p>
          <a:p>
            <a:pPr>
              <a:lnSpc>
                <a:spcPct val="150000"/>
              </a:lnSpc>
            </a:pPr>
            <a:endParaRPr lang="en-US" dirty="0"/>
          </a:p>
          <a:p>
            <a:pPr marL="457200" indent="-457200">
              <a:lnSpc>
                <a:spcPct val="150000"/>
              </a:lnSpc>
              <a:buFont typeface="+mj-lt"/>
              <a:buAutoNum type="arabicPeriod"/>
            </a:pPr>
            <a:endParaRPr lang="en-US" sz="2400" dirty="0"/>
          </a:p>
        </p:txBody>
      </p:sp>
    </p:spTree>
    <p:extLst>
      <p:ext uri="{BB962C8B-B14F-4D97-AF65-F5344CB8AC3E}">
        <p14:creationId xmlns:p14="http://schemas.microsoft.com/office/powerpoint/2010/main" val="2952725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Tactics</a:t>
            </a:r>
          </a:p>
        </p:txBody>
      </p:sp>
      <p:sp>
        <p:nvSpPr>
          <p:cNvPr id="6" name="TextBox 5"/>
          <p:cNvSpPr txBox="1"/>
          <p:nvPr/>
        </p:nvSpPr>
        <p:spPr>
          <a:xfrm>
            <a:off x="457200" y="2462748"/>
            <a:ext cx="10668000" cy="4216539"/>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Why is understanding qualities so important?</a:t>
            </a:r>
          </a:p>
          <a:p>
            <a:pPr marL="514350" indent="-514350">
              <a:spcBef>
                <a:spcPts val="1200"/>
              </a:spcBef>
              <a:buClr>
                <a:schemeClr val="accent6">
                  <a:lumMod val="50000"/>
                </a:schemeClr>
              </a:buClr>
              <a:buFont typeface="Wingdings" pitchFamily="2" charset="2"/>
              <a:buChar char="§"/>
            </a:pPr>
            <a:r>
              <a:rPr lang="en-US" sz="2800" dirty="0"/>
              <a:t>Customer wants a fast application</a:t>
            </a:r>
          </a:p>
          <a:p>
            <a:pPr marL="971550" lvl="1" indent="-514350">
              <a:spcBef>
                <a:spcPts val="1200"/>
              </a:spcBef>
              <a:buClr>
                <a:schemeClr val="accent6">
                  <a:lumMod val="50000"/>
                </a:schemeClr>
              </a:buClr>
              <a:buFont typeface="Wingdings" pitchFamily="2" charset="2"/>
              <a:buChar char="§"/>
            </a:pPr>
            <a:r>
              <a:rPr lang="en-US" sz="2400" dirty="0"/>
              <a:t>Hmmm… How fast it should be? In terms of what? Response time, latency, average latency, worst case latency, ???</a:t>
            </a:r>
            <a:endParaRPr lang="en-US" sz="2800" dirty="0"/>
          </a:p>
          <a:p>
            <a:pPr marL="514350" indent="-514350">
              <a:spcBef>
                <a:spcPts val="1200"/>
              </a:spcBef>
              <a:buClr>
                <a:schemeClr val="accent6">
                  <a:lumMod val="50000"/>
                </a:schemeClr>
              </a:buClr>
              <a:buFont typeface="Wingdings" pitchFamily="2" charset="2"/>
              <a:buChar char="§"/>
            </a:pPr>
            <a:r>
              <a:rPr lang="en-US" sz="2800" dirty="0"/>
              <a:t>Does the customer mean performance or usability? </a:t>
            </a:r>
          </a:p>
          <a:p>
            <a:pPr marL="971550" lvl="1" indent="-514350">
              <a:spcBef>
                <a:spcPts val="1200"/>
              </a:spcBef>
              <a:buClr>
                <a:schemeClr val="accent6">
                  <a:lumMod val="50000"/>
                </a:schemeClr>
              </a:buClr>
              <a:buFont typeface="Wingdings" pitchFamily="2" charset="2"/>
              <a:buChar char="§"/>
            </a:pPr>
            <a:r>
              <a:rPr lang="en-US" sz="2400" dirty="0"/>
              <a:t>Response time, throughput, capacity, ???</a:t>
            </a:r>
            <a:endParaRPr lang="en-US" sz="2800" dirty="0"/>
          </a:p>
          <a:p>
            <a:pPr marL="514350" indent="-514350">
              <a:spcBef>
                <a:spcPts val="1200"/>
              </a:spcBef>
              <a:buClr>
                <a:schemeClr val="accent6">
                  <a:lumMod val="50000"/>
                </a:schemeClr>
              </a:buClr>
              <a:buFont typeface="Wingdings" pitchFamily="2" charset="2"/>
              <a:buChar char="§"/>
            </a:pPr>
            <a:r>
              <a:rPr lang="en-US" sz="2800" dirty="0"/>
              <a:t>What about security and availability? </a:t>
            </a:r>
          </a:p>
          <a:p>
            <a:pPr marL="971550" lvl="1" indent="-514350">
              <a:spcBef>
                <a:spcPts val="1200"/>
              </a:spcBef>
              <a:buClr>
                <a:schemeClr val="accent6">
                  <a:lumMod val="50000"/>
                </a:schemeClr>
              </a:buClr>
              <a:buFont typeface="Wingdings" pitchFamily="2" charset="2"/>
              <a:buChar char="§"/>
            </a:pPr>
            <a:r>
              <a:rPr lang="en-US" sz="2400" dirty="0"/>
              <a:t>E.g., critical infrastructure</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a:t>
            </a:fld>
            <a:endParaRPr lang="en-US"/>
          </a:p>
        </p:txBody>
      </p:sp>
      <p:sp>
        <p:nvSpPr>
          <p:cNvPr id="5" name="Text Placeholder 4"/>
          <p:cNvSpPr>
            <a:spLocks noGrp="1"/>
          </p:cNvSpPr>
          <p:nvPr>
            <p:ph type="body" sz="quarter" idx="13"/>
          </p:nvPr>
        </p:nvSpPr>
        <p:spPr>
          <a:xfrm>
            <a:off x="457200" y="1524000"/>
            <a:ext cx="10820400" cy="685800"/>
          </a:xfrm>
        </p:spPr>
        <p:txBody>
          <a:bodyPr>
            <a:noAutofit/>
          </a:bodyPr>
          <a:lstStyle/>
          <a:p>
            <a:r>
              <a:rPr lang="en-US" sz="4400" b="0" dirty="0"/>
              <a:t>Designing an architecture</a:t>
            </a:r>
          </a:p>
        </p:txBody>
      </p:sp>
      <p:grpSp>
        <p:nvGrpSpPr>
          <p:cNvPr id="17" name="Group 16"/>
          <p:cNvGrpSpPr>
            <a:grpSpLocks/>
          </p:cNvGrpSpPr>
          <p:nvPr/>
        </p:nvGrpSpPr>
        <p:grpSpPr bwMode="auto">
          <a:xfrm flipH="1">
            <a:off x="8153401" y="15766"/>
            <a:ext cx="1597025" cy="2608262"/>
            <a:chOff x="629" y="1590"/>
            <a:chExt cx="1006" cy="1643"/>
          </a:xfrm>
        </p:grpSpPr>
        <p:sp>
          <p:nvSpPr>
            <p:cNvPr id="18" name="Freeform 10"/>
            <p:cNvSpPr>
              <a:spLocks/>
            </p:cNvSpPr>
            <p:nvPr/>
          </p:nvSpPr>
          <p:spPr bwMode="auto">
            <a:xfrm>
              <a:off x="975" y="1988"/>
              <a:ext cx="367" cy="554"/>
            </a:xfrm>
            <a:custGeom>
              <a:avLst/>
              <a:gdLst/>
              <a:ahLst/>
              <a:cxnLst>
                <a:cxn ang="0">
                  <a:pos x="50" y="265"/>
                </a:cxn>
                <a:cxn ang="0">
                  <a:pos x="80" y="169"/>
                </a:cxn>
                <a:cxn ang="0">
                  <a:pos x="112" y="89"/>
                </a:cxn>
                <a:cxn ang="0">
                  <a:pos x="144" y="24"/>
                </a:cxn>
                <a:cxn ang="0">
                  <a:pos x="200" y="0"/>
                </a:cxn>
                <a:cxn ang="0">
                  <a:pos x="266" y="0"/>
                </a:cxn>
                <a:cxn ang="0">
                  <a:pos x="318" y="24"/>
                </a:cxn>
                <a:cxn ang="0">
                  <a:pos x="354" y="75"/>
                </a:cxn>
                <a:cxn ang="0">
                  <a:pos x="359" y="171"/>
                </a:cxn>
                <a:cxn ang="0">
                  <a:pos x="367" y="292"/>
                </a:cxn>
                <a:cxn ang="0">
                  <a:pos x="354" y="404"/>
                </a:cxn>
                <a:cxn ang="0">
                  <a:pos x="343" y="460"/>
                </a:cxn>
                <a:cxn ang="0">
                  <a:pos x="322" y="505"/>
                </a:cxn>
                <a:cxn ang="0">
                  <a:pos x="287" y="522"/>
                </a:cxn>
                <a:cxn ang="0">
                  <a:pos x="191" y="548"/>
                </a:cxn>
                <a:cxn ang="0">
                  <a:pos x="130" y="554"/>
                </a:cxn>
                <a:cxn ang="0">
                  <a:pos x="34" y="530"/>
                </a:cxn>
                <a:cxn ang="0">
                  <a:pos x="0" y="458"/>
                </a:cxn>
                <a:cxn ang="0">
                  <a:pos x="7" y="388"/>
                </a:cxn>
                <a:cxn ang="0">
                  <a:pos x="43" y="289"/>
                </a:cxn>
                <a:cxn ang="0">
                  <a:pos x="50" y="265"/>
                </a:cxn>
              </a:cxnLst>
              <a:rect l="0" t="0" r="r" b="b"/>
              <a:pathLst>
                <a:path w="367" h="554">
                  <a:moveTo>
                    <a:pt x="50" y="265"/>
                  </a:moveTo>
                  <a:lnTo>
                    <a:pt x="80" y="169"/>
                  </a:lnTo>
                  <a:lnTo>
                    <a:pt x="112" y="89"/>
                  </a:lnTo>
                  <a:lnTo>
                    <a:pt x="144" y="24"/>
                  </a:lnTo>
                  <a:lnTo>
                    <a:pt x="200" y="0"/>
                  </a:lnTo>
                  <a:lnTo>
                    <a:pt x="266" y="0"/>
                  </a:lnTo>
                  <a:lnTo>
                    <a:pt x="318" y="24"/>
                  </a:lnTo>
                  <a:lnTo>
                    <a:pt x="354" y="75"/>
                  </a:lnTo>
                  <a:lnTo>
                    <a:pt x="359" y="171"/>
                  </a:lnTo>
                  <a:lnTo>
                    <a:pt x="367" y="292"/>
                  </a:lnTo>
                  <a:lnTo>
                    <a:pt x="354" y="404"/>
                  </a:lnTo>
                  <a:lnTo>
                    <a:pt x="343" y="460"/>
                  </a:lnTo>
                  <a:lnTo>
                    <a:pt x="322" y="505"/>
                  </a:lnTo>
                  <a:lnTo>
                    <a:pt x="287" y="522"/>
                  </a:lnTo>
                  <a:lnTo>
                    <a:pt x="191" y="548"/>
                  </a:lnTo>
                  <a:lnTo>
                    <a:pt x="130" y="554"/>
                  </a:lnTo>
                  <a:lnTo>
                    <a:pt x="34" y="530"/>
                  </a:lnTo>
                  <a:lnTo>
                    <a:pt x="0" y="458"/>
                  </a:lnTo>
                  <a:lnTo>
                    <a:pt x="7" y="388"/>
                  </a:lnTo>
                  <a:lnTo>
                    <a:pt x="43" y="289"/>
                  </a:lnTo>
                  <a:lnTo>
                    <a:pt x="50" y="26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p:cNvSpPr>
            <p:nvPr/>
          </p:nvSpPr>
          <p:spPr bwMode="auto">
            <a:xfrm>
              <a:off x="1280" y="2025"/>
              <a:ext cx="355" cy="704"/>
            </a:xfrm>
            <a:custGeom>
              <a:avLst/>
              <a:gdLst/>
              <a:ahLst/>
              <a:cxnLst>
                <a:cxn ang="0">
                  <a:pos x="16" y="9"/>
                </a:cxn>
                <a:cxn ang="0">
                  <a:pos x="56" y="0"/>
                </a:cxn>
                <a:cxn ang="0">
                  <a:pos x="112" y="33"/>
                </a:cxn>
                <a:cxn ang="0">
                  <a:pos x="163" y="106"/>
                </a:cxn>
                <a:cxn ang="0">
                  <a:pos x="224" y="205"/>
                </a:cxn>
                <a:cxn ang="0">
                  <a:pos x="249" y="298"/>
                </a:cxn>
                <a:cxn ang="0">
                  <a:pos x="256" y="414"/>
                </a:cxn>
                <a:cxn ang="0">
                  <a:pos x="251" y="484"/>
                </a:cxn>
                <a:cxn ang="0">
                  <a:pos x="251" y="523"/>
                </a:cxn>
                <a:cxn ang="0">
                  <a:pos x="307" y="566"/>
                </a:cxn>
                <a:cxn ang="0">
                  <a:pos x="337" y="622"/>
                </a:cxn>
                <a:cxn ang="0">
                  <a:pos x="355" y="671"/>
                </a:cxn>
                <a:cxn ang="0">
                  <a:pos x="339" y="704"/>
                </a:cxn>
                <a:cxn ang="0">
                  <a:pos x="307" y="704"/>
                </a:cxn>
                <a:cxn ang="0">
                  <a:pos x="272" y="679"/>
                </a:cxn>
                <a:cxn ang="0">
                  <a:pos x="267" y="637"/>
                </a:cxn>
                <a:cxn ang="0">
                  <a:pos x="249" y="583"/>
                </a:cxn>
                <a:cxn ang="0">
                  <a:pos x="216" y="550"/>
                </a:cxn>
                <a:cxn ang="0">
                  <a:pos x="184" y="540"/>
                </a:cxn>
                <a:cxn ang="0">
                  <a:pos x="152" y="540"/>
                </a:cxn>
                <a:cxn ang="0">
                  <a:pos x="146" y="516"/>
                </a:cxn>
                <a:cxn ang="0">
                  <a:pos x="178" y="507"/>
                </a:cxn>
                <a:cxn ang="0">
                  <a:pos x="211" y="503"/>
                </a:cxn>
                <a:cxn ang="0">
                  <a:pos x="224" y="451"/>
                </a:cxn>
                <a:cxn ang="0">
                  <a:pos x="227" y="371"/>
                </a:cxn>
                <a:cxn ang="0">
                  <a:pos x="216" y="283"/>
                </a:cxn>
                <a:cxn ang="0">
                  <a:pos x="187" y="212"/>
                </a:cxn>
                <a:cxn ang="0">
                  <a:pos x="155" y="154"/>
                </a:cxn>
                <a:cxn ang="0">
                  <a:pos x="122" y="124"/>
                </a:cxn>
                <a:cxn ang="0">
                  <a:pos x="80" y="100"/>
                </a:cxn>
                <a:cxn ang="0">
                  <a:pos x="34" y="76"/>
                </a:cxn>
                <a:cxn ang="0">
                  <a:pos x="2" y="60"/>
                </a:cxn>
                <a:cxn ang="0">
                  <a:pos x="0" y="28"/>
                </a:cxn>
                <a:cxn ang="0">
                  <a:pos x="16" y="9"/>
                </a:cxn>
              </a:cxnLst>
              <a:rect l="0" t="0" r="r" b="b"/>
              <a:pathLst>
                <a:path w="355" h="704">
                  <a:moveTo>
                    <a:pt x="16" y="9"/>
                  </a:moveTo>
                  <a:lnTo>
                    <a:pt x="56" y="0"/>
                  </a:lnTo>
                  <a:lnTo>
                    <a:pt x="112" y="33"/>
                  </a:lnTo>
                  <a:lnTo>
                    <a:pt x="163" y="106"/>
                  </a:lnTo>
                  <a:lnTo>
                    <a:pt x="224" y="205"/>
                  </a:lnTo>
                  <a:lnTo>
                    <a:pt x="249" y="298"/>
                  </a:lnTo>
                  <a:lnTo>
                    <a:pt x="256" y="414"/>
                  </a:lnTo>
                  <a:lnTo>
                    <a:pt x="251" y="484"/>
                  </a:lnTo>
                  <a:lnTo>
                    <a:pt x="251" y="523"/>
                  </a:lnTo>
                  <a:lnTo>
                    <a:pt x="307" y="566"/>
                  </a:lnTo>
                  <a:lnTo>
                    <a:pt x="337" y="622"/>
                  </a:lnTo>
                  <a:lnTo>
                    <a:pt x="355" y="671"/>
                  </a:lnTo>
                  <a:lnTo>
                    <a:pt x="339" y="704"/>
                  </a:lnTo>
                  <a:lnTo>
                    <a:pt x="307" y="704"/>
                  </a:lnTo>
                  <a:lnTo>
                    <a:pt x="272" y="679"/>
                  </a:lnTo>
                  <a:lnTo>
                    <a:pt x="267" y="637"/>
                  </a:lnTo>
                  <a:lnTo>
                    <a:pt x="249" y="583"/>
                  </a:lnTo>
                  <a:lnTo>
                    <a:pt x="216" y="550"/>
                  </a:lnTo>
                  <a:lnTo>
                    <a:pt x="184" y="540"/>
                  </a:lnTo>
                  <a:lnTo>
                    <a:pt x="152" y="540"/>
                  </a:lnTo>
                  <a:lnTo>
                    <a:pt x="146" y="516"/>
                  </a:lnTo>
                  <a:lnTo>
                    <a:pt x="178" y="507"/>
                  </a:lnTo>
                  <a:lnTo>
                    <a:pt x="211" y="503"/>
                  </a:lnTo>
                  <a:lnTo>
                    <a:pt x="224" y="451"/>
                  </a:lnTo>
                  <a:lnTo>
                    <a:pt x="227" y="371"/>
                  </a:lnTo>
                  <a:lnTo>
                    <a:pt x="216" y="283"/>
                  </a:lnTo>
                  <a:lnTo>
                    <a:pt x="187" y="212"/>
                  </a:lnTo>
                  <a:lnTo>
                    <a:pt x="155" y="154"/>
                  </a:lnTo>
                  <a:lnTo>
                    <a:pt x="122" y="124"/>
                  </a:lnTo>
                  <a:lnTo>
                    <a:pt x="80" y="100"/>
                  </a:lnTo>
                  <a:lnTo>
                    <a:pt x="34" y="76"/>
                  </a:lnTo>
                  <a:lnTo>
                    <a:pt x="2" y="60"/>
                  </a:lnTo>
                  <a:lnTo>
                    <a:pt x="0" y="28"/>
                  </a:lnTo>
                  <a:lnTo>
                    <a:pt x="16"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p:cNvSpPr>
            <p:nvPr/>
          </p:nvSpPr>
          <p:spPr bwMode="auto">
            <a:xfrm>
              <a:off x="629" y="2004"/>
              <a:ext cx="548" cy="684"/>
            </a:xfrm>
            <a:custGeom>
              <a:avLst/>
              <a:gdLst/>
              <a:ahLst/>
              <a:cxnLst>
                <a:cxn ang="0">
                  <a:pos x="268" y="138"/>
                </a:cxn>
                <a:cxn ang="0">
                  <a:pos x="348" y="73"/>
                </a:cxn>
                <a:cxn ang="0">
                  <a:pos x="434" y="17"/>
                </a:cxn>
                <a:cxn ang="0">
                  <a:pos x="484" y="0"/>
                </a:cxn>
                <a:cxn ang="0">
                  <a:pos x="546" y="11"/>
                </a:cxn>
                <a:cxn ang="0">
                  <a:pos x="548" y="56"/>
                </a:cxn>
                <a:cxn ang="0">
                  <a:pos x="516" y="108"/>
                </a:cxn>
                <a:cxn ang="0">
                  <a:pos x="484" y="99"/>
                </a:cxn>
                <a:cxn ang="0">
                  <a:pos x="449" y="81"/>
                </a:cxn>
                <a:cxn ang="0">
                  <a:pos x="404" y="81"/>
                </a:cxn>
                <a:cxn ang="0">
                  <a:pos x="340" y="121"/>
                </a:cxn>
                <a:cxn ang="0">
                  <a:pos x="292" y="170"/>
                </a:cxn>
                <a:cxn ang="0">
                  <a:pos x="209" y="258"/>
                </a:cxn>
                <a:cxn ang="0">
                  <a:pos x="163" y="358"/>
                </a:cxn>
                <a:cxn ang="0">
                  <a:pos x="131" y="427"/>
                </a:cxn>
                <a:cxn ang="0">
                  <a:pos x="116" y="494"/>
                </a:cxn>
                <a:cxn ang="0">
                  <a:pos x="129" y="502"/>
                </a:cxn>
                <a:cxn ang="0">
                  <a:pos x="169" y="502"/>
                </a:cxn>
                <a:cxn ang="0">
                  <a:pos x="212" y="510"/>
                </a:cxn>
                <a:cxn ang="0">
                  <a:pos x="217" y="531"/>
                </a:cxn>
                <a:cxn ang="0">
                  <a:pos x="187" y="550"/>
                </a:cxn>
                <a:cxn ang="0">
                  <a:pos x="144" y="559"/>
                </a:cxn>
                <a:cxn ang="0">
                  <a:pos x="92" y="587"/>
                </a:cxn>
                <a:cxn ang="0">
                  <a:pos x="60" y="630"/>
                </a:cxn>
                <a:cxn ang="0">
                  <a:pos x="51" y="678"/>
                </a:cxn>
                <a:cxn ang="0">
                  <a:pos x="28" y="684"/>
                </a:cxn>
                <a:cxn ang="0">
                  <a:pos x="4" y="660"/>
                </a:cxn>
                <a:cxn ang="0">
                  <a:pos x="0" y="615"/>
                </a:cxn>
                <a:cxn ang="0">
                  <a:pos x="25" y="574"/>
                </a:cxn>
                <a:cxn ang="0">
                  <a:pos x="75" y="516"/>
                </a:cxn>
                <a:cxn ang="0">
                  <a:pos x="97" y="451"/>
                </a:cxn>
                <a:cxn ang="0">
                  <a:pos x="121" y="378"/>
                </a:cxn>
                <a:cxn ang="0">
                  <a:pos x="153" y="293"/>
                </a:cxn>
                <a:cxn ang="0">
                  <a:pos x="193" y="220"/>
                </a:cxn>
                <a:cxn ang="0">
                  <a:pos x="236" y="164"/>
                </a:cxn>
                <a:cxn ang="0">
                  <a:pos x="268" y="138"/>
                </a:cxn>
              </a:cxnLst>
              <a:rect l="0" t="0" r="r" b="b"/>
              <a:pathLst>
                <a:path w="548" h="684">
                  <a:moveTo>
                    <a:pt x="268" y="138"/>
                  </a:moveTo>
                  <a:lnTo>
                    <a:pt x="348" y="73"/>
                  </a:lnTo>
                  <a:lnTo>
                    <a:pt x="434" y="17"/>
                  </a:lnTo>
                  <a:lnTo>
                    <a:pt x="484" y="0"/>
                  </a:lnTo>
                  <a:lnTo>
                    <a:pt x="546" y="11"/>
                  </a:lnTo>
                  <a:lnTo>
                    <a:pt x="548" y="56"/>
                  </a:lnTo>
                  <a:lnTo>
                    <a:pt x="516" y="108"/>
                  </a:lnTo>
                  <a:lnTo>
                    <a:pt x="484" y="99"/>
                  </a:lnTo>
                  <a:lnTo>
                    <a:pt x="449" y="81"/>
                  </a:lnTo>
                  <a:lnTo>
                    <a:pt x="404" y="81"/>
                  </a:lnTo>
                  <a:lnTo>
                    <a:pt x="340" y="121"/>
                  </a:lnTo>
                  <a:lnTo>
                    <a:pt x="292" y="170"/>
                  </a:lnTo>
                  <a:lnTo>
                    <a:pt x="209" y="258"/>
                  </a:lnTo>
                  <a:lnTo>
                    <a:pt x="163" y="358"/>
                  </a:lnTo>
                  <a:lnTo>
                    <a:pt x="131" y="427"/>
                  </a:lnTo>
                  <a:lnTo>
                    <a:pt x="116" y="494"/>
                  </a:lnTo>
                  <a:lnTo>
                    <a:pt x="129" y="502"/>
                  </a:lnTo>
                  <a:lnTo>
                    <a:pt x="169" y="502"/>
                  </a:lnTo>
                  <a:lnTo>
                    <a:pt x="212" y="510"/>
                  </a:lnTo>
                  <a:lnTo>
                    <a:pt x="217" y="531"/>
                  </a:lnTo>
                  <a:lnTo>
                    <a:pt x="187" y="550"/>
                  </a:lnTo>
                  <a:lnTo>
                    <a:pt x="144" y="559"/>
                  </a:lnTo>
                  <a:lnTo>
                    <a:pt x="92" y="587"/>
                  </a:lnTo>
                  <a:lnTo>
                    <a:pt x="60" y="630"/>
                  </a:lnTo>
                  <a:lnTo>
                    <a:pt x="51" y="678"/>
                  </a:lnTo>
                  <a:lnTo>
                    <a:pt x="28" y="684"/>
                  </a:lnTo>
                  <a:lnTo>
                    <a:pt x="4" y="660"/>
                  </a:lnTo>
                  <a:lnTo>
                    <a:pt x="0" y="615"/>
                  </a:lnTo>
                  <a:lnTo>
                    <a:pt x="25" y="574"/>
                  </a:lnTo>
                  <a:lnTo>
                    <a:pt x="75" y="516"/>
                  </a:lnTo>
                  <a:lnTo>
                    <a:pt x="97" y="451"/>
                  </a:lnTo>
                  <a:lnTo>
                    <a:pt x="121" y="378"/>
                  </a:lnTo>
                  <a:lnTo>
                    <a:pt x="153" y="293"/>
                  </a:lnTo>
                  <a:lnTo>
                    <a:pt x="193" y="220"/>
                  </a:lnTo>
                  <a:lnTo>
                    <a:pt x="236" y="164"/>
                  </a:lnTo>
                  <a:lnTo>
                    <a:pt x="268" y="13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p:cNvSpPr>
            <p:nvPr/>
          </p:nvSpPr>
          <p:spPr bwMode="auto">
            <a:xfrm>
              <a:off x="1126" y="2426"/>
              <a:ext cx="261" cy="785"/>
            </a:xfrm>
            <a:custGeom>
              <a:avLst/>
              <a:gdLst/>
              <a:ahLst/>
              <a:cxnLst>
                <a:cxn ang="0">
                  <a:pos x="105" y="270"/>
                </a:cxn>
                <a:cxn ang="0">
                  <a:pos x="121" y="197"/>
                </a:cxn>
                <a:cxn ang="0">
                  <a:pos x="121" y="164"/>
                </a:cxn>
                <a:cxn ang="0">
                  <a:pos x="92" y="130"/>
                </a:cxn>
                <a:cxn ang="0">
                  <a:pos x="27" y="106"/>
                </a:cxn>
                <a:cxn ang="0">
                  <a:pos x="27" y="69"/>
                </a:cxn>
                <a:cxn ang="0">
                  <a:pos x="67" y="20"/>
                </a:cxn>
                <a:cxn ang="0">
                  <a:pos x="105" y="0"/>
                </a:cxn>
                <a:cxn ang="0">
                  <a:pos x="155" y="4"/>
                </a:cxn>
                <a:cxn ang="0">
                  <a:pos x="177" y="20"/>
                </a:cxn>
                <a:cxn ang="0">
                  <a:pos x="201" y="65"/>
                </a:cxn>
                <a:cxn ang="0">
                  <a:pos x="237" y="114"/>
                </a:cxn>
                <a:cxn ang="0">
                  <a:pos x="258" y="164"/>
                </a:cxn>
                <a:cxn ang="0">
                  <a:pos x="261" y="188"/>
                </a:cxn>
                <a:cxn ang="0">
                  <a:pos x="250" y="218"/>
                </a:cxn>
                <a:cxn ang="0">
                  <a:pos x="220" y="277"/>
                </a:cxn>
                <a:cxn ang="0">
                  <a:pos x="185" y="350"/>
                </a:cxn>
                <a:cxn ang="0">
                  <a:pos x="140" y="436"/>
                </a:cxn>
                <a:cxn ang="0">
                  <a:pos x="112" y="478"/>
                </a:cxn>
                <a:cxn ang="0">
                  <a:pos x="73" y="510"/>
                </a:cxn>
                <a:cxn ang="0">
                  <a:pos x="75" y="532"/>
                </a:cxn>
                <a:cxn ang="0">
                  <a:pos x="107" y="551"/>
                </a:cxn>
                <a:cxn ang="0">
                  <a:pos x="148" y="583"/>
                </a:cxn>
                <a:cxn ang="0">
                  <a:pos x="185" y="629"/>
                </a:cxn>
                <a:cxn ang="0">
                  <a:pos x="201" y="680"/>
                </a:cxn>
                <a:cxn ang="0">
                  <a:pos x="212" y="758"/>
                </a:cxn>
                <a:cxn ang="0">
                  <a:pos x="204" y="785"/>
                </a:cxn>
                <a:cxn ang="0">
                  <a:pos x="180" y="785"/>
                </a:cxn>
                <a:cxn ang="0">
                  <a:pos x="137" y="761"/>
                </a:cxn>
                <a:cxn ang="0">
                  <a:pos x="123" y="744"/>
                </a:cxn>
                <a:cxn ang="0">
                  <a:pos x="123" y="717"/>
                </a:cxn>
                <a:cxn ang="0">
                  <a:pos x="129" y="672"/>
                </a:cxn>
                <a:cxn ang="0">
                  <a:pos x="112" y="624"/>
                </a:cxn>
                <a:cxn ang="0">
                  <a:pos x="81" y="592"/>
                </a:cxn>
                <a:cxn ang="0">
                  <a:pos x="51" y="568"/>
                </a:cxn>
                <a:cxn ang="0">
                  <a:pos x="19" y="568"/>
                </a:cxn>
                <a:cxn ang="0">
                  <a:pos x="0" y="543"/>
                </a:cxn>
                <a:cxn ang="0">
                  <a:pos x="3" y="516"/>
                </a:cxn>
                <a:cxn ang="0">
                  <a:pos x="32" y="484"/>
                </a:cxn>
                <a:cxn ang="0">
                  <a:pos x="67" y="415"/>
                </a:cxn>
                <a:cxn ang="0">
                  <a:pos x="81" y="380"/>
                </a:cxn>
                <a:cxn ang="0">
                  <a:pos x="92" y="331"/>
                </a:cxn>
                <a:cxn ang="0">
                  <a:pos x="105" y="285"/>
                </a:cxn>
                <a:cxn ang="0">
                  <a:pos x="105" y="270"/>
                </a:cxn>
              </a:cxnLst>
              <a:rect l="0" t="0" r="r" b="b"/>
              <a:pathLst>
                <a:path w="261" h="785">
                  <a:moveTo>
                    <a:pt x="105" y="270"/>
                  </a:moveTo>
                  <a:lnTo>
                    <a:pt x="121" y="197"/>
                  </a:lnTo>
                  <a:lnTo>
                    <a:pt x="121" y="164"/>
                  </a:lnTo>
                  <a:lnTo>
                    <a:pt x="92" y="130"/>
                  </a:lnTo>
                  <a:lnTo>
                    <a:pt x="27" y="106"/>
                  </a:lnTo>
                  <a:lnTo>
                    <a:pt x="27" y="69"/>
                  </a:lnTo>
                  <a:lnTo>
                    <a:pt x="67" y="20"/>
                  </a:lnTo>
                  <a:lnTo>
                    <a:pt x="105" y="0"/>
                  </a:lnTo>
                  <a:lnTo>
                    <a:pt x="155" y="4"/>
                  </a:lnTo>
                  <a:lnTo>
                    <a:pt x="177" y="20"/>
                  </a:lnTo>
                  <a:lnTo>
                    <a:pt x="201" y="65"/>
                  </a:lnTo>
                  <a:lnTo>
                    <a:pt x="237" y="114"/>
                  </a:lnTo>
                  <a:lnTo>
                    <a:pt x="258" y="164"/>
                  </a:lnTo>
                  <a:lnTo>
                    <a:pt x="261" y="188"/>
                  </a:lnTo>
                  <a:lnTo>
                    <a:pt x="250" y="218"/>
                  </a:lnTo>
                  <a:lnTo>
                    <a:pt x="220" y="277"/>
                  </a:lnTo>
                  <a:lnTo>
                    <a:pt x="185" y="350"/>
                  </a:lnTo>
                  <a:lnTo>
                    <a:pt x="140" y="436"/>
                  </a:lnTo>
                  <a:lnTo>
                    <a:pt x="112" y="478"/>
                  </a:lnTo>
                  <a:lnTo>
                    <a:pt x="73" y="510"/>
                  </a:lnTo>
                  <a:lnTo>
                    <a:pt x="75" y="532"/>
                  </a:lnTo>
                  <a:lnTo>
                    <a:pt x="107" y="551"/>
                  </a:lnTo>
                  <a:lnTo>
                    <a:pt x="148" y="583"/>
                  </a:lnTo>
                  <a:lnTo>
                    <a:pt x="185" y="629"/>
                  </a:lnTo>
                  <a:lnTo>
                    <a:pt x="201" y="680"/>
                  </a:lnTo>
                  <a:lnTo>
                    <a:pt x="212" y="758"/>
                  </a:lnTo>
                  <a:lnTo>
                    <a:pt x="204" y="785"/>
                  </a:lnTo>
                  <a:lnTo>
                    <a:pt x="180" y="785"/>
                  </a:lnTo>
                  <a:lnTo>
                    <a:pt x="137" y="761"/>
                  </a:lnTo>
                  <a:lnTo>
                    <a:pt x="123" y="744"/>
                  </a:lnTo>
                  <a:lnTo>
                    <a:pt x="123" y="717"/>
                  </a:lnTo>
                  <a:lnTo>
                    <a:pt x="129" y="672"/>
                  </a:lnTo>
                  <a:lnTo>
                    <a:pt x="112" y="624"/>
                  </a:lnTo>
                  <a:lnTo>
                    <a:pt x="81" y="592"/>
                  </a:lnTo>
                  <a:lnTo>
                    <a:pt x="51" y="568"/>
                  </a:lnTo>
                  <a:lnTo>
                    <a:pt x="19" y="568"/>
                  </a:lnTo>
                  <a:lnTo>
                    <a:pt x="0" y="543"/>
                  </a:lnTo>
                  <a:lnTo>
                    <a:pt x="3" y="516"/>
                  </a:lnTo>
                  <a:lnTo>
                    <a:pt x="32" y="484"/>
                  </a:lnTo>
                  <a:lnTo>
                    <a:pt x="67" y="415"/>
                  </a:lnTo>
                  <a:lnTo>
                    <a:pt x="81" y="380"/>
                  </a:lnTo>
                  <a:lnTo>
                    <a:pt x="92" y="331"/>
                  </a:lnTo>
                  <a:lnTo>
                    <a:pt x="105" y="285"/>
                  </a:lnTo>
                  <a:lnTo>
                    <a:pt x="105" y="27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p:cNvSpPr>
            <p:nvPr/>
          </p:nvSpPr>
          <p:spPr bwMode="auto">
            <a:xfrm>
              <a:off x="831" y="2423"/>
              <a:ext cx="311" cy="810"/>
            </a:xfrm>
            <a:custGeom>
              <a:avLst/>
              <a:gdLst/>
              <a:ahLst/>
              <a:cxnLst>
                <a:cxn ang="0">
                  <a:pos x="82" y="145"/>
                </a:cxn>
                <a:cxn ang="0">
                  <a:pos x="119" y="73"/>
                </a:cxn>
                <a:cxn ang="0">
                  <a:pos x="154" y="30"/>
                </a:cxn>
                <a:cxn ang="0">
                  <a:pos x="215" y="0"/>
                </a:cxn>
                <a:cxn ang="0">
                  <a:pos x="279" y="0"/>
                </a:cxn>
                <a:cxn ang="0">
                  <a:pos x="311" y="30"/>
                </a:cxn>
                <a:cxn ang="0">
                  <a:pos x="311" y="63"/>
                </a:cxn>
                <a:cxn ang="0">
                  <a:pos x="270" y="97"/>
                </a:cxn>
                <a:cxn ang="0">
                  <a:pos x="225" y="121"/>
                </a:cxn>
                <a:cxn ang="0">
                  <a:pos x="191" y="151"/>
                </a:cxn>
                <a:cxn ang="0">
                  <a:pos x="174" y="191"/>
                </a:cxn>
                <a:cxn ang="0">
                  <a:pos x="174" y="258"/>
                </a:cxn>
                <a:cxn ang="0">
                  <a:pos x="191" y="322"/>
                </a:cxn>
                <a:cxn ang="0">
                  <a:pos x="193" y="411"/>
                </a:cxn>
                <a:cxn ang="0">
                  <a:pos x="206" y="473"/>
                </a:cxn>
                <a:cxn ang="0">
                  <a:pos x="215" y="532"/>
                </a:cxn>
                <a:cxn ang="0">
                  <a:pos x="215" y="577"/>
                </a:cxn>
                <a:cxn ang="0">
                  <a:pos x="193" y="594"/>
                </a:cxn>
                <a:cxn ang="0">
                  <a:pos x="167" y="588"/>
                </a:cxn>
                <a:cxn ang="0">
                  <a:pos x="127" y="596"/>
                </a:cxn>
                <a:cxn ang="0">
                  <a:pos x="90" y="636"/>
                </a:cxn>
                <a:cxn ang="0">
                  <a:pos x="71" y="698"/>
                </a:cxn>
                <a:cxn ang="0">
                  <a:pos x="66" y="778"/>
                </a:cxn>
                <a:cxn ang="0">
                  <a:pos x="71" y="806"/>
                </a:cxn>
                <a:cxn ang="0">
                  <a:pos x="39" y="810"/>
                </a:cxn>
                <a:cxn ang="0">
                  <a:pos x="18" y="797"/>
                </a:cxn>
                <a:cxn ang="0">
                  <a:pos x="0" y="754"/>
                </a:cxn>
                <a:cxn ang="0">
                  <a:pos x="2" y="714"/>
                </a:cxn>
                <a:cxn ang="0">
                  <a:pos x="26" y="636"/>
                </a:cxn>
                <a:cxn ang="0">
                  <a:pos x="63" y="596"/>
                </a:cxn>
                <a:cxn ang="0">
                  <a:pos x="103" y="556"/>
                </a:cxn>
                <a:cxn ang="0">
                  <a:pos x="135" y="538"/>
                </a:cxn>
                <a:cxn ang="0">
                  <a:pos x="167" y="529"/>
                </a:cxn>
                <a:cxn ang="0">
                  <a:pos x="170" y="505"/>
                </a:cxn>
                <a:cxn ang="0">
                  <a:pos x="146" y="432"/>
                </a:cxn>
                <a:cxn ang="0">
                  <a:pos x="122" y="355"/>
                </a:cxn>
                <a:cxn ang="0">
                  <a:pos x="97" y="298"/>
                </a:cxn>
                <a:cxn ang="0">
                  <a:pos x="82" y="234"/>
                </a:cxn>
                <a:cxn ang="0">
                  <a:pos x="71" y="194"/>
                </a:cxn>
                <a:cxn ang="0">
                  <a:pos x="82" y="145"/>
                </a:cxn>
              </a:cxnLst>
              <a:rect l="0" t="0" r="r" b="b"/>
              <a:pathLst>
                <a:path w="311" h="810">
                  <a:moveTo>
                    <a:pt x="82" y="145"/>
                  </a:moveTo>
                  <a:lnTo>
                    <a:pt x="119" y="73"/>
                  </a:lnTo>
                  <a:lnTo>
                    <a:pt x="154" y="30"/>
                  </a:lnTo>
                  <a:lnTo>
                    <a:pt x="215" y="0"/>
                  </a:lnTo>
                  <a:lnTo>
                    <a:pt x="279" y="0"/>
                  </a:lnTo>
                  <a:lnTo>
                    <a:pt x="311" y="30"/>
                  </a:lnTo>
                  <a:lnTo>
                    <a:pt x="311" y="63"/>
                  </a:lnTo>
                  <a:lnTo>
                    <a:pt x="270" y="97"/>
                  </a:lnTo>
                  <a:lnTo>
                    <a:pt x="225" y="121"/>
                  </a:lnTo>
                  <a:lnTo>
                    <a:pt x="191" y="151"/>
                  </a:lnTo>
                  <a:lnTo>
                    <a:pt x="174" y="191"/>
                  </a:lnTo>
                  <a:lnTo>
                    <a:pt x="174" y="258"/>
                  </a:lnTo>
                  <a:lnTo>
                    <a:pt x="191" y="322"/>
                  </a:lnTo>
                  <a:lnTo>
                    <a:pt x="193" y="411"/>
                  </a:lnTo>
                  <a:lnTo>
                    <a:pt x="206" y="473"/>
                  </a:lnTo>
                  <a:lnTo>
                    <a:pt x="215" y="532"/>
                  </a:lnTo>
                  <a:lnTo>
                    <a:pt x="215" y="577"/>
                  </a:lnTo>
                  <a:lnTo>
                    <a:pt x="193" y="594"/>
                  </a:lnTo>
                  <a:lnTo>
                    <a:pt x="167" y="588"/>
                  </a:lnTo>
                  <a:lnTo>
                    <a:pt x="127" y="596"/>
                  </a:lnTo>
                  <a:lnTo>
                    <a:pt x="90" y="636"/>
                  </a:lnTo>
                  <a:lnTo>
                    <a:pt x="71" y="698"/>
                  </a:lnTo>
                  <a:lnTo>
                    <a:pt x="66" y="778"/>
                  </a:lnTo>
                  <a:lnTo>
                    <a:pt x="71" y="806"/>
                  </a:lnTo>
                  <a:lnTo>
                    <a:pt x="39" y="810"/>
                  </a:lnTo>
                  <a:lnTo>
                    <a:pt x="18" y="797"/>
                  </a:lnTo>
                  <a:lnTo>
                    <a:pt x="0" y="754"/>
                  </a:lnTo>
                  <a:lnTo>
                    <a:pt x="2" y="714"/>
                  </a:lnTo>
                  <a:lnTo>
                    <a:pt x="26" y="636"/>
                  </a:lnTo>
                  <a:lnTo>
                    <a:pt x="63" y="596"/>
                  </a:lnTo>
                  <a:lnTo>
                    <a:pt x="103" y="556"/>
                  </a:lnTo>
                  <a:lnTo>
                    <a:pt x="135" y="538"/>
                  </a:lnTo>
                  <a:lnTo>
                    <a:pt x="167" y="529"/>
                  </a:lnTo>
                  <a:lnTo>
                    <a:pt x="170" y="505"/>
                  </a:lnTo>
                  <a:lnTo>
                    <a:pt x="146" y="432"/>
                  </a:lnTo>
                  <a:lnTo>
                    <a:pt x="122" y="355"/>
                  </a:lnTo>
                  <a:lnTo>
                    <a:pt x="97" y="298"/>
                  </a:lnTo>
                  <a:lnTo>
                    <a:pt x="82" y="234"/>
                  </a:lnTo>
                  <a:lnTo>
                    <a:pt x="71" y="194"/>
                  </a:lnTo>
                  <a:lnTo>
                    <a:pt x="82" y="1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1164" y="1590"/>
              <a:ext cx="317" cy="395"/>
            </a:xfrm>
            <a:custGeom>
              <a:avLst/>
              <a:gdLst/>
              <a:ahLst/>
              <a:cxnLst>
                <a:cxn ang="0">
                  <a:pos x="112" y="386"/>
                </a:cxn>
                <a:cxn ang="0">
                  <a:pos x="56" y="386"/>
                </a:cxn>
                <a:cxn ang="0">
                  <a:pos x="7" y="343"/>
                </a:cxn>
                <a:cxn ang="0">
                  <a:pos x="0" y="313"/>
                </a:cxn>
                <a:cxn ang="0">
                  <a:pos x="0" y="274"/>
                </a:cxn>
                <a:cxn ang="0">
                  <a:pos x="15" y="194"/>
                </a:cxn>
                <a:cxn ang="0">
                  <a:pos x="47" y="136"/>
                </a:cxn>
                <a:cxn ang="0">
                  <a:pos x="109" y="48"/>
                </a:cxn>
                <a:cxn ang="0">
                  <a:pos x="151" y="15"/>
                </a:cxn>
                <a:cxn ang="0">
                  <a:pos x="213" y="0"/>
                </a:cxn>
                <a:cxn ang="0">
                  <a:pos x="271" y="21"/>
                </a:cxn>
                <a:cxn ang="0">
                  <a:pos x="301" y="56"/>
                </a:cxn>
                <a:cxn ang="0">
                  <a:pos x="309" y="97"/>
                </a:cxn>
                <a:cxn ang="0">
                  <a:pos x="309" y="150"/>
                </a:cxn>
                <a:cxn ang="0">
                  <a:pos x="288" y="218"/>
                </a:cxn>
                <a:cxn ang="0">
                  <a:pos x="271" y="257"/>
                </a:cxn>
                <a:cxn ang="0">
                  <a:pos x="277" y="298"/>
                </a:cxn>
                <a:cxn ang="0">
                  <a:pos x="317" y="367"/>
                </a:cxn>
                <a:cxn ang="0">
                  <a:pos x="317" y="384"/>
                </a:cxn>
                <a:cxn ang="0">
                  <a:pos x="295" y="395"/>
                </a:cxn>
                <a:cxn ang="0">
                  <a:pos x="245" y="306"/>
                </a:cxn>
                <a:cxn ang="0">
                  <a:pos x="205" y="337"/>
                </a:cxn>
                <a:cxn ang="0">
                  <a:pos x="159" y="367"/>
                </a:cxn>
                <a:cxn ang="0">
                  <a:pos x="136" y="376"/>
                </a:cxn>
                <a:cxn ang="0">
                  <a:pos x="112" y="386"/>
                </a:cxn>
              </a:cxnLst>
              <a:rect l="0" t="0" r="r" b="b"/>
              <a:pathLst>
                <a:path w="317" h="395">
                  <a:moveTo>
                    <a:pt x="112" y="386"/>
                  </a:moveTo>
                  <a:lnTo>
                    <a:pt x="56" y="386"/>
                  </a:lnTo>
                  <a:lnTo>
                    <a:pt x="7" y="343"/>
                  </a:lnTo>
                  <a:lnTo>
                    <a:pt x="0" y="313"/>
                  </a:lnTo>
                  <a:lnTo>
                    <a:pt x="0" y="274"/>
                  </a:lnTo>
                  <a:lnTo>
                    <a:pt x="15" y="194"/>
                  </a:lnTo>
                  <a:lnTo>
                    <a:pt x="47" y="136"/>
                  </a:lnTo>
                  <a:lnTo>
                    <a:pt x="109" y="48"/>
                  </a:lnTo>
                  <a:lnTo>
                    <a:pt x="151" y="15"/>
                  </a:lnTo>
                  <a:lnTo>
                    <a:pt x="213" y="0"/>
                  </a:lnTo>
                  <a:lnTo>
                    <a:pt x="271" y="21"/>
                  </a:lnTo>
                  <a:lnTo>
                    <a:pt x="301" y="56"/>
                  </a:lnTo>
                  <a:lnTo>
                    <a:pt x="309" y="97"/>
                  </a:lnTo>
                  <a:lnTo>
                    <a:pt x="309" y="150"/>
                  </a:lnTo>
                  <a:lnTo>
                    <a:pt x="288" y="218"/>
                  </a:lnTo>
                  <a:lnTo>
                    <a:pt x="271" y="257"/>
                  </a:lnTo>
                  <a:lnTo>
                    <a:pt x="277" y="298"/>
                  </a:lnTo>
                  <a:lnTo>
                    <a:pt x="317" y="367"/>
                  </a:lnTo>
                  <a:lnTo>
                    <a:pt x="317" y="384"/>
                  </a:lnTo>
                  <a:lnTo>
                    <a:pt x="295" y="395"/>
                  </a:lnTo>
                  <a:lnTo>
                    <a:pt x="245" y="306"/>
                  </a:lnTo>
                  <a:lnTo>
                    <a:pt x="205" y="337"/>
                  </a:lnTo>
                  <a:lnTo>
                    <a:pt x="159" y="367"/>
                  </a:lnTo>
                  <a:lnTo>
                    <a:pt x="136" y="376"/>
                  </a:lnTo>
                  <a:lnTo>
                    <a:pt x="112" y="38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Recovery:</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20</a:t>
            </a:fld>
            <a:endParaRPr lang="en-US"/>
          </a:p>
        </p:txBody>
      </p:sp>
      <p:pic>
        <p:nvPicPr>
          <p:cNvPr id="7" name="Picture 2"/>
          <p:cNvPicPr>
            <a:picLocks noChangeAspect="1" noChangeArrowheads="1"/>
          </p:cNvPicPr>
          <p:nvPr/>
        </p:nvPicPr>
        <p:blipFill>
          <a:blip r:embed="rId2" cstate="print"/>
          <a:srcRect/>
          <a:stretch>
            <a:fillRect/>
          </a:stretch>
        </p:blipFill>
        <p:spPr bwMode="auto">
          <a:xfrm>
            <a:off x="1724573" y="1096924"/>
            <a:ext cx="6324600" cy="5591175"/>
          </a:xfrm>
          <a:prstGeom prst="rect">
            <a:avLst/>
          </a:prstGeom>
          <a:noFill/>
          <a:ln w="9525">
            <a:noFill/>
            <a:miter lim="800000"/>
            <a:headEnd/>
            <a:tailEnd/>
          </a:ln>
        </p:spPr>
      </p:pic>
      <p:sp>
        <p:nvSpPr>
          <p:cNvPr id="9" name="Oval 8"/>
          <p:cNvSpPr/>
          <p:nvPr/>
        </p:nvSpPr>
        <p:spPr>
          <a:xfrm>
            <a:off x="3519424" y="1599099"/>
            <a:ext cx="2547605" cy="5089000"/>
          </a:xfrm>
          <a:prstGeom prst="ellipse">
            <a:avLst/>
          </a:prstGeom>
          <a:noFill/>
          <a:effectLst>
            <a:glow rad="101600">
              <a:schemeClr val="accent1">
                <a:lumMod val="40000"/>
                <a:lumOff val="60000"/>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13"/>
          <p:cNvGrpSpPr>
            <a:grpSpLocks/>
          </p:cNvGrpSpPr>
          <p:nvPr/>
        </p:nvGrpSpPr>
        <p:grpSpPr bwMode="auto">
          <a:xfrm>
            <a:off x="8610600" y="3200400"/>
            <a:ext cx="985838" cy="2470150"/>
            <a:chOff x="336" y="1285"/>
            <a:chExt cx="671" cy="1681"/>
          </a:xfrm>
        </p:grpSpPr>
        <p:sp>
          <p:nvSpPr>
            <p:cNvPr id="11" name="Freeform 7"/>
            <p:cNvSpPr>
              <a:spLocks/>
            </p:cNvSpPr>
            <p:nvPr/>
          </p:nvSpPr>
          <p:spPr bwMode="auto">
            <a:xfrm>
              <a:off x="507" y="1351"/>
              <a:ext cx="394" cy="384"/>
            </a:xfrm>
            <a:custGeom>
              <a:avLst/>
              <a:gdLst/>
              <a:ahLst/>
              <a:cxnLst>
                <a:cxn ang="0">
                  <a:pos x="240" y="324"/>
                </a:cxn>
                <a:cxn ang="0">
                  <a:pos x="309" y="221"/>
                </a:cxn>
                <a:cxn ang="0">
                  <a:pos x="385" y="145"/>
                </a:cxn>
                <a:cxn ang="0">
                  <a:pos x="463" y="51"/>
                </a:cxn>
                <a:cxn ang="0">
                  <a:pos x="557" y="8"/>
                </a:cxn>
                <a:cxn ang="0">
                  <a:pos x="633" y="0"/>
                </a:cxn>
                <a:cxn ang="0">
                  <a:pos x="711" y="25"/>
                </a:cxn>
                <a:cxn ang="0">
                  <a:pos x="754" y="85"/>
                </a:cxn>
                <a:cxn ang="0">
                  <a:pos x="787" y="196"/>
                </a:cxn>
                <a:cxn ang="0">
                  <a:pos x="779" y="315"/>
                </a:cxn>
                <a:cxn ang="0">
                  <a:pos x="745" y="418"/>
                </a:cxn>
                <a:cxn ang="0">
                  <a:pos x="660" y="538"/>
                </a:cxn>
                <a:cxn ang="0">
                  <a:pos x="566" y="623"/>
                </a:cxn>
                <a:cxn ang="0">
                  <a:pos x="463" y="700"/>
                </a:cxn>
                <a:cxn ang="0">
                  <a:pos x="351" y="751"/>
                </a:cxn>
                <a:cxn ang="0">
                  <a:pos x="257" y="768"/>
                </a:cxn>
                <a:cxn ang="0">
                  <a:pos x="215" y="744"/>
                </a:cxn>
                <a:cxn ang="0">
                  <a:pos x="179" y="641"/>
                </a:cxn>
                <a:cxn ang="0">
                  <a:pos x="188" y="504"/>
                </a:cxn>
                <a:cxn ang="0">
                  <a:pos x="25" y="512"/>
                </a:cxn>
                <a:cxn ang="0">
                  <a:pos x="0" y="487"/>
                </a:cxn>
                <a:cxn ang="0">
                  <a:pos x="25" y="435"/>
                </a:cxn>
                <a:cxn ang="0">
                  <a:pos x="197" y="427"/>
                </a:cxn>
                <a:cxn ang="0">
                  <a:pos x="240" y="324"/>
                </a:cxn>
              </a:cxnLst>
              <a:rect l="0" t="0" r="r" b="b"/>
              <a:pathLst>
                <a:path w="787" h="768">
                  <a:moveTo>
                    <a:pt x="240" y="324"/>
                  </a:moveTo>
                  <a:lnTo>
                    <a:pt x="309" y="221"/>
                  </a:lnTo>
                  <a:lnTo>
                    <a:pt x="385" y="145"/>
                  </a:lnTo>
                  <a:lnTo>
                    <a:pt x="463" y="51"/>
                  </a:lnTo>
                  <a:lnTo>
                    <a:pt x="557" y="8"/>
                  </a:lnTo>
                  <a:lnTo>
                    <a:pt x="633" y="0"/>
                  </a:lnTo>
                  <a:lnTo>
                    <a:pt x="711" y="25"/>
                  </a:lnTo>
                  <a:lnTo>
                    <a:pt x="754" y="85"/>
                  </a:lnTo>
                  <a:lnTo>
                    <a:pt x="787" y="196"/>
                  </a:lnTo>
                  <a:lnTo>
                    <a:pt x="779" y="315"/>
                  </a:lnTo>
                  <a:lnTo>
                    <a:pt x="745" y="418"/>
                  </a:lnTo>
                  <a:lnTo>
                    <a:pt x="660" y="538"/>
                  </a:lnTo>
                  <a:lnTo>
                    <a:pt x="566" y="623"/>
                  </a:lnTo>
                  <a:lnTo>
                    <a:pt x="463" y="700"/>
                  </a:lnTo>
                  <a:lnTo>
                    <a:pt x="351" y="751"/>
                  </a:lnTo>
                  <a:lnTo>
                    <a:pt x="257" y="768"/>
                  </a:lnTo>
                  <a:lnTo>
                    <a:pt x="215" y="744"/>
                  </a:lnTo>
                  <a:lnTo>
                    <a:pt x="179" y="641"/>
                  </a:lnTo>
                  <a:lnTo>
                    <a:pt x="188" y="504"/>
                  </a:lnTo>
                  <a:lnTo>
                    <a:pt x="25" y="512"/>
                  </a:lnTo>
                  <a:lnTo>
                    <a:pt x="0" y="487"/>
                  </a:lnTo>
                  <a:lnTo>
                    <a:pt x="25" y="435"/>
                  </a:lnTo>
                  <a:lnTo>
                    <a:pt x="197" y="427"/>
                  </a:lnTo>
                  <a:lnTo>
                    <a:pt x="240" y="324"/>
                  </a:lnTo>
                  <a:close/>
                </a:path>
              </a:pathLst>
            </a:custGeom>
            <a:solidFill>
              <a:schemeClr val="tx1"/>
            </a:solidFill>
            <a:ln w="9525">
              <a:noFill/>
              <a:round/>
              <a:headEnd/>
              <a:tailEnd/>
            </a:ln>
          </p:spPr>
          <p:txBody>
            <a:bodyPr/>
            <a:lstStyle/>
            <a:p>
              <a:endParaRPr lang="en-US"/>
            </a:p>
          </p:txBody>
        </p:sp>
        <p:sp>
          <p:nvSpPr>
            <p:cNvPr id="12" name="Freeform 8"/>
            <p:cNvSpPr>
              <a:spLocks/>
            </p:cNvSpPr>
            <p:nvPr/>
          </p:nvSpPr>
          <p:spPr bwMode="auto">
            <a:xfrm>
              <a:off x="486" y="1756"/>
              <a:ext cx="273" cy="565"/>
            </a:xfrm>
            <a:custGeom>
              <a:avLst/>
              <a:gdLst/>
              <a:ahLst/>
              <a:cxnLst>
                <a:cxn ang="0">
                  <a:pos x="154" y="95"/>
                </a:cxn>
                <a:cxn ang="0">
                  <a:pos x="230" y="26"/>
                </a:cxn>
                <a:cxn ang="0">
                  <a:pos x="349" y="0"/>
                </a:cxn>
                <a:cxn ang="0">
                  <a:pos x="452" y="17"/>
                </a:cxn>
                <a:cxn ang="0">
                  <a:pos x="528" y="86"/>
                </a:cxn>
                <a:cxn ang="0">
                  <a:pos x="546" y="137"/>
                </a:cxn>
                <a:cxn ang="0">
                  <a:pos x="546" y="205"/>
                </a:cxn>
                <a:cxn ang="0">
                  <a:pos x="512" y="265"/>
                </a:cxn>
                <a:cxn ang="0">
                  <a:pos x="452" y="368"/>
                </a:cxn>
                <a:cxn ang="0">
                  <a:pos x="427" y="488"/>
                </a:cxn>
                <a:cxn ang="0">
                  <a:pos x="418" y="589"/>
                </a:cxn>
                <a:cxn ang="0">
                  <a:pos x="443" y="701"/>
                </a:cxn>
                <a:cxn ang="0">
                  <a:pos x="512" y="804"/>
                </a:cxn>
                <a:cxn ang="0">
                  <a:pos x="537" y="906"/>
                </a:cxn>
                <a:cxn ang="0">
                  <a:pos x="528" y="1000"/>
                </a:cxn>
                <a:cxn ang="0">
                  <a:pos x="478" y="1078"/>
                </a:cxn>
                <a:cxn ang="0">
                  <a:pos x="409" y="1121"/>
                </a:cxn>
                <a:cxn ang="0">
                  <a:pos x="324" y="1129"/>
                </a:cxn>
                <a:cxn ang="0">
                  <a:pos x="221" y="1129"/>
                </a:cxn>
                <a:cxn ang="0">
                  <a:pos x="145" y="1085"/>
                </a:cxn>
                <a:cxn ang="0">
                  <a:pos x="67" y="958"/>
                </a:cxn>
                <a:cxn ang="0">
                  <a:pos x="17" y="846"/>
                </a:cxn>
                <a:cxn ang="0">
                  <a:pos x="0" y="676"/>
                </a:cxn>
                <a:cxn ang="0">
                  <a:pos x="17" y="522"/>
                </a:cxn>
                <a:cxn ang="0">
                  <a:pos x="51" y="359"/>
                </a:cxn>
                <a:cxn ang="0">
                  <a:pos x="102" y="196"/>
                </a:cxn>
                <a:cxn ang="0">
                  <a:pos x="154" y="95"/>
                </a:cxn>
              </a:cxnLst>
              <a:rect l="0" t="0" r="r" b="b"/>
              <a:pathLst>
                <a:path w="546" h="1129">
                  <a:moveTo>
                    <a:pt x="154" y="95"/>
                  </a:moveTo>
                  <a:lnTo>
                    <a:pt x="230" y="26"/>
                  </a:lnTo>
                  <a:lnTo>
                    <a:pt x="349" y="0"/>
                  </a:lnTo>
                  <a:lnTo>
                    <a:pt x="452" y="17"/>
                  </a:lnTo>
                  <a:lnTo>
                    <a:pt x="528" y="86"/>
                  </a:lnTo>
                  <a:lnTo>
                    <a:pt x="546" y="137"/>
                  </a:lnTo>
                  <a:lnTo>
                    <a:pt x="546" y="205"/>
                  </a:lnTo>
                  <a:lnTo>
                    <a:pt x="512" y="265"/>
                  </a:lnTo>
                  <a:lnTo>
                    <a:pt x="452" y="368"/>
                  </a:lnTo>
                  <a:lnTo>
                    <a:pt x="427" y="488"/>
                  </a:lnTo>
                  <a:lnTo>
                    <a:pt x="418" y="589"/>
                  </a:lnTo>
                  <a:lnTo>
                    <a:pt x="443" y="701"/>
                  </a:lnTo>
                  <a:lnTo>
                    <a:pt x="512" y="804"/>
                  </a:lnTo>
                  <a:lnTo>
                    <a:pt x="537" y="906"/>
                  </a:lnTo>
                  <a:lnTo>
                    <a:pt x="528" y="1000"/>
                  </a:lnTo>
                  <a:lnTo>
                    <a:pt x="478" y="1078"/>
                  </a:lnTo>
                  <a:lnTo>
                    <a:pt x="409" y="1121"/>
                  </a:lnTo>
                  <a:lnTo>
                    <a:pt x="324" y="1129"/>
                  </a:lnTo>
                  <a:lnTo>
                    <a:pt x="221" y="1129"/>
                  </a:lnTo>
                  <a:lnTo>
                    <a:pt x="145" y="1085"/>
                  </a:lnTo>
                  <a:lnTo>
                    <a:pt x="67" y="958"/>
                  </a:lnTo>
                  <a:lnTo>
                    <a:pt x="17" y="846"/>
                  </a:lnTo>
                  <a:lnTo>
                    <a:pt x="0" y="676"/>
                  </a:lnTo>
                  <a:lnTo>
                    <a:pt x="17" y="522"/>
                  </a:lnTo>
                  <a:lnTo>
                    <a:pt x="51" y="359"/>
                  </a:lnTo>
                  <a:lnTo>
                    <a:pt x="102" y="196"/>
                  </a:lnTo>
                  <a:lnTo>
                    <a:pt x="154" y="95"/>
                  </a:lnTo>
                  <a:close/>
                </a:path>
              </a:pathLst>
            </a:custGeom>
            <a:solidFill>
              <a:schemeClr val="tx1"/>
            </a:solidFill>
            <a:ln w="9525">
              <a:noFill/>
              <a:round/>
              <a:headEnd/>
              <a:tailEnd/>
            </a:ln>
          </p:spPr>
          <p:txBody>
            <a:bodyPr/>
            <a:lstStyle/>
            <a:p>
              <a:endParaRPr lang="en-US"/>
            </a:p>
          </p:txBody>
        </p:sp>
        <p:sp>
          <p:nvSpPr>
            <p:cNvPr id="13" name="Freeform 9"/>
            <p:cNvSpPr>
              <a:spLocks/>
            </p:cNvSpPr>
            <p:nvPr/>
          </p:nvSpPr>
          <p:spPr bwMode="auto">
            <a:xfrm>
              <a:off x="704" y="1774"/>
              <a:ext cx="303" cy="509"/>
            </a:xfrm>
            <a:custGeom>
              <a:avLst/>
              <a:gdLst/>
              <a:ahLst/>
              <a:cxnLst>
                <a:cxn ang="0">
                  <a:pos x="0" y="50"/>
                </a:cxn>
                <a:cxn ang="0">
                  <a:pos x="7" y="8"/>
                </a:cxn>
                <a:cxn ang="0">
                  <a:pos x="101" y="0"/>
                </a:cxn>
                <a:cxn ang="0">
                  <a:pos x="153" y="43"/>
                </a:cxn>
                <a:cxn ang="0">
                  <a:pos x="230" y="153"/>
                </a:cxn>
                <a:cxn ang="0">
                  <a:pos x="332" y="298"/>
                </a:cxn>
                <a:cxn ang="0">
                  <a:pos x="426" y="401"/>
                </a:cxn>
                <a:cxn ang="0">
                  <a:pos x="598" y="589"/>
                </a:cxn>
                <a:cxn ang="0">
                  <a:pos x="606" y="631"/>
                </a:cxn>
                <a:cxn ang="0">
                  <a:pos x="571" y="658"/>
                </a:cxn>
                <a:cxn ang="0">
                  <a:pos x="486" y="691"/>
                </a:cxn>
                <a:cxn ang="0">
                  <a:pos x="367" y="718"/>
                </a:cxn>
                <a:cxn ang="0">
                  <a:pos x="222" y="727"/>
                </a:cxn>
                <a:cxn ang="0">
                  <a:pos x="170" y="734"/>
                </a:cxn>
                <a:cxn ang="0">
                  <a:pos x="153" y="769"/>
                </a:cxn>
                <a:cxn ang="0">
                  <a:pos x="186" y="828"/>
                </a:cxn>
                <a:cxn ang="0">
                  <a:pos x="307" y="930"/>
                </a:cxn>
                <a:cxn ang="0">
                  <a:pos x="392" y="957"/>
                </a:cxn>
                <a:cxn ang="0">
                  <a:pos x="410" y="991"/>
                </a:cxn>
                <a:cxn ang="0">
                  <a:pos x="374" y="1017"/>
                </a:cxn>
                <a:cxn ang="0">
                  <a:pos x="298" y="1017"/>
                </a:cxn>
                <a:cxn ang="0">
                  <a:pos x="195" y="957"/>
                </a:cxn>
                <a:cxn ang="0">
                  <a:pos x="110" y="872"/>
                </a:cxn>
                <a:cxn ang="0">
                  <a:pos x="59" y="794"/>
                </a:cxn>
                <a:cxn ang="0">
                  <a:pos x="59" y="734"/>
                </a:cxn>
                <a:cxn ang="0">
                  <a:pos x="92" y="691"/>
                </a:cxn>
                <a:cxn ang="0">
                  <a:pos x="144" y="675"/>
                </a:cxn>
                <a:cxn ang="0">
                  <a:pos x="222" y="666"/>
                </a:cxn>
                <a:cxn ang="0">
                  <a:pos x="307" y="666"/>
                </a:cxn>
                <a:cxn ang="0">
                  <a:pos x="410" y="649"/>
                </a:cxn>
                <a:cxn ang="0">
                  <a:pos x="461" y="631"/>
                </a:cxn>
                <a:cxn ang="0">
                  <a:pos x="486" y="606"/>
                </a:cxn>
                <a:cxn ang="0">
                  <a:pos x="477" y="581"/>
                </a:cxn>
                <a:cxn ang="0">
                  <a:pos x="401" y="512"/>
                </a:cxn>
                <a:cxn ang="0">
                  <a:pos x="280" y="392"/>
                </a:cxn>
                <a:cxn ang="0">
                  <a:pos x="170" y="291"/>
                </a:cxn>
                <a:cxn ang="0">
                  <a:pos x="50" y="179"/>
                </a:cxn>
                <a:cxn ang="0">
                  <a:pos x="7" y="101"/>
                </a:cxn>
                <a:cxn ang="0">
                  <a:pos x="0" y="50"/>
                </a:cxn>
              </a:cxnLst>
              <a:rect l="0" t="0" r="r" b="b"/>
              <a:pathLst>
                <a:path w="606" h="1017">
                  <a:moveTo>
                    <a:pt x="0" y="50"/>
                  </a:moveTo>
                  <a:lnTo>
                    <a:pt x="7" y="8"/>
                  </a:lnTo>
                  <a:lnTo>
                    <a:pt x="101" y="0"/>
                  </a:lnTo>
                  <a:lnTo>
                    <a:pt x="153" y="43"/>
                  </a:lnTo>
                  <a:lnTo>
                    <a:pt x="230" y="153"/>
                  </a:lnTo>
                  <a:lnTo>
                    <a:pt x="332" y="298"/>
                  </a:lnTo>
                  <a:lnTo>
                    <a:pt x="426" y="401"/>
                  </a:lnTo>
                  <a:lnTo>
                    <a:pt x="598" y="589"/>
                  </a:lnTo>
                  <a:lnTo>
                    <a:pt x="606" y="631"/>
                  </a:lnTo>
                  <a:lnTo>
                    <a:pt x="571" y="658"/>
                  </a:lnTo>
                  <a:lnTo>
                    <a:pt x="486" y="691"/>
                  </a:lnTo>
                  <a:lnTo>
                    <a:pt x="367" y="718"/>
                  </a:lnTo>
                  <a:lnTo>
                    <a:pt x="222" y="727"/>
                  </a:lnTo>
                  <a:lnTo>
                    <a:pt x="170" y="734"/>
                  </a:lnTo>
                  <a:lnTo>
                    <a:pt x="153" y="769"/>
                  </a:lnTo>
                  <a:lnTo>
                    <a:pt x="186" y="828"/>
                  </a:lnTo>
                  <a:lnTo>
                    <a:pt x="307" y="930"/>
                  </a:lnTo>
                  <a:lnTo>
                    <a:pt x="392" y="957"/>
                  </a:lnTo>
                  <a:lnTo>
                    <a:pt x="410" y="991"/>
                  </a:lnTo>
                  <a:lnTo>
                    <a:pt x="374" y="1017"/>
                  </a:lnTo>
                  <a:lnTo>
                    <a:pt x="298" y="1017"/>
                  </a:lnTo>
                  <a:lnTo>
                    <a:pt x="195" y="957"/>
                  </a:lnTo>
                  <a:lnTo>
                    <a:pt x="110" y="872"/>
                  </a:lnTo>
                  <a:lnTo>
                    <a:pt x="59" y="794"/>
                  </a:lnTo>
                  <a:lnTo>
                    <a:pt x="59" y="734"/>
                  </a:lnTo>
                  <a:lnTo>
                    <a:pt x="92" y="691"/>
                  </a:lnTo>
                  <a:lnTo>
                    <a:pt x="144" y="675"/>
                  </a:lnTo>
                  <a:lnTo>
                    <a:pt x="222" y="666"/>
                  </a:lnTo>
                  <a:lnTo>
                    <a:pt x="307" y="666"/>
                  </a:lnTo>
                  <a:lnTo>
                    <a:pt x="410" y="649"/>
                  </a:lnTo>
                  <a:lnTo>
                    <a:pt x="461" y="631"/>
                  </a:lnTo>
                  <a:lnTo>
                    <a:pt x="486" y="606"/>
                  </a:lnTo>
                  <a:lnTo>
                    <a:pt x="477" y="581"/>
                  </a:lnTo>
                  <a:lnTo>
                    <a:pt x="401" y="512"/>
                  </a:lnTo>
                  <a:lnTo>
                    <a:pt x="280" y="392"/>
                  </a:lnTo>
                  <a:lnTo>
                    <a:pt x="170" y="291"/>
                  </a:lnTo>
                  <a:lnTo>
                    <a:pt x="50" y="179"/>
                  </a:lnTo>
                  <a:lnTo>
                    <a:pt x="7" y="101"/>
                  </a:lnTo>
                  <a:lnTo>
                    <a:pt x="0" y="50"/>
                  </a:lnTo>
                  <a:close/>
                </a:path>
              </a:pathLst>
            </a:custGeom>
            <a:solidFill>
              <a:schemeClr val="tx1"/>
            </a:solidFill>
            <a:ln w="9525">
              <a:noFill/>
              <a:round/>
              <a:headEnd/>
              <a:tailEnd/>
            </a:ln>
          </p:spPr>
          <p:txBody>
            <a:bodyPr/>
            <a:lstStyle/>
            <a:p>
              <a:endParaRPr lang="en-US"/>
            </a:p>
          </p:txBody>
        </p:sp>
        <p:sp>
          <p:nvSpPr>
            <p:cNvPr id="14" name="Freeform 10"/>
            <p:cNvSpPr>
              <a:spLocks/>
            </p:cNvSpPr>
            <p:nvPr/>
          </p:nvSpPr>
          <p:spPr bwMode="auto">
            <a:xfrm>
              <a:off x="507" y="2200"/>
              <a:ext cx="329" cy="766"/>
            </a:xfrm>
            <a:custGeom>
              <a:avLst/>
              <a:gdLst/>
              <a:ahLst/>
              <a:cxnLst>
                <a:cxn ang="0">
                  <a:pos x="325" y="0"/>
                </a:cxn>
                <a:cxn ang="0">
                  <a:pos x="419" y="17"/>
                </a:cxn>
                <a:cxn ang="0">
                  <a:pos x="461" y="86"/>
                </a:cxn>
                <a:cxn ang="0">
                  <a:pos x="453" y="248"/>
                </a:cxn>
                <a:cxn ang="0">
                  <a:pos x="436" y="419"/>
                </a:cxn>
                <a:cxn ang="0">
                  <a:pos x="436" y="598"/>
                </a:cxn>
                <a:cxn ang="0">
                  <a:pos x="522" y="813"/>
                </a:cxn>
                <a:cxn ang="0">
                  <a:pos x="589" y="967"/>
                </a:cxn>
                <a:cxn ang="0">
                  <a:pos x="624" y="1121"/>
                </a:cxn>
                <a:cxn ang="0">
                  <a:pos x="616" y="1257"/>
                </a:cxn>
                <a:cxn ang="0">
                  <a:pos x="616" y="1309"/>
                </a:cxn>
                <a:cxn ang="0">
                  <a:pos x="649" y="1360"/>
                </a:cxn>
                <a:cxn ang="0">
                  <a:pos x="658" y="1411"/>
                </a:cxn>
                <a:cxn ang="0">
                  <a:pos x="633" y="1436"/>
                </a:cxn>
                <a:cxn ang="0">
                  <a:pos x="564" y="1420"/>
                </a:cxn>
                <a:cxn ang="0">
                  <a:pos x="436" y="1402"/>
                </a:cxn>
                <a:cxn ang="0">
                  <a:pos x="282" y="1436"/>
                </a:cxn>
                <a:cxn ang="0">
                  <a:pos x="179" y="1496"/>
                </a:cxn>
                <a:cxn ang="0">
                  <a:pos x="128" y="1532"/>
                </a:cxn>
                <a:cxn ang="0">
                  <a:pos x="77" y="1532"/>
                </a:cxn>
                <a:cxn ang="0">
                  <a:pos x="0" y="1420"/>
                </a:cxn>
                <a:cxn ang="0">
                  <a:pos x="9" y="1402"/>
                </a:cxn>
                <a:cxn ang="0">
                  <a:pos x="163" y="1351"/>
                </a:cxn>
                <a:cxn ang="0">
                  <a:pos x="342" y="1326"/>
                </a:cxn>
                <a:cxn ang="0">
                  <a:pos x="470" y="1317"/>
                </a:cxn>
                <a:cxn ang="0">
                  <a:pos x="547" y="1317"/>
                </a:cxn>
                <a:cxn ang="0">
                  <a:pos x="564" y="1266"/>
                </a:cxn>
                <a:cxn ang="0">
                  <a:pos x="539" y="1121"/>
                </a:cxn>
                <a:cxn ang="0">
                  <a:pos x="479" y="967"/>
                </a:cxn>
                <a:cxn ang="0">
                  <a:pos x="385" y="770"/>
                </a:cxn>
                <a:cxn ang="0">
                  <a:pos x="307" y="598"/>
                </a:cxn>
                <a:cxn ang="0">
                  <a:pos x="273" y="444"/>
                </a:cxn>
                <a:cxn ang="0">
                  <a:pos x="265" y="274"/>
                </a:cxn>
                <a:cxn ang="0">
                  <a:pos x="265" y="111"/>
                </a:cxn>
                <a:cxn ang="0">
                  <a:pos x="300" y="44"/>
                </a:cxn>
                <a:cxn ang="0">
                  <a:pos x="325" y="0"/>
                </a:cxn>
              </a:cxnLst>
              <a:rect l="0" t="0" r="r" b="b"/>
              <a:pathLst>
                <a:path w="658" h="1532">
                  <a:moveTo>
                    <a:pt x="325" y="0"/>
                  </a:moveTo>
                  <a:lnTo>
                    <a:pt x="419" y="17"/>
                  </a:lnTo>
                  <a:lnTo>
                    <a:pt x="461" y="86"/>
                  </a:lnTo>
                  <a:lnTo>
                    <a:pt x="453" y="248"/>
                  </a:lnTo>
                  <a:lnTo>
                    <a:pt x="436" y="419"/>
                  </a:lnTo>
                  <a:lnTo>
                    <a:pt x="436" y="598"/>
                  </a:lnTo>
                  <a:lnTo>
                    <a:pt x="522" y="813"/>
                  </a:lnTo>
                  <a:lnTo>
                    <a:pt x="589" y="967"/>
                  </a:lnTo>
                  <a:lnTo>
                    <a:pt x="624" y="1121"/>
                  </a:lnTo>
                  <a:lnTo>
                    <a:pt x="616" y="1257"/>
                  </a:lnTo>
                  <a:lnTo>
                    <a:pt x="616" y="1309"/>
                  </a:lnTo>
                  <a:lnTo>
                    <a:pt x="649" y="1360"/>
                  </a:lnTo>
                  <a:lnTo>
                    <a:pt x="658" y="1411"/>
                  </a:lnTo>
                  <a:lnTo>
                    <a:pt x="633" y="1436"/>
                  </a:lnTo>
                  <a:lnTo>
                    <a:pt x="564" y="1420"/>
                  </a:lnTo>
                  <a:lnTo>
                    <a:pt x="436" y="1402"/>
                  </a:lnTo>
                  <a:lnTo>
                    <a:pt x="282" y="1436"/>
                  </a:lnTo>
                  <a:lnTo>
                    <a:pt x="179" y="1496"/>
                  </a:lnTo>
                  <a:lnTo>
                    <a:pt x="128" y="1532"/>
                  </a:lnTo>
                  <a:lnTo>
                    <a:pt x="77" y="1532"/>
                  </a:lnTo>
                  <a:lnTo>
                    <a:pt x="0" y="1420"/>
                  </a:lnTo>
                  <a:lnTo>
                    <a:pt x="9" y="1402"/>
                  </a:lnTo>
                  <a:lnTo>
                    <a:pt x="163" y="1351"/>
                  </a:lnTo>
                  <a:lnTo>
                    <a:pt x="342" y="1326"/>
                  </a:lnTo>
                  <a:lnTo>
                    <a:pt x="470" y="1317"/>
                  </a:lnTo>
                  <a:lnTo>
                    <a:pt x="547" y="1317"/>
                  </a:lnTo>
                  <a:lnTo>
                    <a:pt x="564" y="1266"/>
                  </a:lnTo>
                  <a:lnTo>
                    <a:pt x="539" y="1121"/>
                  </a:lnTo>
                  <a:lnTo>
                    <a:pt x="479" y="967"/>
                  </a:lnTo>
                  <a:lnTo>
                    <a:pt x="385" y="770"/>
                  </a:lnTo>
                  <a:lnTo>
                    <a:pt x="307" y="598"/>
                  </a:lnTo>
                  <a:lnTo>
                    <a:pt x="273" y="444"/>
                  </a:lnTo>
                  <a:lnTo>
                    <a:pt x="265" y="274"/>
                  </a:lnTo>
                  <a:lnTo>
                    <a:pt x="265" y="111"/>
                  </a:lnTo>
                  <a:lnTo>
                    <a:pt x="300" y="44"/>
                  </a:lnTo>
                  <a:lnTo>
                    <a:pt x="325" y="0"/>
                  </a:lnTo>
                  <a:close/>
                </a:path>
              </a:pathLst>
            </a:custGeom>
            <a:solidFill>
              <a:schemeClr val="tx1"/>
            </a:solidFill>
            <a:ln w="9525">
              <a:noFill/>
              <a:round/>
              <a:headEnd/>
              <a:tailEnd/>
            </a:ln>
          </p:spPr>
          <p:txBody>
            <a:bodyPr/>
            <a:lstStyle/>
            <a:p>
              <a:endParaRPr lang="en-US"/>
            </a:p>
          </p:txBody>
        </p:sp>
        <p:sp>
          <p:nvSpPr>
            <p:cNvPr id="15" name="Freeform 11"/>
            <p:cNvSpPr>
              <a:spLocks/>
            </p:cNvSpPr>
            <p:nvPr/>
          </p:nvSpPr>
          <p:spPr bwMode="auto">
            <a:xfrm>
              <a:off x="345" y="2222"/>
              <a:ext cx="273" cy="637"/>
            </a:xfrm>
            <a:custGeom>
              <a:avLst/>
              <a:gdLst/>
              <a:ahLst/>
              <a:cxnLst>
                <a:cxn ang="0">
                  <a:pos x="409" y="0"/>
                </a:cxn>
                <a:cxn ang="0">
                  <a:pos x="486" y="0"/>
                </a:cxn>
                <a:cxn ang="0">
                  <a:pos x="512" y="51"/>
                </a:cxn>
                <a:cxn ang="0">
                  <a:pos x="528" y="163"/>
                </a:cxn>
                <a:cxn ang="0">
                  <a:pos x="512" y="281"/>
                </a:cxn>
                <a:cxn ang="0">
                  <a:pos x="470" y="521"/>
                </a:cxn>
                <a:cxn ang="0">
                  <a:pos x="477" y="623"/>
                </a:cxn>
                <a:cxn ang="0">
                  <a:pos x="528" y="829"/>
                </a:cxn>
                <a:cxn ang="0">
                  <a:pos x="546" y="974"/>
                </a:cxn>
                <a:cxn ang="0">
                  <a:pos x="546" y="1086"/>
                </a:cxn>
                <a:cxn ang="0">
                  <a:pos x="521" y="1110"/>
                </a:cxn>
                <a:cxn ang="0">
                  <a:pos x="443" y="1128"/>
                </a:cxn>
                <a:cxn ang="0">
                  <a:pos x="340" y="1153"/>
                </a:cxn>
                <a:cxn ang="0">
                  <a:pos x="239" y="1204"/>
                </a:cxn>
                <a:cxn ang="0">
                  <a:pos x="136" y="1273"/>
                </a:cxn>
                <a:cxn ang="0">
                  <a:pos x="94" y="1273"/>
                </a:cxn>
                <a:cxn ang="0">
                  <a:pos x="0" y="1197"/>
                </a:cxn>
                <a:cxn ang="0">
                  <a:pos x="8" y="1162"/>
                </a:cxn>
                <a:cxn ang="0">
                  <a:pos x="127" y="1110"/>
                </a:cxn>
                <a:cxn ang="0">
                  <a:pos x="333" y="1059"/>
                </a:cxn>
                <a:cxn ang="0">
                  <a:pos x="427" y="1025"/>
                </a:cxn>
                <a:cxn ang="0">
                  <a:pos x="443" y="992"/>
                </a:cxn>
                <a:cxn ang="0">
                  <a:pos x="443" y="846"/>
                </a:cxn>
                <a:cxn ang="0">
                  <a:pos x="409" y="659"/>
                </a:cxn>
                <a:cxn ang="0">
                  <a:pos x="392" y="538"/>
                </a:cxn>
                <a:cxn ang="0">
                  <a:pos x="376" y="350"/>
                </a:cxn>
                <a:cxn ang="0">
                  <a:pos x="367" y="145"/>
                </a:cxn>
                <a:cxn ang="0">
                  <a:pos x="376" y="51"/>
                </a:cxn>
                <a:cxn ang="0">
                  <a:pos x="409" y="0"/>
                </a:cxn>
              </a:cxnLst>
              <a:rect l="0" t="0" r="r" b="b"/>
              <a:pathLst>
                <a:path w="546" h="1273">
                  <a:moveTo>
                    <a:pt x="409" y="0"/>
                  </a:moveTo>
                  <a:lnTo>
                    <a:pt x="486" y="0"/>
                  </a:lnTo>
                  <a:lnTo>
                    <a:pt x="512" y="51"/>
                  </a:lnTo>
                  <a:lnTo>
                    <a:pt x="528" y="163"/>
                  </a:lnTo>
                  <a:lnTo>
                    <a:pt x="512" y="281"/>
                  </a:lnTo>
                  <a:lnTo>
                    <a:pt x="470" y="521"/>
                  </a:lnTo>
                  <a:lnTo>
                    <a:pt x="477" y="623"/>
                  </a:lnTo>
                  <a:lnTo>
                    <a:pt x="528" y="829"/>
                  </a:lnTo>
                  <a:lnTo>
                    <a:pt x="546" y="974"/>
                  </a:lnTo>
                  <a:lnTo>
                    <a:pt x="546" y="1086"/>
                  </a:lnTo>
                  <a:lnTo>
                    <a:pt x="521" y="1110"/>
                  </a:lnTo>
                  <a:lnTo>
                    <a:pt x="443" y="1128"/>
                  </a:lnTo>
                  <a:lnTo>
                    <a:pt x="340" y="1153"/>
                  </a:lnTo>
                  <a:lnTo>
                    <a:pt x="239" y="1204"/>
                  </a:lnTo>
                  <a:lnTo>
                    <a:pt x="136" y="1273"/>
                  </a:lnTo>
                  <a:lnTo>
                    <a:pt x="94" y="1273"/>
                  </a:lnTo>
                  <a:lnTo>
                    <a:pt x="0" y="1197"/>
                  </a:lnTo>
                  <a:lnTo>
                    <a:pt x="8" y="1162"/>
                  </a:lnTo>
                  <a:lnTo>
                    <a:pt x="127" y="1110"/>
                  </a:lnTo>
                  <a:lnTo>
                    <a:pt x="333" y="1059"/>
                  </a:lnTo>
                  <a:lnTo>
                    <a:pt x="427" y="1025"/>
                  </a:lnTo>
                  <a:lnTo>
                    <a:pt x="443" y="992"/>
                  </a:lnTo>
                  <a:lnTo>
                    <a:pt x="443" y="846"/>
                  </a:lnTo>
                  <a:lnTo>
                    <a:pt x="409" y="659"/>
                  </a:lnTo>
                  <a:lnTo>
                    <a:pt x="392" y="538"/>
                  </a:lnTo>
                  <a:lnTo>
                    <a:pt x="376" y="350"/>
                  </a:lnTo>
                  <a:lnTo>
                    <a:pt x="367" y="145"/>
                  </a:lnTo>
                  <a:lnTo>
                    <a:pt x="376" y="51"/>
                  </a:lnTo>
                  <a:lnTo>
                    <a:pt x="409" y="0"/>
                  </a:lnTo>
                  <a:close/>
                </a:path>
              </a:pathLst>
            </a:custGeom>
            <a:solidFill>
              <a:schemeClr val="tx1"/>
            </a:solidFill>
            <a:ln w="9525">
              <a:noFill/>
              <a:round/>
              <a:headEnd/>
              <a:tailEnd/>
            </a:ln>
          </p:spPr>
          <p:txBody>
            <a:bodyPr/>
            <a:lstStyle/>
            <a:p>
              <a:endParaRPr lang="en-US"/>
            </a:p>
          </p:txBody>
        </p:sp>
        <p:sp>
          <p:nvSpPr>
            <p:cNvPr id="16" name="Freeform 12"/>
            <p:cNvSpPr>
              <a:spLocks/>
            </p:cNvSpPr>
            <p:nvPr/>
          </p:nvSpPr>
          <p:spPr bwMode="auto">
            <a:xfrm>
              <a:off x="336" y="1285"/>
              <a:ext cx="449" cy="568"/>
            </a:xfrm>
            <a:custGeom>
              <a:avLst/>
              <a:gdLst/>
              <a:ahLst/>
              <a:cxnLst>
                <a:cxn ang="0">
                  <a:pos x="477" y="1135"/>
                </a:cxn>
                <a:cxn ang="0">
                  <a:pos x="520" y="1084"/>
                </a:cxn>
                <a:cxn ang="0">
                  <a:pos x="504" y="1008"/>
                </a:cxn>
                <a:cxn ang="0">
                  <a:pos x="470" y="905"/>
                </a:cxn>
                <a:cxn ang="0">
                  <a:pos x="341" y="785"/>
                </a:cxn>
                <a:cxn ang="0">
                  <a:pos x="213" y="675"/>
                </a:cxn>
                <a:cxn ang="0">
                  <a:pos x="153" y="554"/>
                </a:cxn>
                <a:cxn ang="0">
                  <a:pos x="128" y="366"/>
                </a:cxn>
                <a:cxn ang="0">
                  <a:pos x="273" y="315"/>
                </a:cxn>
                <a:cxn ang="0">
                  <a:pos x="504" y="290"/>
                </a:cxn>
                <a:cxn ang="0">
                  <a:pos x="598" y="299"/>
                </a:cxn>
                <a:cxn ang="0">
                  <a:pos x="623" y="324"/>
                </a:cxn>
                <a:cxn ang="0">
                  <a:pos x="665" y="281"/>
                </a:cxn>
                <a:cxn ang="0">
                  <a:pos x="649" y="239"/>
                </a:cxn>
                <a:cxn ang="0">
                  <a:pos x="674" y="162"/>
                </a:cxn>
                <a:cxn ang="0">
                  <a:pos x="743" y="93"/>
                </a:cxn>
                <a:cxn ang="0">
                  <a:pos x="795" y="76"/>
                </a:cxn>
                <a:cxn ang="0">
                  <a:pos x="862" y="118"/>
                </a:cxn>
                <a:cxn ang="0">
                  <a:pos x="897" y="76"/>
                </a:cxn>
                <a:cxn ang="0">
                  <a:pos x="837" y="0"/>
                </a:cxn>
                <a:cxn ang="0">
                  <a:pos x="759" y="0"/>
                </a:cxn>
                <a:cxn ang="0">
                  <a:pos x="665" y="42"/>
                </a:cxn>
                <a:cxn ang="0">
                  <a:pos x="607" y="154"/>
                </a:cxn>
                <a:cxn ang="0">
                  <a:pos x="529" y="205"/>
                </a:cxn>
                <a:cxn ang="0">
                  <a:pos x="410" y="221"/>
                </a:cxn>
                <a:cxn ang="0">
                  <a:pos x="195" y="248"/>
                </a:cxn>
                <a:cxn ang="0">
                  <a:pos x="25" y="299"/>
                </a:cxn>
                <a:cxn ang="0">
                  <a:pos x="0" y="341"/>
                </a:cxn>
                <a:cxn ang="0">
                  <a:pos x="16" y="478"/>
                </a:cxn>
                <a:cxn ang="0">
                  <a:pos x="76" y="666"/>
                </a:cxn>
                <a:cxn ang="0">
                  <a:pos x="162" y="820"/>
                </a:cxn>
                <a:cxn ang="0">
                  <a:pos x="247" y="956"/>
                </a:cxn>
                <a:cxn ang="0">
                  <a:pos x="325" y="1050"/>
                </a:cxn>
                <a:cxn ang="0">
                  <a:pos x="401" y="1118"/>
                </a:cxn>
                <a:cxn ang="0">
                  <a:pos x="477" y="1135"/>
                </a:cxn>
              </a:cxnLst>
              <a:rect l="0" t="0" r="r" b="b"/>
              <a:pathLst>
                <a:path w="897" h="1135">
                  <a:moveTo>
                    <a:pt x="477" y="1135"/>
                  </a:moveTo>
                  <a:lnTo>
                    <a:pt x="520" y="1084"/>
                  </a:lnTo>
                  <a:lnTo>
                    <a:pt x="504" y="1008"/>
                  </a:lnTo>
                  <a:lnTo>
                    <a:pt x="470" y="905"/>
                  </a:lnTo>
                  <a:lnTo>
                    <a:pt x="341" y="785"/>
                  </a:lnTo>
                  <a:lnTo>
                    <a:pt x="213" y="675"/>
                  </a:lnTo>
                  <a:lnTo>
                    <a:pt x="153" y="554"/>
                  </a:lnTo>
                  <a:lnTo>
                    <a:pt x="128" y="366"/>
                  </a:lnTo>
                  <a:lnTo>
                    <a:pt x="273" y="315"/>
                  </a:lnTo>
                  <a:lnTo>
                    <a:pt x="504" y="290"/>
                  </a:lnTo>
                  <a:lnTo>
                    <a:pt x="598" y="299"/>
                  </a:lnTo>
                  <a:lnTo>
                    <a:pt x="623" y="324"/>
                  </a:lnTo>
                  <a:lnTo>
                    <a:pt x="665" y="281"/>
                  </a:lnTo>
                  <a:lnTo>
                    <a:pt x="649" y="239"/>
                  </a:lnTo>
                  <a:lnTo>
                    <a:pt x="674" y="162"/>
                  </a:lnTo>
                  <a:lnTo>
                    <a:pt x="743" y="93"/>
                  </a:lnTo>
                  <a:lnTo>
                    <a:pt x="795" y="76"/>
                  </a:lnTo>
                  <a:lnTo>
                    <a:pt x="862" y="118"/>
                  </a:lnTo>
                  <a:lnTo>
                    <a:pt x="897" y="76"/>
                  </a:lnTo>
                  <a:lnTo>
                    <a:pt x="837" y="0"/>
                  </a:lnTo>
                  <a:lnTo>
                    <a:pt x="759" y="0"/>
                  </a:lnTo>
                  <a:lnTo>
                    <a:pt x="665" y="42"/>
                  </a:lnTo>
                  <a:lnTo>
                    <a:pt x="607" y="154"/>
                  </a:lnTo>
                  <a:lnTo>
                    <a:pt x="529" y="205"/>
                  </a:lnTo>
                  <a:lnTo>
                    <a:pt x="410" y="221"/>
                  </a:lnTo>
                  <a:lnTo>
                    <a:pt x="195" y="248"/>
                  </a:lnTo>
                  <a:lnTo>
                    <a:pt x="25" y="299"/>
                  </a:lnTo>
                  <a:lnTo>
                    <a:pt x="0" y="341"/>
                  </a:lnTo>
                  <a:lnTo>
                    <a:pt x="16" y="478"/>
                  </a:lnTo>
                  <a:lnTo>
                    <a:pt x="76" y="666"/>
                  </a:lnTo>
                  <a:lnTo>
                    <a:pt x="162" y="820"/>
                  </a:lnTo>
                  <a:lnTo>
                    <a:pt x="247" y="956"/>
                  </a:lnTo>
                  <a:lnTo>
                    <a:pt x="325" y="1050"/>
                  </a:lnTo>
                  <a:lnTo>
                    <a:pt x="401" y="1118"/>
                  </a:lnTo>
                  <a:lnTo>
                    <a:pt x="477" y="1135"/>
                  </a:lnTo>
                  <a:close/>
                </a:path>
              </a:pathLst>
            </a:custGeom>
            <a:solidFill>
              <a:schemeClr val="tx1"/>
            </a:solidFill>
            <a:ln w="9525">
              <a:noFill/>
              <a:round/>
              <a:headEnd/>
              <a:tailEnd/>
            </a:ln>
          </p:spPr>
          <p:txBody>
            <a:bodyPr/>
            <a:lstStyle/>
            <a:p>
              <a:endParaRPr lang="en-US"/>
            </a:p>
          </p:txBody>
        </p:sp>
      </p:grpSp>
      <p:grpSp>
        <p:nvGrpSpPr>
          <p:cNvPr id="17" name="Group 16"/>
          <p:cNvGrpSpPr>
            <a:grpSpLocks/>
          </p:cNvGrpSpPr>
          <p:nvPr/>
        </p:nvGrpSpPr>
        <p:grpSpPr bwMode="auto">
          <a:xfrm>
            <a:off x="9601201" y="2819400"/>
            <a:ext cx="225425" cy="285750"/>
            <a:chOff x="930" y="1152"/>
            <a:chExt cx="154" cy="194"/>
          </a:xfrm>
        </p:grpSpPr>
        <p:sp>
          <p:nvSpPr>
            <p:cNvPr id="18" name="Freeform 14"/>
            <p:cNvSpPr>
              <a:spLocks/>
            </p:cNvSpPr>
            <p:nvPr/>
          </p:nvSpPr>
          <p:spPr bwMode="auto">
            <a:xfrm>
              <a:off x="960" y="1152"/>
              <a:ext cx="124" cy="141"/>
            </a:xfrm>
            <a:custGeom>
              <a:avLst/>
              <a:gdLst/>
              <a:ahLst/>
              <a:cxnLst>
                <a:cxn ang="0">
                  <a:pos x="77" y="18"/>
                </a:cxn>
                <a:cxn ang="0">
                  <a:pos x="146" y="0"/>
                </a:cxn>
                <a:cxn ang="0">
                  <a:pos x="231" y="25"/>
                </a:cxn>
                <a:cxn ang="0">
                  <a:pos x="249" y="85"/>
                </a:cxn>
                <a:cxn ang="0">
                  <a:pos x="240" y="163"/>
                </a:cxn>
                <a:cxn ang="0">
                  <a:pos x="197" y="213"/>
                </a:cxn>
                <a:cxn ang="0">
                  <a:pos x="137" y="222"/>
                </a:cxn>
                <a:cxn ang="0">
                  <a:pos x="77" y="222"/>
                </a:cxn>
                <a:cxn ang="0">
                  <a:pos x="50" y="248"/>
                </a:cxn>
                <a:cxn ang="0">
                  <a:pos x="50" y="264"/>
                </a:cxn>
                <a:cxn ang="0">
                  <a:pos x="34" y="282"/>
                </a:cxn>
                <a:cxn ang="0">
                  <a:pos x="0" y="273"/>
                </a:cxn>
                <a:cxn ang="0">
                  <a:pos x="8" y="230"/>
                </a:cxn>
                <a:cxn ang="0">
                  <a:pos x="34" y="197"/>
                </a:cxn>
                <a:cxn ang="0">
                  <a:pos x="86" y="170"/>
                </a:cxn>
                <a:cxn ang="0">
                  <a:pos x="137" y="179"/>
                </a:cxn>
                <a:cxn ang="0">
                  <a:pos x="180" y="170"/>
                </a:cxn>
                <a:cxn ang="0">
                  <a:pos x="204" y="128"/>
                </a:cxn>
                <a:cxn ang="0">
                  <a:pos x="204" y="76"/>
                </a:cxn>
                <a:cxn ang="0">
                  <a:pos x="180" y="51"/>
                </a:cxn>
                <a:cxn ang="0">
                  <a:pos x="146" y="51"/>
                </a:cxn>
                <a:cxn ang="0">
                  <a:pos x="110" y="60"/>
                </a:cxn>
                <a:cxn ang="0">
                  <a:pos x="86" y="76"/>
                </a:cxn>
                <a:cxn ang="0">
                  <a:pos x="59" y="60"/>
                </a:cxn>
                <a:cxn ang="0">
                  <a:pos x="77" y="18"/>
                </a:cxn>
              </a:cxnLst>
              <a:rect l="0" t="0" r="r" b="b"/>
              <a:pathLst>
                <a:path w="249" h="282">
                  <a:moveTo>
                    <a:pt x="77" y="18"/>
                  </a:moveTo>
                  <a:lnTo>
                    <a:pt x="146" y="0"/>
                  </a:lnTo>
                  <a:lnTo>
                    <a:pt x="231" y="25"/>
                  </a:lnTo>
                  <a:lnTo>
                    <a:pt x="249" y="85"/>
                  </a:lnTo>
                  <a:lnTo>
                    <a:pt x="240" y="163"/>
                  </a:lnTo>
                  <a:lnTo>
                    <a:pt x="197" y="213"/>
                  </a:lnTo>
                  <a:lnTo>
                    <a:pt x="137" y="222"/>
                  </a:lnTo>
                  <a:lnTo>
                    <a:pt x="77" y="222"/>
                  </a:lnTo>
                  <a:lnTo>
                    <a:pt x="50" y="248"/>
                  </a:lnTo>
                  <a:lnTo>
                    <a:pt x="50" y="264"/>
                  </a:lnTo>
                  <a:lnTo>
                    <a:pt x="34" y="282"/>
                  </a:lnTo>
                  <a:lnTo>
                    <a:pt x="0" y="273"/>
                  </a:lnTo>
                  <a:lnTo>
                    <a:pt x="8" y="230"/>
                  </a:lnTo>
                  <a:lnTo>
                    <a:pt x="34" y="197"/>
                  </a:lnTo>
                  <a:lnTo>
                    <a:pt x="86" y="170"/>
                  </a:lnTo>
                  <a:lnTo>
                    <a:pt x="137" y="179"/>
                  </a:lnTo>
                  <a:lnTo>
                    <a:pt x="180" y="170"/>
                  </a:lnTo>
                  <a:lnTo>
                    <a:pt x="204" y="128"/>
                  </a:lnTo>
                  <a:lnTo>
                    <a:pt x="204" y="76"/>
                  </a:lnTo>
                  <a:lnTo>
                    <a:pt x="180" y="51"/>
                  </a:lnTo>
                  <a:lnTo>
                    <a:pt x="146" y="51"/>
                  </a:lnTo>
                  <a:lnTo>
                    <a:pt x="110" y="60"/>
                  </a:lnTo>
                  <a:lnTo>
                    <a:pt x="86" y="76"/>
                  </a:lnTo>
                  <a:lnTo>
                    <a:pt x="59" y="60"/>
                  </a:lnTo>
                  <a:lnTo>
                    <a:pt x="77" y="18"/>
                  </a:lnTo>
                  <a:close/>
                </a:path>
              </a:pathLst>
            </a:custGeom>
            <a:solidFill>
              <a:srgbClr val="000000"/>
            </a:solidFill>
            <a:ln w="9525">
              <a:noFill/>
              <a:round/>
              <a:headEnd/>
              <a:tailEnd/>
            </a:ln>
          </p:spPr>
          <p:txBody>
            <a:bodyPr/>
            <a:lstStyle/>
            <a:p>
              <a:endParaRPr lang="en-US" dirty="0"/>
            </a:p>
          </p:txBody>
        </p:sp>
        <p:sp>
          <p:nvSpPr>
            <p:cNvPr id="19" name="Oval 15"/>
            <p:cNvSpPr>
              <a:spLocks noChangeArrowheads="1"/>
            </p:cNvSpPr>
            <p:nvPr/>
          </p:nvSpPr>
          <p:spPr bwMode="auto">
            <a:xfrm>
              <a:off x="930" y="1310"/>
              <a:ext cx="36" cy="36"/>
            </a:xfrm>
            <a:prstGeom prst="ellipse">
              <a:avLst/>
            </a:prstGeom>
            <a:solidFill>
              <a:srgbClr val="000000"/>
            </a:solidFill>
            <a:ln w="9525">
              <a:noFill/>
              <a:round/>
              <a:headEnd/>
              <a:tailEnd/>
            </a:ln>
          </p:spPr>
          <p:txBody>
            <a:bodyPr/>
            <a:lstStyle/>
            <a:p>
              <a:endParaRPr lang="en-US"/>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Recovery: Voting</a:t>
            </a:r>
            <a:endParaRPr lang="en-US" sz="4400" b="0" dirty="0"/>
          </a:p>
        </p:txBody>
      </p:sp>
      <p:sp>
        <p:nvSpPr>
          <p:cNvPr id="6" name="TextBox 5"/>
          <p:cNvSpPr txBox="1"/>
          <p:nvPr/>
        </p:nvSpPr>
        <p:spPr>
          <a:xfrm>
            <a:off x="1828800" y="1219202"/>
            <a:ext cx="7924800" cy="2462213"/>
          </a:xfrm>
          <a:prstGeom prst="rect">
            <a:avLst/>
          </a:prstGeom>
          <a:noFill/>
        </p:spPr>
        <p:txBody>
          <a:bodyPr wrap="square" rtlCol="0">
            <a:spAutoFit/>
          </a:bodyPr>
          <a:lstStyle/>
          <a:p>
            <a:pPr>
              <a:spcBef>
                <a:spcPts val="1200"/>
              </a:spcBef>
              <a:buClr>
                <a:schemeClr val="accent6">
                  <a:lumMod val="50000"/>
                </a:schemeClr>
              </a:buClr>
            </a:pPr>
            <a:r>
              <a:rPr lang="en-US" sz="2400" b="1" u="sng" dirty="0"/>
              <a:t>Purpose</a:t>
            </a:r>
            <a:r>
              <a:rPr lang="en-US" sz="2400" dirty="0"/>
              <a:t>: Processes running on redundant processors each take equivalent input and compute a simple output value that is sent to a voter.</a:t>
            </a:r>
          </a:p>
          <a:p>
            <a:pPr>
              <a:spcBef>
                <a:spcPts val="1200"/>
              </a:spcBef>
              <a:buClr>
                <a:schemeClr val="accent6">
                  <a:lumMod val="50000"/>
                </a:schemeClr>
              </a:buClr>
            </a:pPr>
            <a:r>
              <a:rPr lang="en-US" sz="2400" dirty="0"/>
              <a:t>The basic </a:t>
            </a:r>
            <a:r>
              <a:rPr lang="en-US" sz="2400" i="1" dirty="0"/>
              <a:t>Voting</a:t>
            </a:r>
            <a:r>
              <a:rPr lang="en-US" sz="2400" dirty="0"/>
              <a:t> tactic uses redundancy for recovery preparation. Multiple processes are run and results are compared using a voting strategy.</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21</a:t>
            </a:fld>
            <a:endParaRPr lang="en-US"/>
          </a:p>
        </p:txBody>
      </p:sp>
      <p:pic>
        <p:nvPicPr>
          <p:cNvPr id="94210" name="Picture 2"/>
          <p:cNvPicPr>
            <a:picLocks noChangeAspect="1" noChangeArrowheads="1"/>
          </p:cNvPicPr>
          <p:nvPr/>
        </p:nvPicPr>
        <p:blipFill>
          <a:blip r:embed="rId2" cstate="print"/>
          <a:srcRect/>
          <a:stretch>
            <a:fillRect/>
          </a:stretch>
        </p:blipFill>
        <p:spPr bwMode="auto">
          <a:xfrm>
            <a:off x="1866900" y="3708094"/>
            <a:ext cx="8001000" cy="3083197"/>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228600" y="381000"/>
            <a:ext cx="10896600" cy="685800"/>
          </a:xfrm>
        </p:spPr>
        <p:txBody>
          <a:bodyPr>
            <a:noAutofit/>
          </a:bodyPr>
          <a:lstStyle/>
          <a:p>
            <a:r>
              <a:rPr lang="en-US" sz="4000" b="0" dirty="0"/>
              <a:t>Fault Recovery: Voting</a:t>
            </a:r>
            <a:endParaRPr lang="en-US" sz="4400" b="0" dirty="0"/>
          </a:p>
        </p:txBody>
      </p:sp>
      <p:sp>
        <p:nvSpPr>
          <p:cNvPr id="6" name="TextBox 5"/>
          <p:cNvSpPr txBox="1"/>
          <p:nvPr/>
        </p:nvSpPr>
        <p:spPr>
          <a:xfrm>
            <a:off x="228600" y="1066800"/>
            <a:ext cx="10896600" cy="5755422"/>
          </a:xfrm>
          <a:prstGeom prst="rect">
            <a:avLst/>
          </a:prstGeom>
          <a:noFill/>
        </p:spPr>
        <p:txBody>
          <a:bodyPr wrap="square" rtlCol="0">
            <a:spAutoFit/>
          </a:bodyPr>
          <a:lstStyle/>
          <a:p>
            <a:pPr>
              <a:spcBef>
                <a:spcPts val="1200"/>
              </a:spcBef>
              <a:buClr>
                <a:schemeClr val="accent6">
                  <a:lumMod val="50000"/>
                </a:schemeClr>
              </a:buClr>
            </a:pPr>
            <a:r>
              <a:rPr lang="en-US" sz="2800" b="1" dirty="0"/>
              <a:t>Voting is essential for supporting redundancy.</a:t>
            </a:r>
          </a:p>
          <a:p>
            <a:pPr marL="342900" indent="-342900">
              <a:spcBef>
                <a:spcPts val="1200"/>
              </a:spcBef>
              <a:buClr>
                <a:schemeClr val="accent6">
                  <a:lumMod val="50000"/>
                </a:schemeClr>
              </a:buClr>
              <a:buFont typeface="Arial" panose="020B0604020202020204" pitchFamily="34" charset="0"/>
              <a:buChar char="•"/>
            </a:pPr>
            <a:r>
              <a:rPr lang="en-US" sz="2800" dirty="0"/>
              <a:t>The Voting fault detection tactic is based on the </a:t>
            </a:r>
            <a:r>
              <a:rPr lang="en-US" sz="2800" b="1" dirty="0"/>
              <a:t>fundamental contributions to automata theory</a:t>
            </a:r>
            <a:r>
              <a:rPr lang="en-US" sz="2800" dirty="0"/>
              <a:t> by Von Neumann, who demonstrated how systems having a prescribed reliability could be built from unreliable components [Von Neumann 1956]. </a:t>
            </a:r>
          </a:p>
          <a:p>
            <a:pPr>
              <a:spcBef>
                <a:spcPts val="1200"/>
              </a:spcBef>
              <a:buClr>
                <a:schemeClr val="accent6">
                  <a:lumMod val="50000"/>
                </a:schemeClr>
              </a:buClr>
            </a:pPr>
            <a:r>
              <a:rPr lang="en-US" sz="2800" b="1" u="sng" dirty="0"/>
              <a:t>Example</a:t>
            </a:r>
            <a:r>
              <a:rPr lang="en-US" sz="2800" dirty="0"/>
              <a:t>:</a:t>
            </a:r>
          </a:p>
          <a:p>
            <a:pPr marL="342900" indent="-342900">
              <a:spcBef>
                <a:spcPts val="1200"/>
              </a:spcBef>
              <a:buClr>
                <a:schemeClr val="accent6">
                  <a:lumMod val="50000"/>
                </a:schemeClr>
              </a:buClr>
              <a:buFont typeface="Arial" panose="020B0604020202020204" pitchFamily="34" charset="0"/>
              <a:buChar char="•"/>
            </a:pPr>
            <a:r>
              <a:rPr lang="en-US" sz="2800" dirty="0"/>
              <a:t>Assume a fault rate on a single component of </a:t>
            </a:r>
            <a:r>
              <a:rPr lang="el-GR" sz="2800" dirty="0"/>
              <a:t>ε</a:t>
            </a:r>
            <a:r>
              <a:rPr lang="en-US" sz="2800" baseline="-25000" dirty="0"/>
              <a:t>e </a:t>
            </a:r>
            <a:r>
              <a:rPr lang="en-US" sz="2800" dirty="0"/>
              <a:t>= 0.001</a:t>
            </a:r>
          </a:p>
          <a:p>
            <a:pPr marL="342900" indent="-342900">
              <a:spcBef>
                <a:spcPts val="1200"/>
              </a:spcBef>
              <a:buClr>
                <a:schemeClr val="accent6">
                  <a:lumMod val="50000"/>
                </a:schemeClr>
              </a:buClr>
              <a:buFont typeface="Arial" panose="020B0604020202020204" pitchFamily="34" charset="0"/>
              <a:buChar char="•"/>
            </a:pPr>
            <a:r>
              <a:rPr lang="en-US" sz="2800" dirty="0"/>
              <a:t>Redundancy level = 3</a:t>
            </a:r>
          </a:p>
          <a:p>
            <a:pPr marL="342900" indent="-342900">
              <a:spcBef>
                <a:spcPts val="1200"/>
              </a:spcBef>
              <a:buClr>
                <a:schemeClr val="accent6">
                  <a:lumMod val="50000"/>
                </a:schemeClr>
              </a:buClr>
              <a:buFont typeface="Arial" panose="020B0604020202020204" pitchFamily="34" charset="0"/>
              <a:buChar char="•"/>
            </a:pPr>
            <a:r>
              <a:rPr lang="en-US" sz="2800" dirty="0"/>
              <a:t>Majority voting scheme is used.</a:t>
            </a:r>
          </a:p>
          <a:p>
            <a:pPr>
              <a:spcBef>
                <a:spcPts val="1200"/>
              </a:spcBef>
              <a:buClr>
                <a:schemeClr val="accent6">
                  <a:lumMod val="50000"/>
                </a:schemeClr>
              </a:buClr>
            </a:pPr>
            <a:r>
              <a:rPr lang="en-US" sz="2800" dirty="0"/>
              <a:t>Failure rate = 0.000002998 </a:t>
            </a:r>
            <a:br>
              <a:rPr lang="en-US" sz="2800" dirty="0"/>
            </a:br>
            <a:r>
              <a:rPr lang="en-US" sz="2800" b="1" dirty="0"/>
              <a:t>How?</a:t>
            </a:r>
            <a:endParaRPr lang="en-US" sz="2800" b="1" baseline="-250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228600" y="381000"/>
            <a:ext cx="10896600" cy="685800"/>
          </a:xfrm>
        </p:spPr>
        <p:txBody>
          <a:bodyPr>
            <a:noAutofit/>
          </a:bodyPr>
          <a:lstStyle/>
          <a:p>
            <a:r>
              <a:rPr lang="en-US" sz="4000" b="0" dirty="0"/>
              <a:t>Fault Recovery: Voting</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23</a:t>
            </a:fld>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FE59A96-35BD-E9C7-9E16-A4C612BDBBC2}"/>
                  </a:ext>
                </a:extLst>
              </p:cNvPr>
              <p:cNvSpPr txBox="1"/>
              <p:nvPr/>
            </p:nvSpPr>
            <p:spPr>
              <a:xfrm>
                <a:off x="228600" y="1219200"/>
                <a:ext cx="10591800" cy="5354158"/>
              </a:xfrm>
              <a:prstGeom prst="rect">
                <a:avLst/>
              </a:prstGeom>
              <a:noFill/>
            </p:spPr>
            <p:txBody>
              <a:bodyPr wrap="square" rtlCol="0">
                <a:spAutoFit/>
              </a:bodyPr>
              <a:lstStyle/>
              <a:p>
                <a:r>
                  <a:rPr lang="en-US" sz="2400" dirty="0"/>
                  <a:t>There are only 2 scenarios for failure: </a:t>
                </a:r>
              </a:p>
              <a:p>
                <a:pPr marL="342900" indent="-342900">
                  <a:buAutoNum type="arabicPeriod"/>
                </a:pPr>
                <a:r>
                  <a:rPr lang="en-US" sz="2400" dirty="0"/>
                  <a:t>All 3 voters fail. </a:t>
                </a:r>
              </a:p>
              <a:p>
                <a:pPr marL="342900" indent="-342900">
                  <a:buAutoNum type="arabicPeriod"/>
                </a:pPr>
                <a:r>
                  <a:rPr lang="en-US" sz="2400" dirty="0"/>
                  <a:t>The majority of voters (2/3) fail. </a:t>
                </a:r>
              </a:p>
              <a:p>
                <a:endParaRPr lang="en-US" sz="2400" dirty="0"/>
              </a:p>
              <a:p>
                <a:r>
                  <a:rPr lang="en-US" sz="2400" dirty="0"/>
                  <a:t>Failure scenario 1:</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𝑎𝑙𝑙</m:t>
                          </m:r>
                          <m:r>
                            <a:rPr lang="en-US" sz="2400" b="0" i="1" smtClean="0">
                              <a:latin typeface="Cambria Math" panose="02040503050406030204" pitchFamily="18" charset="0"/>
                            </a:rPr>
                            <m:t> </m:t>
                          </m:r>
                          <m:r>
                            <a:rPr lang="en-US" sz="2400" b="0" i="1" smtClean="0">
                              <a:latin typeface="Cambria Math" panose="02040503050406030204" pitchFamily="18" charset="0"/>
                            </a:rPr>
                            <m:t>𝑓𝑎𝑖𝑙</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001</m:t>
                          </m:r>
                          <m:r>
                            <a:rPr lang="en-US" sz="2400" b="0" i="1" smtClean="0">
                              <a:latin typeface="Cambria Math" panose="02040503050406030204" pitchFamily="18" charset="0"/>
                            </a:rPr>
                            <m:t>)</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000000001</m:t>
                      </m:r>
                    </m:oMath>
                  </m:oMathPara>
                </a14:m>
                <a:endParaRPr lang="en-US" sz="2400" b="0" dirty="0"/>
              </a:p>
              <a:p>
                <a:endParaRPr lang="en-US" sz="2400" dirty="0"/>
              </a:p>
              <a:p>
                <a:r>
                  <a:rPr lang="en-US" sz="2400" dirty="0"/>
                  <a:t>Failure scenario 2: </a:t>
                </a: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smtClean="0">
                              <a:latin typeface="Cambria Math" panose="02040503050406030204" pitchFamily="18" charset="0"/>
                            </a:rPr>
                            <m:t> </m:t>
                          </m:r>
                          <m:r>
                            <a:rPr lang="en-US" sz="2400" b="0" i="1" smtClean="0">
                              <a:latin typeface="Cambria Math" panose="02040503050406030204" pitchFamily="18" charset="0"/>
                            </a:rPr>
                            <m:t>𝑜𝑢𝑡</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3</m:t>
                          </m:r>
                          <m:r>
                            <a:rPr lang="en-US" sz="2400" b="0" i="1" smtClean="0">
                              <a:latin typeface="Cambria Math" panose="02040503050406030204" pitchFamily="18" charset="0"/>
                            </a:rPr>
                            <m:t> </m:t>
                          </m:r>
                          <m:r>
                            <a:rPr lang="en-US" sz="2400" b="0" i="1" smtClean="0">
                              <a:latin typeface="Cambria Math" panose="02040503050406030204" pitchFamily="18" charset="0"/>
                            </a:rPr>
                            <m:t>𝑓𝑎𝑖𝑙</m:t>
                          </m:r>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f>
                            <m:fPr>
                              <m:type m:val="noBar"/>
                              <m:ctrlPr>
                                <a:rPr lang="en-US" sz="2400" b="0" i="1" smtClean="0">
                                  <a:latin typeface="Cambria Math" panose="02040503050406030204" pitchFamily="18" charset="0"/>
                                </a:rPr>
                              </m:ctrlPr>
                            </m:fPr>
                            <m:num>
                              <m:r>
                                <a:rPr lang="en-US" sz="2400" b="0" i="1" smtClean="0">
                                  <a:latin typeface="Cambria Math" panose="02040503050406030204" pitchFamily="18" charset="0"/>
                                </a:rPr>
                                <m:t>3</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001</m:t>
                              </m:r>
                            </m:e>
                          </m:d>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001</m:t>
                          </m:r>
                        </m:e>
                      </m:d>
                    </m:oMath>
                  </m:oMathPara>
                </a14:m>
                <a:endParaRPr lang="en-US" sz="2400" b="0"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𝑜𝑢𝑡</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𝑜𝑓</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𝑓𝑎𝑖𝑙</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000001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999</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000002997</m:t>
                      </m:r>
                    </m:oMath>
                  </m:oMathPara>
                </a14:m>
                <a:endParaRPr lang="en-US" sz="2400" b="0" dirty="0">
                  <a:ea typeface="Cambria Math" panose="02040503050406030204" pitchFamily="18" charset="0"/>
                </a:endParaRPr>
              </a:p>
              <a:p>
                <a:endParaRPr lang="en-US" sz="2400" b="0" dirty="0">
                  <a:ea typeface="Cambria Math" panose="02040503050406030204" pitchFamily="18" charset="0"/>
                </a:endParaRPr>
              </a:p>
              <a:p>
                <a:r>
                  <a:rPr lang="en-US" sz="2400" dirty="0">
                    <a:ea typeface="Cambria Math" panose="02040503050406030204" pitchFamily="18" charset="0"/>
                  </a:rPr>
                  <a:t>Therefore, chance of system failure is: </a:t>
                </a:r>
              </a:p>
              <a:p>
                <a:r>
                  <a:rPr lang="en-US" sz="2400" dirty="0">
                    <a:ea typeface="Cambria Math" panose="02040503050406030204" pitchFamily="18" charset="0"/>
                  </a:rPr>
                  <a:t>0.000000001 + 0.000002997 = 0.000002998 </a:t>
                </a:r>
              </a:p>
            </p:txBody>
          </p:sp>
        </mc:Choice>
        <mc:Fallback>
          <p:sp>
            <p:nvSpPr>
              <p:cNvPr id="2" name="TextBox 1">
                <a:extLst>
                  <a:ext uri="{FF2B5EF4-FFF2-40B4-BE49-F238E27FC236}">
                    <a16:creationId xmlns:a16="http://schemas.microsoft.com/office/drawing/2014/main" id="{2FE59A96-35BD-E9C7-9E16-A4C612BDBBC2}"/>
                  </a:ext>
                </a:extLst>
              </p:cNvPr>
              <p:cNvSpPr txBox="1">
                <a:spLocks noRot="1" noChangeAspect="1" noMove="1" noResize="1" noEditPoints="1" noAdjustHandles="1" noChangeArrowheads="1" noChangeShapeType="1" noTextEdit="1"/>
              </p:cNvSpPr>
              <p:nvPr/>
            </p:nvSpPr>
            <p:spPr>
              <a:xfrm>
                <a:off x="228600" y="1219200"/>
                <a:ext cx="10591800" cy="5354158"/>
              </a:xfrm>
              <a:prstGeom prst="rect">
                <a:avLst/>
              </a:prstGeom>
              <a:blipFill>
                <a:blip r:embed="rId3"/>
                <a:stretch>
                  <a:fillRect l="-921" t="-911" b="-1708"/>
                </a:stretch>
              </a:blipFill>
            </p:spPr>
            <p:txBody>
              <a:bodyPr/>
              <a:lstStyle/>
              <a:p>
                <a:r>
                  <a:rPr lang="en-US">
                    <a:noFill/>
                  </a:rPr>
                  <a:t> </a:t>
                </a:r>
              </a:p>
            </p:txBody>
          </p:sp>
        </mc:Fallback>
      </mc:AlternateContent>
    </p:spTree>
    <p:extLst>
      <p:ext uri="{BB962C8B-B14F-4D97-AF65-F5344CB8AC3E}">
        <p14:creationId xmlns:p14="http://schemas.microsoft.com/office/powerpoint/2010/main" val="2991913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228600" y="381000"/>
            <a:ext cx="10896600" cy="685800"/>
          </a:xfrm>
        </p:spPr>
        <p:txBody>
          <a:bodyPr>
            <a:noAutofit/>
          </a:bodyPr>
          <a:lstStyle/>
          <a:p>
            <a:r>
              <a:rPr lang="en-US" sz="4000" b="0" dirty="0"/>
              <a:t>Fault Recovery: Voting</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24</a:t>
            </a:fld>
            <a:endParaRPr lang="en-US"/>
          </a:p>
        </p:txBody>
      </p:sp>
      <p:sp>
        <p:nvSpPr>
          <p:cNvPr id="7" name="TextBox 6"/>
          <p:cNvSpPr txBox="1"/>
          <p:nvPr/>
        </p:nvSpPr>
        <p:spPr>
          <a:xfrm>
            <a:off x="228600" y="1295400"/>
            <a:ext cx="10896600" cy="4647426"/>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b="1" u="sng" dirty="0"/>
              <a:t>Coordination mechanisms</a:t>
            </a:r>
          </a:p>
          <a:p>
            <a:pPr marL="971550" lvl="1" indent="-514350">
              <a:spcBef>
                <a:spcPts val="1200"/>
              </a:spcBef>
              <a:buClr>
                <a:schemeClr val="accent6">
                  <a:lumMod val="50000"/>
                </a:schemeClr>
              </a:buClr>
              <a:buFont typeface="Wingdings" pitchFamily="2" charset="2"/>
              <a:buChar char="§"/>
            </a:pPr>
            <a:r>
              <a:rPr lang="en-US" sz="2400" dirty="0"/>
              <a:t>Majority rules – 2/3, etc.</a:t>
            </a:r>
          </a:p>
          <a:p>
            <a:pPr marL="971550" lvl="1" indent="-514350">
              <a:spcBef>
                <a:spcPts val="1200"/>
              </a:spcBef>
              <a:buClr>
                <a:schemeClr val="accent6">
                  <a:lumMod val="50000"/>
                </a:schemeClr>
              </a:buClr>
              <a:buFont typeface="Wingdings" pitchFamily="2" charset="2"/>
              <a:buChar char="§"/>
            </a:pPr>
            <a:r>
              <a:rPr lang="en-US" sz="2400" dirty="0"/>
              <a:t>Preferred component – assume </a:t>
            </a:r>
            <a:r>
              <a:rPr lang="en-US" sz="2400" i="1" dirty="0"/>
              <a:t>a particular voter </a:t>
            </a:r>
            <a:r>
              <a:rPr lang="en-US" sz="2400" dirty="0"/>
              <a:t>is correct</a:t>
            </a:r>
          </a:p>
          <a:p>
            <a:pPr marL="971550" lvl="1" indent="-514350">
              <a:spcBef>
                <a:spcPts val="1200"/>
              </a:spcBef>
              <a:buClr>
                <a:schemeClr val="accent6">
                  <a:lumMod val="50000"/>
                </a:schemeClr>
              </a:buClr>
              <a:buFont typeface="Wingdings" pitchFamily="2" charset="2"/>
              <a:buChar char="§"/>
            </a:pPr>
            <a:r>
              <a:rPr lang="en-US" sz="2400" dirty="0"/>
              <a:t>Computed average </a:t>
            </a:r>
          </a:p>
          <a:p>
            <a:pPr marL="971550" lvl="1" indent="-514350">
              <a:spcBef>
                <a:spcPts val="1200"/>
              </a:spcBef>
              <a:buClr>
                <a:schemeClr val="accent6">
                  <a:lumMod val="50000"/>
                </a:schemeClr>
              </a:buClr>
              <a:buFont typeface="Wingdings" pitchFamily="2" charset="2"/>
              <a:buChar char="§"/>
            </a:pPr>
            <a:endParaRPr lang="en-US" sz="2400" dirty="0"/>
          </a:p>
          <a:p>
            <a:pPr marL="514350" indent="-514350">
              <a:spcBef>
                <a:spcPts val="1200"/>
              </a:spcBef>
              <a:buClr>
                <a:schemeClr val="accent6">
                  <a:lumMod val="50000"/>
                </a:schemeClr>
              </a:buClr>
              <a:buFont typeface="Wingdings" pitchFamily="2" charset="2"/>
              <a:buChar char="§"/>
            </a:pPr>
            <a:r>
              <a:rPr lang="en-US" sz="2400" b="1" u="sng" dirty="0"/>
              <a:t>Voter diversity</a:t>
            </a:r>
          </a:p>
          <a:p>
            <a:pPr marL="971550" lvl="1" indent="-514350">
              <a:spcBef>
                <a:spcPts val="1200"/>
              </a:spcBef>
              <a:buClr>
                <a:schemeClr val="accent6">
                  <a:lumMod val="50000"/>
                </a:schemeClr>
              </a:buClr>
              <a:buFont typeface="Wingdings" pitchFamily="2" charset="2"/>
              <a:buChar char="§"/>
            </a:pPr>
            <a:r>
              <a:rPr lang="en-US" sz="2400" dirty="0"/>
              <a:t>Same algorithm </a:t>
            </a:r>
            <a:r>
              <a:rPr lang="en-US" sz="2400" dirty="0">
                <a:sym typeface="Wingdings" pitchFamily="2" charset="2"/>
              </a:rPr>
              <a:t> processor/hardware failure only</a:t>
            </a:r>
          </a:p>
          <a:p>
            <a:pPr marL="971550" lvl="1" indent="-514350">
              <a:spcBef>
                <a:spcPts val="1200"/>
              </a:spcBef>
              <a:buClr>
                <a:schemeClr val="accent6">
                  <a:lumMod val="50000"/>
                </a:schemeClr>
              </a:buClr>
              <a:buFont typeface="Wingdings" pitchFamily="2" charset="2"/>
              <a:buChar char="§"/>
            </a:pPr>
            <a:r>
              <a:rPr lang="en-US" sz="2400" dirty="0">
                <a:sym typeface="Wingdings" pitchFamily="2" charset="2"/>
              </a:rPr>
              <a:t>Diverse algorithm  processor and algorithmic failure</a:t>
            </a:r>
          </a:p>
          <a:p>
            <a:pPr marL="514350" indent="-514350">
              <a:spcBef>
                <a:spcPts val="1200"/>
              </a:spcBef>
              <a:buClr>
                <a:schemeClr val="accent6">
                  <a:lumMod val="50000"/>
                </a:schemeClr>
              </a:buClr>
              <a:buFont typeface="Wingdings" pitchFamily="2" charset="2"/>
              <a:buChar char="§"/>
            </a:pPr>
            <a:r>
              <a:rPr lang="en-US" sz="2400" dirty="0">
                <a:sym typeface="Wingdings" pitchFamily="2" charset="2"/>
              </a:rPr>
              <a:t>Diversity can be </a:t>
            </a:r>
            <a:r>
              <a:rPr lang="en-US" sz="2400" b="1" u="sng" dirty="0">
                <a:sym typeface="Wingdings" pitchFamily="2" charset="2"/>
              </a:rPr>
              <a:t>EXPENSIVE</a:t>
            </a:r>
            <a:endParaRPr lang="en-US" sz="2400" b="1" u="sng" dirty="0"/>
          </a:p>
        </p:txBody>
      </p:sp>
      <p:sp>
        <p:nvSpPr>
          <p:cNvPr id="6" name="Rectangle 5"/>
          <p:cNvSpPr/>
          <p:nvPr/>
        </p:nvSpPr>
        <p:spPr>
          <a:xfrm>
            <a:off x="6124937" y="3407780"/>
            <a:ext cx="5105400" cy="369332"/>
          </a:xfrm>
          <a:prstGeom prst="rect">
            <a:avLst/>
          </a:prstGeom>
        </p:spPr>
        <p:txBody>
          <a:bodyPr wrap="square">
            <a:spAutoFit/>
          </a:bodyPr>
          <a:lstStyle/>
          <a:p>
            <a:r>
              <a:rPr lang="en-US" dirty="0">
                <a:hlinkClick r:id="rId3"/>
              </a:rPr>
              <a:t>http://www.youtube.com/watch?v=gp_D8r-2hwk</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Recovery: Voting</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25</a:t>
            </a:fld>
            <a:endParaRPr lang="en-US"/>
          </a:p>
        </p:txBody>
      </p:sp>
      <p:pic>
        <p:nvPicPr>
          <p:cNvPr id="3075" name="Picture 3"/>
          <p:cNvPicPr>
            <a:picLocks noChangeAspect="1" noChangeArrowheads="1"/>
          </p:cNvPicPr>
          <p:nvPr/>
        </p:nvPicPr>
        <p:blipFill>
          <a:blip r:embed="rId3"/>
          <a:srcRect/>
          <a:stretch>
            <a:fillRect/>
          </a:stretch>
        </p:blipFill>
        <p:spPr bwMode="auto">
          <a:xfrm>
            <a:off x="1905001" y="2466976"/>
            <a:ext cx="5076825" cy="3781425"/>
          </a:xfrm>
          <a:prstGeom prst="rect">
            <a:avLst/>
          </a:prstGeom>
          <a:noFill/>
          <a:ln w="9525">
            <a:noFill/>
            <a:miter lim="800000"/>
            <a:headEnd/>
            <a:tailEnd/>
          </a:ln>
          <a:effectLst/>
        </p:spPr>
      </p:pic>
      <p:sp>
        <p:nvSpPr>
          <p:cNvPr id="255" name="Rectangle 254"/>
          <p:cNvSpPr/>
          <p:nvPr/>
        </p:nvSpPr>
        <p:spPr>
          <a:xfrm>
            <a:off x="2057400" y="6211670"/>
            <a:ext cx="4572000" cy="646331"/>
          </a:xfrm>
          <a:prstGeom prst="rect">
            <a:avLst/>
          </a:prstGeom>
        </p:spPr>
        <p:txBody>
          <a:bodyPr>
            <a:spAutoFit/>
          </a:bodyPr>
          <a:lstStyle/>
          <a:p>
            <a:r>
              <a:rPr lang="en-US" dirty="0"/>
              <a:t>NASA Crew Exploration Vehicle – Guidance-Navigation and Control (GN&amp;C) Architecture</a:t>
            </a:r>
          </a:p>
        </p:txBody>
      </p:sp>
      <p:pic>
        <p:nvPicPr>
          <p:cNvPr id="256" name="Picture 255"/>
          <p:cNvPicPr>
            <a:picLocks noChangeAspect="1"/>
          </p:cNvPicPr>
          <p:nvPr/>
        </p:nvPicPr>
        <p:blipFill>
          <a:blip r:embed="rId4" cstate="print"/>
          <a:srcRect l="1282" r="8379" b="29120"/>
          <a:stretch>
            <a:fillRect/>
          </a:stretch>
        </p:blipFill>
        <p:spPr bwMode="auto">
          <a:xfrm>
            <a:off x="5884366" y="1066803"/>
            <a:ext cx="4234469" cy="1325295"/>
          </a:xfrm>
          <a:prstGeom prst="rect">
            <a:avLst/>
          </a:prstGeom>
          <a:noFill/>
          <a:ln w="9525">
            <a:noFill/>
            <a:miter lim="800000"/>
            <a:headEnd/>
            <a:tailEnd/>
          </a:ln>
        </p:spPr>
      </p:pic>
      <p:sp>
        <p:nvSpPr>
          <p:cNvPr id="3" name="TextBox 2">
            <a:extLst>
              <a:ext uri="{FF2B5EF4-FFF2-40B4-BE49-F238E27FC236}">
                <a16:creationId xmlns:a16="http://schemas.microsoft.com/office/drawing/2014/main" id="{99AAFA0E-78B5-04EA-7332-7A01362EAD58}"/>
              </a:ext>
            </a:extLst>
          </p:cNvPr>
          <p:cNvSpPr txBox="1"/>
          <p:nvPr/>
        </p:nvSpPr>
        <p:spPr>
          <a:xfrm>
            <a:off x="7134225" y="2474595"/>
            <a:ext cx="2830068" cy="4154984"/>
          </a:xfrm>
          <a:prstGeom prst="rect">
            <a:avLst/>
          </a:prstGeom>
          <a:noFill/>
        </p:spPr>
        <p:txBody>
          <a:bodyPr wrap="square">
            <a:spAutoFit/>
          </a:bodyPr>
          <a:lstStyle/>
          <a:p>
            <a:r>
              <a:rPr lang="en-US" sz="2400" dirty="0"/>
              <a:t>Error detection in the Voyager ACS is composed of the following:</a:t>
            </a:r>
          </a:p>
          <a:p>
            <a:pPr marL="342900" indent="-342900">
              <a:buFont typeface="Arial" panose="020B0604020202020204" pitchFamily="34" charset="0"/>
              <a:buChar char="•"/>
            </a:pPr>
            <a:r>
              <a:rPr lang="en-US" sz="2400" dirty="0"/>
              <a:t>Failure of Command and Control Subsystem (CCS) to receive “I’m-Healthy” report every 2 seconds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228600" y="381000"/>
            <a:ext cx="10896600" cy="685800"/>
          </a:xfrm>
        </p:spPr>
        <p:txBody>
          <a:bodyPr>
            <a:noAutofit/>
          </a:bodyPr>
          <a:lstStyle/>
          <a:p>
            <a:r>
              <a:rPr lang="en-US" sz="4000" b="0" dirty="0"/>
              <a:t>Fault recovery: redundancy</a:t>
            </a:r>
            <a:endParaRPr lang="en-US" sz="4400" b="0" dirty="0"/>
          </a:p>
        </p:txBody>
      </p:sp>
      <p:sp>
        <p:nvSpPr>
          <p:cNvPr id="6" name="TextBox 5"/>
          <p:cNvSpPr txBox="1"/>
          <p:nvPr/>
        </p:nvSpPr>
        <p:spPr>
          <a:xfrm>
            <a:off x="228600" y="1219201"/>
            <a:ext cx="10896600" cy="5170646"/>
          </a:xfrm>
          <a:prstGeom prst="rect">
            <a:avLst/>
          </a:prstGeom>
          <a:noFill/>
        </p:spPr>
        <p:txBody>
          <a:bodyPr wrap="square" rtlCol="0">
            <a:spAutoFit/>
          </a:bodyPr>
          <a:lstStyle/>
          <a:p>
            <a:pPr>
              <a:spcBef>
                <a:spcPts val="1200"/>
              </a:spcBef>
              <a:buClr>
                <a:schemeClr val="accent6">
                  <a:lumMod val="50000"/>
                </a:schemeClr>
              </a:buClr>
            </a:pPr>
            <a:r>
              <a:rPr lang="en-US" sz="2800" b="1" dirty="0"/>
              <a:t>Definition</a:t>
            </a:r>
            <a:r>
              <a:rPr lang="en-US" sz="2800" dirty="0"/>
              <a:t>:</a:t>
            </a:r>
            <a:br>
              <a:rPr lang="en-US" sz="2800" dirty="0"/>
            </a:br>
            <a:r>
              <a:rPr lang="en-US" sz="2800" dirty="0"/>
              <a:t>A protection group is a group of processing nodes where one or more nodes are “active” with the remaining nodes in the protection group serving as redundant spares.</a:t>
            </a:r>
          </a:p>
          <a:p>
            <a:pPr>
              <a:spcBef>
                <a:spcPts val="1200"/>
              </a:spcBef>
              <a:buClr>
                <a:schemeClr val="accent6">
                  <a:lumMod val="50000"/>
                </a:schemeClr>
              </a:buClr>
            </a:pPr>
            <a:r>
              <a:rPr lang="en-US" sz="2800" dirty="0"/>
              <a:t>The simple case of one active node and one redundant spare node is commonly referred to as 1+1 (“one plus one”) redundancy.</a:t>
            </a:r>
          </a:p>
          <a:p>
            <a:pPr>
              <a:spcBef>
                <a:spcPts val="1200"/>
              </a:spcBef>
              <a:buClr>
                <a:schemeClr val="accent6">
                  <a:lumMod val="50000"/>
                </a:schemeClr>
              </a:buClr>
            </a:pPr>
            <a:r>
              <a:rPr lang="en-US" sz="2800" dirty="0"/>
              <a:t>Redundancy types:</a:t>
            </a:r>
          </a:p>
          <a:p>
            <a:pPr marL="461963" indent="-461963">
              <a:spcBef>
                <a:spcPts val="1200"/>
              </a:spcBef>
              <a:buClr>
                <a:schemeClr val="accent6">
                  <a:lumMod val="50000"/>
                </a:schemeClr>
              </a:buClr>
              <a:buFont typeface="Wingdings" pitchFamily="2" charset="2"/>
              <a:buChar char="§"/>
            </a:pPr>
            <a:r>
              <a:rPr lang="en-US" sz="2800" dirty="0"/>
              <a:t>Active redundancy (Hot sparing)</a:t>
            </a:r>
          </a:p>
          <a:p>
            <a:pPr marL="461963" indent="-461963">
              <a:spcBef>
                <a:spcPts val="1200"/>
              </a:spcBef>
              <a:buClr>
                <a:schemeClr val="accent6">
                  <a:lumMod val="50000"/>
                </a:schemeClr>
              </a:buClr>
              <a:buFont typeface="Wingdings" pitchFamily="2" charset="2"/>
              <a:buChar char="§"/>
            </a:pPr>
            <a:r>
              <a:rPr lang="en-US" sz="2800" dirty="0"/>
              <a:t>Passive redundancy (Warm sparing)</a:t>
            </a:r>
          </a:p>
          <a:p>
            <a:pPr marL="461963" indent="-461963">
              <a:spcBef>
                <a:spcPts val="1200"/>
              </a:spcBef>
              <a:buClr>
                <a:schemeClr val="accent6">
                  <a:lumMod val="50000"/>
                </a:schemeClr>
              </a:buClr>
              <a:buFont typeface="Wingdings" pitchFamily="2" charset="2"/>
              <a:buChar char="§"/>
            </a:pPr>
            <a:r>
              <a:rPr lang="en-US" sz="2800" dirty="0"/>
              <a:t>Sparing (Cold Sparing)</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Redundancy management architecture example</a:t>
            </a:r>
          </a:p>
        </p:txBody>
      </p:sp>
      <p:sp>
        <p:nvSpPr>
          <p:cNvPr id="4" name="Slide Number Placeholder 3"/>
          <p:cNvSpPr>
            <a:spLocks noGrp="1"/>
          </p:cNvSpPr>
          <p:nvPr>
            <p:ph type="sldNum" sz="quarter" idx="15"/>
          </p:nvPr>
        </p:nvSpPr>
        <p:spPr/>
        <p:txBody>
          <a:bodyPr/>
          <a:lstStyle/>
          <a:p>
            <a:pPr algn="r"/>
            <a:fld id="{256D3EEF-DE4E-429D-8EC4-DDC531AFF587}" type="slidenum">
              <a:rPr lang="en-US"/>
              <a:pPr algn="r"/>
              <a:t>27</a:t>
            </a:fld>
            <a:endParaRPr lang="en-US"/>
          </a:p>
        </p:txBody>
      </p:sp>
      <p:pic>
        <p:nvPicPr>
          <p:cNvPr id="6" name="Picture 2"/>
          <p:cNvPicPr>
            <a:picLocks noChangeAspect="1" noChangeArrowheads="1"/>
          </p:cNvPicPr>
          <p:nvPr/>
        </p:nvPicPr>
        <p:blipFill>
          <a:blip r:embed="rId3"/>
          <a:srcRect l="14353" r="13885"/>
          <a:stretch>
            <a:fillRect/>
          </a:stretch>
        </p:blipFill>
        <p:spPr bwMode="auto">
          <a:xfrm>
            <a:off x="1143000" y="189260"/>
            <a:ext cx="9512458" cy="6658801"/>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recovery: redundancy</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28</a:t>
            </a:fld>
            <a:endParaRPr lang="en-US"/>
          </a:p>
        </p:txBody>
      </p:sp>
      <p:pic>
        <p:nvPicPr>
          <p:cNvPr id="120835" name="Picture 3" descr="Different types of redundancies described in a table. "/>
          <p:cNvPicPr>
            <a:picLocks noChangeAspect="1" noChangeArrowheads="1"/>
          </p:cNvPicPr>
          <p:nvPr/>
        </p:nvPicPr>
        <p:blipFill>
          <a:blip r:embed="rId3" cstate="print"/>
          <a:srcRect/>
          <a:stretch>
            <a:fillRect/>
          </a:stretch>
        </p:blipFill>
        <p:spPr bwMode="auto">
          <a:xfrm>
            <a:off x="1828800" y="1219200"/>
            <a:ext cx="8164576" cy="5204917"/>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Recovery: Active Redundancy</a:t>
            </a:r>
            <a:endParaRPr lang="en-US" sz="4400" b="0" dirty="0"/>
          </a:p>
        </p:txBody>
      </p:sp>
      <p:sp>
        <p:nvSpPr>
          <p:cNvPr id="6" name="TextBox 5"/>
          <p:cNvSpPr txBox="1"/>
          <p:nvPr/>
        </p:nvSpPr>
        <p:spPr>
          <a:xfrm>
            <a:off x="1828800" y="1219202"/>
            <a:ext cx="7924800" cy="1354217"/>
          </a:xfrm>
          <a:prstGeom prst="rect">
            <a:avLst/>
          </a:prstGeom>
          <a:noFill/>
        </p:spPr>
        <p:txBody>
          <a:bodyPr wrap="square" rtlCol="0">
            <a:spAutoFit/>
          </a:bodyPr>
          <a:lstStyle/>
          <a:p>
            <a:pPr>
              <a:spcBef>
                <a:spcPts val="1200"/>
              </a:spcBef>
              <a:buClr>
                <a:schemeClr val="accent6">
                  <a:lumMod val="50000"/>
                </a:schemeClr>
              </a:buClr>
            </a:pPr>
            <a:r>
              <a:rPr lang="en-US" sz="2400" b="1" u="sng" dirty="0"/>
              <a:t>Purpose</a:t>
            </a:r>
            <a:r>
              <a:rPr lang="en-US" sz="2400" dirty="0"/>
              <a:t>: (</a:t>
            </a:r>
            <a:r>
              <a:rPr lang="en-US" sz="2400" b="1" dirty="0">
                <a:solidFill>
                  <a:schemeClr val="tx2">
                    <a:lumMod val="60000"/>
                    <a:lumOff val="40000"/>
                  </a:schemeClr>
                </a:solidFill>
              </a:rPr>
              <a:t>hot sparing</a:t>
            </a:r>
            <a:r>
              <a:rPr lang="en-US" sz="2400" dirty="0"/>
              <a:t>) .  Multiple systems maintained in identical state so that any one can be used.</a:t>
            </a:r>
          </a:p>
          <a:p>
            <a:pPr>
              <a:spcBef>
                <a:spcPts val="1200"/>
              </a:spcBef>
              <a:buClr>
                <a:schemeClr val="accent6">
                  <a:lumMod val="50000"/>
                </a:schemeClr>
              </a:buClr>
            </a:pPr>
            <a:endParaRPr lang="en-US" sz="24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29</a:t>
            </a:fld>
            <a:endParaRPr lang="en-US"/>
          </a:p>
        </p:txBody>
      </p:sp>
      <p:sp>
        <p:nvSpPr>
          <p:cNvPr id="9" name="TextBox 8"/>
          <p:cNvSpPr txBox="1"/>
          <p:nvPr/>
        </p:nvSpPr>
        <p:spPr>
          <a:xfrm>
            <a:off x="1828800" y="2057401"/>
            <a:ext cx="7924800" cy="2246769"/>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dirty="0"/>
              <a:t>All redundant components respond to events in parallel and are therefore maintained in the same state.</a:t>
            </a:r>
          </a:p>
          <a:p>
            <a:pPr marL="514350" indent="-514350">
              <a:spcBef>
                <a:spcPts val="1200"/>
              </a:spcBef>
              <a:buClr>
                <a:schemeClr val="accent6">
                  <a:lumMod val="50000"/>
                </a:schemeClr>
              </a:buClr>
              <a:buFont typeface="Wingdings" pitchFamily="2" charset="2"/>
              <a:buChar char="§"/>
            </a:pPr>
            <a:r>
              <a:rPr lang="en-US" sz="2400" dirty="0"/>
              <a:t>Only one response is used (usually first responder), others are discarded.</a:t>
            </a:r>
          </a:p>
          <a:p>
            <a:pPr marL="514350" indent="-514350">
              <a:spcBef>
                <a:spcPts val="1200"/>
              </a:spcBef>
              <a:buClr>
                <a:schemeClr val="accent6">
                  <a:lumMod val="50000"/>
                </a:schemeClr>
              </a:buClr>
              <a:buFont typeface="Wingdings" pitchFamily="2" charset="2"/>
              <a:buChar char="§"/>
            </a:pPr>
            <a:r>
              <a:rPr lang="en-US" sz="2400" dirty="0"/>
              <a:t>When faults occurs, downtime is usually in milliseconds.</a:t>
            </a:r>
          </a:p>
        </p:txBody>
      </p:sp>
      <p:pic>
        <p:nvPicPr>
          <p:cNvPr id="120834" name="Picture 2"/>
          <p:cNvPicPr>
            <a:picLocks noChangeAspect="1" noChangeArrowheads="1"/>
          </p:cNvPicPr>
          <p:nvPr/>
        </p:nvPicPr>
        <p:blipFill>
          <a:blip r:embed="rId2" cstate="print"/>
          <a:srcRect/>
          <a:stretch>
            <a:fillRect/>
          </a:stretch>
        </p:blipFill>
        <p:spPr bwMode="auto">
          <a:xfrm>
            <a:off x="3352006" y="4363731"/>
            <a:ext cx="5030788" cy="241502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Tactics</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 Achieving Qualities</a:t>
            </a:r>
            <a:endParaRPr lang="en-US" sz="4400" b="0" dirty="0"/>
          </a:p>
        </p:txBody>
      </p:sp>
      <p:sp>
        <p:nvSpPr>
          <p:cNvPr id="6" name="TextBox 5"/>
          <p:cNvSpPr txBox="1"/>
          <p:nvPr/>
        </p:nvSpPr>
        <p:spPr>
          <a:xfrm>
            <a:off x="304800" y="1143128"/>
            <a:ext cx="10820400" cy="5632311"/>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Qualities are typically achieved through </a:t>
            </a:r>
            <a:r>
              <a:rPr lang="en-US" sz="2800" b="1" dirty="0"/>
              <a:t>architectural decisions</a:t>
            </a:r>
            <a:r>
              <a:rPr lang="en-US" sz="2800" dirty="0"/>
              <a:t> – such as the use of architectural </a:t>
            </a:r>
            <a:r>
              <a:rPr lang="en-US" sz="2800" b="1" dirty="0"/>
              <a:t>tactics</a:t>
            </a:r>
            <a:r>
              <a:rPr lang="en-US" sz="2800" dirty="0"/>
              <a:t>, </a:t>
            </a:r>
            <a:r>
              <a:rPr lang="en-US" sz="2800" b="1" dirty="0"/>
              <a:t>patterns</a:t>
            </a:r>
            <a:r>
              <a:rPr lang="en-US" sz="2800" dirty="0"/>
              <a:t> and styles.</a:t>
            </a:r>
          </a:p>
          <a:p>
            <a:pPr marL="514350" indent="-514350">
              <a:spcBef>
                <a:spcPts val="1200"/>
              </a:spcBef>
              <a:buClr>
                <a:schemeClr val="accent6">
                  <a:lumMod val="50000"/>
                </a:schemeClr>
              </a:buClr>
              <a:buFont typeface="Wingdings" pitchFamily="2" charset="2"/>
              <a:buChar char="§"/>
            </a:pPr>
            <a:r>
              <a:rPr lang="en-US" sz="2800" dirty="0"/>
              <a:t>Definitions:  </a:t>
            </a:r>
          </a:p>
          <a:p>
            <a:pPr marL="971550" lvl="1" indent="-514350">
              <a:spcBef>
                <a:spcPts val="1200"/>
              </a:spcBef>
              <a:buClr>
                <a:schemeClr val="accent6">
                  <a:lumMod val="50000"/>
                </a:schemeClr>
              </a:buClr>
              <a:buFont typeface="Wingdings" pitchFamily="2" charset="2"/>
              <a:buChar char="§"/>
            </a:pPr>
            <a:r>
              <a:rPr lang="en-US" sz="2400" dirty="0"/>
              <a:t>A </a:t>
            </a:r>
            <a:r>
              <a:rPr lang="en-US" sz="2400" b="1" dirty="0"/>
              <a:t>tactic</a:t>
            </a:r>
            <a:r>
              <a:rPr lang="en-US" sz="2400" dirty="0"/>
              <a:t> is a design decision that influences a quality attribute response        (for a single QA).</a:t>
            </a:r>
          </a:p>
          <a:p>
            <a:pPr marL="971550" lvl="1" indent="-514350">
              <a:spcBef>
                <a:spcPts val="1200"/>
              </a:spcBef>
              <a:buClr>
                <a:schemeClr val="accent6">
                  <a:lumMod val="50000"/>
                </a:schemeClr>
              </a:buClr>
              <a:buFont typeface="Wingdings" pitchFamily="2" charset="2"/>
              <a:buChar char="§"/>
            </a:pPr>
            <a:r>
              <a:rPr lang="en-US" sz="2400" b="1" dirty="0">
                <a:latin typeface="+mj-lt"/>
              </a:rPr>
              <a:t>Architectural patterns </a:t>
            </a:r>
            <a:r>
              <a:rPr lang="en-US" sz="2400" dirty="0">
                <a:latin typeface="+mj-lt"/>
              </a:rPr>
              <a:t>can be seen as “packages” of tactics.</a:t>
            </a:r>
            <a:endParaRPr lang="en-US" sz="1600" dirty="0">
              <a:latin typeface="+mj-lt"/>
            </a:endParaRPr>
          </a:p>
          <a:p>
            <a:pPr marL="514350" indent="-514350">
              <a:spcBef>
                <a:spcPts val="1200"/>
              </a:spcBef>
              <a:buClr>
                <a:schemeClr val="accent6">
                  <a:lumMod val="50000"/>
                </a:schemeClr>
              </a:buClr>
              <a:buFont typeface="Wingdings" pitchFamily="2" charset="2"/>
              <a:buChar char="§"/>
            </a:pPr>
            <a:r>
              <a:rPr lang="en-US" sz="2800" dirty="0"/>
              <a:t>System design is a collection of decisions.</a:t>
            </a:r>
          </a:p>
          <a:p>
            <a:pPr marL="971550" lvl="1" indent="-514350">
              <a:spcBef>
                <a:spcPts val="1200"/>
              </a:spcBef>
              <a:buClr>
                <a:schemeClr val="accent6">
                  <a:lumMod val="50000"/>
                </a:schemeClr>
              </a:buClr>
              <a:buFont typeface="Wingdings" pitchFamily="2" charset="2"/>
              <a:buChar char="§"/>
            </a:pPr>
            <a:r>
              <a:rPr lang="en-US" sz="2400" dirty="0"/>
              <a:t>Some decisions help control quality attribute responses.</a:t>
            </a:r>
          </a:p>
          <a:p>
            <a:pPr marL="971550" lvl="1" indent="-514350">
              <a:spcBef>
                <a:spcPts val="1200"/>
              </a:spcBef>
              <a:buClr>
                <a:schemeClr val="accent6">
                  <a:lumMod val="50000"/>
                </a:schemeClr>
              </a:buClr>
              <a:buFont typeface="Wingdings" pitchFamily="2" charset="2"/>
              <a:buChar char="§"/>
            </a:pPr>
            <a:r>
              <a:rPr lang="en-US" sz="2400" dirty="0"/>
              <a:t>Other decisions deliver system functionality.</a:t>
            </a:r>
          </a:p>
          <a:p>
            <a:pPr marL="971550" lvl="1" indent="-514350">
              <a:spcBef>
                <a:spcPts val="1200"/>
              </a:spcBef>
              <a:buClr>
                <a:schemeClr val="accent6">
                  <a:lumMod val="50000"/>
                </a:schemeClr>
              </a:buClr>
              <a:buFont typeface="Wingdings" pitchFamily="2" charset="2"/>
              <a:buChar char="§"/>
            </a:pPr>
            <a:r>
              <a:rPr lang="en-US" sz="2400" dirty="0"/>
              <a:t>Decisions about choice of technologies.</a:t>
            </a:r>
          </a:p>
          <a:p>
            <a:pPr marL="971550" lvl="1" indent="-514350">
              <a:spcBef>
                <a:spcPts val="1200"/>
              </a:spcBef>
              <a:buClr>
                <a:schemeClr val="accent6">
                  <a:lumMod val="50000"/>
                </a:schemeClr>
              </a:buClr>
              <a:buFont typeface="Wingdings" pitchFamily="2" charset="2"/>
              <a:buChar char="§"/>
            </a:pPr>
            <a:r>
              <a:rPr lang="en-US" sz="2400" dirty="0"/>
              <a:t>Decisions affecting developing process and organization.</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Recovery: Active Redundancy</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30</a:t>
            </a:fld>
            <a:endParaRPr lang="en-US"/>
          </a:p>
        </p:txBody>
      </p:sp>
      <p:sp>
        <p:nvSpPr>
          <p:cNvPr id="9" name="TextBox 8"/>
          <p:cNvSpPr txBox="1"/>
          <p:nvPr/>
        </p:nvSpPr>
        <p:spPr>
          <a:xfrm>
            <a:off x="1828800" y="1371601"/>
            <a:ext cx="7924800" cy="3693319"/>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3200" dirty="0"/>
              <a:t>Redundancy can be either at the processor level or the communication path (i.e., a single path failure will not make all components inaccessible).</a:t>
            </a:r>
          </a:p>
          <a:p>
            <a:pPr marL="514350" indent="-514350">
              <a:spcBef>
                <a:spcPts val="1200"/>
              </a:spcBef>
              <a:buClr>
                <a:schemeClr val="accent6">
                  <a:lumMod val="50000"/>
                </a:schemeClr>
              </a:buClr>
              <a:buFont typeface="Wingdings" pitchFamily="2" charset="2"/>
              <a:buChar char="§"/>
            </a:pPr>
            <a:r>
              <a:rPr lang="en-US" sz="3200" dirty="0"/>
              <a:t>Standards: for protecting network links (i.e., facilities) at the physical layer [</a:t>
            </a:r>
            <a:r>
              <a:rPr lang="en-US" sz="3200" dirty="0" err="1"/>
              <a:t>Bellcore</a:t>
            </a:r>
            <a:r>
              <a:rPr lang="en-US" sz="3200" dirty="0"/>
              <a:t> 1998, 1999, Telcordia 2000][IETF 2005].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Recovery: Passive Redundancy</a:t>
            </a:r>
            <a:endParaRPr lang="en-US" sz="4400" b="0" dirty="0"/>
          </a:p>
        </p:txBody>
      </p:sp>
      <p:sp>
        <p:nvSpPr>
          <p:cNvPr id="6" name="TextBox 5"/>
          <p:cNvSpPr txBox="1"/>
          <p:nvPr/>
        </p:nvSpPr>
        <p:spPr>
          <a:xfrm>
            <a:off x="1828800" y="1219202"/>
            <a:ext cx="7924800" cy="1569660"/>
          </a:xfrm>
          <a:prstGeom prst="rect">
            <a:avLst/>
          </a:prstGeom>
          <a:noFill/>
        </p:spPr>
        <p:txBody>
          <a:bodyPr wrap="square" rtlCol="0">
            <a:spAutoFit/>
          </a:bodyPr>
          <a:lstStyle/>
          <a:p>
            <a:pPr>
              <a:spcBef>
                <a:spcPts val="1200"/>
              </a:spcBef>
              <a:buClr>
                <a:schemeClr val="accent6">
                  <a:lumMod val="50000"/>
                </a:schemeClr>
              </a:buClr>
            </a:pPr>
            <a:r>
              <a:rPr lang="en-US" sz="3200" b="1" u="sng" dirty="0"/>
              <a:t>Purpose</a:t>
            </a:r>
            <a:r>
              <a:rPr lang="en-US" sz="3200" dirty="0"/>
              <a:t>: (</a:t>
            </a:r>
            <a:r>
              <a:rPr lang="en-US" sz="3200" b="1" dirty="0">
                <a:solidFill>
                  <a:schemeClr val="tx2">
                    <a:lumMod val="60000"/>
                    <a:lumOff val="40000"/>
                  </a:schemeClr>
                </a:solidFill>
              </a:rPr>
              <a:t>warm sparing</a:t>
            </a:r>
            <a:r>
              <a:rPr lang="en-US" sz="3200" dirty="0"/>
              <a:t>).  One component responds to events and informs the standby components of state updates they must make.</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31</a:t>
            </a:fld>
            <a:endParaRPr lang="en-US"/>
          </a:p>
        </p:txBody>
      </p:sp>
      <p:pic>
        <p:nvPicPr>
          <p:cNvPr id="122882" name="Picture 2"/>
          <p:cNvPicPr>
            <a:picLocks noChangeAspect="1" noChangeArrowheads="1"/>
          </p:cNvPicPr>
          <p:nvPr/>
        </p:nvPicPr>
        <p:blipFill>
          <a:blip r:embed="rId2" cstate="print"/>
          <a:srcRect/>
          <a:stretch>
            <a:fillRect/>
          </a:stretch>
        </p:blipFill>
        <p:spPr bwMode="auto">
          <a:xfrm>
            <a:off x="2588419" y="3197681"/>
            <a:ext cx="6405562" cy="3108418"/>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457200" y="381000"/>
            <a:ext cx="10668000" cy="685800"/>
          </a:xfrm>
        </p:spPr>
        <p:txBody>
          <a:bodyPr>
            <a:noAutofit/>
          </a:bodyPr>
          <a:lstStyle/>
          <a:p>
            <a:r>
              <a:rPr lang="en-US" sz="4000" b="0" dirty="0"/>
              <a:t>Fault Recovery: Passive Redundancy</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32</a:t>
            </a:fld>
            <a:endParaRPr lang="en-US"/>
          </a:p>
        </p:txBody>
      </p:sp>
      <p:sp>
        <p:nvSpPr>
          <p:cNvPr id="9" name="TextBox 8"/>
          <p:cNvSpPr txBox="1"/>
          <p:nvPr/>
        </p:nvSpPr>
        <p:spPr>
          <a:xfrm>
            <a:off x="457200" y="1371601"/>
            <a:ext cx="10668000" cy="4585871"/>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When a fault occurs, the system must check that backup state is sufficiently fresh.</a:t>
            </a:r>
          </a:p>
          <a:p>
            <a:pPr marL="514350" indent="-514350">
              <a:spcBef>
                <a:spcPts val="1200"/>
              </a:spcBef>
              <a:buClr>
                <a:schemeClr val="accent6">
                  <a:lumMod val="50000"/>
                </a:schemeClr>
              </a:buClr>
              <a:buFont typeface="Wingdings" pitchFamily="2" charset="2"/>
              <a:buChar char="§"/>
            </a:pPr>
            <a:r>
              <a:rPr lang="en-US" sz="2800" dirty="0"/>
              <a:t>Considerations:  </a:t>
            </a:r>
          </a:p>
          <a:p>
            <a:pPr marL="971550" lvl="1" indent="-514350">
              <a:spcBef>
                <a:spcPts val="1200"/>
              </a:spcBef>
              <a:buClr>
                <a:schemeClr val="accent6">
                  <a:lumMod val="50000"/>
                </a:schemeClr>
              </a:buClr>
              <a:buFont typeface="Wingdings" pitchFamily="2" charset="2"/>
              <a:buChar char="§"/>
            </a:pPr>
            <a:r>
              <a:rPr lang="en-US" sz="2800" dirty="0"/>
              <a:t>Which component decides when the secondary component should take over from the primary one?</a:t>
            </a:r>
          </a:p>
          <a:p>
            <a:pPr marL="971550" lvl="1" indent="-514350">
              <a:spcBef>
                <a:spcPts val="1200"/>
              </a:spcBef>
              <a:buClr>
                <a:schemeClr val="accent6">
                  <a:lumMod val="50000"/>
                </a:schemeClr>
              </a:buClr>
              <a:buFont typeface="Wingdings" pitchFamily="2" charset="2"/>
              <a:buChar char="§"/>
            </a:pPr>
            <a:r>
              <a:rPr lang="en-US" sz="2800" dirty="0"/>
              <a:t>Some systems constantly switch between primary and secondary components. Why?</a:t>
            </a:r>
          </a:p>
          <a:p>
            <a:pPr marL="971550" lvl="1" indent="-514350">
              <a:spcBef>
                <a:spcPts val="1200"/>
              </a:spcBef>
              <a:buClr>
                <a:schemeClr val="accent6">
                  <a:lumMod val="50000"/>
                </a:schemeClr>
              </a:buClr>
              <a:buFont typeface="Wingdings" pitchFamily="2" charset="2"/>
              <a:buChar char="§"/>
            </a:pPr>
            <a:r>
              <a:rPr lang="en-US" sz="2800" dirty="0"/>
              <a:t>Checkpointing: How tightly coupled are primary and secondary components?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Recovery: Sparing</a:t>
            </a:r>
            <a:endParaRPr lang="en-US" sz="4400" b="0" dirty="0"/>
          </a:p>
        </p:txBody>
      </p:sp>
      <p:sp>
        <p:nvSpPr>
          <p:cNvPr id="6" name="TextBox 5"/>
          <p:cNvSpPr txBox="1"/>
          <p:nvPr/>
        </p:nvSpPr>
        <p:spPr>
          <a:xfrm>
            <a:off x="1828800" y="1219202"/>
            <a:ext cx="7924800" cy="2462213"/>
          </a:xfrm>
          <a:prstGeom prst="rect">
            <a:avLst/>
          </a:prstGeom>
          <a:noFill/>
        </p:spPr>
        <p:txBody>
          <a:bodyPr wrap="square" rtlCol="0">
            <a:spAutoFit/>
          </a:bodyPr>
          <a:lstStyle/>
          <a:p>
            <a:pPr>
              <a:spcBef>
                <a:spcPts val="1200"/>
              </a:spcBef>
              <a:buClr>
                <a:schemeClr val="accent6">
                  <a:lumMod val="50000"/>
                </a:schemeClr>
              </a:buClr>
            </a:pPr>
            <a:r>
              <a:rPr lang="en-US" sz="2400" b="1" u="sng" dirty="0"/>
              <a:t>Purpose</a:t>
            </a:r>
            <a:r>
              <a:rPr lang="en-US" sz="2400" dirty="0"/>
              <a:t>: (</a:t>
            </a:r>
            <a:r>
              <a:rPr lang="en-US" sz="2400" dirty="0">
                <a:solidFill>
                  <a:schemeClr val="tx2">
                    <a:lumMod val="60000"/>
                    <a:lumOff val="40000"/>
                  </a:schemeClr>
                </a:solidFill>
              </a:rPr>
              <a:t>Cold sparing</a:t>
            </a:r>
            <a:r>
              <a:rPr lang="en-US" sz="2400" dirty="0"/>
              <a:t>).  A standby spare computing platform is configured to replace failed components.</a:t>
            </a:r>
          </a:p>
          <a:p>
            <a:pPr>
              <a:spcBef>
                <a:spcPts val="1200"/>
              </a:spcBef>
              <a:buClr>
                <a:schemeClr val="accent6">
                  <a:lumMod val="50000"/>
                </a:schemeClr>
              </a:buClr>
            </a:pPr>
            <a:r>
              <a:rPr lang="en-US" sz="2400" i="1" dirty="0"/>
              <a:t>The redundant spares of a protection group remain out of service until a fail-over occurs, at which point a Power-On-Reset procedure is initiated on the redundant spare prior to its being placed in service.</a:t>
            </a:r>
            <a:endParaRPr lang="en-US" sz="24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33</a:t>
            </a:fld>
            <a:endParaRPr lang="en-US"/>
          </a:p>
        </p:txBody>
      </p:sp>
      <p:pic>
        <p:nvPicPr>
          <p:cNvPr id="124930" name="Picture 2"/>
          <p:cNvPicPr>
            <a:picLocks noChangeAspect="1" noChangeArrowheads="1"/>
          </p:cNvPicPr>
          <p:nvPr/>
        </p:nvPicPr>
        <p:blipFill>
          <a:blip r:embed="rId3" cstate="print"/>
          <a:srcRect/>
          <a:stretch>
            <a:fillRect/>
          </a:stretch>
        </p:blipFill>
        <p:spPr bwMode="auto">
          <a:xfrm>
            <a:off x="1905001" y="3710102"/>
            <a:ext cx="4301159" cy="2057400"/>
          </a:xfrm>
          <a:prstGeom prst="rect">
            <a:avLst/>
          </a:prstGeom>
          <a:noFill/>
          <a:ln w="9525">
            <a:noFill/>
            <a:miter lim="800000"/>
            <a:headEnd/>
            <a:tailEnd/>
          </a:ln>
        </p:spPr>
      </p:pic>
      <p:sp>
        <p:nvSpPr>
          <p:cNvPr id="10" name="Rectangle 9"/>
          <p:cNvSpPr/>
          <p:nvPr/>
        </p:nvSpPr>
        <p:spPr>
          <a:xfrm>
            <a:off x="1905000" y="5943601"/>
            <a:ext cx="8077200" cy="830997"/>
          </a:xfrm>
          <a:prstGeom prst="rect">
            <a:avLst/>
          </a:prstGeom>
          <a:solidFill>
            <a:schemeClr val="bg1"/>
          </a:solidFill>
        </p:spPr>
        <p:txBody>
          <a:bodyPr wrap="square">
            <a:spAutoFit/>
          </a:bodyPr>
          <a:lstStyle/>
          <a:p>
            <a:r>
              <a:rPr lang="en-US" sz="2400" dirty="0"/>
              <a:t>More suited for systems with ONLY high reliability (MTBF) as opposed to high availability requirements.</a:t>
            </a:r>
          </a:p>
        </p:txBody>
      </p:sp>
      <p:sp>
        <p:nvSpPr>
          <p:cNvPr id="9" name="TextBox 8"/>
          <p:cNvSpPr txBox="1"/>
          <p:nvPr/>
        </p:nvSpPr>
        <p:spPr>
          <a:xfrm>
            <a:off x="6324600" y="3429001"/>
            <a:ext cx="3657600" cy="2462213"/>
          </a:xfrm>
          <a:prstGeom prst="rect">
            <a:avLst/>
          </a:prstGeom>
          <a:noFill/>
        </p:spPr>
        <p:txBody>
          <a:bodyPr wrap="square" rtlCol="0">
            <a:spAutoFit/>
          </a:bodyPr>
          <a:lstStyle/>
          <a:p>
            <a:pPr marL="231775" indent="-231775">
              <a:spcBef>
                <a:spcPts val="600"/>
              </a:spcBef>
              <a:buClr>
                <a:schemeClr val="accent6">
                  <a:lumMod val="50000"/>
                </a:schemeClr>
              </a:buClr>
              <a:buFont typeface="Wingdings" pitchFamily="2" charset="2"/>
              <a:buChar char="§"/>
            </a:pPr>
            <a:r>
              <a:rPr lang="en-US" sz="2400" dirty="0"/>
              <a:t>Must be rebooted when a failure occurs.</a:t>
            </a:r>
          </a:p>
          <a:p>
            <a:pPr marL="231775" indent="-231775">
              <a:spcBef>
                <a:spcPts val="600"/>
              </a:spcBef>
              <a:buClr>
                <a:schemeClr val="accent6">
                  <a:lumMod val="50000"/>
                </a:schemeClr>
              </a:buClr>
              <a:buFont typeface="Wingdings" pitchFamily="2" charset="2"/>
              <a:buChar char="§"/>
            </a:pPr>
            <a:r>
              <a:rPr lang="en-US" sz="2400" dirty="0"/>
              <a:t>State must be refreshed before spare goes online.</a:t>
            </a:r>
          </a:p>
          <a:p>
            <a:pPr marL="231775" indent="-231775">
              <a:spcBef>
                <a:spcPts val="600"/>
              </a:spcBef>
              <a:buClr>
                <a:schemeClr val="accent6">
                  <a:lumMod val="50000"/>
                </a:schemeClr>
              </a:buClr>
              <a:buFont typeface="Wingdings" pitchFamily="2" charset="2"/>
              <a:buChar char="§"/>
            </a:pPr>
            <a:r>
              <a:rPr lang="en-US" sz="2400" dirty="0"/>
              <a:t>Downtime usually measured in minutes.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Recovery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Fault Recovery: Reintroduction</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34</a:t>
            </a:fld>
            <a:endParaRPr lang="en-US"/>
          </a:p>
        </p:txBody>
      </p:sp>
      <p:sp>
        <p:nvSpPr>
          <p:cNvPr id="9" name="TextBox 8"/>
          <p:cNvSpPr txBox="1"/>
          <p:nvPr/>
        </p:nvSpPr>
        <p:spPr>
          <a:xfrm>
            <a:off x="304800" y="1143001"/>
            <a:ext cx="10820400" cy="5016758"/>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b="1" dirty="0"/>
              <a:t>Shadow operation</a:t>
            </a:r>
            <a:r>
              <a:rPr lang="en-US" sz="2800" dirty="0"/>
              <a:t>:  Previously failed component is run in “shadow” mode to make sure it performs acceptably before being re-introduced.</a:t>
            </a:r>
          </a:p>
          <a:p>
            <a:pPr marL="514350" indent="-514350">
              <a:spcBef>
                <a:spcPts val="1200"/>
              </a:spcBef>
              <a:buClr>
                <a:schemeClr val="accent6">
                  <a:lumMod val="50000"/>
                </a:schemeClr>
              </a:buClr>
              <a:buFont typeface="Wingdings" pitchFamily="2" charset="2"/>
              <a:buChar char="§"/>
            </a:pPr>
            <a:r>
              <a:rPr lang="en-US" sz="2800" b="1" dirty="0"/>
              <a:t>State resynchronization</a:t>
            </a:r>
            <a:r>
              <a:rPr lang="en-US" sz="2800" dirty="0"/>
              <a:t>: Both passive and active redundancy tactics require a component being restored to have its state synchronized.</a:t>
            </a:r>
          </a:p>
          <a:p>
            <a:pPr marL="514350" indent="-514350">
              <a:spcBef>
                <a:spcPts val="1200"/>
              </a:spcBef>
              <a:buClr>
                <a:schemeClr val="accent6">
                  <a:lumMod val="50000"/>
                </a:schemeClr>
              </a:buClr>
              <a:buFont typeface="Wingdings" pitchFamily="2" charset="2"/>
              <a:buChar char="§"/>
            </a:pPr>
            <a:r>
              <a:rPr lang="en-US" sz="2800" b="1" dirty="0"/>
              <a:t>Checkpoint/rollback</a:t>
            </a:r>
            <a:r>
              <a:rPr lang="en-US" sz="2800" dirty="0"/>
              <a:t>:  </a:t>
            </a:r>
          </a:p>
          <a:p>
            <a:pPr marL="971550" lvl="1" indent="-514350">
              <a:spcBef>
                <a:spcPts val="1200"/>
              </a:spcBef>
              <a:buClr>
                <a:schemeClr val="accent6">
                  <a:lumMod val="50000"/>
                </a:schemeClr>
              </a:buClr>
              <a:buFont typeface="Wingdings" pitchFamily="2" charset="2"/>
              <a:buChar char="§"/>
            </a:pPr>
            <a:r>
              <a:rPr lang="en-US" sz="2800" dirty="0"/>
              <a:t>Checkpoint is a recording of a consistent state created periodically or in response to specific events.</a:t>
            </a:r>
          </a:p>
          <a:p>
            <a:pPr marL="971550" lvl="1" indent="-514350">
              <a:spcBef>
                <a:spcPts val="1200"/>
              </a:spcBef>
              <a:buClr>
                <a:schemeClr val="accent6">
                  <a:lumMod val="50000"/>
                </a:schemeClr>
              </a:buClr>
              <a:buFont typeface="Wingdings" pitchFamily="2" charset="2"/>
              <a:buChar char="§"/>
            </a:pPr>
            <a:r>
              <a:rPr lang="en-US" sz="2800" dirty="0"/>
              <a:t>System restoration sometimes needs to be made from a consistent checkpoint.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Tolerance</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35</a:t>
            </a:fld>
            <a:endParaRPr lang="en-US"/>
          </a:p>
        </p:txBody>
      </p:sp>
      <p:pic>
        <p:nvPicPr>
          <p:cNvPr id="4098" name="Picture 2" descr="C:\Users\Mehdi\Downloads\image.png"/>
          <p:cNvPicPr>
            <a:picLocks noChangeAspect="1" noChangeArrowheads="1"/>
          </p:cNvPicPr>
          <p:nvPr/>
        </p:nvPicPr>
        <p:blipFill>
          <a:blip r:embed="rId2"/>
          <a:srcRect/>
          <a:stretch>
            <a:fillRect/>
          </a:stretch>
        </p:blipFill>
        <p:spPr bwMode="auto">
          <a:xfrm>
            <a:off x="1858617" y="1740027"/>
            <a:ext cx="7622667" cy="4886325"/>
          </a:xfrm>
          <a:prstGeom prst="rect">
            <a:avLst/>
          </a:prstGeom>
          <a:noFill/>
        </p:spPr>
      </p:pic>
      <p:sp>
        <p:nvSpPr>
          <p:cNvPr id="10" name="Rectangle 9"/>
          <p:cNvSpPr/>
          <p:nvPr/>
        </p:nvSpPr>
        <p:spPr>
          <a:xfrm>
            <a:off x="1828800" y="1231743"/>
            <a:ext cx="7924800" cy="461665"/>
          </a:xfrm>
          <a:prstGeom prst="rect">
            <a:avLst/>
          </a:prstGeom>
        </p:spPr>
        <p:txBody>
          <a:bodyPr wrap="square">
            <a:spAutoFit/>
          </a:bodyPr>
          <a:lstStyle/>
          <a:p>
            <a:r>
              <a:rPr lang="en-US" sz="2400" b="1" dirty="0"/>
              <a:t>Comparison of the commercial, space and avionics domains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1828800" y="381000"/>
            <a:ext cx="8077200" cy="685800"/>
          </a:xfrm>
        </p:spPr>
        <p:txBody>
          <a:bodyPr>
            <a:noAutofit/>
          </a:bodyPr>
          <a:lstStyle/>
          <a:p>
            <a:pPr>
              <a:spcBef>
                <a:spcPts val="0"/>
              </a:spcBef>
            </a:pPr>
            <a:r>
              <a:rPr lang="en-US" sz="2400" dirty="0"/>
              <a:t>Fault tolerance mechanisms for specific spacecraft &amp; aircraft</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36</a:t>
            </a:fld>
            <a:endParaRPr lang="en-US"/>
          </a:p>
        </p:txBody>
      </p:sp>
      <p:pic>
        <p:nvPicPr>
          <p:cNvPr id="5122" name="Picture 2" descr="C:\Users\Mehdi\Downloads\image (1).png"/>
          <p:cNvPicPr>
            <a:picLocks noChangeAspect="1" noChangeArrowheads="1"/>
          </p:cNvPicPr>
          <p:nvPr/>
        </p:nvPicPr>
        <p:blipFill>
          <a:blip r:embed="rId2"/>
          <a:srcRect/>
          <a:stretch>
            <a:fillRect/>
          </a:stretch>
        </p:blipFill>
        <p:spPr bwMode="auto">
          <a:xfrm>
            <a:off x="1781492" y="1253362"/>
            <a:ext cx="6223635" cy="5580698"/>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9" name="Picture 5" descr="http://images.picturesdepot.com/photo/a/airbus_a340_taking_off-20013.jpg"/>
          <p:cNvPicPr>
            <a:picLocks noChangeAspect="1" noChangeArrowheads="1"/>
          </p:cNvPicPr>
          <p:nvPr/>
        </p:nvPicPr>
        <p:blipFill>
          <a:blip r:embed="rId3"/>
          <a:srcRect l="3137" t="19619" r="3540" b="12806"/>
          <a:stretch>
            <a:fillRect/>
          </a:stretch>
        </p:blipFill>
        <p:spPr bwMode="auto">
          <a:xfrm>
            <a:off x="6324600" y="1029460"/>
            <a:ext cx="3581400" cy="1866140"/>
          </a:xfrm>
          <a:prstGeom prst="rect">
            <a:avLst/>
          </a:prstGeom>
          <a:noFill/>
        </p:spPr>
      </p:pic>
      <p:sp>
        <p:nvSpPr>
          <p:cNvPr id="2" name="Title 1"/>
          <p:cNvSpPr>
            <a:spLocks noGrp="1"/>
          </p:cNvSpPr>
          <p:nvPr>
            <p:ph type="title"/>
          </p:nvPr>
        </p:nvSpPr>
        <p:spPr/>
        <p:txBody>
          <a:bodyPr>
            <a:normAutofit/>
          </a:bodyPr>
          <a:lstStyle/>
          <a:p>
            <a:endParaRPr lang="en-US"/>
          </a:p>
        </p:txBody>
      </p:sp>
      <p:sp>
        <p:nvSpPr>
          <p:cNvPr id="3" name="Text Placeholder 2"/>
          <p:cNvSpPr>
            <a:spLocks noGrp="1"/>
          </p:cNvSpPr>
          <p:nvPr>
            <p:ph type="body" sz="quarter" idx="13"/>
          </p:nvPr>
        </p:nvSpPr>
        <p:spPr>
          <a:xfrm>
            <a:off x="1828800" y="381000"/>
            <a:ext cx="8077200" cy="685800"/>
          </a:xfrm>
        </p:spPr>
        <p:txBody>
          <a:bodyPr>
            <a:noAutofit/>
          </a:bodyPr>
          <a:lstStyle/>
          <a:p>
            <a:r>
              <a:rPr lang="en-US" sz="3600" b="0" dirty="0"/>
              <a:t>Airbus A340</a:t>
            </a:r>
          </a:p>
        </p:txBody>
      </p:sp>
      <p:sp>
        <p:nvSpPr>
          <p:cNvPr id="4" name="Slide Number Placeholder 3"/>
          <p:cNvSpPr>
            <a:spLocks noGrp="1"/>
          </p:cNvSpPr>
          <p:nvPr>
            <p:ph type="sldNum" sz="quarter" idx="15"/>
          </p:nvPr>
        </p:nvSpPr>
        <p:spPr/>
        <p:txBody>
          <a:bodyPr/>
          <a:lstStyle/>
          <a:p>
            <a:pPr algn="r"/>
            <a:fld id="{256D3EEF-DE4E-429D-8EC4-DDC531AFF587}" type="slidenum">
              <a:rPr lang="en-US"/>
              <a:pPr algn="r"/>
              <a:t>37</a:t>
            </a:fld>
            <a:endParaRPr lang="en-US"/>
          </a:p>
        </p:txBody>
      </p:sp>
      <p:pic>
        <p:nvPicPr>
          <p:cNvPr id="6146" name="Picture 2"/>
          <p:cNvPicPr>
            <a:picLocks noChangeAspect="1" noChangeArrowheads="1"/>
          </p:cNvPicPr>
          <p:nvPr/>
        </p:nvPicPr>
        <p:blipFill>
          <a:blip r:embed="rId4"/>
          <a:srcRect l="3320" t="3468" r="8149" b="3468"/>
          <a:stretch>
            <a:fillRect/>
          </a:stretch>
        </p:blipFill>
        <p:spPr bwMode="auto">
          <a:xfrm>
            <a:off x="1828800" y="1752600"/>
            <a:ext cx="4526270" cy="4279352"/>
          </a:xfrm>
          <a:prstGeom prst="rect">
            <a:avLst/>
          </a:prstGeom>
          <a:noFill/>
          <a:ln w="9525">
            <a:noFill/>
            <a:miter lim="800000"/>
            <a:headEnd/>
            <a:tailEnd/>
          </a:ln>
          <a:effectLst/>
        </p:spPr>
      </p:pic>
      <p:sp>
        <p:nvSpPr>
          <p:cNvPr id="7" name="Rectangle 6"/>
          <p:cNvSpPr/>
          <p:nvPr/>
        </p:nvSpPr>
        <p:spPr>
          <a:xfrm>
            <a:off x="1744696" y="5913658"/>
            <a:ext cx="5562600" cy="923330"/>
          </a:xfrm>
          <a:prstGeom prst="rect">
            <a:avLst/>
          </a:prstGeom>
        </p:spPr>
        <p:txBody>
          <a:bodyPr wrap="square">
            <a:spAutoFit/>
          </a:bodyPr>
          <a:lstStyle/>
          <a:p>
            <a:r>
              <a:rPr lang="en-US" dirty="0"/>
              <a:t>- N-Self Checking as logic</a:t>
            </a:r>
          </a:p>
          <a:p>
            <a:r>
              <a:rPr lang="en-US" dirty="0"/>
              <a:t>- Multiple FC</a:t>
            </a:r>
          </a:p>
          <a:p>
            <a:r>
              <a:rPr lang="en-US" dirty="0"/>
              <a:t>- Each FC uses logical redundancy (Single Processor)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www.boeing.com/commercial/777family/images/bca_777freighter_580.jpg"/>
          <p:cNvPicPr>
            <a:picLocks noChangeAspect="1" noChangeArrowheads="1"/>
          </p:cNvPicPr>
          <p:nvPr/>
        </p:nvPicPr>
        <p:blipFill>
          <a:blip r:embed="rId3"/>
          <a:srcRect l="11034" t="29016" b="35751"/>
          <a:stretch>
            <a:fillRect/>
          </a:stretch>
        </p:blipFill>
        <p:spPr bwMode="auto">
          <a:xfrm>
            <a:off x="4991100" y="1066800"/>
            <a:ext cx="4914900" cy="1295400"/>
          </a:xfrm>
          <a:prstGeom prst="rect">
            <a:avLst/>
          </a:prstGeom>
          <a:noFill/>
        </p:spPr>
      </p:pic>
      <p:sp>
        <p:nvSpPr>
          <p:cNvPr id="2" name="Title 1"/>
          <p:cNvSpPr>
            <a:spLocks noGrp="1"/>
          </p:cNvSpPr>
          <p:nvPr>
            <p:ph type="title"/>
          </p:nvPr>
        </p:nvSpPr>
        <p:spPr/>
        <p:txBody>
          <a:bodyPr>
            <a:normAutofit/>
          </a:bodyPr>
          <a:lstStyle/>
          <a:p>
            <a:endParaRPr lang="en-US"/>
          </a:p>
        </p:txBody>
      </p:sp>
      <p:sp>
        <p:nvSpPr>
          <p:cNvPr id="3" name="Text Placeholder 2"/>
          <p:cNvSpPr>
            <a:spLocks noGrp="1"/>
          </p:cNvSpPr>
          <p:nvPr>
            <p:ph type="body" sz="quarter" idx="13"/>
          </p:nvPr>
        </p:nvSpPr>
        <p:spPr>
          <a:xfrm>
            <a:off x="1828800" y="381000"/>
            <a:ext cx="8077200" cy="685800"/>
          </a:xfrm>
        </p:spPr>
        <p:txBody>
          <a:bodyPr>
            <a:noAutofit/>
          </a:bodyPr>
          <a:lstStyle/>
          <a:p>
            <a:r>
              <a:rPr lang="en-US" sz="3600" b="0" dirty="0"/>
              <a:t>Boeing 777</a:t>
            </a:r>
          </a:p>
        </p:txBody>
      </p:sp>
      <p:sp>
        <p:nvSpPr>
          <p:cNvPr id="4" name="Slide Number Placeholder 3"/>
          <p:cNvSpPr>
            <a:spLocks noGrp="1"/>
          </p:cNvSpPr>
          <p:nvPr>
            <p:ph type="sldNum" sz="quarter" idx="15"/>
          </p:nvPr>
        </p:nvSpPr>
        <p:spPr/>
        <p:txBody>
          <a:bodyPr/>
          <a:lstStyle/>
          <a:p>
            <a:pPr algn="r"/>
            <a:fld id="{256D3EEF-DE4E-429D-8EC4-DDC531AFF587}" type="slidenum">
              <a:rPr lang="en-US"/>
              <a:pPr algn="r"/>
              <a:t>38</a:t>
            </a:fld>
            <a:endParaRPr lang="en-US"/>
          </a:p>
        </p:txBody>
      </p:sp>
      <p:pic>
        <p:nvPicPr>
          <p:cNvPr id="7170" name="Picture 2"/>
          <p:cNvPicPr>
            <a:picLocks noChangeAspect="1" noChangeArrowheads="1"/>
          </p:cNvPicPr>
          <p:nvPr/>
        </p:nvPicPr>
        <p:blipFill>
          <a:blip r:embed="rId4"/>
          <a:srcRect/>
          <a:stretch>
            <a:fillRect/>
          </a:stretch>
        </p:blipFill>
        <p:spPr bwMode="auto">
          <a:xfrm>
            <a:off x="1748662" y="2232280"/>
            <a:ext cx="8202168" cy="4092321"/>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Security Tactics</a:t>
            </a:r>
            <a:endParaRPr lang="en-US" sz="2000" b="0" dirty="0"/>
          </a:p>
        </p:txBody>
      </p:sp>
      <p:sp>
        <p:nvSpPr>
          <p:cNvPr id="6" name="TextBox 5"/>
          <p:cNvSpPr txBox="1"/>
          <p:nvPr/>
        </p:nvSpPr>
        <p:spPr>
          <a:xfrm>
            <a:off x="1828800" y="1295401"/>
            <a:ext cx="7924800" cy="461665"/>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dirty="0"/>
              <a:t>More than hundreds of variances of tactics</a:t>
            </a:r>
            <a:endParaRPr lang="en-US" sz="20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39</a:t>
            </a:fld>
            <a:endParaRPr lang="en-US"/>
          </a:p>
        </p:txBody>
      </p:sp>
      <p:sp>
        <p:nvSpPr>
          <p:cNvPr id="4100" name="AutoShape 4" descr="mk:@MSITStore:G:\Drive%20C\Software-Papers\SoftwareArchitecture\Software%20Architecture%20in%20Practice,%20Second%20Edition.chm::/FILES/05fig09.gif"/>
          <p:cNvSpPr>
            <a:spLocks noChangeAspect="1" noChangeArrowheads="1"/>
          </p:cNvSpPr>
          <p:nvPr/>
        </p:nvSpPr>
        <p:spPr bwMode="auto">
          <a:xfrm>
            <a:off x="1587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101" name="Picture 5"/>
          <p:cNvPicPr>
            <a:picLocks noChangeAspect="1" noChangeArrowheads="1"/>
          </p:cNvPicPr>
          <p:nvPr/>
        </p:nvPicPr>
        <p:blipFill>
          <a:blip r:embed="rId3"/>
          <a:srcRect/>
          <a:stretch>
            <a:fillRect/>
          </a:stretch>
        </p:blipFill>
        <p:spPr bwMode="auto">
          <a:xfrm>
            <a:off x="2748518" y="1985667"/>
            <a:ext cx="7289273" cy="4300671"/>
          </a:xfrm>
          <a:prstGeom prst="rect">
            <a:avLst/>
          </a:prstGeom>
          <a:noFill/>
          <a:ln w="9525">
            <a:noFill/>
            <a:miter lim="800000"/>
            <a:headEnd/>
            <a:tailEnd/>
          </a:ln>
          <a:effectLst/>
        </p:spPr>
      </p:pic>
      <p:grpSp>
        <p:nvGrpSpPr>
          <p:cNvPr id="11" name="Group 6"/>
          <p:cNvGrpSpPr>
            <a:grpSpLocks noChangeAspect="1"/>
          </p:cNvGrpSpPr>
          <p:nvPr/>
        </p:nvGrpSpPr>
        <p:grpSpPr bwMode="auto">
          <a:xfrm>
            <a:off x="484981" y="4136002"/>
            <a:ext cx="2509838" cy="2401887"/>
            <a:chOff x="1920" y="2640"/>
            <a:chExt cx="1485" cy="1421"/>
          </a:xfrm>
        </p:grpSpPr>
        <p:sp>
          <p:nvSpPr>
            <p:cNvPr id="12" name="AutoShape 5"/>
            <p:cNvSpPr>
              <a:spLocks noChangeAspect="1" noChangeArrowheads="1" noTextEdit="1"/>
            </p:cNvSpPr>
            <p:nvPr/>
          </p:nvSpPr>
          <p:spPr bwMode="auto">
            <a:xfrm>
              <a:off x="1920" y="2640"/>
              <a:ext cx="1485" cy="1421"/>
            </a:xfrm>
            <a:prstGeom prst="rect">
              <a:avLst/>
            </a:prstGeom>
            <a:noFill/>
            <a:ln w="9525">
              <a:noFill/>
              <a:miter lim="800000"/>
              <a:headEnd/>
              <a:tailEnd/>
            </a:ln>
          </p:spPr>
          <p:txBody>
            <a:bodyPr/>
            <a:lstStyle/>
            <a:p>
              <a:endParaRPr lang="en-US"/>
            </a:p>
          </p:txBody>
        </p:sp>
        <p:grpSp>
          <p:nvGrpSpPr>
            <p:cNvPr id="13" name="Group 13"/>
            <p:cNvGrpSpPr>
              <a:grpSpLocks/>
            </p:cNvGrpSpPr>
            <p:nvPr/>
          </p:nvGrpSpPr>
          <p:grpSpPr bwMode="auto">
            <a:xfrm>
              <a:off x="2342" y="2892"/>
              <a:ext cx="659" cy="1107"/>
              <a:chOff x="2342" y="2892"/>
              <a:chExt cx="659" cy="1107"/>
            </a:xfrm>
          </p:grpSpPr>
          <p:sp>
            <p:nvSpPr>
              <p:cNvPr id="32" name="Freeform 7"/>
              <p:cNvSpPr>
                <a:spLocks/>
              </p:cNvSpPr>
              <p:nvPr/>
            </p:nvSpPr>
            <p:spPr bwMode="auto">
              <a:xfrm>
                <a:off x="2425" y="2892"/>
                <a:ext cx="260" cy="257"/>
              </a:xfrm>
              <a:custGeom>
                <a:avLst/>
                <a:gdLst/>
                <a:ahLst/>
                <a:cxnLst>
                  <a:cxn ang="0">
                    <a:pos x="166" y="31"/>
                  </a:cxn>
                  <a:cxn ang="0">
                    <a:pos x="211" y="8"/>
                  </a:cxn>
                  <a:cxn ang="0">
                    <a:pos x="268" y="0"/>
                  </a:cxn>
                  <a:cxn ang="0">
                    <a:pos x="320" y="16"/>
                  </a:cxn>
                  <a:cxn ang="0">
                    <a:pos x="377" y="51"/>
                  </a:cxn>
                  <a:cxn ang="0">
                    <a:pos x="446" y="132"/>
                  </a:cxn>
                  <a:cxn ang="0">
                    <a:pos x="495" y="228"/>
                  </a:cxn>
                  <a:cxn ang="0">
                    <a:pos x="518" y="309"/>
                  </a:cxn>
                  <a:cxn ang="0">
                    <a:pos x="520" y="387"/>
                  </a:cxn>
                  <a:cxn ang="0">
                    <a:pos x="511" y="448"/>
                  </a:cxn>
                  <a:cxn ang="0">
                    <a:pos x="480" y="489"/>
                  </a:cxn>
                  <a:cxn ang="0">
                    <a:pos x="434" y="514"/>
                  </a:cxn>
                  <a:cxn ang="0">
                    <a:pos x="394" y="500"/>
                  </a:cxn>
                  <a:cxn ang="0">
                    <a:pos x="328" y="479"/>
                  </a:cxn>
                  <a:cxn ang="0">
                    <a:pos x="254" y="401"/>
                  </a:cxn>
                  <a:cxn ang="0">
                    <a:pos x="197" y="303"/>
                  </a:cxn>
                  <a:cxn ang="0">
                    <a:pos x="192" y="288"/>
                  </a:cxn>
                  <a:cxn ang="0">
                    <a:pos x="33" y="265"/>
                  </a:cxn>
                  <a:cxn ang="0">
                    <a:pos x="0" y="220"/>
                  </a:cxn>
                  <a:cxn ang="0">
                    <a:pos x="11" y="203"/>
                  </a:cxn>
                  <a:cxn ang="0">
                    <a:pos x="183" y="243"/>
                  </a:cxn>
                  <a:cxn ang="0">
                    <a:pos x="154" y="184"/>
                  </a:cxn>
                  <a:cxn ang="0">
                    <a:pos x="141" y="104"/>
                  </a:cxn>
                  <a:cxn ang="0">
                    <a:pos x="154" y="59"/>
                  </a:cxn>
                  <a:cxn ang="0">
                    <a:pos x="166" y="31"/>
                  </a:cxn>
                </a:cxnLst>
                <a:rect l="0" t="0" r="r" b="b"/>
                <a:pathLst>
                  <a:path w="520" h="514">
                    <a:moveTo>
                      <a:pt x="166" y="31"/>
                    </a:moveTo>
                    <a:lnTo>
                      <a:pt x="211" y="8"/>
                    </a:lnTo>
                    <a:lnTo>
                      <a:pt x="268" y="0"/>
                    </a:lnTo>
                    <a:lnTo>
                      <a:pt x="320" y="16"/>
                    </a:lnTo>
                    <a:lnTo>
                      <a:pt x="377" y="51"/>
                    </a:lnTo>
                    <a:lnTo>
                      <a:pt x="446" y="132"/>
                    </a:lnTo>
                    <a:lnTo>
                      <a:pt x="495" y="228"/>
                    </a:lnTo>
                    <a:lnTo>
                      <a:pt x="518" y="309"/>
                    </a:lnTo>
                    <a:lnTo>
                      <a:pt x="520" y="387"/>
                    </a:lnTo>
                    <a:lnTo>
                      <a:pt x="511" y="448"/>
                    </a:lnTo>
                    <a:lnTo>
                      <a:pt x="480" y="489"/>
                    </a:lnTo>
                    <a:lnTo>
                      <a:pt x="434" y="514"/>
                    </a:lnTo>
                    <a:lnTo>
                      <a:pt x="394" y="500"/>
                    </a:lnTo>
                    <a:lnTo>
                      <a:pt x="328" y="479"/>
                    </a:lnTo>
                    <a:lnTo>
                      <a:pt x="254" y="401"/>
                    </a:lnTo>
                    <a:lnTo>
                      <a:pt x="197" y="303"/>
                    </a:lnTo>
                    <a:lnTo>
                      <a:pt x="192" y="288"/>
                    </a:lnTo>
                    <a:lnTo>
                      <a:pt x="33" y="265"/>
                    </a:lnTo>
                    <a:lnTo>
                      <a:pt x="0" y="220"/>
                    </a:lnTo>
                    <a:lnTo>
                      <a:pt x="11" y="203"/>
                    </a:lnTo>
                    <a:lnTo>
                      <a:pt x="183" y="243"/>
                    </a:lnTo>
                    <a:lnTo>
                      <a:pt x="154" y="184"/>
                    </a:lnTo>
                    <a:lnTo>
                      <a:pt x="141" y="104"/>
                    </a:lnTo>
                    <a:lnTo>
                      <a:pt x="154" y="59"/>
                    </a:lnTo>
                    <a:lnTo>
                      <a:pt x="166" y="31"/>
                    </a:lnTo>
                    <a:close/>
                  </a:path>
                </a:pathLst>
              </a:custGeom>
              <a:solidFill>
                <a:srgbClr val="000000"/>
              </a:solidFill>
              <a:ln w="9525">
                <a:noFill/>
                <a:round/>
                <a:headEnd/>
                <a:tailEnd/>
              </a:ln>
            </p:spPr>
            <p:txBody>
              <a:bodyPr/>
              <a:lstStyle/>
              <a:p>
                <a:endParaRPr lang="en-US"/>
              </a:p>
            </p:txBody>
          </p:sp>
          <p:sp>
            <p:nvSpPr>
              <p:cNvPr id="33" name="Freeform 8"/>
              <p:cNvSpPr>
                <a:spLocks/>
              </p:cNvSpPr>
              <p:nvPr/>
            </p:nvSpPr>
            <p:spPr bwMode="auto">
              <a:xfrm>
                <a:off x="2342" y="3162"/>
                <a:ext cx="269" cy="511"/>
              </a:xfrm>
              <a:custGeom>
                <a:avLst/>
                <a:gdLst/>
                <a:ahLst/>
                <a:cxnLst>
                  <a:cxn ang="0">
                    <a:pos x="395" y="183"/>
                  </a:cxn>
                  <a:cxn ang="0">
                    <a:pos x="442" y="152"/>
                  </a:cxn>
                  <a:cxn ang="0">
                    <a:pos x="503" y="118"/>
                  </a:cxn>
                  <a:cxn ang="0">
                    <a:pos x="538" y="47"/>
                  </a:cxn>
                  <a:cxn ang="0">
                    <a:pos x="519" y="12"/>
                  </a:cxn>
                  <a:cxn ang="0">
                    <a:pos x="478" y="0"/>
                  </a:cxn>
                  <a:cxn ang="0">
                    <a:pos x="425" y="30"/>
                  </a:cxn>
                  <a:cxn ang="0">
                    <a:pos x="345" y="102"/>
                  </a:cxn>
                  <a:cxn ang="0">
                    <a:pos x="277" y="162"/>
                  </a:cxn>
                  <a:cxn ang="0">
                    <a:pos x="220" y="229"/>
                  </a:cxn>
                  <a:cxn ang="0">
                    <a:pos x="134" y="295"/>
                  </a:cxn>
                  <a:cxn ang="0">
                    <a:pos x="58" y="381"/>
                  </a:cxn>
                  <a:cxn ang="0">
                    <a:pos x="67" y="505"/>
                  </a:cxn>
                  <a:cxn ang="0">
                    <a:pos x="58" y="610"/>
                  </a:cxn>
                  <a:cxn ang="0">
                    <a:pos x="58" y="696"/>
                  </a:cxn>
                  <a:cxn ang="0">
                    <a:pos x="39" y="782"/>
                  </a:cxn>
                  <a:cxn ang="0">
                    <a:pos x="20" y="839"/>
                  </a:cxn>
                  <a:cxn ang="0">
                    <a:pos x="0" y="973"/>
                  </a:cxn>
                  <a:cxn ang="0">
                    <a:pos x="58" y="1021"/>
                  </a:cxn>
                  <a:cxn ang="0">
                    <a:pos x="20" y="1002"/>
                  </a:cxn>
                  <a:cxn ang="0">
                    <a:pos x="105" y="982"/>
                  </a:cxn>
                  <a:cxn ang="0">
                    <a:pos x="39" y="954"/>
                  </a:cxn>
                  <a:cxn ang="0">
                    <a:pos x="153" y="973"/>
                  </a:cxn>
                  <a:cxn ang="0">
                    <a:pos x="153" y="897"/>
                  </a:cxn>
                  <a:cxn ang="0">
                    <a:pos x="115" y="811"/>
                  </a:cxn>
                  <a:cxn ang="0">
                    <a:pos x="125" y="725"/>
                  </a:cxn>
                  <a:cxn ang="0">
                    <a:pos x="134" y="610"/>
                  </a:cxn>
                  <a:cxn ang="0">
                    <a:pos x="134" y="515"/>
                  </a:cxn>
                  <a:cxn ang="0">
                    <a:pos x="125" y="420"/>
                  </a:cxn>
                  <a:cxn ang="0">
                    <a:pos x="252" y="297"/>
                  </a:cxn>
                  <a:cxn ang="0">
                    <a:pos x="313" y="241"/>
                  </a:cxn>
                  <a:cxn ang="0">
                    <a:pos x="395" y="183"/>
                  </a:cxn>
                </a:cxnLst>
                <a:rect l="0" t="0" r="r" b="b"/>
                <a:pathLst>
                  <a:path w="538" h="1021">
                    <a:moveTo>
                      <a:pt x="395" y="183"/>
                    </a:moveTo>
                    <a:lnTo>
                      <a:pt x="442" y="152"/>
                    </a:lnTo>
                    <a:lnTo>
                      <a:pt x="503" y="118"/>
                    </a:lnTo>
                    <a:lnTo>
                      <a:pt x="538" y="47"/>
                    </a:lnTo>
                    <a:lnTo>
                      <a:pt x="519" y="12"/>
                    </a:lnTo>
                    <a:lnTo>
                      <a:pt x="478" y="0"/>
                    </a:lnTo>
                    <a:lnTo>
                      <a:pt x="425" y="30"/>
                    </a:lnTo>
                    <a:lnTo>
                      <a:pt x="345" y="102"/>
                    </a:lnTo>
                    <a:lnTo>
                      <a:pt x="277" y="162"/>
                    </a:lnTo>
                    <a:lnTo>
                      <a:pt x="220" y="229"/>
                    </a:lnTo>
                    <a:lnTo>
                      <a:pt x="134" y="295"/>
                    </a:lnTo>
                    <a:lnTo>
                      <a:pt x="58" y="381"/>
                    </a:lnTo>
                    <a:lnTo>
                      <a:pt x="67" y="505"/>
                    </a:lnTo>
                    <a:lnTo>
                      <a:pt x="58" y="610"/>
                    </a:lnTo>
                    <a:lnTo>
                      <a:pt x="58" y="696"/>
                    </a:lnTo>
                    <a:lnTo>
                      <a:pt x="39" y="782"/>
                    </a:lnTo>
                    <a:lnTo>
                      <a:pt x="20" y="839"/>
                    </a:lnTo>
                    <a:lnTo>
                      <a:pt x="0" y="973"/>
                    </a:lnTo>
                    <a:lnTo>
                      <a:pt x="58" y="1021"/>
                    </a:lnTo>
                    <a:lnTo>
                      <a:pt x="20" y="1002"/>
                    </a:lnTo>
                    <a:lnTo>
                      <a:pt x="105" y="982"/>
                    </a:lnTo>
                    <a:lnTo>
                      <a:pt x="39" y="954"/>
                    </a:lnTo>
                    <a:lnTo>
                      <a:pt x="153" y="973"/>
                    </a:lnTo>
                    <a:lnTo>
                      <a:pt x="153" y="897"/>
                    </a:lnTo>
                    <a:lnTo>
                      <a:pt x="115" y="811"/>
                    </a:lnTo>
                    <a:lnTo>
                      <a:pt x="125" y="725"/>
                    </a:lnTo>
                    <a:lnTo>
                      <a:pt x="134" y="610"/>
                    </a:lnTo>
                    <a:lnTo>
                      <a:pt x="134" y="515"/>
                    </a:lnTo>
                    <a:lnTo>
                      <a:pt x="125" y="420"/>
                    </a:lnTo>
                    <a:lnTo>
                      <a:pt x="252" y="297"/>
                    </a:lnTo>
                    <a:lnTo>
                      <a:pt x="313" y="241"/>
                    </a:lnTo>
                    <a:lnTo>
                      <a:pt x="395" y="183"/>
                    </a:lnTo>
                    <a:close/>
                  </a:path>
                </a:pathLst>
              </a:custGeom>
              <a:solidFill>
                <a:srgbClr val="000000"/>
              </a:solidFill>
              <a:ln w="9525">
                <a:noFill/>
                <a:round/>
                <a:headEnd/>
                <a:tailEnd/>
              </a:ln>
            </p:spPr>
            <p:txBody>
              <a:bodyPr/>
              <a:lstStyle/>
              <a:p>
                <a:endParaRPr lang="en-US"/>
              </a:p>
            </p:txBody>
          </p:sp>
          <p:sp>
            <p:nvSpPr>
              <p:cNvPr id="34" name="Freeform 9"/>
              <p:cNvSpPr>
                <a:spLocks/>
              </p:cNvSpPr>
              <p:nvPr/>
            </p:nvSpPr>
            <p:spPr bwMode="auto">
              <a:xfrm>
                <a:off x="2670" y="3174"/>
                <a:ext cx="331" cy="451"/>
              </a:xfrm>
              <a:custGeom>
                <a:avLst/>
                <a:gdLst/>
                <a:ahLst/>
                <a:cxnLst>
                  <a:cxn ang="0">
                    <a:pos x="96" y="164"/>
                  </a:cxn>
                  <a:cxn ang="0">
                    <a:pos x="48" y="126"/>
                  </a:cxn>
                  <a:cxn ang="0">
                    <a:pos x="25" y="95"/>
                  </a:cxn>
                  <a:cxn ang="0">
                    <a:pos x="3" y="35"/>
                  </a:cxn>
                  <a:cxn ang="0">
                    <a:pos x="0" y="0"/>
                  </a:cxn>
                  <a:cxn ang="0">
                    <a:pos x="90" y="14"/>
                  </a:cxn>
                  <a:cxn ang="0">
                    <a:pos x="80" y="14"/>
                  </a:cxn>
                  <a:cxn ang="0">
                    <a:pos x="127" y="9"/>
                  </a:cxn>
                  <a:cxn ang="0">
                    <a:pos x="176" y="54"/>
                  </a:cxn>
                  <a:cxn ang="0">
                    <a:pos x="253" y="151"/>
                  </a:cxn>
                  <a:cxn ang="0">
                    <a:pos x="331" y="219"/>
                  </a:cxn>
                  <a:cxn ang="0">
                    <a:pos x="388" y="269"/>
                  </a:cxn>
                  <a:cxn ang="0">
                    <a:pos x="500" y="386"/>
                  </a:cxn>
                  <a:cxn ang="0">
                    <a:pos x="529" y="491"/>
                  </a:cxn>
                  <a:cxn ang="0">
                    <a:pos x="544" y="579"/>
                  </a:cxn>
                  <a:cxn ang="0">
                    <a:pos x="576" y="653"/>
                  </a:cxn>
                  <a:cxn ang="0">
                    <a:pos x="596" y="710"/>
                  </a:cxn>
                  <a:cxn ang="0">
                    <a:pos x="624" y="777"/>
                  </a:cxn>
                  <a:cxn ang="0">
                    <a:pos x="662" y="853"/>
                  </a:cxn>
                  <a:cxn ang="0">
                    <a:pos x="634" y="901"/>
                  </a:cxn>
                  <a:cxn ang="0">
                    <a:pos x="586" y="882"/>
                  </a:cxn>
                  <a:cxn ang="0">
                    <a:pos x="557" y="819"/>
                  </a:cxn>
                  <a:cxn ang="0">
                    <a:pos x="510" y="844"/>
                  </a:cxn>
                  <a:cxn ang="0">
                    <a:pos x="481" y="787"/>
                  </a:cxn>
                  <a:cxn ang="0">
                    <a:pos x="541" y="757"/>
                  </a:cxn>
                  <a:cxn ang="0">
                    <a:pos x="522" y="689"/>
                  </a:cxn>
                  <a:cxn ang="0">
                    <a:pos x="481" y="586"/>
                  </a:cxn>
                  <a:cxn ang="0">
                    <a:pos x="481" y="481"/>
                  </a:cxn>
                  <a:cxn ang="0">
                    <a:pos x="386" y="357"/>
                  </a:cxn>
                  <a:cxn ang="0">
                    <a:pos x="304" y="314"/>
                  </a:cxn>
                  <a:cxn ang="0">
                    <a:pos x="221" y="249"/>
                  </a:cxn>
                  <a:cxn ang="0">
                    <a:pos x="141" y="196"/>
                  </a:cxn>
                  <a:cxn ang="0">
                    <a:pos x="96" y="164"/>
                  </a:cxn>
                </a:cxnLst>
                <a:rect l="0" t="0" r="r" b="b"/>
                <a:pathLst>
                  <a:path w="662" h="901">
                    <a:moveTo>
                      <a:pt x="96" y="164"/>
                    </a:moveTo>
                    <a:lnTo>
                      <a:pt x="48" y="126"/>
                    </a:lnTo>
                    <a:lnTo>
                      <a:pt x="25" y="95"/>
                    </a:lnTo>
                    <a:lnTo>
                      <a:pt x="3" y="35"/>
                    </a:lnTo>
                    <a:lnTo>
                      <a:pt x="0" y="0"/>
                    </a:lnTo>
                    <a:lnTo>
                      <a:pt x="90" y="14"/>
                    </a:lnTo>
                    <a:lnTo>
                      <a:pt x="80" y="14"/>
                    </a:lnTo>
                    <a:lnTo>
                      <a:pt x="127" y="9"/>
                    </a:lnTo>
                    <a:lnTo>
                      <a:pt x="176" y="54"/>
                    </a:lnTo>
                    <a:lnTo>
                      <a:pt x="253" y="151"/>
                    </a:lnTo>
                    <a:lnTo>
                      <a:pt x="331" y="219"/>
                    </a:lnTo>
                    <a:lnTo>
                      <a:pt x="388" y="269"/>
                    </a:lnTo>
                    <a:lnTo>
                      <a:pt x="500" y="386"/>
                    </a:lnTo>
                    <a:lnTo>
                      <a:pt x="529" y="491"/>
                    </a:lnTo>
                    <a:lnTo>
                      <a:pt x="544" y="579"/>
                    </a:lnTo>
                    <a:lnTo>
                      <a:pt x="576" y="653"/>
                    </a:lnTo>
                    <a:lnTo>
                      <a:pt x="596" y="710"/>
                    </a:lnTo>
                    <a:lnTo>
                      <a:pt x="624" y="777"/>
                    </a:lnTo>
                    <a:lnTo>
                      <a:pt x="662" y="853"/>
                    </a:lnTo>
                    <a:lnTo>
                      <a:pt x="634" y="901"/>
                    </a:lnTo>
                    <a:lnTo>
                      <a:pt x="586" y="882"/>
                    </a:lnTo>
                    <a:lnTo>
                      <a:pt x="557" y="819"/>
                    </a:lnTo>
                    <a:lnTo>
                      <a:pt x="510" y="844"/>
                    </a:lnTo>
                    <a:lnTo>
                      <a:pt x="481" y="787"/>
                    </a:lnTo>
                    <a:lnTo>
                      <a:pt x="541" y="757"/>
                    </a:lnTo>
                    <a:lnTo>
                      <a:pt x="522" y="689"/>
                    </a:lnTo>
                    <a:lnTo>
                      <a:pt x="481" y="586"/>
                    </a:lnTo>
                    <a:lnTo>
                      <a:pt x="481" y="481"/>
                    </a:lnTo>
                    <a:lnTo>
                      <a:pt x="386" y="357"/>
                    </a:lnTo>
                    <a:lnTo>
                      <a:pt x="304" y="314"/>
                    </a:lnTo>
                    <a:lnTo>
                      <a:pt x="221" y="249"/>
                    </a:lnTo>
                    <a:lnTo>
                      <a:pt x="141" y="196"/>
                    </a:lnTo>
                    <a:lnTo>
                      <a:pt x="96" y="164"/>
                    </a:lnTo>
                    <a:close/>
                  </a:path>
                </a:pathLst>
              </a:custGeom>
              <a:solidFill>
                <a:srgbClr val="000000"/>
              </a:solidFill>
              <a:ln w="9525">
                <a:noFill/>
                <a:round/>
                <a:headEnd/>
                <a:tailEnd/>
              </a:ln>
            </p:spPr>
            <p:txBody>
              <a:bodyPr/>
              <a:lstStyle/>
              <a:p>
                <a:endParaRPr lang="en-US"/>
              </a:p>
            </p:txBody>
          </p:sp>
          <p:sp>
            <p:nvSpPr>
              <p:cNvPr id="35" name="Freeform 10"/>
              <p:cNvSpPr>
                <a:spLocks/>
              </p:cNvSpPr>
              <p:nvPr/>
            </p:nvSpPr>
            <p:spPr bwMode="auto">
              <a:xfrm>
                <a:off x="2534" y="3171"/>
                <a:ext cx="213" cy="401"/>
              </a:xfrm>
              <a:custGeom>
                <a:avLst/>
                <a:gdLst/>
                <a:ahLst/>
                <a:cxnLst>
                  <a:cxn ang="0">
                    <a:pos x="162" y="0"/>
                  </a:cxn>
                  <a:cxn ang="0">
                    <a:pos x="226" y="0"/>
                  </a:cxn>
                  <a:cxn ang="0">
                    <a:pos x="304" y="14"/>
                  </a:cxn>
                  <a:cxn ang="0">
                    <a:pos x="347" y="57"/>
                  </a:cxn>
                  <a:cxn ang="0">
                    <a:pos x="388" y="134"/>
                  </a:cxn>
                  <a:cxn ang="0">
                    <a:pos x="410" y="192"/>
                  </a:cxn>
                  <a:cxn ang="0">
                    <a:pos x="424" y="262"/>
                  </a:cxn>
                  <a:cxn ang="0">
                    <a:pos x="424" y="347"/>
                  </a:cxn>
                  <a:cxn ang="0">
                    <a:pos x="417" y="433"/>
                  </a:cxn>
                  <a:cxn ang="0">
                    <a:pos x="410" y="524"/>
                  </a:cxn>
                  <a:cxn ang="0">
                    <a:pos x="381" y="638"/>
                  </a:cxn>
                  <a:cxn ang="0">
                    <a:pos x="347" y="716"/>
                  </a:cxn>
                  <a:cxn ang="0">
                    <a:pos x="282" y="780"/>
                  </a:cxn>
                  <a:cxn ang="0">
                    <a:pos x="212" y="801"/>
                  </a:cxn>
                  <a:cxn ang="0">
                    <a:pos x="134" y="780"/>
                  </a:cxn>
                  <a:cxn ang="0">
                    <a:pos x="84" y="681"/>
                  </a:cxn>
                  <a:cxn ang="0">
                    <a:pos x="50" y="589"/>
                  </a:cxn>
                  <a:cxn ang="0">
                    <a:pos x="28" y="481"/>
                  </a:cxn>
                  <a:cxn ang="0">
                    <a:pos x="0" y="382"/>
                  </a:cxn>
                  <a:cxn ang="0">
                    <a:pos x="0" y="248"/>
                  </a:cxn>
                  <a:cxn ang="0">
                    <a:pos x="21" y="156"/>
                  </a:cxn>
                  <a:cxn ang="0">
                    <a:pos x="50" y="84"/>
                  </a:cxn>
                  <a:cxn ang="0">
                    <a:pos x="84" y="0"/>
                  </a:cxn>
                  <a:cxn ang="0">
                    <a:pos x="162" y="0"/>
                  </a:cxn>
                </a:cxnLst>
                <a:rect l="0" t="0" r="r" b="b"/>
                <a:pathLst>
                  <a:path w="424" h="801">
                    <a:moveTo>
                      <a:pt x="162" y="0"/>
                    </a:moveTo>
                    <a:lnTo>
                      <a:pt x="226" y="0"/>
                    </a:lnTo>
                    <a:lnTo>
                      <a:pt x="304" y="14"/>
                    </a:lnTo>
                    <a:lnTo>
                      <a:pt x="347" y="57"/>
                    </a:lnTo>
                    <a:lnTo>
                      <a:pt x="388" y="134"/>
                    </a:lnTo>
                    <a:lnTo>
                      <a:pt x="410" y="192"/>
                    </a:lnTo>
                    <a:lnTo>
                      <a:pt x="424" y="262"/>
                    </a:lnTo>
                    <a:lnTo>
                      <a:pt x="424" y="347"/>
                    </a:lnTo>
                    <a:lnTo>
                      <a:pt x="417" y="433"/>
                    </a:lnTo>
                    <a:lnTo>
                      <a:pt x="410" y="524"/>
                    </a:lnTo>
                    <a:lnTo>
                      <a:pt x="381" y="638"/>
                    </a:lnTo>
                    <a:lnTo>
                      <a:pt x="347" y="716"/>
                    </a:lnTo>
                    <a:lnTo>
                      <a:pt x="282" y="780"/>
                    </a:lnTo>
                    <a:lnTo>
                      <a:pt x="212" y="801"/>
                    </a:lnTo>
                    <a:lnTo>
                      <a:pt x="134" y="780"/>
                    </a:lnTo>
                    <a:lnTo>
                      <a:pt x="84" y="681"/>
                    </a:lnTo>
                    <a:lnTo>
                      <a:pt x="50" y="589"/>
                    </a:lnTo>
                    <a:lnTo>
                      <a:pt x="28" y="481"/>
                    </a:lnTo>
                    <a:lnTo>
                      <a:pt x="0" y="382"/>
                    </a:lnTo>
                    <a:lnTo>
                      <a:pt x="0" y="248"/>
                    </a:lnTo>
                    <a:lnTo>
                      <a:pt x="21" y="156"/>
                    </a:lnTo>
                    <a:lnTo>
                      <a:pt x="50" y="84"/>
                    </a:lnTo>
                    <a:lnTo>
                      <a:pt x="84" y="0"/>
                    </a:lnTo>
                    <a:lnTo>
                      <a:pt x="162" y="0"/>
                    </a:lnTo>
                    <a:close/>
                  </a:path>
                </a:pathLst>
              </a:custGeom>
              <a:solidFill>
                <a:srgbClr val="000000"/>
              </a:solidFill>
              <a:ln w="9525">
                <a:noFill/>
                <a:round/>
                <a:headEnd/>
                <a:tailEnd/>
              </a:ln>
            </p:spPr>
            <p:txBody>
              <a:bodyPr/>
              <a:lstStyle/>
              <a:p>
                <a:endParaRPr lang="en-US"/>
              </a:p>
            </p:txBody>
          </p:sp>
          <p:sp>
            <p:nvSpPr>
              <p:cNvPr id="36" name="Freeform 11"/>
              <p:cNvSpPr>
                <a:spLocks/>
              </p:cNvSpPr>
              <p:nvPr/>
            </p:nvSpPr>
            <p:spPr bwMode="auto">
              <a:xfrm>
                <a:off x="2676" y="3515"/>
                <a:ext cx="163" cy="461"/>
              </a:xfrm>
              <a:custGeom>
                <a:avLst/>
                <a:gdLst/>
                <a:ahLst/>
                <a:cxnLst>
                  <a:cxn ang="0">
                    <a:pos x="61" y="106"/>
                  </a:cxn>
                  <a:cxn ang="0">
                    <a:pos x="18" y="45"/>
                  </a:cxn>
                  <a:cxn ang="0">
                    <a:pos x="32" y="0"/>
                  </a:cxn>
                  <a:cxn ang="0">
                    <a:pos x="75" y="0"/>
                  </a:cxn>
                  <a:cxn ang="0">
                    <a:pos x="124" y="49"/>
                  </a:cxn>
                  <a:cxn ang="0">
                    <a:pos x="189" y="151"/>
                  </a:cxn>
                  <a:cxn ang="0">
                    <a:pos x="224" y="249"/>
                  </a:cxn>
                  <a:cxn ang="0">
                    <a:pos x="255" y="343"/>
                  </a:cxn>
                  <a:cxn ang="0">
                    <a:pos x="266" y="430"/>
                  </a:cxn>
                  <a:cxn ang="0">
                    <a:pos x="263" y="476"/>
                  </a:cxn>
                  <a:cxn ang="0">
                    <a:pos x="232" y="532"/>
                  </a:cxn>
                  <a:cxn ang="0">
                    <a:pos x="178" y="683"/>
                  </a:cxn>
                  <a:cxn ang="0">
                    <a:pos x="117" y="769"/>
                  </a:cxn>
                  <a:cxn ang="0">
                    <a:pos x="103" y="807"/>
                  </a:cxn>
                  <a:cxn ang="0">
                    <a:pos x="160" y="814"/>
                  </a:cxn>
                  <a:cxn ang="0">
                    <a:pos x="235" y="814"/>
                  </a:cxn>
                  <a:cxn ang="0">
                    <a:pos x="327" y="849"/>
                  </a:cxn>
                  <a:cxn ang="0">
                    <a:pos x="320" y="875"/>
                  </a:cxn>
                  <a:cxn ang="0">
                    <a:pos x="306" y="905"/>
                  </a:cxn>
                  <a:cxn ang="0">
                    <a:pos x="277" y="920"/>
                  </a:cxn>
                  <a:cxn ang="0">
                    <a:pos x="221" y="898"/>
                  </a:cxn>
                  <a:cxn ang="0">
                    <a:pos x="160" y="864"/>
                  </a:cxn>
                  <a:cxn ang="0">
                    <a:pos x="75" y="860"/>
                  </a:cxn>
                  <a:cxn ang="0">
                    <a:pos x="22" y="872"/>
                  </a:cxn>
                  <a:cxn ang="0">
                    <a:pos x="0" y="852"/>
                  </a:cxn>
                  <a:cxn ang="0">
                    <a:pos x="0" y="826"/>
                  </a:cxn>
                  <a:cxn ang="0">
                    <a:pos x="29" y="796"/>
                  </a:cxn>
                  <a:cxn ang="0">
                    <a:pos x="75" y="746"/>
                  </a:cxn>
                  <a:cxn ang="0">
                    <a:pos x="156" y="622"/>
                  </a:cxn>
                  <a:cxn ang="0">
                    <a:pos x="192" y="513"/>
                  </a:cxn>
                  <a:cxn ang="0">
                    <a:pos x="203" y="408"/>
                  </a:cxn>
                  <a:cxn ang="0">
                    <a:pos x="199" y="350"/>
                  </a:cxn>
                  <a:cxn ang="0">
                    <a:pos x="171" y="249"/>
                  </a:cxn>
                  <a:cxn ang="0">
                    <a:pos x="96" y="139"/>
                  </a:cxn>
                  <a:cxn ang="0">
                    <a:pos x="43" y="83"/>
                  </a:cxn>
                  <a:cxn ang="0">
                    <a:pos x="61" y="106"/>
                  </a:cxn>
                </a:cxnLst>
                <a:rect l="0" t="0" r="r" b="b"/>
                <a:pathLst>
                  <a:path w="327" h="920">
                    <a:moveTo>
                      <a:pt x="61" y="106"/>
                    </a:moveTo>
                    <a:lnTo>
                      <a:pt x="18" y="45"/>
                    </a:lnTo>
                    <a:lnTo>
                      <a:pt x="32" y="0"/>
                    </a:lnTo>
                    <a:lnTo>
                      <a:pt x="75" y="0"/>
                    </a:lnTo>
                    <a:lnTo>
                      <a:pt x="124" y="49"/>
                    </a:lnTo>
                    <a:lnTo>
                      <a:pt x="189" y="151"/>
                    </a:lnTo>
                    <a:lnTo>
                      <a:pt x="224" y="249"/>
                    </a:lnTo>
                    <a:lnTo>
                      <a:pt x="255" y="343"/>
                    </a:lnTo>
                    <a:lnTo>
                      <a:pt x="266" y="430"/>
                    </a:lnTo>
                    <a:lnTo>
                      <a:pt x="263" y="476"/>
                    </a:lnTo>
                    <a:lnTo>
                      <a:pt x="232" y="532"/>
                    </a:lnTo>
                    <a:lnTo>
                      <a:pt x="178" y="683"/>
                    </a:lnTo>
                    <a:lnTo>
                      <a:pt x="117" y="769"/>
                    </a:lnTo>
                    <a:lnTo>
                      <a:pt x="103" y="807"/>
                    </a:lnTo>
                    <a:lnTo>
                      <a:pt x="160" y="814"/>
                    </a:lnTo>
                    <a:lnTo>
                      <a:pt x="235" y="814"/>
                    </a:lnTo>
                    <a:lnTo>
                      <a:pt x="327" y="849"/>
                    </a:lnTo>
                    <a:lnTo>
                      <a:pt x="320" y="875"/>
                    </a:lnTo>
                    <a:lnTo>
                      <a:pt x="306" y="905"/>
                    </a:lnTo>
                    <a:lnTo>
                      <a:pt x="277" y="920"/>
                    </a:lnTo>
                    <a:lnTo>
                      <a:pt x="221" y="898"/>
                    </a:lnTo>
                    <a:lnTo>
                      <a:pt x="160" y="864"/>
                    </a:lnTo>
                    <a:lnTo>
                      <a:pt x="75" y="860"/>
                    </a:lnTo>
                    <a:lnTo>
                      <a:pt x="22" y="872"/>
                    </a:lnTo>
                    <a:lnTo>
                      <a:pt x="0" y="852"/>
                    </a:lnTo>
                    <a:lnTo>
                      <a:pt x="0" y="826"/>
                    </a:lnTo>
                    <a:lnTo>
                      <a:pt x="29" y="796"/>
                    </a:lnTo>
                    <a:lnTo>
                      <a:pt x="75" y="746"/>
                    </a:lnTo>
                    <a:lnTo>
                      <a:pt x="156" y="622"/>
                    </a:lnTo>
                    <a:lnTo>
                      <a:pt x="192" y="513"/>
                    </a:lnTo>
                    <a:lnTo>
                      <a:pt x="203" y="408"/>
                    </a:lnTo>
                    <a:lnTo>
                      <a:pt x="199" y="350"/>
                    </a:lnTo>
                    <a:lnTo>
                      <a:pt x="171" y="249"/>
                    </a:lnTo>
                    <a:lnTo>
                      <a:pt x="96" y="139"/>
                    </a:lnTo>
                    <a:lnTo>
                      <a:pt x="43" y="83"/>
                    </a:lnTo>
                    <a:lnTo>
                      <a:pt x="61" y="106"/>
                    </a:lnTo>
                    <a:close/>
                  </a:path>
                </a:pathLst>
              </a:custGeom>
              <a:solidFill>
                <a:srgbClr val="000000"/>
              </a:solidFill>
              <a:ln w="9525">
                <a:noFill/>
                <a:round/>
                <a:headEnd/>
                <a:tailEnd/>
              </a:ln>
            </p:spPr>
            <p:txBody>
              <a:bodyPr/>
              <a:lstStyle/>
              <a:p>
                <a:endParaRPr lang="en-US"/>
              </a:p>
            </p:txBody>
          </p:sp>
          <p:sp>
            <p:nvSpPr>
              <p:cNvPr id="37" name="Freeform 12"/>
              <p:cNvSpPr>
                <a:spLocks/>
              </p:cNvSpPr>
              <p:nvPr/>
            </p:nvSpPr>
            <p:spPr bwMode="auto">
              <a:xfrm>
                <a:off x="2460" y="3508"/>
                <a:ext cx="163" cy="491"/>
              </a:xfrm>
              <a:custGeom>
                <a:avLst/>
                <a:gdLst/>
                <a:ahLst/>
                <a:cxnLst>
                  <a:cxn ang="0">
                    <a:pos x="169" y="177"/>
                  </a:cxn>
                  <a:cxn ang="0">
                    <a:pos x="219" y="78"/>
                  </a:cxn>
                  <a:cxn ang="0">
                    <a:pos x="266" y="0"/>
                  </a:cxn>
                  <a:cxn ang="0">
                    <a:pos x="302" y="0"/>
                  </a:cxn>
                  <a:cxn ang="0">
                    <a:pos x="323" y="31"/>
                  </a:cxn>
                  <a:cxn ang="0">
                    <a:pos x="326" y="85"/>
                  </a:cxn>
                  <a:cxn ang="0">
                    <a:pos x="296" y="123"/>
                  </a:cxn>
                  <a:cxn ang="0">
                    <a:pos x="245" y="173"/>
                  </a:cxn>
                  <a:cxn ang="0">
                    <a:pos x="204" y="229"/>
                  </a:cxn>
                  <a:cxn ang="0">
                    <a:pos x="163" y="307"/>
                  </a:cxn>
                  <a:cxn ang="0">
                    <a:pos x="145" y="359"/>
                  </a:cxn>
                  <a:cxn ang="0">
                    <a:pos x="127" y="427"/>
                  </a:cxn>
                  <a:cxn ang="0">
                    <a:pos x="125" y="512"/>
                  </a:cxn>
                  <a:cxn ang="0">
                    <a:pos x="130" y="590"/>
                  </a:cxn>
                  <a:cxn ang="0">
                    <a:pos x="151" y="685"/>
                  </a:cxn>
                  <a:cxn ang="0">
                    <a:pos x="189" y="770"/>
                  </a:cxn>
                  <a:cxn ang="0">
                    <a:pos x="222" y="819"/>
                  </a:cxn>
                  <a:cxn ang="0">
                    <a:pos x="243" y="854"/>
                  </a:cxn>
                  <a:cxn ang="0">
                    <a:pos x="245" y="883"/>
                  </a:cxn>
                  <a:cxn ang="0">
                    <a:pos x="228" y="893"/>
                  </a:cxn>
                  <a:cxn ang="0">
                    <a:pos x="187" y="900"/>
                  </a:cxn>
                  <a:cxn ang="0">
                    <a:pos x="125" y="921"/>
                  </a:cxn>
                  <a:cxn ang="0">
                    <a:pos x="77" y="950"/>
                  </a:cxn>
                  <a:cxn ang="0">
                    <a:pos x="47" y="982"/>
                  </a:cxn>
                  <a:cxn ang="0">
                    <a:pos x="21" y="975"/>
                  </a:cxn>
                  <a:cxn ang="0">
                    <a:pos x="0" y="935"/>
                  </a:cxn>
                  <a:cxn ang="0">
                    <a:pos x="0" y="903"/>
                  </a:cxn>
                  <a:cxn ang="0">
                    <a:pos x="47" y="876"/>
                  </a:cxn>
                  <a:cxn ang="0">
                    <a:pos x="127" y="858"/>
                  </a:cxn>
                  <a:cxn ang="0">
                    <a:pos x="201" y="847"/>
                  </a:cxn>
                  <a:cxn ang="0">
                    <a:pos x="169" y="808"/>
                  </a:cxn>
                  <a:cxn ang="0">
                    <a:pos x="148" y="759"/>
                  </a:cxn>
                  <a:cxn ang="0">
                    <a:pos x="121" y="689"/>
                  </a:cxn>
                  <a:cxn ang="0">
                    <a:pos x="91" y="615"/>
                  </a:cxn>
                  <a:cxn ang="0">
                    <a:pos x="83" y="523"/>
                  </a:cxn>
                  <a:cxn ang="0">
                    <a:pos x="80" y="435"/>
                  </a:cxn>
                  <a:cxn ang="0">
                    <a:pos x="101" y="350"/>
                  </a:cxn>
                  <a:cxn ang="0">
                    <a:pos x="139" y="237"/>
                  </a:cxn>
                  <a:cxn ang="0">
                    <a:pos x="169" y="177"/>
                  </a:cxn>
                </a:cxnLst>
                <a:rect l="0" t="0" r="r" b="b"/>
                <a:pathLst>
                  <a:path w="326" h="982">
                    <a:moveTo>
                      <a:pt x="169" y="177"/>
                    </a:moveTo>
                    <a:lnTo>
                      <a:pt x="219" y="78"/>
                    </a:lnTo>
                    <a:lnTo>
                      <a:pt x="266" y="0"/>
                    </a:lnTo>
                    <a:lnTo>
                      <a:pt x="302" y="0"/>
                    </a:lnTo>
                    <a:lnTo>
                      <a:pt x="323" y="31"/>
                    </a:lnTo>
                    <a:lnTo>
                      <a:pt x="326" y="85"/>
                    </a:lnTo>
                    <a:lnTo>
                      <a:pt x="296" y="123"/>
                    </a:lnTo>
                    <a:lnTo>
                      <a:pt x="245" y="173"/>
                    </a:lnTo>
                    <a:lnTo>
                      <a:pt x="204" y="229"/>
                    </a:lnTo>
                    <a:lnTo>
                      <a:pt x="163" y="307"/>
                    </a:lnTo>
                    <a:lnTo>
                      <a:pt x="145" y="359"/>
                    </a:lnTo>
                    <a:lnTo>
                      <a:pt x="127" y="427"/>
                    </a:lnTo>
                    <a:lnTo>
                      <a:pt x="125" y="512"/>
                    </a:lnTo>
                    <a:lnTo>
                      <a:pt x="130" y="590"/>
                    </a:lnTo>
                    <a:lnTo>
                      <a:pt x="151" y="685"/>
                    </a:lnTo>
                    <a:lnTo>
                      <a:pt x="189" y="770"/>
                    </a:lnTo>
                    <a:lnTo>
                      <a:pt x="222" y="819"/>
                    </a:lnTo>
                    <a:lnTo>
                      <a:pt x="243" y="854"/>
                    </a:lnTo>
                    <a:lnTo>
                      <a:pt x="245" y="883"/>
                    </a:lnTo>
                    <a:lnTo>
                      <a:pt x="228" y="893"/>
                    </a:lnTo>
                    <a:lnTo>
                      <a:pt x="187" y="900"/>
                    </a:lnTo>
                    <a:lnTo>
                      <a:pt x="125" y="921"/>
                    </a:lnTo>
                    <a:lnTo>
                      <a:pt x="77" y="950"/>
                    </a:lnTo>
                    <a:lnTo>
                      <a:pt x="47" y="982"/>
                    </a:lnTo>
                    <a:lnTo>
                      <a:pt x="21" y="975"/>
                    </a:lnTo>
                    <a:lnTo>
                      <a:pt x="0" y="935"/>
                    </a:lnTo>
                    <a:lnTo>
                      <a:pt x="0" y="903"/>
                    </a:lnTo>
                    <a:lnTo>
                      <a:pt x="47" y="876"/>
                    </a:lnTo>
                    <a:lnTo>
                      <a:pt x="127" y="858"/>
                    </a:lnTo>
                    <a:lnTo>
                      <a:pt x="201" y="847"/>
                    </a:lnTo>
                    <a:lnTo>
                      <a:pt x="169" y="808"/>
                    </a:lnTo>
                    <a:lnTo>
                      <a:pt x="148" y="759"/>
                    </a:lnTo>
                    <a:lnTo>
                      <a:pt x="121" y="689"/>
                    </a:lnTo>
                    <a:lnTo>
                      <a:pt x="91" y="615"/>
                    </a:lnTo>
                    <a:lnTo>
                      <a:pt x="83" y="523"/>
                    </a:lnTo>
                    <a:lnTo>
                      <a:pt x="80" y="435"/>
                    </a:lnTo>
                    <a:lnTo>
                      <a:pt x="101" y="350"/>
                    </a:lnTo>
                    <a:lnTo>
                      <a:pt x="139" y="237"/>
                    </a:lnTo>
                    <a:lnTo>
                      <a:pt x="169" y="177"/>
                    </a:lnTo>
                    <a:close/>
                  </a:path>
                </a:pathLst>
              </a:custGeom>
              <a:solidFill>
                <a:srgbClr val="000000"/>
              </a:solidFill>
              <a:ln w="9525">
                <a:noFill/>
                <a:round/>
                <a:headEnd/>
                <a:tailEnd/>
              </a:ln>
            </p:spPr>
            <p:txBody>
              <a:bodyPr/>
              <a:lstStyle/>
              <a:p>
                <a:endParaRPr lang="en-US"/>
              </a:p>
            </p:txBody>
          </p:sp>
        </p:grpSp>
        <p:grpSp>
          <p:nvGrpSpPr>
            <p:cNvPr id="14" name="Group 23"/>
            <p:cNvGrpSpPr>
              <a:grpSpLocks/>
            </p:cNvGrpSpPr>
            <p:nvPr/>
          </p:nvGrpSpPr>
          <p:grpSpPr bwMode="auto">
            <a:xfrm>
              <a:off x="1970" y="3535"/>
              <a:ext cx="1390" cy="491"/>
              <a:chOff x="1970" y="3535"/>
              <a:chExt cx="1390" cy="491"/>
            </a:xfrm>
          </p:grpSpPr>
          <p:sp>
            <p:nvSpPr>
              <p:cNvPr id="23" name="Freeform 14"/>
              <p:cNvSpPr>
                <a:spLocks/>
              </p:cNvSpPr>
              <p:nvPr/>
            </p:nvSpPr>
            <p:spPr bwMode="auto">
              <a:xfrm>
                <a:off x="2180" y="3612"/>
                <a:ext cx="968" cy="149"/>
              </a:xfrm>
              <a:custGeom>
                <a:avLst/>
                <a:gdLst/>
                <a:ahLst/>
                <a:cxnLst>
                  <a:cxn ang="0">
                    <a:pos x="0" y="210"/>
                  </a:cxn>
                  <a:cxn ang="0">
                    <a:pos x="134" y="153"/>
                  </a:cxn>
                  <a:cxn ang="0">
                    <a:pos x="230" y="117"/>
                  </a:cxn>
                  <a:cxn ang="0">
                    <a:pos x="329" y="92"/>
                  </a:cxn>
                  <a:cxn ang="0">
                    <a:pos x="457" y="64"/>
                  </a:cxn>
                  <a:cxn ang="0">
                    <a:pos x="602" y="43"/>
                  </a:cxn>
                  <a:cxn ang="0">
                    <a:pos x="808" y="18"/>
                  </a:cxn>
                  <a:cxn ang="0">
                    <a:pos x="1095" y="0"/>
                  </a:cxn>
                  <a:cxn ang="0">
                    <a:pos x="1283" y="0"/>
                  </a:cxn>
                  <a:cxn ang="0">
                    <a:pos x="1418" y="7"/>
                  </a:cxn>
                  <a:cxn ang="0">
                    <a:pos x="1573" y="21"/>
                  </a:cxn>
                  <a:cxn ang="0">
                    <a:pos x="1701" y="36"/>
                  </a:cxn>
                  <a:cxn ang="0">
                    <a:pos x="1832" y="64"/>
                  </a:cxn>
                  <a:cxn ang="0">
                    <a:pos x="1936" y="99"/>
                  </a:cxn>
                  <a:cxn ang="0">
                    <a:pos x="1904" y="203"/>
                  </a:cxn>
                  <a:cxn ang="0">
                    <a:pos x="1807" y="174"/>
                  </a:cxn>
                  <a:cxn ang="0">
                    <a:pos x="1687" y="149"/>
                  </a:cxn>
                  <a:cxn ang="0">
                    <a:pos x="1573" y="128"/>
                  </a:cxn>
                  <a:cxn ang="0">
                    <a:pos x="1460" y="117"/>
                  </a:cxn>
                  <a:cxn ang="0">
                    <a:pos x="1354" y="117"/>
                  </a:cxn>
                  <a:cxn ang="0">
                    <a:pos x="1198" y="113"/>
                  </a:cxn>
                  <a:cxn ang="0">
                    <a:pos x="1056" y="117"/>
                  </a:cxn>
                  <a:cxn ang="0">
                    <a:pos x="808" y="131"/>
                  </a:cxn>
                  <a:cxn ang="0">
                    <a:pos x="651" y="145"/>
                  </a:cxn>
                  <a:cxn ang="0">
                    <a:pos x="567" y="160"/>
                  </a:cxn>
                  <a:cxn ang="0">
                    <a:pos x="468" y="171"/>
                  </a:cxn>
                  <a:cxn ang="0">
                    <a:pos x="369" y="192"/>
                  </a:cxn>
                  <a:cxn ang="0">
                    <a:pos x="255" y="223"/>
                  </a:cxn>
                  <a:cxn ang="0">
                    <a:pos x="187" y="241"/>
                  </a:cxn>
                  <a:cxn ang="0">
                    <a:pos x="113" y="273"/>
                  </a:cxn>
                  <a:cxn ang="0">
                    <a:pos x="49" y="298"/>
                  </a:cxn>
                  <a:cxn ang="0">
                    <a:pos x="0" y="210"/>
                  </a:cxn>
                </a:cxnLst>
                <a:rect l="0" t="0" r="r" b="b"/>
                <a:pathLst>
                  <a:path w="1936" h="298">
                    <a:moveTo>
                      <a:pt x="0" y="210"/>
                    </a:moveTo>
                    <a:lnTo>
                      <a:pt x="134" y="153"/>
                    </a:lnTo>
                    <a:lnTo>
                      <a:pt x="230" y="117"/>
                    </a:lnTo>
                    <a:lnTo>
                      <a:pt x="329" y="92"/>
                    </a:lnTo>
                    <a:lnTo>
                      <a:pt x="457" y="64"/>
                    </a:lnTo>
                    <a:lnTo>
                      <a:pt x="602" y="43"/>
                    </a:lnTo>
                    <a:lnTo>
                      <a:pt x="808" y="18"/>
                    </a:lnTo>
                    <a:lnTo>
                      <a:pt x="1095" y="0"/>
                    </a:lnTo>
                    <a:lnTo>
                      <a:pt x="1283" y="0"/>
                    </a:lnTo>
                    <a:lnTo>
                      <a:pt x="1418" y="7"/>
                    </a:lnTo>
                    <a:lnTo>
                      <a:pt x="1573" y="21"/>
                    </a:lnTo>
                    <a:lnTo>
                      <a:pt x="1701" y="36"/>
                    </a:lnTo>
                    <a:lnTo>
                      <a:pt x="1832" y="64"/>
                    </a:lnTo>
                    <a:lnTo>
                      <a:pt x="1936" y="99"/>
                    </a:lnTo>
                    <a:lnTo>
                      <a:pt x="1904" y="203"/>
                    </a:lnTo>
                    <a:lnTo>
                      <a:pt x="1807" y="174"/>
                    </a:lnTo>
                    <a:lnTo>
                      <a:pt x="1687" y="149"/>
                    </a:lnTo>
                    <a:lnTo>
                      <a:pt x="1573" y="128"/>
                    </a:lnTo>
                    <a:lnTo>
                      <a:pt x="1460" y="117"/>
                    </a:lnTo>
                    <a:lnTo>
                      <a:pt x="1354" y="117"/>
                    </a:lnTo>
                    <a:lnTo>
                      <a:pt x="1198" y="113"/>
                    </a:lnTo>
                    <a:lnTo>
                      <a:pt x="1056" y="117"/>
                    </a:lnTo>
                    <a:lnTo>
                      <a:pt x="808" y="131"/>
                    </a:lnTo>
                    <a:lnTo>
                      <a:pt x="651" y="145"/>
                    </a:lnTo>
                    <a:lnTo>
                      <a:pt x="567" y="160"/>
                    </a:lnTo>
                    <a:lnTo>
                      <a:pt x="468" y="171"/>
                    </a:lnTo>
                    <a:lnTo>
                      <a:pt x="369" y="192"/>
                    </a:lnTo>
                    <a:lnTo>
                      <a:pt x="255" y="223"/>
                    </a:lnTo>
                    <a:lnTo>
                      <a:pt x="187" y="241"/>
                    </a:lnTo>
                    <a:lnTo>
                      <a:pt x="113" y="273"/>
                    </a:lnTo>
                    <a:lnTo>
                      <a:pt x="49" y="298"/>
                    </a:lnTo>
                    <a:lnTo>
                      <a:pt x="0" y="210"/>
                    </a:lnTo>
                    <a:close/>
                  </a:path>
                </a:pathLst>
              </a:custGeom>
              <a:solidFill>
                <a:srgbClr val="000099"/>
              </a:solidFill>
              <a:ln w="9525">
                <a:noFill/>
                <a:round/>
                <a:headEnd/>
                <a:tailEnd/>
              </a:ln>
            </p:spPr>
            <p:txBody>
              <a:bodyPr/>
              <a:lstStyle/>
              <a:p>
                <a:endParaRPr lang="en-US"/>
              </a:p>
            </p:txBody>
          </p:sp>
          <p:grpSp>
            <p:nvGrpSpPr>
              <p:cNvPr id="24" name="Group 18"/>
              <p:cNvGrpSpPr>
                <a:grpSpLocks/>
              </p:cNvGrpSpPr>
              <p:nvPr/>
            </p:nvGrpSpPr>
            <p:grpSpPr bwMode="auto">
              <a:xfrm>
                <a:off x="3106" y="3535"/>
                <a:ext cx="254" cy="423"/>
                <a:chOff x="3106" y="3535"/>
                <a:chExt cx="254" cy="423"/>
              </a:xfrm>
            </p:grpSpPr>
            <p:sp>
              <p:nvSpPr>
                <p:cNvPr id="29" name="Freeform 15"/>
                <p:cNvSpPr>
                  <a:spLocks/>
                </p:cNvSpPr>
                <p:nvPr/>
              </p:nvSpPr>
              <p:spPr bwMode="auto">
                <a:xfrm>
                  <a:off x="3140" y="3546"/>
                  <a:ext cx="220" cy="412"/>
                </a:xfrm>
                <a:custGeom>
                  <a:avLst/>
                  <a:gdLst/>
                  <a:ahLst/>
                  <a:cxnLst>
                    <a:cxn ang="0">
                      <a:pos x="388" y="470"/>
                    </a:cxn>
                    <a:cxn ang="0">
                      <a:pos x="401" y="426"/>
                    </a:cxn>
                    <a:cxn ang="0">
                      <a:pos x="413" y="384"/>
                    </a:cxn>
                    <a:cxn ang="0">
                      <a:pos x="424" y="340"/>
                    </a:cxn>
                    <a:cxn ang="0">
                      <a:pos x="430" y="298"/>
                    </a:cxn>
                    <a:cxn ang="0">
                      <a:pos x="436" y="259"/>
                    </a:cxn>
                    <a:cxn ang="0">
                      <a:pos x="438" y="219"/>
                    </a:cxn>
                    <a:cxn ang="0">
                      <a:pos x="439" y="181"/>
                    </a:cxn>
                    <a:cxn ang="0">
                      <a:pos x="437" y="148"/>
                    </a:cxn>
                    <a:cxn ang="0">
                      <a:pos x="432" y="117"/>
                    </a:cxn>
                    <a:cxn ang="0">
                      <a:pos x="425" y="87"/>
                    </a:cxn>
                    <a:cxn ang="0">
                      <a:pos x="417" y="63"/>
                    </a:cxn>
                    <a:cxn ang="0">
                      <a:pos x="405" y="43"/>
                    </a:cxn>
                    <a:cxn ang="0">
                      <a:pos x="392" y="25"/>
                    </a:cxn>
                    <a:cxn ang="0">
                      <a:pos x="377" y="13"/>
                    </a:cxn>
                    <a:cxn ang="0">
                      <a:pos x="361" y="5"/>
                    </a:cxn>
                    <a:cxn ang="0">
                      <a:pos x="342" y="0"/>
                    </a:cxn>
                    <a:cxn ang="0">
                      <a:pos x="322" y="1"/>
                    </a:cxn>
                    <a:cxn ang="0">
                      <a:pos x="301" y="7"/>
                    </a:cxn>
                    <a:cxn ang="0">
                      <a:pos x="280" y="15"/>
                    </a:cxn>
                    <a:cxn ang="0">
                      <a:pos x="258" y="30"/>
                    </a:cxn>
                    <a:cxn ang="0">
                      <a:pos x="234" y="47"/>
                    </a:cxn>
                    <a:cxn ang="0">
                      <a:pos x="212" y="70"/>
                    </a:cxn>
                    <a:cxn ang="0">
                      <a:pos x="189" y="95"/>
                    </a:cxn>
                    <a:cxn ang="0">
                      <a:pos x="166" y="125"/>
                    </a:cxn>
                    <a:cxn ang="0">
                      <a:pos x="145" y="158"/>
                    </a:cxn>
                    <a:cxn ang="0">
                      <a:pos x="123" y="193"/>
                    </a:cxn>
                    <a:cxn ang="0">
                      <a:pos x="103" y="230"/>
                    </a:cxn>
                    <a:cxn ang="0">
                      <a:pos x="84" y="270"/>
                    </a:cxn>
                    <a:cxn ang="0">
                      <a:pos x="67" y="311"/>
                    </a:cxn>
                    <a:cxn ang="0">
                      <a:pos x="52" y="353"/>
                    </a:cxn>
                    <a:cxn ang="0">
                      <a:pos x="39" y="397"/>
                    </a:cxn>
                    <a:cxn ang="0">
                      <a:pos x="27" y="439"/>
                    </a:cxn>
                    <a:cxn ang="0">
                      <a:pos x="16" y="483"/>
                    </a:cxn>
                    <a:cxn ang="0">
                      <a:pos x="10" y="525"/>
                    </a:cxn>
                    <a:cxn ang="0">
                      <a:pos x="4" y="564"/>
                    </a:cxn>
                    <a:cxn ang="0">
                      <a:pos x="2" y="603"/>
                    </a:cxn>
                    <a:cxn ang="0">
                      <a:pos x="0" y="641"/>
                    </a:cxn>
                    <a:cxn ang="0">
                      <a:pos x="3" y="675"/>
                    </a:cxn>
                    <a:cxn ang="0">
                      <a:pos x="8" y="706"/>
                    </a:cxn>
                    <a:cxn ang="0">
                      <a:pos x="15" y="736"/>
                    </a:cxn>
                    <a:cxn ang="0">
                      <a:pos x="23" y="759"/>
                    </a:cxn>
                    <a:cxn ang="0">
                      <a:pos x="35" y="780"/>
                    </a:cxn>
                    <a:cxn ang="0">
                      <a:pos x="48" y="798"/>
                    </a:cxn>
                    <a:cxn ang="0">
                      <a:pos x="62" y="810"/>
                    </a:cxn>
                    <a:cxn ang="0">
                      <a:pos x="79" y="818"/>
                    </a:cxn>
                    <a:cxn ang="0">
                      <a:pos x="98" y="823"/>
                    </a:cxn>
                    <a:cxn ang="0">
                      <a:pos x="117" y="821"/>
                    </a:cxn>
                    <a:cxn ang="0">
                      <a:pos x="139" y="816"/>
                    </a:cxn>
                    <a:cxn ang="0">
                      <a:pos x="160" y="807"/>
                    </a:cxn>
                    <a:cxn ang="0">
                      <a:pos x="182" y="793"/>
                    </a:cxn>
                    <a:cxn ang="0">
                      <a:pos x="206" y="775"/>
                    </a:cxn>
                    <a:cxn ang="0">
                      <a:pos x="228" y="752"/>
                    </a:cxn>
                    <a:cxn ang="0">
                      <a:pos x="251" y="727"/>
                    </a:cxn>
                    <a:cxn ang="0">
                      <a:pos x="274" y="697"/>
                    </a:cxn>
                    <a:cxn ang="0">
                      <a:pos x="295" y="664"/>
                    </a:cxn>
                    <a:cxn ang="0">
                      <a:pos x="316" y="629"/>
                    </a:cxn>
                    <a:cxn ang="0">
                      <a:pos x="337" y="593"/>
                    </a:cxn>
                    <a:cxn ang="0">
                      <a:pos x="356" y="552"/>
                    </a:cxn>
                    <a:cxn ang="0">
                      <a:pos x="373" y="511"/>
                    </a:cxn>
                    <a:cxn ang="0">
                      <a:pos x="388" y="470"/>
                    </a:cxn>
                  </a:cxnLst>
                  <a:rect l="0" t="0" r="r" b="b"/>
                  <a:pathLst>
                    <a:path w="439" h="823">
                      <a:moveTo>
                        <a:pt x="388" y="470"/>
                      </a:moveTo>
                      <a:lnTo>
                        <a:pt x="401" y="426"/>
                      </a:lnTo>
                      <a:lnTo>
                        <a:pt x="413" y="384"/>
                      </a:lnTo>
                      <a:lnTo>
                        <a:pt x="424" y="340"/>
                      </a:lnTo>
                      <a:lnTo>
                        <a:pt x="430" y="298"/>
                      </a:lnTo>
                      <a:lnTo>
                        <a:pt x="436" y="259"/>
                      </a:lnTo>
                      <a:lnTo>
                        <a:pt x="438" y="219"/>
                      </a:lnTo>
                      <a:lnTo>
                        <a:pt x="439" y="181"/>
                      </a:lnTo>
                      <a:lnTo>
                        <a:pt x="437" y="148"/>
                      </a:lnTo>
                      <a:lnTo>
                        <a:pt x="432" y="117"/>
                      </a:lnTo>
                      <a:lnTo>
                        <a:pt x="425" y="87"/>
                      </a:lnTo>
                      <a:lnTo>
                        <a:pt x="417" y="63"/>
                      </a:lnTo>
                      <a:lnTo>
                        <a:pt x="405" y="43"/>
                      </a:lnTo>
                      <a:lnTo>
                        <a:pt x="392" y="25"/>
                      </a:lnTo>
                      <a:lnTo>
                        <a:pt x="377" y="13"/>
                      </a:lnTo>
                      <a:lnTo>
                        <a:pt x="361" y="5"/>
                      </a:lnTo>
                      <a:lnTo>
                        <a:pt x="342" y="0"/>
                      </a:lnTo>
                      <a:lnTo>
                        <a:pt x="322" y="1"/>
                      </a:lnTo>
                      <a:lnTo>
                        <a:pt x="301" y="7"/>
                      </a:lnTo>
                      <a:lnTo>
                        <a:pt x="280" y="15"/>
                      </a:lnTo>
                      <a:lnTo>
                        <a:pt x="258" y="30"/>
                      </a:lnTo>
                      <a:lnTo>
                        <a:pt x="234" y="47"/>
                      </a:lnTo>
                      <a:lnTo>
                        <a:pt x="212" y="70"/>
                      </a:lnTo>
                      <a:lnTo>
                        <a:pt x="189" y="95"/>
                      </a:lnTo>
                      <a:lnTo>
                        <a:pt x="166" y="125"/>
                      </a:lnTo>
                      <a:lnTo>
                        <a:pt x="145" y="158"/>
                      </a:lnTo>
                      <a:lnTo>
                        <a:pt x="123" y="193"/>
                      </a:lnTo>
                      <a:lnTo>
                        <a:pt x="103" y="230"/>
                      </a:lnTo>
                      <a:lnTo>
                        <a:pt x="84" y="270"/>
                      </a:lnTo>
                      <a:lnTo>
                        <a:pt x="67" y="311"/>
                      </a:lnTo>
                      <a:lnTo>
                        <a:pt x="52" y="353"/>
                      </a:lnTo>
                      <a:lnTo>
                        <a:pt x="39" y="397"/>
                      </a:lnTo>
                      <a:lnTo>
                        <a:pt x="27" y="439"/>
                      </a:lnTo>
                      <a:lnTo>
                        <a:pt x="16" y="483"/>
                      </a:lnTo>
                      <a:lnTo>
                        <a:pt x="10" y="525"/>
                      </a:lnTo>
                      <a:lnTo>
                        <a:pt x="4" y="564"/>
                      </a:lnTo>
                      <a:lnTo>
                        <a:pt x="2" y="603"/>
                      </a:lnTo>
                      <a:lnTo>
                        <a:pt x="0" y="641"/>
                      </a:lnTo>
                      <a:lnTo>
                        <a:pt x="3" y="675"/>
                      </a:lnTo>
                      <a:lnTo>
                        <a:pt x="8" y="706"/>
                      </a:lnTo>
                      <a:lnTo>
                        <a:pt x="15" y="736"/>
                      </a:lnTo>
                      <a:lnTo>
                        <a:pt x="23" y="759"/>
                      </a:lnTo>
                      <a:lnTo>
                        <a:pt x="35" y="780"/>
                      </a:lnTo>
                      <a:lnTo>
                        <a:pt x="48" y="798"/>
                      </a:lnTo>
                      <a:lnTo>
                        <a:pt x="62" y="810"/>
                      </a:lnTo>
                      <a:lnTo>
                        <a:pt x="79" y="818"/>
                      </a:lnTo>
                      <a:lnTo>
                        <a:pt x="98" y="823"/>
                      </a:lnTo>
                      <a:lnTo>
                        <a:pt x="117" y="821"/>
                      </a:lnTo>
                      <a:lnTo>
                        <a:pt x="139" y="816"/>
                      </a:lnTo>
                      <a:lnTo>
                        <a:pt x="160" y="807"/>
                      </a:lnTo>
                      <a:lnTo>
                        <a:pt x="182" y="793"/>
                      </a:lnTo>
                      <a:lnTo>
                        <a:pt x="206" y="775"/>
                      </a:lnTo>
                      <a:lnTo>
                        <a:pt x="228" y="752"/>
                      </a:lnTo>
                      <a:lnTo>
                        <a:pt x="251" y="727"/>
                      </a:lnTo>
                      <a:lnTo>
                        <a:pt x="274" y="697"/>
                      </a:lnTo>
                      <a:lnTo>
                        <a:pt x="295" y="664"/>
                      </a:lnTo>
                      <a:lnTo>
                        <a:pt x="316" y="629"/>
                      </a:lnTo>
                      <a:lnTo>
                        <a:pt x="337" y="593"/>
                      </a:lnTo>
                      <a:lnTo>
                        <a:pt x="356" y="552"/>
                      </a:lnTo>
                      <a:lnTo>
                        <a:pt x="373" y="511"/>
                      </a:lnTo>
                      <a:lnTo>
                        <a:pt x="388" y="470"/>
                      </a:lnTo>
                      <a:close/>
                    </a:path>
                  </a:pathLst>
                </a:custGeom>
                <a:solidFill>
                  <a:srgbClr val="CC3300"/>
                </a:solidFill>
                <a:ln w="9525">
                  <a:noFill/>
                  <a:round/>
                  <a:headEnd/>
                  <a:tailEnd/>
                </a:ln>
              </p:spPr>
              <p:txBody>
                <a:bodyPr/>
                <a:lstStyle/>
                <a:p>
                  <a:endParaRPr lang="en-US"/>
                </a:p>
              </p:txBody>
            </p:sp>
            <p:sp>
              <p:nvSpPr>
                <p:cNvPr id="30" name="Freeform 16"/>
                <p:cNvSpPr>
                  <a:spLocks/>
                </p:cNvSpPr>
                <p:nvPr/>
              </p:nvSpPr>
              <p:spPr bwMode="auto">
                <a:xfrm>
                  <a:off x="3106" y="3535"/>
                  <a:ext cx="230" cy="419"/>
                </a:xfrm>
                <a:custGeom>
                  <a:avLst/>
                  <a:gdLst/>
                  <a:ahLst/>
                  <a:cxnLst>
                    <a:cxn ang="0">
                      <a:pos x="460" y="41"/>
                    </a:cxn>
                    <a:cxn ang="0">
                      <a:pos x="417" y="37"/>
                    </a:cxn>
                    <a:cxn ang="0">
                      <a:pos x="374" y="45"/>
                    </a:cxn>
                    <a:cxn ang="0">
                      <a:pos x="339" y="80"/>
                    </a:cxn>
                    <a:cxn ang="0">
                      <a:pos x="289" y="117"/>
                    </a:cxn>
                    <a:cxn ang="0">
                      <a:pos x="265" y="152"/>
                    </a:cxn>
                    <a:cxn ang="0">
                      <a:pos x="239" y="189"/>
                    </a:cxn>
                    <a:cxn ang="0">
                      <a:pos x="209" y="251"/>
                    </a:cxn>
                    <a:cxn ang="0">
                      <a:pos x="189" y="305"/>
                    </a:cxn>
                    <a:cxn ang="0">
                      <a:pos x="159" y="364"/>
                    </a:cxn>
                    <a:cxn ang="0">
                      <a:pos x="141" y="418"/>
                    </a:cxn>
                    <a:cxn ang="0">
                      <a:pos x="117" y="506"/>
                    </a:cxn>
                    <a:cxn ang="0">
                      <a:pos x="107" y="580"/>
                    </a:cxn>
                    <a:cxn ang="0">
                      <a:pos x="98" y="643"/>
                    </a:cxn>
                    <a:cxn ang="0">
                      <a:pos x="96" y="701"/>
                    </a:cxn>
                    <a:cxn ang="0">
                      <a:pos x="111" y="771"/>
                    </a:cxn>
                    <a:cxn ang="0">
                      <a:pos x="122" y="809"/>
                    </a:cxn>
                    <a:cxn ang="0">
                      <a:pos x="151" y="837"/>
                    </a:cxn>
                    <a:cxn ang="0">
                      <a:pos x="31" y="781"/>
                    </a:cxn>
                    <a:cxn ang="0">
                      <a:pos x="8" y="729"/>
                    </a:cxn>
                    <a:cxn ang="0">
                      <a:pos x="0" y="686"/>
                    </a:cxn>
                    <a:cxn ang="0">
                      <a:pos x="3" y="623"/>
                    </a:cxn>
                    <a:cxn ang="0">
                      <a:pos x="3" y="548"/>
                    </a:cxn>
                    <a:cxn ang="0">
                      <a:pos x="16" y="463"/>
                    </a:cxn>
                    <a:cxn ang="0">
                      <a:pos x="37" y="394"/>
                    </a:cxn>
                    <a:cxn ang="0">
                      <a:pos x="66" y="301"/>
                    </a:cxn>
                    <a:cxn ang="0">
                      <a:pos x="111" y="197"/>
                    </a:cxn>
                    <a:cxn ang="0">
                      <a:pos x="161" y="119"/>
                    </a:cxn>
                    <a:cxn ang="0">
                      <a:pos x="218" y="54"/>
                    </a:cxn>
                    <a:cxn ang="0">
                      <a:pos x="247" y="30"/>
                    </a:cxn>
                    <a:cxn ang="0">
                      <a:pos x="289" y="6"/>
                    </a:cxn>
                    <a:cxn ang="0">
                      <a:pos x="311" y="0"/>
                    </a:cxn>
                    <a:cxn ang="0">
                      <a:pos x="460" y="41"/>
                    </a:cxn>
                  </a:cxnLst>
                  <a:rect l="0" t="0" r="r" b="b"/>
                  <a:pathLst>
                    <a:path w="460" h="837">
                      <a:moveTo>
                        <a:pt x="460" y="41"/>
                      </a:moveTo>
                      <a:lnTo>
                        <a:pt x="417" y="37"/>
                      </a:lnTo>
                      <a:lnTo>
                        <a:pt x="374" y="45"/>
                      </a:lnTo>
                      <a:lnTo>
                        <a:pt x="339" y="80"/>
                      </a:lnTo>
                      <a:lnTo>
                        <a:pt x="289" y="117"/>
                      </a:lnTo>
                      <a:lnTo>
                        <a:pt x="265" y="152"/>
                      </a:lnTo>
                      <a:lnTo>
                        <a:pt x="239" y="189"/>
                      </a:lnTo>
                      <a:lnTo>
                        <a:pt x="209" y="251"/>
                      </a:lnTo>
                      <a:lnTo>
                        <a:pt x="189" y="305"/>
                      </a:lnTo>
                      <a:lnTo>
                        <a:pt x="159" y="364"/>
                      </a:lnTo>
                      <a:lnTo>
                        <a:pt x="141" y="418"/>
                      </a:lnTo>
                      <a:lnTo>
                        <a:pt x="117" y="506"/>
                      </a:lnTo>
                      <a:lnTo>
                        <a:pt x="107" y="580"/>
                      </a:lnTo>
                      <a:lnTo>
                        <a:pt x="98" y="643"/>
                      </a:lnTo>
                      <a:lnTo>
                        <a:pt x="96" y="701"/>
                      </a:lnTo>
                      <a:lnTo>
                        <a:pt x="111" y="771"/>
                      </a:lnTo>
                      <a:lnTo>
                        <a:pt x="122" y="809"/>
                      </a:lnTo>
                      <a:lnTo>
                        <a:pt x="151" y="837"/>
                      </a:lnTo>
                      <a:lnTo>
                        <a:pt x="31" y="781"/>
                      </a:lnTo>
                      <a:lnTo>
                        <a:pt x="8" y="729"/>
                      </a:lnTo>
                      <a:lnTo>
                        <a:pt x="0" y="686"/>
                      </a:lnTo>
                      <a:lnTo>
                        <a:pt x="3" y="623"/>
                      </a:lnTo>
                      <a:lnTo>
                        <a:pt x="3" y="548"/>
                      </a:lnTo>
                      <a:lnTo>
                        <a:pt x="16" y="463"/>
                      </a:lnTo>
                      <a:lnTo>
                        <a:pt x="37" y="394"/>
                      </a:lnTo>
                      <a:lnTo>
                        <a:pt x="66" y="301"/>
                      </a:lnTo>
                      <a:lnTo>
                        <a:pt x="111" y="197"/>
                      </a:lnTo>
                      <a:lnTo>
                        <a:pt x="161" y="119"/>
                      </a:lnTo>
                      <a:lnTo>
                        <a:pt x="218" y="54"/>
                      </a:lnTo>
                      <a:lnTo>
                        <a:pt x="247" y="30"/>
                      </a:lnTo>
                      <a:lnTo>
                        <a:pt x="289" y="6"/>
                      </a:lnTo>
                      <a:lnTo>
                        <a:pt x="311" y="0"/>
                      </a:lnTo>
                      <a:lnTo>
                        <a:pt x="460" y="41"/>
                      </a:lnTo>
                      <a:close/>
                    </a:path>
                  </a:pathLst>
                </a:custGeom>
                <a:solidFill>
                  <a:srgbClr val="FFCC00"/>
                </a:solidFill>
                <a:ln w="9525">
                  <a:noFill/>
                  <a:round/>
                  <a:headEnd/>
                  <a:tailEnd/>
                </a:ln>
              </p:spPr>
              <p:txBody>
                <a:bodyPr/>
                <a:lstStyle/>
                <a:p>
                  <a:endParaRPr lang="en-US"/>
                </a:p>
              </p:txBody>
            </p:sp>
            <p:sp>
              <p:nvSpPr>
                <p:cNvPr id="31" name="Freeform 17"/>
                <p:cNvSpPr>
                  <a:spLocks/>
                </p:cNvSpPr>
                <p:nvPr/>
              </p:nvSpPr>
              <p:spPr bwMode="auto">
                <a:xfrm>
                  <a:off x="3228" y="3713"/>
                  <a:ext cx="52" cy="90"/>
                </a:xfrm>
                <a:custGeom>
                  <a:avLst/>
                  <a:gdLst/>
                  <a:ahLst/>
                  <a:cxnLst>
                    <a:cxn ang="0">
                      <a:pos x="93" y="104"/>
                    </a:cxn>
                    <a:cxn ang="0">
                      <a:pos x="98" y="88"/>
                    </a:cxn>
                    <a:cxn ang="0">
                      <a:pos x="101" y="73"/>
                    </a:cxn>
                    <a:cxn ang="0">
                      <a:pos x="103" y="59"/>
                    </a:cxn>
                    <a:cxn ang="0">
                      <a:pos x="103" y="44"/>
                    </a:cxn>
                    <a:cxn ang="0">
                      <a:pos x="103" y="31"/>
                    </a:cxn>
                    <a:cxn ang="0">
                      <a:pos x="98" y="21"/>
                    </a:cxn>
                    <a:cxn ang="0">
                      <a:pos x="94" y="11"/>
                    </a:cxn>
                    <a:cxn ang="0">
                      <a:pos x="88" y="4"/>
                    </a:cxn>
                    <a:cxn ang="0">
                      <a:pos x="82" y="1"/>
                    </a:cxn>
                    <a:cxn ang="0">
                      <a:pos x="75" y="0"/>
                    </a:cxn>
                    <a:cxn ang="0">
                      <a:pos x="66" y="2"/>
                    </a:cxn>
                    <a:cxn ang="0">
                      <a:pos x="57" y="7"/>
                    </a:cxn>
                    <a:cxn ang="0">
                      <a:pos x="48" y="13"/>
                    </a:cxn>
                    <a:cxn ang="0">
                      <a:pos x="39" y="22"/>
                    </a:cxn>
                    <a:cxn ang="0">
                      <a:pos x="30" y="34"/>
                    </a:cxn>
                    <a:cxn ang="0">
                      <a:pos x="23" y="46"/>
                    </a:cxn>
                    <a:cxn ang="0">
                      <a:pos x="17" y="60"/>
                    </a:cxn>
                    <a:cxn ang="0">
                      <a:pos x="9" y="76"/>
                    </a:cxn>
                    <a:cxn ang="0">
                      <a:pos x="5" y="93"/>
                    </a:cxn>
                    <a:cxn ang="0">
                      <a:pos x="1" y="107"/>
                    </a:cxn>
                    <a:cxn ang="0">
                      <a:pos x="0" y="121"/>
                    </a:cxn>
                    <a:cxn ang="0">
                      <a:pos x="0" y="137"/>
                    </a:cxn>
                    <a:cxn ang="0">
                      <a:pos x="0" y="150"/>
                    </a:cxn>
                    <a:cxn ang="0">
                      <a:pos x="5" y="159"/>
                    </a:cxn>
                    <a:cxn ang="0">
                      <a:pos x="8" y="169"/>
                    </a:cxn>
                    <a:cxn ang="0">
                      <a:pos x="14" y="176"/>
                    </a:cxn>
                    <a:cxn ang="0">
                      <a:pos x="20" y="180"/>
                    </a:cxn>
                    <a:cxn ang="0">
                      <a:pos x="27" y="181"/>
                    </a:cxn>
                    <a:cxn ang="0">
                      <a:pos x="37" y="178"/>
                    </a:cxn>
                    <a:cxn ang="0">
                      <a:pos x="45" y="174"/>
                    </a:cxn>
                    <a:cxn ang="0">
                      <a:pos x="55" y="168"/>
                    </a:cxn>
                    <a:cxn ang="0">
                      <a:pos x="63" y="158"/>
                    </a:cxn>
                    <a:cxn ang="0">
                      <a:pos x="73" y="146"/>
                    </a:cxn>
                    <a:cxn ang="0">
                      <a:pos x="80" y="134"/>
                    </a:cxn>
                    <a:cxn ang="0">
                      <a:pos x="86" y="120"/>
                    </a:cxn>
                    <a:cxn ang="0">
                      <a:pos x="93" y="104"/>
                    </a:cxn>
                  </a:cxnLst>
                  <a:rect l="0" t="0" r="r" b="b"/>
                  <a:pathLst>
                    <a:path w="103" h="181">
                      <a:moveTo>
                        <a:pt x="93" y="104"/>
                      </a:moveTo>
                      <a:lnTo>
                        <a:pt x="98" y="88"/>
                      </a:lnTo>
                      <a:lnTo>
                        <a:pt x="101" y="73"/>
                      </a:lnTo>
                      <a:lnTo>
                        <a:pt x="103" y="59"/>
                      </a:lnTo>
                      <a:lnTo>
                        <a:pt x="103" y="44"/>
                      </a:lnTo>
                      <a:lnTo>
                        <a:pt x="103" y="31"/>
                      </a:lnTo>
                      <a:lnTo>
                        <a:pt x="98" y="21"/>
                      </a:lnTo>
                      <a:lnTo>
                        <a:pt x="94" y="11"/>
                      </a:lnTo>
                      <a:lnTo>
                        <a:pt x="88" y="4"/>
                      </a:lnTo>
                      <a:lnTo>
                        <a:pt x="82" y="1"/>
                      </a:lnTo>
                      <a:lnTo>
                        <a:pt x="75" y="0"/>
                      </a:lnTo>
                      <a:lnTo>
                        <a:pt x="66" y="2"/>
                      </a:lnTo>
                      <a:lnTo>
                        <a:pt x="57" y="7"/>
                      </a:lnTo>
                      <a:lnTo>
                        <a:pt x="48" y="13"/>
                      </a:lnTo>
                      <a:lnTo>
                        <a:pt x="39" y="22"/>
                      </a:lnTo>
                      <a:lnTo>
                        <a:pt x="30" y="34"/>
                      </a:lnTo>
                      <a:lnTo>
                        <a:pt x="23" y="46"/>
                      </a:lnTo>
                      <a:lnTo>
                        <a:pt x="17" y="60"/>
                      </a:lnTo>
                      <a:lnTo>
                        <a:pt x="9" y="76"/>
                      </a:lnTo>
                      <a:lnTo>
                        <a:pt x="5" y="93"/>
                      </a:lnTo>
                      <a:lnTo>
                        <a:pt x="1" y="107"/>
                      </a:lnTo>
                      <a:lnTo>
                        <a:pt x="0" y="121"/>
                      </a:lnTo>
                      <a:lnTo>
                        <a:pt x="0" y="137"/>
                      </a:lnTo>
                      <a:lnTo>
                        <a:pt x="0" y="150"/>
                      </a:lnTo>
                      <a:lnTo>
                        <a:pt x="5" y="159"/>
                      </a:lnTo>
                      <a:lnTo>
                        <a:pt x="8" y="169"/>
                      </a:lnTo>
                      <a:lnTo>
                        <a:pt x="14" y="176"/>
                      </a:lnTo>
                      <a:lnTo>
                        <a:pt x="20" y="180"/>
                      </a:lnTo>
                      <a:lnTo>
                        <a:pt x="27" y="181"/>
                      </a:lnTo>
                      <a:lnTo>
                        <a:pt x="37" y="178"/>
                      </a:lnTo>
                      <a:lnTo>
                        <a:pt x="45" y="174"/>
                      </a:lnTo>
                      <a:lnTo>
                        <a:pt x="55" y="168"/>
                      </a:lnTo>
                      <a:lnTo>
                        <a:pt x="63" y="158"/>
                      </a:lnTo>
                      <a:lnTo>
                        <a:pt x="73" y="146"/>
                      </a:lnTo>
                      <a:lnTo>
                        <a:pt x="80" y="134"/>
                      </a:lnTo>
                      <a:lnTo>
                        <a:pt x="86" y="120"/>
                      </a:lnTo>
                      <a:lnTo>
                        <a:pt x="93" y="104"/>
                      </a:lnTo>
                      <a:close/>
                    </a:path>
                  </a:pathLst>
                </a:custGeom>
                <a:solidFill>
                  <a:srgbClr val="000099"/>
                </a:solidFill>
                <a:ln w="9525">
                  <a:noFill/>
                  <a:round/>
                  <a:headEnd/>
                  <a:tailEnd/>
                </a:ln>
              </p:spPr>
              <p:txBody>
                <a:bodyPr/>
                <a:lstStyle/>
                <a:p>
                  <a:endParaRPr lang="en-US"/>
                </a:p>
              </p:txBody>
            </p:sp>
          </p:grpSp>
          <p:grpSp>
            <p:nvGrpSpPr>
              <p:cNvPr id="25" name="Group 22"/>
              <p:cNvGrpSpPr>
                <a:grpSpLocks/>
              </p:cNvGrpSpPr>
              <p:nvPr/>
            </p:nvGrpSpPr>
            <p:grpSpPr bwMode="auto">
              <a:xfrm>
                <a:off x="1970" y="3610"/>
                <a:ext cx="283" cy="416"/>
                <a:chOff x="1970" y="3610"/>
                <a:chExt cx="283" cy="416"/>
              </a:xfrm>
            </p:grpSpPr>
            <p:sp>
              <p:nvSpPr>
                <p:cNvPr id="26" name="Freeform 19"/>
                <p:cNvSpPr>
                  <a:spLocks/>
                </p:cNvSpPr>
                <p:nvPr/>
              </p:nvSpPr>
              <p:spPr bwMode="auto">
                <a:xfrm>
                  <a:off x="1970" y="3629"/>
                  <a:ext cx="243" cy="397"/>
                </a:xfrm>
                <a:custGeom>
                  <a:avLst/>
                  <a:gdLst/>
                  <a:ahLst/>
                  <a:cxnLst>
                    <a:cxn ang="0">
                      <a:pos x="405" y="322"/>
                    </a:cxn>
                    <a:cxn ang="0">
                      <a:pos x="384" y="282"/>
                    </a:cxn>
                    <a:cxn ang="0">
                      <a:pos x="364" y="242"/>
                    </a:cxn>
                    <a:cxn ang="0">
                      <a:pos x="340" y="204"/>
                    </a:cxn>
                    <a:cxn ang="0">
                      <a:pos x="316" y="170"/>
                    </a:cxn>
                    <a:cxn ang="0">
                      <a:pos x="292" y="138"/>
                    </a:cxn>
                    <a:cxn ang="0">
                      <a:pos x="267" y="108"/>
                    </a:cxn>
                    <a:cxn ang="0">
                      <a:pos x="241" y="80"/>
                    </a:cxn>
                    <a:cxn ang="0">
                      <a:pos x="216" y="58"/>
                    </a:cxn>
                    <a:cxn ang="0">
                      <a:pos x="191" y="37"/>
                    </a:cxn>
                    <a:cxn ang="0">
                      <a:pos x="166" y="22"/>
                    </a:cxn>
                    <a:cxn ang="0">
                      <a:pos x="143" y="10"/>
                    </a:cxn>
                    <a:cxn ang="0">
                      <a:pos x="121" y="4"/>
                    </a:cxn>
                    <a:cxn ang="0">
                      <a:pos x="99" y="0"/>
                    </a:cxn>
                    <a:cxn ang="0">
                      <a:pos x="80" y="2"/>
                    </a:cxn>
                    <a:cxn ang="0">
                      <a:pos x="61" y="8"/>
                    </a:cxn>
                    <a:cxn ang="0">
                      <a:pos x="46" y="17"/>
                    </a:cxn>
                    <a:cxn ang="0">
                      <a:pos x="32" y="31"/>
                    </a:cxn>
                    <a:cxn ang="0">
                      <a:pos x="20" y="50"/>
                    </a:cxn>
                    <a:cxn ang="0">
                      <a:pos x="11" y="72"/>
                    </a:cxn>
                    <a:cxn ang="0">
                      <a:pos x="6" y="97"/>
                    </a:cxn>
                    <a:cxn ang="0">
                      <a:pos x="1" y="127"/>
                    </a:cxn>
                    <a:cxn ang="0">
                      <a:pos x="0" y="158"/>
                    </a:cxn>
                    <a:cxn ang="0">
                      <a:pos x="1" y="192"/>
                    </a:cxn>
                    <a:cxn ang="0">
                      <a:pos x="6" y="229"/>
                    </a:cxn>
                    <a:cxn ang="0">
                      <a:pos x="13" y="268"/>
                    </a:cxn>
                    <a:cxn ang="0">
                      <a:pos x="23" y="307"/>
                    </a:cxn>
                    <a:cxn ang="0">
                      <a:pos x="34" y="349"/>
                    </a:cxn>
                    <a:cxn ang="0">
                      <a:pos x="48" y="390"/>
                    </a:cxn>
                    <a:cxn ang="0">
                      <a:pos x="65" y="431"/>
                    </a:cxn>
                    <a:cxn ang="0">
                      <a:pos x="82" y="473"/>
                    </a:cxn>
                    <a:cxn ang="0">
                      <a:pos x="103" y="513"/>
                    </a:cxn>
                    <a:cxn ang="0">
                      <a:pos x="123" y="553"/>
                    </a:cxn>
                    <a:cxn ang="0">
                      <a:pos x="147" y="591"/>
                    </a:cxn>
                    <a:cxn ang="0">
                      <a:pos x="171" y="625"/>
                    </a:cxn>
                    <a:cxn ang="0">
                      <a:pos x="195" y="657"/>
                    </a:cxn>
                    <a:cxn ang="0">
                      <a:pos x="220" y="687"/>
                    </a:cxn>
                    <a:cxn ang="0">
                      <a:pos x="246" y="715"/>
                    </a:cxn>
                    <a:cxn ang="0">
                      <a:pos x="271" y="737"/>
                    </a:cxn>
                    <a:cxn ang="0">
                      <a:pos x="296" y="758"/>
                    </a:cxn>
                    <a:cxn ang="0">
                      <a:pos x="321" y="773"/>
                    </a:cxn>
                    <a:cxn ang="0">
                      <a:pos x="344" y="785"/>
                    </a:cxn>
                    <a:cxn ang="0">
                      <a:pos x="366" y="791"/>
                    </a:cxn>
                    <a:cxn ang="0">
                      <a:pos x="388" y="795"/>
                    </a:cxn>
                    <a:cxn ang="0">
                      <a:pos x="407" y="793"/>
                    </a:cxn>
                    <a:cxn ang="0">
                      <a:pos x="426" y="787"/>
                    </a:cxn>
                    <a:cxn ang="0">
                      <a:pos x="442" y="778"/>
                    </a:cxn>
                    <a:cxn ang="0">
                      <a:pos x="455" y="764"/>
                    </a:cxn>
                    <a:cxn ang="0">
                      <a:pos x="467" y="745"/>
                    </a:cxn>
                    <a:cxn ang="0">
                      <a:pos x="476" y="723"/>
                    </a:cxn>
                    <a:cxn ang="0">
                      <a:pos x="481" y="698"/>
                    </a:cxn>
                    <a:cxn ang="0">
                      <a:pos x="486" y="668"/>
                    </a:cxn>
                    <a:cxn ang="0">
                      <a:pos x="487" y="637"/>
                    </a:cxn>
                    <a:cxn ang="0">
                      <a:pos x="486" y="603"/>
                    </a:cxn>
                    <a:cxn ang="0">
                      <a:pos x="481" y="566"/>
                    </a:cxn>
                    <a:cxn ang="0">
                      <a:pos x="474" y="527"/>
                    </a:cxn>
                    <a:cxn ang="0">
                      <a:pos x="464" y="488"/>
                    </a:cxn>
                    <a:cxn ang="0">
                      <a:pos x="453" y="446"/>
                    </a:cxn>
                    <a:cxn ang="0">
                      <a:pos x="439" y="405"/>
                    </a:cxn>
                    <a:cxn ang="0">
                      <a:pos x="422" y="364"/>
                    </a:cxn>
                    <a:cxn ang="0">
                      <a:pos x="405" y="322"/>
                    </a:cxn>
                  </a:cxnLst>
                  <a:rect l="0" t="0" r="r" b="b"/>
                  <a:pathLst>
                    <a:path w="487" h="795">
                      <a:moveTo>
                        <a:pt x="405" y="322"/>
                      </a:moveTo>
                      <a:lnTo>
                        <a:pt x="384" y="282"/>
                      </a:lnTo>
                      <a:lnTo>
                        <a:pt x="364" y="242"/>
                      </a:lnTo>
                      <a:lnTo>
                        <a:pt x="340" y="204"/>
                      </a:lnTo>
                      <a:lnTo>
                        <a:pt x="316" y="170"/>
                      </a:lnTo>
                      <a:lnTo>
                        <a:pt x="292" y="138"/>
                      </a:lnTo>
                      <a:lnTo>
                        <a:pt x="267" y="108"/>
                      </a:lnTo>
                      <a:lnTo>
                        <a:pt x="241" y="80"/>
                      </a:lnTo>
                      <a:lnTo>
                        <a:pt x="216" y="58"/>
                      </a:lnTo>
                      <a:lnTo>
                        <a:pt x="191" y="37"/>
                      </a:lnTo>
                      <a:lnTo>
                        <a:pt x="166" y="22"/>
                      </a:lnTo>
                      <a:lnTo>
                        <a:pt x="143" y="10"/>
                      </a:lnTo>
                      <a:lnTo>
                        <a:pt x="121" y="4"/>
                      </a:lnTo>
                      <a:lnTo>
                        <a:pt x="99" y="0"/>
                      </a:lnTo>
                      <a:lnTo>
                        <a:pt x="80" y="2"/>
                      </a:lnTo>
                      <a:lnTo>
                        <a:pt x="61" y="8"/>
                      </a:lnTo>
                      <a:lnTo>
                        <a:pt x="46" y="17"/>
                      </a:lnTo>
                      <a:lnTo>
                        <a:pt x="32" y="31"/>
                      </a:lnTo>
                      <a:lnTo>
                        <a:pt x="20" y="50"/>
                      </a:lnTo>
                      <a:lnTo>
                        <a:pt x="11" y="72"/>
                      </a:lnTo>
                      <a:lnTo>
                        <a:pt x="6" y="97"/>
                      </a:lnTo>
                      <a:lnTo>
                        <a:pt x="1" y="127"/>
                      </a:lnTo>
                      <a:lnTo>
                        <a:pt x="0" y="158"/>
                      </a:lnTo>
                      <a:lnTo>
                        <a:pt x="1" y="192"/>
                      </a:lnTo>
                      <a:lnTo>
                        <a:pt x="6" y="229"/>
                      </a:lnTo>
                      <a:lnTo>
                        <a:pt x="13" y="268"/>
                      </a:lnTo>
                      <a:lnTo>
                        <a:pt x="23" y="307"/>
                      </a:lnTo>
                      <a:lnTo>
                        <a:pt x="34" y="349"/>
                      </a:lnTo>
                      <a:lnTo>
                        <a:pt x="48" y="390"/>
                      </a:lnTo>
                      <a:lnTo>
                        <a:pt x="65" y="431"/>
                      </a:lnTo>
                      <a:lnTo>
                        <a:pt x="82" y="473"/>
                      </a:lnTo>
                      <a:lnTo>
                        <a:pt x="103" y="513"/>
                      </a:lnTo>
                      <a:lnTo>
                        <a:pt x="123" y="553"/>
                      </a:lnTo>
                      <a:lnTo>
                        <a:pt x="147" y="591"/>
                      </a:lnTo>
                      <a:lnTo>
                        <a:pt x="171" y="625"/>
                      </a:lnTo>
                      <a:lnTo>
                        <a:pt x="195" y="657"/>
                      </a:lnTo>
                      <a:lnTo>
                        <a:pt x="220" y="687"/>
                      </a:lnTo>
                      <a:lnTo>
                        <a:pt x="246" y="715"/>
                      </a:lnTo>
                      <a:lnTo>
                        <a:pt x="271" y="737"/>
                      </a:lnTo>
                      <a:lnTo>
                        <a:pt x="296" y="758"/>
                      </a:lnTo>
                      <a:lnTo>
                        <a:pt x="321" y="773"/>
                      </a:lnTo>
                      <a:lnTo>
                        <a:pt x="344" y="785"/>
                      </a:lnTo>
                      <a:lnTo>
                        <a:pt x="366" y="791"/>
                      </a:lnTo>
                      <a:lnTo>
                        <a:pt x="388" y="795"/>
                      </a:lnTo>
                      <a:lnTo>
                        <a:pt x="407" y="793"/>
                      </a:lnTo>
                      <a:lnTo>
                        <a:pt x="426" y="787"/>
                      </a:lnTo>
                      <a:lnTo>
                        <a:pt x="442" y="778"/>
                      </a:lnTo>
                      <a:lnTo>
                        <a:pt x="455" y="764"/>
                      </a:lnTo>
                      <a:lnTo>
                        <a:pt x="467" y="745"/>
                      </a:lnTo>
                      <a:lnTo>
                        <a:pt x="476" y="723"/>
                      </a:lnTo>
                      <a:lnTo>
                        <a:pt x="481" y="698"/>
                      </a:lnTo>
                      <a:lnTo>
                        <a:pt x="486" y="668"/>
                      </a:lnTo>
                      <a:lnTo>
                        <a:pt x="487" y="637"/>
                      </a:lnTo>
                      <a:lnTo>
                        <a:pt x="486" y="603"/>
                      </a:lnTo>
                      <a:lnTo>
                        <a:pt x="481" y="566"/>
                      </a:lnTo>
                      <a:lnTo>
                        <a:pt x="474" y="527"/>
                      </a:lnTo>
                      <a:lnTo>
                        <a:pt x="464" y="488"/>
                      </a:lnTo>
                      <a:lnTo>
                        <a:pt x="453" y="446"/>
                      </a:lnTo>
                      <a:lnTo>
                        <a:pt x="439" y="405"/>
                      </a:lnTo>
                      <a:lnTo>
                        <a:pt x="422" y="364"/>
                      </a:lnTo>
                      <a:lnTo>
                        <a:pt x="405" y="322"/>
                      </a:lnTo>
                      <a:close/>
                    </a:path>
                  </a:pathLst>
                </a:custGeom>
                <a:solidFill>
                  <a:srgbClr val="CC3300"/>
                </a:solidFill>
                <a:ln w="9525">
                  <a:noFill/>
                  <a:round/>
                  <a:headEnd/>
                  <a:tailEnd/>
                </a:ln>
              </p:spPr>
              <p:txBody>
                <a:bodyPr/>
                <a:lstStyle/>
                <a:p>
                  <a:endParaRPr lang="en-US"/>
                </a:p>
              </p:txBody>
            </p:sp>
            <p:sp>
              <p:nvSpPr>
                <p:cNvPr id="27" name="Freeform 20"/>
                <p:cNvSpPr>
                  <a:spLocks/>
                </p:cNvSpPr>
                <p:nvPr/>
              </p:nvSpPr>
              <p:spPr bwMode="auto">
                <a:xfrm>
                  <a:off x="1989" y="3610"/>
                  <a:ext cx="264" cy="409"/>
                </a:xfrm>
                <a:custGeom>
                  <a:avLst/>
                  <a:gdLst/>
                  <a:ahLst/>
                  <a:cxnLst>
                    <a:cxn ang="0">
                      <a:pos x="0" y="55"/>
                    </a:cxn>
                    <a:cxn ang="0">
                      <a:pos x="43" y="50"/>
                    </a:cxn>
                    <a:cxn ang="0">
                      <a:pos x="85" y="50"/>
                    </a:cxn>
                    <a:cxn ang="0">
                      <a:pos x="126" y="80"/>
                    </a:cxn>
                    <a:cxn ang="0">
                      <a:pos x="179" y="117"/>
                    </a:cxn>
                    <a:cxn ang="0">
                      <a:pos x="208" y="146"/>
                    </a:cxn>
                    <a:cxn ang="0">
                      <a:pos x="238" y="180"/>
                    </a:cxn>
                    <a:cxn ang="0">
                      <a:pos x="272" y="239"/>
                    </a:cxn>
                    <a:cxn ang="0">
                      <a:pos x="301" y="290"/>
                    </a:cxn>
                    <a:cxn ang="0">
                      <a:pos x="336" y="349"/>
                    </a:cxn>
                    <a:cxn ang="0">
                      <a:pos x="359" y="402"/>
                    </a:cxn>
                    <a:cxn ang="0">
                      <a:pos x="392" y="481"/>
                    </a:cxn>
                    <a:cxn ang="0">
                      <a:pos x="411" y="556"/>
                    </a:cxn>
                    <a:cxn ang="0">
                      <a:pos x="426" y="621"/>
                    </a:cxn>
                    <a:cxn ang="0">
                      <a:pos x="435" y="679"/>
                    </a:cxn>
                    <a:cxn ang="0">
                      <a:pos x="426" y="748"/>
                    </a:cxn>
                    <a:cxn ang="0">
                      <a:pos x="418" y="785"/>
                    </a:cxn>
                    <a:cxn ang="0">
                      <a:pos x="394" y="817"/>
                    </a:cxn>
                    <a:cxn ang="0">
                      <a:pos x="506" y="751"/>
                    </a:cxn>
                    <a:cxn ang="0">
                      <a:pos x="525" y="697"/>
                    </a:cxn>
                    <a:cxn ang="0">
                      <a:pos x="528" y="652"/>
                    </a:cxn>
                    <a:cxn ang="0">
                      <a:pos x="519" y="591"/>
                    </a:cxn>
                    <a:cxn ang="0">
                      <a:pos x="512" y="516"/>
                    </a:cxn>
                    <a:cxn ang="0">
                      <a:pos x="488" y="431"/>
                    </a:cxn>
                    <a:cxn ang="0">
                      <a:pos x="461" y="362"/>
                    </a:cxn>
                    <a:cxn ang="0">
                      <a:pos x="421" y="273"/>
                    </a:cxn>
                    <a:cxn ang="0">
                      <a:pos x="365" y="176"/>
                    </a:cxn>
                    <a:cxn ang="0">
                      <a:pos x="307" y="104"/>
                    </a:cxn>
                    <a:cxn ang="0">
                      <a:pos x="245" y="42"/>
                    </a:cxn>
                    <a:cxn ang="0">
                      <a:pos x="214" y="24"/>
                    </a:cxn>
                    <a:cxn ang="0">
                      <a:pos x="171" y="5"/>
                    </a:cxn>
                    <a:cxn ang="0">
                      <a:pos x="149" y="0"/>
                    </a:cxn>
                    <a:cxn ang="0">
                      <a:pos x="0" y="55"/>
                    </a:cxn>
                  </a:cxnLst>
                  <a:rect l="0" t="0" r="r" b="b"/>
                  <a:pathLst>
                    <a:path w="528" h="817">
                      <a:moveTo>
                        <a:pt x="0" y="55"/>
                      </a:moveTo>
                      <a:lnTo>
                        <a:pt x="43" y="50"/>
                      </a:lnTo>
                      <a:lnTo>
                        <a:pt x="85" y="50"/>
                      </a:lnTo>
                      <a:lnTo>
                        <a:pt x="126" y="80"/>
                      </a:lnTo>
                      <a:lnTo>
                        <a:pt x="179" y="117"/>
                      </a:lnTo>
                      <a:lnTo>
                        <a:pt x="208" y="146"/>
                      </a:lnTo>
                      <a:lnTo>
                        <a:pt x="238" y="180"/>
                      </a:lnTo>
                      <a:lnTo>
                        <a:pt x="272" y="239"/>
                      </a:lnTo>
                      <a:lnTo>
                        <a:pt x="301" y="290"/>
                      </a:lnTo>
                      <a:lnTo>
                        <a:pt x="336" y="349"/>
                      </a:lnTo>
                      <a:lnTo>
                        <a:pt x="359" y="402"/>
                      </a:lnTo>
                      <a:lnTo>
                        <a:pt x="392" y="481"/>
                      </a:lnTo>
                      <a:lnTo>
                        <a:pt x="411" y="556"/>
                      </a:lnTo>
                      <a:lnTo>
                        <a:pt x="426" y="621"/>
                      </a:lnTo>
                      <a:lnTo>
                        <a:pt x="435" y="679"/>
                      </a:lnTo>
                      <a:lnTo>
                        <a:pt x="426" y="748"/>
                      </a:lnTo>
                      <a:lnTo>
                        <a:pt x="418" y="785"/>
                      </a:lnTo>
                      <a:lnTo>
                        <a:pt x="394" y="817"/>
                      </a:lnTo>
                      <a:lnTo>
                        <a:pt x="506" y="751"/>
                      </a:lnTo>
                      <a:lnTo>
                        <a:pt x="525" y="697"/>
                      </a:lnTo>
                      <a:lnTo>
                        <a:pt x="528" y="652"/>
                      </a:lnTo>
                      <a:lnTo>
                        <a:pt x="519" y="591"/>
                      </a:lnTo>
                      <a:lnTo>
                        <a:pt x="512" y="516"/>
                      </a:lnTo>
                      <a:lnTo>
                        <a:pt x="488" y="431"/>
                      </a:lnTo>
                      <a:lnTo>
                        <a:pt x="461" y="362"/>
                      </a:lnTo>
                      <a:lnTo>
                        <a:pt x="421" y="273"/>
                      </a:lnTo>
                      <a:lnTo>
                        <a:pt x="365" y="176"/>
                      </a:lnTo>
                      <a:lnTo>
                        <a:pt x="307" y="104"/>
                      </a:lnTo>
                      <a:lnTo>
                        <a:pt x="245" y="42"/>
                      </a:lnTo>
                      <a:lnTo>
                        <a:pt x="214" y="24"/>
                      </a:lnTo>
                      <a:lnTo>
                        <a:pt x="171" y="5"/>
                      </a:lnTo>
                      <a:lnTo>
                        <a:pt x="149" y="0"/>
                      </a:lnTo>
                      <a:lnTo>
                        <a:pt x="0" y="55"/>
                      </a:lnTo>
                      <a:close/>
                    </a:path>
                  </a:pathLst>
                </a:custGeom>
                <a:solidFill>
                  <a:srgbClr val="FFCC00"/>
                </a:solidFill>
                <a:ln w="9525">
                  <a:noFill/>
                  <a:round/>
                  <a:headEnd/>
                  <a:tailEnd/>
                </a:ln>
              </p:spPr>
              <p:txBody>
                <a:bodyPr/>
                <a:lstStyle/>
                <a:p>
                  <a:endParaRPr lang="en-US"/>
                </a:p>
              </p:txBody>
            </p:sp>
            <p:sp>
              <p:nvSpPr>
                <p:cNvPr id="28" name="Freeform 21"/>
                <p:cNvSpPr>
                  <a:spLocks/>
                </p:cNvSpPr>
                <p:nvPr/>
              </p:nvSpPr>
              <p:spPr bwMode="auto">
                <a:xfrm>
                  <a:off x="2060" y="3788"/>
                  <a:ext cx="58" cy="89"/>
                </a:xfrm>
                <a:custGeom>
                  <a:avLst/>
                  <a:gdLst/>
                  <a:ahLst/>
                  <a:cxnLst>
                    <a:cxn ang="0">
                      <a:pos x="100" y="69"/>
                    </a:cxn>
                    <a:cxn ang="0">
                      <a:pos x="93" y="54"/>
                    </a:cxn>
                    <a:cxn ang="0">
                      <a:pos x="85" y="41"/>
                    </a:cxn>
                    <a:cxn ang="0">
                      <a:pos x="75" y="29"/>
                    </a:cxn>
                    <a:cxn ang="0">
                      <a:pos x="66" y="18"/>
                    </a:cxn>
                    <a:cxn ang="0">
                      <a:pos x="55" y="10"/>
                    </a:cxn>
                    <a:cxn ang="0">
                      <a:pos x="44" y="5"/>
                    </a:cxn>
                    <a:cxn ang="0">
                      <a:pos x="36" y="1"/>
                    </a:cxn>
                    <a:cxn ang="0">
                      <a:pos x="26" y="0"/>
                    </a:cxn>
                    <a:cxn ang="0">
                      <a:pos x="19" y="2"/>
                    </a:cxn>
                    <a:cxn ang="0">
                      <a:pos x="12" y="7"/>
                    </a:cxn>
                    <a:cxn ang="0">
                      <a:pos x="7" y="14"/>
                    </a:cxn>
                    <a:cxn ang="0">
                      <a:pos x="4" y="24"/>
                    </a:cxn>
                    <a:cxn ang="0">
                      <a:pos x="1" y="35"/>
                    </a:cxn>
                    <a:cxn ang="0">
                      <a:pos x="0" y="48"/>
                    </a:cxn>
                    <a:cxn ang="0">
                      <a:pos x="2" y="63"/>
                    </a:cxn>
                    <a:cxn ang="0">
                      <a:pos x="5" y="77"/>
                    </a:cxn>
                    <a:cxn ang="0">
                      <a:pos x="11" y="92"/>
                    </a:cxn>
                    <a:cxn ang="0">
                      <a:pos x="17" y="107"/>
                    </a:cxn>
                    <a:cxn ang="0">
                      <a:pos x="24" y="123"/>
                    </a:cxn>
                    <a:cxn ang="0">
                      <a:pos x="32" y="136"/>
                    </a:cxn>
                    <a:cxn ang="0">
                      <a:pos x="42" y="148"/>
                    </a:cxn>
                    <a:cxn ang="0">
                      <a:pos x="51" y="159"/>
                    </a:cxn>
                    <a:cxn ang="0">
                      <a:pos x="62" y="167"/>
                    </a:cxn>
                    <a:cxn ang="0">
                      <a:pos x="73" y="172"/>
                    </a:cxn>
                    <a:cxn ang="0">
                      <a:pos x="81" y="175"/>
                    </a:cxn>
                    <a:cxn ang="0">
                      <a:pos x="91" y="176"/>
                    </a:cxn>
                    <a:cxn ang="0">
                      <a:pos x="98" y="174"/>
                    </a:cxn>
                    <a:cxn ang="0">
                      <a:pos x="105" y="169"/>
                    </a:cxn>
                    <a:cxn ang="0">
                      <a:pos x="110" y="162"/>
                    </a:cxn>
                    <a:cxn ang="0">
                      <a:pos x="113" y="153"/>
                    </a:cxn>
                    <a:cxn ang="0">
                      <a:pos x="116" y="142"/>
                    </a:cxn>
                    <a:cxn ang="0">
                      <a:pos x="117" y="129"/>
                    </a:cxn>
                    <a:cxn ang="0">
                      <a:pos x="115" y="113"/>
                    </a:cxn>
                    <a:cxn ang="0">
                      <a:pos x="112" y="99"/>
                    </a:cxn>
                    <a:cxn ang="0">
                      <a:pos x="106" y="85"/>
                    </a:cxn>
                    <a:cxn ang="0">
                      <a:pos x="100" y="69"/>
                    </a:cxn>
                  </a:cxnLst>
                  <a:rect l="0" t="0" r="r" b="b"/>
                  <a:pathLst>
                    <a:path w="117" h="176">
                      <a:moveTo>
                        <a:pt x="100" y="69"/>
                      </a:moveTo>
                      <a:lnTo>
                        <a:pt x="93" y="54"/>
                      </a:lnTo>
                      <a:lnTo>
                        <a:pt x="85" y="41"/>
                      </a:lnTo>
                      <a:lnTo>
                        <a:pt x="75" y="29"/>
                      </a:lnTo>
                      <a:lnTo>
                        <a:pt x="66" y="18"/>
                      </a:lnTo>
                      <a:lnTo>
                        <a:pt x="55" y="10"/>
                      </a:lnTo>
                      <a:lnTo>
                        <a:pt x="44" y="5"/>
                      </a:lnTo>
                      <a:lnTo>
                        <a:pt x="36" y="1"/>
                      </a:lnTo>
                      <a:lnTo>
                        <a:pt x="26" y="0"/>
                      </a:lnTo>
                      <a:lnTo>
                        <a:pt x="19" y="2"/>
                      </a:lnTo>
                      <a:lnTo>
                        <a:pt x="12" y="7"/>
                      </a:lnTo>
                      <a:lnTo>
                        <a:pt x="7" y="14"/>
                      </a:lnTo>
                      <a:lnTo>
                        <a:pt x="4" y="24"/>
                      </a:lnTo>
                      <a:lnTo>
                        <a:pt x="1" y="35"/>
                      </a:lnTo>
                      <a:lnTo>
                        <a:pt x="0" y="48"/>
                      </a:lnTo>
                      <a:lnTo>
                        <a:pt x="2" y="63"/>
                      </a:lnTo>
                      <a:lnTo>
                        <a:pt x="5" y="77"/>
                      </a:lnTo>
                      <a:lnTo>
                        <a:pt x="11" y="92"/>
                      </a:lnTo>
                      <a:lnTo>
                        <a:pt x="17" y="107"/>
                      </a:lnTo>
                      <a:lnTo>
                        <a:pt x="24" y="123"/>
                      </a:lnTo>
                      <a:lnTo>
                        <a:pt x="32" y="136"/>
                      </a:lnTo>
                      <a:lnTo>
                        <a:pt x="42" y="148"/>
                      </a:lnTo>
                      <a:lnTo>
                        <a:pt x="51" y="159"/>
                      </a:lnTo>
                      <a:lnTo>
                        <a:pt x="62" y="167"/>
                      </a:lnTo>
                      <a:lnTo>
                        <a:pt x="73" y="172"/>
                      </a:lnTo>
                      <a:lnTo>
                        <a:pt x="81" y="175"/>
                      </a:lnTo>
                      <a:lnTo>
                        <a:pt x="91" y="176"/>
                      </a:lnTo>
                      <a:lnTo>
                        <a:pt x="98" y="174"/>
                      </a:lnTo>
                      <a:lnTo>
                        <a:pt x="105" y="169"/>
                      </a:lnTo>
                      <a:lnTo>
                        <a:pt x="110" y="162"/>
                      </a:lnTo>
                      <a:lnTo>
                        <a:pt x="113" y="153"/>
                      </a:lnTo>
                      <a:lnTo>
                        <a:pt x="116" y="142"/>
                      </a:lnTo>
                      <a:lnTo>
                        <a:pt x="117" y="129"/>
                      </a:lnTo>
                      <a:lnTo>
                        <a:pt x="115" y="113"/>
                      </a:lnTo>
                      <a:lnTo>
                        <a:pt x="112" y="99"/>
                      </a:lnTo>
                      <a:lnTo>
                        <a:pt x="106" y="85"/>
                      </a:lnTo>
                      <a:lnTo>
                        <a:pt x="100" y="69"/>
                      </a:lnTo>
                      <a:close/>
                    </a:path>
                  </a:pathLst>
                </a:custGeom>
                <a:solidFill>
                  <a:srgbClr val="000099"/>
                </a:solidFill>
                <a:ln w="9525">
                  <a:noFill/>
                  <a:round/>
                  <a:headEnd/>
                  <a:tailEnd/>
                </a:ln>
              </p:spPr>
              <p:txBody>
                <a:bodyPr/>
                <a:lstStyle/>
                <a:p>
                  <a:endParaRPr lang="en-US"/>
                </a:p>
              </p:txBody>
            </p:sp>
          </p:grpSp>
        </p:grpSp>
        <p:sp>
          <p:nvSpPr>
            <p:cNvPr id="15" name="Freeform 24"/>
            <p:cNvSpPr>
              <a:spLocks/>
            </p:cNvSpPr>
            <p:nvPr/>
          </p:nvSpPr>
          <p:spPr bwMode="auto">
            <a:xfrm>
              <a:off x="2569" y="3025"/>
              <a:ext cx="101" cy="98"/>
            </a:xfrm>
            <a:custGeom>
              <a:avLst/>
              <a:gdLst/>
              <a:ahLst/>
              <a:cxnLst>
                <a:cxn ang="0">
                  <a:pos x="175" y="197"/>
                </a:cxn>
                <a:cxn ang="0">
                  <a:pos x="7" y="53"/>
                </a:cxn>
                <a:cxn ang="0">
                  <a:pos x="0" y="24"/>
                </a:cxn>
                <a:cxn ang="0">
                  <a:pos x="18" y="5"/>
                </a:cxn>
                <a:cxn ang="0">
                  <a:pos x="46" y="0"/>
                </a:cxn>
                <a:cxn ang="0">
                  <a:pos x="203" y="176"/>
                </a:cxn>
                <a:cxn ang="0">
                  <a:pos x="199" y="197"/>
                </a:cxn>
                <a:cxn ang="0">
                  <a:pos x="175" y="197"/>
                </a:cxn>
              </a:cxnLst>
              <a:rect l="0" t="0" r="r" b="b"/>
              <a:pathLst>
                <a:path w="203" h="197">
                  <a:moveTo>
                    <a:pt x="175" y="197"/>
                  </a:moveTo>
                  <a:lnTo>
                    <a:pt x="7" y="53"/>
                  </a:lnTo>
                  <a:lnTo>
                    <a:pt x="0" y="24"/>
                  </a:lnTo>
                  <a:lnTo>
                    <a:pt x="18" y="5"/>
                  </a:lnTo>
                  <a:lnTo>
                    <a:pt x="46" y="0"/>
                  </a:lnTo>
                  <a:lnTo>
                    <a:pt x="203" y="176"/>
                  </a:lnTo>
                  <a:lnTo>
                    <a:pt x="199" y="197"/>
                  </a:lnTo>
                  <a:lnTo>
                    <a:pt x="175" y="197"/>
                  </a:lnTo>
                  <a:close/>
                </a:path>
              </a:pathLst>
            </a:custGeom>
            <a:solidFill>
              <a:srgbClr val="000000"/>
            </a:solidFill>
            <a:ln w="9525">
              <a:noFill/>
              <a:round/>
              <a:headEnd/>
              <a:tailEnd/>
            </a:ln>
          </p:spPr>
          <p:txBody>
            <a:bodyPr/>
            <a:lstStyle/>
            <a:p>
              <a:endParaRPr lang="en-US"/>
            </a:p>
          </p:txBody>
        </p:sp>
        <p:grpSp>
          <p:nvGrpSpPr>
            <p:cNvPr id="16" name="Group 31"/>
            <p:cNvGrpSpPr>
              <a:grpSpLocks/>
            </p:cNvGrpSpPr>
            <p:nvPr/>
          </p:nvGrpSpPr>
          <p:grpSpPr bwMode="auto">
            <a:xfrm>
              <a:off x="2296" y="2640"/>
              <a:ext cx="587" cy="317"/>
              <a:chOff x="2296" y="2640"/>
              <a:chExt cx="587" cy="317"/>
            </a:xfrm>
          </p:grpSpPr>
          <p:sp>
            <p:nvSpPr>
              <p:cNvPr id="17" name="Freeform 25"/>
              <p:cNvSpPr>
                <a:spLocks/>
              </p:cNvSpPr>
              <p:nvPr/>
            </p:nvSpPr>
            <p:spPr bwMode="auto">
              <a:xfrm>
                <a:off x="2435" y="2666"/>
                <a:ext cx="89" cy="109"/>
              </a:xfrm>
              <a:custGeom>
                <a:avLst/>
                <a:gdLst/>
                <a:ahLst/>
                <a:cxnLst>
                  <a:cxn ang="0">
                    <a:pos x="146" y="215"/>
                  </a:cxn>
                  <a:cxn ang="0">
                    <a:pos x="3" y="46"/>
                  </a:cxn>
                  <a:cxn ang="0">
                    <a:pos x="0" y="16"/>
                  </a:cxn>
                  <a:cxn ang="0">
                    <a:pos x="21" y="0"/>
                  </a:cxn>
                  <a:cxn ang="0">
                    <a:pos x="50" y="0"/>
                  </a:cxn>
                  <a:cxn ang="0">
                    <a:pos x="178" y="197"/>
                  </a:cxn>
                  <a:cxn ang="0">
                    <a:pos x="170" y="219"/>
                  </a:cxn>
                  <a:cxn ang="0">
                    <a:pos x="146" y="215"/>
                  </a:cxn>
                </a:cxnLst>
                <a:rect l="0" t="0" r="r" b="b"/>
                <a:pathLst>
                  <a:path w="178" h="219">
                    <a:moveTo>
                      <a:pt x="146" y="215"/>
                    </a:moveTo>
                    <a:lnTo>
                      <a:pt x="3" y="46"/>
                    </a:lnTo>
                    <a:lnTo>
                      <a:pt x="0" y="16"/>
                    </a:lnTo>
                    <a:lnTo>
                      <a:pt x="21" y="0"/>
                    </a:lnTo>
                    <a:lnTo>
                      <a:pt x="50" y="0"/>
                    </a:lnTo>
                    <a:lnTo>
                      <a:pt x="178" y="197"/>
                    </a:lnTo>
                    <a:lnTo>
                      <a:pt x="170" y="219"/>
                    </a:lnTo>
                    <a:lnTo>
                      <a:pt x="146" y="215"/>
                    </a:lnTo>
                    <a:close/>
                  </a:path>
                </a:pathLst>
              </a:custGeom>
              <a:solidFill>
                <a:srgbClr val="000000"/>
              </a:solidFill>
              <a:ln w="9525">
                <a:noFill/>
                <a:round/>
                <a:headEnd/>
                <a:tailEnd/>
              </a:ln>
            </p:spPr>
            <p:txBody>
              <a:bodyPr/>
              <a:lstStyle/>
              <a:p>
                <a:endParaRPr lang="en-US"/>
              </a:p>
            </p:txBody>
          </p:sp>
          <p:sp>
            <p:nvSpPr>
              <p:cNvPr id="18" name="Freeform 26"/>
              <p:cNvSpPr>
                <a:spLocks/>
              </p:cNvSpPr>
              <p:nvPr/>
            </p:nvSpPr>
            <p:spPr bwMode="auto">
              <a:xfrm>
                <a:off x="2309" y="2778"/>
                <a:ext cx="130" cy="53"/>
              </a:xfrm>
              <a:custGeom>
                <a:avLst/>
                <a:gdLst/>
                <a:ahLst/>
                <a:cxnLst>
                  <a:cxn ang="0">
                    <a:pos x="238" y="107"/>
                  </a:cxn>
                  <a:cxn ang="0">
                    <a:pos x="21" y="66"/>
                  </a:cxn>
                  <a:cxn ang="0">
                    <a:pos x="0" y="45"/>
                  </a:cxn>
                  <a:cxn ang="0">
                    <a:pos x="6" y="18"/>
                  </a:cxn>
                  <a:cxn ang="0">
                    <a:pos x="28" y="0"/>
                  </a:cxn>
                  <a:cxn ang="0">
                    <a:pos x="251" y="74"/>
                  </a:cxn>
                  <a:cxn ang="0">
                    <a:pos x="260" y="95"/>
                  </a:cxn>
                  <a:cxn ang="0">
                    <a:pos x="238" y="107"/>
                  </a:cxn>
                </a:cxnLst>
                <a:rect l="0" t="0" r="r" b="b"/>
                <a:pathLst>
                  <a:path w="260" h="107">
                    <a:moveTo>
                      <a:pt x="238" y="107"/>
                    </a:moveTo>
                    <a:lnTo>
                      <a:pt x="21" y="66"/>
                    </a:lnTo>
                    <a:lnTo>
                      <a:pt x="0" y="45"/>
                    </a:lnTo>
                    <a:lnTo>
                      <a:pt x="6" y="18"/>
                    </a:lnTo>
                    <a:lnTo>
                      <a:pt x="28" y="0"/>
                    </a:lnTo>
                    <a:lnTo>
                      <a:pt x="251" y="74"/>
                    </a:lnTo>
                    <a:lnTo>
                      <a:pt x="260" y="95"/>
                    </a:lnTo>
                    <a:lnTo>
                      <a:pt x="238" y="107"/>
                    </a:lnTo>
                    <a:close/>
                  </a:path>
                </a:pathLst>
              </a:custGeom>
              <a:solidFill>
                <a:srgbClr val="000000"/>
              </a:solidFill>
              <a:ln w="9525">
                <a:noFill/>
                <a:round/>
                <a:headEnd/>
                <a:tailEnd/>
              </a:ln>
            </p:spPr>
            <p:txBody>
              <a:bodyPr/>
              <a:lstStyle/>
              <a:p>
                <a:endParaRPr lang="en-US"/>
              </a:p>
            </p:txBody>
          </p:sp>
          <p:sp>
            <p:nvSpPr>
              <p:cNvPr id="19" name="Freeform 27"/>
              <p:cNvSpPr>
                <a:spLocks/>
              </p:cNvSpPr>
              <p:nvPr/>
            </p:nvSpPr>
            <p:spPr bwMode="auto">
              <a:xfrm>
                <a:off x="2692" y="2700"/>
                <a:ext cx="114" cy="90"/>
              </a:xfrm>
              <a:custGeom>
                <a:avLst/>
                <a:gdLst/>
                <a:ahLst/>
                <a:cxnLst>
                  <a:cxn ang="0">
                    <a:pos x="4" y="148"/>
                  </a:cxn>
                  <a:cxn ang="0">
                    <a:pos x="182" y="1"/>
                  </a:cxn>
                  <a:cxn ang="0">
                    <a:pos x="212" y="0"/>
                  </a:cxn>
                  <a:cxn ang="0">
                    <a:pos x="227" y="22"/>
                  </a:cxn>
                  <a:cxn ang="0">
                    <a:pos x="226" y="53"/>
                  </a:cxn>
                  <a:cxn ang="0">
                    <a:pos x="20" y="182"/>
                  </a:cxn>
                  <a:cxn ang="0">
                    <a:pos x="0" y="173"/>
                  </a:cxn>
                  <a:cxn ang="0">
                    <a:pos x="4" y="148"/>
                  </a:cxn>
                </a:cxnLst>
                <a:rect l="0" t="0" r="r" b="b"/>
                <a:pathLst>
                  <a:path w="227" h="182">
                    <a:moveTo>
                      <a:pt x="4" y="148"/>
                    </a:moveTo>
                    <a:lnTo>
                      <a:pt x="182" y="1"/>
                    </a:lnTo>
                    <a:lnTo>
                      <a:pt x="212" y="0"/>
                    </a:lnTo>
                    <a:lnTo>
                      <a:pt x="227" y="22"/>
                    </a:lnTo>
                    <a:lnTo>
                      <a:pt x="226" y="53"/>
                    </a:lnTo>
                    <a:lnTo>
                      <a:pt x="20" y="182"/>
                    </a:lnTo>
                    <a:lnTo>
                      <a:pt x="0" y="173"/>
                    </a:lnTo>
                    <a:lnTo>
                      <a:pt x="4" y="148"/>
                    </a:lnTo>
                    <a:close/>
                  </a:path>
                </a:pathLst>
              </a:custGeom>
              <a:solidFill>
                <a:srgbClr val="000000"/>
              </a:solidFill>
              <a:ln w="9525">
                <a:noFill/>
                <a:round/>
                <a:headEnd/>
                <a:tailEnd/>
              </a:ln>
            </p:spPr>
            <p:txBody>
              <a:bodyPr/>
              <a:lstStyle/>
              <a:p>
                <a:endParaRPr lang="en-US"/>
              </a:p>
            </p:txBody>
          </p:sp>
          <p:sp>
            <p:nvSpPr>
              <p:cNvPr id="20" name="Freeform 28"/>
              <p:cNvSpPr>
                <a:spLocks/>
              </p:cNvSpPr>
              <p:nvPr/>
            </p:nvSpPr>
            <p:spPr bwMode="auto">
              <a:xfrm>
                <a:off x="2752" y="2865"/>
                <a:ext cx="131" cy="47"/>
              </a:xfrm>
              <a:custGeom>
                <a:avLst/>
                <a:gdLst/>
                <a:ahLst/>
                <a:cxnLst>
                  <a:cxn ang="0">
                    <a:pos x="14" y="58"/>
                  </a:cxn>
                  <a:cxn ang="0">
                    <a:pos x="227" y="0"/>
                  </a:cxn>
                  <a:cxn ang="0">
                    <a:pos x="255" y="11"/>
                  </a:cxn>
                  <a:cxn ang="0">
                    <a:pos x="261" y="36"/>
                  </a:cxn>
                  <a:cxn ang="0">
                    <a:pos x="248" y="62"/>
                  </a:cxn>
                  <a:cxn ang="0">
                    <a:pos x="17" y="93"/>
                  </a:cxn>
                  <a:cxn ang="0">
                    <a:pos x="0" y="77"/>
                  </a:cxn>
                  <a:cxn ang="0">
                    <a:pos x="14" y="58"/>
                  </a:cxn>
                </a:cxnLst>
                <a:rect l="0" t="0" r="r" b="b"/>
                <a:pathLst>
                  <a:path w="261" h="93">
                    <a:moveTo>
                      <a:pt x="14" y="58"/>
                    </a:moveTo>
                    <a:lnTo>
                      <a:pt x="227" y="0"/>
                    </a:lnTo>
                    <a:lnTo>
                      <a:pt x="255" y="11"/>
                    </a:lnTo>
                    <a:lnTo>
                      <a:pt x="261" y="36"/>
                    </a:lnTo>
                    <a:lnTo>
                      <a:pt x="248" y="62"/>
                    </a:lnTo>
                    <a:lnTo>
                      <a:pt x="17" y="93"/>
                    </a:lnTo>
                    <a:lnTo>
                      <a:pt x="0" y="77"/>
                    </a:lnTo>
                    <a:lnTo>
                      <a:pt x="14" y="58"/>
                    </a:lnTo>
                    <a:close/>
                  </a:path>
                </a:pathLst>
              </a:custGeom>
              <a:solidFill>
                <a:srgbClr val="000000"/>
              </a:solidFill>
              <a:ln w="9525">
                <a:noFill/>
                <a:round/>
                <a:headEnd/>
                <a:tailEnd/>
              </a:ln>
            </p:spPr>
            <p:txBody>
              <a:bodyPr/>
              <a:lstStyle/>
              <a:p>
                <a:endParaRPr lang="en-US"/>
              </a:p>
            </p:txBody>
          </p:sp>
          <p:sp>
            <p:nvSpPr>
              <p:cNvPr id="21" name="Freeform 29"/>
              <p:cNvSpPr>
                <a:spLocks/>
              </p:cNvSpPr>
              <p:nvPr/>
            </p:nvSpPr>
            <p:spPr bwMode="auto">
              <a:xfrm>
                <a:off x="2296" y="2912"/>
                <a:ext cx="132" cy="45"/>
              </a:xfrm>
              <a:custGeom>
                <a:avLst/>
                <a:gdLst/>
                <a:ahLst/>
                <a:cxnLst>
                  <a:cxn ang="0">
                    <a:pos x="249" y="34"/>
                  </a:cxn>
                  <a:cxn ang="0">
                    <a:pos x="35" y="89"/>
                  </a:cxn>
                  <a:cxn ang="0">
                    <a:pos x="6" y="80"/>
                  </a:cxn>
                  <a:cxn ang="0">
                    <a:pos x="0" y="53"/>
                  </a:cxn>
                  <a:cxn ang="0">
                    <a:pos x="14" y="27"/>
                  </a:cxn>
                  <a:cxn ang="0">
                    <a:pos x="247" y="0"/>
                  </a:cxn>
                  <a:cxn ang="0">
                    <a:pos x="264" y="15"/>
                  </a:cxn>
                  <a:cxn ang="0">
                    <a:pos x="249" y="34"/>
                  </a:cxn>
                </a:cxnLst>
                <a:rect l="0" t="0" r="r" b="b"/>
                <a:pathLst>
                  <a:path w="264" h="89">
                    <a:moveTo>
                      <a:pt x="249" y="34"/>
                    </a:moveTo>
                    <a:lnTo>
                      <a:pt x="35" y="89"/>
                    </a:lnTo>
                    <a:lnTo>
                      <a:pt x="6" y="80"/>
                    </a:lnTo>
                    <a:lnTo>
                      <a:pt x="0" y="53"/>
                    </a:lnTo>
                    <a:lnTo>
                      <a:pt x="14" y="27"/>
                    </a:lnTo>
                    <a:lnTo>
                      <a:pt x="247" y="0"/>
                    </a:lnTo>
                    <a:lnTo>
                      <a:pt x="264" y="15"/>
                    </a:lnTo>
                    <a:lnTo>
                      <a:pt x="249" y="34"/>
                    </a:lnTo>
                    <a:close/>
                  </a:path>
                </a:pathLst>
              </a:custGeom>
              <a:solidFill>
                <a:srgbClr val="000000"/>
              </a:solidFill>
              <a:ln w="9525">
                <a:noFill/>
                <a:round/>
                <a:headEnd/>
                <a:tailEnd/>
              </a:ln>
            </p:spPr>
            <p:txBody>
              <a:bodyPr/>
              <a:lstStyle/>
              <a:p>
                <a:endParaRPr lang="en-US"/>
              </a:p>
            </p:txBody>
          </p:sp>
          <p:sp>
            <p:nvSpPr>
              <p:cNvPr id="22" name="Freeform 30"/>
              <p:cNvSpPr>
                <a:spLocks/>
              </p:cNvSpPr>
              <p:nvPr/>
            </p:nvSpPr>
            <p:spPr bwMode="auto">
              <a:xfrm>
                <a:off x="2598" y="2640"/>
                <a:ext cx="36" cy="132"/>
              </a:xfrm>
              <a:custGeom>
                <a:avLst/>
                <a:gdLst/>
                <a:ahLst/>
                <a:cxnLst>
                  <a:cxn ang="0">
                    <a:pos x="0" y="244"/>
                  </a:cxn>
                  <a:cxn ang="0">
                    <a:pos x="6" y="25"/>
                  </a:cxn>
                  <a:cxn ang="0">
                    <a:pos x="23" y="0"/>
                  </a:cxn>
                  <a:cxn ang="0">
                    <a:pos x="50" y="1"/>
                  </a:cxn>
                  <a:cxn ang="0">
                    <a:pos x="72" y="21"/>
                  </a:cxn>
                  <a:cxn ang="0">
                    <a:pos x="34" y="253"/>
                  </a:cxn>
                  <a:cxn ang="0">
                    <a:pos x="13" y="265"/>
                  </a:cxn>
                  <a:cxn ang="0">
                    <a:pos x="0" y="244"/>
                  </a:cxn>
                </a:cxnLst>
                <a:rect l="0" t="0" r="r" b="b"/>
                <a:pathLst>
                  <a:path w="72" h="265">
                    <a:moveTo>
                      <a:pt x="0" y="244"/>
                    </a:moveTo>
                    <a:lnTo>
                      <a:pt x="6" y="25"/>
                    </a:lnTo>
                    <a:lnTo>
                      <a:pt x="23" y="0"/>
                    </a:lnTo>
                    <a:lnTo>
                      <a:pt x="50" y="1"/>
                    </a:lnTo>
                    <a:lnTo>
                      <a:pt x="72" y="21"/>
                    </a:lnTo>
                    <a:lnTo>
                      <a:pt x="34" y="253"/>
                    </a:lnTo>
                    <a:lnTo>
                      <a:pt x="13" y="265"/>
                    </a:lnTo>
                    <a:lnTo>
                      <a:pt x="0" y="244"/>
                    </a:lnTo>
                    <a:close/>
                  </a:path>
                </a:pathLst>
              </a:custGeom>
              <a:solidFill>
                <a:srgbClr val="000000"/>
              </a:solidFill>
              <a:ln w="9525">
                <a:noFill/>
                <a:round/>
                <a:headEnd/>
                <a:tailEnd/>
              </a:ln>
            </p:spPr>
            <p:txBody>
              <a:bodyPr/>
              <a:lstStyle/>
              <a:p>
                <a:endParaRPr lang="en-US"/>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Tactics</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About Tactics</a:t>
            </a:r>
            <a:endParaRPr lang="en-US" sz="4400" b="0" dirty="0"/>
          </a:p>
        </p:txBody>
      </p:sp>
      <p:sp>
        <p:nvSpPr>
          <p:cNvPr id="6" name="TextBox 5"/>
          <p:cNvSpPr txBox="1"/>
          <p:nvPr/>
        </p:nvSpPr>
        <p:spPr>
          <a:xfrm>
            <a:off x="304800" y="1295401"/>
            <a:ext cx="10820400" cy="5386090"/>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Tactics refine other tactics (i.e. hierarchy).</a:t>
            </a:r>
          </a:p>
          <a:p>
            <a:pPr marL="514350" indent="-514350">
              <a:spcBef>
                <a:spcPts val="1200"/>
              </a:spcBef>
              <a:buClr>
                <a:schemeClr val="accent6">
                  <a:lumMod val="50000"/>
                </a:schemeClr>
              </a:buClr>
              <a:buFont typeface="Wingdings" pitchFamily="2" charset="2"/>
              <a:buChar char="§"/>
            </a:pPr>
            <a:r>
              <a:rPr lang="en-US" sz="2800" dirty="0"/>
              <a:t>Tactics can be packaged in patterns.</a:t>
            </a:r>
          </a:p>
          <a:p>
            <a:pPr marL="971550" lvl="1" indent="-514350">
              <a:spcBef>
                <a:spcPts val="1200"/>
              </a:spcBef>
              <a:buClr>
                <a:schemeClr val="accent6">
                  <a:lumMod val="50000"/>
                </a:schemeClr>
              </a:buClr>
              <a:buFont typeface="Wingdings" pitchFamily="2" charset="2"/>
              <a:buChar char="§"/>
            </a:pPr>
            <a:r>
              <a:rPr lang="en-US" sz="2800" dirty="0"/>
              <a:t>Patterns have known properties that permit reuse and describe a </a:t>
            </a:r>
            <a:r>
              <a:rPr lang="en-US" sz="2800" i="1" dirty="0"/>
              <a:t>class </a:t>
            </a:r>
            <a:r>
              <a:rPr lang="en-US" sz="2800" dirty="0"/>
              <a:t>of architectures. </a:t>
            </a:r>
          </a:p>
          <a:p>
            <a:pPr marL="971550" lvl="1" indent="-514350">
              <a:spcBef>
                <a:spcPts val="1200"/>
              </a:spcBef>
              <a:buClr>
                <a:schemeClr val="accent6">
                  <a:lumMod val="50000"/>
                </a:schemeClr>
              </a:buClr>
              <a:buFont typeface="Wingdings" pitchFamily="2" charset="2"/>
              <a:buChar char="§"/>
            </a:pPr>
            <a:r>
              <a:rPr lang="en-US" sz="2800" dirty="0"/>
              <a:t>Tactics are the “building blocks”</a:t>
            </a:r>
          </a:p>
          <a:p>
            <a:pPr marL="514350" indent="-514350">
              <a:spcBef>
                <a:spcPts val="1200"/>
              </a:spcBef>
              <a:buClr>
                <a:schemeClr val="accent6">
                  <a:lumMod val="50000"/>
                </a:schemeClr>
              </a:buClr>
              <a:buFont typeface="Wingdings" pitchFamily="2" charset="2"/>
              <a:buChar char="§"/>
            </a:pPr>
            <a:r>
              <a:rPr lang="en-US" sz="2800" dirty="0"/>
              <a:t>We will look at examples of different tactics:</a:t>
            </a:r>
          </a:p>
          <a:p>
            <a:pPr marL="971550" lvl="1" indent="-514350">
              <a:spcBef>
                <a:spcPts val="1200"/>
              </a:spcBef>
              <a:buClr>
                <a:schemeClr val="accent6">
                  <a:lumMod val="50000"/>
                </a:schemeClr>
              </a:buClr>
              <a:buFont typeface="Wingdings" pitchFamily="2" charset="2"/>
              <a:buChar char="§"/>
            </a:pPr>
            <a:r>
              <a:rPr lang="en-US" sz="2400" dirty="0"/>
              <a:t>Availability</a:t>
            </a:r>
          </a:p>
          <a:p>
            <a:pPr marL="971550" lvl="1" indent="-514350">
              <a:spcBef>
                <a:spcPts val="1200"/>
              </a:spcBef>
              <a:buClr>
                <a:schemeClr val="accent6">
                  <a:lumMod val="50000"/>
                </a:schemeClr>
              </a:buClr>
              <a:buFont typeface="Wingdings" pitchFamily="2" charset="2"/>
              <a:buChar char="§"/>
            </a:pPr>
            <a:r>
              <a:rPr lang="en-US" sz="2400" dirty="0"/>
              <a:t>Performance</a:t>
            </a:r>
          </a:p>
          <a:p>
            <a:pPr marL="971550" lvl="1" indent="-514350">
              <a:spcBef>
                <a:spcPts val="1200"/>
              </a:spcBef>
              <a:buClr>
                <a:schemeClr val="accent6">
                  <a:lumMod val="50000"/>
                </a:schemeClr>
              </a:buClr>
              <a:buFont typeface="Wingdings" pitchFamily="2" charset="2"/>
              <a:buChar char="§"/>
            </a:pPr>
            <a:r>
              <a:rPr lang="en-US" sz="2400" dirty="0"/>
              <a:t>Security</a:t>
            </a:r>
          </a:p>
          <a:p>
            <a:pPr marL="971550" lvl="1" indent="-514350">
              <a:spcBef>
                <a:spcPts val="1200"/>
              </a:spcBef>
              <a:buClr>
                <a:schemeClr val="accent6">
                  <a:lumMod val="50000"/>
                </a:schemeClr>
              </a:buClr>
              <a:buFont typeface="Wingdings" pitchFamily="2" charset="2"/>
              <a:buChar char="§"/>
            </a:pPr>
            <a:r>
              <a:rPr lang="en-US" sz="2400" dirty="0"/>
              <a:t>Modifiability</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a:spLocks/>
          </p:cNvSpPr>
          <p:nvPr/>
        </p:nvSpPr>
        <p:spPr bwMode="auto">
          <a:xfrm flipH="1">
            <a:off x="6408016" y="2012951"/>
            <a:ext cx="582613" cy="879475"/>
          </a:xfrm>
          <a:custGeom>
            <a:avLst/>
            <a:gdLst/>
            <a:ahLst/>
            <a:cxnLst>
              <a:cxn ang="0">
                <a:pos x="50" y="265"/>
              </a:cxn>
              <a:cxn ang="0">
                <a:pos x="80" y="169"/>
              </a:cxn>
              <a:cxn ang="0">
                <a:pos x="112" y="89"/>
              </a:cxn>
              <a:cxn ang="0">
                <a:pos x="144" y="24"/>
              </a:cxn>
              <a:cxn ang="0">
                <a:pos x="200" y="0"/>
              </a:cxn>
              <a:cxn ang="0">
                <a:pos x="266" y="0"/>
              </a:cxn>
              <a:cxn ang="0">
                <a:pos x="318" y="24"/>
              </a:cxn>
              <a:cxn ang="0">
                <a:pos x="354" y="75"/>
              </a:cxn>
              <a:cxn ang="0">
                <a:pos x="359" y="171"/>
              </a:cxn>
              <a:cxn ang="0">
                <a:pos x="367" y="292"/>
              </a:cxn>
              <a:cxn ang="0">
                <a:pos x="354" y="404"/>
              </a:cxn>
              <a:cxn ang="0">
                <a:pos x="343" y="460"/>
              </a:cxn>
              <a:cxn ang="0">
                <a:pos x="322" y="505"/>
              </a:cxn>
              <a:cxn ang="0">
                <a:pos x="287" y="522"/>
              </a:cxn>
              <a:cxn ang="0">
                <a:pos x="191" y="548"/>
              </a:cxn>
              <a:cxn ang="0">
                <a:pos x="130" y="554"/>
              </a:cxn>
              <a:cxn ang="0">
                <a:pos x="34" y="530"/>
              </a:cxn>
              <a:cxn ang="0">
                <a:pos x="0" y="458"/>
              </a:cxn>
              <a:cxn ang="0">
                <a:pos x="7" y="388"/>
              </a:cxn>
              <a:cxn ang="0">
                <a:pos x="43" y="289"/>
              </a:cxn>
              <a:cxn ang="0">
                <a:pos x="50" y="265"/>
              </a:cxn>
            </a:cxnLst>
            <a:rect l="0" t="0" r="r" b="b"/>
            <a:pathLst>
              <a:path w="367" h="554">
                <a:moveTo>
                  <a:pt x="50" y="265"/>
                </a:moveTo>
                <a:lnTo>
                  <a:pt x="80" y="169"/>
                </a:lnTo>
                <a:lnTo>
                  <a:pt x="112" y="89"/>
                </a:lnTo>
                <a:lnTo>
                  <a:pt x="144" y="24"/>
                </a:lnTo>
                <a:lnTo>
                  <a:pt x="200" y="0"/>
                </a:lnTo>
                <a:lnTo>
                  <a:pt x="266" y="0"/>
                </a:lnTo>
                <a:lnTo>
                  <a:pt x="318" y="24"/>
                </a:lnTo>
                <a:lnTo>
                  <a:pt x="354" y="75"/>
                </a:lnTo>
                <a:lnTo>
                  <a:pt x="359" y="171"/>
                </a:lnTo>
                <a:lnTo>
                  <a:pt x="367" y="292"/>
                </a:lnTo>
                <a:lnTo>
                  <a:pt x="354" y="404"/>
                </a:lnTo>
                <a:lnTo>
                  <a:pt x="343" y="460"/>
                </a:lnTo>
                <a:lnTo>
                  <a:pt x="322" y="505"/>
                </a:lnTo>
                <a:lnTo>
                  <a:pt x="287" y="522"/>
                </a:lnTo>
                <a:lnTo>
                  <a:pt x="191" y="548"/>
                </a:lnTo>
                <a:lnTo>
                  <a:pt x="130" y="554"/>
                </a:lnTo>
                <a:lnTo>
                  <a:pt x="34" y="530"/>
                </a:lnTo>
                <a:lnTo>
                  <a:pt x="0" y="458"/>
                </a:lnTo>
                <a:lnTo>
                  <a:pt x="7" y="388"/>
                </a:lnTo>
                <a:lnTo>
                  <a:pt x="43" y="289"/>
                </a:lnTo>
                <a:lnTo>
                  <a:pt x="50" y="26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Performance Tactics</a:t>
            </a:r>
            <a:endParaRPr lang="en-US" sz="2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40</a:t>
            </a:fld>
            <a:endParaRPr lang="en-US"/>
          </a:p>
        </p:txBody>
      </p:sp>
      <p:pic>
        <p:nvPicPr>
          <p:cNvPr id="10241" name="Picture 1"/>
          <p:cNvPicPr>
            <a:picLocks noChangeAspect="1" noChangeArrowheads="1"/>
          </p:cNvPicPr>
          <p:nvPr/>
        </p:nvPicPr>
        <p:blipFill>
          <a:blip r:embed="rId2"/>
          <a:srcRect/>
          <a:stretch>
            <a:fillRect/>
          </a:stretch>
        </p:blipFill>
        <p:spPr bwMode="auto">
          <a:xfrm>
            <a:off x="1805609" y="2322512"/>
            <a:ext cx="6629400" cy="4216298"/>
          </a:xfrm>
          <a:prstGeom prst="rect">
            <a:avLst/>
          </a:prstGeom>
          <a:noFill/>
          <a:ln w="9525">
            <a:noFill/>
            <a:miter lim="800000"/>
            <a:headEnd/>
            <a:tailEnd/>
          </a:ln>
          <a:effectLst/>
        </p:spPr>
      </p:pic>
      <p:sp>
        <p:nvSpPr>
          <p:cNvPr id="11" name="Freeform 15"/>
          <p:cNvSpPr>
            <a:spLocks/>
          </p:cNvSpPr>
          <p:nvPr/>
        </p:nvSpPr>
        <p:spPr bwMode="auto">
          <a:xfrm flipH="1">
            <a:off x="6187352" y="1381125"/>
            <a:ext cx="503238" cy="627062"/>
          </a:xfrm>
          <a:custGeom>
            <a:avLst/>
            <a:gdLst/>
            <a:ahLst/>
            <a:cxnLst>
              <a:cxn ang="0">
                <a:pos x="112" y="386"/>
              </a:cxn>
              <a:cxn ang="0">
                <a:pos x="56" y="386"/>
              </a:cxn>
              <a:cxn ang="0">
                <a:pos x="7" y="343"/>
              </a:cxn>
              <a:cxn ang="0">
                <a:pos x="0" y="313"/>
              </a:cxn>
              <a:cxn ang="0">
                <a:pos x="0" y="274"/>
              </a:cxn>
              <a:cxn ang="0">
                <a:pos x="15" y="194"/>
              </a:cxn>
              <a:cxn ang="0">
                <a:pos x="47" y="136"/>
              </a:cxn>
              <a:cxn ang="0">
                <a:pos x="109" y="48"/>
              </a:cxn>
              <a:cxn ang="0">
                <a:pos x="151" y="15"/>
              </a:cxn>
              <a:cxn ang="0">
                <a:pos x="213" y="0"/>
              </a:cxn>
              <a:cxn ang="0">
                <a:pos x="271" y="21"/>
              </a:cxn>
              <a:cxn ang="0">
                <a:pos x="301" y="56"/>
              </a:cxn>
              <a:cxn ang="0">
                <a:pos x="309" y="97"/>
              </a:cxn>
              <a:cxn ang="0">
                <a:pos x="309" y="150"/>
              </a:cxn>
              <a:cxn ang="0">
                <a:pos x="288" y="218"/>
              </a:cxn>
              <a:cxn ang="0">
                <a:pos x="271" y="257"/>
              </a:cxn>
              <a:cxn ang="0">
                <a:pos x="277" y="298"/>
              </a:cxn>
              <a:cxn ang="0">
                <a:pos x="317" y="367"/>
              </a:cxn>
              <a:cxn ang="0">
                <a:pos x="317" y="384"/>
              </a:cxn>
              <a:cxn ang="0">
                <a:pos x="295" y="395"/>
              </a:cxn>
              <a:cxn ang="0">
                <a:pos x="245" y="306"/>
              </a:cxn>
              <a:cxn ang="0">
                <a:pos x="205" y="337"/>
              </a:cxn>
              <a:cxn ang="0">
                <a:pos x="159" y="367"/>
              </a:cxn>
              <a:cxn ang="0">
                <a:pos x="136" y="376"/>
              </a:cxn>
              <a:cxn ang="0">
                <a:pos x="112" y="386"/>
              </a:cxn>
            </a:cxnLst>
            <a:rect l="0" t="0" r="r" b="b"/>
            <a:pathLst>
              <a:path w="317" h="395">
                <a:moveTo>
                  <a:pt x="112" y="386"/>
                </a:moveTo>
                <a:lnTo>
                  <a:pt x="56" y="386"/>
                </a:lnTo>
                <a:lnTo>
                  <a:pt x="7" y="343"/>
                </a:lnTo>
                <a:lnTo>
                  <a:pt x="0" y="313"/>
                </a:lnTo>
                <a:lnTo>
                  <a:pt x="0" y="274"/>
                </a:lnTo>
                <a:lnTo>
                  <a:pt x="15" y="194"/>
                </a:lnTo>
                <a:lnTo>
                  <a:pt x="47" y="136"/>
                </a:lnTo>
                <a:lnTo>
                  <a:pt x="109" y="48"/>
                </a:lnTo>
                <a:lnTo>
                  <a:pt x="151" y="15"/>
                </a:lnTo>
                <a:lnTo>
                  <a:pt x="213" y="0"/>
                </a:lnTo>
                <a:lnTo>
                  <a:pt x="271" y="21"/>
                </a:lnTo>
                <a:lnTo>
                  <a:pt x="301" y="56"/>
                </a:lnTo>
                <a:lnTo>
                  <a:pt x="309" y="97"/>
                </a:lnTo>
                <a:lnTo>
                  <a:pt x="309" y="150"/>
                </a:lnTo>
                <a:lnTo>
                  <a:pt x="288" y="218"/>
                </a:lnTo>
                <a:lnTo>
                  <a:pt x="271" y="257"/>
                </a:lnTo>
                <a:lnTo>
                  <a:pt x="277" y="298"/>
                </a:lnTo>
                <a:lnTo>
                  <a:pt x="317" y="367"/>
                </a:lnTo>
                <a:lnTo>
                  <a:pt x="317" y="384"/>
                </a:lnTo>
                <a:lnTo>
                  <a:pt x="295" y="395"/>
                </a:lnTo>
                <a:lnTo>
                  <a:pt x="245" y="306"/>
                </a:lnTo>
                <a:lnTo>
                  <a:pt x="205" y="337"/>
                </a:lnTo>
                <a:lnTo>
                  <a:pt x="159" y="367"/>
                </a:lnTo>
                <a:lnTo>
                  <a:pt x="136" y="376"/>
                </a:lnTo>
                <a:lnTo>
                  <a:pt x="112" y="38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flipH="1">
            <a:off x="6669952" y="2038350"/>
            <a:ext cx="869950" cy="1085850"/>
          </a:xfrm>
          <a:custGeom>
            <a:avLst/>
            <a:gdLst/>
            <a:ahLst/>
            <a:cxnLst>
              <a:cxn ang="0">
                <a:pos x="268" y="138"/>
              </a:cxn>
              <a:cxn ang="0">
                <a:pos x="348" y="73"/>
              </a:cxn>
              <a:cxn ang="0">
                <a:pos x="434" y="17"/>
              </a:cxn>
              <a:cxn ang="0">
                <a:pos x="484" y="0"/>
              </a:cxn>
              <a:cxn ang="0">
                <a:pos x="546" y="11"/>
              </a:cxn>
              <a:cxn ang="0">
                <a:pos x="548" y="56"/>
              </a:cxn>
              <a:cxn ang="0">
                <a:pos x="516" y="108"/>
              </a:cxn>
              <a:cxn ang="0">
                <a:pos x="484" y="99"/>
              </a:cxn>
              <a:cxn ang="0">
                <a:pos x="449" y="81"/>
              </a:cxn>
              <a:cxn ang="0">
                <a:pos x="404" y="81"/>
              </a:cxn>
              <a:cxn ang="0">
                <a:pos x="340" y="121"/>
              </a:cxn>
              <a:cxn ang="0">
                <a:pos x="292" y="170"/>
              </a:cxn>
              <a:cxn ang="0">
                <a:pos x="209" y="258"/>
              </a:cxn>
              <a:cxn ang="0">
                <a:pos x="163" y="358"/>
              </a:cxn>
              <a:cxn ang="0">
                <a:pos x="131" y="427"/>
              </a:cxn>
              <a:cxn ang="0">
                <a:pos x="116" y="494"/>
              </a:cxn>
              <a:cxn ang="0">
                <a:pos x="129" y="502"/>
              </a:cxn>
              <a:cxn ang="0">
                <a:pos x="169" y="502"/>
              </a:cxn>
              <a:cxn ang="0">
                <a:pos x="212" y="510"/>
              </a:cxn>
              <a:cxn ang="0">
                <a:pos x="217" y="531"/>
              </a:cxn>
              <a:cxn ang="0">
                <a:pos x="187" y="550"/>
              </a:cxn>
              <a:cxn ang="0">
                <a:pos x="144" y="559"/>
              </a:cxn>
              <a:cxn ang="0">
                <a:pos x="92" y="587"/>
              </a:cxn>
              <a:cxn ang="0">
                <a:pos x="60" y="630"/>
              </a:cxn>
              <a:cxn ang="0">
                <a:pos x="51" y="678"/>
              </a:cxn>
              <a:cxn ang="0">
                <a:pos x="28" y="684"/>
              </a:cxn>
              <a:cxn ang="0">
                <a:pos x="4" y="660"/>
              </a:cxn>
              <a:cxn ang="0">
                <a:pos x="0" y="615"/>
              </a:cxn>
              <a:cxn ang="0">
                <a:pos x="25" y="574"/>
              </a:cxn>
              <a:cxn ang="0">
                <a:pos x="75" y="516"/>
              </a:cxn>
              <a:cxn ang="0">
                <a:pos x="97" y="451"/>
              </a:cxn>
              <a:cxn ang="0">
                <a:pos x="121" y="378"/>
              </a:cxn>
              <a:cxn ang="0">
                <a:pos x="153" y="293"/>
              </a:cxn>
              <a:cxn ang="0">
                <a:pos x="193" y="220"/>
              </a:cxn>
              <a:cxn ang="0">
                <a:pos x="236" y="164"/>
              </a:cxn>
              <a:cxn ang="0">
                <a:pos x="268" y="138"/>
              </a:cxn>
            </a:cxnLst>
            <a:rect l="0" t="0" r="r" b="b"/>
            <a:pathLst>
              <a:path w="548" h="684">
                <a:moveTo>
                  <a:pt x="268" y="138"/>
                </a:moveTo>
                <a:lnTo>
                  <a:pt x="348" y="73"/>
                </a:lnTo>
                <a:lnTo>
                  <a:pt x="434" y="17"/>
                </a:lnTo>
                <a:lnTo>
                  <a:pt x="484" y="0"/>
                </a:lnTo>
                <a:lnTo>
                  <a:pt x="546" y="11"/>
                </a:lnTo>
                <a:lnTo>
                  <a:pt x="548" y="56"/>
                </a:lnTo>
                <a:lnTo>
                  <a:pt x="516" y="108"/>
                </a:lnTo>
                <a:lnTo>
                  <a:pt x="484" y="99"/>
                </a:lnTo>
                <a:lnTo>
                  <a:pt x="449" y="81"/>
                </a:lnTo>
                <a:lnTo>
                  <a:pt x="404" y="81"/>
                </a:lnTo>
                <a:lnTo>
                  <a:pt x="340" y="121"/>
                </a:lnTo>
                <a:lnTo>
                  <a:pt x="292" y="170"/>
                </a:lnTo>
                <a:lnTo>
                  <a:pt x="209" y="258"/>
                </a:lnTo>
                <a:lnTo>
                  <a:pt x="163" y="358"/>
                </a:lnTo>
                <a:lnTo>
                  <a:pt x="131" y="427"/>
                </a:lnTo>
                <a:lnTo>
                  <a:pt x="116" y="494"/>
                </a:lnTo>
                <a:lnTo>
                  <a:pt x="129" y="502"/>
                </a:lnTo>
                <a:lnTo>
                  <a:pt x="169" y="502"/>
                </a:lnTo>
                <a:lnTo>
                  <a:pt x="212" y="510"/>
                </a:lnTo>
                <a:lnTo>
                  <a:pt x="217" y="531"/>
                </a:lnTo>
                <a:lnTo>
                  <a:pt x="187" y="550"/>
                </a:lnTo>
                <a:lnTo>
                  <a:pt x="144" y="559"/>
                </a:lnTo>
                <a:lnTo>
                  <a:pt x="92" y="587"/>
                </a:lnTo>
                <a:lnTo>
                  <a:pt x="60" y="630"/>
                </a:lnTo>
                <a:lnTo>
                  <a:pt x="51" y="678"/>
                </a:lnTo>
                <a:lnTo>
                  <a:pt x="28" y="684"/>
                </a:lnTo>
                <a:lnTo>
                  <a:pt x="4" y="660"/>
                </a:lnTo>
                <a:lnTo>
                  <a:pt x="0" y="615"/>
                </a:lnTo>
                <a:lnTo>
                  <a:pt x="25" y="574"/>
                </a:lnTo>
                <a:lnTo>
                  <a:pt x="75" y="516"/>
                </a:lnTo>
                <a:lnTo>
                  <a:pt x="97" y="451"/>
                </a:lnTo>
                <a:lnTo>
                  <a:pt x="121" y="378"/>
                </a:lnTo>
                <a:lnTo>
                  <a:pt x="153" y="293"/>
                </a:lnTo>
                <a:lnTo>
                  <a:pt x="193" y="220"/>
                </a:lnTo>
                <a:lnTo>
                  <a:pt x="236" y="164"/>
                </a:lnTo>
                <a:lnTo>
                  <a:pt x="268" y="13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rot="2824596" flipH="1">
            <a:off x="5638284" y="1683872"/>
            <a:ext cx="703857" cy="1091184"/>
          </a:xfrm>
          <a:custGeom>
            <a:avLst/>
            <a:gdLst/>
            <a:ahLst/>
            <a:cxnLst>
              <a:cxn ang="0">
                <a:pos x="16" y="9"/>
              </a:cxn>
              <a:cxn ang="0">
                <a:pos x="56" y="0"/>
              </a:cxn>
              <a:cxn ang="0">
                <a:pos x="112" y="33"/>
              </a:cxn>
              <a:cxn ang="0">
                <a:pos x="163" y="106"/>
              </a:cxn>
              <a:cxn ang="0">
                <a:pos x="224" y="205"/>
              </a:cxn>
              <a:cxn ang="0">
                <a:pos x="249" y="298"/>
              </a:cxn>
              <a:cxn ang="0">
                <a:pos x="256" y="414"/>
              </a:cxn>
              <a:cxn ang="0">
                <a:pos x="251" y="484"/>
              </a:cxn>
              <a:cxn ang="0">
                <a:pos x="251" y="523"/>
              </a:cxn>
              <a:cxn ang="0">
                <a:pos x="307" y="566"/>
              </a:cxn>
              <a:cxn ang="0">
                <a:pos x="337" y="622"/>
              </a:cxn>
              <a:cxn ang="0">
                <a:pos x="355" y="671"/>
              </a:cxn>
              <a:cxn ang="0">
                <a:pos x="339" y="704"/>
              </a:cxn>
              <a:cxn ang="0">
                <a:pos x="307" y="704"/>
              </a:cxn>
              <a:cxn ang="0">
                <a:pos x="272" y="679"/>
              </a:cxn>
              <a:cxn ang="0">
                <a:pos x="267" y="637"/>
              </a:cxn>
              <a:cxn ang="0">
                <a:pos x="249" y="583"/>
              </a:cxn>
              <a:cxn ang="0">
                <a:pos x="216" y="550"/>
              </a:cxn>
              <a:cxn ang="0">
                <a:pos x="184" y="540"/>
              </a:cxn>
              <a:cxn ang="0">
                <a:pos x="152" y="540"/>
              </a:cxn>
              <a:cxn ang="0">
                <a:pos x="146" y="516"/>
              </a:cxn>
              <a:cxn ang="0">
                <a:pos x="178" y="507"/>
              </a:cxn>
              <a:cxn ang="0">
                <a:pos x="211" y="503"/>
              </a:cxn>
              <a:cxn ang="0">
                <a:pos x="224" y="451"/>
              </a:cxn>
              <a:cxn ang="0">
                <a:pos x="227" y="371"/>
              </a:cxn>
              <a:cxn ang="0">
                <a:pos x="216" y="283"/>
              </a:cxn>
              <a:cxn ang="0">
                <a:pos x="187" y="212"/>
              </a:cxn>
              <a:cxn ang="0">
                <a:pos x="155" y="154"/>
              </a:cxn>
              <a:cxn ang="0">
                <a:pos x="122" y="124"/>
              </a:cxn>
              <a:cxn ang="0">
                <a:pos x="80" y="100"/>
              </a:cxn>
              <a:cxn ang="0">
                <a:pos x="34" y="76"/>
              </a:cxn>
              <a:cxn ang="0">
                <a:pos x="2" y="60"/>
              </a:cxn>
              <a:cxn ang="0">
                <a:pos x="0" y="28"/>
              </a:cxn>
              <a:cxn ang="0">
                <a:pos x="16" y="9"/>
              </a:cxn>
            </a:cxnLst>
            <a:rect l="0" t="0" r="r" b="b"/>
            <a:pathLst>
              <a:path w="355" h="704">
                <a:moveTo>
                  <a:pt x="16" y="9"/>
                </a:moveTo>
                <a:lnTo>
                  <a:pt x="56" y="0"/>
                </a:lnTo>
                <a:lnTo>
                  <a:pt x="112" y="33"/>
                </a:lnTo>
                <a:lnTo>
                  <a:pt x="163" y="106"/>
                </a:lnTo>
                <a:lnTo>
                  <a:pt x="224" y="205"/>
                </a:lnTo>
                <a:lnTo>
                  <a:pt x="249" y="298"/>
                </a:lnTo>
                <a:lnTo>
                  <a:pt x="256" y="414"/>
                </a:lnTo>
                <a:lnTo>
                  <a:pt x="251" y="484"/>
                </a:lnTo>
                <a:lnTo>
                  <a:pt x="251" y="523"/>
                </a:lnTo>
                <a:lnTo>
                  <a:pt x="307" y="566"/>
                </a:lnTo>
                <a:lnTo>
                  <a:pt x="337" y="622"/>
                </a:lnTo>
                <a:lnTo>
                  <a:pt x="355" y="671"/>
                </a:lnTo>
                <a:lnTo>
                  <a:pt x="339" y="704"/>
                </a:lnTo>
                <a:lnTo>
                  <a:pt x="307" y="704"/>
                </a:lnTo>
                <a:lnTo>
                  <a:pt x="272" y="679"/>
                </a:lnTo>
                <a:lnTo>
                  <a:pt x="267" y="637"/>
                </a:lnTo>
                <a:lnTo>
                  <a:pt x="249" y="583"/>
                </a:lnTo>
                <a:lnTo>
                  <a:pt x="216" y="550"/>
                </a:lnTo>
                <a:lnTo>
                  <a:pt x="184" y="540"/>
                </a:lnTo>
                <a:lnTo>
                  <a:pt x="152" y="540"/>
                </a:lnTo>
                <a:lnTo>
                  <a:pt x="146" y="516"/>
                </a:lnTo>
                <a:lnTo>
                  <a:pt x="178" y="507"/>
                </a:lnTo>
                <a:lnTo>
                  <a:pt x="211" y="503"/>
                </a:lnTo>
                <a:lnTo>
                  <a:pt x="224" y="451"/>
                </a:lnTo>
                <a:lnTo>
                  <a:pt x="227" y="371"/>
                </a:lnTo>
                <a:lnTo>
                  <a:pt x="216" y="283"/>
                </a:lnTo>
                <a:lnTo>
                  <a:pt x="187" y="212"/>
                </a:lnTo>
                <a:lnTo>
                  <a:pt x="155" y="154"/>
                </a:lnTo>
                <a:lnTo>
                  <a:pt x="122" y="124"/>
                </a:lnTo>
                <a:lnTo>
                  <a:pt x="80" y="100"/>
                </a:lnTo>
                <a:lnTo>
                  <a:pt x="34" y="76"/>
                </a:lnTo>
                <a:lnTo>
                  <a:pt x="2" y="60"/>
                </a:lnTo>
                <a:lnTo>
                  <a:pt x="0" y="28"/>
                </a:lnTo>
                <a:lnTo>
                  <a:pt x="16"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1828800" y="381000"/>
            <a:ext cx="8077200" cy="685800"/>
          </a:xfrm>
        </p:spPr>
        <p:txBody>
          <a:bodyPr>
            <a:normAutofit/>
          </a:bodyPr>
          <a:lstStyle/>
          <a:p>
            <a:pPr marL="514350" indent="-514350">
              <a:spcBef>
                <a:spcPts val="1200"/>
              </a:spcBef>
              <a:buClr>
                <a:schemeClr val="accent6">
                  <a:lumMod val="50000"/>
                </a:schemeClr>
              </a:buClr>
            </a:pPr>
            <a:r>
              <a:rPr lang="en-US" sz="3200" dirty="0"/>
              <a:t>Modifiability Tactics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41</a:t>
            </a:fld>
            <a:endParaRPr lang="en-US"/>
          </a:p>
        </p:txBody>
      </p:sp>
      <p:pic>
        <p:nvPicPr>
          <p:cNvPr id="70658" name="Picture 2"/>
          <p:cNvPicPr>
            <a:picLocks noChangeAspect="1" noChangeArrowheads="1"/>
          </p:cNvPicPr>
          <p:nvPr/>
        </p:nvPicPr>
        <p:blipFill>
          <a:blip r:embed="rId2"/>
          <a:srcRect/>
          <a:stretch>
            <a:fillRect/>
          </a:stretch>
        </p:blipFill>
        <p:spPr bwMode="auto">
          <a:xfrm>
            <a:off x="2133600" y="1563622"/>
            <a:ext cx="7000869" cy="4718586"/>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Picture 1"/>
          <p:cNvPicPr>
            <a:picLocks noChangeAspect="1" noChangeArrowheads="1"/>
          </p:cNvPicPr>
          <p:nvPr/>
        </p:nvPicPr>
        <p:blipFill>
          <a:blip r:embed="rId2"/>
          <a:srcRect/>
          <a:stretch>
            <a:fillRect/>
          </a:stretch>
        </p:blipFill>
        <p:spPr bwMode="auto">
          <a:xfrm>
            <a:off x="2895600" y="1852123"/>
            <a:ext cx="7956625" cy="3962399"/>
          </a:xfrm>
          <a:prstGeom prst="rect">
            <a:avLst/>
          </a:prstGeom>
          <a:noFill/>
          <a:ln w="9525">
            <a:noFill/>
            <a:miter lim="800000"/>
            <a:headEnd/>
            <a:tailEnd/>
          </a:ln>
          <a:effectLst/>
        </p:spPr>
      </p:pic>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Usability Tactics</a:t>
            </a:r>
            <a:endParaRPr lang="en-US" sz="2000" b="0" dirty="0"/>
          </a:p>
        </p:txBody>
      </p:sp>
      <p:sp>
        <p:nvSpPr>
          <p:cNvPr id="6" name="TextBox 5"/>
          <p:cNvSpPr txBox="1"/>
          <p:nvPr/>
        </p:nvSpPr>
        <p:spPr>
          <a:xfrm>
            <a:off x="304800" y="1277386"/>
            <a:ext cx="7924800" cy="2492990"/>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400" dirty="0"/>
              <a:t>Ease of Use</a:t>
            </a:r>
          </a:p>
          <a:p>
            <a:pPr marL="514350" indent="-514350">
              <a:spcBef>
                <a:spcPts val="1200"/>
              </a:spcBef>
              <a:buClr>
                <a:schemeClr val="accent6">
                  <a:lumMod val="50000"/>
                </a:schemeClr>
              </a:buClr>
              <a:buFont typeface="Wingdings" pitchFamily="2" charset="2"/>
              <a:buChar char="§"/>
            </a:pPr>
            <a:r>
              <a:rPr lang="en-US" sz="2400" dirty="0"/>
              <a:t>Ease of learning</a:t>
            </a:r>
          </a:p>
          <a:p>
            <a:pPr marL="514350" indent="-514350">
              <a:spcBef>
                <a:spcPts val="1200"/>
              </a:spcBef>
              <a:buClr>
                <a:schemeClr val="accent6">
                  <a:lumMod val="50000"/>
                </a:schemeClr>
              </a:buClr>
              <a:buFont typeface="Wingdings" pitchFamily="2" charset="2"/>
              <a:buChar char="§"/>
            </a:pPr>
            <a:r>
              <a:rPr lang="en-US" sz="2400" dirty="0"/>
              <a:t>Efficient</a:t>
            </a:r>
          </a:p>
          <a:p>
            <a:pPr marL="514350" indent="-514350">
              <a:spcBef>
                <a:spcPts val="1200"/>
              </a:spcBef>
              <a:buClr>
                <a:schemeClr val="accent6">
                  <a:lumMod val="50000"/>
                </a:schemeClr>
              </a:buClr>
              <a:buFont typeface="Wingdings" pitchFamily="2" charset="2"/>
              <a:buChar char="§"/>
            </a:pPr>
            <a:r>
              <a:rPr lang="en-US" sz="2400" dirty="0"/>
              <a:t>Error Tolerant</a:t>
            </a:r>
          </a:p>
          <a:p>
            <a:pPr marL="514350" indent="-514350">
              <a:spcBef>
                <a:spcPts val="1200"/>
              </a:spcBef>
              <a:buClr>
                <a:schemeClr val="accent6">
                  <a:lumMod val="50000"/>
                </a:schemeClr>
              </a:buClr>
              <a:buFont typeface="Wingdings" pitchFamily="2" charset="2"/>
              <a:buChar char="§"/>
            </a:pPr>
            <a:endParaRPr lang="en-US" sz="20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cap="all" spc="150" dirty="0"/>
              <a:t>Software architecture design</a:t>
            </a:r>
            <a:endParaRPr lang="en-US" sz="1200" dirty="0"/>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Designing Software Architecture</a:t>
            </a:r>
            <a:endParaRPr lang="en-US" sz="1600" b="0" dirty="0"/>
          </a:p>
        </p:txBody>
      </p:sp>
      <p:sp>
        <p:nvSpPr>
          <p:cNvPr id="6" name="TextBox 5"/>
          <p:cNvSpPr txBox="1"/>
          <p:nvPr/>
        </p:nvSpPr>
        <p:spPr>
          <a:xfrm>
            <a:off x="304800" y="1066800"/>
            <a:ext cx="10820400" cy="5816977"/>
          </a:xfrm>
          <a:prstGeom prst="rect">
            <a:avLst/>
          </a:prstGeom>
          <a:noFill/>
        </p:spPr>
        <p:txBody>
          <a:bodyPr wrap="square" rtlCol="0">
            <a:spAutoFit/>
          </a:bodyPr>
          <a:lstStyle/>
          <a:p>
            <a:pPr marL="514350" indent="-514350">
              <a:spcBef>
                <a:spcPts val="1200"/>
              </a:spcBef>
              <a:buClr>
                <a:schemeClr val="accent6">
                  <a:lumMod val="50000"/>
                </a:schemeClr>
              </a:buClr>
            </a:pPr>
            <a:r>
              <a:rPr lang="en-US" sz="3200" b="1" dirty="0"/>
              <a:t>How to drive the structure of the systems</a:t>
            </a:r>
          </a:p>
          <a:p>
            <a:pPr marL="514350" indent="-514350">
              <a:spcBef>
                <a:spcPts val="1200"/>
              </a:spcBef>
              <a:buClr>
                <a:schemeClr val="accent6">
                  <a:lumMod val="50000"/>
                </a:schemeClr>
              </a:buClr>
              <a:buFont typeface="Wingdings" pitchFamily="2" charset="2"/>
              <a:buChar char="§"/>
            </a:pPr>
            <a:r>
              <a:rPr lang="en-US" sz="2800" dirty="0"/>
              <a:t>Based on Functional Requirements:</a:t>
            </a:r>
          </a:p>
          <a:p>
            <a:pPr marL="971550" lvl="1" indent="-514350">
              <a:spcBef>
                <a:spcPts val="1200"/>
              </a:spcBef>
              <a:buClr>
                <a:schemeClr val="accent6">
                  <a:lumMod val="50000"/>
                </a:schemeClr>
              </a:buClr>
              <a:buFont typeface="Wingdings" pitchFamily="2" charset="2"/>
              <a:buChar char="§"/>
            </a:pPr>
            <a:r>
              <a:rPr lang="en-US" sz="2400" dirty="0"/>
              <a:t>Similar functionalities in a same module. E.g. banking system: account management, managing cash distribution, cash collection, transaction records,  tracking system.</a:t>
            </a:r>
          </a:p>
          <a:p>
            <a:pPr marL="514350" indent="-514350">
              <a:spcBef>
                <a:spcPts val="1200"/>
              </a:spcBef>
              <a:buClr>
                <a:schemeClr val="accent6">
                  <a:lumMod val="50000"/>
                </a:schemeClr>
              </a:buClr>
              <a:buFont typeface="Wingdings" pitchFamily="2" charset="2"/>
              <a:buChar char="§"/>
            </a:pPr>
            <a:r>
              <a:rPr lang="en-US" sz="2800" dirty="0"/>
              <a:t>Reference Models</a:t>
            </a:r>
          </a:p>
          <a:p>
            <a:pPr marL="514350" indent="-514350">
              <a:spcBef>
                <a:spcPts val="1200"/>
              </a:spcBef>
              <a:buClr>
                <a:schemeClr val="accent6">
                  <a:lumMod val="50000"/>
                </a:schemeClr>
              </a:buClr>
              <a:buFont typeface="Wingdings" pitchFamily="2" charset="2"/>
              <a:buChar char="§"/>
            </a:pPr>
            <a:r>
              <a:rPr lang="en-US" sz="2800" dirty="0"/>
              <a:t>Existing Assets</a:t>
            </a:r>
          </a:p>
          <a:p>
            <a:pPr marL="971550" lvl="1" indent="-514350">
              <a:spcBef>
                <a:spcPts val="1200"/>
              </a:spcBef>
              <a:buClr>
                <a:schemeClr val="accent6">
                  <a:lumMod val="50000"/>
                </a:schemeClr>
              </a:buClr>
              <a:buFont typeface="Wingdings" pitchFamily="2" charset="2"/>
              <a:buChar char="§"/>
            </a:pPr>
            <a:r>
              <a:rPr lang="en-US" sz="2400" dirty="0"/>
              <a:t>Legacy systems, COTS, reused design</a:t>
            </a:r>
          </a:p>
          <a:p>
            <a:pPr marL="514350" indent="-514350">
              <a:spcBef>
                <a:spcPts val="1200"/>
              </a:spcBef>
              <a:buClr>
                <a:schemeClr val="accent6">
                  <a:lumMod val="50000"/>
                </a:schemeClr>
              </a:buClr>
              <a:buFont typeface="Wingdings" pitchFamily="2" charset="2"/>
              <a:buChar char="§"/>
            </a:pPr>
            <a:r>
              <a:rPr lang="en-US" sz="2800" dirty="0"/>
              <a:t>Architectural Decisions</a:t>
            </a:r>
          </a:p>
          <a:p>
            <a:pPr marL="971550" lvl="1" indent="-514350">
              <a:spcBef>
                <a:spcPts val="1200"/>
              </a:spcBef>
              <a:buClr>
                <a:schemeClr val="accent6">
                  <a:lumMod val="50000"/>
                </a:schemeClr>
              </a:buClr>
              <a:buFont typeface="Wingdings" pitchFamily="2" charset="2"/>
              <a:buChar char="§"/>
            </a:pPr>
            <a:r>
              <a:rPr lang="en-US" sz="2400" dirty="0"/>
              <a:t>Client-Server Approach</a:t>
            </a:r>
          </a:p>
          <a:p>
            <a:pPr marL="514350" indent="-514350">
              <a:spcBef>
                <a:spcPts val="1200"/>
              </a:spcBef>
              <a:buClr>
                <a:schemeClr val="accent6">
                  <a:lumMod val="50000"/>
                </a:schemeClr>
              </a:buClr>
              <a:buFont typeface="Wingdings" pitchFamily="2" charset="2"/>
              <a:buChar char="§"/>
            </a:pPr>
            <a:r>
              <a:rPr lang="en-US" sz="2800" dirty="0"/>
              <a:t>Constraints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43</a:t>
            </a:fld>
            <a:endParaRPr lang="en-US"/>
          </a:p>
        </p:txBody>
      </p:sp>
    </p:spTree>
    <p:extLst>
      <p:ext uri="{BB962C8B-B14F-4D97-AF65-F5344CB8AC3E}">
        <p14:creationId xmlns:p14="http://schemas.microsoft.com/office/powerpoint/2010/main" val="27412333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cap="all" spc="150" dirty="0">
                <a:effectLst>
                  <a:outerShdw blurRad="38100" dist="38100" dir="2700000" algn="tl">
                    <a:srgbClr val="000000">
                      <a:alpha val="43137"/>
                    </a:srgbClr>
                  </a:outerShdw>
                </a:effectLst>
              </a:rPr>
              <a:t>Software architecture design</a:t>
            </a:r>
            <a:endParaRPr lang="en-US" sz="2200" dirty="0"/>
          </a:p>
        </p:txBody>
      </p:sp>
      <p:sp>
        <p:nvSpPr>
          <p:cNvPr id="5" name="Text Placeholder 4"/>
          <p:cNvSpPr>
            <a:spLocks noGrp="1"/>
          </p:cNvSpPr>
          <p:nvPr>
            <p:ph type="body" sz="quarter" idx="13"/>
          </p:nvPr>
        </p:nvSpPr>
        <p:spPr>
          <a:xfrm>
            <a:off x="1828800" y="381000"/>
            <a:ext cx="8077200" cy="685800"/>
          </a:xfrm>
        </p:spPr>
        <p:txBody>
          <a:bodyPr>
            <a:normAutofit/>
          </a:bodyPr>
          <a:lstStyle/>
          <a:p>
            <a:r>
              <a:rPr lang="en-US" sz="3200" dirty="0"/>
              <a:t>Designing Software Architecture</a:t>
            </a:r>
            <a:endParaRPr lang="en-US" sz="1600" b="0" dirty="0"/>
          </a:p>
        </p:txBody>
      </p:sp>
      <p:sp>
        <p:nvSpPr>
          <p:cNvPr id="6" name="TextBox 5"/>
          <p:cNvSpPr txBox="1"/>
          <p:nvPr/>
        </p:nvSpPr>
        <p:spPr>
          <a:xfrm>
            <a:off x="1828800" y="1295400"/>
            <a:ext cx="7924800" cy="523220"/>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Avionic Systems Reference Models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6100" y="1916998"/>
            <a:ext cx="6019800" cy="4709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2649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cap="all" spc="150" dirty="0"/>
              <a:t>Software architecture design</a:t>
            </a:r>
            <a:endParaRPr lang="en-US" sz="2200" dirty="0"/>
          </a:p>
        </p:txBody>
      </p:sp>
      <p:sp>
        <p:nvSpPr>
          <p:cNvPr id="5" name="Text Placeholder 4"/>
          <p:cNvSpPr>
            <a:spLocks noGrp="1"/>
          </p:cNvSpPr>
          <p:nvPr>
            <p:ph type="body" sz="quarter" idx="13"/>
          </p:nvPr>
        </p:nvSpPr>
        <p:spPr>
          <a:xfrm>
            <a:off x="1828800" y="381000"/>
            <a:ext cx="8077200" cy="685800"/>
          </a:xfrm>
        </p:spPr>
        <p:txBody>
          <a:bodyPr>
            <a:normAutofit/>
          </a:bodyPr>
          <a:lstStyle/>
          <a:p>
            <a:r>
              <a:rPr lang="en-US" sz="3200" dirty="0"/>
              <a:t>Designing Software Architecture</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45</a:t>
            </a:fld>
            <a:endParaRPr lang="en-US"/>
          </a:p>
        </p:txBody>
      </p:sp>
      <p:sp>
        <p:nvSpPr>
          <p:cNvPr id="10" name="TextBox 9"/>
          <p:cNvSpPr txBox="1"/>
          <p:nvPr/>
        </p:nvSpPr>
        <p:spPr>
          <a:xfrm>
            <a:off x="1828800" y="1295400"/>
            <a:ext cx="7924800" cy="1107996"/>
          </a:xfrm>
          <a:prstGeom prst="rect">
            <a:avLst/>
          </a:prstGeom>
          <a:noFill/>
        </p:spPr>
        <p:txBody>
          <a:bodyPr wrap="square" rtlCol="0">
            <a:spAutoFit/>
          </a:bodyPr>
          <a:lstStyle/>
          <a:p>
            <a:pPr marL="514350" indent="-514350">
              <a:spcBef>
                <a:spcPts val="1200"/>
              </a:spcBef>
              <a:buClr>
                <a:schemeClr val="accent6">
                  <a:lumMod val="50000"/>
                </a:schemeClr>
              </a:buClr>
            </a:pPr>
            <a:r>
              <a:rPr lang="en-US" sz="2800" dirty="0"/>
              <a:t>Flight Control System</a:t>
            </a:r>
          </a:p>
          <a:p>
            <a:pPr marL="514350" indent="-514350">
              <a:spcBef>
                <a:spcPts val="1200"/>
              </a:spcBef>
              <a:buClr>
                <a:schemeClr val="accent6">
                  <a:lumMod val="50000"/>
                </a:schemeClr>
              </a:buClr>
            </a:pPr>
            <a:r>
              <a:rPr lang="en-US" sz="2800" dirty="0"/>
              <a:t>GNC Reference Model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146176"/>
            <a:ext cx="8156575" cy="571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2254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b="1" cap="all" spc="150" dirty="0">
                <a:effectLst>
                  <a:outerShdw blurRad="38100" dist="38100" dir="2700000" algn="tl">
                    <a:srgbClr val="000000">
                      <a:alpha val="43137"/>
                    </a:srgbClr>
                  </a:outerShdw>
                </a:effectLst>
              </a:rPr>
              <a:t>Software architecture design</a:t>
            </a:r>
            <a:endParaRPr lang="en-US" sz="2200" dirty="0"/>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Designing Software Architecture</a:t>
            </a:r>
            <a:endParaRPr lang="en-US" sz="1600" b="0" dirty="0"/>
          </a:p>
        </p:txBody>
      </p:sp>
      <p:sp>
        <p:nvSpPr>
          <p:cNvPr id="6" name="TextBox 5"/>
          <p:cNvSpPr txBox="1"/>
          <p:nvPr/>
        </p:nvSpPr>
        <p:spPr>
          <a:xfrm>
            <a:off x="304800" y="1251090"/>
            <a:ext cx="10820400" cy="5909310"/>
          </a:xfrm>
          <a:prstGeom prst="rect">
            <a:avLst/>
          </a:prstGeom>
          <a:noFill/>
        </p:spPr>
        <p:txBody>
          <a:bodyPr wrap="square" rtlCol="0">
            <a:spAutoFit/>
          </a:bodyPr>
          <a:lstStyle/>
          <a:p>
            <a:r>
              <a:rPr lang="en-US" sz="2000" b="1" dirty="0"/>
              <a:t>Guidance</a:t>
            </a:r>
          </a:p>
          <a:p>
            <a:r>
              <a:rPr lang="en-US" sz="2000" dirty="0"/>
              <a:t>Guidance refers to the determination of the desired path of travel (the "trajectory") from the vehicle's current location to a designated target, as well as desired changes in velocity, rotation and acceleration for following that path.</a:t>
            </a:r>
          </a:p>
          <a:p>
            <a:r>
              <a:rPr lang="en-US" sz="2000" b="1" dirty="0"/>
              <a:t>Navigation</a:t>
            </a:r>
          </a:p>
          <a:p>
            <a:r>
              <a:rPr lang="en-US" sz="2000" dirty="0"/>
              <a:t>Navigation refers to the determination, at a given time, of the vehicle's location and velocity (the "state vector") as well as its altitude.</a:t>
            </a:r>
          </a:p>
          <a:p>
            <a:r>
              <a:rPr lang="en-US" sz="2000" b="1" dirty="0"/>
              <a:t>Control</a:t>
            </a:r>
          </a:p>
          <a:p>
            <a:r>
              <a:rPr lang="en-US" sz="2000" dirty="0"/>
              <a:t>Control refers to the manipulation of the forces, by way of steering controls, thrusters, etc., needed to track guidance commands while maintaining vehicle stability.</a:t>
            </a:r>
          </a:p>
          <a:p>
            <a:r>
              <a:rPr lang="en-US" sz="2000" b="1" dirty="0"/>
              <a:t>GNC systems</a:t>
            </a:r>
          </a:p>
          <a:p>
            <a:r>
              <a:rPr lang="en-US" sz="2000" dirty="0"/>
              <a:t>GNC systems are found in essentially all autonomous or semi-autonomous systems. These include:</a:t>
            </a:r>
          </a:p>
          <a:p>
            <a:r>
              <a:rPr lang="en-US" sz="2000" b="1" dirty="0"/>
              <a:t>Autopilots</a:t>
            </a:r>
          </a:p>
          <a:p>
            <a:r>
              <a:rPr lang="en-US" sz="2000" dirty="0"/>
              <a:t>Driverless cars, like Mars rovers or those participating in the DARPA Grand Challenge</a:t>
            </a:r>
          </a:p>
          <a:p>
            <a:r>
              <a:rPr lang="en-US" sz="2000" dirty="0"/>
              <a:t>Guided missiles</a:t>
            </a:r>
          </a:p>
          <a:p>
            <a:r>
              <a:rPr lang="en-US" sz="2000" dirty="0"/>
              <a:t>precision-guided airdrop systems</a:t>
            </a:r>
          </a:p>
          <a:p>
            <a:r>
              <a:rPr lang="en-US" sz="2000" dirty="0"/>
              <a:t>Reaction control systems for spacecraft</a:t>
            </a:r>
          </a:p>
          <a:p>
            <a:r>
              <a:rPr lang="en-US" sz="2000" dirty="0"/>
              <a:t>Spacecraft launch vehicles.</a:t>
            </a:r>
          </a:p>
          <a:p>
            <a:endParaRPr lang="en-US" sz="20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46</a:t>
            </a:fld>
            <a:endParaRPr lang="en-US"/>
          </a:p>
        </p:txBody>
      </p:sp>
    </p:spTree>
    <p:extLst>
      <p:ext uri="{BB962C8B-B14F-4D97-AF65-F5344CB8AC3E}">
        <p14:creationId xmlns:p14="http://schemas.microsoft.com/office/powerpoint/2010/main" val="3489521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cap="all" spc="150" dirty="0"/>
              <a:t>Software architecture design</a:t>
            </a:r>
            <a:endParaRPr lang="en-US" sz="2200" dirty="0"/>
          </a:p>
        </p:txBody>
      </p:sp>
      <p:sp>
        <p:nvSpPr>
          <p:cNvPr id="5" name="Text Placeholder 4"/>
          <p:cNvSpPr>
            <a:spLocks noGrp="1"/>
          </p:cNvSpPr>
          <p:nvPr>
            <p:ph type="body" sz="quarter" idx="13"/>
          </p:nvPr>
        </p:nvSpPr>
        <p:spPr>
          <a:xfrm>
            <a:off x="1828800" y="381000"/>
            <a:ext cx="8077200" cy="685800"/>
          </a:xfrm>
        </p:spPr>
        <p:txBody>
          <a:bodyPr>
            <a:normAutofit/>
          </a:bodyPr>
          <a:lstStyle/>
          <a:p>
            <a:r>
              <a:rPr lang="en-US" sz="3200" dirty="0"/>
              <a:t>Designing Software Architecture</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47</a:t>
            </a:fld>
            <a:endParaRPr lang="en-US"/>
          </a:p>
        </p:txBody>
      </p:sp>
      <p:sp>
        <p:nvSpPr>
          <p:cNvPr id="9" name="TextBox 8"/>
          <p:cNvSpPr txBox="1"/>
          <p:nvPr/>
        </p:nvSpPr>
        <p:spPr>
          <a:xfrm>
            <a:off x="1828800" y="1295400"/>
            <a:ext cx="7924800" cy="523220"/>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NASA Lunar System</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1" y="2133601"/>
            <a:ext cx="5919787" cy="436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286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Availability Tactics</a:t>
            </a:r>
          </a:p>
        </p:txBody>
      </p:sp>
      <p:sp>
        <p:nvSpPr>
          <p:cNvPr id="5" name="Text Placeholder 4"/>
          <p:cNvSpPr>
            <a:spLocks noGrp="1"/>
          </p:cNvSpPr>
          <p:nvPr>
            <p:ph type="body" sz="quarter" idx="13"/>
          </p:nvPr>
        </p:nvSpPr>
        <p:spPr>
          <a:xfrm>
            <a:off x="304800" y="381000"/>
            <a:ext cx="10896600" cy="685800"/>
          </a:xfrm>
        </p:spPr>
        <p:txBody>
          <a:bodyPr>
            <a:noAutofit/>
          </a:bodyPr>
          <a:lstStyle/>
          <a:p>
            <a:r>
              <a:rPr lang="en-US" sz="4000" b="0" dirty="0"/>
              <a:t>Availability Tactics</a:t>
            </a:r>
            <a:endParaRPr lang="en-US" sz="4400" b="0" dirty="0"/>
          </a:p>
        </p:txBody>
      </p:sp>
      <p:sp>
        <p:nvSpPr>
          <p:cNvPr id="6" name="TextBox 5"/>
          <p:cNvSpPr txBox="1"/>
          <p:nvPr/>
        </p:nvSpPr>
        <p:spPr>
          <a:xfrm>
            <a:off x="359817" y="1415731"/>
            <a:ext cx="4472412" cy="1077218"/>
          </a:xfrm>
          <a:prstGeom prst="rect">
            <a:avLst/>
          </a:prstGeom>
          <a:noFill/>
        </p:spPr>
        <p:txBody>
          <a:bodyPr wrap="square" rtlCol="0">
            <a:spAutoFit/>
          </a:bodyPr>
          <a:lstStyle/>
          <a:p>
            <a:pPr>
              <a:spcBef>
                <a:spcPts val="1200"/>
              </a:spcBef>
              <a:buClr>
                <a:schemeClr val="accent6">
                  <a:lumMod val="50000"/>
                </a:schemeClr>
              </a:buClr>
            </a:pPr>
            <a:r>
              <a:rPr lang="en-US" sz="3200" dirty="0"/>
              <a:t>Customer wants a highly available system</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5</a:t>
            </a:fld>
            <a:endParaRPr lang="en-US"/>
          </a:p>
        </p:txBody>
      </p:sp>
      <p:grpSp>
        <p:nvGrpSpPr>
          <p:cNvPr id="19" name="Group 13"/>
          <p:cNvGrpSpPr>
            <a:grpSpLocks/>
          </p:cNvGrpSpPr>
          <p:nvPr/>
        </p:nvGrpSpPr>
        <p:grpSpPr bwMode="auto">
          <a:xfrm>
            <a:off x="4746763" y="4308602"/>
            <a:ext cx="985838" cy="2470150"/>
            <a:chOff x="336" y="1285"/>
            <a:chExt cx="671" cy="1681"/>
          </a:xfrm>
          <a:solidFill>
            <a:schemeClr val="tx1"/>
          </a:solidFill>
        </p:grpSpPr>
        <p:sp>
          <p:nvSpPr>
            <p:cNvPr id="20" name="Freeform 7"/>
            <p:cNvSpPr>
              <a:spLocks/>
            </p:cNvSpPr>
            <p:nvPr/>
          </p:nvSpPr>
          <p:spPr bwMode="auto">
            <a:xfrm>
              <a:off x="507" y="1351"/>
              <a:ext cx="394" cy="384"/>
            </a:xfrm>
            <a:custGeom>
              <a:avLst/>
              <a:gdLst/>
              <a:ahLst/>
              <a:cxnLst>
                <a:cxn ang="0">
                  <a:pos x="240" y="324"/>
                </a:cxn>
                <a:cxn ang="0">
                  <a:pos x="309" y="221"/>
                </a:cxn>
                <a:cxn ang="0">
                  <a:pos x="385" y="145"/>
                </a:cxn>
                <a:cxn ang="0">
                  <a:pos x="463" y="51"/>
                </a:cxn>
                <a:cxn ang="0">
                  <a:pos x="557" y="8"/>
                </a:cxn>
                <a:cxn ang="0">
                  <a:pos x="633" y="0"/>
                </a:cxn>
                <a:cxn ang="0">
                  <a:pos x="711" y="25"/>
                </a:cxn>
                <a:cxn ang="0">
                  <a:pos x="754" y="85"/>
                </a:cxn>
                <a:cxn ang="0">
                  <a:pos x="787" y="196"/>
                </a:cxn>
                <a:cxn ang="0">
                  <a:pos x="779" y="315"/>
                </a:cxn>
                <a:cxn ang="0">
                  <a:pos x="745" y="418"/>
                </a:cxn>
                <a:cxn ang="0">
                  <a:pos x="660" y="538"/>
                </a:cxn>
                <a:cxn ang="0">
                  <a:pos x="566" y="623"/>
                </a:cxn>
                <a:cxn ang="0">
                  <a:pos x="463" y="700"/>
                </a:cxn>
                <a:cxn ang="0">
                  <a:pos x="351" y="751"/>
                </a:cxn>
                <a:cxn ang="0">
                  <a:pos x="257" y="768"/>
                </a:cxn>
                <a:cxn ang="0">
                  <a:pos x="215" y="744"/>
                </a:cxn>
                <a:cxn ang="0">
                  <a:pos x="179" y="641"/>
                </a:cxn>
                <a:cxn ang="0">
                  <a:pos x="188" y="504"/>
                </a:cxn>
                <a:cxn ang="0">
                  <a:pos x="25" y="512"/>
                </a:cxn>
                <a:cxn ang="0">
                  <a:pos x="0" y="487"/>
                </a:cxn>
                <a:cxn ang="0">
                  <a:pos x="25" y="435"/>
                </a:cxn>
                <a:cxn ang="0">
                  <a:pos x="197" y="427"/>
                </a:cxn>
                <a:cxn ang="0">
                  <a:pos x="240" y="324"/>
                </a:cxn>
              </a:cxnLst>
              <a:rect l="0" t="0" r="r" b="b"/>
              <a:pathLst>
                <a:path w="787" h="768">
                  <a:moveTo>
                    <a:pt x="240" y="324"/>
                  </a:moveTo>
                  <a:lnTo>
                    <a:pt x="309" y="221"/>
                  </a:lnTo>
                  <a:lnTo>
                    <a:pt x="385" y="145"/>
                  </a:lnTo>
                  <a:lnTo>
                    <a:pt x="463" y="51"/>
                  </a:lnTo>
                  <a:lnTo>
                    <a:pt x="557" y="8"/>
                  </a:lnTo>
                  <a:lnTo>
                    <a:pt x="633" y="0"/>
                  </a:lnTo>
                  <a:lnTo>
                    <a:pt x="711" y="25"/>
                  </a:lnTo>
                  <a:lnTo>
                    <a:pt x="754" y="85"/>
                  </a:lnTo>
                  <a:lnTo>
                    <a:pt x="787" y="196"/>
                  </a:lnTo>
                  <a:lnTo>
                    <a:pt x="779" y="315"/>
                  </a:lnTo>
                  <a:lnTo>
                    <a:pt x="745" y="418"/>
                  </a:lnTo>
                  <a:lnTo>
                    <a:pt x="660" y="538"/>
                  </a:lnTo>
                  <a:lnTo>
                    <a:pt x="566" y="623"/>
                  </a:lnTo>
                  <a:lnTo>
                    <a:pt x="463" y="700"/>
                  </a:lnTo>
                  <a:lnTo>
                    <a:pt x="351" y="751"/>
                  </a:lnTo>
                  <a:lnTo>
                    <a:pt x="257" y="768"/>
                  </a:lnTo>
                  <a:lnTo>
                    <a:pt x="215" y="744"/>
                  </a:lnTo>
                  <a:lnTo>
                    <a:pt x="179" y="641"/>
                  </a:lnTo>
                  <a:lnTo>
                    <a:pt x="188" y="504"/>
                  </a:lnTo>
                  <a:lnTo>
                    <a:pt x="25" y="512"/>
                  </a:lnTo>
                  <a:lnTo>
                    <a:pt x="0" y="487"/>
                  </a:lnTo>
                  <a:lnTo>
                    <a:pt x="25" y="435"/>
                  </a:lnTo>
                  <a:lnTo>
                    <a:pt x="197" y="427"/>
                  </a:lnTo>
                  <a:lnTo>
                    <a:pt x="240" y="324"/>
                  </a:lnTo>
                  <a:close/>
                </a:path>
              </a:pathLst>
            </a:custGeom>
            <a:grpFill/>
            <a:ln w="9525">
              <a:noFill/>
              <a:round/>
              <a:headEnd/>
              <a:tailEnd/>
            </a:ln>
          </p:spPr>
          <p:txBody>
            <a:bodyPr/>
            <a:lstStyle/>
            <a:p>
              <a:endParaRPr lang="en-US"/>
            </a:p>
          </p:txBody>
        </p:sp>
        <p:sp>
          <p:nvSpPr>
            <p:cNvPr id="21" name="Freeform 8"/>
            <p:cNvSpPr>
              <a:spLocks/>
            </p:cNvSpPr>
            <p:nvPr/>
          </p:nvSpPr>
          <p:spPr bwMode="auto">
            <a:xfrm>
              <a:off x="486" y="1756"/>
              <a:ext cx="273" cy="565"/>
            </a:xfrm>
            <a:custGeom>
              <a:avLst/>
              <a:gdLst/>
              <a:ahLst/>
              <a:cxnLst>
                <a:cxn ang="0">
                  <a:pos x="154" y="95"/>
                </a:cxn>
                <a:cxn ang="0">
                  <a:pos x="230" y="26"/>
                </a:cxn>
                <a:cxn ang="0">
                  <a:pos x="349" y="0"/>
                </a:cxn>
                <a:cxn ang="0">
                  <a:pos x="452" y="17"/>
                </a:cxn>
                <a:cxn ang="0">
                  <a:pos x="528" y="86"/>
                </a:cxn>
                <a:cxn ang="0">
                  <a:pos x="546" y="137"/>
                </a:cxn>
                <a:cxn ang="0">
                  <a:pos x="546" y="205"/>
                </a:cxn>
                <a:cxn ang="0">
                  <a:pos x="512" y="265"/>
                </a:cxn>
                <a:cxn ang="0">
                  <a:pos x="452" y="368"/>
                </a:cxn>
                <a:cxn ang="0">
                  <a:pos x="427" y="488"/>
                </a:cxn>
                <a:cxn ang="0">
                  <a:pos x="418" y="589"/>
                </a:cxn>
                <a:cxn ang="0">
                  <a:pos x="443" y="701"/>
                </a:cxn>
                <a:cxn ang="0">
                  <a:pos x="512" y="804"/>
                </a:cxn>
                <a:cxn ang="0">
                  <a:pos x="537" y="906"/>
                </a:cxn>
                <a:cxn ang="0">
                  <a:pos x="528" y="1000"/>
                </a:cxn>
                <a:cxn ang="0">
                  <a:pos x="478" y="1078"/>
                </a:cxn>
                <a:cxn ang="0">
                  <a:pos x="409" y="1121"/>
                </a:cxn>
                <a:cxn ang="0">
                  <a:pos x="324" y="1129"/>
                </a:cxn>
                <a:cxn ang="0">
                  <a:pos x="221" y="1129"/>
                </a:cxn>
                <a:cxn ang="0">
                  <a:pos x="145" y="1085"/>
                </a:cxn>
                <a:cxn ang="0">
                  <a:pos x="67" y="958"/>
                </a:cxn>
                <a:cxn ang="0">
                  <a:pos x="17" y="846"/>
                </a:cxn>
                <a:cxn ang="0">
                  <a:pos x="0" y="676"/>
                </a:cxn>
                <a:cxn ang="0">
                  <a:pos x="17" y="522"/>
                </a:cxn>
                <a:cxn ang="0">
                  <a:pos x="51" y="359"/>
                </a:cxn>
                <a:cxn ang="0">
                  <a:pos x="102" y="196"/>
                </a:cxn>
                <a:cxn ang="0">
                  <a:pos x="154" y="95"/>
                </a:cxn>
              </a:cxnLst>
              <a:rect l="0" t="0" r="r" b="b"/>
              <a:pathLst>
                <a:path w="546" h="1129">
                  <a:moveTo>
                    <a:pt x="154" y="95"/>
                  </a:moveTo>
                  <a:lnTo>
                    <a:pt x="230" y="26"/>
                  </a:lnTo>
                  <a:lnTo>
                    <a:pt x="349" y="0"/>
                  </a:lnTo>
                  <a:lnTo>
                    <a:pt x="452" y="17"/>
                  </a:lnTo>
                  <a:lnTo>
                    <a:pt x="528" y="86"/>
                  </a:lnTo>
                  <a:lnTo>
                    <a:pt x="546" y="137"/>
                  </a:lnTo>
                  <a:lnTo>
                    <a:pt x="546" y="205"/>
                  </a:lnTo>
                  <a:lnTo>
                    <a:pt x="512" y="265"/>
                  </a:lnTo>
                  <a:lnTo>
                    <a:pt x="452" y="368"/>
                  </a:lnTo>
                  <a:lnTo>
                    <a:pt x="427" y="488"/>
                  </a:lnTo>
                  <a:lnTo>
                    <a:pt x="418" y="589"/>
                  </a:lnTo>
                  <a:lnTo>
                    <a:pt x="443" y="701"/>
                  </a:lnTo>
                  <a:lnTo>
                    <a:pt x="512" y="804"/>
                  </a:lnTo>
                  <a:lnTo>
                    <a:pt x="537" y="906"/>
                  </a:lnTo>
                  <a:lnTo>
                    <a:pt x="528" y="1000"/>
                  </a:lnTo>
                  <a:lnTo>
                    <a:pt x="478" y="1078"/>
                  </a:lnTo>
                  <a:lnTo>
                    <a:pt x="409" y="1121"/>
                  </a:lnTo>
                  <a:lnTo>
                    <a:pt x="324" y="1129"/>
                  </a:lnTo>
                  <a:lnTo>
                    <a:pt x="221" y="1129"/>
                  </a:lnTo>
                  <a:lnTo>
                    <a:pt x="145" y="1085"/>
                  </a:lnTo>
                  <a:lnTo>
                    <a:pt x="67" y="958"/>
                  </a:lnTo>
                  <a:lnTo>
                    <a:pt x="17" y="846"/>
                  </a:lnTo>
                  <a:lnTo>
                    <a:pt x="0" y="676"/>
                  </a:lnTo>
                  <a:lnTo>
                    <a:pt x="17" y="522"/>
                  </a:lnTo>
                  <a:lnTo>
                    <a:pt x="51" y="359"/>
                  </a:lnTo>
                  <a:lnTo>
                    <a:pt x="102" y="196"/>
                  </a:lnTo>
                  <a:lnTo>
                    <a:pt x="154" y="95"/>
                  </a:lnTo>
                  <a:close/>
                </a:path>
              </a:pathLst>
            </a:custGeom>
            <a:grpFill/>
            <a:ln w="9525">
              <a:noFill/>
              <a:round/>
              <a:headEnd/>
              <a:tailEnd/>
            </a:ln>
          </p:spPr>
          <p:txBody>
            <a:bodyPr/>
            <a:lstStyle/>
            <a:p>
              <a:endParaRPr lang="en-US" dirty="0"/>
            </a:p>
          </p:txBody>
        </p:sp>
        <p:sp>
          <p:nvSpPr>
            <p:cNvPr id="22" name="Freeform 9"/>
            <p:cNvSpPr>
              <a:spLocks/>
            </p:cNvSpPr>
            <p:nvPr/>
          </p:nvSpPr>
          <p:spPr bwMode="auto">
            <a:xfrm>
              <a:off x="704" y="1774"/>
              <a:ext cx="303" cy="509"/>
            </a:xfrm>
            <a:custGeom>
              <a:avLst/>
              <a:gdLst/>
              <a:ahLst/>
              <a:cxnLst>
                <a:cxn ang="0">
                  <a:pos x="0" y="50"/>
                </a:cxn>
                <a:cxn ang="0">
                  <a:pos x="7" y="8"/>
                </a:cxn>
                <a:cxn ang="0">
                  <a:pos x="101" y="0"/>
                </a:cxn>
                <a:cxn ang="0">
                  <a:pos x="153" y="43"/>
                </a:cxn>
                <a:cxn ang="0">
                  <a:pos x="230" y="153"/>
                </a:cxn>
                <a:cxn ang="0">
                  <a:pos x="332" y="298"/>
                </a:cxn>
                <a:cxn ang="0">
                  <a:pos x="426" y="401"/>
                </a:cxn>
                <a:cxn ang="0">
                  <a:pos x="598" y="589"/>
                </a:cxn>
                <a:cxn ang="0">
                  <a:pos x="606" y="631"/>
                </a:cxn>
                <a:cxn ang="0">
                  <a:pos x="571" y="658"/>
                </a:cxn>
                <a:cxn ang="0">
                  <a:pos x="486" y="691"/>
                </a:cxn>
                <a:cxn ang="0">
                  <a:pos x="367" y="718"/>
                </a:cxn>
                <a:cxn ang="0">
                  <a:pos x="222" y="727"/>
                </a:cxn>
                <a:cxn ang="0">
                  <a:pos x="170" y="734"/>
                </a:cxn>
                <a:cxn ang="0">
                  <a:pos x="153" y="769"/>
                </a:cxn>
                <a:cxn ang="0">
                  <a:pos x="186" y="828"/>
                </a:cxn>
                <a:cxn ang="0">
                  <a:pos x="307" y="930"/>
                </a:cxn>
                <a:cxn ang="0">
                  <a:pos x="392" y="957"/>
                </a:cxn>
                <a:cxn ang="0">
                  <a:pos x="410" y="991"/>
                </a:cxn>
                <a:cxn ang="0">
                  <a:pos x="374" y="1017"/>
                </a:cxn>
                <a:cxn ang="0">
                  <a:pos x="298" y="1017"/>
                </a:cxn>
                <a:cxn ang="0">
                  <a:pos x="195" y="957"/>
                </a:cxn>
                <a:cxn ang="0">
                  <a:pos x="110" y="872"/>
                </a:cxn>
                <a:cxn ang="0">
                  <a:pos x="59" y="794"/>
                </a:cxn>
                <a:cxn ang="0">
                  <a:pos x="59" y="734"/>
                </a:cxn>
                <a:cxn ang="0">
                  <a:pos x="92" y="691"/>
                </a:cxn>
                <a:cxn ang="0">
                  <a:pos x="144" y="675"/>
                </a:cxn>
                <a:cxn ang="0">
                  <a:pos x="222" y="666"/>
                </a:cxn>
                <a:cxn ang="0">
                  <a:pos x="307" y="666"/>
                </a:cxn>
                <a:cxn ang="0">
                  <a:pos x="410" y="649"/>
                </a:cxn>
                <a:cxn ang="0">
                  <a:pos x="461" y="631"/>
                </a:cxn>
                <a:cxn ang="0">
                  <a:pos x="486" y="606"/>
                </a:cxn>
                <a:cxn ang="0">
                  <a:pos x="477" y="581"/>
                </a:cxn>
                <a:cxn ang="0">
                  <a:pos x="401" y="512"/>
                </a:cxn>
                <a:cxn ang="0">
                  <a:pos x="280" y="392"/>
                </a:cxn>
                <a:cxn ang="0">
                  <a:pos x="170" y="291"/>
                </a:cxn>
                <a:cxn ang="0">
                  <a:pos x="50" y="179"/>
                </a:cxn>
                <a:cxn ang="0">
                  <a:pos x="7" y="101"/>
                </a:cxn>
                <a:cxn ang="0">
                  <a:pos x="0" y="50"/>
                </a:cxn>
              </a:cxnLst>
              <a:rect l="0" t="0" r="r" b="b"/>
              <a:pathLst>
                <a:path w="606" h="1017">
                  <a:moveTo>
                    <a:pt x="0" y="50"/>
                  </a:moveTo>
                  <a:lnTo>
                    <a:pt x="7" y="8"/>
                  </a:lnTo>
                  <a:lnTo>
                    <a:pt x="101" y="0"/>
                  </a:lnTo>
                  <a:lnTo>
                    <a:pt x="153" y="43"/>
                  </a:lnTo>
                  <a:lnTo>
                    <a:pt x="230" y="153"/>
                  </a:lnTo>
                  <a:lnTo>
                    <a:pt x="332" y="298"/>
                  </a:lnTo>
                  <a:lnTo>
                    <a:pt x="426" y="401"/>
                  </a:lnTo>
                  <a:lnTo>
                    <a:pt x="598" y="589"/>
                  </a:lnTo>
                  <a:lnTo>
                    <a:pt x="606" y="631"/>
                  </a:lnTo>
                  <a:lnTo>
                    <a:pt x="571" y="658"/>
                  </a:lnTo>
                  <a:lnTo>
                    <a:pt x="486" y="691"/>
                  </a:lnTo>
                  <a:lnTo>
                    <a:pt x="367" y="718"/>
                  </a:lnTo>
                  <a:lnTo>
                    <a:pt x="222" y="727"/>
                  </a:lnTo>
                  <a:lnTo>
                    <a:pt x="170" y="734"/>
                  </a:lnTo>
                  <a:lnTo>
                    <a:pt x="153" y="769"/>
                  </a:lnTo>
                  <a:lnTo>
                    <a:pt x="186" y="828"/>
                  </a:lnTo>
                  <a:lnTo>
                    <a:pt x="307" y="930"/>
                  </a:lnTo>
                  <a:lnTo>
                    <a:pt x="392" y="957"/>
                  </a:lnTo>
                  <a:lnTo>
                    <a:pt x="410" y="991"/>
                  </a:lnTo>
                  <a:lnTo>
                    <a:pt x="374" y="1017"/>
                  </a:lnTo>
                  <a:lnTo>
                    <a:pt x="298" y="1017"/>
                  </a:lnTo>
                  <a:lnTo>
                    <a:pt x="195" y="957"/>
                  </a:lnTo>
                  <a:lnTo>
                    <a:pt x="110" y="872"/>
                  </a:lnTo>
                  <a:lnTo>
                    <a:pt x="59" y="794"/>
                  </a:lnTo>
                  <a:lnTo>
                    <a:pt x="59" y="734"/>
                  </a:lnTo>
                  <a:lnTo>
                    <a:pt x="92" y="691"/>
                  </a:lnTo>
                  <a:lnTo>
                    <a:pt x="144" y="675"/>
                  </a:lnTo>
                  <a:lnTo>
                    <a:pt x="222" y="666"/>
                  </a:lnTo>
                  <a:lnTo>
                    <a:pt x="307" y="666"/>
                  </a:lnTo>
                  <a:lnTo>
                    <a:pt x="410" y="649"/>
                  </a:lnTo>
                  <a:lnTo>
                    <a:pt x="461" y="631"/>
                  </a:lnTo>
                  <a:lnTo>
                    <a:pt x="486" y="606"/>
                  </a:lnTo>
                  <a:lnTo>
                    <a:pt x="477" y="581"/>
                  </a:lnTo>
                  <a:lnTo>
                    <a:pt x="401" y="512"/>
                  </a:lnTo>
                  <a:lnTo>
                    <a:pt x="280" y="392"/>
                  </a:lnTo>
                  <a:lnTo>
                    <a:pt x="170" y="291"/>
                  </a:lnTo>
                  <a:lnTo>
                    <a:pt x="50" y="179"/>
                  </a:lnTo>
                  <a:lnTo>
                    <a:pt x="7" y="101"/>
                  </a:lnTo>
                  <a:lnTo>
                    <a:pt x="0" y="50"/>
                  </a:lnTo>
                  <a:close/>
                </a:path>
              </a:pathLst>
            </a:custGeom>
            <a:grpFill/>
            <a:ln w="9525">
              <a:noFill/>
              <a:round/>
              <a:headEnd/>
              <a:tailEnd/>
            </a:ln>
          </p:spPr>
          <p:txBody>
            <a:bodyPr/>
            <a:lstStyle/>
            <a:p>
              <a:endParaRPr lang="en-US"/>
            </a:p>
          </p:txBody>
        </p:sp>
        <p:sp>
          <p:nvSpPr>
            <p:cNvPr id="23" name="Freeform 10"/>
            <p:cNvSpPr>
              <a:spLocks/>
            </p:cNvSpPr>
            <p:nvPr/>
          </p:nvSpPr>
          <p:spPr bwMode="auto">
            <a:xfrm>
              <a:off x="507" y="2200"/>
              <a:ext cx="329" cy="766"/>
            </a:xfrm>
            <a:custGeom>
              <a:avLst/>
              <a:gdLst/>
              <a:ahLst/>
              <a:cxnLst>
                <a:cxn ang="0">
                  <a:pos x="325" y="0"/>
                </a:cxn>
                <a:cxn ang="0">
                  <a:pos x="419" y="17"/>
                </a:cxn>
                <a:cxn ang="0">
                  <a:pos x="461" y="86"/>
                </a:cxn>
                <a:cxn ang="0">
                  <a:pos x="453" y="248"/>
                </a:cxn>
                <a:cxn ang="0">
                  <a:pos x="436" y="419"/>
                </a:cxn>
                <a:cxn ang="0">
                  <a:pos x="436" y="598"/>
                </a:cxn>
                <a:cxn ang="0">
                  <a:pos x="522" y="813"/>
                </a:cxn>
                <a:cxn ang="0">
                  <a:pos x="589" y="967"/>
                </a:cxn>
                <a:cxn ang="0">
                  <a:pos x="624" y="1121"/>
                </a:cxn>
                <a:cxn ang="0">
                  <a:pos x="616" y="1257"/>
                </a:cxn>
                <a:cxn ang="0">
                  <a:pos x="616" y="1309"/>
                </a:cxn>
                <a:cxn ang="0">
                  <a:pos x="649" y="1360"/>
                </a:cxn>
                <a:cxn ang="0">
                  <a:pos x="658" y="1411"/>
                </a:cxn>
                <a:cxn ang="0">
                  <a:pos x="633" y="1436"/>
                </a:cxn>
                <a:cxn ang="0">
                  <a:pos x="564" y="1420"/>
                </a:cxn>
                <a:cxn ang="0">
                  <a:pos x="436" y="1402"/>
                </a:cxn>
                <a:cxn ang="0">
                  <a:pos x="282" y="1436"/>
                </a:cxn>
                <a:cxn ang="0">
                  <a:pos x="179" y="1496"/>
                </a:cxn>
                <a:cxn ang="0">
                  <a:pos x="128" y="1532"/>
                </a:cxn>
                <a:cxn ang="0">
                  <a:pos x="77" y="1532"/>
                </a:cxn>
                <a:cxn ang="0">
                  <a:pos x="0" y="1420"/>
                </a:cxn>
                <a:cxn ang="0">
                  <a:pos x="9" y="1402"/>
                </a:cxn>
                <a:cxn ang="0">
                  <a:pos x="163" y="1351"/>
                </a:cxn>
                <a:cxn ang="0">
                  <a:pos x="342" y="1326"/>
                </a:cxn>
                <a:cxn ang="0">
                  <a:pos x="470" y="1317"/>
                </a:cxn>
                <a:cxn ang="0">
                  <a:pos x="547" y="1317"/>
                </a:cxn>
                <a:cxn ang="0">
                  <a:pos x="564" y="1266"/>
                </a:cxn>
                <a:cxn ang="0">
                  <a:pos x="539" y="1121"/>
                </a:cxn>
                <a:cxn ang="0">
                  <a:pos x="479" y="967"/>
                </a:cxn>
                <a:cxn ang="0">
                  <a:pos x="385" y="770"/>
                </a:cxn>
                <a:cxn ang="0">
                  <a:pos x="307" y="598"/>
                </a:cxn>
                <a:cxn ang="0">
                  <a:pos x="273" y="444"/>
                </a:cxn>
                <a:cxn ang="0">
                  <a:pos x="265" y="274"/>
                </a:cxn>
                <a:cxn ang="0">
                  <a:pos x="265" y="111"/>
                </a:cxn>
                <a:cxn ang="0">
                  <a:pos x="300" y="44"/>
                </a:cxn>
                <a:cxn ang="0">
                  <a:pos x="325" y="0"/>
                </a:cxn>
              </a:cxnLst>
              <a:rect l="0" t="0" r="r" b="b"/>
              <a:pathLst>
                <a:path w="658" h="1532">
                  <a:moveTo>
                    <a:pt x="325" y="0"/>
                  </a:moveTo>
                  <a:lnTo>
                    <a:pt x="419" y="17"/>
                  </a:lnTo>
                  <a:lnTo>
                    <a:pt x="461" y="86"/>
                  </a:lnTo>
                  <a:lnTo>
                    <a:pt x="453" y="248"/>
                  </a:lnTo>
                  <a:lnTo>
                    <a:pt x="436" y="419"/>
                  </a:lnTo>
                  <a:lnTo>
                    <a:pt x="436" y="598"/>
                  </a:lnTo>
                  <a:lnTo>
                    <a:pt x="522" y="813"/>
                  </a:lnTo>
                  <a:lnTo>
                    <a:pt x="589" y="967"/>
                  </a:lnTo>
                  <a:lnTo>
                    <a:pt x="624" y="1121"/>
                  </a:lnTo>
                  <a:lnTo>
                    <a:pt x="616" y="1257"/>
                  </a:lnTo>
                  <a:lnTo>
                    <a:pt x="616" y="1309"/>
                  </a:lnTo>
                  <a:lnTo>
                    <a:pt x="649" y="1360"/>
                  </a:lnTo>
                  <a:lnTo>
                    <a:pt x="658" y="1411"/>
                  </a:lnTo>
                  <a:lnTo>
                    <a:pt x="633" y="1436"/>
                  </a:lnTo>
                  <a:lnTo>
                    <a:pt x="564" y="1420"/>
                  </a:lnTo>
                  <a:lnTo>
                    <a:pt x="436" y="1402"/>
                  </a:lnTo>
                  <a:lnTo>
                    <a:pt x="282" y="1436"/>
                  </a:lnTo>
                  <a:lnTo>
                    <a:pt x="179" y="1496"/>
                  </a:lnTo>
                  <a:lnTo>
                    <a:pt x="128" y="1532"/>
                  </a:lnTo>
                  <a:lnTo>
                    <a:pt x="77" y="1532"/>
                  </a:lnTo>
                  <a:lnTo>
                    <a:pt x="0" y="1420"/>
                  </a:lnTo>
                  <a:lnTo>
                    <a:pt x="9" y="1402"/>
                  </a:lnTo>
                  <a:lnTo>
                    <a:pt x="163" y="1351"/>
                  </a:lnTo>
                  <a:lnTo>
                    <a:pt x="342" y="1326"/>
                  </a:lnTo>
                  <a:lnTo>
                    <a:pt x="470" y="1317"/>
                  </a:lnTo>
                  <a:lnTo>
                    <a:pt x="547" y="1317"/>
                  </a:lnTo>
                  <a:lnTo>
                    <a:pt x="564" y="1266"/>
                  </a:lnTo>
                  <a:lnTo>
                    <a:pt x="539" y="1121"/>
                  </a:lnTo>
                  <a:lnTo>
                    <a:pt x="479" y="967"/>
                  </a:lnTo>
                  <a:lnTo>
                    <a:pt x="385" y="770"/>
                  </a:lnTo>
                  <a:lnTo>
                    <a:pt x="307" y="598"/>
                  </a:lnTo>
                  <a:lnTo>
                    <a:pt x="273" y="444"/>
                  </a:lnTo>
                  <a:lnTo>
                    <a:pt x="265" y="274"/>
                  </a:lnTo>
                  <a:lnTo>
                    <a:pt x="265" y="111"/>
                  </a:lnTo>
                  <a:lnTo>
                    <a:pt x="300" y="44"/>
                  </a:lnTo>
                  <a:lnTo>
                    <a:pt x="325" y="0"/>
                  </a:lnTo>
                  <a:close/>
                </a:path>
              </a:pathLst>
            </a:custGeom>
            <a:grpFill/>
            <a:ln w="9525">
              <a:noFill/>
              <a:round/>
              <a:headEnd/>
              <a:tailEnd/>
            </a:ln>
          </p:spPr>
          <p:txBody>
            <a:bodyPr/>
            <a:lstStyle/>
            <a:p>
              <a:endParaRPr lang="en-US"/>
            </a:p>
          </p:txBody>
        </p:sp>
        <p:sp>
          <p:nvSpPr>
            <p:cNvPr id="24" name="Freeform 11"/>
            <p:cNvSpPr>
              <a:spLocks/>
            </p:cNvSpPr>
            <p:nvPr/>
          </p:nvSpPr>
          <p:spPr bwMode="auto">
            <a:xfrm>
              <a:off x="345" y="2222"/>
              <a:ext cx="273" cy="637"/>
            </a:xfrm>
            <a:custGeom>
              <a:avLst/>
              <a:gdLst/>
              <a:ahLst/>
              <a:cxnLst>
                <a:cxn ang="0">
                  <a:pos x="409" y="0"/>
                </a:cxn>
                <a:cxn ang="0">
                  <a:pos x="486" y="0"/>
                </a:cxn>
                <a:cxn ang="0">
                  <a:pos x="512" y="51"/>
                </a:cxn>
                <a:cxn ang="0">
                  <a:pos x="528" y="163"/>
                </a:cxn>
                <a:cxn ang="0">
                  <a:pos x="512" y="281"/>
                </a:cxn>
                <a:cxn ang="0">
                  <a:pos x="470" y="521"/>
                </a:cxn>
                <a:cxn ang="0">
                  <a:pos x="477" y="623"/>
                </a:cxn>
                <a:cxn ang="0">
                  <a:pos x="528" y="829"/>
                </a:cxn>
                <a:cxn ang="0">
                  <a:pos x="546" y="974"/>
                </a:cxn>
                <a:cxn ang="0">
                  <a:pos x="546" y="1086"/>
                </a:cxn>
                <a:cxn ang="0">
                  <a:pos x="521" y="1110"/>
                </a:cxn>
                <a:cxn ang="0">
                  <a:pos x="443" y="1128"/>
                </a:cxn>
                <a:cxn ang="0">
                  <a:pos x="340" y="1153"/>
                </a:cxn>
                <a:cxn ang="0">
                  <a:pos x="239" y="1204"/>
                </a:cxn>
                <a:cxn ang="0">
                  <a:pos x="136" y="1273"/>
                </a:cxn>
                <a:cxn ang="0">
                  <a:pos x="94" y="1273"/>
                </a:cxn>
                <a:cxn ang="0">
                  <a:pos x="0" y="1197"/>
                </a:cxn>
                <a:cxn ang="0">
                  <a:pos x="8" y="1162"/>
                </a:cxn>
                <a:cxn ang="0">
                  <a:pos x="127" y="1110"/>
                </a:cxn>
                <a:cxn ang="0">
                  <a:pos x="333" y="1059"/>
                </a:cxn>
                <a:cxn ang="0">
                  <a:pos x="427" y="1025"/>
                </a:cxn>
                <a:cxn ang="0">
                  <a:pos x="443" y="992"/>
                </a:cxn>
                <a:cxn ang="0">
                  <a:pos x="443" y="846"/>
                </a:cxn>
                <a:cxn ang="0">
                  <a:pos x="409" y="659"/>
                </a:cxn>
                <a:cxn ang="0">
                  <a:pos x="392" y="538"/>
                </a:cxn>
                <a:cxn ang="0">
                  <a:pos x="376" y="350"/>
                </a:cxn>
                <a:cxn ang="0">
                  <a:pos x="367" y="145"/>
                </a:cxn>
                <a:cxn ang="0">
                  <a:pos x="376" y="51"/>
                </a:cxn>
                <a:cxn ang="0">
                  <a:pos x="409" y="0"/>
                </a:cxn>
              </a:cxnLst>
              <a:rect l="0" t="0" r="r" b="b"/>
              <a:pathLst>
                <a:path w="546" h="1273">
                  <a:moveTo>
                    <a:pt x="409" y="0"/>
                  </a:moveTo>
                  <a:lnTo>
                    <a:pt x="486" y="0"/>
                  </a:lnTo>
                  <a:lnTo>
                    <a:pt x="512" y="51"/>
                  </a:lnTo>
                  <a:lnTo>
                    <a:pt x="528" y="163"/>
                  </a:lnTo>
                  <a:lnTo>
                    <a:pt x="512" y="281"/>
                  </a:lnTo>
                  <a:lnTo>
                    <a:pt x="470" y="521"/>
                  </a:lnTo>
                  <a:lnTo>
                    <a:pt x="477" y="623"/>
                  </a:lnTo>
                  <a:lnTo>
                    <a:pt x="528" y="829"/>
                  </a:lnTo>
                  <a:lnTo>
                    <a:pt x="546" y="974"/>
                  </a:lnTo>
                  <a:lnTo>
                    <a:pt x="546" y="1086"/>
                  </a:lnTo>
                  <a:lnTo>
                    <a:pt x="521" y="1110"/>
                  </a:lnTo>
                  <a:lnTo>
                    <a:pt x="443" y="1128"/>
                  </a:lnTo>
                  <a:lnTo>
                    <a:pt x="340" y="1153"/>
                  </a:lnTo>
                  <a:lnTo>
                    <a:pt x="239" y="1204"/>
                  </a:lnTo>
                  <a:lnTo>
                    <a:pt x="136" y="1273"/>
                  </a:lnTo>
                  <a:lnTo>
                    <a:pt x="94" y="1273"/>
                  </a:lnTo>
                  <a:lnTo>
                    <a:pt x="0" y="1197"/>
                  </a:lnTo>
                  <a:lnTo>
                    <a:pt x="8" y="1162"/>
                  </a:lnTo>
                  <a:lnTo>
                    <a:pt x="127" y="1110"/>
                  </a:lnTo>
                  <a:lnTo>
                    <a:pt x="333" y="1059"/>
                  </a:lnTo>
                  <a:lnTo>
                    <a:pt x="427" y="1025"/>
                  </a:lnTo>
                  <a:lnTo>
                    <a:pt x="443" y="992"/>
                  </a:lnTo>
                  <a:lnTo>
                    <a:pt x="443" y="846"/>
                  </a:lnTo>
                  <a:lnTo>
                    <a:pt x="409" y="659"/>
                  </a:lnTo>
                  <a:lnTo>
                    <a:pt x="392" y="538"/>
                  </a:lnTo>
                  <a:lnTo>
                    <a:pt x="376" y="350"/>
                  </a:lnTo>
                  <a:lnTo>
                    <a:pt x="367" y="145"/>
                  </a:lnTo>
                  <a:lnTo>
                    <a:pt x="376" y="51"/>
                  </a:lnTo>
                  <a:lnTo>
                    <a:pt x="409" y="0"/>
                  </a:lnTo>
                  <a:close/>
                </a:path>
              </a:pathLst>
            </a:custGeom>
            <a:grpFill/>
            <a:ln w="9525">
              <a:noFill/>
              <a:round/>
              <a:headEnd/>
              <a:tailEnd/>
            </a:ln>
          </p:spPr>
          <p:txBody>
            <a:bodyPr/>
            <a:lstStyle/>
            <a:p>
              <a:endParaRPr lang="en-US"/>
            </a:p>
          </p:txBody>
        </p:sp>
        <p:sp>
          <p:nvSpPr>
            <p:cNvPr id="25" name="Freeform 12"/>
            <p:cNvSpPr>
              <a:spLocks/>
            </p:cNvSpPr>
            <p:nvPr/>
          </p:nvSpPr>
          <p:spPr bwMode="auto">
            <a:xfrm>
              <a:off x="336" y="1285"/>
              <a:ext cx="449" cy="568"/>
            </a:xfrm>
            <a:custGeom>
              <a:avLst/>
              <a:gdLst/>
              <a:ahLst/>
              <a:cxnLst>
                <a:cxn ang="0">
                  <a:pos x="477" y="1135"/>
                </a:cxn>
                <a:cxn ang="0">
                  <a:pos x="520" y="1084"/>
                </a:cxn>
                <a:cxn ang="0">
                  <a:pos x="504" y="1008"/>
                </a:cxn>
                <a:cxn ang="0">
                  <a:pos x="470" y="905"/>
                </a:cxn>
                <a:cxn ang="0">
                  <a:pos x="341" y="785"/>
                </a:cxn>
                <a:cxn ang="0">
                  <a:pos x="213" y="675"/>
                </a:cxn>
                <a:cxn ang="0">
                  <a:pos x="153" y="554"/>
                </a:cxn>
                <a:cxn ang="0">
                  <a:pos x="128" y="366"/>
                </a:cxn>
                <a:cxn ang="0">
                  <a:pos x="273" y="315"/>
                </a:cxn>
                <a:cxn ang="0">
                  <a:pos x="504" y="290"/>
                </a:cxn>
                <a:cxn ang="0">
                  <a:pos x="598" y="299"/>
                </a:cxn>
                <a:cxn ang="0">
                  <a:pos x="623" y="324"/>
                </a:cxn>
                <a:cxn ang="0">
                  <a:pos x="665" y="281"/>
                </a:cxn>
                <a:cxn ang="0">
                  <a:pos x="649" y="239"/>
                </a:cxn>
                <a:cxn ang="0">
                  <a:pos x="674" y="162"/>
                </a:cxn>
                <a:cxn ang="0">
                  <a:pos x="743" y="93"/>
                </a:cxn>
                <a:cxn ang="0">
                  <a:pos x="795" y="76"/>
                </a:cxn>
                <a:cxn ang="0">
                  <a:pos x="862" y="118"/>
                </a:cxn>
                <a:cxn ang="0">
                  <a:pos x="897" y="76"/>
                </a:cxn>
                <a:cxn ang="0">
                  <a:pos x="837" y="0"/>
                </a:cxn>
                <a:cxn ang="0">
                  <a:pos x="759" y="0"/>
                </a:cxn>
                <a:cxn ang="0">
                  <a:pos x="665" y="42"/>
                </a:cxn>
                <a:cxn ang="0">
                  <a:pos x="607" y="154"/>
                </a:cxn>
                <a:cxn ang="0">
                  <a:pos x="529" y="205"/>
                </a:cxn>
                <a:cxn ang="0">
                  <a:pos x="410" y="221"/>
                </a:cxn>
                <a:cxn ang="0">
                  <a:pos x="195" y="248"/>
                </a:cxn>
                <a:cxn ang="0">
                  <a:pos x="25" y="299"/>
                </a:cxn>
                <a:cxn ang="0">
                  <a:pos x="0" y="341"/>
                </a:cxn>
                <a:cxn ang="0">
                  <a:pos x="16" y="478"/>
                </a:cxn>
                <a:cxn ang="0">
                  <a:pos x="76" y="666"/>
                </a:cxn>
                <a:cxn ang="0">
                  <a:pos x="162" y="820"/>
                </a:cxn>
                <a:cxn ang="0">
                  <a:pos x="247" y="956"/>
                </a:cxn>
                <a:cxn ang="0">
                  <a:pos x="325" y="1050"/>
                </a:cxn>
                <a:cxn ang="0">
                  <a:pos x="401" y="1118"/>
                </a:cxn>
                <a:cxn ang="0">
                  <a:pos x="477" y="1135"/>
                </a:cxn>
              </a:cxnLst>
              <a:rect l="0" t="0" r="r" b="b"/>
              <a:pathLst>
                <a:path w="897" h="1135">
                  <a:moveTo>
                    <a:pt x="477" y="1135"/>
                  </a:moveTo>
                  <a:lnTo>
                    <a:pt x="520" y="1084"/>
                  </a:lnTo>
                  <a:lnTo>
                    <a:pt x="504" y="1008"/>
                  </a:lnTo>
                  <a:lnTo>
                    <a:pt x="470" y="905"/>
                  </a:lnTo>
                  <a:lnTo>
                    <a:pt x="341" y="785"/>
                  </a:lnTo>
                  <a:lnTo>
                    <a:pt x="213" y="675"/>
                  </a:lnTo>
                  <a:lnTo>
                    <a:pt x="153" y="554"/>
                  </a:lnTo>
                  <a:lnTo>
                    <a:pt x="128" y="366"/>
                  </a:lnTo>
                  <a:lnTo>
                    <a:pt x="273" y="315"/>
                  </a:lnTo>
                  <a:lnTo>
                    <a:pt x="504" y="290"/>
                  </a:lnTo>
                  <a:lnTo>
                    <a:pt x="598" y="299"/>
                  </a:lnTo>
                  <a:lnTo>
                    <a:pt x="623" y="324"/>
                  </a:lnTo>
                  <a:lnTo>
                    <a:pt x="665" y="281"/>
                  </a:lnTo>
                  <a:lnTo>
                    <a:pt x="649" y="239"/>
                  </a:lnTo>
                  <a:lnTo>
                    <a:pt x="674" y="162"/>
                  </a:lnTo>
                  <a:lnTo>
                    <a:pt x="743" y="93"/>
                  </a:lnTo>
                  <a:lnTo>
                    <a:pt x="795" y="76"/>
                  </a:lnTo>
                  <a:lnTo>
                    <a:pt x="862" y="118"/>
                  </a:lnTo>
                  <a:lnTo>
                    <a:pt x="897" y="76"/>
                  </a:lnTo>
                  <a:lnTo>
                    <a:pt x="837" y="0"/>
                  </a:lnTo>
                  <a:lnTo>
                    <a:pt x="759" y="0"/>
                  </a:lnTo>
                  <a:lnTo>
                    <a:pt x="665" y="42"/>
                  </a:lnTo>
                  <a:lnTo>
                    <a:pt x="607" y="154"/>
                  </a:lnTo>
                  <a:lnTo>
                    <a:pt x="529" y="205"/>
                  </a:lnTo>
                  <a:lnTo>
                    <a:pt x="410" y="221"/>
                  </a:lnTo>
                  <a:lnTo>
                    <a:pt x="195" y="248"/>
                  </a:lnTo>
                  <a:lnTo>
                    <a:pt x="25" y="299"/>
                  </a:lnTo>
                  <a:lnTo>
                    <a:pt x="0" y="341"/>
                  </a:lnTo>
                  <a:lnTo>
                    <a:pt x="16" y="478"/>
                  </a:lnTo>
                  <a:lnTo>
                    <a:pt x="76" y="666"/>
                  </a:lnTo>
                  <a:lnTo>
                    <a:pt x="162" y="820"/>
                  </a:lnTo>
                  <a:lnTo>
                    <a:pt x="247" y="956"/>
                  </a:lnTo>
                  <a:lnTo>
                    <a:pt x="325" y="1050"/>
                  </a:lnTo>
                  <a:lnTo>
                    <a:pt x="401" y="1118"/>
                  </a:lnTo>
                  <a:lnTo>
                    <a:pt x="477" y="1135"/>
                  </a:lnTo>
                  <a:close/>
                </a:path>
              </a:pathLst>
            </a:custGeom>
            <a:grpFill/>
            <a:ln w="9525">
              <a:noFill/>
              <a:round/>
              <a:headEnd/>
              <a:tailEnd/>
            </a:ln>
          </p:spPr>
          <p:txBody>
            <a:bodyPr/>
            <a:lstStyle/>
            <a:p>
              <a:endParaRPr lang="en-US"/>
            </a:p>
          </p:txBody>
        </p:sp>
      </p:grpSp>
      <p:sp>
        <p:nvSpPr>
          <p:cNvPr id="26" name="Cloud Callout 25"/>
          <p:cNvSpPr/>
          <p:nvPr/>
        </p:nvSpPr>
        <p:spPr>
          <a:xfrm>
            <a:off x="4811379" y="44288"/>
            <a:ext cx="6648569" cy="4171294"/>
          </a:xfrm>
          <a:prstGeom prst="cloudCallout">
            <a:avLst>
              <a:gd name="adj1" fmla="val -31446"/>
              <a:gd name="adj2" fmla="val 59683"/>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buClr>
                <a:schemeClr val="accent6">
                  <a:lumMod val="50000"/>
                </a:schemeClr>
              </a:buClr>
            </a:pPr>
            <a:endParaRPr lang="en-US" sz="2400" dirty="0"/>
          </a:p>
        </p:txBody>
      </p:sp>
      <p:sp>
        <p:nvSpPr>
          <p:cNvPr id="27" name="Rectangle 26"/>
          <p:cNvSpPr/>
          <p:nvPr/>
        </p:nvSpPr>
        <p:spPr>
          <a:xfrm>
            <a:off x="5719349" y="798833"/>
            <a:ext cx="5492304" cy="2677656"/>
          </a:xfrm>
          <a:prstGeom prst="rect">
            <a:avLst/>
          </a:prstGeom>
        </p:spPr>
        <p:txBody>
          <a:bodyPr wrap="square">
            <a:spAutoFit/>
          </a:bodyPr>
          <a:lstStyle/>
          <a:p>
            <a:pPr marL="0" lvl="1">
              <a:buClr>
                <a:schemeClr val="accent6">
                  <a:lumMod val="50000"/>
                </a:schemeClr>
              </a:buClr>
            </a:pPr>
            <a:r>
              <a:rPr lang="en-US" sz="2800" dirty="0">
                <a:solidFill>
                  <a:schemeClr val="accent6">
                    <a:lumMod val="50000"/>
                  </a:schemeClr>
                </a:solidFill>
              </a:rPr>
              <a:t>1- Highly available?  Is 90% OK?</a:t>
            </a:r>
          </a:p>
          <a:p>
            <a:pPr marL="0" lvl="1">
              <a:buClr>
                <a:schemeClr val="accent6">
                  <a:lumMod val="50000"/>
                </a:schemeClr>
              </a:buClr>
            </a:pPr>
            <a:r>
              <a:rPr lang="en-US" sz="2800" dirty="0">
                <a:solidFill>
                  <a:schemeClr val="accent6">
                    <a:lumMod val="50000"/>
                  </a:schemeClr>
                </a:solidFill>
              </a:rPr>
              <a:t>2- Doesn’t crash at all???</a:t>
            </a:r>
          </a:p>
          <a:p>
            <a:pPr marL="0" lvl="1">
              <a:buClr>
                <a:schemeClr val="accent6">
                  <a:lumMod val="50000"/>
                </a:schemeClr>
              </a:buClr>
            </a:pPr>
            <a:r>
              <a:rPr lang="en-US" sz="2800" dirty="0">
                <a:solidFill>
                  <a:schemeClr val="accent6">
                    <a:lumMod val="50000"/>
                  </a:schemeClr>
                </a:solidFill>
              </a:rPr>
              <a:t>3- Maybe it’s OK to crash sometimes</a:t>
            </a:r>
          </a:p>
          <a:p>
            <a:pPr marL="0" lvl="1">
              <a:buClr>
                <a:schemeClr val="accent6">
                  <a:lumMod val="50000"/>
                </a:schemeClr>
              </a:buClr>
            </a:pPr>
            <a:r>
              <a:rPr lang="en-US" sz="2800" dirty="0">
                <a:solidFill>
                  <a:schemeClr val="accent6">
                    <a:lumMod val="50000"/>
                  </a:schemeClr>
                </a:solidFill>
              </a:rPr>
              <a:t>but recover quickly, right?</a:t>
            </a:r>
          </a:p>
          <a:p>
            <a:pPr marL="0" lvl="1">
              <a:buClr>
                <a:schemeClr val="accent6">
                  <a:lumMod val="50000"/>
                </a:schemeClr>
              </a:buClr>
            </a:pPr>
            <a:r>
              <a:rPr lang="en-US" sz="2800" dirty="0">
                <a:solidFill>
                  <a:schemeClr val="accent6">
                    <a:lumMod val="50000"/>
                  </a:schemeClr>
                </a:solidFill>
              </a:rPr>
              <a:t>4- How can I know that it has crashed?</a:t>
            </a:r>
            <a:endParaRPr lang="en-US" sz="3200" dirty="0">
              <a:solidFill>
                <a:schemeClr val="accent6">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pPr algn="r"/>
            <a:fld id="{256D3EEF-DE4E-429D-8EC4-DDC531AFF587}" type="slidenum">
              <a:rPr lang="en-US"/>
              <a:pPr algn="r"/>
              <a:t>6</a:t>
            </a:fld>
            <a:endParaRPr lang="en-US"/>
          </a:p>
        </p:txBody>
      </p:sp>
      <p:pic>
        <p:nvPicPr>
          <p:cNvPr id="43" name="Picture 7" descr="2"/>
          <p:cNvPicPr>
            <a:picLocks noChangeAspect="1" noChangeArrowheads="1"/>
          </p:cNvPicPr>
          <p:nvPr/>
        </p:nvPicPr>
        <p:blipFill>
          <a:blip r:embed="rId2"/>
          <a:srcRect/>
          <a:stretch>
            <a:fillRect/>
          </a:stretch>
        </p:blipFill>
        <p:spPr bwMode="auto">
          <a:xfrm>
            <a:off x="5491585" y="1793876"/>
            <a:ext cx="4557877" cy="4904484"/>
          </a:xfrm>
          <a:prstGeom prst="rect">
            <a:avLst/>
          </a:prstGeom>
          <a:noFill/>
        </p:spPr>
      </p:pic>
      <p:sp>
        <p:nvSpPr>
          <p:cNvPr id="1027" name="AutoShape 3"/>
          <p:cNvSpPr>
            <a:spLocks noChangeAspect="1" noChangeArrowheads="1" noTextEdit="1"/>
          </p:cNvSpPr>
          <p:nvPr/>
        </p:nvSpPr>
        <p:spPr bwMode="auto">
          <a:xfrm>
            <a:off x="1828800" y="2522538"/>
            <a:ext cx="2884488" cy="43354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1040" name="Group 16"/>
          <p:cNvGrpSpPr>
            <a:grpSpLocks/>
          </p:cNvGrpSpPr>
          <p:nvPr/>
        </p:nvGrpSpPr>
        <p:grpSpPr bwMode="auto">
          <a:xfrm>
            <a:off x="2023167" y="1121914"/>
            <a:ext cx="1597025" cy="2608262"/>
            <a:chOff x="629" y="1590"/>
            <a:chExt cx="1006" cy="1643"/>
          </a:xfrm>
        </p:grpSpPr>
        <p:sp>
          <p:nvSpPr>
            <p:cNvPr id="1034" name="Freeform 10"/>
            <p:cNvSpPr>
              <a:spLocks/>
            </p:cNvSpPr>
            <p:nvPr/>
          </p:nvSpPr>
          <p:spPr bwMode="auto">
            <a:xfrm>
              <a:off x="975" y="1988"/>
              <a:ext cx="367" cy="554"/>
            </a:xfrm>
            <a:custGeom>
              <a:avLst/>
              <a:gdLst/>
              <a:ahLst/>
              <a:cxnLst>
                <a:cxn ang="0">
                  <a:pos x="50" y="265"/>
                </a:cxn>
                <a:cxn ang="0">
                  <a:pos x="80" y="169"/>
                </a:cxn>
                <a:cxn ang="0">
                  <a:pos x="112" y="89"/>
                </a:cxn>
                <a:cxn ang="0">
                  <a:pos x="144" y="24"/>
                </a:cxn>
                <a:cxn ang="0">
                  <a:pos x="200" y="0"/>
                </a:cxn>
                <a:cxn ang="0">
                  <a:pos x="266" y="0"/>
                </a:cxn>
                <a:cxn ang="0">
                  <a:pos x="318" y="24"/>
                </a:cxn>
                <a:cxn ang="0">
                  <a:pos x="354" y="75"/>
                </a:cxn>
                <a:cxn ang="0">
                  <a:pos x="359" y="171"/>
                </a:cxn>
                <a:cxn ang="0">
                  <a:pos x="367" y="292"/>
                </a:cxn>
                <a:cxn ang="0">
                  <a:pos x="354" y="404"/>
                </a:cxn>
                <a:cxn ang="0">
                  <a:pos x="343" y="460"/>
                </a:cxn>
                <a:cxn ang="0">
                  <a:pos x="322" y="505"/>
                </a:cxn>
                <a:cxn ang="0">
                  <a:pos x="287" y="522"/>
                </a:cxn>
                <a:cxn ang="0">
                  <a:pos x="191" y="548"/>
                </a:cxn>
                <a:cxn ang="0">
                  <a:pos x="130" y="554"/>
                </a:cxn>
                <a:cxn ang="0">
                  <a:pos x="34" y="530"/>
                </a:cxn>
                <a:cxn ang="0">
                  <a:pos x="0" y="458"/>
                </a:cxn>
                <a:cxn ang="0">
                  <a:pos x="7" y="388"/>
                </a:cxn>
                <a:cxn ang="0">
                  <a:pos x="43" y="289"/>
                </a:cxn>
                <a:cxn ang="0">
                  <a:pos x="50" y="265"/>
                </a:cxn>
              </a:cxnLst>
              <a:rect l="0" t="0" r="r" b="b"/>
              <a:pathLst>
                <a:path w="367" h="554">
                  <a:moveTo>
                    <a:pt x="50" y="265"/>
                  </a:moveTo>
                  <a:lnTo>
                    <a:pt x="80" y="169"/>
                  </a:lnTo>
                  <a:lnTo>
                    <a:pt x="112" y="89"/>
                  </a:lnTo>
                  <a:lnTo>
                    <a:pt x="144" y="24"/>
                  </a:lnTo>
                  <a:lnTo>
                    <a:pt x="200" y="0"/>
                  </a:lnTo>
                  <a:lnTo>
                    <a:pt x="266" y="0"/>
                  </a:lnTo>
                  <a:lnTo>
                    <a:pt x="318" y="24"/>
                  </a:lnTo>
                  <a:lnTo>
                    <a:pt x="354" y="75"/>
                  </a:lnTo>
                  <a:lnTo>
                    <a:pt x="359" y="171"/>
                  </a:lnTo>
                  <a:lnTo>
                    <a:pt x="367" y="292"/>
                  </a:lnTo>
                  <a:lnTo>
                    <a:pt x="354" y="404"/>
                  </a:lnTo>
                  <a:lnTo>
                    <a:pt x="343" y="460"/>
                  </a:lnTo>
                  <a:lnTo>
                    <a:pt x="322" y="505"/>
                  </a:lnTo>
                  <a:lnTo>
                    <a:pt x="287" y="522"/>
                  </a:lnTo>
                  <a:lnTo>
                    <a:pt x="191" y="548"/>
                  </a:lnTo>
                  <a:lnTo>
                    <a:pt x="130" y="554"/>
                  </a:lnTo>
                  <a:lnTo>
                    <a:pt x="34" y="530"/>
                  </a:lnTo>
                  <a:lnTo>
                    <a:pt x="0" y="458"/>
                  </a:lnTo>
                  <a:lnTo>
                    <a:pt x="7" y="388"/>
                  </a:lnTo>
                  <a:lnTo>
                    <a:pt x="43" y="289"/>
                  </a:lnTo>
                  <a:lnTo>
                    <a:pt x="50" y="26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1280" y="2025"/>
              <a:ext cx="355" cy="704"/>
            </a:xfrm>
            <a:custGeom>
              <a:avLst/>
              <a:gdLst/>
              <a:ahLst/>
              <a:cxnLst>
                <a:cxn ang="0">
                  <a:pos x="16" y="9"/>
                </a:cxn>
                <a:cxn ang="0">
                  <a:pos x="56" y="0"/>
                </a:cxn>
                <a:cxn ang="0">
                  <a:pos x="112" y="33"/>
                </a:cxn>
                <a:cxn ang="0">
                  <a:pos x="163" y="106"/>
                </a:cxn>
                <a:cxn ang="0">
                  <a:pos x="224" y="205"/>
                </a:cxn>
                <a:cxn ang="0">
                  <a:pos x="249" y="298"/>
                </a:cxn>
                <a:cxn ang="0">
                  <a:pos x="256" y="414"/>
                </a:cxn>
                <a:cxn ang="0">
                  <a:pos x="251" y="484"/>
                </a:cxn>
                <a:cxn ang="0">
                  <a:pos x="251" y="523"/>
                </a:cxn>
                <a:cxn ang="0">
                  <a:pos x="307" y="566"/>
                </a:cxn>
                <a:cxn ang="0">
                  <a:pos x="337" y="622"/>
                </a:cxn>
                <a:cxn ang="0">
                  <a:pos x="355" y="671"/>
                </a:cxn>
                <a:cxn ang="0">
                  <a:pos x="339" y="704"/>
                </a:cxn>
                <a:cxn ang="0">
                  <a:pos x="307" y="704"/>
                </a:cxn>
                <a:cxn ang="0">
                  <a:pos x="272" y="679"/>
                </a:cxn>
                <a:cxn ang="0">
                  <a:pos x="267" y="637"/>
                </a:cxn>
                <a:cxn ang="0">
                  <a:pos x="249" y="583"/>
                </a:cxn>
                <a:cxn ang="0">
                  <a:pos x="216" y="550"/>
                </a:cxn>
                <a:cxn ang="0">
                  <a:pos x="184" y="540"/>
                </a:cxn>
                <a:cxn ang="0">
                  <a:pos x="152" y="540"/>
                </a:cxn>
                <a:cxn ang="0">
                  <a:pos x="146" y="516"/>
                </a:cxn>
                <a:cxn ang="0">
                  <a:pos x="178" y="507"/>
                </a:cxn>
                <a:cxn ang="0">
                  <a:pos x="211" y="503"/>
                </a:cxn>
                <a:cxn ang="0">
                  <a:pos x="224" y="451"/>
                </a:cxn>
                <a:cxn ang="0">
                  <a:pos x="227" y="371"/>
                </a:cxn>
                <a:cxn ang="0">
                  <a:pos x="216" y="283"/>
                </a:cxn>
                <a:cxn ang="0">
                  <a:pos x="187" y="212"/>
                </a:cxn>
                <a:cxn ang="0">
                  <a:pos x="155" y="154"/>
                </a:cxn>
                <a:cxn ang="0">
                  <a:pos x="122" y="124"/>
                </a:cxn>
                <a:cxn ang="0">
                  <a:pos x="80" y="100"/>
                </a:cxn>
                <a:cxn ang="0">
                  <a:pos x="34" y="76"/>
                </a:cxn>
                <a:cxn ang="0">
                  <a:pos x="2" y="60"/>
                </a:cxn>
                <a:cxn ang="0">
                  <a:pos x="0" y="28"/>
                </a:cxn>
                <a:cxn ang="0">
                  <a:pos x="16" y="9"/>
                </a:cxn>
              </a:cxnLst>
              <a:rect l="0" t="0" r="r" b="b"/>
              <a:pathLst>
                <a:path w="355" h="704">
                  <a:moveTo>
                    <a:pt x="16" y="9"/>
                  </a:moveTo>
                  <a:lnTo>
                    <a:pt x="56" y="0"/>
                  </a:lnTo>
                  <a:lnTo>
                    <a:pt x="112" y="33"/>
                  </a:lnTo>
                  <a:lnTo>
                    <a:pt x="163" y="106"/>
                  </a:lnTo>
                  <a:lnTo>
                    <a:pt x="224" y="205"/>
                  </a:lnTo>
                  <a:lnTo>
                    <a:pt x="249" y="298"/>
                  </a:lnTo>
                  <a:lnTo>
                    <a:pt x="256" y="414"/>
                  </a:lnTo>
                  <a:lnTo>
                    <a:pt x="251" y="484"/>
                  </a:lnTo>
                  <a:lnTo>
                    <a:pt x="251" y="523"/>
                  </a:lnTo>
                  <a:lnTo>
                    <a:pt x="307" y="566"/>
                  </a:lnTo>
                  <a:lnTo>
                    <a:pt x="337" y="622"/>
                  </a:lnTo>
                  <a:lnTo>
                    <a:pt x="355" y="671"/>
                  </a:lnTo>
                  <a:lnTo>
                    <a:pt x="339" y="704"/>
                  </a:lnTo>
                  <a:lnTo>
                    <a:pt x="307" y="704"/>
                  </a:lnTo>
                  <a:lnTo>
                    <a:pt x="272" y="679"/>
                  </a:lnTo>
                  <a:lnTo>
                    <a:pt x="267" y="637"/>
                  </a:lnTo>
                  <a:lnTo>
                    <a:pt x="249" y="583"/>
                  </a:lnTo>
                  <a:lnTo>
                    <a:pt x="216" y="550"/>
                  </a:lnTo>
                  <a:lnTo>
                    <a:pt x="184" y="540"/>
                  </a:lnTo>
                  <a:lnTo>
                    <a:pt x="152" y="540"/>
                  </a:lnTo>
                  <a:lnTo>
                    <a:pt x="146" y="516"/>
                  </a:lnTo>
                  <a:lnTo>
                    <a:pt x="178" y="507"/>
                  </a:lnTo>
                  <a:lnTo>
                    <a:pt x="211" y="503"/>
                  </a:lnTo>
                  <a:lnTo>
                    <a:pt x="224" y="451"/>
                  </a:lnTo>
                  <a:lnTo>
                    <a:pt x="227" y="371"/>
                  </a:lnTo>
                  <a:lnTo>
                    <a:pt x="216" y="283"/>
                  </a:lnTo>
                  <a:lnTo>
                    <a:pt x="187" y="212"/>
                  </a:lnTo>
                  <a:lnTo>
                    <a:pt x="155" y="154"/>
                  </a:lnTo>
                  <a:lnTo>
                    <a:pt x="122" y="124"/>
                  </a:lnTo>
                  <a:lnTo>
                    <a:pt x="80" y="100"/>
                  </a:lnTo>
                  <a:lnTo>
                    <a:pt x="34" y="76"/>
                  </a:lnTo>
                  <a:lnTo>
                    <a:pt x="2" y="60"/>
                  </a:lnTo>
                  <a:lnTo>
                    <a:pt x="0" y="28"/>
                  </a:lnTo>
                  <a:lnTo>
                    <a:pt x="16"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629" y="2004"/>
              <a:ext cx="548" cy="684"/>
            </a:xfrm>
            <a:custGeom>
              <a:avLst/>
              <a:gdLst/>
              <a:ahLst/>
              <a:cxnLst>
                <a:cxn ang="0">
                  <a:pos x="268" y="138"/>
                </a:cxn>
                <a:cxn ang="0">
                  <a:pos x="348" y="73"/>
                </a:cxn>
                <a:cxn ang="0">
                  <a:pos x="434" y="17"/>
                </a:cxn>
                <a:cxn ang="0">
                  <a:pos x="484" y="0"/>
                </a:cxn>
                <a:cxn ang="0">
                  <a:pos x="546" y="11"/>
                </a:cxn>
                <a:cxn ang="0">
                  <a:pos x="548" y="56"/>
                </a:cxn>
                <a:cxn ang="0">
                  <a:pos x="516" y="108"/>
                </a:cxn>
                <a:cxn ang="0">
                  <a:pos x="484" y="99"/>
                </a:cxn>
                <a:cxn ang="0">
                  <a:pos x="449" y="81"/>
                </a:cxn>
                <a:cxn ang="0">
                  <a:pos x="404" y="81"/>
                </a:cxn>
                <a:cxn ang="0">
                  <a:pos x="340" y="121"/>
                </a:cxn>
                <a:cxn ang="0">
                  <a:pos x="292" y="170"/>
                </a:cxn>
                <a:cxn ang="0">
                  <a:pos x="209" y="258"/>
                </a:cxn>
                <a:cxn ang="0">
                  <a:pos x="163" y="358"/>
                </a:cxn>
                <a:cxn ang="0">
                  <a:pos x="131" y="427"/>
                </a:cxn>
                <a:cxn ang="0">
                  <a:pos x="116" y="494"/>
                </a:cxn>
                <a:cxn ang="0">
                  <a:pos x="129" y="502"/>
                </a:cxn>
                <a:cxn ang="0">
                  <a:pos x="169" y="502"/>
                </a:cxn>
                <a:cxn ang="0">
                  <a:pos x="212" y="510"/>
                </a:cxn>
                <a:cxn ang="0">
                  <a:pos x="217" y="531"/>
                </a:cxn>
                <a:cxn ang="0">
                  <a:pos x="187" y="550"/>
                </a:cxn>
                <a:cxn ang="0">
                  <a:pos x="144" y="559"/>
                </a:cxn>
                <a:cxn ang="0">
                  <a:pos x="92" y="587"/>
                </a:cxn>
                <a:cxn ang="0">
                  <a:pos x="60" y="630"/>
                </a:cxn>
                <a:cxn ang="0">
                  <a:pos x="51" y="678"/>
                </a:cxn>
                <a:cxn ang="0">
                  <a:pos x="28" y="684"/>
                </a:cxn>
                <a:cxn ang="0">
                  <a:pos x="4" y="660"/>
                </a:cxn>
                <a:cxn ang="0">
                  <a:pos x="0" y="615"/>
                </a:cxn>
                <a:cxn ang="0">
                  <a:pos x="25" y="574"/>
                </a:cxn>
                <a:cxn ang="0">
                  <a:pos x="75" y="516"/>
                </a:cxn>
                <a:cxn ang="0">
                  <a:pos x="97" y="451"/>
                </a:cxn>
                <a:cxn ang="0">
                  <a:pos x="121" y="378"/>
                </a:cxn>
                <a:cxn ang="0">
                  <a:pos x="153" y="293"/>
                </a:cxn>
                <a:cxn ang="0">
                  <a:pos x="193" y="220"/>
                </a:cxn>
                <a:cxn ang="0">
                  <a:pos x="236" y="164"/>
                </a:cxn>
                <a:cxn ang="0">
                  <a:pos x="268" y="138"/>
                </a:cxn>
              </a:cxnLst>
              <a:rect l="0" t="0" r="r" b="b"/>
              <a:pathLst>
                <a:path w="548" h="684">
                  <a:moveTo>
                    <a:pt x="268" y="138"/>
                  </a:moveTo>
                  <a:lnTo>
                    <a:pt x="348" y="73"/>
                  </a:lnTo>
                  <a:lnTo>
                    <a:pt x="434" y="17"/>
                  </a:lnTo>
                  <a:lnTo>
                    <a:pt x="484" y="0"/>
                  </a:lnTo>
                  <a:lnTo>
                    <a:pt x="546" y="11"/>
                  </a:lnTo>
                  <a:lnTo>
                    <a:pt x="548" y="56"/>
                  </a:lnTo>
                  <a:lnTo>
                    <a:pt x="516" y="108"/>
                  </a:lnTo>
                  <a:lnTo>
                    <a:pt x="484" y="99"/>
                  </a:lnTo>
                  <a:lnTo>
                    <a:pt x="449" y="81"/>
                  </a:lnTo>
                  <a:lnTo>
                    <a:pt x="404" y="81"/>
                  </a:lnTo>
                  <a:lnTo>
                    <a:pt x="340" y="121"/>
                  </a:lnTo>
                  <a:lnTo>
                    <a:pt x="292" y="170"/>
                  </a:lnTo>
                  <a:lnTo>
                    <a:pt x="209" y="258"/>
                  </a:lnTo>
                  <a:lnTo>
                    <a:pt x="163" y="358"/>
                  </a:lnTo>
                  <a:lnTo>
                    <a:pt x="131" y="427"/>
                  </a:lnTo>
                  <a:lnTo>
                    <a:pt x="116" y="494"/>
                  </a:lnTo>
                  <a:lnTo>
                    <a:pt x="129" y="502"/>
                  </a:lnTo>
                  <a:lnTo>
                    <a:pt x="169" y="502"/>
                  </a:lnTo>
                  <a:lnTo>
                    <a:pt x="212" y="510"/>
                  </a:lnTo>
                  <a:lnTo>
                    <a:pt x="217" y="531"/>
                  </a:lnTo>
                  <a:lnTo>
                    <a:pt x="187" y="550"/>
                  </a:lnTo>
                  <a:lnTo>
                    <a:pt x="144" y="559"/>
                  </a:lnTo>
                  <a:lnTo>
                    <a:pt x="92" y="587"/>
                  </a:lnTo>
                  <a:lnTo>
                    <a:pt x="60" y="630"/>
                  </a:lnTo>
                  <a:lnTo>
                    <a:pt x="51" y="678"/>
                  </a:lnTo>
                  <a:lnTo>
                    <a:pt x="28" y="684"/>
                  </a:lnTo>
                  <a:lnTo>
                    <a:pt x="4" y="660"/>
                  </a:lnTo>
                  <a:lnTo>
                    <a:pt x="0" y="615"/>
                  </a:lnTo>
                  <a:lnTo>
                    <a:pt x="25" y="574"/>
                  </a:lnTo>
                  <a:lnTo>
                    <a:pt x="75" y="516"/>
                  </a:lnTo>
                  <a:lnTo>
                    <a:pt x="97" y="451"/>
                  </a:lnTo>
                  <a:lnTo>
                    <a:pt x="121" y="378"/>
                  </a:lnTo>
                  <a:lnTo>
                    <a:pt x="153" y="293"/>
                  </a:lnTo>
                  <a:lnTo>
                    <a:pt x="193" y="220"/>
                  </a:lnTo>
                  <a:lnTo>
                    <a:pt x="236" y="164"/>
                  </a:lnTo>
                  <a:lnTo>
                    <a:pt x="268" y="13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1126" y="2426"/>
              <a:ext cx="261" cy="785"/>
            </a:xfrm>
            <a:custGeom>
              <a:avLst/>
              <a:gdLst/>
              <a:ahLst/>
              <a:cxnLst>
                <a:cxn ang="0">
                  <a:pos x="105" y="270"/>
                </a:cxn>
                <a:cxn ang="0">
                  <a:pos x="121" y="197"/>
                </a:cxn>
                <a:cxn ang="0">
                  <a:pos x="121" y="164"/>
                </a:cxn>
                <a:cxn ang="0">
                  <a:pos x="92" y="130"/>
                </a:cxn>
                <a:cxn ang="0">
                  <a:pos x="27" y="106"/>
                </a:cxn>
                <a:cxn ang="0">
                  <a:pos x="27" y="69"/>
                </a:cxn>
                <a:cxn ang="0">
                  <a:pos x="67" y="20"/>
                </a:cxn>
                <a:cxn ang="0">
                  <a:pos x="105" y="0"/>
                </a:cxn>
                <a:cxn ang="0">
                  <a:pos x="155" y="4"/>
                </a:cxn>
                <a:cxn ang="0">
                  <a:pos x="177" y="20"/>
                </a:cxn>
                <a:cxn ang="0">
                  <a:pos x="201" y="65"/>
                </a:cxn>
                <a:cxn ang="0">
                  <a:pos x="237" y="114"/>
                </a:cxn>
                <a:cxn ang="0">
                  <a:pos x="258" y="164"/>
                </a:cxn>
                <a:cxn ang="0">
                  <a:pos x="261" y="188"/>
                </a:cxn>
                <a:cxn ang="0">
                  <a:pos x="250" y="218"/>
                </a:cxn>
                <a:cxn ang="0">
                  <a:pos x="220" y="277"/>
                </a:cxn>
                <a:cxn ang="0">
                  <a:pos x="185" y="350"/>
                </a:cxn>
                <a:cxn ang="0">
                  <a:pos x="140" y="436"/>
                </a:cxn>
                <a:cxn ang="0">
                  <a:pos x="112" y="478"/>
                </a:cxn>
                <a:cxn ang="0">
                  <a:pos x="73" y="510"/>
                </a:cxn>
                <a:cxn ang="0">
                  <a:pos x="75" y="532"/>
                </a:cxn>
                <a:cxn ang="0">
                  <a:pos x="107" y="551"/>
                </a:cxn>
                <a:cxn ang="0">
                  <a:pos x="148" y="583"/>
                </a:cxn>
                <a:cxn ang="0">
                  <a:pos x="185" y="629"/>
                </a:cxn>
                <a:cxn ang="0">
                  <a:pos x="201" y="680"/>
                </a:cxn>
                <a:cxn ang="0">
                  <a:pos x="212" y="758"/>
                </a:cxn>
                <a:cxn ang="0">
                  <a:pos x="204" y="785"/>
                </a:cxn>
                <a:cxn ang="0">
                  <a:pos x="180" y="785"/>
                </a:cxn>
                <a:cxn ang="0">
                  <a:pos x="137" y="761"/>
                </a:cxn>
                <a:cxn ang="0">
                  <a:pos x="123" y="744"/>
                </a:cxn>
                <a:cxn ang="0">
                  <a:pos x="123" y="717"/>
                </a:cxn>
                <a:cxn ang="0">
                  <a:pos x="129" y="672"/>
                </a:cxn>
                <a:cxn ang="0">
                  <a:pos x="112" y="624"/>
                </a:cxn>
                <a:cxn ang="0">
                  <a:pos x="81" y="592"/>
                </a:cxn>
                <a:cxn ang="0">
                  <a:pos x="51" y="568"/>
                </a:cxn>
                <a:cxn ang="0">
                  <a:pos x="19" y="568"/>
                </a:cxn>
                <a:cxn ang="0">
                  <a:pos x="0" y="543"/>
                </a:cxn>
                <a:cxn ang="0">
                  <a:pos x="3" y="516"/>
                </a:cxn>
                <a:cxn ang="0">
                  <a:pos x="32" y="484"/>
                </a:cxn>
                <a:cxn ang="0">
                  <a:pos x="67" y="415"/>
                </a:cxn>
                <a:cxn ang="0">
                  <a:pos x="81" y="380"/>
                </a:cxn>
                <a:cxn ang="0">
                  <a:pos x="92" y="331"/>
                </a:cxn>
                <a:cxn ang="0">
                  <a:pos x="105" y="285"/>
                </a:cxn>
                <a:cxn ang="0">
                  <a:pos x="105" y="270"/>
                </a:cxn>
              </a:cxnLst>
              <a:rect l="0" t="0" r="r" b="b"/>
              <a:pathLst>
                <a:path w="261" h="785">
                  <a:moveTo>
                    <a:pt x="105" y="270"/>
                  </a:moveTo>
                  <a:lnTo>
                    <a:pt x="121" y="197"/>
                  </a:lnTo>
                  <a:lnTo>
                    <a:pt x="121" y="164"/>
                  </a:lnTo>
                  <a:lnTo>
                    <a:pt x="92" y="130"/>
                  </a:lnTo>
                  <a:lnTo>
                    <a:pt x="27" y="106"/>
                  </a:lnTo>
                  <a:lnTo>
                    <a:pt x="27" y="69"/>
                  </a:lnTo>
                  <a:lnTo>
                    <a:pt x="67" y="20"/>
                  </a:lnTo>
                  <a:lnTo>
                    <a:pt x="105" y="0"/>
                  </a:lnTo>
                  <a:lnTo>
                    <a:pt x="155" y="4"/>
                  </a:lnTo>
                  <a:lnTo>
                    <a:pt x="177" y="20"/>
                  </a:lnTo>
                  <a:lnTo>
                    <a:pt x="201" y="65"/>
                  </a:lnTo>
                  <a:lnTo>
                    <a:pt x="237" y="114"/>
                  </a:lnTo>
                  <a:lnTo>
                    <a:pt x="258" y="164"/>
                  </a:lnTo>
                  <a:lnTo>
                    <a:pt x="261" y="188"/>
                  </a:lnTo>
                  <a:lnTo>
                    <a:pt x="250" y="218"/>
                  </a:lnTo>
                  <a:lnTo>
                    <a:pt x="220" y="277"/>
                  </a:lnTo>
                  <a:lnTo>
                    <a:pt x="185" y="350"/>
                  </a:lnTo>
                  <a:lnTo>
                    <a:pt x="140" y="436"/>
                  </a:lnTo>
                  <a:lnTo>
                    <a:pt x="112" y="478"/>
                  </a:lnTo>
                  <a:lnTo>
                    <a:pt x="73" y="510"/>
                  </a:lnTo>
                  <a:lnTo>
                    <a:pt x="75" y="532"/>
                  </a:lnTo>
                  <a:lnTo>
                    <a:pt x="107" y="551"/>
                  </a:lnTo>
                  <a:lnTo>
                    <a:pt x="148" y="583"/>
                  </a:lnTo>
                  <a:lnTo>
                    <a:pt x="185" y="629"/>
                  </a:lnTo>
                  <a:lnTo>
                    <a:pt x="201" y="680"/>
                  </a:lnTo>
                  <a:lnTo>
                    <a:pt x="212" y="758"/>
                  </a:lnTo>
                  <a:lnTo>
                    <a:pt x="204" y="785"/>
                  </a:lnTo>
                  <a:lnTo>
                    <a:pt x="180" y="785"/>
                  </a:lnTo>
                  <a:lnTo>
                    <a:pt x="137" y="761"/>
                  </a:lnTo>
                  <a:lnTo>
                    <a:pt x="123" y="744"/>
                  </a:lnTo>
                  <a:lnTo>
                    <a:pt x="123" y="717"/>
                  </a:lnTo>
                  <a:lnTo>
                    <a:pt x="129" y="672"/>
                  </a:lnTo>
                  <a:lnTo>
                    <a:pt x="112" y="624"/>
                  </a:lnTo>
                  <a:lnTo>
                    <a:pt x="81" y="592"/>
                  </a:lnTo>
                  <a:lnTo>
                    <a:pt x="51" y="568"/>
                  </a:lnTo>
                  <a:lnTo>
                    <a:pt x="19" y="568"/>
                  </a:lnTo>
                  <a:lnTo>
                    <a:pt x="0" y="543"/>
                  </a:lnTo>
                  <a:lnTo>
                    <a:pt x="3" y="516"/>
                  </a:lnTo>
                  <a:lnTo>
                    <a:pt x="32" y="484"/>
                  </a:lnTo>
                  <a:lnTo>
                    <a:pt x="67" y="415"/>
                  </a:lnTo>
                  <a:lnTo>
                    <a:pt x="81" y="380"/>
                  </a:lnTo>
                  <a:lnTo>
                    <a:pt x="92" y="331"/>
                  </a:lnTo>
                  <a:lnTo>
                    <a:pt x="105" y="285"/>
                  </a:lnTo>
                  <a:lnTo>
                    <a:pt x="105" y="27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8" name="Freeform 14"/>
            <p:cNvSpPr>
              <a:spLocks/>
            </p:cNvSpPr>
            <p:nvPr/>
          </p:nvSpPr>
          <p:spPr bwMode="auto">
            <a:xfrm>
              <a:off x="831" y="2423"/>
              <a:ext cx="311" cy="810"/>
            </a:xfrm>
            <a:custGeom>
              <a:avLst/>
              <a:gdLst/>
              <a:ahLst/>
              <a:cxnLst>
                <a:cxn ang="0">
                  <a:pos x="82" y="145"/>
                </a:cxn>
                <a:cxn ang="0">
                  <a:pos x="119" y="73"/>
                </a:cxn>
                <a:cxn ang="0">
                  <a:pos x="154" y="30"/>
                </a:cxn>
                <a:cxn ang="0">
                  <a:pos x="215" y="0"/>
                </a:cxn>
                <a:cxn ang="0">
                  <a:pos x="279" y="0"/>
                </a:cxn>
                <a:cxn ang="0">
                  <a:pos x="311" y="30"/>
                </a:cxn>
                <a:cxn ang="0">
                  <a:pos x="311" y="63"/>
                </a:cxn>
                <a:cxn ang="0">
                  <a:pos x="270" y="97"/>
                </a:cxn>
                <a:cxn ang="0">
                  <a:pos x="225" y="121"/>
                </a:cxn>
                <a:cxn ang="0">
                  <a:pos x="191" y="151"/>
                </a:cxn>
                <a:cxn ang="0">
                  <a:pos x="174" y="191"/>
                </a:cxn>
                <a:cxn ang="0">
                  <a:pos x="174" y="258"/>
                </a:cxn>
                <a:cxn ang="0">
                  <a:pos x="191" y="322"/>
                </a:cxn>
                <a:cxn ang="0">
                  <a:pos x="193" y="411"/>
                </a:cxn>
                <a:cxn ang="0">
                  <a:pos x="206" y="473"/>
                </a:cxn>
                <a:cxn ang="0">
                  <a:pos x="215" y="532"/>
                </a:cxn>
                <a:cxn ang="0">
                  <a:pos x="215" y="577"/>
                </a:cxn>
                <a:cxn ang="0">
                  <a:pos x="193" y="594"/>
                </a:cxn>
                <a:cxn ang="0">
                  <a:pos x="167" y="588"/>
                </a:cxn>
                <a:cxn ang="0">
                  <a:pos x="127" y="596"/>
                </a:cxn>
                <a:cxn ang="0">
                  <a:pos x="90" y="636"/>
                </a:cxn>
                <a:cxn ang="0">
                  <a:pos x="71" y="698"/>
                </a:cxn>
                <a:cxn ang="0">
                  <a:pos x="66" y="778"/>
                </a:cxn>
                <a:cxn ang="0">
                  <a:pos x="71" y="806"/>
                </a:cxn>
                <a:cxn ang="0">
                  <a:pos x="39" y="810"/>
                </a:cxn>
                <a:cxn ang="0">
                  <a:pos x="18" y="797"/>
                </a:cxn>
                <a:cxn ang="0">
                  <a:pos x="0" y="754"/>
                </a:cxn>
                <a:cxn ang="0">
                  <a:pos x="2" y="714"/>
                </a:cxn>
                <a:cxn ang="0">
                  <a:pos x="26" y="636"/>
                </a:cxn>
                <a:cxn ang="0">
                  <a:pos x="63" y="596"/>
                </a:cxn>
                <a:cxn ang="0">
                  <a:pos x="103" y="556"/>
                </a:cxn>
                <a:cxn ang="0">
                  <a:pos x="135" y="538"/>
                </a:cxn>
                <a:cxn ang="0">
                  <a:pos x="167" y="529"/>
                </a:cxn>
                <a:cxn ang="0">
                  <a:pos x="170" y="505"/>
                </a:cxn>
                <a:cxn ang="0">
                  <a:pos x="146" y="432"/>
                </a:cxn>
                <a:cxn ang="0">
                  <a:pos x="122" y="355"/>
                </a:cxn>
                <a:cxn ang="0">
                  <a:pos x="97" y="298"/>
                </a:cxn>
                <a:cxn ang="0">
                  <a:pos x="82" y="234"/>
                </a:cxn>
                <a:cxn ang="0">
                  <a:pos x="71" y="194"/>
                </a:cxn>
                <a:cxn ang="0">
                  <a:pos x="82" y="145"/>
                </a:cxn>
              </a:cxnLst>
              <a:rect l="0" t="0" r="r" b="b"/>
              <a:pathLst>
                <a:path w="311" h="810">
                  <a:moveTo>
                    <a:pt x="82" y="145"/>
                  </a:moveTo>
                  <a:lnTo>
                    <a:pt x="119" y="73"/>
                  </a:lnTo>
                  <a:lnTo>
                    <a:pt x="154" y="30"/>
                  </a:lnTo>
                  <a:lnTo>
                    <a:pt x="215" y="0"/>
                  </a:lnTo>
                  <a:lnTo>
                    <a:pt x="279" y="0"/>
                  </a:lnTo>
                  <a:lnTo>
                    <a:pt x="311" y="30"/>
                  </a:lnTo>
                  <a:lnTo>
                    <a:pt x="311" y="63"/>
                  </a:lnTo>
                  <a:lnTo>
                    <a:pt x="270" y="97"/>
                  </a:lnTo>
                  <a:lnTo>
                    <a:pt x="225" y="121"/>
                  </a:lnTo>
                  <a:lnTo>
                    <a:pt x="191" y="151"/>
                  </a:lnTo>
                  <a:lnTo>
                    <a:pt x="174" y="191"/>
                  </a:lnTo>
                  <a:lnTo>
                    <a:pt x="174" y="258"/>
                  </a:lnTo>
                  <a:lnTo>
                    <a:pt x="191" y="322"/>
                  </a:lnTo>
                  <a:lnTo>
                    <a:pt x="193" y="411"/>
                  </a:lnTo>
                  <a:lnTo>
                    <a:pt x="206" y="473"/>
                  </a:lnTo>
                  <a:lnTo>
                    <a:pt x="215" y="532"/>
                  </a:lnTo>
                  <a:lnTo>
                    <a:pt x="215" y="577"/>
                  </a:lnTo>
                  <a:lnTo>
                    <a:pt x="193" y="594"/>
                  </a:lnTo>
                  <a:lnTo>
                    <a:pt x="167" y="588"/>
                  </a:lnTo>
                  <a:lnTo>
                    <a:pt x="127" y="596"/>
                  </a:lnTo>
                  <a:lnTo>
                    <a:pt x="90" y="636"/>
                  </a:lnTo>
                  <a:lnTo>
                    <a:pt x="71" y="698"/>
                  </a:lnTo>
                  <a:lnTo>
                    <a:pt x="66" y="778"/>
                  </a:lnTo>
                  <a:lnTo>
                    <a:pt x="71" y="806"/>
                  </a:lnTo>
                  <a:lnTo>
                    <a:pt x="39" y="810"/>
                  </a:lnTo>
                  <a:lnTo>
                    <a:pt x="18" y="797"/>
                  </a:lnTo>
                  <a:lnTo>
                    <a:pt x="0" y="754"/>
                  </a:lnTo>
                  <a:lnTo>
                    <a:pt x="2" y="714"/>
                  </a:lnTo>
                  <a:lnTo>
                    <a:pt x="26" y="636"/>
                  </a:lnTo>
                  <a:lnTo>
                    <a:pt x="63" y="596"/>
                  </a:lnTo>
                  <a:lnTo>
                    <a:pt x="103" y="556"/>
                  </a:lnTo>
                  <a:lnTo>
                    <a:pt x="135" y="538"/>
                  </a:lnTo>
                  <a:lnTo>
                    <a:pt x="167" y="529"/>
                  </a:lnTo>
                  <a:lnTo>
                    <a:pt x="170" y="505"/>
                  </a:lnTo>
                  <a:lnTo>
                    <a:pt x="146" y="432"/>
                  </a:lnTo>
                  <a:lnTo>
                    <a:pt x="122" y="355"/>
                  </a:lnTo>
                  <a:lnTo>
                    <a:pt x="97" y="298"/>
                  </a:lnTo>
                  <a:lnTo>
                    <a:pt x="82" y="234"/>
                  </a:lnTo>
                  <a:lnTo>
                    <a:pt x="71" y="194"/>
                  </a:lnTo>
                  <a:lnTo>
                    <a:pt x="82" y="1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1164" y="1590"/>
              <a:ext cx="317" cy="395"/>
            </a:xfrm>
            <a:custGeom>
              <a:avLst/>
              <a:gdLst/>
              <a:ahLst/>
              <a:cxnLst>
                <a:cxn ang="0">
                  <a:pos x="112" y="386"/>
                </a:cxn>
                <a:cxn ang="0">
                  <a:pos x="56" y="386"/>
                </a:cxn>
                <a:cxn ang="0">
                  <a:pos x="7" y="343"/>
                </a:cxn>
                <a:cxn ang="0">
                  <a:pos x="0" y="313"/>
                </a:cxn>
                <a:cxn ang="0">
                  <a:pos x="0" y="274"/>
                </a:cxn>
                <a:cxn ang="0">
                  <a:pos x="15" y="194"/>
                </a:cxn>
                <a:cxn ang="0">
                  <a:pos x="47" y="136"/>
                </a:cxn>
                <a:cxn ang="0">
                  <a:pos x="109" y="48"/>
                </a:cxn>
                <a:cxn ang="0">
                  <a:pos x="151" y="15"/>
                </a:cxn>
                <a:cxn ang="0">
                  <a:pos x="213" y="0"/>
                </a:cxn>
                <a:cxn ang="0">
                  <a:pos x="271" y="21"/>
                </a:cxn>
                <a:cxn ang="0">
                  <a:pos x="301" y="56"/>
                </a:cxn>
                <a:cxn ang="0">
                  <a:pos x="309" y="97"/>
                </a:cxn>
                <a:cxn ang="0">
                  <a:pos x="309" y="150"/>
                </a:cxn>
                <a:cxn ang="0">
                  <a:pos x="288" y="218"/>
                </a:cxn>
                <a:cxn ang="0">
                  <a:pos x="271" y="257"/>
                </a:cxn>
                <a:cxn ang="0">
                  <a:pos x="277" y="298"/>
                </a:cxn>
                <a:cxn ang="0">
                  <a:pos x="317" y="367"/>
                </a:cxn>
                <a:cxn ang="0">
                  <a:pos x="317" y="384"/>
                </a:cxn>
                <a:cxn ang="0">
                  <a:pos x="295" y="395"/>
                </a:cxn>
                <a:cxn ang="0">
                  <a:pos x="245" y="306"/>
                </a:cxn>
                <a:cxn ang="0">
                  <a:pos x="205" y="337"/>
                </a:cxn>
                <a:cxn ang="0">
                  <a:pos x="159" y="367"/>
                </a:cxn>
                <a:cxn ang="0">
                  <a:pos x="136" y="376"/>
                </a:cxn>
                <a:cxn ang="0">
                  <a:pos x="112" y="386"/>
                </a:cxn>
              </a:cxnLst>
              <a:rect l="0" t="0" r="r" b="b"/>
              <a:pathLst>
                <a:path w="317" h="395">
                  <a:moveTo>
                    <a:pt x="112" y="386"/>
                  </a:moveTo>
                  <a:lnTo>
                    <a:pt x="56" y="386"/>
                  </a:lnTo>
                  <a:lnTo>
                    <a:pt x="7" y="343"/>
                  </a:lnTo>
                  <a:lnTo>
                    <a:pt x="0" y="313"/>
                  </a:lnTo>
                  <a:lnTo>
                    <a:pt x="0" y="274"/>
                  </a:lnTo>
                  <a:lnTo>
                    <a:pt x="15" y="194"/>
                  </a:lnTo>
                  <a:lnTo>
                    <a:pt x="47" y="136"/>
                  </a:lnTo>
                  <a:lnTo>
                    <a:pt x="109" y="48"/>
                  </a:lnTo>
                  <a:lnTo>
                    <a:pt x="151" y="15"/>
                  </a:lnTo>
                  <a:lnTo>
                    <a:pt x="213" y="0"/>
                  </a:lnTo>
                  <a:lnTo>
                    <a:pt x="271" y="21"/>
                  </a:lnTo>
                  <a:lnTo>
                    <a:pt x="301" y="56"/>
                  </a:lnTo>
                  <a:lnTo>
                    <a:pt x="309" y="97"/>
                  </a:lnTo>
                  <a:lnTo>
                    <a:pt x="309" y="150"/>
                  </a:lnTo>
                  <a:lnTo>
                    <a:pt x="288" y="218"/>
                  </a:lnTo>
                  <a:lnTo>
                    <a:pt x="271" y="257"/>
                  </a:lnTo>
                  <a:lnTo>
                    <a:pt x="277" y="298"/>
                  </a:lnTo>
                  <a:lnTo>
                    <a:pt x="317" y="367"/>
                  </a:lnTo>
                  <a:lnTo>
                    <a:pt x="317" y="384"/>
                  </a:lnTo>
                  <a:lnTo>
                    <a:pt x="295" y="395"/>
                  </a:lnTo>
                  <a:lnTo>
                    <a:pt x="245" y="306"/>
                  </a:lnTo>
                  <a:lnTo>
                    <a:pt x="205" y="337"/>
                  </a:lnTo>
                  <a:lnTo>
                    <a:pt x="159" y="367"/>
                  </a:lnTo>
                  <a:lnTo>
                    <a:pt x="136" y="376"/>
                  </a:lnTo>
                  <a:lnTo>
                    <a:pt x="112" y="38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pic>
        <p:nvPicPr>
          <p:cNvPr id="42" name="Picture 6" descr="1"/>
          <p:cNvPicPr>
            <a:picLocks noChangeAspect="1" noChangeArrowheads="1"/>
          </p:cNvPicPr>
          <p:nvPr/>
        </p:nvPicPr>
        <p:blipFill>
          <a:blip r:embed="rId3"/>
          <a:srcRect/>
          <a:stretch>
            <a:fillRect/>
          </a:stretch>
        </p:blipFill>
        <p:spPr bwMode="auto">
          <a:xfrm>
            <a:off x="2007007" y="1822451"/>
            <a:ext cx="3431770" cy="4875909"/>
          </a:xfrm>
          <a:prstGeom prst="rect">
            <a:avLst/>
          </a:prstGeom>
          <a:noFill/>
        </p:spPr>
      </p:pic>
      <p:grpSp>
        <p:nvGrpSpPr>
          <p:cNvPr id="75" name="Group 74"/>
          <p:cNvGrpSpPr/>
          <p:nvPr/>
        </p:nvGrpSpPr>
        <p:grpSpPr>
          <a:xfrm>
            <a:off x="9620427" y="3124200"/>
            <a:ext cx="571146" cy="2785584"/>
            <a:chOff x="7924799" y="3148490"/>
            <a:chExt cx="571146" cy="2785584"/>
          </a:xfrm>
        </p:grpSpPr>
        <p:sp>
          <p:nvSpPr>
            <p:cNvPr id="64" name="Freeform 14"/>
            <p:cNvSpPr>
              <a:spLocks/>
            </p:cNvSpPr>
            <p:nvPr/>
          </p:nvSpPr>
          <p:spPr bwMode="auto">
            <a:xfrm>
              <a:off x="8253210" y="4648200"/>
              <a:ext cx="228599" cy="1285874"/>
            </a:xfrm>
            <a:custGeom>
              <a:avLst/>
              <a:gdLst/>
              <a:ahLst/>
              <a:cxnLst>
                <a:cxn ang="0">
                  <a:pos x="82" y="145"/>
                </a:cxn>
                <a:cxn ang="0">
                  <a:pos x="119" y="73"/>
                </a:cxn>
                <a:cxn ang="0">
                  <a:pos x="154" y="30"/>
                </a:cxn>
                <a:cxn ang="0">
                  <a:pos x="215" y="0"/>
                </a:cxn>
                <a:cxn ang="0">
                  <a:pos x="279" y="0"/>
                </a:cxn>
                <a:cxn ang="0">
                  <a:pos x="311" y="30"/>
                </a:cxn>
                <a:cxn ang="0">
                  <a:pos x="311" y="63"/>
                </a:cxn>
                <a:cxn ang="0">
                  <a:pos x="270" y="97"/>
                </a:cxn>
                <a:cxn ang="0">
                  <a:pos x="225" y="121"/>
                </a:cxn>
                <a:cxn ang="0">
                  <a:pos x="191" y="151"/>
                </a:cxn>
                <a:cxn ang="0">
                  <a:pos x="174" y="191"/>
                </a:cxn>
                <a:cxn ang="0">
                  <a:pos x="174" y="258"/>
                </a:cxn>
                <a:cxn ang="0">
                  <a:pos x="191" y="322"/>
                </a:cxn>
                <a:cxn ang="0">
                  <a:pos x="193" y="411"/>
                </a:cxn>
                <a:cxn ang="0">
                  <a:pos x="206" y="473"/>
                </a:cxn>
                <a:cxn ang="0">
                  <a:pos x="215" y="532"/>
                </a:cxn>
                <a:cxn ang="0">
                  <a:pos x="215" y="577"/>
                </a:cxn>
                <a:cxn ang="0">
                  <a:pos x="193" y="594"/>
                </a:cxn>
                <a:cxn ang="0">
                  <a:pos x="167" y="588"/>
                </a:cxn>
                <a:cxn ang="0">
                  <a:pos x="127" y="596"/>
                </a:cxn>
                <a:cxn ang="0">
                  <a:pos x="90" y="636"/>
                </a:cxn>
                <a:cxn ang="0">
                  <a:pos x="71" y="698"/>
                </a:cxn>
                <a:cxn ang="0">
                  <a:pos x="66" y="778"/>
                </a:cxn>
                <a:cxn ang="0">
                  <a:pos x="71" y="806"/>
                </a:cxn>
                <a:cxn ang="0">
                  <a:pos x="39" y="810"/>
                </a:cxn>
                <a:cxn ang="0">
                  <a:pos x="18" y="797"/>
                </a:cxn>
                <a:cxn ang="0">
                  <a:pos x="0" y="754"/>
                </a:cxn>
                <a:cxn ang="0">
                  <a:pos x="2" y="714"/>
                </a:cxn>
                <a:cxn ang="0">
                  <a:pos x="26" y="636"/>
                </a:cxn>
                <a:cxn ang="0">
                  <a:pos x="63" y="596"/>
                </a:cxn>
                <a:cxn ang="0">
                  <a:pos x="103" y="556"/>
                </a:cxn>
                <a:cxn ang="0">
                  <a:pos x="135" y="538"/>
                </a:cxn>
                <a:cxn ang="0">
                  <a:pos x="167" y="529"/>
                </a:cxn>
                <a:cxn ang="0">
                  <a:pos x="170" y="505"/>
                </a:cxn>
                <a:cxn ang="0">
                  <a:pos x="146" y="432"/>
                </a:cxn>
                <a:cxn ang="0">
                  <a:pos x="122" y="355"/>
                </a:cxn>
                <a:cxn ang="0">
                  <a:pos x="97" y="298"/>
                </a:cxn>
                <a:cxn ang="0">
                  <a:pos x="82" y="234"/>
                </a:cxn>
                <a:cxn ang="0">
                  <a:pos x="71" y="194"/>
                </a:cxn>
                <a:cxn ang="0">
                  <a:pos x="82" y="145"/>
                </a:cxn>
              </a:cxnLst>
              <a:rect l="0" t="0" r="r" b="b"/>
              <a:pathLst>
                <a:path w="311" h="810">
                  <a:moveTo>
                    <a:pt x="82" y="145"/>
                  </a:moveTo>
                  <a:lnTo>
                    <a:pt x="119" y="73"/>
                  </a:lnTo>
                  <a:lnTo>
                    <a:pt x="154" y="30"/>
                  </a:lnTo>
                  <a:lnTo>
                    <a:pt x="215" y="0"/>
                  </a:lnTo>
                  <a:lnTo>
                    <a:pt x="279" y="0"/>
                  </a:lnTo>
                  <a:lnTo>
                    <a:pt x="311" y="30"/>
                  </a:lnTo>
                  <a:lnTo>
                    <a:pt x="311" y="63"/>
                  </a:lnTo>
                  <a:lnTo>
                    <a:pt x="270" y="97"/>
                  </a:lnTo>
                  <a:lnTo>
                    <a:pt x="225" y="121"/>
                  </a:lnTo>
                  <a:lnTo>
                    <a:pt x="191" y="151"/>
                  </a:lnTo>
                  <a:lnTo>
                    <a:pt x="174" y="191"/>
                  </a:lnTo>
                  <a:lnTo>
                    <a:pt x="174" y="258"/>
                  </a:lnTo>
                  <a:lnTo>
                    <a:pt x="191" y="322"/>
                  </a:lnTo>
                  <a:lnTo>
                    <a:pt x="193" y="411"/>
                  </a:lnTo>
                  <a:lnTo>
                    <a:pt x="206" y="473"/>
                  </a:lnTo>
                  <a:lnTo>
                    <a:pt x="215" y="532"/>
                  </a:lnTo>
                  <a:lnTo>
                    <a:pt x="215" y="577"/>
                  </a:lnTo>
                  <a:lnTo>
                    <a:pt x="193" y="594"/>
                  </a:lnTo>
                  <a:lnTo>
                    <a:pt x="167" y="588"/>
                  </a:lnTo>
                  <a:lnTo>
                    <a:pt x="127" y="596"/>
                  </a:lnTo>
                  <a:lnTo>
                    <a:pt x="90" y="636"/>
                  </a:lnTo>
                  <a:lnTo>
                    <a:pt x="71" y="698"/>
                  </a:lnTo>
                  <a:lnTo>
                    <a:pt x="66" y="778"/>
                  </a:lnTo>
                  <a:lnTo>
                    <a:pt x="71" y="806"/>
                  </a:lnTo>
                  <a:lnTo>
                    <a:pt x="39" y="810"/>
                  </a:lnTo>
                  <a:lnTo>
                    <a:pt x="18" y="797"/>
                  </a:lnTo>
                  <a:lnTo>
                    <a:pt x="0" y="754"/>
                  </a:lnTo>
                  <a:lnTo>
                    <a:pt x="2" y="714"/>
                  </a:lnTo>
                  <a:lnTo>
                    <a:pt x="26" y="636"/>
                  </a:lnTo>
                  <a:lnTo>
                    <a:pt x="63" y="596"/>
                  </a:lnTo>
                  <a:lnTo>
                    <a:pt x="103" y="556"/>
                  </a:lnTo>
                  <a:lnTo>
                    <a:pt x="135" y="538"/>
                  </a:lnTo>
                  <a:lnTo>
                    <a:pt x="167" y="529"/>
                  </a:lnTo>
                  <a:lnTo>
                    <a:pt x="170" y="505"/>
                  </a:lnTo>
                  <a:lnTo>
                    <a:pt x="146" y="432"/>
                  </a:lnTo>
                  <a:lnTo>
                    <a:pt x="122" y="355"/>
                  </a:lnTo>
                  <a:lnTo>
                    <a:pt x="97" y="298"/>
                  </a:lnTo>
                  <a:lnTo>
                    <a:pt x="82" y="234"/>
                  </a:lnTo>
                  <a:lnTo>
                    <a:pt x="71" y="194"/>
                  </a:lnTo>
                  <a:lnTo>
                    <a:pt x="82" y="14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12"/>
            <p:cNvSpPr>
              <a:spLocks/>
            </p:cNvSpPr>
            <p:nvPr/>
          </p:nvSpPr>
          <p:spPr bwMode="auto">
            <a:xfrm rot="9117334">
              <a:off x="8088941" y="3148490"/>
              <a:ext cx="407004" cy="803745"/>
            </a:xfrm>
            <a:custGeom>
              <a:avLst/>
              <a:gdLst/>
              <a:ahLst/>
              <a:cxnLst>
                <a:cxn ang="0">
                  <a:pos x="268" y="138"/>
                </a:cxn>
                <a:cxn ang="0">
                  <a:pos x="348" y="73"/>
                </a:cxn>
                <a:cxn ang="0">
                  <a:pos x="434" y="17"/>
                </a:cxn>
                <a:cxn ang="0">
                  <a:pos x="484" y="0"/>
                </a:cxn>
                <a:cxn ang="0">
                  <a:pos x="546" y="11"/>
                </a:cxn>
                <a:cxn ang="0">
                  <a:pos x="548" y="56"/>
                </a:cxn>
                <a:cxn ang="0">
                  <a:pos x="516" y="108"/>
                </a:cxn>
                <a:cxn ang="0">
                  <a:pos x="484" y="99"/>
                </a:cxn>
                <a:cxn ang="0">
                  <a:pos x="449" y="81"/>
                </a:cxn>
                <a:cxn ang="0">
                  <a:pos x="404" y="81"/>
                </a:cxn>
                <a:cxn ang="0">
                  <a:pos x="340" y="121"/>
                </a:cxn>
                <a:cxn ang="0">
                  <a:pos x="292" y="170"/>
                </a:cxn>
                <a:cxn ang="0">
                  <a:pos x="209" y="258"/>
                </a:cxn>
                <a:cxn ang="0">
                  <a:pos x="163" y="358"/>
                </a:cxn>
                <a:cxn ang="0">
                  <a:pos x="131" y="427"/>
                </a:cxn>
                <a:cxn ang="0">
                  <a:pos x="116" y="494"/>
                </a:cxn>
                <a:cxn ang="0">
                  <a:pos x="129" y="502"/>
                </a:cxn>
                <a:cxn ang="0">
                  <a:pos x="169" y="502"/>
                </a:cxn>
                <a:cxn ang="0">
                  <a:pos x="212" y="510"/>
                </a:cxn>
                <a:cxn ang="0">
                  <a:pos x="217" y="531"/>
                </a:cxn>
                <a:cxn ang="0">
                  <a:pos x="187" y="550"/>
                </a:cxn>
                <a:cxn ang="0">
                  <a:pos x="144" y="559"/>
                </a:cxn>
                <a:cxn ang="0">
                  <a:pos x="92" y="587"/>
                </a:cxn>
                <a:cxn ang="0">
                  <a:pos x="60" y="630"/>
                </a:cxn>
                <a:cxn ang="0">
                  <a:pos x="51" y="678"/>
                </a:cxn>
                <a:cxn ang="0">
                  <a:pos x="28" y="684"/>
                </a:cxn>
                <a:cxn ang="0">
                  <a:pos x="4" y="660"/>
                </a:cxn>
                <a:cxn ang="0">
                  <a:pos x="0" y="615"/>
                </a:cxn>
                <a:cxn ang="0">
                  <a:pos x="25" y="574"/>
                </a:cxn>
                <a:cxn ang="0">
                  <a:pos x="75" y="516"/>
                </a:cxn>
                <a:cxn ang="0">
                  <a:pos x="97" y="451"/>
                </a:cxn>
                <a:cxn ang="0">
                  <a:pos x="121" y="378"/>
                </a:cxn>
                <a:cxn ang="0">
                  <a:pos x="153" y="293"/>
                </a:cxn>
                <a:cxn ang="0">
                  <a:pos x="193" y="220"/>
                </a:cxn>
                <a:cxn ang="0">
                  <a:pos x="236" y="164"/>
                </a:cxn>
                <a:cxn ang="0">
                  <a:pos x="268" y="138"/>
                </a:cxn>
              </a:cxnLst>
              <a:rect l="0" t="0" r="r" b="b"/>
              <a:pathLst>
                <a:path w="548" h="684">
                  <a:moveTo>
                    <a:pt x="268" y="138"/>
                  </a:moveTo>
                  <a:lnTo>
                    <a:pt x="348" y="73"/>
                  </a:lnTo>
                  <a:lnTo>
                    <a:pt x="434" y="17"/>
                  </a:lnTo>
                  <a:lnTo>
                    <a:pt x="484" y="0"/>
                  </a:lnTo>
                  <a:lnTo>
                    <a:pt x="546" y="11"/>
                  </a:lnTo>
                  <a:lnTo>
                    <a:pt x="548" y="56"/>
                  </a:lnTo>
                  <a:lnTo>
                    <a:pt x="516" y="108"/>
                  </a:lnTo>
                  <a:lnTo>
                    <a:pt x="484" y="99"/>
                  </a:lnTo>
                  <a:lnTo>
                    <a:pt x="449" y="81"/>
                  </a:lnTo>
                  <a:lnTo>
                    <a:pt x="404" y="81"/>
                  </a:lnTo>
                  <a:lnTo>
                    <a:pt x="340" y="121"/>
                  </a:lnTo>
                  <a:lnTo>
                    <a:pt x="292" y="170"/>
                  </a:lnTo>
                  <a:lnTo>
                    <a:pt x="209" y="258"/>
                  </a:lnTo>
                  <a:lnTo>
                    <a:pt x="163" y="358"/>
                  </a:lnTo>
                  <a:lnTo>
                    <a:pt x="131" y="427"/>
                  </a:lnTo>
                  <a:lnTo>
                    <a:pt x="116" y="494"/>
                  </a:lnTo>
                  <a:lnTo>
                    <a:pt x="129" y="502"/>
                  </a:lnTo>
                  <a:lnTo>
                    <a:pt x="169" y="502"/>
                  </a:lnTo>
                  <a:lnTo>
                    <a:pt x="212" y="510"/>
                  </a:lnTo>
                  <a:lnTo>
                    <a:pt x="217" y="531"/>
                  </a:lnTo>
                  <a:lnTo>
                    <a:pt x="187" y="550"/>
                  </a:lnTo>
                  <a:lnTo>
                    <a:pt x="144" y="559"/>
                  </a:lnTo>
                  <a:lnTo>
                    <a:pt x="92" y="587"/>
                  </a:lnTo>
                  <a:lnTo>
                    <a:pt x="60" y="630"/>
                  </a:lnTo>
                  <a:lnTo>
                    <a:pt x="51" y="678"/>
                  </a:lnTo>
                  <a:lnTo>
                    <a:pt x="28" y="684"/>
                  </a:lnTo>
                  <a:lnTo>
                    <a:pt x="4" y="660"/>
                  </a:lnTo>
                  <a:lnTo>
                    <a:pt x="0" y="615"/>
                  </a:lnTo>
                  <a:lnTo>
                    <a:pt x="25" y="574"/>
                  </a:lnTo>
                  <a:lnTo>
                    <a:pt x="75" y="516"/>
                  </a:lnTo>
                  <a:lnTo>
                    <a:pt x="97" y="451"/>
                  </a:lnTo>
                  <a:lnTo>
                    <a:pt x="121" y="378"/>
                  </a:lnTo>
                  <a:lnTo>
                    <a:pt x="153" y="293"/>
                  </a:lnTo>
                  <a:lnTo>
                    <a:pt x="193" y="220"/>
                  </a:lnTo>
                  <a:lnTo>
                    <a:pt x="236" y="164"/>
                  </a:lnTo>
                  <a:lnTo>
                    <a:pt x="268" y="138"/>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0"/>
            <p:cNvSpPr>
              <a:spLocks/>
            </p:cNvSpPr>
            <p:nvPr/>
          </p:nvSpPr>
          <p:spPr bwMode="auto">
            <a:xfrm flipH="1">
              <a:off x="8153400" y="3886200"/>
              <a:ext cx="304800" cy="879475"/>
            </a:xfrm>
            <a:custGeom>
              <a:avLst/>
              <a:gdLst/>
              <a:ahLst/>
              <a:cxnLst>
                <a:cxn ang="0">
                  <a:pos x="50" y="265"/>
                </a:cxn>
                <a:cxn ang="0">
                  <a:pos x="80" y="169"/>
                </a:cxn>
                <a:cxn ang="0">
                  <a:pos x="112" y="89"/>
                </a:cxn>
                <a:cxn ang="0">
                  <a:pos x="144" y="24"/>
                </a:cxn>
                <a:cxn ang="0">
                  <a:pos x="200" y="0"/>
                </a:cxn>
                <a:cxn ang="0">
                  <a:pos x="266" y="0"/>
                </a:cxn>
                <a:cxn ang="0">
                  <a:pos x="318" y="24"/>
                </a:cxn>
                <a:cxn ang="0">
                  <a:pos x="354" y="75"/>
                </a:cxn>
                <a:cxn ang="0">
                  <a:pos x="359" y="171"/>
                </a:cxn>
                <a:cxn ang="0">
                  <a:pos x="367" y="292"/>
                </a:cxn>
                <a:cxn ang="0">
                  <a:pos x="354" y="404"/>
                </a:cxn>
                <a:cxn ang="0">
                  <a:pos x="343" y="460"/>
                </a:cxn>
                <a:cxn ang="0">
                  <a:pos x="322" y="505"/>
                </a:cxn>
                <a:cxn ang="0">
                  <a:pos x="287" y="522"/>
                </a:cxn>
                <a:cxn ang="0">
                  <a:pos x="191" y="548"/>
                </a:cxn>
                <a:cxn ang="0">
                  <a:pos x="130" y="554"/>
                </a:cxn>
                <a:cxn ang="0">
                  <a:pos x="34" y="530"/>
                </a:cxn>
                <a:cxn ang="0">
                  <a:pos x="0" y="458"/>
                </a:cxn>
                <a:cxn ang="0">
                  <a:pos x="7" y="388"/>
                </a:cxn>
                <a:cxn ang="0">
                  <a:pos x="43" y="289"/>
                </a:cxn>
                <a:cxn ang="0">
                  <a:pos x="50" y="265"/>
                </a:cxn>
              </a:cxnLst>
              <a:rect l="0" t="0" r="r" b="b"/>
              <a:pathLst>
                <a:path w="367" h="554">
                  <a:moveTo>
                    <a:pt x="50" y="265"/>
                  </a:moveTo>
                  <a:lnTo>
                    <a:pt x="80" y="169"/>
                  </a:lnTo>
                  <a:lnTo>
                    <a:pt x="112" y="89"/>
                  </a:lnTo>
                  <a:lnTo>
                    <a:pt x="144" y="24"/>
                  </a:lnTo>
                  <a:lnTo>
                    <a:pt x="200" y="0"/>
                  </a:lnTo>
                  <a:lnTo>
                    <a:pt x="266" y="0"/>
                  </a:lnTo>
                  <a:lnTo>
                    <a:pt x="318" y="24"/>
                  </a:lnTo>
                  <a:lnTo>
                    <a:pt x="354" y="75"/>
                  </a:lnTo>
                  <a:lnTo>
                    <a:pt x="359" y="171"/>
                  </a:lnTo>
                  <a:lnTo>
                    <a:pt x="367" y="292"/>
                  </a:lnTo>
                  <a:lnTo>
                    <a:pt x="354" y="404"/>
                  </a:lnTo>
                  <a:lnTo>
                    <a:pt x="343" y="460"/>
                  </a:lnTo>
                  <a:lnTo>
                    <a:pt x="322" y="505"/>
                  </a:lnTo>
                  <a:lnTo>
                    <a:pt x="287" y="522"/>
                  </a:lnTo>
                  <a:lnTo>
                    <a:pt x="191" y="548"/>
                  </a:lnTo>
                  <a:lnTo>
                    <a:pt x="130" y="554"/>
                  </a:lnTo>
                  <a:lnTo>
                    <a:pt x="34" y="530"/>
                  </a:lnTo>
                  <a:lnTo>
                    <a:pt x="0" y="458"/>
                  </a:lnTo>
                  <a:lnTo>
                    <a:pt x="7" y="388"/>
                  </a:lnTo>
                  <a:lnTo>
                    <a:pt x="43" y="289"/>
                  </a:lnTo>
                  <a:lnTo>
                    <a:pt x="50" y="265"/>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11"/>
            <p:cNvSpPr>
              <a:spLocks/>
            </p:cNvSpPr>
            <p:nvPr/>
          </p:nvSpPr>
          <p:spPr bwMode="auto">
            <a:xfrm flipH="1">
              <a:off x="7924799" y="3962400"/>
              <a:ext cx="411163" cy="838200"/>
            </a:xfrm>
            <a:custGeom>
              <a:avLst/>
              <a:gdLst/>
              <a:ahLst/>
              <a:cxnLst>
                <a:cxn ang="0">
                  <a:pos x="16" y="9"/>
                </a:cxn>
                <a:cxn ang="0">
                  <a:pos x="56" y="0"/>
                </a:cxn>
                <a:cxn ang="0">
                  <a:pos x="112" y="33"/>
                </a:cxn>
                <a:cxn ang="0">
                  <a:pos x="163" y="106"/>
                </a:cxn>
                <a:cxn ang="0">
                  <a:pos x="224" y="205"/>
                </a:cxn>
                <a:cxn ang="0">
                  <a:pos x="249" y="298"/>
                </a:cxn>
                <a:cxn ang="0">
                  <a:pos x="256" y="414"/>
                </a:cxn>
                <a:cxn ang="0">
                  <a:pos x="251" y="484"/>
                </a:cxn>
                <a:cxn ang="0">
                  <a:pos x="251" y="523"/>
                </a:cxn>
                <a:cxn ang="0">
                  <a:pos x="307" y="566"/>
                </a:cxn>
                <a:cxn ang="0">
                  <a:pos x="337" y="622"/>
                </a:cxn>
                <a:cxn ang="0">
                  <a:pos x="355" y="671"/>
                </a:cxn>
                <a:cxn ang="0">
                  <a:pos x="339" y="704"/>
                </a:cxn>
                <a:cxn ang="0">
                  <a:pos x="307" y="704"/>
                </a:cxn>
                <a:cxn ang="0">
                  <a:pos x="272" y="679"/>
                </a:cxn>
                <a:cxn ang="0">
                  <a:pos x="267" y="637"/>
                </a:cxn>
                <a:cxn ang="0">
                  <a:pos x="249" y="583"/>
                </a:cxn>
                <a:cxn ang="0">
                  <a:pos x="216" y="550"/>
                </a:cxn>
                <a:cxn ang="0">
                  <a:pos x="184" y="540"/>
                </a:cxn>
                <a:cxn ang="0">
                  <a:pos x="152" y="540"/>
                </a:cxn>
                <a:cxn ang="0">
                  <a:pos x="146" y="516"/>
                </a:cxn>
                <a:cxn ang="0">
                  <a:pos x="178" y="507"/>
                </a:cxn>
                <a:cxn ang="0">
                  <a:pos x="211" y="503"/>
                </a:cxn>
                <a:cxn ang="0">
                  <a:pos x="224" y="451"/>
                </a:cxn>
                <a:cxn ang="0">
                  <a:pos x="227" y="371"/>
                </a:cxn>
                <a:cxn ang="0">
                  <a:pos x="216" y="283"/>
                </a:cxn>
                <a:cxn ang="0">
                  <a:pos x="187" y="212"/>
                </a:cxn>
                <a:cxn ang="0">
                  <a:pos x="155" y="154"/>
                </a:cxn>
                <a:cxn ang="0">
                  <a:pos x="122" y="124"/>
                </a:cxn>
                <a:cxn ang="0">
                  <a:pos x="80" y="100"/>
                </a:cxn>
                <a:cxn ang="0">
                  <a:pos x="34" y="76"/>
                </a:cxn>
                <a:cxn ang="0">
                  <a:pos x="2" y="60"/>
                </a:cxn>
                <a:cxn ang="0">
                  <a:pos x="0" y="28"/>
                </a:cxn>
                <a:cxn ang="0">
                  <a:pos x="16" y="9"/>
                </a:cxn>
              </a:cxnLst>
              <a:rect l="0" t="0" r="r" b="b"/>
              <a:pathLst>
                <a:path w="355" h="704">
                  <a:moveTo>
                    <a:pt x="16" y="9"/>
                  </a:moveTo>
                  <a:lnTo>
                    <a:pt x="56" y="0"/>
                  </a:lnTo>
                  <a:lnTo>
                    <a:pt x="112" y="33"/>
                  </a:lnTo>
                  <a:lnTo>
                    <a:pt x="163" y="106"/>
                  </a:lnTo>
                  <a:lnTo>
                    <a:pt x="224" y="205"/>
                  </a:lnTo>
                  <a:lnTo>
                    <a:pt x="249" y="298"/>
                  </a:lnTo>
                  <a:lnTo>
                    <a:pt x="256" y="414"/>
                  </a:lnTo>
                  <a:lnTo>
                    <a:pt x="251" y="484"/>
                  </a:lnTo>
                  <a:lnTo>
                    <a:pt x="251" y="523"/>
                  </a:lnTo>
                  <a:lnTo>
                    <a:pt x="307" y="566"/>
                  </a:lnTo>
                  <a:lnTo>
                    <a:pt x="337" y="622"/>
                  </a:lnTo>
                  <a:lnTo>
                    <a:pt x="355" y="671"/>
                  </a:lnTo>
                  <a:lnTo>
                    <a:pt x="339" y="704"/>
                  </a:lnTo>
                  <a:lnTo>
                    <a:pt x="307" y="704"/>
                  </a:lnTo>
                  <a:lnTo>
                    <a:pt x="272" y="679"/>
                  </a:lnTo>
                  <a:lnTo>
                    <a:pt x="267" y="637"/>
                  </a:lnTo>
                  <a:lnTo>
                    <a:pt x="249" y="583"/>
                  </a:lnTo>
                  <a:lnTo>
                    <a:pt x="216" y="550"/>
                  </a:lnTo>
                  <a:lnTo>
                    <a:pt x="184" y="540"/>
                  </a:lnTo>
                  <a:lnTo>
                    <a:pt x="152" y="540"/>
                  </a:lnTo>
                  <a:lnTo>
                    <a:pt x="146" y="516"/>
                  </a:lnTo>
                  <a:lnTo>
                    <a:pt x="178" y="507"/>
                  </a:lnTo>
                  <a:lnTo>
                    <a:pt x="211" y="503"/>
                  </a:lnTo>
                  <a:lnTo>
                    <a:pt x="224" y="451"/>
                  </a:lnTo>
                  <a:lnTo>
                    <a:pt x="227" y="371"/>
                  </a:lnTo>
                  <a:lnTo>
                    <a:pt x="216" y="283"/>
                  </a:lnTo>
                  <a:lnTo>
                    <a:pt x="187" y="212"/>
                  </a:lnTo>
                  <a:lnTo>
                    <a:pt x="155" y="154"/>
                  </a:lnTo>
                  <a:lnTo>
                    <a:pt x="122" y="124"/>
                  </a:lnTo>
                  <a:lnTo>
                    <a:pt x="80" y="100"/>
                  </a:lnTo>
                  <a:lnTo>
                    <a:pt x="34" y="76"/>
                  </a:lnTo>
                  <a:lnTo>
                    <a:pt x="2" y="60"/>
                  </a:lnTo>
                  <a:lnTo>
                    <a:pt x="0" y="28"/>
                  </a:lnTo>
                  <a:lnTo>
                    <a:pt x="16" y="9"/>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13"/>
            <p:cNvSpPr>
              <a:spLocks/>
            </p:cNvSpPr>
            <p:nvPr/>
          </p:nvSpPr>
          <p:spPr bwMode="auto">
            <a:xfrm flipH="1">
              <a:off x="8229600" y="4648200"/>
              <a:ext cx="152400" cy="1246187"/>
            </a:xfrm>
            <a:custGeom>
              <a:avLst/>
              <a:gdLst/>
              <a:ahLst/>
              <a:cxnLst>
                <a:cxn ang="0">
                  <a:pos x="105" y="270"/>
                </a:cxn>
                <a:cxn ang="0">
                  <a:pos x="121" y="197"/>
                </a:cxn>
                <a:cxn ang="0">
                  <a:pos x="121" y="164"/>
                </a:cxn>
                <a:cxn ang="0">
                  <a:pos x="92" y="130"/>
                </a:cxn>
                <a:cxn ang="0">
                  <a:pos x="27" y="106"/>
                </a:cxn>
                <a:cxn ang="0">
                  <a:pos x="27" y="69"/>
                </a:cxn>
                <a:cxn ang="0">
                  <a:pos x="67" y="20"/>
                </a:cxn>
                <a:cxn ang="0">
                  <a:pos x="105" y="0"/>
                </a:cxn>
                <a:cxn ang="0">
                  <a:pos x="155" y="4"/>
                </a:cxn>
                <a:cxn ang="0">
                  <a:pos x="177" y="20"/>
                </a:cxn>
                <a:cxn ang="0">
                  <a:pos x="201" y="65"/>
                </a:cxn>
                <a:cxn ang="0">
                  <a:pos x="237" y="114"/>
                </a:cxn>
                <a:cxn ang="0">
                  <a:pos x="258" y="164"/>
                </a:cxn>
                <a:cxn ang="0">
                  <a:pos x="261" y="188"/>
                </a:cxn>
                <a:cxn ang="0">
                  <a:pos x="250" y="218"/>
                </a:cxn>
                <a:cxn ang="0">
                  <a:pos x="220" y="277"/>
                </a:cxn>
                <a:cxn ang="0">
                  <a:pos x="185" y="350"/>
                </a:cxn>
                <a:cxn ang="0">
                  <a:pos x="140" y="436"/>
                </a:cxn>
                <a:cxn ang="0">
                  <a:pos x="112" y="478"/>
                </a:cxn>
                <a:cxn ang="0">
                  <a:pos x="73" y="510"/>
                </a:cxn>
                <a:cxn ang="0">
                  <a:pos x="75" y="532"/>
                </a:cxn>
                <a:cxn ang="0">
                  <a:pos x="107" y="551"/>
                </a:cxn>
                <a:cxn ang="0">
                  <a:pos x="148" y="583"/>
                </a:cxn>
                <a:cxn ang="0">
                  <a:pos x="185" y="629"/>
                </a:cxn>
                <a:cxn ang="0">
                  <a:pos x="201" y="680"/>
                </a:cxn>
                <a:cxn ang="0">
                  <a:pos x="212" y="758"/>
                </a:cxn>
                <a:cxn ang="0">
                  <a:pos x="204" y="785"/>
                </a:cxn>
                <a:cxn ang="0">
                  <a:pos x="180" y="785"/>
                </a:cxn>
                <a:cxn ang="0">
                  <a:pos x="137" y="761"/>
                </a:cxn>
                <a:cxn ang="0">
                  <a:pos x="123" y="744"/>
                </a:cxn>
                <a:cxn ang="0">
                  <a:pos x="123" y="717"/>
                </a:cxn>
                <a:cxn ang="0">
                  <a:pos x="129" y="672"/>
                </a:cxn>
                <a:cxn ang="0">
                  <a:pos x="112" y="624"/>
                </a:cxn>
                <a:cxn ang="0">
                  <a:pos x="81" y="592"/>
                </a:cxn>
                <a:cxn ang="0">
                  <a:pos x="51" y="568"/>
                </a:cxn>
                <a:cxn ang="0">
                  <a:pos x="19" y="568"/>
                </a:cxn>
                <a:cxn ang="0">
                  <a:pos x="0" y="543"/>
                </a:cxn>
                <a:cxn ang="0">
                  <a:pos x="3" y="516"/>
                </a:cxn>
                <a:cxn ang="0">
                  <a:pos x="32" y="484"/>
                </a:cxn>
                <a:cxn ang="0">
                  <a:pos x="67" y="415"/>
                </a:cxn>
                <a:cxn ang="0">
                  <a:pos x="81" y="380"/>
                </a:cxn>
                <a:cxn ang="0">
                  <a:pos x="92" y="331"/>
                </a:cxn>
                <a:cxn ang="0">
                  <a:pos x="105" y="285"/>
                </a:cxn>
                <a:cxn ang="0">
                  <a:pos x="105" y="270"/>
                </a:cxn>
              </a:cxnLst>
              <a:rect l="0" t="0" r="r" b="b"/>
              <a:pathLst>
                <a:path w="261" h="785">
                  <a:moveTo>
                    <a:pt x="105" y="270"/>
                  </a:moveTo>
                  <a:lnTo>
                    <a:pt x="121" y="197"/>
                  </a:lnTo>
                  <a:lnTo>
                    <a:pt x="121" y="164"/>
                  </a:lnTo>
                  <a:lnTo>
                    <a:pt x="92" y="130"/>
                  </a:lnTo>
                  <a:lnTo>
                    <a:pt x="27" y="106"/>
                  </a:lnTo>
                  <a:lnTo>
                    <a:pt x="27" y="69"/>
                  </a:lnTo>
                  <a:lnTo>
                    <a:pt x="67" y="20"/>
                  </a:lnTo>
                  <a:lnTo>
                    <a:pt x="105" y="0"/>
                  </a:lnTo>
                  <a:lnTo>
                    <a:pt x="155" y="4"/>
                  </a:lnTo>
                  <a:lnTo>
                    <a:pt x="177" y="20"/>
                  </a:lnTo>
                  <a:lnTo>
                    <a:pt x="201" y="65"/>
                  </a:lnTo>
                  <a:lnTo>
                    <a:pt x="237" y="114"/>
                  </a:lnTo>
                  <a:lnTo>
                    <a:pt x="258" y="164"/>
                  </a:lnTo>
                  <a:lnTo>
                    <a:pt x="261" y="188"/>
                  </a:lnTo>
                  <a:lnTo>
                    <a:pt x="250" y="218"/>
                  </a:lnTo>
                  <a:lnTo>
                    <a:pt x="220" y="277"/>
                  </a:lnTo>
                  <a:lnTo>
                    <a:pt x="185" y="350"/>
                  </a:lnTo>
                  <a:lnTo>
                    <a:pt x="140" y="436"/>
                  </a:lnTo>
                  <a:lnTo>
                    <a:pt x="112" y="478"/>
                  </a:lnTo>
                  <a:lnTo>
                    <a:pt x="73" y="510"/>
                  </a:lnTo>
                  <a:lnTo>
                    <a:pt x="75" y="532"/>
                  </a:lnTo>
                  <a:lnTo>
                    <a:pt x="107" y="551"/>
                  </a:lnTo>
                  <a:lnTo>
                    <a:pt x="148" y="583"/>
                  </a:lnTo>
                  <a:lnTo>
                    <a:pt x="185" y="629"/>
                  </a:lnTo>
                  <a:lnTo>
                    <a:pt x="201" y="680"/>
                  </a:lnTo>
                  <a:lnTo>
                    <a:pt x="212" y="758"/>
                  </a:lnTo>
                  <a:lnTo>
                    <a:pt x="204" y="785"/>
                  </a:lnTo>
                  <a:lnTo>
                    <a:pt x="180" y="785"/>
                  </a:lnTo>
                  <a:lnTo>
                    <a:pt x="137" y="761"/>
                  </a:lnTo>
                  <a:lnTo>
                    <a:pt x="123" y="744"/>
                  </a:lnTo>
                  <a:lnTo>
                    <a:pt x="123" y="717"/>
                  </a:lnTo>
                  <a:lnTo>
                    <a:pt x="129" y="672"/>
                  </a:lnTo>
                  <a:lnTo>
                    <a:pt x="112" y="624"/>
                  </a:lnTo>
                  <a:lnTo>
                    <a:pt x="81" y="592"/>
                  </a:lnTo>
                  <a:lnTo>
                    <a:pt x="51" y="568"/>
                  </a:lnTo>
                  <a:lnTo>
                    <a:pt x="19" y="568"/>
                  </a:lnTo>
                  <a:lnTo>
                    <a:pt x="0" y="543"/>
                  </a:lnTo>
                  <a:lnTo>
                    <a:pt x="3" y="516"/>
                  </a:lnTo>
                  <a:lnTo>
                    <a:pt x="32" y="484"/>
                  </a:lnTo>
                  <a:lnTo>
                    <a:pt x="67" y="415"/>
                  </a:lnTo>
                  <a:lnTo>
                    <a:pt x="81" y="380"/>
                  </a:lnTo>
                  <a:lnTo>
                    <a:pt x="92" y="331"/>
                  </a:lnTo>
                  <a:lnTo>
                    <a:pt x="105" y="285"/>
                  </a:lnTo>
                  <a:lnTo>
                    <a:pt x="105" y="270"/>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15"/>
            <p:cNvSpPr>
              <a:spLocks/>
            </p:cNvSpPr>
            <p:nvPr/>
          </p:nvSpPr>
          <p:spPr bwMode="auto">
            <a:xfrm flipH="1">
              <a:off x="7924800" y="3276600"/>
              <a:ext cx="304800" cy="609600"/>
            </a:xfrm>
            <a:custGeom>
              <a:avLst/>
              <a:gdLst/>
              <a:ahLst/>
              <a:cxnLst>
                <a:cxn ang="0">
                  <a:pos x="112" y="386"/>
                </a:cxn>
                <a:cxn ang="0">
                  <a:pos x="56" y="386"/>
                </a:cxn>
                <a:cxn ang="0">
                  <a:pos x="7" y="343"/>
                </a:cxn>
                <a:cxn ang="0">
                  <a:pos x="0" y="313"/>
                </a:cxn>
                <a:cxn ang="0">
                  <a:pos x="0" y="274"/>
                </a:cxn>
                <a:cxn ang="0">
                  <a:pos x="15" y="194"/>
                </a:cxn>
                <a:cxn ang="0">
                  <a:pos x="47" y="136"/>
                </a:cxn>
                <a:cxn ang="0">
                  <a:pos x="109" y="48"/>
                </a:cxn>
                <a:cxn ang="0">
                  <a:pos x="151" y="15"/>
                </a:cxn>
                <a:cxn ang="0">
                  <a:pos x="213" y="0"/>
                </a:cxn>
                <a:cxn ang="0">
                  <a:pos x="271" y="21"/>
                </a:cxn>
                <a:cxn ang="0">
                  <a:pos x="301" y="56"/>
                </a:cxn>
                <a:cxn ang="0">
                  <a:pos x="309" y="97"/>
                </a:cxn>
                <a:cxn ang="0">
                  <a:pos x="309" y="150"/>
                </a:cxn>
                <a:cxn ang="0">
                  <a:pos x="288" y="218"/>
                </a:cxn>
                <a:cxn ang="0">
                  <a:pos x="271" y="257"/>
                </a:cxn>
                <a:cxn ang="0">
                  <a:pos x="277" y="298"/>
                </a:cxn>
                <a:cxn ang="0">
                  <a:pos x="317" y="367"/>
                </a:cxn>
                <a:cxn ang="0">
                  <a:pos x="317" y="384"/>
                </a:cxn>
                <a:cxn ang="0">
                  <a:pos x="295" y="395"/>
                </a:cxn>
                <a:cxn ang="0">
                  <a:pos x="245" y="306"/>
                </a:cxn>
                <a:cxn ang="0">
                  <a:pos x="205" y="337"/>
                </a:cxn>
                <a:cxn ang="0">
                  <a:pos x="159" y="367"/>
                </a:cxn>
                <a:cxn ang="0">
                  <a:pos x="136" y="376"/>
                </a:cxn>
                <a:cxn ang="0">
                  <a:pos x="112" y="386"/>
                </a:cxn>
              </a:cxnLst>
              <a:rect l="0" t="0" r="r" b="b"/>
              <a:pathLst>
                <a:path w="317" h="395">
                  <a:moveTo>
                    <a:pt x="112" y="386"/>
                  </a:moveTo>
                  <a:lnTo>
                    <a:pt x="56" y="386"/>
                  </a:lnTo>
                  <a:lnTo>
                    <a:pt x="7" y="343"/>
                  </a:lnTo>
                  <a:lnTo>
                    <a:pt x="0" y="313"/>
                  </a:lnTo>
                  <a:lnTo>
                    <a:pt x="0" y="274"/>
                  </a:lnTo>
                  <a:lnTo>
                    <a:pt x="15" y="194"/>
                  </a:lnTo>
                  <a:lnTo>
                    <a:pt x="47" y="136"/>
                  </a:lnTo>
                  <a:lnTo>
                    <a:pt x="109" y="48"/>
                  </a:lnTo>
                  <a:lnTo>
                    <a:pt x="151" y="15"/>
                  </a:lnTo>
                  <a:lnTo>
                    <a:pt x="213" y="0"/>
                  </a:lnTo>
                  <a:lnTo>
                    <a:pt x="271" y="21"/>
                  </a:lnTo>
                  <a:lnTo>
                    <a:pt x="301" y="56"/>
                  </a:lnTo>
                  <a:lnTo>
                    <a:pt x="309" y="97"/>
                  </a:lnTo>
                  <a:lnTo>
                    <a:pt x="309" y="150"/>
                  </a:lnTo>
                  <a:lnTo>
                    <a:pt x="288" y="218"/>
                  </a:lnTo>
                  <a:lnTo>
                    <a:pt x="271" y="257"/>
                  </a:lnTo>
                  <a:lnTo>
                    <a:pt x="277" y="298"/>
                  </a:lnTo>
                  <a:lnTo>
                    <a:pt x="317" y="367"/>
                  </a:lnTo>
                  <a:lnTo>
                    <a:pt x="317" y="384"/>
                  </a:lnTo>
                  <a:lnTo>
                    <a:pt x="295" y="395"/>
                  </a:lnTo>
                  <a:lnTo>
                    <a:pt x="245" y="306"/>
                  </a:lnTo>
                  <a:lnTo>
                    <a:pt x="205" y="337"/>
                  </a:lnTo>
                  <a:lnTo>
                    <a:pt x="159" y="367"/>
                  </a:lnTo>
                  <a:lnTo>
                    <a:pt x="136" y="376"/>
                  </a:lnTo>
                  <a:lnTo>
                    <a:pt x="112" y="386"/>
                  </a:lnTo>
                  <a:close/>
                </a:path>
              </a:pathLst>
            </a:custGeom>
            <a:solidFill>
              <a:srgbClr val="000000"/>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77" name="Title 3"/>
          <p:cNvSpPr>
            <a:spLocks noGrp="1"/>
          </p:cNvSpPr>
          <p:nvPr>
            <p:ph type="title"/>
          </p:nvPr>
        </p:nvSpPr>
        <p:spPr>
          <a:xfrm>
            <a:off x="10134600" y="381000"/>
            <a:ext cx="533400" cy="5867400"/>
          </a:xfrm>
        </p:spPr>
        <p:txBody>
          <a:bodyPr>
            <a:normAutofit fontScale="90000"/>
          </a:bodyPr>
          <a:lstStyle/>
          <a:p>
            <a:r>
              <a:rPr lang="en-US" dirty="0"/>
              <a:t>Availability Tactics</a:t>
            </a:r>
          </a:p>
        </p:txBody>
      </p:sp>
      <p:sp>
        <p:nvSpPr>
          <p:cNvPr id="78" name="Text Placeholder 4"/>
          <p:cNvSpPr>
            <a:spLocks noGrp="1"/>
          </p:cNvSpPr>
          <p:nvPr>
            <p:ph type="body" sz="quarter" idx="13"/>
          </p:nvPr>
        </p:nvSpPr>
        <p:spPr>
          <a:xfrm>
            <a:off x="1828800" y="381000"/>
            <a:ext cx="8077200" cy="685800"/>
          </a:xfrm>
        </p:spPr>
        <p:txBody>
          <a:bodyPr>
            <a:noAutofit/>
          </a:bodyPr>
          <a:lstStyle/>
          <a:p>
            <a:r>
              <a:rPr lang="en-US" sz="4000" b="0" dirty="0"/>
              <a:t>Availability Tactics</a:t>
            </a:r>
            <a:endParaRPr lang="en-US" sz="4400" b="0" dirty="0"/>
          </a:p>
        </p:txBody>
      </p:sp>
      <p:sp>
        <p:nvSpPr>
          <p:cNvPr id="79" name="TextBox 78"/>
          <p:cNvSpPr txBox="1"/>
          <p:nvPr/>
        </p:nvSpPr>
        <p:spPr>
          <a:xfrm>
            <a:off x="3722892" y="1190021"/>
            <a:ext cx="7086600" cy="461665"/>
          </a:xfrm>
          <a:prstGeom prst="rect">
            <a:avLst/>
          </a:prstGeom>
          <a:noFill/>
        </p:spPr>
        <p:txBody>
          <a:bodyPr wrap="square" rtlCol="0">
            <a:spAutoFit/>
          </a:bodyPr>
          <a:lstStyle/>
          <a:p>
            <a:pPr marL="514350" indent="-514350">
              <a:spcBef>
                <a:spcPts val="1200"/>
              </a:spcBef>
              <a:buClr>
                <a:schemeClr val="accent6">
                  <a:lumMod val="50000"/>
                </a:schemeClr>
              </a:buClr>
            </a:pPr>
            <a:r>
              <a:rPr lang="en-US" sz="2400" dirty="0"/>
              <a:t>Purpose:  </a:t>
            </a:r>
            <a:r>
              <a:rPr lang="en-US" sz="2400" b="1" u="sng" dirty="0">
                <a:solidFill>
                  <a:srgbClr val="C00000"/>
                </a:solidFill>
              </a:rPr>
              <a:t>To keep faults from becoming failures</a:t>
            </a:r>
            <a:r>
              <a:rPr lang="en-US" sz="240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Availability Tactics</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Availability Tactics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7</a:t>
            </a:fld>
            <a:endParaRPr lang="en-US"/>
          </a:p>
        </p:txBody>
      </p:sp>
      <p:pic>
        <p:nvPicPr>
          <p:cNvPr id="93186" name="Picture 2"/>
          <p:cNvPicPr>
            <a:picLocks noChangeAspect="1" noChangeArrowheads="1"/>
          </p:cNvPicPr>
          <p:nvPr/>
        </p:nvPicPr>
        <p:blipFill>
          <a:blip r:embed="rId2" cstate="print"/>
          <a:srcRect/>
          <a:stretch>
            <a:fillRect/>
          </a:stretch>
        </p:blipFill>
        <p:spPr bwMode="auto">
          <a:xfrm>
            <a:off x="1295400" y="1295400"/>
            <a:ext cx="9220200" cy="487735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304800" y="381000"/>
            <a:ext cx="10820400" cy="685800"/>
          </a:xfrm>
        </p:spPr>
        <p:txBody>
          <a:bodyPr>
            <a:noAutofit/>
          </a:bodyPr>
          <a:lstStyle/>
          <a:p>
            <a:r>
              <a:rPr lang="en-US" sz="4000" b="0" dirty="0"/>
              <a:t>Fault Detection</a:t>
            </a:r>
            <a:endParaRPr lang="en-US" sz="4400" b="0" dirty="0"/>
          </a:p>
        </p:txBody>
      </p:sp>
      <p:sp>
        <p:nvSpPr>
          <p:cNvPr id="6" name="TextBox 5"/>
          <p:cNvSpPr txBox="1"/>
          <p:nvPr/>
        </p:nvSpPr>
        <p:spPr>
          <a:xfrm>
            <a:off x="304800" y="1295401"/>
            <a:ext cx="10820400" cy="5324535"/>
          </a:xfrm>
          <a:prstGeom prst="rect">
            <a:avLst/>
          </a:prstGeom>
          <a:noFill/>
        </p:spPr>
        <p:txBody>
          <a:bodyPr wrap="square" rtlCol="0">
            <a:spAutoFit/>
          </a:bodyPr>
          <a:lstStyle/>
          <a:p>
            <a:pPr marL="514350" indent="-514350">
              <a:spcBef>
                <a:spcPts val="1200"/>
              </a:spcBef>
              <a:buClr>
                <a:schemeClr val="accent6">
                  <a:lumMod val="50000"/>
                </a:schemeClr>
              </a:buClr>
              <a:buFont typeface="Wingdings" pitchFamily="2" charset="2"/>
              <a:buChar char="§"/>
            </a:pPr>
            <a:r>
              <a:rPr lang="en-US" sz="2800" dirty="0"/>
              <a:t>Heartbeat - I am alive!</a:t>
            </a:r>
          </a:p>
          <a:p>
            <a:pPr marL="971550" lvl="1" indent="-514350">
              <a:spcBef>
                <a:spcPts val="1200"/>
              </a:spcBef>
              <a:buClr>
                <a:schemeClr val="accent6">
                  <a:lumMod val="50000"/>
                </a:schemeClr>
              </a:buClr>
              <a:buFont typeface="Wingdings" pitchFamily="2" charset="2"/>
              <a:buChar char="§"/>
            </a:pPr>
            <a:r>
              <a:rPr lang="en-US" sz="2800" dirty="0"/>
              <a:t>Periodic message exchange between a system monitor and a process being monitored</a:t>
            </a:r>
          </a:p>
          <a:p>
            <a:pPr marL="514350" indent="-514350">
              <a:spcBef>
                <a:spcPts val="1200"/>
              </a:spcBef>
              <a:buClr>
                <a:schemeClr val="accent6">
                  <a:lumMod val="50000"/>
                </a:schemeClr>
              </a:buClr>
              <a:buFont typeface="Wingdings" pitchFamily="2" charset="2"/>
              <a:buChar char="§"/>
            </a:pPr>
            <a:r>
              <a:rPr lang="en-US" sz="2800" dirty="0"/>
              <a:t>Ping/Echo - Are you alive?</a:t>
            </a:r>
          </a:p>
          <a:p>
            <a:pPr marL="971550" lvl="1" indent="-514350">
              <a:spcBef>
                <a:spcPts val="1200"/>
              </a:spcBef>
              <a:buClr>
                <a:schemeClr val="accent6">
                  <a:lumMod val="50000"/>
                </a:schemeClr>
              </a:buClr>
              <a:buFont typeface="Wingdings" pitchFamily="2" charset="2"/>
              <a:buChar char="§"/>
            </a:pPr>
            <a:r>
              <a:rPr lang="en-US" sz="2800" dirty="0"/>
              <a:t>Asynchronous request/response message pair exchanged between nodes</a:t>
            </a:r>
          </a:p>
          <a:p>
            <a:pPr marL="971550" lvl="1" indent="-514350">
              <a:spcBef>
                <a:spcPts val="1200"/>
              </a:spcBef>
              <a:buClr>
                <a:schemeClr val="accent6">
                  <a:lumMod val="50000"/>
                </a:schemeClr>
              </a:buClr>
              <a:buFont typeface="Wingdings" pitchFamily="2" charset="2"/>
              <a:buChar char="§"/>
            </a:pPr>
            <a:r>
              <a:rPr lang="en-US" sz="2800" dirty="0"/>
              <a:t>Requires time threshold (how long until it “timed out”)</a:t>
            </a:r>
          </a:p>
          <a:p>
            <a:pPr marL="514350" indent="-514350">
              <a:spcBef>
                <a:spcPts val="1200"/>
              </a:spcBef>
              <a:buClr>
                <a:schemeClr val="accent6">
                  <a:lumMod val="50000"/>
                </a:schemeClr>
              </a:buClr>
              <a:buFont typeface="Wingdings" pitchFamily="2" charset="2"/>
              <a:buChar char="§"/>
            </a:pPr>
            <a:r>
              <a:rPr lang="en-US" sz="2800" dirty="0"/>
              <a:t>Exception - it died!</a:t>
            </a:r>
          </a:p>
          <a:p>
            <a:pPr marL="971550" lvl="1" indent="-514350">
              <a:spcBef>
                <a:spcPts val="1200"/>
              </a:spcBef>
              <a:buClr>
                <a:schemeClr val="accent6">
                  <a:lumMod val="50000"/>
                </a:schemeClr>
              </a:buClr>
              <a:buFont typeface="Wingdings" pitchFamily="2" charset="2"/>
              <a:buChar char="§"/>
            </a:pPr>
            <a:r>
              <a:rPr lang="en-US" sz="2800" dirty="0"/>
              <a:t>Detection of a system condition that alters the normal flow of execution</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Fault Detection</a:t>
            </a:r>
          </a:p>
        </p:txBody>
      </p:sp>
      <p:sp>
        <p:nvSpPr>
          <p:cNvPr id="5" name="Text Placeholder 4"/>
          <p:cNvSpPr>
            <a:spLocks noGrp="1"/>
          </p:cNvSpPr>
          <p:nvPr>
            <p:ph type="body" sz="quarter" idx="13"/>
          </p:nvPr>
        </p:nvSpPr>
        <p:spPr>
          <a:xfrm>
            <a:off x="1828800" y="381000"/>
            <a:ext cx="8077200" cy="685800"/>
          </a:xfrm>
        </p:spPr>
        <p:txBody>
          <a:bodyPr>
            <a:noAutofit/>
          </a:bodyPr>
          <a:lstStyle/>
          <a:p>
            <a:r>
              <a:rPr lang="en-US" sz="4000" b="0" dirty="0"/>
              <a:t>Fault detection: Heartbeat tactic</a:t>
            </a:r>
            <a:endParaRPr lang="en-US" sz="4400" b="0" dirty="0"/>
          </a:p>
        </p:txBody>
      </p:sp>
      <p:sp>
        <p:nvSpPr>
          <p:cNvPr id="6" name="TextBox 5"/>
          <p:cNvSpPr txBox="1"/>
          <p:nvPr/>
        </p:nvSpPr>
        <p:spPr>
          <a:xfrm>
            <a:off x="1828800" y="1219201"/>
            <a:ext cx="7924800" cy="1354217"/>
          </a:xfrm>
          <a:prstGeom prst="rect">
            <a:avLst/>
          </a:prstGeom>
          <a:noFill/>
        </p:spPr>
        <p:txBody>
          <a:bodyPr wrap="square" rtlCol="0">
            <a:spAutoFit/>
          </a:bodyPr>
          <a:lstStyle/>
          <a:p>
            <a:pPr>
              <a:spcBef>
                <a:spcPts val="1200"/>
              </a:spcBef>
              <a:buClr>
                <a:schemeClr val="accent6">
                  <a:lumMod val="50000"/>
                </a:schemeClr>
              </a:buClr>
            </a:pPr>
            <a:r>
              <a:rPr lang="en-US" sz="2400" b="1" u="sng" dirty="0"/>
              <a:t>Purpose</a:t>
            </a:r>
            <a:r>
              <a:rPr lang="en-US" sz="2400" dirty="0"/>
              <a:t>: To allow processes to monitor availability of a critical component.</a:t>
            </a:r>
          </a:p>
          <a:p>
            <a:pPr marL="971550" lvl="1" indent="-514350">
              <a:spcBef>
                <a:spcPts val="1200"/>
              </a:spcBef>
              <a:buClr>
                <a:schemeClr val="accent6">
                  <a:lumMod val="50000"/>
                </a:schemeClr>
              </a:buClr>
              <a:buFont typeface="Wingdings" pitchFamily="2" charset="2"/>
              <a:buChar char="§"/>
            </a:pPr>
            <a:endParaRPr lang="en-US" sz="24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9</a:t>
            </a:fld>
            <a:endParaRPr lang="en-US"/>
          </a:p>
        </p:txBody>
      </p:sp>
      <p:sp>
        <p:nvSpPr>
          <p:cNvPr id="7" name="Rectangle 6"/>
          <p:cNvSpPr/>
          <p:nvPr/>
        </p:nvSpPr>
        <p:spPr>
          <a:xfrm>
            <a:off x="1905000" y="4800600"/>
            <a:ext cx="7924800" cy="1754326"/>
          </a:xfrm>
          <a:prstGeom prst="rect">
            <a:avLst/>
          </a:prstGeom>
        </p:spPr>
        <p:txBody>
          <a:bodyPr wrap="square">
            <a:spAutoFit/>
          </a:bodyPr>
          <a:lstStyle/>
          <a:p>
            <a:r>
              <a:rPr lang="en-US" sz="2400" dirty="0"/>
              <a:t>The </a:t>
            </a:r>
            <a:r>
              <a:rPr lang="en-US" sz="2400" i="1" dirty="0" err="1"/>
              <a:t>HeartbeatSender</a:t>
            </a:r>
            <a:r>
              <a:rPr lang="en-US" sz="2400" dirty="0"/>
              <a:t> sends a heartbeat message periodically. </a:t>
            </a:r>
            <a:br>
              <a:rPr lang="en-US" sz="2400" dirty="0"/>
            </a:br>
            <a:endParaRPr lang="en-US" sz="1100" dirty="0"/>
          </a:p>
          <a:p>
            <a:r>
              <a:rPr lang="en-US" sz="2400" dirty="0"/>
              <a:t>The </a:t>
            </a:r>
            <a:r>
              <a:rPr lang="en-US" sz="2400" i="1" dirty="0" err="1"/>
              <a:t>HeartbeatReceiver</a:t>
            </a:r>
            <a:r>
              <a:rPr lang="en-US" sz="2400" dirty="0"/>
              <a:t> receives the heartbeat, updates the last received time of a heartbeat message is updated, which is captured by the </a:t>
            </a:r>
            <a:r>
              <a:rPr lang="en-US" sz="2400" i="1" dirty="0" err="1">
                <a:hlinkClick r:id="rId2" action="ppaction://hlinkfile" tooltip="Click to view the MathML source"/>
              </a:rPr>
              <a:t>updateTime</a:t>
            </a:r>
            <a:r>
              <a:rPr lang="en-US" sz="2400" i="1" dirty="0">
                <a:hlinkClick r:id="rId2" action="ppaction://hlinkfile" tooltip="Click to view the MathML source"/>
              </a:rPr>
              <a:t>()</a:t>
            </a:r>
            <a:r>
              <a:rPr lang="en-US" sz="2400" dirty="0"/>
              <a:t> role. </a:t>
            </a:r>
          </a:p>
        </p:txBody>
      </p:sp>
      <p:pic>
        <p:nvPicPr>
          <p:cNvPr id="89091" name="Picture 3"/>
          <p:cNvPicPr>
            <a:picLocks noChangeAspect="1" noChangeArrowheads="1"/>
          </p:cNvPicPr>
          <p:nvPr/>
        </p:nvPicPr>
        <p:blipFill>
          <a:blip r:embed="rId3" cstate="print"/>
          <a:srcRect/>
          <a:stretch>
            <a:fillRect/>
          </a:stretch>
        </p:blipFill>
        <p:spPr bwMode="auto">
          <a:xfrm>
            <a:off x="1962150" y="2057401"/>
            <a:ext cx="7867650" cy="26574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Pitchbook">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3146</Words>
  <Application>Microsoft Office PowerPoint</Application>
  <PresentationFormat>Widescreen</PresentationFormat>
  <Paragraphs>387</Paragraphs>
  <Slides>47</Slides>
  <Notes>27</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Cambria Math</vt:lpstr>
      <vt:lpstr>Times-Italic</vt:lpstr>
      <vt:lpstr>Times-Roman</vt:lpstr>
      <vt:lpstr>Wingdings</vt:lpstr>
      <vt:lpstr>Pitchbook</vt:lpstr>
      <vt:lpstr>SWEN 755: Software Architecture</vt:lpstr>
      <vt:lpstr>Tactics</vt:lpstr>
      <vt:lpstr>Tactics</vt:lpstr>
      <vt:lpstr>Tactics</vt:lpstr>
      <vt:lpstr>Availability Tactics</vt:lpstr>
      <vt:lpstr>Availability Tactics</vt:lpstr>
      <vt:lpstr>Availability Tactics</vt:lpstr>
      <vt:lpstr>Fault Detection</vt:lpstr>
      <vt:lpstr>Fault Detection</vt:lpstr>
      <vt:lpstr>Fault Detection</vt:lpstr>
      <vt:lpstr>Fault Detection</vt:lpstr>
      <vt:lpstr>Fault Detection</vt:lpstr>
      <vt:lpstr>Fault Detection</vt:lpstr>
      <vt:lpstr>Fault Detection</vt:lpstr>
      <vt:lpstr>Fault Detection</vt:lpstr>
      <vt:lpstr>Fault Detection</vt:lpstr>
      <vt:lpstr>Fault Detection</vt:lpstr>
      <vt:lpstr>Fault Detection</vt:lpstr>
      <vt:lpstr>Fault Detection</vt:lpstr>
      <vt:lpstr>Fault Recovery</vt:lpstr>
      <vt:lpstr>Fault Recovery</vt:lpstr>
      <vt:lpstr>Fault Recovery</vt:lpstr>
      <vt:lpstr>Fault Recovery</vt:lpstr>
      <vt:lpstr>Fault Recovery</vt:lpstr>
      <vt:lpstr>Fault Detection</vt:lpstr>
      <vt:lpstr>Fault Recovery</vt:lpstr>
      <vt:lpstr>Redundancy management architecture example</vt:lpstr>
      <vt:lpstr>Fault Recovery</vt:lpstr>
      <vt:lpstr>Fault Recovery</vt:lpstr>
      <vt:lpstr>Fault Recovery</vt:lpstr>
      <vt:lpstr>Fault Recovery</vt:lpstr>
      <vt:lpstr>Fault Recovery</vt:lpstr>
      <vt:lpstr>Fault Recovery</vt:lpstr>
      <vt:lpstr>Fault Recovery</vt:lpstr>
      <vt:lpstr>Class Activity</vt:lpstr>
      <vt:lpstr>Class Activity</vt:lpstr>
      <vt:lpstr>PowerPoint Presentation</vt:lpstr>
      <vt:lpstr>PowerPoint Presentation</vt:lpstr>
      <vt:lpstr>Class Activity</vt:lpstr>
      <vt:lpstr>Class Activity</vt:lpstr>
      <vt:lpstr>Class Activity</vt:lpstr>
      <vt:lpstr>Class Activity</vt:lpstr>
      <vt:lpstr>Software architecture design</vt:lpstr>
      <vt:lpstr>Software architecture design</vt:lpstr>
      <vt:lpstr>Software architecture design</vt:lpstr>
      <vt:lpstr>Software architecture design</vt:lpstr>
      <vt:lpstr>Software architecture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2011-02-26T16:21:31Z</dcterms:created>
  <dcterms:modified xsi:type="dcterms:W3CDTF">2024-09-04T20:36:48Z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