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bookmarkIdSeed="2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56" r:id="rId2"/>
    <p:sldId id="284" r:id="rId3"/>
    <p:sldId id="523" r:id="rId4"/>
    <p:sldId id="468" r:id="rId5"/>
    <p:sldId id="438" r:id="rId6"/>
    <p:sldId id="439" r:id="rId7"/>
    <p:sldId id="442" r:id="rId8"/>
    <p:sldId id="443" r:id="rId9"/>
    <p:sldId id="446" r:id="rId10"/>
    <p:sldId id="524" r:id="rId11"/>
    <p:sldId id="469" r:id="rId12"/>
    <p:sldId id="470" r:id="rId13"/>
    <p:sldId id="471" r:id="rId14"/>
    <p:sldId id="472" r:id="rId15"/>
    <p:sldId id="473" r:id="rId16"/>
    <p:sldId id="474" r:id="rId17"/>
    <p:sldId id="475" r:id="rId18"/>
    <p:sldId id="476" r:id="rId19"/>
    <p:sldId id="477" r:id="rId20"/>
    <p:sldId id="478" r:id="rId21"/>
    <p:sldId id="479" r:id="rId22"/>
    <p:sldId id="480" r:id="rId23"/>
    <p:sldId id="481" r:id="rId24"/>
    <p:sldId id="482" r:id="rId25"/>
    <p:sldId id="485" r:id="rId26"/>
    <p:sldId id="525" r:id="rId27"/>
    <p:sldId id="486" r:id="rId28"/>
    <p:sldId id="487" r:id="rId29"/>
    <p:sldId id="520" r:id="rId30"/>
    <p:sldId id="521" r:id="rId31"/>
    <p:sldId id="526" r:id="rId32"/>
    <p:sldId id="516" r:id="rId33"/>
    <p:sldId id="517" r:id="rId34"/>
    <p:sldId id="518" r:id="rId35"/>
    <p:sldId id="519" r:id="rId36"/>
    <p:sldId id="522" r:id="rId37"/>
  </p:sldIdLst>
  <p:sldSz cx="12192000" cy="6858000"/>
  <p:notesSz cx="7099300" cy="10234613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CC99"/>
    <a:srgbClr val="6F8E2A"/>
    <a:srgbClr val="88AE34"/>
    <a:srgbClr val="799A2E"/>
    <a:srgbClr val="6CA200"/>
    <a:srgbClr val="A0A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01B821-A1FF-4177-AEE7-76D212191A09}">
  <a:tblStyle styleId="{B301B821-A1FF-4177-AEE7-76D212191A09}" styleName="Medium Style 9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9DCAF9ED-07DC-4A11-8D7F-57B35C25682E}" styleName="Medium Style 10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793D81CF-94F2-401A-BA57-92F5A7B2D0C5}" styleName="Medium Style 8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5FD0F851-EC5A-4D38-B0AD-8093EC10F338}" styleName="Light Style 6">
    <a:wholeTbl>
      <a:tcTxStyle>
        <a:fontRef idx="minor">
          <a:scrgbClr r="0" g="0" b="0"/>
        </a:fontRef>
        <a:schemeClr val="accent5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1FECB4D8-DB02-4DC6-A0A2-4F2EBAE1DC90}" styleName="Medium Style 1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  <a:neCell>
      <a:tcStyle>
        <a:tcBdr/>
      </a:tcStyle>
    </a:neCell>
    <a:nwCell>
      <a:tcStyle>
        <a:tcBdr/>
      </a:tcStyle>
    </a:nwCell>
  </a:tblStyle>
  <a:tblStyle styleId="{3B4B98B0-60AC-42C2-AFA5-B58CD77FA1E5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0E3FDE45-AF77-4B5C-9715-49D594BDF05E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seCell>
      <a:tcStyle>
        <a:tcBdr/>
      </a:tcStyle>
    </a:seCell>
    <a:swCell>
      <a:tcStyle>
        <a:tcBdr/>
      </a:tcStyle>
    </a:swCell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  <a:neCell>
      <a:tcStyle>
        <a:tcBdr/>
      </a:tcStyle>
    </a:neCell>
    <a:nwCell>
      <a:tcStyle>
        <a:tcBdr/>
      </a:tcStyle>
    </a:nwCel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3" autoAdjust="0"/>
    <p:restoredTop sz="79355" autoAdjust="0"/>
  </p:normalViewPr>
  <p:slideViewPr>
    <p:cSldViewPr>
      <p:cViewPr varScale="1">
        <p:scale>
          <a:sx n="63" d="100"/>
          <a:sy n="63" d="100"/>
        </p:scale>
        <p:origin x="691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fld id="{31555DB1-8736-42A3-B48D-2B08FB93332A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fld id="{5400D380-E0D7-4EB1-B91E-BFCC7DA7F29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21731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fld id="{0BDB199F-A56C-4049-BA04-1447030960FF}" type="datetimeFigureOut">
              <a:rPr lang="en-US" smtClean="0"/>
              <a:pPr/>
              <a:t>9/14/2024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6763"/>
            <a:ext cx="6823075" cy="3838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8115" tIns="49058" rIns="98115" bIns="49058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8115" tIns="49058" rIns="98115" bIns="49058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8115" tIns="49058" rIns="98115" bIns="49058"/>
          <a:lstStyle/>
          <a:p>
            <a:fld id="{B3A019F3-8596-4028-9847-CBD3A185B0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213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SAIP = Software Architecture in Practice </a:t>
            </a:r>
          </a:p>
          <a:p>
            <a:r>
              <a:rPr lang="en-US" dirty="0"/>
              <a:t>Two Complementary Patterns = https://hillside.net/plop/plop97/Proceedings/lalanda.pdf</a:t>
            </a:r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Different architectural</a:t>
            </a:r>
            <a:r>
              <a:rPr lang="en-US" baseline="0" dirty="0"/>
              <a:t> patterns imply different consequences.  For example, an MVC architecture is often more efficient than a PAC (presentation-abstraction-control) architecture; while PAC supports multi-tasking and task-specific user interfaces better than MVC does.</a:t>
            </a:r>
          </a:p>
          <a:p>
            <a:endParaRPr lang="en-US" baseline="0" dirty="0"/>
          </a:p>
          <a:p>
            <a:r>
              <a:rPr lang="en-US" dirty="0"/>
              <a:t>In contrast to MVC, PAC is used as a hierarchical structure of agents, each consisting of a triad of presentation, abstraction and control parts.</a:t>
            </a:r>
            <a:endParaRPr lang="en-US" baseline="0" dirty="0"/>
          </a:p>
          <a:p>
            <a:endParaRPr lang="en-US" baseline="0" dirty="0"/>
          </a:p>
          <a:p>
            <a:r>
              <a:rPr lang="en-US" baseline="0" dirty="0"/>
              <a:t>You may need to design both for complexity of component distribution in a heterogeneous computer network and also for adaptability of their user interfaces.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BROKER pattern provides the infrastructure for the distribution of components, while the model in the MVC pattern plays the role of a server in the BROKER infrastructure.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Controllers take roles of clients, and views combine the roles of clients and servers, as clients of the model and servers of the controllers.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Recommend looking at charts on slide 15 and seeing how they correlate.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aseline="0" dirty="0"/>
              <a:t>sequence diagram that illustrates interactions between the Controller, Model, and View components in a system that follows the Model-View-Controller (MVC) design pattern.</a:t>
            </a:r>
          </a:p>
          <a:p>
            <a:endParaRPr lang="en-US" baseline="0" dirty="0"/>
          </a:p>
          <a:p>
            <a:r>
              <a:rPr lang="en-US" baseline="0" dirty="0"/>
              <a:t>You may need to design both for complexity of component distribution in a heterogeneous computer network and also for adaptability of their user interfaces.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The BROKER pattern provides the infrastructure for the distribution of components, while the model in the MVC pattern plays the role of a server in the BROKER infrastructure.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Controllers take roles of clients, and views combine the roles of clients and servers, as clients of the model and servers of the controllers.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Recommend looking at charts on slide 15 and seeing how they correlate. Next few slides explain this.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sequence diagram</a:t>
            </a:r>
            <a:r>
              <a:rPr lang="en-US" dirty="0"/>
              <a:t> showing the </a:t>
            </a:r>
            <a:r>
              <a:rPr lang="en-US" b="1" dirty="0"/>
              <a:t>initialization process</a:t>
            </a:r>
            <a:r>
              <a:rPr lang="en-US" dirty="0"/>
              <a:t> of a system using the </a:t>
            </a:r>
            <a:r>
              <a:rPr lang="en-US" b="1" dirty="0"/>
              <a:t>Model-View-Controller (MVC)</a:t>
            </a:r>
            <a:r>
              <a:rPr lang="en-US" dirty="0"/>
              <a:t> architecture</a:t>
            </a:r>
          </a:p>
          <a:p>
            <a:endParaRPr lang="en-US" dirty="0"/>
          </a:p>
          <a:p>
            <a:r>
              <a:rPr lang="en-US" dirty="0"/>
              <a:t>Main idea is that the human-computer interaction is separated from the core functionality.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Recommend looking at charts on slide 15 and seeing how they correlate. Next few slides explain this.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"Define an interface for creating an object, but let subclasses decide which class to instantiate. The Factory method lets a class defer instantiation it uses to subclasses." (</a:t>
            </a:r>
            <a:r>
              <a:rPr lang="en-US" b="1" i="1" dirty="0"/>
              <a:t>Design Patterns: Elements of Reusable Object-Oriented Software</a:t>
            </a:r>
            <a:r>
              <a:rPr lang="en-US" dirty="0"/>
              <a:t> (1994))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40373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Reminder: coupling is the probability that a modification to one module will propagate to the other.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0513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Times-Roman"/>
              </a:rPr>
              <a:t>Most patterns consist of (are constructed from) several different tactics. (p. 204 – textbook)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52246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8071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////</a:t>
            </a:r>
          </a:p>
          <a:p>
            <a:r>
              <a:rPr lang="en-US" b="1" dirty="0"/>
              <a:t>Which part is this?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 err="1"/>
              <a:t>ViewModel</a:t>
            </a:r>
            <a:r>
              <a:rPr lang="en-US" b="1" dirty="0"/>
              <a:t> Layer</a:t>
            </a:r>
            <a:r>
              <a:rPr lang="en-US" dirty="0"/>
              <a:t>: The </a:t>
            </a:r>
            <a:r>
              <a:rPr lang="en-US" dirty="0" err="1"/>
              <a:t>SetBinding</a:t>
            </a:r>
            <a:r>
              <a:rPr lang="en-US" dirty="0"/>
              <a:t> code and the two-way binding are parts of the </a:t>
            </a:r>
            <a:r>
              <a:rPr lang="en-US" b="1" dirty="0" err="1"/>
              <a:t>ViewModel</a:t>
            </a:r>
            <a:r>
              <a:rPr lang="en-US" dirty="0"/>
              <a:t> responsibilities because they handle the synchronization between the Model and the View.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ViewModel</a:t>
            </a:r>
            <a:r>
              <a:rPr lang="en-US" dirty="0"/>
              <a:t> in MVVM exposes properties (like Date and Title) and handles binding logic to keep the View in sync with the Model.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 _event object (even though it is the Model itself here) is managed through bindings, which is typically handled by the </a:t>
            </a:r>
            <a:r>
              <a:rPr lang="en-US" dirty="0" err="1"/>
              <a:t>ViewModel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View Layer</a:t>
            </a:r>
            <a:r>
              <a:rPr lang="en-US" dirty="0"/>
              <a:t>: The </a:t>
            </a:r>
            <a:r>
              <a:rPr lang="en-US" dirty="0" err="1"/>
              <a:t>DatePicker</a:t>
            </a:r>
            <a:r>
              <a:rPr lang="en-US" dirty="0"/>
              <a:t> and </a:t>
            </a:r>
            <a:r>
              <a:rPr lang="en-US" dirty="0" err="1"/>
              <a:t>TextBox</a:t>
            </a:r>
            <a:r>
              <a:rPr lang="en-US" dirty="0"/>
              <a:t> are UI elements (from the </a:t>
            </a:r>
            <a:r>
              <a:rPr lang="en-US" b="1" dirty="0"/>
              <a:t>View</a:t>
            </a:r>
            <a:r>
              <a:rPr lang="en-US" dirty="0"/>
              <a:t> layer) bound to the data exposed by the </a:t>
            </a:r>
            <a:r>
              <a:rPr lang="en-US" dirty="0" err="1"/>
              <a:t>ViewModel</a:t>
            </a:r>
            <a:r>
              <a:rPr lang="en-US" dirty="0"/>
              <a:t>. They visually represent the Model data and allow for interaction.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573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64574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This provides non-functional properties such as reusability, changeability, robustness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Domain is immature – may need to integrate diverse modules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Knowledge sources can be seen as specialists in sub-fields of the global application and are only able to solve sub-problems; they read/write relevant data in the blackboard; specialized modules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Blackboard is a structured global memory where the solution to the problem is incrementally constructed; contains hypotheses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Control component/</a:t>
            </a:r>
            <a:r>
              <a:rPr lang="en-US" sz="1200" dirty="0"/>
              <a:t>scheduler (in image); uses domain-specific heuristics to rate the relevance of executable knowledge sources; selects, configures, and executes the knowledge sources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https://hillside.net/plop/plop97/Proceedings/lalanda.pdf</a:t>
            </a:r>
            <a:r>
              <a:rPr lang="en-US" sz="12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might be too many hypotheses/ alternatives to consider (so we have to limit the choices)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There might not be an answer (so we have to tell the users)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So, the control component should halt the system if an acceptable hypothesis is found, or when the space or time resources of the system are exhausted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http://www.openloop.com/softwareEngineering/patterns/architecturePattern/arch_Blackboard.htm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A019F3-8596-4028-9847-CBD3A185B07A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3335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762000"/>
          </a:xfrm>
          <a:solidFill>
            <a:schemeClr val="accent6">
              <a:shade val="75000"/>
            </a:schemeClr>
          </a:solidFill>
        </p:spPr>
        <p:txBody>
          <a:bodyPr>
            <a:noAutofit/>
          </a:bodyPr>
          <a:lstStyle>
            <a:lvl1pPr>
              <a:defRPr sz="3200"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4A59BEB8-EA0E-4EF8-A796-A11BCE9ECDA7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406400" y="1383268"/>
            <a:ext cx="1005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7663" indent="-347663"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1800" dirty="0"/>
              <a:t> 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9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Rectangle 21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00D61D7F-2335-4CAB-97FF-D67D3149E5DA}" type="datetime1">
              <a:rPr lang="en-US" smtClean="0"/>
              <a:t>9/14/2024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1 Top, 2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5"/>
          </p:nvPr>
        </p:nvSpPr>
        <p:spPr>
          <a:xfrm>
            <a:off x="402336" y="609600"/>
            <a:ext cx="10765536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8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3" name="Rectangle 11"/>
          <p:cNvSpPr>
            <a:spLocks noGrp="1"/>
          </p:cNvSpPr>
          <p:nvPr>
            <p:ph sz="quarter" idx="21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C3EAE7B2-E68E-4F04-BFD7-544B749241A4}" type="datetime1">
              <a:rPr lang="en-US" smtClean="0"/>
              <a:t>9/14/2024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0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9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20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21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Rectangle 23"/>
          <p:cNvSpPr>
            <a:spLocks noGrp="1"/>
          </p:cNvSpPr>
          <p:nvPr>
            <p:ph type="dt" sz="half" idx="22"/>
          </p:nvPr>
        </p:nvSpPr>
        <p:spPr/>
        <p:txBody>
          <a:bodyPr/>
          <a:lstStyle/>
          <a:p>
            <a:pPr algn="r"/>
            <a:fld id="{9E808BF8-E61F-4997-8348-73965099D85C}" type="datetime1">
              <a:rPr lang="en-US" smtClean="0"/>
              <a:t>9/14/2024</a:t>
            </a:fld>
            <a:endParaRPr lang="en-US"/>
          </a:p>
        </p:txBody>
      </p:sp>
      <p:sp>
        <p:nvSpPr>
          <p:cNvPr id="27" name="Rectangle 27"/>
          <p:cNvSpPr>
            <a:spLocks noGrp="1"/>
          </p:cNvSpPr>
          <p:nvPr>
            <p:ph type="sldNum" sz="quarter" idx="23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8" name="Rectangle 28"/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1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8" name="Rectangle 11"/>
          <p:cNvSpPr>
            <a:spLocks noGrp="1"/>
          </p:cNvSpPr>
          <p:nvPr>
            <p:ph sz="quarter" idx="16"/>
          </p:nvPr>
        </p:nvSpPr>
        <p:spPr>
          <a:xfrm>
            <a:off x="5892800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0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58887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3" name="Rectangle 11"/>
          <p:cNvSpPr>
            <a:spLocks noGrp="1"/>
          </p:cNvSpPr>
          <p:nvPr>
            <p:ph sz="quarter" idx="18"/>
          </p:nvPr>
        </p:nvSpPr>
        <p:spPr>
          <a:xfrm>
            <a:off x="5888736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58928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20"/>
          </p:nvPr>
        </p:nvSpPr>
        <p:spPr>
          <a:xfrm>
            <a:off x="5892800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B34B9830-C3A0-4BF3-A2DE-7859C7D8B4EC}" type="datetime1">
              <a:rPr lang="en-US" smtClean="0"/>
              <a:t>9/14/2024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1" name="Rectangle 21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Up: 3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5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0" name="Rectangle 11"/>
          <p:cNvSpPr>
            <a:spLocks noGrp="1"/>
          </p:cNvSpPr>
          <p:nvPr>
            <p:ph sz="quarter" idx="16"/>
          </p:nvPr>
        </p:nvSpPr>
        <p:spPr>
          <a:xfrm>
            <a:off x="406400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023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4" name="Rectangle 11"/>
          <p:cNvSpPr>
            <a:spLocks noGrp="1"/>
          </p:cNvSpPr>
          <p:nvPr>
            <p:ph sz="quarter" idx="18"/>
          </p:nvPr>
        </p:nvSpPr>
        <p:spPr>
          <a:xfrm>
            <a:off x="402336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064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6" name="Rectangle 11"/>
          <p:cNvSpPr>
            <a:spLocks noGrp="1"/>
          </p:cNvSpPr>
          <p:nvPr>
            <p:ph sz="quarter" idx="20"/>
          </p:nvPr>
        </p:nvSpPr>
        <p:spPr>
          <a:xfrm>
            <a:off x="406400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pPr algn="r"/>
            <a:fld id="{68A1F323-BD44-482F-9AB4-038BD46B1764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0" name="Rectangle 20"/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2 Left, 3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3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4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26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9" name="Rectangle 11"/>
          <p:cNvSpPr>
            <a:spLocks noGrp="1"/>
          </p:cNvSpPr>
          <p:nvPr>
            <p:ph sz="quarter" idx="18"/>
          </p:nvPr>
        </p:nvSpPr>
        <p:spPr>
          <a:xfrm>
            <a:off x="5892800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5888736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2" name="Rectangle 11"/>
          <p:cNvSpPr>
            <a:spLocks noGrp="1"/>
          </p:cNvSpPr>
          <p:nvPr>
            <p:ph sz="quarter" idx="20"/>
          </p:nvPr>
        </p:nvSpPr>
        <p:spPr>
          <a:xfrm>
            <a:off x="5888736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5892800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34" name="Rectangle 11"/>
          <p:cNvSpPr>
            <a:spLocks noGrp="1"/>
          </p:cNvSpPr>
          <p:nvPr>
            <p:ph sz="quarter" idx="22"/>
          </p:nvPr>
        </p:nvSpPr>
        <p:spPr>
          <a:xfrm>
            <a:off x="5892800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dt" sz="half" idx="23"/>
          </p:nvPr>
        </p:nvSpPr>
        <p:spPr/>
        <p:txBody>
          <a:bodyPr/>
          <a:lstStyle/>
          <a:p>
            <a:pPr algn="r"/>
            <a:fld id="{BCCD1D41-3376-42DD-A13B-79DC5030D5E8}" type="datetime1">
              <a:rPr lang="en-US" smtClean="0"/>
              <a:t>9/14/2024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sldNum" sz="quarter" idx="24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-Up: 3 Left, 2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21" name="Rectangle 8"/>
          <p:cNvSpPr>
            <a:spLocks noGrp="1"/>
          </p:cNvSpPr>
          <p:nvPr>
            <p:ph type="body" sz="quarter" idx="14" hasCustomPrompt="1"/>
          </p:nvPr>
        </p:nvSpPr>
        <p:spPr>
          <a:xfrm>
            <a:off x="410464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2" name="Rectangle 11"/>
          <p:cNvSpPr>
            <a:spLocks noGrp="1"/>
          </p:cNvSpPr>
          <p:nvPr>
            <p:ph sz="quarter" idx="16"/>
          </p:nvPr>
        </p:nvSpPr>
        <p:spPr>
          <a:xfrm>
            <a:off x="410464" y="609600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Rectangle 8"/>
          <p:cNvSpPr>
            <a:spLocks noGrp="1"/>
          </p:cNvSpPr>
          <p:nvPr>
            <p:ph type="body" sz="quarter" idx="17" hasCustomPrompt="1"/>
          </p:nvPr>
        </p:nvSpPr>
        <p:spPr>
          <a:xfrm>
            <a:off x="406400" y="234086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6" name="Rectangle 11"/>
          <p:cNvSpPr>
            <a:spLocks noGrp="1"/>
          </p:cNvSpPr>
          <p:nvPr>
            <p:ph sz="quarter" idx="18"/>
          </p:nvPr>
        </p:nvSpPr>
        <p:spPr>
          <a:xfrm>
            <a:off x="406400" y="256946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Rectangle 8"/>
          <p:cNvSpPr>
            <a:spLocks noGrp="1"/>
          </p:cNvSpPr>
          <p:nvPr>
            <p:ph type="body" sz="quarter" idx="19" hasCustomPrompt="1"/>
          </p:nvPr>
        </p:nvSpPr>
        <p:spPr>
          <a:xfrm>
            <a:off x="410464" y="4291584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8" name="Rectangle 11"/>
          <p:cNvSpPr>
            <a:spLocks noGrp="1"/>
          </p:cNvSpPr>
          <p:nvPr>
            <p:ph sz="quarter" idx="20"/>
          </p:nvPr>
        </p:nvSpPr>
        <p:spPr>
          <a:xfrm>
            <a:off x="410464" y="4520184"/>
            <a:ext cx="5283200" cy="1728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Rectangle 8"/>
          <p:cNvSpPr>
            <a:spLocks noGrp="1"/>
          </p:cNvSpPr>
          <p:nvPr>
            <p:ph type="body" sz="quarter" idx="21" hasCustomPrompt="1"/>
          </p:nvPr>
        </p:nvSpPr>
        <p:spPr>
          <a:xfrm>
            <a:off x="58928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3" name="Rectangle 11"/>
          <p:cNvSpPr>
            <a:spLocks noGrp="1"/>
          </p:cNvSpPr>
          <p:nvPr>
            <p:ph sz="quarter" idx="22"/>
          </p:nvPr>
        </p:nvSpPr>
        <p:spPr>
          <a:xfrm>
            <a:off x="58928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23" hasCustomPrompt="1"/>
          </p:nvPr>
        </p:nvSpPr>
        <p:spPr>
          <a:xfrm>
            <a:off x="58887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6" name="Rectangle 11"/>
          <p:cNvSpPr>
            <a:spLocks noGrp="1"/>
          </p:cNvSpPr>
          <p:nvPr>
            <p:ph sz="quarter" idx="24"/>
          </p:nvPr>
        </p:nvSpPr>
        <p:spPr>
          <a:xfrm>
            <a:off x="58887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Rectangle 17"/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pPr algn="r"/>
            <a:fld id="{1D310787-D3D2-46FE-B680-149F726CC126}" type="datetime1">
              <a:rPr lang="en-US" smtClean="0"/>
              <a:t>9/14/2024</a:t>
            </a:fld>
            <a:endParaRPr lang="en-US"/>
          </a:p>
        </p:txBody>
      </p:sp>
      <p:sp>
        <p:nvSpPr>
          <p:cNvPr id="18" name="Rectangle 18"/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3" name="Rectangle 23"/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ombsto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6"/>
          <p:cNvSpPr/>
          <p:nvPr/>
        </p:nvSpPr>
        <p:spPr>
          <a:xfrm>
            <a:off x="18288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8" name="Rectangle 6"/>
          <p:cNvSpPr/>
          <p:nvPr/>
        </p:nvSpPr>
        <p:spPr>
          <a:xfrm>
            <a:off x="18288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6" name="Rectangle 6"/>
          <p:cNvSpPr/>
          <p:nvPr/>
        </p:nvSpPr>
        <p:spPr>
          <a:xfrm>
            <a:off x="46736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5" name="Rectangle 6"/>
          <p:cNvSpPr/>
          <p:nvPr/>
        </p:nvSpPr>
        <p:spPr>
          <a:xfrm>
            <a:off x="46736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1" name="Rectangle 6"/>
          <p:cNvSpPr/>
          <p:nvPr/>
        </p:nvSpPr>
        <p:spPr>
          <a:xfrm>
            <a:off x="7518400" y="14478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3" name="Rectangle 6"/>
          <p:cNvSpPr/>
          <p:nvPr/>
        </p:nvSpPr>
        <p:spPr>
          <a:xfrm>
            <a:off x="7518400" y="3886200"/>
            <a:ext cx="2235200" cy="2057400"/>
          </a:xfrm>
          <a:prstGeom prst="rect">
            <a:avLst/>
          </a:prstGeom>
          <a:ln w="76200" cap="sq" cmpd="thickThin" algn="ctr">
            <a:solidFill>
              <a:schemeClr val="accent6"/>
            </a:solidFill>
            <a:prstDash val="solid"/>
            <a:round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4" name="Rectangle 10"/>
          <p:cNvSpPr>
            <a:spLocks noGrp="1"/>
          </p:cNvSpPr>
          <p:nvPr>
            <p:ph type="pic" sz="quarter" idx="13" hasCustomPrompt="1"/>
          </p:nvPr>
        </p:nvSpPr>
        <p:spPr>
          <a:xfrm>
            <a:off x="2032000" y="16002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9" name="Rectangle 10"/>
          <p:cNvSpPr>
            <a:spLocks noGrp="1"/>
          </p:cNvSpPr>
          <p:nvPr>
            <p:ph type="pic" sz="quarter" idx="29" hasCustomPrompt="1"/>
          </p:nvPr>
        </p:nvSpPr>
        <p:spPr>
          <a:xfrm>
            <a:off x="2032000" y="40386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27" name="Rectangle 10"/>
          <p:cNvSpPr>
            <a:spLocks noGrp="1"/>
          </p:cNvSpPr>
          <p:nvPr>
            <p:ph type="pic" sz="quarter" idx="17" hasCustomPrompt="1"/>
          </p:nvPr>
        </p:nvSpPr>
        <p:spPr>
          <a:xfrm>
            <a:off x="4876800" y="16002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1" name="Rectangle 10"/>
          <p:cNvSpPr>
            <a:spLocks noGrp="1"/>
          </p:cNvSpPr>
          <p:nvPr>
            <p:ph type="pic" sz="quarter" idx="30" hasCustomPrompt="1"/>
          </p:nvPr>
        </p:nvSpPr>
        <p:spPr>
          <a:xfrm>
            <a:off x="4876800" y="40386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pic" sz="quarter" idx="21" hasCustomPrompt="1"/>
          </p:nvPr>
        </p:nvSpPr>
        <p:spPr>
          <a:xfrm>
            <a:off x="7721600" y="16002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15" name="Rectangle 10"/>
          <p:cNvSpPr>
            <a:spLocks noGrp="1"/>
          </p:cNvSpPr>
          <p:nvPr>
            <p:ph type="pic" sz="quarter" idx="31" hasCustomPrompt="1"/>
          </p:nvPr>
        </p:nvSpPr>
        <p:spPr>
          <a:xfrm>
            <a:off x="7721600" y="4038600"/>
            <a:ext cx="1828800" cy="685800"/>
          </a:xfrm>
        </p:spPr>
        <p:txBody>
          <a:bodyPr/>
          <a:lstStyle/>
          <a:p>
            <a:r>
              <a:rPr lang="en-US" dirty="0"/>
              <a:t>Company</a:t>
            </a:r>
            <a:r>
              <a:rPr lang="en-US" baseline="0" dirty="0"/>
              <a:t> Logo</a:t>
            </a:r>
            <a:endParaRPr lang="en-US" dirty="0"/>
          </a:p>
        </p:txBody>
      </p:sp>
      <p:sp>
        <p:nvSpPr>
          <p:cNvPr id="7" name="Rectangle 12"/>
          <p:cNvSpPr>
            <a:spLocks noGrp="1"/>
          </p:cNvSpPr>
          <p:nvPr>
            <p:ph type="body" sz="quarter" idx="14" hasCustomPrompt="1"/>
          </p:nvPr>
        </p:nvSpPr>
        <p:spPr>
          <a:xfrm>
            <a:off x="2032000" y="28956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28" name="Rectangle 12"/>
          <p:cNvSpPr>
            <a:spLocks noGrp="1"/>
          </p:cNvSpPr>
          <p:nvPr>
            <p:ph type="body" sz="quarter" idx="33" hasCustomPrompt="1"/>
          </p:nvPr>
        </p:nvSpPr>
        <p:spPr>
          <a:xfrm>
            <a:off x="2032000" y="53340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30" name="Rectangle 12"/>
          <p:cNvSpPr>
            <a:spLocks noGrp="1"/>
          </p:cNvSpPr>
          <p:nvPr>
            <p:ph type="body" sz="quarter" idx="18" hasCustomPrompt="1"/>
          </p:nvPr>
        </p:nvSpPr>
        <p:spPr>
          <a:xfrm>
            <a:off x="4876800" y="28956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13" name="Rectangle 12"/>
          <p:cNvSpPr>
            <a:spLocks noGrp="1"/>
          </p:cNvSpPr>
          <p:nvPr>
            <p:ph type="body" sz="quarter" idx="34" hasCustomPrompt="1"/>
          </p:nvPr>
        </p:nvSpPr>
        <p:spPr>
          <a:xfrm>
            <a:off x="4876800" y="53340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14" name="Rectangle 12"/>
          <p:cNvSpPr>
            <a:spLocks noGrp="1"/>
          </p:cNvSpPr>
          <p:nvPr>
            <p:ph type="body" sz="quarter" idx="22" hasCustomPrompt="1"/>
          </p:nvPr>
        </p:nvSpPr>
        <p:spPr>
          <a:xfrm>
            <a:off x="7721600" y="28956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2" name="Rectangle 12"/>
          <p:cNvSpPr>
            <a:spLocks noGrp="1"/>
          </p:cNvSpPr>
          <p:nvPr>
            <p:ph type="body" sz="quarter" idx="35" hasCustomPrompt="1"/>
          </p:nvPr>
        </p:nvSpPr>
        <p:spPr>
          <a:xfrm>
            <a:off x="7721600" y="5334000"/>
            <a:ext cx="1828800" cy="304800"/>
          </a:xfrm>
        </p:spPr>
        <p:txBody>
          <a:bodyPr anchor="ctr"/>
          <a:lstStyle>
            <a:lvl1pPr algn="ctr">
              <a:defRPr b="1"/>
            </a:lvl1pPr>
            <a:extLst/>
          </a:lstStyle>
          <a:p>
            <a:pPr lvl="0"/>
            <a:r>
              <a:rPr lang="en-US" dirty="0"/>
              <a:t>Amount</a:t>
            </a:r>
          </a:p>
        </p:txBody>
      </p:sp>
      <p:sp>
        <p:nvSpPr>
          <p:cNvPr id="44" name="Rectangle 11"/>
          <p:cNvSpPr>
            <a:spLocks noGrp="1"/>
          </p:cNvSpPr>
          <p:nvPr>
            <p:ph type="body" sz="quarter" idx="15" hasCustomPrompt="1"/>
          </p:nvPr>
        </p:nvSpPr>
        <p:spPr>
          <a:xfrm>
            <a:off x="2032000" y="32004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5" name="Rectangle 11"/>
          <p:cNvSpPr>
            <a:spLocks noGrp="1"/>
          </p:cNvSpPr>
          <p:nvPr>
            <p:ph type="body" sz="quarter" idx="37" hasCustomPrompt="1"/>
          </p:nvPr>
        </p:nvSpPr>
        <p:spPr>
          <a:xfrm>
            <a:off x="2032000" y="56388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4" name="Rectangle 11"/>
          <p:cNvSpPr>
            <a:spLocks noGrp="1"/>
          </p:cNvSpPr>
          <p:nvPr>
            <p:ph type="body" sz="quarter" idx="19" hasCustomPrompt="1"/>
          </p:nvPr>
        </p:nvSpPr>
        <p:spPr>
          <a:xfrm>
            <a:off x="4876800" y="32004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40" name="Rectangle 11"/>
          <p:cNvSpPr>
            <a:spLocks noGrp="1"/>
          </p:cNvSpPr>
          <p:nvPr>
            <p:ph type="body" sz="quarter" idx="38" hasCustomPrompt="1"/>
          </p:nvPr>
        </p:nvSpPr>
        <p:spPr>
          <a:xfrm>
            <a:off x="4876800" y="56388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8" name="Rectangle 11"/>
          <p:cNvSpPr>
            <a:spLocks noGrp="1"/>
          </p:cNvSpPr>
          <p:nvPr>
            <p:ph type="body" sz="quarter" idx="23" hasCustomPrompt="1"/>
          </p:nvPr>
        </p:nvSpPr>
        <p:spPr>
          <a:xfrm>
            <a:off x="7721600" y="32004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33" name="Rectangle 11"/>
          <p:cNvSpPr>
            <a:spLocks noGrp="1"/>
          </p:cNvSpPr>
          <p:nvPr>
            <p:ph type="body" sz="quarter" idx="39" hasCustomPrompt="1"/>
          </p:nvPr>
        </p:nvSpPr>
        <p:spPr>
          <a:xfrm>
            <a:off x="7721600" y="5638800"/>
            <a:ext cx="1828800" cy="152400"/>
          </a:xfrm>
        </p:spPr>
        <p:txBody>
          <a:bodyPr anchor="ctr">
            <a:noAutofit/>
          </a:bodyPr>
          <a:lstStyle>
            <a:lvl1pPr algn="ctr">
              <a:defRPr sz="800" i="1"/>
            </a:lvl1pPr>
            <a:extLst/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5" name="Rectangle 14"/>
          <p:cNvSpPr>
            <a:spLocks noGrp="1"/>
          </p:cNvSpPr>
          <p:nvPr>
            <p:ph type="body" sz="quarter" idx="16" hasCustomPrompt="1"/>
          </p:nvPr>
        </p:nvSpPr>
        <p:spPr>
          <a:xfrm>
            <a:off x="2032000" y="22860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6" name="Rectangle 14"/>
          <p:cNvSpPr>
            <a:spLocks noGrp="1"/>
          </p:cNvSpPr>
          <p:nvPr>
            <p:ph type="body" sz="quarter" idx="41" hasCustomPrompt="1"/>
          </p:nvPr>
        </p:nvSpPr>
        <p:spPr>
          <a:xfrm>
            <a:off x="2032000" y="47244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62" name="Rectangle 14"/>
          <p:cNvSpPr>
            <a:spLocks noGrp="1"/>
          </p:cNvSpPr>
          <p:nvPr>
            <p:ph type="body" sz="quarter" idx="20" hasCustomPrompt="1"/>
          </p:nvPr>
        </p:nvSpPr>
        <p:spPr>
          <a:xfrm>
            <a:off x="4876800" y="22860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7" name="Rectangle 14"/>
          <p:cNvSpPr>
            <a:spLocks noGrp="1"/>
          </p:cNvSpPr>
          <p:nvPr>
            <p:ph type="body" sz="quarter" idx="42" hasCustomPrompt="1"/>
          </p:nvPr>
        </p:nvSpPr>
        <p:spPr>
          <a:xfrm>
            <a:off x="4876800" y="47244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41" name="Rectangle 14"/>
          <p:cNvSpPr>
            <a:spLocks noGrp="1"/>
          </p:cNvSpPr>
          <p:nvPr>
            <p:ph type="body" sz="quarter" idx="24" hasCustomPrompt="1"/>
          </p:nvPr>
        </p:nvSpPr>
        <p:spPr>
          <a:xfrm>
            <a:off x="7721600" y="22860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52" name="Rectangle 14"/>
          <p:cNvSpPr>
            <a:spLocks noGrp="1"/>
          </p:cNvSpPr>
          <p:nvPr>
            <p:ph type="body" sz="quarter" idx="43" hasCustomPrompt="1"/>
          </p:nvPr>
        </p:nvSpPr>
        <p:spPr>
          <a:xfrm>
            <a:off x="7721600" y="4724400"/>
            <a:ext cx="1828800" cy="609600"/>
          </a:xfrm>
        </p:spPr>
        <p:txBody>
          <a:bodyPr anchor="ctr"/>
          <a:lstStyle>
            <a:lvl1pPr algn="ctr">
              <a:defRPr sz="800"/>
            </a:lvl1pPr>
            <a:extLst/>
          </a:lstStyle>
          <a:p>
            <a:pPr lvl="0"/>
            <a:r>
              <a:rPr lang="en-US" dirty="0"/>
              <a:t>Description</a:t>
            </a:r>
          </a:p>
        </p:txBody>
      </p:sp>
      <p:sp>
        <p:nvSpPr>
          <p:cNvPr id="39" name="Rectangle 51"/>
          <p:cNvSpPr>
            <a:spLocks noGrp="1"/>
          </p:cNvSpPr>
          <p:nvPr>
            <p:ph type="body" sz="quarter" idx="46"/>
          </p:nvPr>
        </p:nvSpPr>
        <p:spPr>
          <a:xfrm>
            <a:off x="406400" y="381000"/>
            <a:ext cx="10769600" cy="838200"/>
          </a:xfrm>
        </p:spPr>
        <p:txBody>
          <a:bodyPr/>
          <a:lstStyle>
            <a:lvl1pPr>
              <a:defRPr sz="1200"/>
            </a:lvl1pPr>
            <a:extLst/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Rectangle 42"/>
          <p:cNvSpPr>
            <a:spLocks noGrp="1"/>
          </p:cNvSpPr>
          <p:nvPr>
            <p:ph type="dt" sz="half" idx="47"/>
          </p:nvPr>
        </p:nvSpPr>
        <p:spPr/>
        <p:txBody>
          <a:bodyPr/>
          <a:lstStyle/>
          <a:p>
            <a:pPr algn="r"/>
            <a:fld id="{72E0D1DD-FF4B-44F9-B688-8FC7B897CD91}" type="datetime1">
              <a:rPr lang="en-US" smtClean="0"/>
              <a:t>9/14/2024</a:t>
            </a:fld>
            <a:endParaRPr lang="en-US"/>
          </a:p>
        </p:txBody>
      </p:sp>
      <p:sp>
        <p:nvSpPr>
          <p:cNvPr id="43" name="Rectangle 43"/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45" name="Rectangle 45"/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0"/>
          <p:cNvSpPr/>
          <p:nvPr userDrawn="1"/>
        </p:nvSpPr>
        <p:spPr>
          <a:xfrm>
            <a:off x="0" y="3505200"/>
            <a:ext cx="12192000" cy="11430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Rectangle 2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subTitle" idx="1" hasCustomPrompt="1"/>
          </p:nvPr>
        </p:nvSpPr>
        <p:spPr>
          <a:xfrm>
            <a:off x="304800" y="4706112"/>
            <a:ext cx="9245600" cy="228600"/>
          </a:xfrm>
          <a:solidFill>
            <a:schemeClr val="bg1"/>
          </a:solidFill>
        </p:spPr>
        <p:txBody>
          <a:bodyPr/>
          <a:lstStyle>
            <a:lvl1pPr marL="0" indent="0" algn="l">
              <a:buNone/>
              <a:defRPr sz="1100" b="1">
                <a:solidFill>
                  <a:schemeClr val="accent4">
                    <a:shade val="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dirty="0"/>
              <a:t>Click to add author information</a:t>
            </a:r>
          </a:p>
        </p:txBody>
      </p:sp>
      <p:sp>
        <p:nvSpPr>
          <p:cNvPr id="15" name="Rectangle 15"/>
          <p:cNvSpPr>
            <a:spLocks noGrp="1"/>
          </p:cNvSpPr>
          <p:nvPr>
            <p:ph type="sldNum" sz="quarter" idx="11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6" name="Rectangle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  <p:sp>
        <p:nvSpPr>
          <p:cNvPr id="8" name="Rectangle 10"/>
          <p:cNvSpPr/>
          <p:nvPr userDrawn="1"/>
        </p:nvSpPr>
        <p:spPr>
          <a:xfrm>
            <a:off x="0" y="0"/>
            <a:ext cx="12192000" cy="40386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0EC8ED47-F3E3-4B89-A0EF-F5F457CB9970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7" name="Rectangle 37"/>
          <p:cNvSpPr>
            <a:spLocks noGrp="1"/>
          </p:cNvSpPr>
          <p:nvPr>
            <p:ph type="body" sz="quarter" idx="13" hasCustomPrompt="1"/>
          </p:nvPr>
        </p:nvSpPr>
        <p:spPr>
          <a:xfrm>
            <a:off x="414528" y="381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3" name="Rectangle 37"/>
          <p:cNvSpPr>
            <a:spLocks noGrp="1"/>
          </p:cNvSpPr>
          <p:nvPr>
            <p:ph type="body" sz="quarter" idx="15" hasCustomPrompt="1"/>
          </p:nvPr>
        </p:nvSpPr>
        <p:spPr>
          <a:xfrm>
            <a:off x="406400" y="838200"/>
            <a:ext cx="9855200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1" name="Rectangle 37"/>
          <p:cNvSpPr>
            <a:spLocks noGrp="1"/>
          </p:cNvSpPr>
          <p:nvPr>
            <p:ph type="body" sz="quarter" idx="17" hasCustomPrompt="1"/>
          </p:nvPr>
        </p:nvSpPr>
        <p:spPr>
          <a:xfrm>
            <a:off x="414528" y="1295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5" name="Rectangle 37"/>
          <p:cNvSpPr>
            <a:spLocks noGrp="1"/>
          </p:cNvSpPr>
          <p:nvPr>
            <p:ph type="body" sz="quarter" idx="19" hasCustomPrompt="1"/>
          </p:nvPr>
        </p:nvSpPr>
        <p:spPr>
          <a:xfrm>
            <a:off x="414528" y="1752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7" name="Rectangle 37"/>
          <p:cNvSpPr>
            <a:spLocks noGrp="1"/>
          </p:cNvSpPr>
          <p:nvPr>
            <p:ph type="body" sz="quarter" idx="21" hasCustomPrompt="1"/>
          </p:nvPr>
        </p:nvSpPr>
        <p:spPr>
          <a:xfrm>
            <a:off x="414528" y="2209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49" name="Rectangle 37"/>
          <p:cNvSpPr>
            <a:spLocks noGrp="1"/>
          </p:cNvSpPr>
          <p:nvPr>
            <p:ph type="body" sz="quarter" idx="23" hasCustomPrompt="1"/>
          </p:nvPr>
        </p:nvSpPr>
        <p:spPr>
          <a:xfrm>
            <a:off x="414528" y="2667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1" name="Rectangle 37"/>
          <p:cNvSpPr>
            <a:spLocks noGrp="1"/>
          </p:cNvSpPr>
          <p:nvPr>
            <p:ph type="body" sz="quarter" idx="25" hasCustomPrompt="1"/>
          </p:nvPr>
        </p:nvSpPr>
        <p:spPr>
          <a:xfrm>
            <a:off x="414528" y="3124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3" name="Rectangle 37"/>
          <p:cNvSpPr>
            <a:spLocks noGrp="1"/>
          </p:cNvSpPr>
          <p:nvPr>
            <p:ph type="body" sz="quarter" idx="27" hasCustomPrompt="1"/>
          </p:nvPr>
        </p:nvSpPr>
        <p:spPr>
          <a:xfrm>
            <a:off x="414528" y="3581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5" name="Rectangle 37"/>
          <p:cNvSpPr>
            <a:spLocks noGrp="1"/>
          </p:cNvSpPr>
          <p:nvPr>
            <p:ph type="body" sz="quarter" idx="29" hasCustomPrompt="1"/>
          </p:nvPr>
        </p:nvSpPr>
        <p:spPr>
          <a:xfrm>
            <a:off x="414528" y="40386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 baseline="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57" name="Rectangle 37"/>
          <p:cNvSpPr>
            <a:spLocks noGrp="1"/>
          </p:cNvSpPr>
          <p:nvPr>
            <p:ph type="body" sz="quarter" idx="31" hasCustomPrompt="1"/>
          </p:nvPr>
        </p:nvSpPr>
        <p:spPr>
          <a:xfrm>
            <a:off x="414528" y="44958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6" name="Rectangle 37"/>
          <p:cNvSpPr>
            <a:spLocks noGrp="1"/>
          </p:cNvSpPr>
          <p:nvPr>
            <p:ph type="body" sz="quarter" idx="33" hasCustomPrompt="1"/>
          </p:nvPr>
        </p:nvSpPr>
        <p:spPr>
          <a:xfrm>
            <a:off x="414528" y="49530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28" name="Rectangle 37"/>
          <p:cNvSpPr>
            <a:spLocks noGrp="1"/>
          </p:cNvSpPr>
          <p:nvPr>
            <p:ph type="body" sz="quarter" idx="35" hasCustomPrompt="1"/>
          </p:nvPr>
        </p:nvSpPr>
        <p:spPr>
          <a:xfrm>
            <a:off x="414528" y="54102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/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98" name="Rectangle 37"/>
          <p:cNvSpPr>
            <a:spLocks noGrp="1"/>
          </p:cNvSpPr>
          <p:nvPr>
            <p:ph type="body" sz="quarter" idx="14" hasCustomPrompt="1"/>
          </p:nvPr>
        </p:nvSpPr>
        <p:spPr>
          <a:xfrm>
            <a:off x="10261600" y="381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</a:p>
        </p:txBody>
      </p:sp>
      <p:sp>
        <p:nvSpPr>
          <p:cNvPr id="44" name="Rectangle 37"/>
          <p:cNvSpPr>
            <a:spLocks noGrp="1"/>
          </p:cNvSpPr>
          <p:nvPr>
            <p:ph type="body" sz="quarter" idx="16" hasCustomPrompt="1"/>
          </p:nvPr>
        </p:nvSpPr>
        <p:spPr>
          <a:xfrm>
            <a:off x="10261600" y="838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2" name="Rectangle 37"/>
          <p:cNvSpPr>
            <a:spLocks noGrp="1"/>
          </p:cNvSpPr>
          <p:nvPr>
            <p:ph type="body" sz="quarter" idx="18" hasCustomPrompt="1"/>
          </p:nvPr>
        </p:nvSpPr>
        <p:spPr>
          <a:xfrm>
            <a:off x="10261600" y="1295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6" name="Rectangle 37"/>
          <p:cNvSpPr>
            <a:spLocks noGrp="1"/>
          </p:cNvSpPr>
          <p:nvPr>
            <p:ph type="body" sz="quarter" idx="20" hasCustomPrompt="1"/>
          </p:nvPr>
        </p:nvSpPr>
        <p:spPr>
          <a:xfrm>
            <a:off x="10261600" y="17526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48" name="Rectangle 37"/>
          <p:cNvSpPr>
            <a:spLocks noGrp="1"/>
          </p:cNvSpPr>
          <p:nvPr>
            <p:ph type="body" sz="quarter" idx="22" hasCustomPrompt="1"/>
          </p:nvPr>
        </p:nvSpPr>
        <p:spPr>
          <a:xfrm>
            <a:off x="10261600" y="22098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0" name="Rectangle 37"/>
          <p:cNvSpPr>
            <a:spLocks noGrp="1"/>
          </p:cNvSpPr>
          <p:nvPr>
            <p:ph type="body" sz="quarter" idx="24" hasCustomPrompt="1"/>
          </p:nvPr>
        </p:nvSpPr>
        <p:spPr>
          <a:xfrm>
            <a:off x="10261600" y="2667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2" name="Rectangle 37"/>
          <p:cNvSpPr>
            <a:spLocks noGrp="1"/>
          </p:cNvSpPr>
          <p:nvPr>
            <p:ph type="body" sz="quarter" idx="26" hasCustomPrompt="1"/>
          </p:nvPr>
        </p:nvSpPr>
        <p:spPr>
          <a:xfrm>
            <a:off x="10261600" y="3124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4" name="Rectangle 37"/>
          <p:cNvSpPr>
            <a:spLocks noGrp="1"/>
          </p:cNvSpPr>
          <p:nvPr>
            <p:ph type="body" sz="quarter" idx="28" hasCustomPrompt="1"/>
          </p:nvPr>
        </p:nvSpPr>
        <p:spPr>
          <a:xfrm>
            <a:off x="10261600" y="3581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6" name="Rectangle 37"/>
          <p:cNvSpPr>
            <a:spLocks noGrp="1"/>
          </p:cNvSpPr>
          <p:nvPr>
            <p:ph type="body" sz="quarter" idx="30" hasCustomPrompt="1"/>
          </p:nvPr>
        </p:nvSpPr>
        <p:spPr>
          <a:xfrm>
            <a:off x="10261600" y="40386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58" name="Rectangle 37"/>
          <p:cNvSpPr>
            <a:spLocks noGrp="1"/>
          </p:cNvSpPr>
          <p:nvPr>
            <p:ph type="body" sz="quarter" idx="32" hasCustomPrompt="1"/>
          </p:nvPr>
        </p:nvSpPr>
        <p:spPr>
          <a:xfrm>
            <a:off x="10261600" y="44958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27" name="Rectangle 37"/>
          <p:cNvSpPr>
            <a:spLocks noGrp="1"/>
          </p:cNvSpPr>
          <p:nvPr>
            <p:ph type="body" sz="quarter" idx="34" hasCustomPrompt="1"/>
          </p:nvPr>
        </p:nvSpPr>
        <p:spPr>
          <a:xfrm>
            <a:off x="10261600" y="49530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29" name="Rectangle 37"/>
          <p:cNvSpPr>
            <a:spLocks noGrp="1"/>
          </p:cNvSpPr>
          <p:nvPr>
            <p:ph type="body" sz="quarter" idx="36" hasCustomPrompt="1"/>
          </p:nvPr>
        </p:nvSpPr>
        <p:spPr>
          <a:xfrm>
            <a:off x="10261600" y="54102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30" name="Rectangle 37"/>
          <p:cNvSpPr>
            <a:spLocks noGrp="1"/>
          </p:cNvSpPr>
          <p:nvPr>
            <p:ph type="body" sz="quarter" idx="37" hasCustomPrompt="1"/>
          </p:nvPr>
        </p:nvSpPr>
        <p:spPr>
          <a:xfrm>
            <a:off x="414528" y="5867400"/>
            <a:ext cx="9847072" cy="228600"/>
          </a:xfrm>
          <a:solidFill>
            <a:schemeClr val="tx2">
              <a:tint val="40000"/>
            </a:schemeClr>
          </a:solidFill>
        </p:spPr>
        <p:txBody>
          <a:bodyPr anchor="ctr">
            <a:noAutofit/>
          </a:bodyPr>
          <a:lstStyle>
            <a:lvl1pPr>
              <a:buFontTx/>
              <a:buNone/>
              <a:defRPr sz="1100"/>
            </a:lvl1pPr>
            <a:extLst/>
          </a:lstStyle>
          <a:p>
            <a:pPr lvl="0"/>
            <a:r>
              <a:rPr lang="en-US" dirty="0"/>
              <a:t>Click to add agenda item</a:t>
            </a:r>
          </a:p>
        </p:txBody>
      </p:sp>
      <p:sp>
        <p:nvSpPr>
          <p:cNvPr id="31" name="Rectangle 37"/>
          <p:cNvSpPr>
            <a:spLocks noGrp="1"/>
          </p:cNvSpPr>
          <p:nvPr>
            <p:ph type="body" sz="quarter" idx="38" hasCustomPrompt="1"/>
          </p:nvPr>
        </p:nvSpPr>
        <p:spPr>
          <a:xfrm>
            <a:off x="10261600" y="5867400"/>
            <a:ext cx="914400" cy="228600"/>
          </a:xfrm>
          <a:solidFill>
            <a:schemeClr val="accent6">
              <a:shade val="75000"/>
            </a:schemeClr>
          </a:solidFill>
        </p:spPr>
        <p:txBody>
          <a:bodyPr anchor="ctr"/>
          <a:lstStyle>
            <a:lvl1pPr algn="r">
              <a:buFontTx/>
              <a:buNone/>
              <a:defRPr sz="1100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Page #</a:t>
            </a:r>
            <a:endParaRPr lang="en-US"/>
          </a:p>
        </p:txBody>
      </p:sp>
      <p:sp>
        <p:nvSpPr>
          <p:cNvPr id="32" name="Rectangle 32"/>
          <p:cNvSpPr>
            <a:spLocks noGrp="1"/>
          </p:cNvSpPr>
          <p:nvPr>
            <p:ph type="dt" sz="half" idx="39"/>
          </p:nvPr>
        </p:nvSpPr>
        <p:spPr/>
        <p:txBody>
          <a:bodyPr/>
          <a:lstStyle>
            <a:lvl1pPr>
              <a:defRPr sz="1100"/>
            </a:lvl1pPr>
            <a:extLst/>
          </a:lstStyle>
          <a:p>
            <a:pPr algn="r"/>
            <a:fld id="{98EFFDDC-7BFA-4B77-A84A-CC1EE7A3B272}" type="datetime1">
              <a:rPr lang="en-US" sz="1100" smtClean="0"/>
              <a:t>9/14/2024</a:t>
            </a:fld>
            <a:endParaRPr lang="en-US" sz="1100"/>
          </a:p>
        </p:txBody>
      </p:sp>
      <p:sp>
        <p:nvSpPr>
          <p:cNvPr id="33" name="Rectangle 33"/>
          <p:cNvSpPr>
            <a:spLocks noGrp="1"/>
          </p:cNvSpPr>
          <p:nvPr>
            <p:ph type="sldNum" sz="quarter" idx="40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34" name="Rectangle 34"/>
          <p:cNvSpPr>
            <a:spLocks noGrp="1"/>
          </p:cNvSpPr>
          <p:nvPr>
            <p:ph type="ftr" sz="quarter" idx="41"/>
          </p:nvPr>
        </p:nvSpPr>
        <p:spPr/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4038600"/>
            <a:ext cx="12192000" cy="609600"/>
          </a:xfrm>
          <a:prstGeom prst="rect">
            <a:avLst/>
          </a:prstGeom>
          <a:solidFill>
            <a:schemeClr val="accent6">
              <a:shade val="75000"/>
            </a:schemeClr>
          </a:solidFill>
          <a:ln w="25400" cap="rnd" cmpd="sng" algn="ctr">
            <a:noFill/>
            <a:prstDash val="soli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304800" y="4114800"/>
            <a:ext cx="9652000" cy="533400"/>
          </a:xfrm>
          <a:noFill/>
        </p:spPr>
        <p:txBody>
          <a:bodyPr vert="horz"/>
          <a:lstStyle>
            <a:lvl1pPr algn="l">
              <a:defRPr sz="2000" b="0" cap="all" spc="150" baseline="0">
                <a:solidFill>
                  <a:schemeClr val="bg1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>
          <a:xfrm>
            <a:off x="304800" y="6477000"/>
            <a:ext cx="2133600" cy="304800"/>
          </a:xfrm>
        </p:spPr>
        <p:txBody>
          <a:bodyPr anchor="ctr"/>
          <a:lstStyle>
            <a:lvl1pPr algn="l">
              <a:defRPr>
                <a:solidFill>
                  <a:srgbClr val="A0A0A0"/>
                </a:solidFill>
              </a:defRPr>
            </a:lvl1pPr>
            <a:extLst/>
          </a:lstStyle>
          <a:p>
            <a:fld id="{CF930314-425B-4E40-80BC-ACC295982F95}" type="datetime1">
              <a:rPr lang="en-US" smtClean="0"/>
              <a:t>9/14/2024</a:t>
            </a:fld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>
          <a:xfrm>
            <a:off x="3606800" y="6477000"/>
            <a:ext cx="4978400" cy="3048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extLst/>
          </a:lstStyle>
          <a:p>
            <a:r>
              <a:rPr lang="en-US">
                <a:solidFill>
                  <a:schemeClr val="bg1"/>
                </a:solidFill>
              </a:rPr>
              <a:t>All rights reserved (M. Mirakhorli, J. Cleland-Huang)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>
          <a:xfrm>
            <a:off x="8636000" y="6477000"/>
            <a:ext cx="1361440" cy="304800"/>
          </a:xfrm>
        </p:spPr>
        <p:txBody>
          <a:bodyPr anchor="ctr"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dirty="0"/>
          </a:p>
        </p:txBody>
      </p:sp>
      <p:sp>
        <p:nvSpPr>
          <p:cNvPr id="11" name="Rectangle 10"/>
          <p:cNvSpPr/>
          <p:nvPr userDrawn="1"/>
        </p:nvSpPr>
        <p:spPr>
          <a:xfrm>
            <a:off x="0" y="4645880"/>
            <a:ext cx="12192000" cy="27432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ading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7" name="Rectangle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pPr algn="r"/>
            <a:fld id="{3E0FD9D6-43C6-46D3-865A-00EABC3554FE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089744CC-4B1A-445A-8321-83E8C2B9D50C}" type="datetime1">
              <a:rPr lang="en-US" smtClean="0"/>
              <a:t>9/14/2024</a:t>
            </a:fld>
            <a:endParaRPr lang="en-US"/>
          </a:p>
        </p:txBody>
      </p:sp>
      <p:sp>
        <p:nvSpPr>
          <p:cNvPr id="8" name="Rectangle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9" name="Rectangl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107696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1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107696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9"/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pPr algn="r"/>
            <a:fld id="{349A6FC3-DEE3-4187-89EB-6CD420516CC3}" type="datetime1">
              <a:rPr lang="en-US" smtClean="0"/>
              <a:t>9/14/2024</a:t>
            </a:fld>
            <a:endParaRPr lang="en-US"/>
          </a:p>
        </p:txBody>
      </p:sp>
      <p:sp>
        <p:nvSpPr>
          <p:cNvPr id="10" name="Rectangle 10"/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-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1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9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15" name="Rectangle 11"/>
          <p:cNvSpPr>
            <a:spLocks noGrp="1"/>
          </p:cNvSpPr>
          <p:nvPr>
            <p:ph sz="quarter" idx="17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pPr algn="r"/>
            <a:fld id="{821A99FF-FA44-4090-B256-DF2C9F696BF3}" type="datetime1">
              <a:rPr lang="en-US" smtClean="0"/>
              <a:t>9/14/2024</a:t>
            </a:fld>
            <a:endParaRPr lang="en-US"/>
          </a:p>
        </p:txBody>
      </p:sp>
      <p:sp>
        <p:nvSpPr>
          <p:cNvPr id="16" name="Rectangle 16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17" name="Rectangle 17"/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-Up: 2 left, 1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Rectangle 8"/>
          <p:cNvSpPr>
            <a:spLocks noGrp="1"/>
          </p:cNvSpPr>
          <p:nvPr>
            <p:ph type="body" sz="quarter" idx="13" hasCustomPrompt="1"/>
          </p:nvPr>
        </p:nvSpPr>
        <p:spPr>
          <a:xfrm>
            <a:off x="406400" y="381000"/>
            <a:ext cx="5283200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8" name="Rectangle 11"/>
          <p:cNvSpPr>
            <a:spLocks noGrp="1"/>
          </p:cNvSpPr>
          <p:nvPr>
            <p:ph sz="quarter" idx="15"/>
          </p:nvPr>
        </p:nvSpPr>
        <p:spPr>
          <a:xfrm>
            <a:off x="406400" y="609600"/>
            <a:ext cx="5283200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Rectangle 8"/>
          <p:cNvSpPr>
            <a:spLocks noGrp="1"/>
          </p:cNvSpPr>
          <p:nvPr>
            <p:ph type="body" sz="quarter" idx="16" hasCustomPrompt="1"/>
          </p:nvPr>
        </p:nvSpPr>
        <p:spPr>
          <a:xfrm>
            <a:off x="402336" y="3319272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  <a:endParaRPr lang="en-US"/>
          </a:p>
        </p:txBody>
      </p:sp>
      <p:sp>
        <p:nvSpPr>
          <p:cNvPr id="17" name="Rectangle 11"/>
          <p:cNvSpPr>
            <a:spLocks noGrp="1"/>
          </p:cNvSpPr>
          <p:nvPr>
            <p:ph sz="quarter" idx="17"/>
          </p:nvPr>
        </p:nvSpPr>
        <p:spPr>
          <a:xfrm>
            <a:off x="402336" y="3547872"/>
            <a:ext cx="5287264" cy="27066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Rectangle 8"/>
          <p:cNvSpPr>
            <a:spLocks noGrp="1"/>
          </p:cNvSpPr>
          <p:nvPr>
            <p:ph type="body" sz="quarter" idx="18" hasCustomPrompt="1"/>
          </p:nvPr>
        </p:nvSpPr>
        <p:spPr>
          <a:xfrm>
            <a:off x="5888736" y="381000"/>
            <a:ext cx="5287264" cy="228600"/>
          </a:xfrm>
          <a:solidFill>
            <a:schemeClr val="accent6">
              <a:shade val="75000"/>
            </a:schemeClr>
          </a:solidFill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  <a:extLst/>
          </a:lstStyle>
          <a:p>
            <a:pPr lvl="0"/>
            <a:r>
              <a:rPr lang="en-US" dirty="0"/>
              <a:t>Click to add heading</a:t>
            </a:r>
          </a:p>
        </p:txBody>
      </p:sp>
      <p:sp>
        <p:nvSpPr>
          <p:cNvPr id="21" name="Rectangle 11"/>
          <p:cNvSpPr>
            <a:spLocks noGrp="1"/>
          </p:cNvSpPr>
          <p:nvPr>
            <p:ph sz="quarter" idx="19"/>
          </p:nvPr>
        </p:nvSpPr>
        <p:spPr>
          <a:xfrm>
            <a:off x="5888736" y="609600"/>
            <a:ext cx="5283200" cy="563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pPr algn="r"/>
            <a:fld id="{A67D8123-5E68-47DD-B934-624A1C142AE5}" type="datetime1">
              <a:rPr lang="en-US" smtClean="0"/>
              <a:t>9/14/2024</a:t>
            </a:fld>
            <a:endParaRPr lang="en-US"/>
          </a:p>
        </p:txBody>
      </p:sp>
      <p:sp>
        <p:nvSpPr>
          <p:cNvPr id="19" name="Rectangle 1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/>
          </a:p>
        </p:txBody>
      </p:sp>
      <p:sp>
        <p:nvSpPr>
          <p:cNvPr id="22" name="Rectangle 22"/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0"/>
          <p:cNvSpPr/>
          <p:nvPr/>
        </p:nvSpPr>
        <p:spPr>
          <a:xfrm>
            <a:off x="11480800" y="0"/>
            <a:ext cx="7112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2" name="Rectangle 2"/>
          <p:cNvSpPr>
            <a:spLocks noGrp="1"/>
          </p:cNvSpPr>
          <p:nvPr>
            <p:ph type="title"/>
          </p:nvPr>
        </p:nvSpPr>
        <p:spPr>
          <a:xfrm>
            <a:off x="11480800" y="381000"/>
            <a:ext cx="711200" cy="5867400"/>
          </a:xfrm>
          <a:prstGeom prst="rect">
            <a:avLst/>
          </a:prstGeom>
        </p:spPr>
        <p:txBody>
          <a:bodyPr vert="vert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>
          <a:xfrm>
            <a:off x="406400" y="381000"/>
            <a:ext cx="10769600" cy="58674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/>
          </p:cNvSpPr>
          <p:nvPr>
            <p:ph type="dt" sz="half" idx="2"/>
          </p:nvPr>
        </p:nvSpPr>
        <p:spPr>
          <a:xfrm>
            <a:off x="9347200" y="76200"/>
            <a:ext cx="1828800" cy="228600"/>
          </a:xfrm>
          <a:prstGeom prst="rect">
            <a:avLst/>
          </a:prstGeom>
        </p:spPr>
        <p:txBody>
          <a:bodyPr vert="horz"/>
          <a:lstStyle>
            <a:lvl1pPr algn="ctr">
              <a:defRPr sz="1000">
                <a:solidFill>
                  <a:schemeClr val="tx1">
                    <a:tint val="65000"/>
                  </a:schemeClr>
                </a:solidFill>
              </a:defRPr>
            </a:lvl1pPr>
            <a:extLst/>
          </a:lstStyle>
          <a:p>
            <a:pPr algn="r"/>
            <a:fld id="{69CEA37F-6761-4F70-A9A0-46C21DB33C99}" type="datetime1">
              <a:rPr lang="en-US" smtClean="0"/>
              <a:t>9/14/2024</a:t>
            </a:fld>
            <a:endParaRPr lang="en-US" sz="1000" dirty="0">
              <a:solidFill>
                <a:schemeClr val="tx1">
                  <a:tint val="65000"/>
                </a:schemeClr>
              </a:solidFill>
            </a:endParaRPr>
          </a:p>
        </p:txBody>
      </p:sp>
      <p:sp>
        <p:nvSpPr>
          <p:cNvPr id="6" name="Rectangle 6"/>
          <p:cNvSpPr>
            <a:spLocks noGrp="1"/>
          </p:cNvSpPr>
          <p:nvPr>
            <p:ph type="sldNum" sz="quarter" idx="4"/>
          </p:nvPr>
        </p:nvSpPr>
        <p:spPr>
          <a:xfrm>
            <a:off x="8672576" y="6473952"/>
            <a:ext cx="1320800" cy="304800"/>
          </a:xfrm>
          <a:prstGeom prst="rect">
            <a:avLst/>
          </a:prstGeom>
        </p:spPr>
        <p:txBody>
          <a:bodyPr vert="horz" anchor="ctr"/>
          <a:lstStyle>
            <a:lvl1pPr algn="r">
              <a:defRPr sz="1000"/>
            </a:lvl1pPr>
            <a:extLst/>
          </a:lstStyle>
          <a:p>
            <a:pPr algn="r"/>
            <a:fld id="{256D3EEF-DE4E-429D-8EC4-DDC531AFF587}" type="slidenum">
              <a:rPr lang="en-US" sz="1000" smtClean="0"/>
              <a:pPr algn="r"/>
              <a:t>‹#›</a:t>
            </a:fld>
            <a:endParaRPr lang="en-US" sz="1000" dirty="0"/>
          </a:p>
        </p:txBody>
      </p:sp>
      <p:sp>
        <p:nvSpPr>
          <p:cNvPr id="11" name="Rectangle 10"/>
          <p:cNvSpPr/>
          <p:nvPr/>
        </p:nvSpPr>
        <p:spPr>
          <a:xfrm>
            <a:off x="0" y="0"/>
            <a:ext cx="101600" cy="6858000"/>
          </a:xfrm>
          <a:prstGeom prst="rect">
            <a:avLst/>
          </a:prstGeom>
          <a:solidFill>
            <a:schemeClr val="accent4"/>
          </a:solidFill>
          <a:ln w="25400" cap="rnd" cmpd="sng" algn="ctr">
            <a:noFill/>
            <a:prstDash val="soli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/>
            <a:endParaRPr lang="en-US" sz="1800" dirty="0"/>
          </a:p>
        </p:txBody>
      </p:sp>
      <p:sp>
        <p:nvSpPr>
          <p:cNvPr id="12" name="Rectangle 12"/>
          <p:cNvSpPr>
            <a:spLocks noGrp="1"/>
          </p:cNvSpPr>
          <p:nvPr>
            <p:ph type="ftr" sz="quarter" idx="3"/>
          </p:nvPr>
        </p:nvSpPr>
        <p:spPr>
          <a:xfrm>
            <a:off x="3606800" y="6477000"/>
            <a:ext cx="4978400" cy="304800"/>
          </a:xfrm>
          <a:prstGeom prst="rect">
            <a:avLst/>
          </a:prstGeom>
        </p:spPr>
        <p:txBody>
          <a:bodyPr vert="horz" anchor="ctr"/>
          <a:lstStyle>
            <a:lvl1pPr algn="ctr">
              <a:defRPr sz="1000">
                <a:solidFill>
                  <a:sysClr val="windowText" lastClr="000000"/>
                </a:solidFill>
              </a:defRPr>
            </a:lvl1pPr>
            <a:extLst/>
          </a:lstStyle>
          <a:p>
            <a:r>
              <a:rPr lang="en-US" sz="1000">
                <a:solidFill>
                  <a:sysClr val="windowText" lastClr="000000"/>
                </a:solidFill>
              </a:rPr>
              <a:t>All rights reserved (M. Mirakhorli, J. Cleland-Huang)</a:t>
            </a:r>
            <a:endParaRPr lang="en-US" sz="1000" dirty="0">
              <a:solidFill>
                <a:sysClr val="windowText" lastClr="000000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63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4" r:id="rId17"/>
  </p:sldLayoutIdLst>
  <p:hf hdr="0" dt="0"/>
  <p:txStyles>
    <p:titleStyle>
      <a:lvl1pPr algn="l" rtl="0" eaLnBrk="1" latinLnBrk="0" hangingPunct="1">
        <a:spcBef>
          <a:spcPct val="0"/>
        </a:spcBef>
        <a:buNone/>
        <a:defRPr sz="2400" cap="small" spc="0" baseline="0">
          <a:solidFill>
            <a:schemeClr val="bg1"/>
          </a:solidFill>
          <a:latin typeface="+mj-lt"/>
          <a:ea typeface="+mj-ea"/>
          <a:cs typeface="+mj-cs"/>
        </a:defRPr>
      </a:lvl1pPr>
      <a:extLst/>
    </p:titleStyle>
    <p:bodyStyle>
      <a:lvl1pPr marL="0" marR="0" indent="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Tx/>
        <a:buNone/>
        <a:defRPr sz="11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20640378">
            <a:off x="-87772" y="343554"/>
            <a:ext cx="8534400" cy="3327408"/>
            <a:chOff x="381000" y="304800"/>
            <a:chExt cx="8534400" cy="3327408"/>
          </a:xfrm>
        </p:grpSpPr>
        <p:sp>
          <p:nvSpPr>
            <p:cNvPr id="15" name="Rectangle 14"/>
            <p:cNvSpPr/>
            <p:nvPr/>
          </p:nvSpPr>
          <p:spPr>
            <a:xfrm>
              <a:off x="381000" y="304800"/>
              <a:ext cx="2057400" cy="10668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81000" y="1828800"/>
              <a:ext cx="2057400" cy="8382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971800" y="304800"/>
              <a:ext cx="1447800" cy="609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971800" y="1143000"/>
              <a:ext cx="1447800" cy="609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/>
            <p:cNvCxnSpPr>
              <a:stCxn id="15" idx="3"/>
              <a:endCxn id="17" idx="1"/>
            </p:cNvCxnSpPr>
            <p:nvPr/>
          </p:nvCxnSpPr>
          <p:spPr>
            <a:xfrm flipV="1">
              <a:off x="2438400" y="609600"/>
              <a:ext cx="533400" cy="22860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15" idx="3"/>
              <a:endCxn id="18" idx="1"/>
            </p:cNvCxnSpPr>
            <p:nvPr/>
          </p:nvCxnSpPr>
          <p:spPr>
            <a:xfrm>
              <a:off x="2438400" y="838200"/>
              <a:ext cx="533400" cy="60960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4876800" y="304800"/>
              <a:ext cx="1447800" cy="609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" name="Straight Connector 24"/>
            <p:cNvCxnSpPr>
              <a:stCxn id="17" idx="3"/>
              <a:endCxn id="23" idx="1"/>
            </p:cNvCxnSpPr>
            <p:nvPr/>
          </p:nvCxnSpPr>
          <p:spPr>
            <a:xfrm>
              <a:off x="4419600" y="609600"/>
              <a:ext cx="457200" cy="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Rectangle 25"/>
            <p:cNvSpPr/>
            <p:nvPr/>
          </p:nvSpPr>
          <p:spPr>
            <a:xfrm>
              <a:off x="3510518" y="3022608"/>
              <a:ext cx="1371600" cy="609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8" name="Straight Connector 27"/>
            <p:cNvCxnSpPr>
              <a:stCxn id="26" idx="0"/>
            </p:cNvCxnSpPr>
            <p:nvPr/>
          </p:nvCxnSpPr>
          <p:spPr>
            <a:xfrm rot="17159622" flipV="1">
              <a:off x="3589011" y="2216776"/>
              <a:ext cx="1206236" cy="354455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5" idx="2"/>
              <a:endCxn id="16" idx="0"/>
            </p:cNvCxnSpPr>
            <p:nvPr/>
          </p:nvCxnSpPr>
          <p:spPr>
            <a:xfrm rot="5400000">
              <a:off x="1181100" y="1600200"/>
              <a:ext cx="457200" cy="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Rectangle 32"/>
            <p:cNvSpPr/>
            <p:nvPr/>
          </p:nvSpPr>
          <p:spPr>
            <a:xfrm>
              <a:off x="2209800" y="1981200"/>
              <a:ext cx="533400" cy="228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209800" y="2286000"/>
              <a:ext cx="533400" cy="228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2438400" y="2590800"/>
              <a:ext cx="609600" cy="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Oval 36"/>
            <p:cNvSpPr/>
            <p:nvPr/>
          </p:nvSpPr>
          <p:spPr>
            <a:xfrm>
              <a:off x="3048000" y="2438400"/>
              <a:ext cx="304800" cy="304800"/>
            </a:xfrm>
            <a:prstGeom prst="ellipse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5334004" y="1447793"/>
              <a:ext cx="2057400" cy="465977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5323617" y="2284278"/>
              <a:ext cx="2057400" cy="8382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7696200" y="381000"/>
              <a:ext cx="1219200" cy="609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7696200" y="1295400"/>
              <a:ext cx="1219200" cy="609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38" idx="3"/>
              <a:endCxn id="40" idx="1"/>
            </p:cNvCxnSpPr>
            <p:nvPr/>
          </p:nvCxnSpPr>
          <p:spPr>
            <a:xfrm rot="959622" flipV="1">
              <a:off x="7534378" y="663060"/>
              <a:ext cx="18851" cy="1040457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38" idx="3"/>
              <a:endCxn id="41" idx="1"/>
            </p:cNvCxnSpPr>
            <p:nvPr/>
          </p:nvCxnSpPr>
          <p:spPr>
            <a:xfrm rot="959622" flipV="1">
              <a:off x="7408405" y="1559762"/>
              <a:ext cx="270797" cy="161452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>
              <a:stCxn id="38" idx="2"/>
              <a:endCxn id="39" idx="0"/>
            </p:cNvCxnSpPr>
            <p:nvPr/>
          </p:nvCxnSpPr>
          <p:spPr>
            <a:xfrm rot="17159622" flipH="1">
              <a:off x="6177996" y="2052971"/>
              <a:ext cx="359029" cy="92103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/>
            <p:cNvSpPr/>
            <p:nvPr/>
          </p:nvSpPr>
          <p:spPr>
            <a:xfrm>
              <a:off x="7152417" y="2436678"/>
              <a:ext cx="533400" cy="228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52417" y="2741477"/>
              <a:ext cx="533400" cy="228600"/>
            </a:xfrm>
            <a:prstGeom prst="rect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7381017" y="3046277"/>
              <a:ext cx="609600" cy="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/>
            <p:cNvSpPr/>
            <p:nvPr/>
          </p:nvSpPr>
          <p:spPr>
            <a:xfrm>
              <a:off x="7990617" y="2893877"/>
              <a:ext cx="304800" cy="304800"/>
            </a:xfrm>
            <a:prstGeom prst="ellipse">
              <a:avLst/>
            </a:prstGeom>
            <a:noFill/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3" name="Straight Connector 52"/>
            <p:cNvCxnSpPr/>
            <p:nvPr/>
          </p:nvCxnSpPr>
          <p:spPr>
            <a:xfrm rot="5400000">
              <a:off x="5524500" y="1181100"/>
              <a:ext cx="533400" cy="0"/>
            </a:xfrm>
            <a:prstGeom prst="line">
              <a:avLst/>
            </a:prstGeom>
            <a:ln w="635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SWEN 755: Software Architecture</a:t>
            </a:r>
          </a:p>
        </p:txBody>
      </p:sp>
      <p:sp>
        <p:nvSpPr>
          <p:cNvPr id="3" name="Rectangle 3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Viktoria Koscinski</a:t>
            </a:r>
            <a:endParaRPr lang="en-US" sz="1200" dirty="0"/>
          </a:p>
        </p:txBody>
      </p:sp>
      <p:sp>
        <p:nvSpPr>
          <p:cNvPr id="35" name="Slide Number Placeholder 3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</a:t>
            </a:fld>
            <a:endParaRPr lang="en-US" dirty="0"/>
          </a:p>
        </p:txBody>
      </p:sp>
      <p:pic>
        <p:nvPicPr>
          <p:cNvPr id="111618" name="Picture 2" descr="http://www.ericksonstock.com/media/images/WatermarkedDetail/9709084/520.jpg?130678760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599995" y="-11838"/>
            <a:ext cx="5577829" cy="4050362"/>
          </a:xfrm>
          <a:prstGeom prst="rect">
            <a:avLst/>
          </a:prstGeom>
          <a:noFill/>
        </p:spPr>
      </p:pic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1E9C9-952B-1F73-F078-42EAB17E3133}"/>
              </a:ext>
            </a:extLst>
          </p:cNvPr>
          <p:cNvSpPr txBox="1"/>
          <p:nvPr/>
        </p:nvSpPr>
        <p:spPr>
          <a:xfrm>
            <a:off x="4468710" y="4893202"/>
            <a:ext cx="7086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Recommended reading: 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Chapter 13 in SAIP 3</a:t>
            </a:r>
            <a:r>
              <a:rPr lang="en-US" sz="2000" baseline="30000" dirty="0"/>
              <a:t>rd</a:t>
            </a:r>
            <a:r>
              <a:rPr lang="en-US" sz="2000" dirty="0"/>
              <a:t> edition</a:t>
            </a:r>
          </a:p>
          <a:p>
            <a:pPr marL="285750" indent="-285750">
              <a:buFontTx/>
              <a:buChar char="-"/>
            </a:pPr>
            <a:r>
              <a:rPr lang="en-US" sz="2000" dirty="0"/>
              <a:t>Two complementary patterns to build multi-expert systems</a:t>
            </a:r>
          </a:p>
          <a:p>
            <a:pPr marL="285750" indent="-285750">
              <a:buFontTx/>
              <a:buChar char="-"/>
            </a:pPr>
            <a:r>
              <a:rPr lang="en-US" sz="2000" i="1" dirty="0"/>
              <a:t>http://www.thomasalspaugh.org/pub/fnd/architecture.html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Blackboard Architecture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10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>
          <a:xfrm>
            <a:off x="4229100" y="6373939"/>
            <a:ext cx="3733800" cy="304800"/>
          </a:xfrm>
        </p:spPr>
        <p:txBody>
          <a:bodyPr/>
          <a:lstStyle/>
          <a:p>
            <a:r>
              <a:rPr lang="en-US" dirty="0"/>
              <a:t>https://hillside.net/plop/plop97/Proceedings/lalanda.pdf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AD49360-DA52-08EA-34D6-7A0F7D47BE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1151507"/>
            <a:ext cx="9679432" cy="5237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8041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Pattern: MVC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9067800" y="6473952"/>
            <a:ext cx="990600" cy="304800"/>
          </a:xfrm>
        </p:spPr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11</a:t>
            </a:fld>
            <a:endParaRPr lang="en-US"/>
          </a:p>
        </p:txBody>
      </p:sp>
      <p:pic>
        <p:nvPicPr>
          <p:cNvPr id="135170" name="Picture 2" descr="http://www.brickworkz.com/clients/dandelion/originaldand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45" y="1066800"/>
            <a:ext cx="10849155" cy="57706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4866640" y="4875597"/>
            <a:ext cx="65532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r>
              <a:rPr lang="en-US" sz="2800" dirty="0"/>
              <a:t>The </a:t>
            </a:r>
            <a:r>
              <a:rPr lang="en-US" sz="2800" i="1" dirty="0"/>
              <a:t>Model-View-Controller </a:t>
            </a:r>
            <a:r>
              <a:rPr lang="en-US" sz="2800" dirty="0"/>
              <a:t>(MVC) architectural pattern divides an interactive application into three components.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1554668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</a:t>
            </a:r>
            <a:endParaRPr lang="en-US" sz="4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00043"/>
            <a:ext cx="1082040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The </a:t>
            </a:r>
            <a:r>
              <a:rPr lang="en-US" sz="2800" i="1" dirty="0"/>
              <a:t>Model-View-Controller</a:t>
            </a:r>
            <a:r>
              <a:rPr lang="en-US" sz="2800" dirty="0"/>
              <a:t> architectural pattern (MVC) divides an interactive application into three components.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b="1" dirty="0"/>
              <a:t>Model </a:t>
            </a:r>
            <a:r>
              <a:rPr lang="en-US" sz="2800" dirty="0"/>
              <a:t>contains the core functionality and data.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b="1" dirty="0"/>
              <a:t>Views</a:t>
            </a:r>
            <a:r>
              <a:rPr lang="en-US" sz="2800" dirty="0"/>
              <a:t> display information to the user and get input data.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b="1" dirty="0"/>
              <a:t>Controllers</a:t>
            </a:r>
            <a:r>
              <a:rPr lang="en-US" sz="2800" dirty="0"/>
              <a:t> handle user input. Views and controllers together comprise the user interface.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A change-propagation </a:t>
            </a:r>
            <a:br>
              <a:rPr lang="en-US" sz="2800" dirty="0"/>
            </a:br>
            <a:r>
              <a:rPr lang="en-US" sz="2800" dirty="0"/>
              <a:t>mechanism ensures </a:t>
            </a:r>
            <a:br>
              <a:rPr lang="en-US" sz="2800" dirty="0"/>
            </a:br>
            <a:r>
              <a:rPr lang="en-US" sz="2800" dirty="0"/>
              <a:t>consistency between </a:t>
            </a:r>
            <a:br>
              <a:rPr lang="en-US" sz="2800" dirty="0"/>
            </a:br>
            <a:r>
              <a:rPr lang="en-US" sz="2800" dirty="0"/>
              <a:t>the user interface and </a:t>
            </a:r>
            <a:br>
              <a:rPr lang="en-US" sz="2800" dirty="0"/>
            </a:br>
            <a:r>
              <a:rPr lang="en-US" sz="2800" dirty="0"/>
              <a:t>the model.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12</a:t>
            </a:fld>
            <a:endParaRPr lang="en-US"/>
          </a:p>
        </p:txBody>
      </p:sp>
      <p:pic>
        <p:nvPicPr>
          <p:cNvPr id="1026" name="Picture 2" descr="Different views of core data. 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3960475"/>
            <a:ext cx="4688371" cy="228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65B9AFCB-486E-74D1-E8FA-8A4C741334A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29100" y="6477000"/>
            <a:ext cx="3733800" cy="304800"/>
          </a:xfrm>
        </p:spPr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  <p:extLst>
      <p:ext uri="{BB962C8B-B14F-4D97-AF65-F5344CB8AC3E}">
        <p14:creationId xmlns:p14="http://schemas.microsoft.com/office/powerpoint/2010/main" val="14086509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600" y="381000"/>
            <a:ext cx="108966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 - Context</a:t>
            </a:r>
            <a:endParaRPr lang="en-US" sz="4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088136"/>
            <a:ext cx="678180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same information is presented differently in different windows</a:t>
            </a:r>
            <a:r>
              <a:rPr lang="en-US" sz="2800" dirty="0"/>
              <a:t>, for example, in a bar or pie chart.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The display and behavior of the application must reflect data manipulations immediately.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b="1" dirty="0">
                <a:solidFill>
                  <a:srgbClr val="C00000"/>
                </a:solidFill>
              </a:rPr>
              <a:t>Changes to the user interface </a:t>
            </a:r>
            <a:r>
              <a:rPr lang="en-US" sz="2800" dirty="0"/>
              <a:t>should be </a:t>
            </a:r>
            <a:r>
              <a:rPr lang="en-US" sz="2800" b="1" dirty="0">
                <a:solidFill>
                  <a:srgbClr val="C00000"/>
                </a:solidFill>
              </a:rPr>
              <a:t>easy</a:t>
            </a:r>
            <a:r>
              <a:rPr lang="en-US" sz="2800" dirty="0"/>
              <a:t>, and even possible at </a:t>
            </a:r>
            <a:r>
              <a:rPr lang="en-US" sz="2800" b="1" dirty="0">
                <a:solidFill>
                  <a:srgbClr val="C00000"/>
                </a:solidFill>
              </a:rPr>
              <a:t>run-time.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Supporting </a:t>
            </a:r>
            <a:r>
              <a:rPr lang="en-US" sz="2800" b="1" dirty="0">
                <a:solidFill>
                  <a:srgbClr val="C00000"/>
                </a:solidFill>
              </a:rPr>
              <a:t>different ‘look and feel’ </a:t>
            </a:r>
            <a:r>
              <a:rPr lang="en-US" sz="2800" dirty="0"/>
              <a:t>standards or porting the user interface should not affect code in the core of the application.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13</a:t>
            </a:fld>
            <a:endParaRPr lang="en-US"/>
          </a:p>
        </p:txBody>
      </p:sp>
      <p:pic>
        <p:nvPicPr>
          <p:cNvPr id="102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29400" y="1676400"/>
            <a:ext cx="3844208" cy="1875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20338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 - Context</a:t>
            </a:r>
            <a:endParaRPr lang="en-US" sz="4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181101"/>
            <a:ext cx="10820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The separation of the model from view and controller </a:t>
            </a:r>
            <a:r>
              <a:rPr lang="en-US" sz="2800" b="1" dirty="0">
                <a:solidFill>
                  <a:srgbClr val="C00000"/>
                </a:solidFill>
              </a:rPr>
              <a:t>components allows multiple views</a:t>
            </a:r>
            <a:r>
              <a:rPr lang="en-US" sz="2800" dirty="0"/>
              <a:t> of the same model.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When the </a:t>
            </a:r>
            <a:r>
              <a:rPr lang="en-US" sz="2800" b="1" dirty="0">
                <a:solidFill>
                  <a:srgbClr val="C00000"/>
                </a:solidFill>
              </a:rPr>
              <a:t>user changes the model via the controller </a:t>
            </a:r>
            <a:r>
              <a:rPr lang="en-US" sz="2800" dirty="0"/>
              <a:t>of one view, all other views dependent on this data should reflect the changes.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model therefore notifies all views </a:t>
            </a:r>
            <a:r>
              <a:rPr lang="en-US" sz="2800" dirty="0"/>
              <a:t>whenever its data changes.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The </a:t>
            </a:r>
            <a:r>
              <a:rPr lang="en-US" sz="2800" b="1" dirty="0">
                <a:solidFill>
                  <a:srgbClr val="C00000"/>
                </a:solidFill>
              </a:rPr>
              <a:t>views in turn retrieve new data </a:t>
            </a:r>
            <a:r>
              <a:rPr lang="en-US" sz="2800" dirty="0"/>
              <a:t>from the model and update the displayed information.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14</a:t>
            </a:fld>
            <a:endParaRPr lang="en-US"/>
          </a:p>
        </p:txBody>
      </p:sp>
      <p:pic>
        <p:nvPicPr>
          <p:cNvPr id="102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783050" y="4724400"/>
            <a:ext cx="3122951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56FD605-15F8-C039-7E59-6ACE29126B6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29100" y="6477000"/>
            <a:ext cx="3733800" cy="304800"/>
          </a:xfrm>
        </p:spPr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  <p:extLst>
      <p:ext uri="{BB962C8B-B14F-4D97-AF65-F5344CB8AC3E}">
        <p14:creationId xmlns:p14="http://schemas.microsoft.com/office/powerpoint/2010/main" val="21352443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0772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 - Context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15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28800" y="1095486"/>
            <a:ext cx="4028324" cy="2836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25914" y="2379835"/>
            <a:ext cx="4080086" cy="28550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828800" y="3842414"/>
            <a:ext cx="4038600" cy="278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4888648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 Architecture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16</a:t>
            </a:fld>
            <a:endParaRPr lang="en-US"/>
          </a:p>
        </p:txBody>
      </p:sp>
      <p:pic>
        <p:nvPicPr>
          <p:cNvPr id="172034" name="Picture 2" descr="UML (Unified Modeling Language) class diagram for the Model-View-Controller (MVC) architectural pattern, incorporating the Observer pattern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1447800"/>
            <a:ext cx="9144000" cy="4526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72CCB0D8-681B-17DB-3FCD-010E81E926D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29100" y="6477000"/>
            <a:ext cx="3733800" cy="304800"/>
          </a:xfrm>
        </p:spPr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  <p:extLst>
      <p:ext uri="{BB962C8B-B14F-4D97-AF65-F5344CB8AC3E}">
        <p14:creationId xmlns:p14="http://schemas.microsoft.com/office/powerpoint/2010/main" val="848910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0772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 - Usage Scenario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17</a:t>
            </a:fld>
            <a:endParaRPr lang="en-US"/>
          </a:p>
        </p:txBody>
      </p:sp>
      <p:pic>
        <p:nvPicPr>
          <p:cNvPr id="173058" name="Picture 2" descr="sequence diagram that illustrates interactions between the Controller, Model, and View components in a system that follows the Model-View-Controller (MVC) design pattern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69627" y="1406653"/>
            <a:ext cx="8652746" cy="47243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3871907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1828800" y="381000"/>
            <a:ext cx="80772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MVC - Initialization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18</a:t>
            </a:fld>
            <a:endParaRPr lang="en-US"/>
          </a:p>
        </p:txBody>
      </p:sp>
      <p:pic>
        <p:nvPicPr>
          <p:cNvPr id="174082" name="Picture 2" descr="sequence diagram showing the initialization process of a system using the Model-View-Controller (MVC) architecture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50121" y="1332833"/>
            <a:ext cx="7091758" cy="4872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1728023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1"/>
            <a:ext cx="108204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sz="2800" b="1" dirty="0">
                <a:solidFill>
                  <a:srgbClr val="C00000"/>
                </a:solidFill>
              </a:rPr>
              <a:t>Separate human-computer interaction from the core functionality. </a:t>
            </a:r>
          </a:p>
          <a:p>
            <a:pPr marL="744538" lvl="1" indent="-287338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Design the </a:t>
            </a:r>
            <a:r>
              <a:rPr lang="en-US" sz="2800" b="1" dirty="0">
                <a:solidFill>
                  <a:srgbClr val="C00000"/>
                </a:solidFill>
              </a:rPr>
              <a:t>model</a:t>
            </a:r>
            <a:r>
              <a:rPr lang="en-US" sz="2800" dirty="0"/>
              <a:t> to encapsulate the </a:t>
            </a:r>
            <a:r>
              <a:rPr lang="en-US" sz="2800" b="1" dirty="0">
                <a:solidFill>
                  <a:srgbClr val="C00000"/>
                </a:solidFill>
              </a:rPr>
              <a:t>data and functionality</a:t>
            </a:r>
            <a:r>
              <a:rPr lang="en-US" sz="2800" dirty="0"/>
              <a:t> needed for the core. </a:t>
            </a:r>
          </a:p>
          <a:p>
            <a:pPr marL="744538" lvl="1" indent="-287338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Provide </a:t>
            </a:r>
            <a:r>
              <a:rPr lang="en-US" sz="2800" b="1" dirty="0">
                <a:solidFill>
                  <a:srgbClr val="C00000"/>
                </a:solidFill>
              </a:rPr>
              <a:t>functions for accessing the data </a:t>
            </a:r>
            <a:r>
              <a:rPr lang="en-US" sz="2800" dirty="0"/>
              <a:t>to be displayed. </a:t>
            </a:r>
          </a:p>
          <a:p>
            <a:pPr marL="744538" lvl="1" indent="-287338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Decide </a:t>
            </a:r>
            <a:r>
              <a:rPr lang="en-US" sz="2800" b="1" dirty="0">
                <a:solidFill>
                  <a:srgbClr val="C00000"/>
                </a:solidFill>
              </a:rPr>
              <a:t>which parts of the model's functionality are to be exposed </a:t>
            </a:r>
            <a:r>
              <a:rPr lang="en-US" sz="2800" dirty="0"/>
              <a:t>to the </a:t>
            </a:r>
            <a:r>
              <a:rPr lang="en-US" sz="2800" b="1" dirty="0">
                <a:solidFill>
                  <a:srgbClr val="C00000"/>
                </a:solidFill>
              </a:rPr>
              <a:t>user</a:t>
            </a:r>
            <a:r>
              <a:rPr lang="en-US" sz="2800" dirty="0"/>
              <a:t> via the </a:t>
            </a:r>
            <a:r>
              <a:rPr lang="en-US" sz="2800" b="1" dirty="0">
                <a:solidFill>
                  <a:srgbClr val="C00000"/>
                </a:solidFill>
              </a:rPr>
              <a:t>controller</a:t>
            </a:r>
            <a:r>
              <a:rPr lang="en-US" sz="2800" dirty="0"/>
              <a:t>, and add a corresponding interface to the model.</a:t>
            </a:r>
          </a:p>
          <a:p>
            <a:pPr marL="287338" indent="-287338"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19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D7482A76-1FAC-D261-2270-B7B665C34B6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29100" y="6477000"/>
            <a:ext cx="3733800" cy="304800"/>
          </a:xfrm>
        </p:spPr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  <p:extLst>
      <p:ext uri="{BB962C8B-B14F-4D97-AF65-F5344CB8AC3E}">
        <p14:creationId xmlns:p14="http://schemas.microsoft.com/office/powerpoint/2010/main" val="122799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Plan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600" y="381000"/>
            <a:ext cx="10896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Topics for this week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1"/>
            <a:ext cx="108966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Pattern recap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Three architectural styles: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Blackboard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MVC: Model-View-Controller 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MVVM: Model-View-</a:t>
            </a:r>
            <a:r>
              <a:rPr lang="en-US" sz="3200" dirty="0" err="1"/>
              <a:t>ViewModel</a:t>
            </a:r>
            <a:endParaRPr lang="en-US" sz="3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Implementation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20</a:t>
            </a:fld>
            <a:endParaRPr lang="en-US"/>
          </a:p>
        </p:txBody>
      </p:sp>
      <p:pic>
        <p:nvPicPr>
          <p:cNvPr id="175107" name="Picture 3" descr="Code that stores the names of political parties and the number of votes in two lists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64" y="1219200"/>
            <a:ext cx="6750082" cy="480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327900" y="1984248"/>
            <a:ext cx="3797300" cy="31085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Stores the names of political parties and the number of votes in two lists.</a:t>
            </a:r>
          </a:p>
          <a:p>
            <a:endParaRPr lang="en-US" sz="2800" dirty="0"/>
          </a:p>
          <a:p>
            <a:r>
              <a:rPr lang="en-US" sz="2800" dirty="0"/>
              <a:t>Provides iterators to each list.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37773609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1"/>
            <a:ext cx="1097280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 startAt="2"/>
            </a:pPr>
            <a:r>
              <a:rPr lang="en-US" sz="2400" dirty="0"/>
              <a:t>Implement change-propagation mechanism.  Assign role of publisher to the model.</a:t>
            </a:r>
          </a:p>
          <a:p>
            <a:pPr marL="287338" indent="-287338"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endParaRPr lang="en-US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21</a:t>
            </a:fld>
            <a:endParaRPr lang="en-US"/>
          </a:p>
        </p:txBody>
      </p:sp>
      <p:pic>
        <p:nvPicPr>
          <p:cNvPr id="17613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9665" y="1779841"/>
            <a:ext cx="6232952" cy="334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61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9665" y="5123039"/>
            <a:ext cx="4658153" cy="1503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058048" y="2902087"/>
            <a:ext cx="3784600" cy="224676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/>
              <a:t>The methods </a:t>
            </a:r>
            <a:r>
              <a:rPr lang="en-US" sz="2800" dirty="0" err="1"/>
              <a:t>changeVote</a:t>
            </a:r>
            <a:r>
              <a:rPr lang="en-US" sz="2800" dirty="0"/>
              <a:t>() and </a:t>
            </a:r>
            <a:r>
              <a:rPr lang="en-US" sz="2800" dirty="0" err="1"/>
              <a:t>clearVotes</a:t>
            </a:r>
            <a:r>
              <a:rPr lang="en-US" sz="2800" dirty="0"/>
              <a:t>() call notify() after the voting data is changed.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2973978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1"/>
            <a:ext cx="108204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 startAt="3"/>
            </a:pPr>
            <a:r>
              <a:rPr lang="en-US" sz="2800" b="1" dirty="0"/>
              <a:t>Design and implement views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Design the appearance of each view, and also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Specify and implement a draw procedure to display the view on the screen (which </a:t>
            </a:r>
            <a:r>
              <a:rPr lang="en-US" sz="2800" b="1" dirty="0">
                <a:solidFill>
                  <a:srgbClr val="C00000"/>
                </a:solidFill>
              </a:rPr>
              <a:t>acquires data from model</a:t>
            </a:r>
            <a:r>
              <a:rPr lang="en-US" sz="2800" dirty="0"/>
              <a:t>).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 startAt="4"/>
            </a:pPr>
            <a:r>
              <a:rPr lang="en-US" sz="2800" b="1" dirty="0"/>
              <a:t>Design and implement the controllers.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For each view, </a:t>
            </a:r>
            <a:r>
              <a:rPr lang="en-US" sz="2800" b="1" dirty="0">
                <a:solidFill>
                  <a:srgbClr val="C00000"/>
                </a:solidFill>
              </a:rPr>
              <a:t>specify the behavior of the system in response to user actions </a:t>
            </a:r>
            <a:r>
              <a:rPr lang="en-US" sz="2800" dirty="0"/>
              <a:t>(treated as an </a:t>
            </a:r>
            <a:r>
              <a:rPr lang="en-US" sz="2800" i="1" dirty="0"/>
              <a:t>event</a:t>
            </a:r>
            <a:r>
              <a:rPr lang="en-US" sz="2800" dirty="0"/>
              <a:t>).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A controller receives and interprets these events using a dedicated procedure </a:t>
            </a:r>
            <a:r>
              <a:rPr lang="en-US" sz="2800" dirty="0"/>
              <a:t>(in non-trivial cases, this can depend on the state of the model).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22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14519481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1"/>
            <a:ext cx="10820400" cy="29854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 startAt="5"/>
            </a:pPr>
            <a:r>
              <a:rPr lang="en-US" sz="2800" b="1" dirty="0"/>
              <a:t>Design and implement the view-controller relationship.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A view typically creates its associated controller during its initialization.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When you build a class hierarchy of views and controllers, apply the Factory Method design pattern and define a method </a:t>
            </a:r>
            <a:r>
              <a:rPr lang="en-US" sz="2800" dirty="0" err="1"/>
              <a:t>makeController</a:t>
            </a:r>
            <a:r>
              <a:rPr lang="en-US" sz="2800" dirty="0"/>
              <a:t>() in the view classes.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23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37531509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Implementation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182624"/>
            <a:ext cx="10820400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 startAt="6"/>
            </a:pPr>
            <a:r>
              <a:rPr lang="en-US" sz="2800" b="1" dirty="0"/>
              <a:t>Implement the set-up of MVC.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The set-up code </a:t>
            </a:r>
            <a:r>
              <a:rPr lang="en-US" sz="2800" b="1" dirty="0">
                <a:solidFill>
                  <a:srgbClr val="C00000"/>
                </a:solidFill>
              </a:rPr>
              <a:t>first initializes the model, then creates and initializes the views</a:t>
            </a:r>
            <a:r>
              <a:rPr lang="en-US" sz="2800" dirty="0"/>
              <a:t>.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After initialization, event processing is started.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Because the </a:t>
            </a:r>
            <a:r>
              <a:rPr lang="en-US" sz="2800" b="1" dirty="0">
                <a:solidFill>
                  <a:srgbClr val="C00000"/>
                </a:solidFill>
              </a:rPr>
              <a:t>model should remain independent of specific views and controllers</a:t>
            </a:r>
            <a:r>
              <a:rPr lang="en-US" sz="2800" dirty="0"/>
              <a:t>, this set-up code should be placed externally, for example, in a main program.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24</a:t>
            </a:fld>
            <a:endParaRPr lang="en-US"/>
          </a:p>
        </p:txBody>
      </p:sp>
      <p:pic>
        <p:nvPicPr>
          <p:cNvPr id="1832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4837176"/>
            <a:ext cx="6399609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6775529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MVC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MVC - Issues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04800" y="1295401"/>
            <a:ext cx="10820400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Increased complexity.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Potential for excessive number of updates.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/>
              <a:t>Close coupling between the view and controller </a:t>
            </a:r>
            <a:r>
              <a:rPr lang="en-US" sz="2800" dirty="0">
                <a:sym typeface="Wingdings" pitchFamily="2" charset="2"/>
              </a:rPr>
              <a:t>models  M (VC).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Inefficient data access from the view.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+mj-lt"/>
              <a:buAutoNum type="arabicPeriod"/>
            </a:pPr>
            <a:r>
              <a:rPr lang="en-US" sz="2800" dirty="0">
                <a:sym typeface="Wingdings" pitchFamily="2" charset="2"/>
              </a:rPr>
              <a:t>Modifications are needed to port to alternate platforms (unless this was designed into the original architectural solution).</a:t>
            </a:r>
            <a:endParaRPr lang="en-US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25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33596005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Pattern: MVVM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9067800" y="6473952"/>
            <a:ext cx="990600" cy="304800"/>
          </a:xfrm>
        </p:spPr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26</a:t>
            </a:fld>
            <a:endParaRPr lang="en-US"/>
          </a:p>
        </p:txBody>
      </p:sp>
      <p:pic>
        <p:nvPicPr>
          <p:cNvPr id="135170" name="Picture 2" descr="http://www.brickworkz.com/clients/dandelion/originaldand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6046" y="1066800"/>
            <a:ext cx="10820400" cy="57706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57800" y="5087325"/>
            <a:ext cx="563880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r>
              <a:rPr lang="en-US" sz="2800" dirty="0"/>
              <a:t>The </a:t>
            </a:r>
            <a:r>
              <a:rPr lang="en-US" sz="2800" i="1" dirty="0"/>
              <a:t>Model-View-</a:t>
            </a:r>
            <a:r>
              <a:rPr lang="en-US" sz="2800" i="1" dirty="0" err="1"/>
              <a:t>ViewModel</a:t>
            </a:r>
            <a:r>
              <a:rPr lang="en-US" sz="2800" i="1" dirty="0"/>
              <a:t> </a:t>
            </a:r>
            <a:r>
              <a:rPr lang="en-US" sz="2800" dirty="0"/>
              <a:t>(MVVM) architectural pattern also divides the application into three components.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25001013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MVVM: Model-View-</a:t>
            </a:r>
            <a:r>
              <a:rPr lang="en-US" sz="3200" dirty="0" err="1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95401"/>
            <a:ext cx="108204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dirty="0"/>
              <a:t>Separate the UI of the application and the underlying presentation and business logic into three separate classes: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/>
              <a:t>view</a:t>
            </a:r>
            <a:r>
              <a:rPr lang="en-US" sz="2800" dirty="0"/>
              <a:t>, which encapsulates the UI and UI logic; 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/>
              <a:t>view model</a:t>
            </a:r>
            <a:r>
              <a:rPr lang="en-US" sz="2800" dirty="0"/>
              <a:t>, which encapsulates presentation logic and state;</a:t>
            </a:r>
          </a:p>
          <a:p>
            <a:pPr marL="914400" lvl="1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/>
              <a:t>model</a:t>
            </a:r>
            <a:r>
              <a:rPr lang="en-US" sz="2800" dirty="0"/>
              <a:t>, which encapsulates the application's business logic and data.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27</a:t>
            </a:fld>
            <a:endParaRPr lang="en-US"/>
          </a:p>
        </p:txBody>
      </p:sp>
      <p:pic>
        <p:nvPicPr>
          <p:cNvPr id="184323" name="Picture 3" descr="model-view-viewmodel architecture diagram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4238976"/>
            <a:ext cx="7807059" cy="2387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9375163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MVVM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MVVM: Model-View-</a:t>
            </a:r>
            <a:r>
              <a:rPr lang="en-US" sz="3200" dirty="0" err="1"/>
              <a:t>ViewModel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04800" y="1295400"/>
            <a:ext cx="1082040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/>
              <a:t>View: </a:t>
            </a:r>
            <a:r>
              <a:rPr lang="en-US" sz="2800" dirty="0"/>
              <a:t>Defines the structure and appearance of what the user sees on the screen. Ideally, the </a:t>
            </a:r>
            <a:r>
              <a:rPr lang="en-US" sz="2800" dirty="0">
                <a:solidFill>
                  <a:srgbClr val="C00000"/>
                </a:solidFill>
              </a:rPr>
              <a:t>code behind a view contains only a constructor </a:t>
            </a:r>
            <a:r>
              <a:rPr lang="en-US" sz="2800" dirty="0"/>
              <a:t>that calls the </a:t>
            </a:r>
            <a:r>
              <a:rPr lang="en-US" sz="2800" b="1" dirty="0" err="1">
                <a:solidFill>
                  <a:srgbClr val="C00000"/>
                </a:solidFill>
              </a:rPr>
              <a:t>InitializeComponent</a:t>
            </a:r>
            <a:r>
              <a:rPr lang="en-US" sz="2800" dirty="0"/>
              <a:t> method.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/>
              <a:t>View Model: </a:t>
            </a:r>
            <a:r>
              <a:rPr lang="en-US" sz="2800" dirty="0">
                <a:solidFill>
                  <a:srgbClr val="C00000"/>
                </a:solidFill>
              </a:rPr>
              <a:t>Encapsulates presentation logic and data </a:t>
            </a:r>
            <a:r>
              <a:rPr lang="en-US" sz="2800" dirty="0"/>
              <a:t>for the </a:t>
            </a:r>
            <a:r>
              <a:rPr lang="en-US" sz="2800" dirty="0">
                <a:solidFill>
                  <a:srgbClr val="C00000"/>
                </a:solidFill>
              </a:rPr>
              <a:t>view</a:t>
            </a:r>
            <a:r>
              <a:rPr lang="en-US" sz="2800" dirty="0"/>
              <a:t>. </a:t>
            </a:r>
            <a:r>
              <a:rPr lang="en-US" sz="2800" dirty="0">
                <a:solidFill>
                  <a:srgbClr val="C00000"/>
                </a:solidFill>
              </a:rPr>
              <a:t>It has no direct reference to the view </a:t>
            </a:r>
            <a:r>
              <a:rPr lang="en-US" sz="2800" dirty="0"/>
              <a:t>and implements properties and </a:t>
            </a:r>
            <a:r>
              <a:rPr lang="en-US" sz="2800" dirty="0">
                <a:solidFill>
                  <a:srgbClr val="C00000"/>
                </a:solidFill>
              </a:rPr>
              <a:t>commands to which the view can data-bind</a:t>
            </a:r>
            <a:r>
              <a:rPr lang="en-US" sz="2800" dirty="0"/>
              <a:t>. It </a:t>
            </a:r>
            <a:r>
              <a:rPr lang="en-US" sz="2800" dirty="0">
                <a:solidFill>
                  <a:srgbClr val="C00000"/>
                </a:solidFill>
              </a:rPr>
              <a:t>notifies</a:t>
            </a:r>
            <a:r>
              <a:rPr lang="en-US" sz="2800" dirty="0"/>
              <a:t> the </a:t>
            </a:r>
            <a:r>
              <a:rPr lang="en-US" sz="2800" dirty="0">
                <a:solidFill>
                  <a:srgbClr val="C00000"/>
                </a:solidFill>
              </a:rPr>
              <a:t>view</a:t>
            </a:r>
            <a:r>
              <a:rPr lang="en-US" sz="2800" dirty="0"/>
              <a:t> of any state changes through notification events.</a:t>
            </a:r>
          </a:p>
          <a:p>
            <a:pPr marL="457200" indent="-45720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Arial" pitchFamily="34" charset="0"/>
              <a:buChar char="•"/>
            </a:pPr>
            <a:r>
              <a:rPr lang="en-US" sz="2800" b="1" dirty="0"/>
              <a:t>Model: </a:t>
            </a:r>
            <a:r>
              <a:rPr lang="en-US" sz="2800" dirty="0"/>
              <a:t>Encapsulates </a:t>
            </a:r>
            <a:r>
              <a:rPr lang="en-US" sz="2800" dirty="0">
                <a:solidFill>
                  <a:srgbClr val="C00000"/>
                </a:solidFill>
              </a:rPr>
              <a:t>business logic and data</a:t>
            </a:r>
            <a:r>
              <a:rPr lang="en-US" sz="2800" dirty="0"/>
              <a:t>, i.e. application logic concerned with the retrieval and management of application data and for ensuring business rules are imposed.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28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40683690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29</a:t>
            </a:fld>
            <a:endParaRPr lang="en-US"/>
          </a:p>
        </p:txBody>
      </p:sp>
      <p:pic>
        <p:nvPicPr>
          <p:cNvPr id="1026" name="Picture 2" descr="model-view-viewmodel architecture diagram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372" y="168095"/>
            <a:ext cx="8371228" cy="3727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Footer Placeholder 4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4952621" y="3859351"/>
            <a:ext cx="6139430" cy="2724434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onaco" pitchFamily="49" charset="0"/>
                <a:cs typeface="Arial" pitchFamily="34" charset="0"/>
              </a:rPr>
              <a:t>public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200" b="1" dirty="0" err="1">
                <a:solidFill>
                  <a:srgbClr val="990000"/>
                </a:solidFill>
                <a:latin typeface="Monaco" pitchFamily="49" charset="0"/>
                <a:cs typeface="Arial" pitchFamily="34" charset="0"/>
              </a:rPr>
              <a:t>MainPage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() { </a:t>
            </a:r>
            <a:r>
              <a:rPr lang="en-US" altLang="en-US" dirty="0" err="1">
                <a:latin typeface="Arial" pitchFamily="34" charset="0"/>
              </a:rPr>
              <a:t>InitializeComponent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(); </a:t>
            </a:r>
            <a:r>
              <a:rPr lang="en-US" altLang="en-US" sz="1200" i="1" dirty="0">
                <a:solidFill>
                  <a:srgbClr val="999988"/>
                </a:solidFill>
                <a:latin typeface="Monaco" pitchFamily="49" charset="0"/>
                <a:cs typeface="Arial" pitchFamily="34" charset="0"/>
              </a:rPr>
              <a:t>// create a model object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latin typeface="Arial" pitchFamily="34" charset="0"/>
              </a:rPr>
              <a:t>_event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sz="1200" b="1" dirty="0">
                <a:solidFill>
                  <a:srgbClr val="000000"/>
                </a:solidFill>
                <a:latin typeface="Monaco" pitchFamily="49" charset="0"/>
                <a:cs typeface="Arial" pitchFamily="34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dirty="0" err="1">
                <a:latin typeface="Arial" pitchFamily="34" charset="0"/>
              </a:rPr>
              <a:t>EventModel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() { </a:t>
            </a:r>
            <a:r>
              <a:rPr lang="en-US" altLang="en-US" dirty="0">
                <a:latin typeface="Arial" pitchFamily="34" charset="0"/>
              </a:rPr>
              <a:t>Date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sz="1200" b="1" dirty="0">
                <a:solidFill>
                  <a:srgbClr val="000000"/>
                </a:solidFill>
                <a:latin typeface="Monaco" pitchFamily="49" charset="0"/>
                <a:cs typeface="Arial" pitchFamily="34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dirty="0" err="1">
                <a:latin typeface="Arial" pitchFamily="34" charset="0"/>
              </a:rPr>
              <a:t>DateTime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</a:t>
            </a:r>
            <a:r>
              <a:rPr lang="en-US" altLang="en-US" sz="1200" dirty="0">
                <a:solidFill>
                  <a:srgbClr val="009999"/>
                </a:solidFill>
                <a:latin typeface="Monaco" pitchFamily="49" charset="0"/>
                <a:cs typeface="Arial" pitchFamily="34" charset="0"/>
              </a:rPr>
              <a:t>2011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, </a:t>
            </a:r>
            <a:r>
              <a:rPr lang="en-US" altLang="en-US" sz="1200" dirty="0">
                <a:solidFill>
                  <a:srgbClr val="009999"/>
                </a:solidFill>
                <a:latin typeface="Monaco" pitchFamily="49" charset="0"/>
                <a:cs typeface="Arial" pitchFamily="34" charset="0"/>
              </a:rPr>
              <a:t>7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, </a:t>
            </a:r>
            <a:r>
              <a:rPr lang="en-US" altLang="en-US" sz="1200" dirty="0">
                <a:solidFill>
                  <a:srgbClr val="009999"/>
                </a:solidFill>
                <a:latin typeface="Monaco" pitchFamily="49" charset="0"/>
                <a:cs typeface="Arial" pitchFamily="34" charset="0"/>
              </a:rPr>
              <a:t>1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),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>
                <a:latin typeface="Arial" pitchFamily="34" charset="0"/>
              </a:rPr>
              <a:t>Title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sz="12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"Silverlight User Group"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}; </a:t>
            </a:r>
            <a:r>
              <a:rPr lang="en-US" altLang="en-US" sz="1200" i="1" dirty="0">
                <a:solidFill>
                  <a:srgbClr val="999988"/>
                </a:solidFill>
                <a:latin typeface="Monaco" pitchFamily="49" charset="0"/>
                <a:cs typeface="Arial" pitchFamily="34" charset="0"/>
              </a:rPr>
              <a:t>// bind the Date to the UI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err="1">
                <a:latin typeface="Arial" pitchFamily="34" charset="0"/>
              </a:rPr>
              <a:t>EventDate</a:t>
            </a:r>
            <a:r>
              <a:rPr lang="en-US" altLang="en-US" sz="1200" dirty="0" err="1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.</a:t>
            </a:r>
            <a:r>
              <a:rPr lang="en-US" altLang="en-US" dirty="0" err="1">
                <a:latin typeface="Arial" pitchFamily="34" charset="0"/>
              </a:rPr>
              <a:t>SetBinding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</a:rPr>
              <a:t>DatePicker</a:t>
            </a:r>
            <a:r>
              <a:rPr lang="en-US" altLang="en-US" sz="1200" dirty="0" err="1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.</a:t>
            </a:r>
            <a:r>
              <a:rPr lang="en-US" altLang="en-US" dirty="0" err="1">
                <a:latin typeface="Arial" pitchFamily="34" charset="0"/>
              </a:rPr>
              <a:t>SelectedDateProperty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,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sz="1200" b="1" dirty="0">
                <a:solidFill>
                  <a:srgbClr val="000000"/>
                </a:solidFill>
                <a:latin typeface="Monaco" pitchFamily="49" charset="0"/>
                <a:cs typeface="Arial" pitchFamily="34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Binding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</a:t>
            </a:r>
            <a:r>
              <a:rPr lang="en-US" altLang="en-US" sz="12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"Date"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) { </a:t>
            </a:r>
            <a:r>
              <a:rPr lang="en-US" altLang="en-US" dirty="0">
                <a:latin typeface="Arial" pitchFamily="34" charset="0"/>
              </a:rPr>
              <a:t>Source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dirty="0">
                <a:latin typeface="Arial" pitchFamily="34" charset="0"/>
              </a:rPr>
              <a:t>_event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, </a:t>
            </a:r>
            <a:r>
              <a:rPr lang="en-US" altLang="en-US" dirty="0">
                <a:latin typeface="Arial" pitchFamily="34" charset="0"/>
              </a:rPr>
              <a:t>Mode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dirty="0" err="1">
                <a:latin typeface="Arial" pitchFamily="34" charset="0"/>
              </a:rPr>
              <a:t>BindingMode</a:t>
            </a:r>
            <a:r>
              <a:rPr lang="en-US" altLang="en-US" sz="1200" dirty="0" err="1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.</a:t>
            </a:r>
            <a:r>
              <a:rPr lang="en-US" altLang="en-US" dirty="0" err="1">
                <a:latin typeface="Arial" pitchFamily="34" charset="0"/>
              </a:rPr>
              <a:t>TwoWay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}); </a:t>
            </a:r>
            <a:r>
              <a:rPr lang="en-US" altLang="en-US" sz="1200" i="1" dirty="0">
                <a:solidFill>
                  <a:srgbClr val="999988"/>
                </a:solidFill>
                <a:latin typeface="Monaco" pitchFamily="49" charset="0"/>
                <a:cs typeface="Arial" pitchFamily="34" charset="0"/>
              </a:rPr>
              <a:t>// bind the Title to the UI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</a:p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r>
              <a:rPr lang="en-US" altLang="en-US" dirty="0" err="1">
                <a:latin typeface="Arial" pitchFamily="34" charset="0"/>
              </a:rPr>
              <a:t>EventTitle</a:t>
            </a:r>
            <a:r>
              <a:rPr lang="en-US" altLang="en-US" sz="1200" dirty="0" err="1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.</a:t>
            </a:r>
            <a:r>
              <a:rPr lang="en-US" altLang="en-US" dirty="0" err="1">
                <a:latin typeface="Arial" pitchFamily="34" charset="0"/>
              </a:rPr>
              <a:t>SetBinding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</a:t>
            </a:r>
            <a:r>
              <a:rPr lang="en-US" altLang="en-US" dirty="0" err="1">
                <a:latin typeface="Arial" pitchFamily="34" charset="0"/>
              </a:rPr>
              <a:t>TextBox</a:t>
            </a:r>
            <a:r>
              <a:rPr lang="en-US" altLang="en-US" sz="1200" dirty="0" err="1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.</a:t>
            </a:r>
            <a:r>
              <a:rPr lang="en-US" altLang="en-US" dirty="0" err="1">
                <a:latin typeface="Arial" pitchFamily="34" charset="0"/>
              </a:rPr>
              <a:t>TextProperty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, </a:t>
            </a:r>
            <a:r>
              <a:rPr lang="en-US" altLang="en-US" sz="1200" b="1" dirty="0">
                <a:solidFill>
                  <a:srgbClr val="000000"/>
                </a:solidFill>
                <a:latin typeface="Monaco" pitchFamily="49" charset="0"/>
                <a:cs typeface="Arial" pitchFamily="34" charset="0"/>
              </a:rPr>
              <a:t>new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dirty="0">
                <a:latin typeface="Arial" pitchFamily="34" charset="0"/>
              </a:rPr>
              <a:t>Binding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(</a:t>
            </a:r>
            <a:r>
              <a:rPr lang="en-US" altLang="en-US" sz="12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"Title"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) { </a:t>
            </a:r>
            <a:r>
              <a:rPr lang="en-US" altLang="en-US" dirty="0">
                <a:latin typeface="Arial" pitchFamily="34" charset="0"/>
              </a:rPr>
              <a:t>Source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dirty="0">
                <a:latin typeface="Arial" pitchFamily="34" charset="0"/>
              </a:rPr>
              <a:t>_event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, </a:t>
            </a:r>
            <a:r>
              <a:rPr lang="en-US" altLang="en-US" dirty="0">
                <a:latin typeface="Arial" pitchFamily="34" charset="0"/>
              </a:rPr>
              <a:t>Mode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= </a:t>
            </a:r>
            <a:r>
              <a:rPr lang="en-US" altLang="en-US" dirty="0" err="1">
                <a:latin typeface="Arial" pitchFamily="34" charset="0"/>
              </a:rPr>
              <a:t>BindingMode</a:t>
            </a:r>
            <a:r>
              <a:rPr lang="en-US" altLang="en-US" sz="1200" dirty="0" err="1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.</a:t>
            </a:r>
            <a:r>
              <a:rPr lang="en-US" altLang="en-US" dirty="0" err="1">
                <a:latin typeface="Arial" pitchFamily="34" charset="0"/>
              </a:rPr>
              <a:t>TwoWay</a:t>
            </a:r>
            <a:r>
              <a:rPr lang="en-US" altLang="en-US" sz="12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}); }</a:t>
            </a:r>
            <a:r>
              <a:rPr lang="en-US" altLang="en-US" sz="1000" dirty="0">
                <a:latin typeface="Arial" pitchFamily="34" charset="0"/>
                <a:cs typeface="Arial" pitchFamily="34" charset="0"/>
              </a:rPr>
              <a:t> </a:t>
            </a:r>
            <a:endParaRPr lang="en-US" alt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439372" y="4387601"/>
            <a:ext cx="4306364" cy="1570272"/>
          </a:xfrm>
          <a:prstGeom prst="rect">
            <a:avLst/>
          </a:prstGeom>
          <a:solidFill>
            <a:srgbClr val="F5F5F5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92046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&lt;Grid&gt;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... 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&lt;</a:t>
            </a:r>
            <a:r>
              <a:rPr lang="en-US" altLang="en-US" sz="1600" dirty="0" err="1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TextBlock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Text=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"Name:"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Grid.Row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"1"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/&gt;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&lt;</a:t>
            </a:r>
            <a:r>
              <a:rPr lang="en-US" altLang="en-US" sz="1600" dirty="0" err="1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TextBox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x:Name=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"EventTitle"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Grid.Row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"1"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Grid.Column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"1"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/&gt;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&lt;</a:t>
            </a:r>
            <a:r>
              <a:rPr lang="en-US" altLang="en-US" sz="1600" dirty="0" err="1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TextBlock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Text=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"Date:"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Grid.Row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"2"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/&gt;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&lt;</a:t>
            </a:r>
            <a:r>
              <a:rPr lang="en-US" altLang="en-US" sz="1600" dirty="0" err="1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sdk:DatePicker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x:Name=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"EventDate"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Grid.Row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"2"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 err="1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Grid.Column</a:t>
            </a:r>
            <a:r>
              <a:rPr lang="en-US" altLang="en-US" sz="1600" dirty="0">
                <a:solidFill>
                  <a:srgbClr val="008080"/>
                </a:solidFill>
                <a:latin typeface="Monaco" pitchFamily="49" charset="0"/>
                <a:cs typeface="Arial" pitchFamily="34" charset="0"/>
              </a:rPr>
              <a:t>=</a:t>
            </a:r>
            <a:r>
              <a:rPr lang="en-US" altLang="en-US" sz="1600" dirty="0">
                <a:solidFill>
                  <a:srgbClr val="D01040"/>
                </a:solidFill>
                <a:latin typeface="Monaco" pitchFamily="49" charset="0"/>
                <a:cs typeface="Arial" pitchFamily="34" charset="0"/>
              </a:rPr>
              <a:t>"1"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/&gt;</a:t>
            </a:r>
            <a:r>
              <a:rPr lang="en-US" altLang="en-US" sz="1600" dirty="0">
                <a:solidFill>
                  <a:srgbClr val="333333"/>
                </a:solidFill>
                <a:latin typeface="Monaco" pitchFamily="49" charset="0"/>
                <a:cs typeface="Arial" pitchFamily="34" charset="0"/>
              </a:rPr>
              <a:t> </a:t>
            </a:r>
            <a:r>
              <a:rPr lang="en-US" altLang="en-US" sz="1600" dirty="0">
                <a:solidFill>
                  <a:srgbClr val="000080"/>
                </a:solidFill>
                <a:latin typeface="Monaco" pitchFamily="49" charset="0"/>
                <a:cs typeface="Arial" pitchFamily="34" charset="0"/>
              </a:rPr>
              <a:t>&lt;/Grid&gt;</a:t>
            </a:r>
            <a:r>
              <a:rPr lang="en-US" altLang="en-US" sz="1100" dirty="0">
                <a:latin typeface="Arial" pitchFamily="34" charset="0"/>
                <a:cs typeface="Arial" pitchFamily="34" charset="0"/>
              </a:rPr>
              <a:t> </a:t>
            </a:r>
            <a:endParaRPr lang="en-US" altLang="en-US" sz="36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3324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600" y="381000"/>
            <a:ext cx="10896600" cy="685800"/>
          </a:xfrm>
        </p:spPr>
        <p:txBody>
          <a:bodyPr>
            <a:normAutofit/>
          </a:bodyPr>
          <a:lstStyle/>
          <a:p>
            <a:r>
              <a:rPr lang="en-US" sz="3200" dirty="0"/>
              <a:t>Pattern recap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0" y="1295400"/>
            <a:ext cx="10896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An architectural pattern: 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Is a package of design decisions found repeatedly in practice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Has known properties that permit reuse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Describes a </a:t>
            </a:r>
            <a:r>
              <a:rPr lang="en-US" sz="3200" i="1" dirty="0"/>
              <a:t>class</a:t>
            </a:r>
            <a:r>
              <a:rPr lang="en-US" sz="3200" dirty="0"/>
              <a:t> of architecture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Is </a:t>
            </a:r>
            <a:r>
              <a:rPr lang="en-US" sz="3200" i="1" dirty="0"/>
              <a:t>discovered</a:t>
            </a:r>
            <a:r>
              <a:rPr lang="en-US" sz="3200" dirty="0"/>
              <a:t>, not invented </a:t>
            </a:r>
          </a:p>
          <a:p>
            <a:pPr marL="1428750" lvl="2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3200" dirty="0"/>
              <a:t>Therefore, new patterns may emerge over time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</a:t>
            </a:fld>
            <a:endParaRPr lang="en-US"/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B1A73F1C-179E-5131-5A3C-AE7B8B16D04B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29100" y="6477000"/>
            <a:ext cx="3733800" cy="304800"/>
          </a:xfrm>
        </p:spPr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  <p:extLst>
      <p:ext uri="{BB962C8B-B14F-4D97-AF65-F5344CB8AC3E}">
        <p14:creationId xmlns:p14="http://schemas.microsoft.com/office/powerpoint/2010/main" val="19746817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MVVM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30</a:t>
            </a:fld>
            <a:endParaRPr lang="en-US"/>
          </a:p>
        </p:txBody>
      </p:sp>
      <p:pic>
        <p:nvPicPr>
          <p:cNvPr id="2050" name="Picture 2" descr="http://blogs.msdn.com/cfs-filesystemfile.ashx/__key/communityserver-blogs-components-weblogfiles/00-00-01-35-09-metablogapi/7536.newsreader_5F00_76CEFB25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70" r="2235"/>
          <a:stretch/>
        </p:blipFill>
        <p:spPr bwMode="auto">
          <a:xfrm>
            <a:off x="1676401" y="129035"/>
            <a:ext cx="8429897" cy="6599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5181600" y="304800"/>
            <a:ext cx="25146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MVVM pattern for a news reader application</a:t>
            </a:r>
          </a:p>
          <a:p>
            <a:br>
              <a:rPr lang="en-US" sz="2000" b="1" dirty="0">
                <a:solidFill>
                  <a:srgbClr val="C00000"/>
                </a:solidFill>
              </a:rPr>
            </a:b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18153673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33022" y="381000"/>
            <a:ext cx="10792178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Other Patterns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9067800" y="6473952"/>
            <a:ext cx="990600" cy="304800"/>
          </a:xfrm>
        </p:spPr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31</a:t>
            </a:fld>
            <a:endParaRPr lang="en-US"/>
          </a:p>
        </p:txBody>
      </p:sp>
      <p:pic>
        <p:nvPicPr>
          <p:cNvPr id="135170" name="Picture 2" descr="http://www.brickworkz.com/clients/dandelion/originaldand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066800"/>
            <a:ext cx="10820400" cy="5770626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5586279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Hierarchical Style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32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000" y="1259502"/>
            <a:ext cx="107442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interface of the system is provided by a single component (the </a:t>
            </a:r>
            <a:r>
              <a:rPr lang="en-US" sz="2800" i="1" dirty="0"/>
              <a:t>Main Component</a:t>
            </a:r>
            <a:r>
              <a:rPr lang="en-US" sz="2800" dirty="0"/>
              <a:t> above). Some components implement their interfaces with the help of subcomponents; no subcomponent contributes to more than a single parent component. The connectors are typically function or method calls.</a:t>
            </a:r>
          </a:p>
        </p:txBody>
      </p:sp>
      <p:pic>
        <p:nvPicPr>
          <p:cNvPr id="101378" name="Picture 2" descr="hierarchical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75228" y="3195786"/>
            <a:ext cx="6279543" cy="2971800"/>
          </a:xfrm>
          <a:prstGeom prst="rect">
            <a:avLst/>
          </a:prstGeom>
          <a:noFill/>
        </p:spPr>
      </p:pic>
      <p:sp>
        <p:nvSpPr>
          <p:cNvPr id="10" name="Rectangle 9"/>
          <p:cNvSpPr/>
          <p:nvPr/>
        </p:nvSpPr>
        <p:spPr>
          <a:xfrm>
            <a:off x="3172968" y="6270724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http://www.thomasalspaugh.org/pub/fnd/architecture.html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dirty="0"/>
              <a:t>All rights reserved (M. </a:t>
            </a:r>
            <a:r>
              <a:rPr lang="en-US" dirty="0" err="1"/>
              <a:t>Mirakhorli</a:t>
            </a:r>
            <a:r>
              <a:rPr lang="en-US" dirty="0"/>
              <a:t>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4806242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Layers and Protocol Stacks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33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4306360"/>
            <a:ext cx="1082840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Two stacks simulate communication at each level, although in fact communication only occurs between the lowest levels, the Layer 0s.  Each Layer 2 provides an interface for communicating with the other stack through its Layer 2 interface.  It appears to the user of Layer 2 that the communication is occurring at that level. However, communication is really passed down to the next layer.</a:t>
            </a:r>
          </a:p>
        </p:txBody>
      </p:sp>
      <p:sp>
        <p:nvSpPr>
          <p:cNvPr id="10" name="Rectangle 9"/>
          <p:cNvSpPr/>
          <p:nvPr/>
        </p:nvSpPr>
        <p:spPr>
          <a:xfrm>
            <a:off x="3390900" y="6245352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http://www.thomasalspaugh.org/pub/fnd/architecture.html</a:t>
            </a:r>
          </a:p>
        </p:txBody>
      </p:sp>
      <p:pic>
        <p:nvPicPr>
          <p:cNvPr id="120834" name="Picture 2" descr="nest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58799" y="1332704"/>
            <a:ext cx="4648200" cy="2874697"/>
          </a:xfrm>
          <a:prstGeom prst="rect">
            <a:avLst/>
          </a:prstGeom>
          <a:noFill/>
        </p:spPr>
      </p:pic>
      <p:pic>
        <p:nvPicPr>
          <p:cNvPr id="120836" name="Picture 4" descr="stack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2811" y="1165759"/>
            <a:ext cx="4191000" cy="3270755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28395391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966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Client-Server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34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13944" y="3795474"/>
            <a:ext cx="10896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The set of clients is often variable and connections are commonly made only as needed. Several servers may provide the same services, in which case a client may connect to any, and may look up a server in some kind of directory in order to locate an appropriate one; clients may be directed to whichever server is least busy, in order to balance the load and provide the fastest service. 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6248400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http://www.thomasalspaugh.org/pub/fnd/architecture.html</a:t>
            </a:r>
          </a:p>
        </p:txBody>
      </p:sp>
      <p:pic>
        <p:nvPicPr>
          <p:cNvPr id="122882" name="Picture 2" descr="client-serv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244823"/>
            <a:ext cx="5105400" cy="2118633"/>
          </a:xfrm>
          <a:prstGeom prst="rect">
            <a:avLst/>
          </a:prstGeom>
          <a:noFill/>
        </p:spPr>
      </p:pic>
      <p:sp>
        <p:nvSpPr>
          <p:cNvPr id="12" name="Rectangle 11"/>
          <p:cNvSpPr/>
          <p:nvPr/>
        </p:nvSpPr>
        <p:spPr>
          <a:xfrm>
            <a:off x="5689600" y="1498818"/>
            <a:ext cx="5791200" cy="181588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The </a:t>
            </a:r>
            <a:r>
              <a:rPr lang="en-US" sz="2800" i="1" dirty="0"/>
              <a:t>server</a:t>
            </a:r>
            <a:r>
              <a:rPr lang="en-US" sz="2800" dirty="0"/>
              <a:t> provides an interface so that </a:t>
            </a:r>
            <a:r>
              <a:rPr lang="en-US" sz="2800" i="1" dirty="0"/>
              <a:t>clients</a:t>
            </a:r>
            <a:r>
              <a:rPr lang="en-US" sz="2800" dirty="0"/>
              <a:t> connect as needed to request the service provided by the server. 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257774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1" y="381000"/>
            <a:ext cx="10792882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Event-Based Invocation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35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49364" y="4372822"/>
            <a:ext cx="1074831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Components </a:t>
            </a:r>
            <a:r>
              <a:rPr lang="en-US" sz="2400" b="1" u="sng" dirty="0"/>
              <a:t>register their interest</a:t>
            </a:r>
            <a:r>
              <a:rPr lang="en-US" sz="2400" dirty="0"/>
              <a:t> in specific events with an event manager (using its provided interface), making a </a:t>
            </a:r>
            <a:r>
              <a:rPr lang="en-US" sz="2400" i="1" dirty="0"/>
              <a:t>callback method</a:t>
            </a:r>
            <a:r>
              <a:rPr lang="en-US" sz="2400" dirty="0"/>
              <a:t> on its provided interface available to the event manager as one of its required interfaces. </a:t>
            </a:r>
          </a:p>
          <a:p>
            <a:r>
              <a:rPr lang="en-US" sz="2400" dirty="0"/>
              <a:t>When a </a:t>
            </a:r>
            <a:r>
              <a:rPr lang="en-US" sz="2400" b="1" u="sng" dirty="0"/>
              <a:t>registered event is detected</a:t>
            </a:r>
            <a:r>
              <a:rPr lang="en-US" sz="2400" dirty="0"/>
              <a:t> by the event manager, it calls the callback method of every component registered for it and gives each one the event. </a:t>
            </a:r>
          </a:p>
        </p:txBody>
      </p:sp>
      <p:sp>
        <p:nvSpPr>
          <p:cNvPr id="10" name="Rectangle 9"/>
          <p:cNvSpPr/>
          <p:nvPr/>
        </p:nvSpPr>
        <p:spPr>
          <a:xfrm rot="5400000">
            <a:off x="7952260" y="4821823"/>
            <a:ext cx="6629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i="1" dirty="0"/>
              <a:t>http://www.thomasalspaugh.org/pub/fnd/architecture.html</a:t>
            </a:r>
          </a:p>
        </p:txBody>
      </p:sp>
      <p:pic>
        <p:nvPicPr>
          <p:cNvPr id="124930" name="Picture 2" descr="event based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17718" y="1206712"/>
            <a:ext cx="5756564" cy="3166110"/>
          </a:xfrm>
          <a:prstGeom prst="rect">
            <a:avLst/>
          </a:prstGeom>
          <a:noFill/>
        </p:spPr>
      </p:pic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  <p:extLst>
      <p:ext uri="{BB962C8B-B14F-4D97-AF65-F5344CB8AC3E}">
        <p14:creationId xmlns:p14="http://schemas.microsoft.com/office/powerpoint/2010/main" val="26860218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Pipe and Filter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36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4800" y="2973836"/>
            <a:ext cx="10820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pipe-and-filter architecture utilizes components that are filters: they take a sequence of inputs and produce a sequence of processed outputs from it. The outputs of each filter become the inputs of the next filter in the </a:t>
            </a:r>
            <a:r>
              <a:rPr lang="en-US" sz="2800" b="1" dirty="0"/>
              <a:t>pipeline</a:t>
            </a:r>
            <a:r>
              <a:rPr lang="en-US" sz="2800" dirty="0"/>
              <a:t>. The system may rearrange the filters in the pipeline at run time, substituting, adding, or deleting filters to achieve different results.</a:t>
            </a:r>
          </a:p>
          <a:p>
            <a:endParaRPr lang="en-US" sz="2800" dirty="0"/>
          </a:p>
          <a:p>
            <a:r>
              <a:rPr lang="en-US" sz="2400" dirty="0"/>
              <a:t>Often used in image, audio, or other signal processing. Unix command line scripts often incorporate chains of commands (filters), such as </a:t>
            </a:r>
            <a:r>
              <a:rPr lang="en-US" sz="2400" dirty="0" err="1"/>
              <a:t>grep</a:t>
            </a:r>
            <a:r>
              <a:rPr lang="en-US" sz="2400" dirty="0"/>
              <a:t> </a:t>
            </a:r>
            <a:r>
              <a:rPr lang="en-US" sz="2400" i="1" dirty="0" err="1"/>
              <a:t>PAT</a:t>
            </a:r>
            <a:r>
              <a:rPr lang="en-US" sz="2400" dirty="0" err="1"/>
              <a:t>|sort|uniq</a:t>
            </a:r>
            <a:r>
              <a:rPr lang="en-US" sz="2400" dirty="0"/>
              <a:t> for extracting lines matching </a:t>
            </a:r>
            <a:r>
              <a:rPr lang="en-US" sz="2400" i="1" dirty="0"/>
              <a:t>PAT</a:t>
            </a:r>
            <a:r>
              <a:rPr lang="en-US" sz="2400" dirty="0"/>
              <a:t>, sorting them, and discarding repetitions.</a:t>
            </a:r>
          </a:p>
        </p:txBody>
      </p:sp>
      <p:pic>
        <p:nvPicPr>
          <p:cNvPr id="1026" name="Picture 2" descr="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965" y="1334518"/>
            <a:ext cx="10650070" cy="1371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6019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Patterns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600" y="381000"/>
            <a:ext cx="108966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Pattern: Blackboard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>
          <a:xfrm>
            <a:off x="9067800" y="6473952"/>
            <a:ext cx="990600" cy="304800"/>
          </a:xfrm>
        </p:spPr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4</a:t>
            </a:fld>
            <a:endParaRPr lang="en-US"/>
          </a:p>
        </p:txBody>
      </p:sp>
      <p:pic>
        <p:nvPicPr>
          <p:cNvPr id="135170" name="Picture 2" descr="http://www.brickworkz.com/clients/dandelion/originaldand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10896600" cy="5770626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207000" y="4730858"/>
            <a:ext cx="66294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r>
              <a:rPr lang="en-US" sz="2800" dirty="0"/>
              <a:t>In Blackboard, several specialized subsystems assemble their knowledge to build a possibly partial or approximate solution. </a:t>
            </a:r>
            <a:r>
              <a:rPr lang="en-US" sz="2800" dirty="0">
                <a:solidFill>
                  <a:schemeClr val="accent3">
                    <a:lumMod val="75000"/>
                  </a:schemeClr>
                </a:solidFill>
              </a:rPr>
              <a:t>(traditional definition)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533400" y="1219201"/>
            <a:ext cx="533400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  <a:buClr>
                <a:schemeClr val="accent6">
                  <a:lumMod val="50000"/>
                </a:schemeClr>
              </a:buClr>
            </a:pPr>
            <a:r>
              <a:rPr lang="en-US" sz="2800" dirty="0"/>
              <a:t>Useful for problems for which no deterministic solution strategies are known.</a:t>
            </a:r>
            <a:endParaRPr lang="en-US" sz="28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3" name="Footer Placeholder 1">
            <a:extLst>
              <a:ext uri="{FF2B5EF4-FFF2-40B4-BE49-F238E27FC236}">
                <a16:creationId xmlns:a16="http://schemas.microsoft.com/office/drawing/2014/main" id="{DFF1F224-20F1-DEB5-BE87-56FA6DE26AE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29100" y="6477000"/>
            <a:ext cx="3733800" cy="304800"/>
          </a:xfrm>
        </p:spPr>
        <p:txBody>
          <a:bodyPr/>
          <a:lstStyle/>
          <a:p>
            <a:r>
              <a:rPr lang="en-US" dirty="0"/>
              <a:t>All rights reserved (M. Mirakhorli, J. Cleland-Huang, V. Koscinski)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600" y="381000"/>
            <a:ext cx="108966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When to use Blackboard architecture</a:t>
            </a:r>
            <a:endParaRPr lang="en-US" sz="4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159703"/>
            <a:ext cx="10896600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A complete search of the solution space is not feasible in a reasonable time. (Ex: phrases of up to ten words using a vocabulary of 1000  words </a:t>
            </a:r>
            <a:r>
              <a:rPr lang="en-US" sz="2800" dirty="0">
                <a:sym typeface="Wingdings" pitchFamily="2" charset="2"/>
              </a:rPr>
              <a:t> 1000</a:t>
            </a:r>
            <a:r>
              <a:rPr lang="en-US" sz="2800" baseline="30000" dirty="0">
                <a:sym typeface="Wingdings" pitchFamily="2" charset="2"/>
              </a:rPr>
              <a:t>10 </a:t>
            </a:r>
            <a:r>
              <a:rPr lang="en-US" sz="2800" dirty="0">
                <a:sym typeface="Wingdings" pitchFamily="2" charset="2"/>
              </a:rPr>
              <a:t>feasible solutions.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Domain is immature – need to experiment with different algorithms for the same subtask. Individual submodules should be easily exchangeable.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Different algorithms that solve partial problems. 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Algorithms work on the results of other algorithms.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Uncertainty and approximation are involved.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>
                <a:solidFill>
                  <a:srgbClr val="000000"/>
                </a:solidFill>
                <a:sym typeface="Wingdings" pitchFamily="2" charset="2"/>
              </a:rPr>
              <a:t>Example usage domains: speech recognition, vehicle identification/tracking, protein structure identification</a:t>
            </a: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228600" y="381000"/>
            <a:ext cx="108966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Blackboard Architecture - Solution</a:t>
            </a:r>
            <a:endParaRPr lang="en-US" sz="4400" b="0" dirty="0"/>
          </a:p>
        </p:txBody>
      </p:sp>
      <p:sp>
        <p:nvSpPr>
          <p:cNvPr id="6" name="TextBox 5"/>
          <p:cNvSpPr txBox="1"/>
          <p:nvPr/>
        </p:nvSpPr>
        <p:spPr>
          <a:xfrm>
            <a:off x="228600" y="1219201"/>
            <a:ext cx="10896600" cy="43088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Collection of independent programs that work cooperatively on a common data structure.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Each program is specialized for solving a particular part of the overall task, and all programs work together on the solution.</a:t>
            </a:r>
          </a:p>
          <a:p>
            <a:pPr marL="514350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Specialized programs work independently. 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Do not call each other. 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r>
              <a:rPr lang="en-US" sz="2800" dirty="0"/>
              <a:t>No predetermined sequence for their activation.</a:t>
            </a:r>
          </a:p>
          <a:p>
            <a:pPr marL="971550" lvl="1" indent="-514350">
              <a:spcBef>
                <a:spcPts val="1200"/>
              </a:spcBef>
              <a:buClr>
                <a:schemeClr val="accent6">
                  <a:lumMod val="50000"/>
                </a:schemeClr>
              </a:buClr>
              <a:buFont typeface="Wingdings" pitchFamily="2" charset="2"/>
              <a:buChar char="§"/>
            </a:pPr>
            <a:endParaRPr lang="en-US" sz="2800" dirty="0">
              <a:solidFill>
                <a:srgbClr val="000000"/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6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  <p:pic>
        <p:nvPicPr>
          <p:cNvPr id="7" name="Graphic 6" descr="Puzzle pieces with solid fill">
            <a:extLst>
              <a:ext uri="{FF2B5EF4-FFF2-40B4-BE49-F238E27FC236}">
                <a16:creationId xmlns:a16="http://schemas.microsoft.com/office/drawing/2014/main" id="{64970A5F-EE15-62D9-2853-045277CD1C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888476" y="3200400"/>
            <a:ext cx="2209800" cy="2209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Blackboard Architecture - Solution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7</a:t>
            </a:fld>
            <a:endParaRPr lang="en-US"/>
          </a:p>
        </p:txBody>
      </p:sp>
      <p:pic>
        <p:nvPicPr>
          <p:cNvPr id="2050" name="Picture 2" descr="http://www.dossier-andreas.net/software_architecture/blackboard_1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371600"/>
            <a:ext cx="4248150" cy="2362200"/>
          </a:xfrm>
          <a:prstGeom prst="rect">
            <a:avLst/>
          </a:prstGeom>
          <a:noFill/>
        </p:spPr>
      </p:pic>
      <p:sp>
        <p:nvSpPr>
          <p:cNvPr id="7" name="TextBox 6"/>
          <p:cNvSpPr txBox="1"/>
          <p:nvPr/>
        </p:nvSpPr>
        <p:spPr>
          <a:xfrm>
            <a:off x="5060950" y="1600200"/>
            <a:ext cx="606425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Divide the system into a component called a </a:t>
            </a:r>
            <a:r>
              <a:rPr lang="en-US" sz="2800" b="1" dirty="0"/>
              <a:t>blackboard</a:t>
            </a:r>
            <a:r>
              <a:rPr lang="en-US" sz="2800" dirty="0"/>
              <a:t>, a collection of </a:t>
            </a:r>
            <a:r>
              <a:rPr lang="en-US" sz="2800" b="1" dirty="0"/>
              <a:t>knowledge sources</a:t>
            </a:r>
            <a:r>
              <a:rPr lang="en-US" sz="2800" dirty="0"/>
              <a:t>, and a             </a:t>
            </a:r>
            <a:r>
              <a:rPr lang="en-US" sz="2800" b="1" dirty="0"/>
              <a:t>control component</a:t>
            </a:r>
            <a:r>
              <a:rPr lang="en-US" sz="2800" dirty="0"/>
              <a:t>.</a:t>
            </a:r>
          </a:p>
          <a:p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457200" y="4038600"/>
            <a:ext cx="106680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7663" indent="-347663">
              <a:buFont typeface="Wingdings" pitchFamily="2" charset="2"/>
              <a:buChar char="§"/>
            </a:pPr>
            <a:r>
              <a:rPr lang="en-US" sz="2800" b="1" u="sng" dirty="0"/>
              <a:t>Blackboard</a:t>
            </a:r>
            <a:r>
              <a:rPr lang="en-US" sz="2800" dirty="0"/>
              <a:t> is the central store – containing elements of the solution space and the control data.  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sz="2800" b="1" u="sng" dirty="0"/>
              <a:t>Vocabulary</a:t>
            </a:r>
            <a:r>
              <a:rPr lang="en-US" sz="2800" dirty="0"/>
              <a:t> is set of all data elements that can appear on the blackboard.</a:t>
            </a:r>
          </a:p>
          <a:p>
            <a:pPr marL="347663" indent="-347663">
              <a:buFont typeface="Wingdings" pitchFamily="2" charset="2"/>
              <a:buChar char="§"/>
            </a:pPr>
            <a:r>
              <a:rPr lang="en-US" sz="2800" dirty="0"/>
              <a:t>Partial solutions = </a:t>
            </a:r>
            <a:r>
              <a:rPr lang="en-US" sz="2800" b="1" u="sng" dirty="0"/>
              <a:t>hypothesis</a:t>
            </a:r>
            <a:r>
              <a:rPr lang="en-US" sz="2800" dirty="0"/>
              <a:t> or </a:t>
            </a:r>
            <a:r>
              <a:rPr lang="en-US" sz="2800" b="1" u="sng" dirty="0"/>
              <a:t>blackboard entry.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Blackboard Architecture - Solution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8</a:t>
            </a:fld>
            <a:endParaRPr lang="en-US"/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9184" y="1168337"/>
            <a:ext cx="4471416" cy="269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10443" y="4046108"/>
            <a:ext cx="4289933" cy="2678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9332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9027" y="3845053"/>
            <a:ext cx="4471416" cy="27575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20EB71A2-AC96-746D-4E33-DE4F30F7C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085594"/>
            <a:ext cx="6482714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Two problems:</a:t>
            </a:r>
          </a:p>
          <a:p>
            <a:pPr marL="28575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Too many hypotheses/alternatives to consider 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There might not be an answer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>
                <a:latin typeface="Arial" panose="020B0604020202020204" pitchFamily="34" charset="0"/>
              </a:rPr>
              <a:t>The control component should halt the system if an acceptable hypothesis is found, or when the resources of the system are exhausted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Blackboard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304800" y="381000"/>
            <a:ext cx="10820400" cy="685800"/>
          </a:xfrm>
        </p:spPr>
        <p:txBody>
          <a:bodyPr>
            <a:noAutofit/>
          </a:bodyPr>
          <a:lstStyle/>
          <a:p>
            <a:r>
              <a:rPr lang="en-US" sz="4000" b="0" dirty="0"/>
              <a:t>A Relaxed Blackboard Architecture</a:t>
            </a:r>
            <a:endParaRPr lang="en-US" sz="4400" b="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pPr algn="r"/>
            <a:fld id="{256D3EEF-DE4E-429D-8EC4-DDC531AFF587}" type="slidenum">
              <a:rPr lang="en-US"/>
              <a:pPr algn="r"/>
              <a:t>9</a:t>
            </a:fld>
            <a:endParaRPr lang="en-US"/>
          </a:p>
        </p:txBody>
      </p:sp>
      <p:pic>
        <p:nvPicPr>
          <p:cNvPr id="7" name="Picture 6" descr="TraceLab2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04800" y="1165710"/>
            <a:ext cx="10820400" cy="561860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4495800" y="1165710"/>
            <a:ext cx="5715000" cy="70788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sz="2000" dirty="0" err="1"/>
              <a:t>TraceLab</a:t>
            </a:r>
            <a:r>
              <a:rPr lang="en-US" sz="2000" dirty="0"/>
              <a:t> – a tool for supporting traceability research.</a:t>
            </a:r>
            <a:br>
              <a:rPr lang="en-US" sz="2000" dirty="0"/>
            </a:br>
            <a:r>
              <a:rPr lang="en-US" sz="2000" dirty="0"/>
              <a:t>(Similar systems </a:t>
            </a:r>
            <a:r>
              <a:rPr lang="en-US" sz="2000" dirty="0" err="1"/>
              <a:t>MatLab</a:t>
            </a:r>
            <a:r>
              <a:rPr lang="en-US" sz="2000" dirty="0"/>
              <a:t>, </a:t>
            </a:r>
            <a:r>
              <a:rPr lang="en-US" sz="2000" dirty="0" err="1"/>
              <a:t>RapidMiner</a:t>
            </a:r>
            <a:r>
              <a:rPr lang="en-US" sz="2000" dirty="0"/>
              <a:t>, etc </a:t>
            </a:r>
            <a:r>
              <a:rPr lang="en-US" sz="2000" dirty="0" err="1"/>
              <a:t>etc</a:t>
            </a:r>
            <a:r>
              <a:rPr lang="en-US" sz="2000" dirty="0"/>
              <a:t>.)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All rights reserved (M. Mirakhorli, J. Cleland-Huang)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itchbook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A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270000"/>
              </a:schemeClr>
            </a:gs>
            <a:gs pos="25000">
              <a:schemeClr val="phClr">
                <a:tint val="60000"/>
                <a:satMod val="300000"/>
              </a:schemeClr>
            </a:gs>
            <a:gs pos="100000">
              <a:schemeClr val="phClr">
                <a:tint val="29000"/>
                <a:satMod val="40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5000"/>
                <a:satMod val="155000"/>
              </a:schemeClr>
            </a:gs>
            <a:gs pos="60000">
              <a:schemeClr val="phClr">
                <a:shade val="95000"/>
                <a:satMod val="150000"/>
              </a:schemeClr>
            </a:gs>
            <a:gs pos="100000">
              <a:schemeClr val="phClr">
                <a:tint val="87000"/>
                <a:satMod val="2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atMod val="150000"/>
            </a:schemeClr>
          </a:solidFill>
          <a:prstDash val="solid"/>
        </a:ln>
        <a:ln w="425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65500" dist="381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2000000"/>
            </a:lightRig>
          </a:scene3d>
          <a:sp3d prstMaterial="powder">
            <a:bevelT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28000" dist="381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Pitchbook</Template>
  <TotalTime>0</TotalTime>
  <Words>3138</Words>
  <Application>Microsoft Office PowerPoint</Application>
  <PresentationFormat>Widescreen</PresentationFormat>
  <Paragraphs>315</Paragraphs>
  <Slides>36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Arial</vt:lpstr>
      <vt:lpstr>Calibri</vt:lpstr>
      <vt:lpstr>Monaco</vt:lpstr>
      <vt:lpstr>Times-Roman</vt:lpstr>
      <vt:lpstr>Wingdings</vt:lpstr>
      <vt:lpstr>Pitchbook</vt:lpstr>
      <vt:lpstr>SWEN 755: Software Architecture</vt:lpstr>
      <vt:lpstr>Plan</vt:lpstr>
      <vt:lpstr>Patterns</vt:lpstr>
      <vt:lpstr>Patterns</vt:lpstr>
      <vt:lpstr>Blackboard</vt:lpstr>
      <vt:lpstr>Blackboard</vt:lpstr>
      <vt:lpstr>Blackboard</vt:lpstr>
      <vt:lpstr>Blackboard</vt:lpstr>
      <vt:lpstr>Blackboard</vt:lpstr>
      <vt:lpstr>Blackboard</vt:lpstr>
      <vt:lpstr>Patterns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MVC</vt:lpstr>
      <vt:lpstr>Patterns</vt:lpstr>
      <vt:lpstr>MVVM</vt:lpstr>
      <vt:lpstr>MVVM</vt:lpstr>
      <vt:lpstr>MVVM</vt:lpstr>
      <vt:lpstr>MVVM</vt:lpstr>
      <vt:lpstr>Patterns</vt:lpstr>
      <vt:lpstr>Other Styles</vt:lpstr>
      <vt:lpstr>Other Styles</vt:lpstr>
      <vt:lpstr>Other Styles</vt:lpstr>
      <vt:lpstr>Other Styles</vt:lpstr>
      <vt:lpstr>Other Styles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2011-02-26T16:21:31Z</dcterms:created>
  <dcterms:modified xsi:type="dcterms:W3CDTF">2024-09-16T19:34:35Z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