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23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020132" y="5829344"/>
            <a:ext cx="1090530" cy="100484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1892" y="52450"/>
            <a:ext cx="8452992" cy="83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238" y="1233931"/>
            <a:ext cx="8168640" cy="4584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9539" y="6522111"/>
            <a:ext cx="249554" cy="224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63"/>
            <a:ext cx="9142730" cy="6856730"/>
            <a:chOff x="0" y="-63"/>
            <a:chExt cx="9142730" cy="6856730"/>
          </a:xfrm>
        </p:grpSpPr>
        <p:sp>
          <p:nvSpPr>
            <p:cNvPr id="3" name="object 3"/>
            <p:cNvSpPr/>
            <p:nvPr/>
          </p:nvSpPr>
          <p:spPr>
            <a:xfrm>
              <a:off x="6350" y="6286"/>
              <a:ext cx="9130030" cy="6844030"/>
            </a:xfrm>
            <a:custGeom>
              <a:avLst/>
              <a:gdLst/>
              <a:ahLst/>
              <a:cxnLst/>
              <a:rect l="l" t="t" r="r" b="b"/>
              <a:pathLst>
                <a:path w="9130030" h="6844030">
                  <a:moveTo>
                    <a:pt x="0" y="6843776"/>
                  </a:moveTo>
                  <a:lnTo>
                    <a:pt x="9129776" y="6843776"/>
                  </a:lnTo>
                  <a:lnTo>
                    <a:pt x="9129776" y="0"/>
                  </a:lnTo>
                  <a:lnTo>
                    <a:pt x="0" y="0"/>
                  </a:lnTo>
                  <a:lnTo>
                    <a:pt x="0" y="6843776"/>
                  </a:lnTo>
                  <a:close/>
                </a:path>
              </a:pathLst>
            </a:custGeom>
            <a:ln w="12699">
              <a:solidFill>
                <a:srgbClr val="B7B7B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78775" y="5799136"/>
              <a:ext cx="1109662" cy="1014412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37997" y="3933570"/>
            <a:ext cx="3148330" cy="17415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000099"/>
                </a:solidFill>
                <a:latin typeface="Calibri"/>
                <a:cs typeface="Calibri"/>
              </a:rPr>
              <a:t>SWEN-</a:t>
            </a:r>
            <a:r>
              <a:rPr lang="en-US" sz="2400" b="1" spc="-25" dirty="0">
                <a:solidFill>
                  <a:srgbClr val="000099"/>
                </a:solidFill>
                <a:latin typeface="Calibri"/>
                <a:cs typeface="Calibri"/>
              </a:rPr>
              <a:t>610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b="1" dirty="0">
                <a:solidFill>
                  <a:srgbClr val="000099"/>
                </a:solidFill>
                <a:latin typeface="Calibri"/>
                <a:cs typeface="Calibri"/>
              </a:rPr>
              <a:t>Foundations of Software Engineering</a:t>
            </a:r>
            <a:endParaRPr sz="2400" dirty="0">
              <a:latin typeface="Calibri"/>
              <a:cs typeface="Calibri"/>
            </a:endParaRPr>
          </a:p>
          <a:p>
            <a:pPr marL="12700" marR="31115">
              <a:lnSpc>
                <a:spcPct val="100000"/>
              </a:lnSpc>
              <a:spcBef>
                <a:spcPts val="1010"/>
              </a:spcBef>
            </a:pP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Department</a:t>
            </a:r>
            <a:r>
              <a:rPr sz="1600" b="1" spc="-3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Software</a:t>
            </a:r>
            <a:r>
              <a:rPr sz="1600" b="1" spc="-2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Engineering Rochester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Institute</a:t>
            </a:r>
            <a:r>
              <a:rPr sz="1600" b="1" spc="-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4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Technology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Effective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Team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Communications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94811" y="1626732"/>
            <a:ext cx="3586222" cy="41530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5240" marR="5080">
              <a:lnSpc>
                <a:spcPts val="2990"/>
              </a:lnSpc>
              <a:spcBef>
                <a:spcPts val="505"/>
              </a:spcBef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Manager</a:t>
            </a:r>
            <a:r>
              <a:rPr spc="-65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interested</a:t>
            </a:r>
            <a:r>
              <a:rPr spc="-6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progress</a:t>
            </a:r>
            <a:r>
              <a:rPr spc="-60" dirty="0"/>
              <a:t> </a:t>
            </a:r>
            <a:r>
              <a:rPr spc="-25" dirty="0"/>
              <a:t>and </a:t>
            </a:r>
            <a:r>
              <a:rPr dirty="0"/>
              <a:t>individual</a:t>
            </a:r>
            <a:r>
              <a:rPr spc="-135" dirty="0"/>
              <a:t> </a:t>
            </a:r>
            <a:r>
              <a:rPr spc="-10" dirty="0"/>
              <a:t>accountability.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11323" y="6209155"/>
            <a:ext cx="4849495" cy="565785"/>
            <a:chOff x="2211323" y="6209155"/>
            <a:chExt cx="4849495" cy="5657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0389" y="6352902"/>
              <a:ext cx="3829394" cy="2683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1323" y="6209155"/>
              <a:ext cx="4849368" cy="56540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61238" y="1071880"/>
            <a:ext cx="7713980" cy="5530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Project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progress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projections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Card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flow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through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lists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(Trello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board)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backlog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(Trello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board)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Individual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accountability</a:t>
            </a:r>
            <a:endParaRPr sz="2800">
              <a:latin typeface="Arial"/>
              <a:cs typeface="Arial"/>
            </a:endParaRPr>
          </a:p>
          <a:p>
            <a:pPr marL="473075" marR="5080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Manager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(your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Instructor)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needs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know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who 	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has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done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what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work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on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project.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Team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members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need</a:t>
            </a:r>
            <a:r>
              <a:rPr sz="24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visibility</a:t>
            </a:r>
            <a:r>
              <a:rPr sz="24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4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artifacts</a:t>
            </a:r>
            <a:endParaRPr sz="2400">
              <a:latin typeface="Arial"/>
              <a:cs typeface="Arial"/>
            </a:endParaRPr>
          </a:p>
          <a:p>
            <a:pPr marL="696595" lvl="2" indent="-222250">
              <a:lnSpc>
                <a:spcPct val="100000"/>
              </a:lnSpc>
              <a:spcBef>
                <a:spcPts val="5"/>
              </a:spcBef>
              <a:buFont typeface="Wingdings"/>
              <a:buChar char=""/>
              <a:tabLst>
                <a:tab pos="696595" algn="l"/>
              </a:tabLst>
            </a:pP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Trello</a:t>
            </a:r>
            <a:r>
              <a:rPr sz="2200" spc="-5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card</a:t>
            </a:r>
            <a:r>
              <a:rPr sz="2200" spc="-6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80"/>
                </a:solidFill>
                <a:latin typeface="Arial"/>
                <a:cs typeface="Arial"/>
              </a:rPr>
              <a:t>log</a:t>
            </a:r>
            <a:endParaRPr sz="2200">
              <a:latin typeface="Arial"/>
              <a:cs typeface="Arial"/>
            </a:endParaRPr>
          </a:p>
          <a:p>
            <a:pPr marL="696595" lvl="2" indent="-222250">
              <a:lnSpc>
                <a:spcPct val="100000"/>
              </a:lnSpc>
              <a:buFont typeface="Wingdings"/>
              <a:buChar char=""/>
              <a:tabLst>
                <a:tab pos="696595" algn="l"/>
              </a:tabLst>
            </a:pP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Slack</a:t>
            </a:r>
            <a:r>
              <a:rPr sz="22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channel</a:t>
            </a:r>
            <a:r>
              <a:rPr sz="22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presence</a:t>
            </a:r>
            <a:r>
              <a:rPr sz="2200" spc="-7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with</a:t>
            </a:r>
            <a:r>
              <a:rPr sz="2200" spc="-8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meaningful</a:t>
            </a:r>
            <a:r>
              <a:rPr sz="220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Arial"/>
                <a:cs typeface="Arial"/>
              </a:rPr>
              <a:t>contributions</a:t>
            </a:r>
            <a:endParaRPr sz="2200">
              <a:latin typeface="Arial"/>
              <a:cs typeface="Arial"/>
            </a:endParaRPr>
          </a:p>
          <a:p>
            <a:pPr marL="696595" lvl="2" indent="-222250">
              <a:lnSpc>
                <a:spcPct val="100000"/>
              </a:lnSpc>
              <a:buFont typeface="Wingdings"/>
              <a:buChar char=""/>
              <a:tabLst>
                <a:tab pos="696595" algn="l"/>
              </a:tabLst>
            </a:pP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Code</a:t>
            </a:r>
            <a:r>
              <a:rPr sz="220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level</a:t>
            </a:r>
            <a:r>
              <a:rPr sz="2200" spc="-7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Arial"/>
                <a:cs typeface="Arial"/>
              </a:rPr>
              <a:t>contributions</a:t>
            </a:r>
            <a:endParaRPr sz="2200">
              <a:latin typeface="Arial"/>
              <a:cs typeface="Arial"/>
            </a:endParaRPr>
          </a:p>
          <a:p>
            <a:pPr marL="926465" lvl="3" indent="-229870">
              <a:lnSpc>
                <a:spcPct val="100000"/>
              </a:lnSpc>
              <a:spcBef>
                <a:spcPts val="440"/>
              </a:spcBef>
              <a:buChar char="–"/>
              <a:tabLst>
                <a:tab pos="926465" algn="l"/>
              </a:tabLst>
            </a:pP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Commits </a:t>
            </a:r>
            <a:r>
              <a:rPr sz="1800" spc="-10" dirty="0">
                <a:solidFill>
                  <a:srgbClr val="000080"/>
                </a:solidFill>
                <a:latin typeface="Arial"/>
                <a:cs typeface="Arial"/>
              </a:rPr>
              <a:t>performed</a:t>
            </a:r>
            <a:endParaRPr sz="1800">
              <a:latin typeface="Arial"/>
              <a:cs typeface="Arial"/>
            </a:endParaRPr>
          </a:p>
          <a:p>
            <a:pPr marL="926465" lvl="3" indent="-229870">
              <a:lnSpc>
                <a:spcPct val="100000"/>
              </a:lnSpc>
              <a:spcBef>
                <a:spcPts val="430"/>
              </a:spcBef>
              <a:buChar char="–"/>
              <a:tabLst>
                <a:tab pos="926465" algn="l"/>
              </a:tabLst>
            </a:pP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Issues </a:t>
            </a:r>
            <a:r>
              <a:rPr sz="1800" spc="-10" dirty="0">
                <a:solidFill>
                  <a:srgbClr val="000080"/>
                </a:solidFill>
                <a:latin typeface="Arial"/>
                <a:cs typeface="Arial"/>
              </a:rPr>
              <a:t>opened/closed</a:t>
            </a:r>
            <a:endParaRPr sz="1800">
              <a:latin typeface="Arial"/>
              <a:cs typeface="Arial"/>
            </a:endParaRPr>
          </a:p>
          <a:p>
            <a:pPr marL="926465" lvl="3" indent="-229870">
              <a:lnSpc>
                <a:spcPts val="2155"/>
              </a:lnSpc>
              <a:spcBef>
                <a:spcPts val="434"/>
              </a:spcBef>
              <a:buChar char="–"/>
              <a:tabLst>
                <a:tab pos="926465" algn="l"/>
              </a:tabLst>
            </a:pP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Pull</a:t>
            </a:r>
            <a:r>
              <a:rPr sz="1800" spc="-2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0080"/>
                </a:solidFill>
                <a:latin typeface="Arial"/>
                <a:cs typeface="Arial"/>
              </a:rPr>
              <a:t>requests</a:t>
            </a:r>
            <a:r>
              <a:rPr sz="1800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000080"/>
                </a:solidFill>
                <a:latin typeface="Arial"/>
                <a:cs typeface="Arial"/>
              </a:rPr>
              <a:t>issued/reviewed</a:t>
            </a:r>
            <a:endParaRPr sz="1800">
              <a:latin typeface="Arial"/>
              <a:cs typeface="Arial"/>
            </a:endParaRPr>
          </a:p>
          <a:p>
            <a:pPr marL="696595" lvl="2" indent="-222250">
              <a:lnSpc>
                <a:spcPts val="2635"/>
              </a:lnSpc>
              <a:buFont typeface="Wingdings"/>
              <a:buChar char=""/>
              <a:tabLst>
                <a:tab pos="696595" algn="l"/>
              </a:tabLst>
            </a:pP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Peer</a:t>
            </a:r>
            <a:r>
              <a:rPr sz="22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Arial"/>
                <a:cs typeface="Arial"/>
              </a:rPr>
              <a:t>evaluations</a:t>
            </a:r>
            <a:endParaRPr sz="2200">
              <a:latin typeface="Arial"/>
              <a:cs typeface="Arial"/>
            </a:endParaRPr>
          </a:p>
          <a:p>
            <a:pPr marL="1955164">
              <a:lnSpc>
                <a:spcPct val="100000"/>
              </a:lnSpc>
              <a:spcBef>
                <a:spcPts val="630"/>
              </a:spcBef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Elements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()s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related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5240" marR="5080">
              <a:lnSpc>
                <a:spcPts val="2990"/>
              </a:lnSpc>
              <a:spcBef>
                <a:spcPts val="505"/>
              </a:spcBef>
            </a:pPr>
            <a:r>
              <a:rPr dirty="0"/>
              <a:t>These</a:t>
            </a:r>
            <a:r>
              <a:rPr spc="-65" dirty="0"/>
              <a:t> </a:t>
            </a:r>
            <a:r>
              <a:rPr dirty="0"/>
              <a:t>same</a:t>
            </a:r>
            <a:r>
              <a:rPr spc="-70" dirty="0"/>
              <a:t> </a:t>
            </a:r>
            <a:r>
              <a:rPr dirty="0"/>
              <a:t>tools</a:t>
            </a:r>
            <a:r>
              <a:rPr spc="-75" dirty="0"/>
              <a:t> </a:t>
            </a:r>
            <a:r>
              <a:rPr dirty="0"/>
              <a:t>were</a:t>
            </a:r>
            <a:r>
              <a:rPr spc="-75" dirty="0"/>
              <a:t> </a:t>
            </a:r>
            <a:r>
              <a:rPr dirty="0"/>
              <a:t>used</a:t>
            </a:r>
            <a:r>
              <a:rPr spc="-65" dirty="0"/>
              <a:t> </a:t>
            </a:r>
            <a:r>
              <a:rPr dirty="0"/>
              <a:t>while</a:t>
            </a:r>
            <a:r>
              <a:rPr spc="-75" dirty="0"/>
              <a:t> </a:t>
            </a:r>
            <a:r>
              <a:rPr dirty="0"/>
              <a:t>developing</a:t>
            </a:r>
            <a:r>
              <a:rPr spc="-65" dirty="0"/>
              <a:t> </a:t>
            </a:r>
            <a:r>
              <a:rPr spc="-25" dirty="0"/>
              <a:t>the </a:t>
            </a:r>
            <a:r>
              <a:rPr dirty="0"/>
              <a:t>course</a:t>
            </a:r>
            <a:r>
              <a:rPr spc="-4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every</a:t>
            </a:r>
            <a:r>
              <a:rPr spc="-45" dirty="0"/>
              <a:t> </a:t>
            </a:r>
            <a:r>
              <a:rPr dirty="0"/>
              <a:t>term</a:t>
            </a:r>
            <a:r>
              <a:rPr spc="-55" dirty="0"/>
              <a:t> </a:t>
            </a:r>
            <a:r>
              <a:rPr dirty="0"/>
              <a:t>while</a:t>
            </a:r>
            <a:r>
              <a:rPr spc="-55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spc="-10" dirty="0"/>
              <a:t>taught.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125" y="964057"/>
            <a:ext cx="7998206" cy="280289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23125" y="3930954"/>
            <a:ext cx="2194814" cy="26788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006850" y="2445359"/>
            <a:ext cx="1231265" cy="610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8105" marR="5080" indent="-66040">
              <a:lnSpc>
                <a:spcPct val="1201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Planning</a:t>
            </a:r>
            <a:r>
              <a:rPr sz="16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with </a:t>
            </a:r>
            <a:r>
              <a:rPr sz="1600" dirty="0">
                <a:solidFill>
                  <a:srgbClr val="FFFFFF"/>
                </a:solidFill>
                <a:latin typeface="Arial"/>
                <a:cs typeface="Arial"/>
              </a:rPr>
              <a:t>Trello</a:t>
            </a:r>
            <a:r>
              <a:rPr sz="1600" spc="-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Arial"/>
                <a:cs typeface="Arial"/>
              </a:rPr>
              <a:t>board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92298" y="4132046"/>
            <a:ext cx="3455035" cy="203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33575">
              <a:lnSpc>
                <a:spcPct val="120000"/>
              </a:lnSpc>
              <a:spcBef>
                <a:spcPts val="100"/>
              </a:spcBef>
            </a:pPr>
            <a:r>
              <a:rPr sz="1600" spc="-10" dirty="0">
                <a:latin typeface="Arial"/>
                <a:cs typeface="Arial"/>
              </a:rPr>
              <a:t>Communication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coordination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600" dirty="0">
                <a:latin typeface="Arial"/>
                <a:cs typeface="Arial"/>
              </a:rPr>
              <a:t>using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Slack</a:t>
            </a:r>
            <a:r>
              <a:rPr sz="1600" spc="-10" dirty="0">
                <a:latin typeface="Arial"/>
                <a:cs typeface="Arial"/>
              </a:rPr>
              <a:t> channels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1600">
              <a:latin typeface="Arial"/>
              <a:cs typeface="Arial"/>
            </a:endParaRPr>
          </a:p>
          <a:p>
            <a:pPr marL="1363980" marR="5080">
              <a:lnSpc>
                <a:spcPct val="12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Content</a:t>
            </a:r>
            <a:r>
              <a:rPr sz="1600" spc="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development </a:t>
            </a:r>
            <a:r>
              <a:rPr sz="1600" dirty="0">
                <a:latin typeface="Arial"/>
                <a:cs typeface="Arial"/>
              </a:rPr>
              <a:t>using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feature </a:t>
            </a:r>
            <a:r>
              <a:rPr sz="1600" dirty="0">
                <a:latin typeface="Arial"/>
                <a:cs typeface="Arial"/>
              </a:rPr>
              <a:t>branch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each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topic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69610" y="3930929"/>
            <a:ext cx="3351657" cy="2286000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5240" marR="5080">
              <a:lnSpc>
                <a:spcPts val="2990"/>
              </a:lnSpc>
              <a:spcBef>
                <a:spcPts val="505"/>
              </a:spcBef>
            </a:pPr>
            <a:r>
              <a:rPr dirty="0"/>
              <a:t>There</a:t>
            </a:r>
            <a:r>
              <a:rPr spc="-80" dirty="0"/>
              <a:t> </a:t>
            </a:r>
            <a:r>
              <a:rPr dirty="0"/>
              <a:t>are</a:t>
            </a:r>
            <a:r>
              <a:rPr spc="-80" dirty="0"/>
              <a:t> </a:t>
            </a:r>
            <a:r>
              <a:rPr dirty="0"/>
              <a:t>multiple</a:t>
            </a:r>
            <a:r>
              <a:rPr spc="-80" dirty="0"/>
              <a:t> </a:t>
            </a:r>
            <a:r>
              <a:rPr dirty="0"/>
              <a:t>stakeholders</a:t>
            </a:r>
            <a:r>
              <a:rPr spc="-80" dirty="0"/>
              <a:t> </a:t>
            </a:r>
            <a:r>
              <a:rPr dirty="0"/>
              <a:t>who</a:t>
            </a:r>
            <a:r>
              <a:rPr spc="-85" dirty="0"/>
              <a:t> </a:t>
            </a:r>
            <a:r>
              <a:rPr dirty="0"/>
              <a:t>have</a:t>
            </a:r>
            <a:r>
              <a:rPr spc="-70" dirty="0"/>
              <a:t> </a:t>
            </a:r>
            <a:r>
              <a:rPr spc="-25" dirty="0"/>
              <a:t>an </a:t>
            </a:r>
            <a:r>
              <a:rPr dirty="0"/>
              <a:t>interest</a:t>
            </a:r>
            <a:r>
              <a:rPr spc="-7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software</a:t>
            </a:r>
            <a:r>
              <a:rPr spc="-70" dirty="0"/>
              <a:t> </a:t>
            </a:r>
            <a:r>
              <a:rPr dirty="0"/>
              <a:t>development</a:t>
            </a:r>
            <a:r>
              <a:rPr spc="-75" dirty="0"/>
              <a:t> </a:t>
            </a:r>
            <a:r>
              <a:rPr spc="-10" dirty="0"/>
              <a:t>project.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61238" y="1236598"/>
            <a:ext cx="7773034" cy="4689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marR="123825" indent="-23050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3204" algn="l"/>
              </a:tabLst>
            </a:pPr>
            <a:r>
              <a:rPr sz="2800" dirty="0">
                <a:latin typeface="Arial"/>
                <a:cs typeface="Arial"/>
              </a:rPr>
              <a:t>‘an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individual,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group,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organization,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who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may </a:t>
            </a:r>
            <a:r>
              <a:rPr sz="2800" dirty="0">
                <a:latin typeface="Arial"/>
                <a:cs typeface="Arial"/>
              </a:rPr>
              <a:t>affect,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affected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perceive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itself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to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be </a:t>
            </a:r>
            <a:r>
              <a:rPr sz="2800" dirty="0">
                <a:latin typeface="Arial"/>
                <a:cs typeface="Arial"/>
              </a:rPr>
              <a:t>affected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decision,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activity,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outcome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project’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(Project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Management</a:t>
            </a:r>
            <a:r>
              <a:rPr sz="2800" spc="-1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Institute,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2013)</a:t>
            </a:r>
            <a:endParaRPr sz="28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Some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stakeholders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include: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owner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(customer/sponsor)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users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Project</a:t>
            </a:r>
            <a:r>
              <a:rPr sz="2400" b="1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team</a:t>
            </a:r>
            <a:r>
              <a:rPr sz="2400" b="1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members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Manager</a:t>
            </a:r>
            <a:endParaRPr sz="2400">
              <a:latin typeface="Arial"/>
              <a:cs typeface="Arial"/>
            </a:endParaRPr>
          </a:p>
          <a:p>
            <a:pPr marL="243204" marR="5080" indent="-230504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3204" algn="l"/>
              </a:tabLst>
            </a:pPr>
            <a:r>
              <a:rPr sz="2800" dirty="0">
                <a:latin typeface="Arial"/>
                <a:cs typeface="Arial"/>
              </a:rPr>
              <a:t>Each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stakeholder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has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different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set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interests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communication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needs.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5240" marR="5080">
              <a:lnSpc>
                <a:spcPts val="2990"/>
              </a:lnSpc>
              <a:spcBef>
                <a:spcPts val="505"/>
              </a:spcBef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Product</a:t>
            </a:r>
            <a:r>
              <a:rPr spc="-65" dirty="0"/>
              <a:t> </a:t>
            </a:r>
            <a:r>
              <a:rPr dirty="0"/>
              <a:t>Owner</a:t>
            </a:r>
            <a:r>
              <a:rPr spc="-70" dirty="0"/>
              <a:t> </a:t>
            </a:r>
            <a:r>
              <a:rPr dirty="0"/>
              <a:t>is</a:t>
            </a:r>
            <a:r>
              <a:rPr spc="-70" dirty="0"/>
              <a:t> </a:t>
            </a:r>
            <a:r>
              <a:rPr dirty="0"/>
              <a:t>mainly</a:t>
            </a:r>
            <a:r>
              <a:rPr spc="-70" dirty="0"/>
              <a:t> </a:t>
            </a:r>
            <a:r>
              <a:rPr dirty="0"/>
              <a:t>concerned</a:t>
            </a:r>
            <a:r>
              <a:rPr spc="-60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spc="-25" dirty="0"/>
              <a:t>the </a:t>
            </a:r>
            <a:r>
              <a:rPr dirty="0"/>
              <a:t>project</a:t>
            </a:r>
            <a:r>
              <a:rPr spc="-80" dirty="0"/>
              <a:t> </a:t>
            </a:r>
            <a:r>
              <a:rPr dirty="0"/>
              <a:t>satisfies</a:t>
            </a:r>
            <a:r>
              <a:rPr spc="-75" dirty="0"/>
              <a:t> </a:t>
            </a:r>
            <a:r>
              <a:rPr dirty="0"/>
              <a:t>their</a:t>
            </a:r>
            <a:r>
              <a:rPr spc="-85" dirty="0"/>
              <a:t> </a:t>
            </a:r>
            <a:r>
              <a:rPr spc="-10" dirty="0"/>
              <a:t>needs.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61238" y="1157223"/>
            <a:ext cx="8067675" cy="444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Is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team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building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right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project?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Vision</a:t>
            </a:r>
            <a:r>
              <a:rPr sz="2400" b="1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statement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4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features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Enumeration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epics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user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stories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Priority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user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stories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Is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team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building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project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right?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Acceptance</a:t>
            </a:r>
            <a:r>
              <a:rPr sz="2400" b="1" i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tests</a:t>
            </a:r>
            <a:r>
              <a:rPr sz="2400" b="1" i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400" b="1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each</a:t>
            </a:r>
            <a:r>
              <a:rPr sz="2400" b="1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story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Term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Instructor is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 Product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Owner</a:t>
            </a:r>
            <a:endParaRPr sz="2400">
              <a:latin typeface="Arial"/>
              <a:cs typeface="Arial"/>
            </a:endParaRPr>
          </a:p>
          <a:p>
            <a:pPr marL="473075" marR="5080" lvl="1" indent="-226060">
              <a:lnSpc>
                <a:spcPct val="100000"/>
              </a:lnSpc>
              <a:buFont typeface="Arial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Trello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board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detailing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epics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user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stories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with 	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priority</a:t>
            </a:r>
            <a:r>
              <a:rPr sz="24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acceptance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criteria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If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it is</a:t>
            </a:r>
            <a:r>
              <a:rPr sz="2400" b="1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not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Trello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board,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it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is not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project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5240" marR="5080">
              <a:lnSpc>
                <a:spcPts val="2990"/>
              </a:lnSpc>
              <a:spcBef>
                <a:spcPts val="505"/>
              </a:spcBef>
            </a:pPr>
            <a:r>
              <a:rPr dirty="0"/>
              <a:t>The</a:t>
            </a:r>
            <a:r>
              <a:rPr spc="-75" dirty="0"/>
              <a:t> </a:t>
            </a:r>
            <a:r>
              <a:rPr dirty="0"/>
              <a:t>Product</a:t>
            </a:r>
            <a:r>
              <a:rPr spc="-65" dirty="0"/>
              <a:t> </a:t>
            </a:r>
            <a:r>
              <a:rPr dirty="0"/>
              <a:t>Users</a:t>
            </a:r>
            <a:r>
              <a:rPr spc="-60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dirty="0"/>
              <a:t>concerned</a:t>
            </a:r>
            <a:r>
              <a:rPr spc="-60" dirty="0"/>
              <a:t> </a:t>
            </a:r>
            <a:r>
              <a:rPr dirty="0"/>
              <a:t>with</a:t>
            </a:r>
            <a:r>
              <a:rPr spc="-7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overall </a:t>
            </a:r>
            <a:r>
              <a:rPr dirty="0"/>
              <a:t>user</a:t>
            </a:r>
            <a:r>
              <a:rPr spc="-55" dirty="0"/>
              <a:t> </a:t>
            </a:r>
            <a:r>
              <a:rPr spc="-10" dirty="0"/>
              <a:t>experience.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261238" y="1206880"/>
            <a:ext cx="7990205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What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experience?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User</a:t>
            </a:r>
            <a:r>
              <a:rPr sz="2400" b="1" i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interface</a:t>
            </a:r>
            <a:r>
              <a:rPr sz="2400" b="1" i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Workflow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using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product</a:t>
            </a:r>
            <a:endParaRPr sz="2400">
              <a:latin typeface="Arial"/>
              <a:cs typeface="Arial"/>
            </a:endParaRPr>
          </a:p>
          <a:p>
            <a:pPr marL="473075" marR="972185" lvl="1" indent="-226060">
              <a:lnSpc>
                <a:spcPct val="100000"/>
              </a:lnSpc>
              <a:buFont typeface="Arial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Interface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4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other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elements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business 	processes</a:t>
            </a:r>
            <a:endParaRPr sz="2400">
              <a:latin typeface="Arial"/>
              <a:cs typeface="Arial"/>
            </a:endParaRPr>
          </a:p>
          <a:p>
            <a:pPr marL="243204" marR="5080" indent="-230504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3204" algn="l"/>
              </a:tabLst>
            </a:pPr>
            <a:r>
              <a:rPr sz="2800" dirty="0">
                <a:latin typeface="Arial"/>
                <a:cs typeface="Arial"/>
              </a:rPr>
              <a:t>Project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teams,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unfortunately,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often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directly </a:t>
            </a:r>
            <a:r>
              <a:rPr sz="2800" dirty="0">
                <a:latin typeface="Arial"/>
                <a:cs typeface="Arial"/>
              </a:rPr>
              <a:t>deal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with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user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or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only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through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proxy.</a:t>
            </a:r>
            <a:endParaRPr sz="28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Term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Instructor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b="1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course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assistants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as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users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Other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teams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during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cross-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team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testing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5240" marR="5080">
              <a:lnSpc>
                <a:spcPts val="2990"/>
              </a:lnSpc>
              <a:spcBef>
                <a:spcPts val="505"/>
              </a:spcBef>
            </a:pPr>
            <a:r>
              <a:rPr dirty="0"/>
              <a:t>Project</a:t>
            </a:r>
            <a:r>
              <a:rPr spc="-105" dirty="0"/>
              <a:t> </a:t>
            </a:r>
            <a:r>
              <a:rPr dirty="0"/>
              <a:t>team</a:t>
            </a:r>
            <a:r>
              <a:rPr spc="-95" dirty="0"/>
              <a:t> </a:t>
            </a:r>
            <a:r>
              <a:rPr dirty="0"/>
              <a:t>members</a:t>
            </a:r>
            <a:r>
              <a:rPr spc="-95" dirty="0"/>
              <a:t> </a:t>
            </a:r>
            <a:r>
              <a:rPr dirty="0"/>
              <a:t>must</a:t>
            </a:r>
            <a:r>
              <a:rPr spc="-100" dirty="0"/>
              <a:t> </a:t>
            </a:r>
            <a:r>
              <a:rPr dirty="0"/>
              <a:t>communicate</a:t>
            </a:r>
            <a:r>
              <a:rPr spc="-90" dirty="0"/>
              <a:t> </a:t>
            </a:r>
            <a:r>
              <a:rPr spc="-10" dirty="0"/>
              <a:t>about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technical</a:t>
            </a:r>
            <a:r>
              <a:rPr spc="-60" dirty="0"/>
              <a:t> </a:t>
            </a:r>
            <a:r>
              <a:rPr dirty="0"/>
              <a:t>aspects</a:t>
            </a:r>
            <a:r>
              <a:rPr spc="-5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spc="-10" dirty="0"/>
              <a:t>project.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238" y="1033780"/>
            <a:ext cx="8272780" cy="517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spc="-10" dirty="0">
                <a:latin typeface="Arial"/>
                <a:cs typeface="Arial"/>
              </a:rPr>
              <a:t>Requirements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User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story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creation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24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Owner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(Trello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board)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spc="-1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Architectural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(UI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–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Application</a:t>
            </a:r>
            <a:r>
              <a:rPr sz="2400" b="1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–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Model)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Structural</a:t>
            </a:r>
            <a:r>
              <a:rPr sz="2400" b="1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r>
              <a:rPr sz="2400" b="1" i="1" spc="-8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(UML</a:t>
            </a:r>
            <a:r>
              <a:rPr sz="2400" b="1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class</a:t>
            </a:r>
            <a:r>
              <a:rPr sz="2400" b="1" i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structure</a:t>
            </a:r>
            <a:r>
              <a:rPr sz="2400" b="1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diagrams)</a:t>
            </a:r>
            <a:endParaRPr sz="2400">
              <a:latin typeface="Arial"/>
              <a:cs typeface="Arial"/>
            </a:endParaRPr>
          </a:p>
          <a:p>
            <a:pPr marL="473075" marR="662305" lvl="1" indent="-226060">
              <a:lnSpc>
                <a:spcPct val="100000"/>
              </a:lnSpc>
              <a:buFont typeface="Arial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Behavioral</a:t>
            </a:r>
            <a:r>
              <a:rPr sz="2400" b="1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r>
              <a:rPr sz="2400" b="1" i="1" spc="-8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(UML</a:t>
            </a:r>
            <a:r>
              <a:rPr sz="2400" b="1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sequence</a:t>
            </a:r>
            <a:r>
              <a:rPr sz="2400" b="1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b="1" i="1" spc="-7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statechart 	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diagrams,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web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application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interface)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Design</a:t>
            </a:r>
            <a:r>
              <a:rPr sz="2400" b="1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narratives</a:t>
            </a:r>
            <a:r>
              <a:rPr sz="24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(Design</a:t>
            </a:r>
            <a:r>
              <a:rPr sz="2400" b="1" i="1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discussion)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Whiteboard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designs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spc="-20" dirty="0">
                <a:latin typeface="Arial"/>
                <a:cs typeface="Arial"/>
              </a:rPr>
              <a:t>Code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Coding</a:t>
            </a:r>
            <a:r>
              <a:rPr sz="2400" b="1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style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guidelines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(Google</a:t>
            </a:r>
            <a:r>
              <a:rPr sz="24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Java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style)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Code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reviews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(GitHub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pull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requests)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Version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control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support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(GitHub)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1323" y="6209155"/>
            <a:ext cx="4849495" cy="565785"/>
            <a:chOff x="2211323" y="6209155"/>
            <a:chExt cx="4849495" cy="565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0389" y="6352902"/>
              <a:ext cx="3829394" cy="2683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1323" y="6209155"/>
              <a:ext cx="4849368" cy="5654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03704" y="6295395"/>
            <a:ext cx="469138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Elements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()s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related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5240" marR="5080">
              <a:lnSpc>
                <a:spcPts val="2990"/>
              </a:lnSpc>
              <a:spcBef>
                <a:spcPts val="505"/>
              </a:spcBef>
            </a:pPr>
            <a:r>
              <a:rPr dirty="0"/>
              <a:t>Project</a:t>
            </a:r>
            <a:r>
              <a:rPr spc="-105" dirty="0"/>
              <a:t> </a:t>
            </a:r>
            <a:r>
              <a:rPr dirty="0"/>
              <a:t>team</a:t>
            </a:r>
            <a:r>
              <a:rPr spc="-95" dirty="0"/>
              <a:t> </a:t>
            </a:r>
            <a:r>
              <a:rPr dirty="0"/>
              <a:t>members</a:t>
            </a:r>
            <a:r>
              <a:rPr spc="-95" dirty="0"/>
              <a:t> </a:t>
            </a:r>
            <a:r>
              <a:rPr dirty="0"/>
              <a:t>must</a:t>
            </a:r>
            <a:r>
              <a:rPr spc="-100" dirty="0"/>
              <a:t> </a:t>
            </a:r>
            <a:r>
              <a:rPr dirty="0"/>
              <a:t>communicate</a:t>
            </a:r>
            <a:r>
              <a:rPr spc="-90" dirty="0"/>
              <a:t> </a:t>
            </a:r>
            <a:r>
              <a:rPr spc="-10" dirty="0"/>
              <a:t>about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process</a:t>
            </a:r>
            <a:r>
              <a:rPr spc="-4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doing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project.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238" y="1186942"/>
            <a:ext cx="8267700" cy="461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spc="-10" dirty="0">
                <a:latin typeface="Arial"/>
                <a:cs typeface="Arial"/>
              </a:rPr>
              <a:t>Planning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Sprint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planning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backlog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refinement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(Trello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board)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5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Operational</a:t>
            </a:r>
            <a:r>
              <a:rPr sz="2800" spc="-17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information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Stand-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up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meetings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(in-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person,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Skype/Hangout,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Slack)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Information</a:t>
            </a:r>
            <a:r>
              <a:rPr sz="2400" b="1" i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exchange</a:t>
            </a:r>
            <a:r>
              <a:rPr sz="2400" b="1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(Slack)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Information</a:t>
            </a:r>
            <a:r>
              <a:rPr sz="24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archive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(Trello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card)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Team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coordination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Meeting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scheduling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(Doodle,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When2Meet)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Information</a:t>
            </a:r>
            <a:r>
              <a:rPr sz="2400" b="1" i="1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exchange</a:t>
            </a:r>
            <a:r>
              <a:rPr sz="2400" b="1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(Slack)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Telling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others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about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project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(Demos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presentations)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211323" y="6209155"/>
            <a:ext cx="4849495" cy="565785"/>
            <a:chOff x="2211323" y="6209155"/>
            <a:chExt cx="4849495" cy="56578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30389" y="6352902"/>
              <a:ext cx="3829394" cy="2683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11323" y="6209155"/>
              <a:ext cx="4849368" cy="5654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203704" y="6295395"/>
            <a:ext cx="469138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0"/>
              </a:lnSpc>
            </a:pP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Elements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()s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related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term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5240" marR="5080">
              <a:lnSpc>
                <a:spcPts val="2990"/>
              </a:lnSpc>
              <a:spcBef>
                <a:spcPts val="505"/>
              </a:spcBef>
            </a:pPr>
            <a:r>
              <a:rPr dirty="0"/>
              <a:t>Your</a:t>
            </a:r>
            <a:r>
              <a:rPr spc="-70" dirty="0"/>
              <a:t> </a:t>
            </a:r>
            <a:r>
              <a:rPr dirty="0"/>
              <a:t>team</a:t>
            </a:r>
            <a:r>
              <a:rPr spc="-60" dirty="0"/>
              <a:t> </a:t>
            </a:r>
            <a:r>
              <a:rPr dirty="0"/>
              <a:t>must</a:t>
            </a:r>
            <a:r>
              <a:rPr spc="-60" dirty="0"/>
              <a:t> </a:t>
            </a:r>
            <a:r>
              <a:rPr dirty="0"/>
              <a:t>determine</a:t>
            </a:r>
            <a:r>
              <a:rPr spc="-50" dirty="0"/>
              <a:t> </a:t>
            </a:r>
            <a:r>
              <a:rPr dirty="0"/>
              <a:t>what</a:t>
            </a:r>
            <a:r>
              <a:rPr spc="-70" dirty="0"/>
              <a:t> </a:t>
            </a:r>
            <a:r>
              <a:rPr spc="-10" dirty="0"/>
              <a:t>communication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virtual</a:t>
            </a:r>
            <a:r>
              <a:rPr spc="-3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better</a:t>
            </a:r>
            <a:r>
              <a:rPr spc="-35" dirty="0"/>
              <a:t> </a:t>
            </a:r>
            <a:r>
              <a:rPr spc="-10" dirty="0"/>
              <a:t>face-</a:t>
            </a:r>
            <a:r>
              <a:rPr spc="-20" dirty="0"/>
              <a:t>to-</a:t>
            </a:r>
            <a:r>
              <a:rPr spc="-10" dirty="0"/>
              <a:t>face.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1238" y="1137792"/>
            <a:ext cx="8209280" cy="502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marR="5080" indent="-23050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3204" algn="l"/>
              </a:tabLst>
            </a:pPr>
            <a:r>
              <a:rPr sz="2800" dirty="0">
                <a:latin typeface="Arial"/>
                <a:cs typeface="Arial"/>
              </a:rPr>
              <a:t>Improved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communication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#1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item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teams </a:t>
            </a:r>
            <a:r>
              <a:rPr sz="2800" dirty="0">
                <a:latin typeface="Arial"/>
                <a:cs typeface="Arial"/>
              </a:rPr>
              <a:t>say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would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help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them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more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effective</a:t>
            </a:r>
            <a:endParaRPr sz="2800">
              <a:latin typeface="Arial"/>
              <a:cs typeface="Arial"/>
            </a:endParaRPr>
          </a:p>
          <a:p>
            <a:pPr marL="243204" marR="455295" indent="-230504">
              <a:lnSpc>
                <a:spcPct val="100000"/>
              </a:lnSpc>
              <a:spcBef>
                <a:spcPts val="835"/>
              </a:spcBef>
              <a:buFont typeface="Wingdings"/>
              <a:buChar char=""/>
              <a:tabLst>
                <a:tab pos="243204" algn="l"/>
              </a:tabLst>
            </a:pPr>
            <a:r>
              <a:rPr sz="2800" dirty="0">
                <a:latin typeface="Arial"/>
                <a:cs typeface="Arial"/>
              </a:rPr>
              <a:t>Most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would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agree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face-to-</a:t>
            </a:r>
            <a:r>
              <a:rPr sz="2800" dirty="0">
                <a:latin typeface="Arial"/>
                <a:cs typeface="Arial"/>
              </a:rPr>
              <a:t>face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meeting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best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communication.</a:t>
            </a:r>
            <a:endParaRPr sz="2800">
              <a:latin typeface="Arial"/>
              <a:cs typeface="Arial"/>
            </a:endParaRPr>
          </a:p>
          <a:p>
            <a:pPr marL="243204" marR="62230" indent="-230504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3204" algn="l"/>
              </a:tabLst>
            </a:pPr>
            <a:r>
              <a:rPr sz="2800" dirty="0">
                <a:latin typeface="Arial"/>
                <a:cs typeface="Arial"/>
              </a:rPr>
              <a:t>The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nature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modern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software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development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often </a:t>
            </a:r>
            <a:r>
              <a:rPr sz="2800" dirty="0">
                <a:latin typeface="Arial"/>
                <a:cs typeface="Arial"/>
              </a:rPr>
              <a:t>does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not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permit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this.</a:t>
            </a:r>
            <a:endParaRPr sz="28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An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effective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software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development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team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balances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5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Virtual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vs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face-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to-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face</a:t>
            </a:r>
            <a:r>
              <a:rPr sz="2400" b="1" i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meeting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Asynchronous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vs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synchronous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communication</a:t>
            </a:r>
            <a:endParaRPr sz="2400">
              <a:latin typeface="Arial"/>
              <a:cs typeface="Arial"/>
            </a:endParaRPr>
          </a:p>
          <a:p>
            <a:pPr marL="243204" marR="697865" indent="-230504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3204" algn="l"/>
              </a:tabLst>
            </a:pPr>
            <a:r>
              <a:rPr sz="2800" b="1" dirty="0">
                <a:latin typeface="Arial"/>
                <a:cs typeface="Arial"/>
              </a:rPr>
              <a:t>BUT</a:t>
            </a:r>
            <a:r>
              <a:rPr sz="2800" dirty="0">
                <a:latin typeface="Arial"/>
                <a:cs typeface="Arial"/>
              </a:rPr>
              <a:t>…most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work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will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be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done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asynchronously </a:t>
            </a:r>
            <a:r>
              <a:rPr sz="2800" dirty="0">
                <a:latin typeface="Arial"/>
                <a:cs typeface="Arial"/>
              </a:rPr>
              <a:t>including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coding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2450"/>
            <a:ext cx="8251190" cy="8318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marR="5080">
              <a:lnSpc>
                <a:spcPts val="2990"/>
              </a:lnSpc>
              <a:spcBef>
                <a:spcPts val="505"/>
              </a:spcBef>
              <a:tabLst>
                <a:tab pos="2937510" algn="l"/>
              </a:tabLst>
            </a:pPr>
            <a:r>
              <a:rPr dirty="0"/>
              <a:t>A</a:t>
            </a:r>
            <a:r>
              <a:rPr spc="-65" dirty="0"/>
              <a:t> </a:t>
            </a:r>
            <a:r>
              <a:rPr i="1" dirty="0">
                <a:latin typeface="Arial"/>
                <a:cs typeface="Arial"/>
              </a:rPr>
              <a:t>Standup</a:t>
            </a:r>
            <a:r>
              <a:rPr i="1" spc="-40" dirty="0">
                <a:latin typeface="Arial"/>
                <a:cs typeface="Arial"/>
              </a:rPr>
              <a:t> </a:t>
            </a:r>
            <a:r>
              <a:rPr i="1" dirty="0">
                <a:latin typeface="Arial"/>
                <a:cs typeface="Arial"/>
              </a:rPr>
              <a:t>Meeting</a:t>
            </a:r>
            <a:r>
              <a:rPr i="1" spc="-45" dirty="0">
                <a:latin typeface="Arial"/>
                <a:cs typeface="Arial"/>
              </a:rPr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nearly</a:t>
            </a:r>
            <a:r>
              <a:rPr spc="-45" dirty="0"/>
              <a:t> </a:t>
            </a:r>
            <a:r>
              <a:rPr dirty="0"/>
              <a:t>daily</a:t>
            </a:r>
            <a:r>
              <a:rPr spc="-60" dirty="0"/>
              <a:t> </a:t>
            </a:r>
            <a:r>
              <a:rPr dirty="0"/>
              <a:t>form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20" dirty="0"/>
              <a:t>team </a:t>
            </a:r>
            <a:r>
              <a:rPr spc="-10" dirty="0"/>
              <a:t>communication.</a:t>
            </a:r>
            <a:r>
              <a:rPr dirty="0"/>
              <a:t>	Here's</a:t>
            </a:r>
            <a:r>
              <a:rPr spc="-50" dirty="0"/>
              <a:t> </a:t>
            </a:r>
            <a:r>
              <a:rPr dirty="0"/>
              <a:t>how</a:t>
            </a:r>
            <a:r>
              <a:rPr spc="-55" dirty="0"/>
              <a:t> </a:t>
            </a:r>
            <a:r>
              <a:rPr dirty="0"/>
              <a:t>it</a:t>
            </a:r>
            <a:r>
              <a:rPr spc="-50" dirty="0"/>
              <a:t> </a:t>
            </a:r>
            <a:r>
              <a:rPr spc="-10" dirty="0"/>
              <a:t>works…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61238" y="1355852"/>
            <a:ext cx="7596505" cy="3242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3204" marR="5080" indent="-230504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3204" algn="l"/>
              </a:tabLst>
            </a:pPr>
            <a:r>
              <a:rPr sz="2800" dirty="0">
                <a:latin typeface="Arial"/>
                <a:cs typeface="Arial"/>
              </a:rPr>
              <a:t>A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standup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is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time-</a:t>
            </a:r>
            <a:r>
              <a:rPr sz="2800" dirty="0">
                <a:latin typeface="Arial"/>
                <a:cs typeface="Arial"/>
              </a:rPr>
              <a:t>boxed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meeting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that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relates </a:t>
            </a:r>
            <a:r>
              <a:rPr sz="2800" dirty="0">
                <a:latin typeface="Arial"/>
                <a:cs typeface="Arial"/>
              </a:rPr>
              <a:t>progress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commitments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across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the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team.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This</a:t>
            </a:r>
            <a:r>
              <a:rPr sz="24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Development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Team's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meeting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run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Product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Owner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may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be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present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2570" algn="l"/>
              </a:tabLst>
            </a:pPr>
            <a:r>
              <a:rPr sz="2800" dirty="0">
                <a:latin typeface="Arial"/>
                <a:cs typeface="Arial"/>
              </a:rPr>
              <a:t>Each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team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member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answers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three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questions:</a:t>
            </a:r>
            <a:endParaRPr sz="28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What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did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yesterday?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What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will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do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today?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Are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there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any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impediments</a:t>
            </a:r>
            <a:r>
              <a:rPr sz="24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achieve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my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task?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5240" marR="5080">
              <a:lnSpc>
                <a:spcPts val="2990"/>
              </a:lnSpc>
              <a:spcBef>
                <a:spcPts val="505"/>
              </a:spcBef>
            </a:pPr>
            <a:r>
              <a:rPr dirty="0"/>
              <a:t>What</a:t>
            </a:r>
            <a:r>
              <a:rPr spc="-85" dirty="0"/>
              <a:t> </a:t>
            </a:r>
            <a:r>
              <a:rPr dirty="0"/>
              <a:t>are</a:t>
            </a:r>
            <a:r>
              <a:rPr spc="-80" dirty="0"/>
              <a:t> </a:t>
            </a:r>
            <a:r>
              <a:rPr dirty="0"/>
              <a:t>some</a:t>
            </a:r>
            <a:r>
              <a:rPr spc="-75" dirty="0"/>
              <a:t> </a:t>
            </a:r>
            <a:r>
              <a:rPr dirty="0"/>
              <a:t>common</a:t>
            </a:r>
            <a:r>
              <a:rPr spc="-75" dirty="0"/>
              <a:t> </a:t>
            </a:r>
            <a:r>
              <a:rPr dirty="0"/>
              <a:t>gotchas</a:t>
            </a:r>
            <a:r>
              <a:rPr spc="-75" dirty="0"/>
              <a:t> </a:t>
            </a:r>
            <a:r>
              <a:rPr dirty="0"/>
              <a:t>running</a:t>
            </a:r>
            <a:r>
              <a:rPr spc="-85" dirty="0"/>
              <a:t> </a:t>
            </a:r>
            <a:r>
              <a:rPr spc="-50" dirty="0"/>
              <a:t>a </a:t>
            </a:r>
            <a:r>
              <a:rPr dirty="0"/>
              <a:t>Standup</a:t>
            </a:r>
            <a:r>
              <a:rPr spc="-105" dirty="0"/>
              <a:t> </a:t>
            </a:r>
            <a:r>
              <a:rPr spc="-10" dirty="0"/>
              <a:t>Meeting?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5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2570" algn="l"/>
              </a:tabLst>
            </a:pPr>
            <a:r>
              <a:rPr spc="-10" dirty="0"/>
              <a:t>Examples:</a:t>
            </a: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non-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team-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member</a:t>
            </a:r>
            <a:r>
              <a:rPr sz="2400" b="1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directing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meeting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Team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lets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meeting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run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too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long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People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sit and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get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too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comfortable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People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digress on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technical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issues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People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try</a:t>
            </a:r>
            <a:r>
              <a:rPr sz="2400" b="1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400" b="1" i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solve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impediment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People</a:t>
            </a:r>
            <a:r>
              <a:rPr sz="2400" b="1" i="1" spc="-5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try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debate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merits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alternate</a:t>
            </a:r>
            <a:r>
              <a:rPr sz="2400" b="1" i="1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  <a:p>
            <a:pPr marL="242570" indent="-229870">
              <a:lnSpc>
                <a:spcPct val="100000"/>
              </a:lnSpc>
              <a:spcBef>
                <a:spcPts val="830"/>
              </a:spcBef>
              <a:buFont typeface="Wingdings"/>
              <a:buChar char=""/>
              <a:tabLst>
                <a:tab pos="242570" algn="l"/>
              </a:tabLst>
            </a:pPr>
            <a:r>
              <a:rPr spc="-10" dirty="0"/>
              <a:t>Solutions?</a:t>
            </a:r>
          </a:p>
          <a:p>
            <a:pPr marL="473709" lvl="1" indent="-226060">
              <a:lnSpc>
                <a:spcPct val="100000"/>
              </a:lnSpc>
              <a:spcBef>
                <a:spcPts val="10"/>
              </a:spcBef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Team</a:t>
            </a:r>
            <a:r>
              <a:rPr sz="2400" b="1" i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must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have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discipline</a:t>
            </a:r>
            <a:r>
              <a:rPr sz="2400" b="1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cut-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off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rambling</a:t>
            </a:r>
            <a:endParaRPr sz="2400">
              <a:latin typeface="Arial"/>
              <a:cs typeface="Arial"/>
            </a:endParaRPr>
          </a:p>
          <a:p>
            <a:pPr marL="473709" lvl="1" indent="-226060">
              <a:lnSpc>
                <a:spcPct val="100000"/>
              </a:lnSpc>
              <a:buFont typeface="Arial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b="1" i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take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debates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and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solutions</a:t>
            </a:r>
            <a:r>
              <a:rPr sz="2400" b="1" i="1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out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of</a:t>
            </a:r>
            <a:r>
              <a:rPr sz="2400" b="1" i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400" b="1" i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Arial"/>
                <a:cs typeface="Arial"/>
              </a:rPr>
              <a:t>meeting</a:t>
            </a:r>
            <a:endParaRPr sz="2400">
              <a:latin typeface="Arial"/>
              <a:cs typeface="Arial"/>
            </a:endParaRPr>
          </a:p>
          <a:p>
            <a:pPr marL="696595" lvl="2" indent="-222250">
              <a:lnSpc>
                <a:spcPct val="100000"/>
              </a:lnSpc>
              <a:spcBef>
                <a:spcPts val="5"/>
              </a:spcBef>
              <a:buFont typeface="Wingdings"/>
              <a:buChar char=""/>
              <a:tabLst>
                <a:tab pos="696595" algn="l"/>
              </a:tabLst>
            </a:pP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Identify</a:t>
            </a:r>
            <a:r>
              <a:rPr sz="22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someone</a:t>
            </a:r>
            <a:r>
              <a:rPr sz="2200" spc="-4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to</a:t>
            </a:r>
            <a:r>
              <a:rPr sz="22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help</a:t>
            </a:r>
            <a:r>
              <a:rPr sz="2200" spc="-5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the</a:t>
            </a:r>
            <a:r>
              <a:rPr sz="22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spc="-10" dirty="0">
                <a:solidFill>
                  <a:srgbClr val="000080"/>
                </a:solidFill>
                <a:latin typeface="Arial"/>
                <a:cs typeface="Arial"/>
              </a:rPr>
              <a:t>person</a:t>
            </a:r>
            <a:endParaRPr sz="2200">
              <a:latin typeface="Arial"/>
              <a:cs typeface="Arial"/>
            </a:endParaRPr>
          </a:p>
          <a:p>
            <a:pPr marL="696595" lvl="2" indent="-222250">
              <a:lnSpc>
                <a:spcPct val="100000"/>
              </a:lnSpc>
              <a:buFont typeface="Wingdings"/>
              <a:buChar char=""/>
              <a:tabLst>
                <a:tab pos="696595" algn="l"/>
              </a:tabLst>
            </a:pP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And</a:t>
            </a:r>
            <a:r>
              <a:rPr sz="2200" spc="-45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000080"/>
                </a:solidFill>
                <a:latin typeface="Arial"/>
                <a:cs typeface="Arial"/>
              </a:rPr>
              <a:t>move</a:t>
            </a:r>
            <a:r>
              <a:rPr sz="2200" spc="-30" dirty="0">
                <a:solidFill>
                  <a:srgbClr val="000080"/>
                </a:solidFill>
                <a:latin typeface="Arial"/>
                <a:cs typeface="Arial"/>
              </a:rPr>
              <a:t> </a:t>
            </a:r>
            <a:r>
              <a:rPr sz="2200" spc="-25" dirty="0">
                <a:solidFill>
                  <a:srgbClr val="000080"/>
                </a:solidFill>
                <a:latin typeface="Arial"/>
                <a:cs typeface="Arial"/>
              </a:rPr>
              <a:t>on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803</Words>
  <Application>Microsoft Office PowerPoint</Application>
  <PresentationFormat>On-screen Show (4:3)</PresentationFormat>
  <Paragraphs>119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Effective Team Communications</vt:lpstr>
      <vt:lpstr>There are multiple stakeholders who have an interest in a software development project.</vt:lpstr>
      <vt:lpstr>The Product Owner is mainly concerned that the project satisfies their needs.</vt:lpstr>
      <vt:lpstr>The Product Users are concerned with the overall user experience.</vt:lpstr>
      <vt:lpstr>Project team members must communicate about the technical aspects of the project.</vt:lpstr>
      <vt:lpstr>Project team members must communicate about the process of doing the project.</vt:lpstr>
      <vt:lpstr>Your team must determine what communication can be virtual and what is better face-to-face.</vt:lpstr>
      <vt:lpstr>A Standup Meeting is a nearly daily form of team communication. Here's how it works…</vt:lpstr>
      <vt:lpstr>What are some common gotchas running a Standup Meeting?</vt:lpstr>
      <vt:lpstr>The Manager is interested in progress and individual accountability.</vt:lpstr>
      <vt:lpstr>These same tools were used while developing the course and every term while it is taught.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Vallino</dc:creator>
  <cp:lastModifiedBy>Christian Newman</cp:lastModifiedBy>
  <cp:revision>1</cp:revision>
  <dcterms:created xsi:type="dcterms:W3CDTF">2025-09-08T20:42:51Z</dcterms:created>
  <dcterms:modified xsi:type="dcterms:W3CDTF">2025-09-08T20:47:50Z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2018-08-27T00:00:00Z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2025-09-08T00:00:00Z</vt:filetime>
  </property>
  <property fmtid="{D5CDD505-2E9C-101B-9397-08002B2CF9AE}" pid="5" name="Producer">
    <vt:lpwstr>Microsoft® PowerPoint® 2010</vt:lpwstr>
  </property>
</Properties>
</file>