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80" r:id="rId5"/>
    <p:sldId id="259" r:id="rId6"/>
    <p:sldId id="294" r:id="rId7"/>
    <p:sldId id="260" r:id="rId8"/>
    <p:sldId id="295" r:id="rId9"/>
    <p:sldId id="296" r:id="rId10"/>
    <p:sldId id="299" r:id="rId11"/>
    <p:sldId id="300" r:id="rId12"/>
    <p:sldId id="301" r:id="rId13"/>
    <p:sldId id="302" r:id="rId14"/>
    <p:sldId id="297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Roboto Mono" panose="00000009000000000000" pitchFamily="49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6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AB7DB-4E6B-447C-94DA-A9C2867D7846}" v="3" dt="2022-03-24T12:53:33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1" y="58"/>
      </p:cViewPr>
      <p:guideLst>
        <p:guide orient="horz" pos="1620"/>
        <p:guide pos="2880"/>
        <p:guide orient="horz" pos="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697aa3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697aa3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2697aa30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2697aa30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2697aa30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2697aa30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8881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2697aa30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2697aa30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2697aa30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2697aa30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29d177a7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29d177a7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9283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2697aa3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2697aa3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7208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148447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92148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2033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615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58573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9397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607988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67551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90142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267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91142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87037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07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developer.mozilla.org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w3schools.com/html/" TargetMode="External"/><Relationship Id="rId4" Type="http://schemas.openxmlformats.org/officeDocument/2006/relationships/hyperlink" Target="https://developer.mozilla.org/en-US/docs/Web/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w3schools.com/html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w3schoo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Web Front Ends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SWEN-344 Web Engineering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594FD-82FD-4D35-A3BD-7B23F4E1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3BD64-1F18-472A-AF00-7366308D9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64105"/>
            <a:ext cx="8520600" cy="3204770"/>
          </a:xfrm>
        </p:spPr>
        <p:txBody>
          <a:bodyPr/>
          <a:lstStyle/>
          <a:p>
            <a:r>
              <a:rPr lang="en-US" dirty="0"/>
              <a:t>‘display’ attribute (style=“display:&lt;value&gt;”)</a:t>
            </a:r>
          </a:p>
          <a:p>
            <a:pPr lvl="1">
              <a:spcBef>
                <a:spcPts val="1200"/>
              </a:spcBef>
            </a:pPr>
            <a:r>
              <a:rPr lang="en-US" sz="1800" dirty="0"/>
              <a:t>There are two basic layouts defined with the display attribute</a:t>
            </a:r>
          </a:p>
          <a:p>
            <a:pPr lvl="2">
              <a:spcBef>
                <a:spcPts val="1200"/>
              </a:spcBef>
            </a:pPr>
            <a:r>
              <a:rPr lang="en-US" sz="1400" dirty="0"/>
              <a:t>Block: A block-level element always starts on a new line, and the browsers automatically add some space (a margin) before and after the element.  A block-level element always takes up the full width available (stretches out to the left and right as far as it can).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Two commonly used block elements are: &lt;p&gt; and &lt;div&gt;.</a:t>
            </a:r>
          </a:p>
          <a:p>
            <a:pPr lvl="2">
              <a:spcBef>
                <a:spcPts val="1200"/>
              </a:spcBef>
            </a:pPr>
            <a:r>
              <a:rPr lang="en-US" sz="1400" dirty="0"/>
              <a:t>Inline: An inline element does not start on a new line.  An inline element only takes up as much width as necessary.</a:t>
            </a:r>
          </a:p>
          <a:p>
            <a:pPr lvl="3">
              <a:spcBef>
                <a:spcPts val="1200"/>
              </a:spcBef>
            </a:pPr>
            <a:r>
              <a:rPr lang="en-US" sz="1400" dirty="0"/>
              <a:t>&lt;span&gt;, &lt;select&gt;, &lt;label&gt; are common inline elements</a:t>
            </a:r>
          </a:p>
        </p:txBody>
      </p:sp>
    </p:spTree>
    <p:extLst>
      <p:ext uri="{BB962C8B-B14F-4D97-AF65-F5344CB8AC3E}">
        <p14:creationId xmlns:p14="http://schemas.microsoft.com/office/powerpoint/2010/main" val="3101005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types of display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400313"/>
            <a:ext cx="8520600" cy="3168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b="1" dirty="0">
                <a:latin typeface="Roboto Mono"/>
                <a:ea typeface="Roboto Mono"/>
                <a:cs typeface="Roboto Mono"/>
                <a:sym typeface="Roboto Mono"/>
              </a:rPr>
              <a:t>display: block</a:t>
            </a:r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b="1" dirty="0">
                <a:latin typeface="Roboto Mono"/>
                <a:ea typeface="Roboto Mono"/>
                <a:cs typeface="Roboto Mono"/>
                <a:sym typeface="Roboto Mono"/>
              </a:rPr>
              <a:t>display: inline</a:t>
            </a:r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b="1" dirty="0">
                <a:latin typeface="Roboto Mono"/>
                <a:ea typeface="Roboto Mono"/>
                <a:cs typeface="Roboto Mono"/>
                <a:sym typeface="Roboto Mono"/>
              </a:rPr>
              <a:t>display: inline-block</a:t>
            </a:r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Width and height are respected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Content gets pushed away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But still treated in the flow of text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latin typeface="Roboto Mono"/>
                <a:ea typeface="Roboto Mono"/>
                <a:cs typeface="Roboto Mono"/>
                <a:sym typeface="Roboto Mono"/>
              </a:rPr>
              <a:t>display: inherit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Just use what the parent element is using (good for resetting a theme default)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latin typeface="Roboto Mono"/>
                <a:ea typeface="Roboto Mono"/>
                <a:cs typeface="Roboto Mono"/>
                <a:sym typeface="Roboto Mono"/>
              </a:rPr>
              <a:t>display: flex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b="1" dirty="0"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" b="1" dirty="0">
                <a:latin typeface="Roboto Mono"/>
                <a:ea typeface="Roboto Mono"/>
                <a:cs typeface="Roboto Mono"/>
                <a:sym typeface="Roboto Mono"/>
              </a:rPr>
              <a:t>isplay: float (left, right …)</a:t>
            </a:r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 Mono"/>
              <a:buChar char="●"/>
            </a:pPr>
            <a:r>
              <a:rPr lang="en" b="1" dirty="0">
                <a:latin typeface="Roboto Mono"/>
                <a:ea typeface="Roboto Mono"/>
                <a:cs typeface="Roboto Mono"/>
                <a:sym typeface="Roboto Mono"/>
              </a:rPr>
              <a:t>display: grid</a:t>
            </a:r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latin typeface="Roboto Mono"/>
                <a:ea typeface="Roboto Mono"/>
                <a:cs typeface="Roboto Mono"/>
                <a:sym typeface="Roboto Mono"/>
              </a:rPr>
              <a:t>display: table </a:t>
            </a:r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i.e.</a:t>
            </a:r>
            <a:r>
              <a:rPr lang="en" dirty="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b="1" dirty="0">
                <a:latin typeface="Roboto Mono"/>
                <a:ea typeface="Roboto Mono"/>
                <a:cs typeface="Roboto Mono"/>
                <a:sym typeface="Roboto Mono"/>
              </a:rPr>
              <a:t>&lt;table&gt;</a:t>
            </a:r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34304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(JS)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395385"/>
            <a:ext cx="3999900" cy="31734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b="1" dirty="0"/>
              <a:t>Interpreted language</a:t>
            </a:r>
            <a:r>
              <a:rPr lang="en" sz="1300" dirty="0"/>
              <a:t>, 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Just-in-time compiled</a:t>
            </a:r>
            <a:endParaRPr sz="1300" dirty="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Garbage collected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b="1" dirty="0"/>
              <a:t>Multi-paradigm</a:t>
            </a:r>
            <a:endParaRPr sz="1300"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Has some OO, but no inheritance or encapsulation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Has lots of C-style procedural syntax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Functional programming influence</a:t>
            </a:r>
            <a:endParaRPr sz="11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b="1" dirty="0"/>
              <a:t>Prototype-based</a:t>
            </a:r>
            <a:r>
              <a:rPr lang="en" sz="1300" dirty="0"/>
              <a:t> programming</a:t>
            </a:r>
            <a:endParaRPr sz="13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Add properties and methods at runtime to another object, e.g. empty object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You can create an object without first creating a class</a:t>
            </a:r>
            <a:endParaRPr sz="11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b="1" dirty="0"/>
              <a:t>First-class functions</a:t>
            </a:r>
            <a:endParaRPr sz="1300"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A function can be treated like any other variable</a:t>
            </a:r>
            <a:endParaRPr sz="11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E.g. sayHello()</a:t>
            </a:r>
            <a:endParaRPr sz="11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/>
              <a:t>No concept of input or output - just modifying the </a:t>
            </a:r>
            <a:r>
              <a:rPr lang="en" sz="1300" b="1" dirty="0"/>
              <a:t>host environment</a:t>
            </a:r>
            <a:br>
              <a:rPr lang="en" sz="1300" dirty="0"/>
            </a:br>
            <a:endParaRPr sz="13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3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4190100" y="1548665"/>
            <a:ext cx="4953900" cy="27916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sayHello() {</a:t>
            </a:r>
            <a:b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135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"Hello, "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b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b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function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greeting(helloCallback, name){</a:t>
            </a:r>
            <a:b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console.log(helloCallback() + name);</a:t>
            </a:r>
            <a:b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greeting(sayHello, </a:t>
            </a:r>
            <a:r>
              <a:rPr lang="en" sz="13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"world!"</a:t>
            </a:r>
            <a:r>
              <a:rPr lang="en" sz="13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50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27B2-8FBD-E75C-4FEE-F7098190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JS Events to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73395-A4DD-079B-AE42-F731378DC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69383"/>
            <a:ext cx="3999900" cy="3099492"/>
          </a:xfrm>
        </p:spPr>
        <p:txBody>
          <a:bodyPr/>
          <a:lstStyle/>
          <a:p>
            <a:r>
              <a:rPr lang="en-US" dirty="0"/>
              <a:t>Respond to user actions</a:t>
            </a:r>
          </a:p>
          <a:p>
            <a:pPr lvl="1"/>
            <a:r>
              <a:rPr lang="en-US" dirty="0"/>
              <a:t>A button click (</a:t>
            </a:r>
            <a:r>
              <a:rPr lang="en-US" dirty="0" err="1"/>
              <a:t>onClick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radio button selection (</a:t>
            </a:r>
            <a:r>
              <a:rPr lang="en-US" dirty="0" err="1"/>
              <a:t>onChange</a:t>
            </a:r>
            <a:r>
              <a:rPr lang="en-US" dirty="0"/>
              <a:t> or </a:t>
            </a:r>
            <a:r>
              <a:rPr lang="en-US" dirty="0" err="1"/>
              <a:t>onClick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listbox</a:t>
            </a:r>
            <a:r>
              <a:rPr lang="en-US" dirty="0"/>
              <a:t> selection (</a:t>
            </a:r>
            <a:r>
              <a:rPr lang="en-US" dirty="0" err="1"/>
              <a:t>onChange</a:t>
            </a:r>
            <a:r>
              <a:rPr lang="en-US" dirty="0"/>
              <a:t> or </a:t>
            </a:r>
            <a:r>
              <a:rPr lang="en-US" dirty="0" err="1"/>
              <a:t>onClick</a:t>
            </a:r>
            <a:r>
              <a:rPr lang="en-US" dirty="0"/>
              <a:t>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6F4B1-CDDB-BC3C-BAEF-C5C4B04D83A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469383"/>
            <a:ext cx="3999900" cy="3099492"/>
          </a:xfrm>
        </p:spPr>
        <p:txBody>
          <a:bodyPr/>
          <a:lstStyle/>
          <a:p>
            <a:r>
              <a:rPr lang="en-US" dirty="0"/>
              <a:t>And then do something …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function </a:t>
            </a:r>
            <a:r>
              <a:rPr lang="en-US" dirty="0" err="1"/>
              <a:t>myEventHandler</a:t>
            </a:r>
            <a:r>
              <a:rPr lang="en-US" dirty="0"/>
              <a:t>()</a:t>
            </a:r>
          </a:p>
          <a:p>
            <a:pPr marL="139700" indent="0">
              <a:buNone/>
            </a:pPr>
            <a:r>
              <a:rPr lang="en-US" dirty="0"/>
              <a:t>{</a:t>
            </a:r>
          </a:p>
          <a:p>
            <a:pPr marL="139700" indent="0">
              <a:buNone/>
            </a:pPr>
            <a:r>
              <a:rPr lang="en-US" dirty="0">
                <a:solidFill>
                  <a:srgbClr val="00B050"/>
                </a:solidFill>
              </a:rPr>
              <a:t>  //get the object</a:t>
            </a:r>
          </a:p>
          <a:p>
            <a:pPr marL="139700" indent="0">
              <a:buNone/>
            </a:pPr>
            <a:r>
              <a:rPr lang="en-US" dirty="0">
                <a:solidFill>
                  <a:srgbClr val="00B050"/>
                </a:solidFill>
              </a:rPr>
              <a:t>  //Figure out which attribute you want to change</a:t>
            </a:r>
          </a:p>
          <a:p>
            <a:pPr marL="139700" indent="0">
              <a:buNone/>
            </a:pPr>
            <a:r>
              <a:rPr lang="en-US" dirty="0">
                <a:solidFill>
                  <a:srgbClr val="00B050"/>
                </a:solidFill>
              </a:rPr>
              <a:t> //Change it</a:t>
            </a:r>
          </a:p>
          <a:p>
            <a:pPr marL="13970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0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B8E3-2A6B-45F0-A806-90980DBF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teaser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85F3-9EF0-4601-A0AC-1C79329C7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allows dynamic </a:t>
            </a:r>
            <a:r>
              <a:rPr lang="en-US" dirty="0" err="1"/>
              <a:t>behaviour</a:t>
            </a:r>
            <a:r>
              <a:rPr lang="en-US" dirty="0"/>
              <a:t>  (change html on the fly) within the browser</a:t>
            </a:r>
          </a:p>
          <a:p>
            <a:r>
              <a:rPr lang="en-US" dirty="0"/>
              <a:t>You can add </a:t>
            </a:r>
            <a:r>
              <a:rPr lang="en-US" dirty="0" err="1"/>
              <a:t>Javascript</a:t>
            </a:r>
            <a:r>
              <a:rPr lang="en-US" dirty="0"/>
              <a:t> code to the &lt;head&gt; tag; or elsewhere in the body; simple function declaration and object syntax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 &lt;script language="</a:t>
            </a:r>
            <a:r>
              <a:rPr lang="en-US" dirty="0" err="1"/>
              <a:t>javascript</a:t>
            </a:r>
            <a:r>
              <a:rPr lang="en-US" dirty="0"/>
              <a:t>“ type=“text/</a:t>
            </a:r>
            <a:r>
              <a:rPr lang="en-US" dirty="0" err="1"/>
              <a:t>javascript</a:t>
            </a:r>
            <a:r>
              <a:rPr lang="en-US" dirty="0"/>
              <a:t>”&gt;</a:t>
            </a:r>
          </a:p>
          <a:p>
            <a:pPr marL="114300" indent="0">
              <a:buNone/>
            </a:pPr>
            <a:r>
              <a:rPr lang="en-US" dirty="0"/>
              <a:t>    function </a:t>
            </a:r>
            <a:r>
              <a:rPr lang="en-US" dirty="0" err="1"/>
              <a:t>setText</a:t>
            </a:r>
            <a:r>
              <a:rPr lang="en-US" dirty="0"/>
              <a:t>(id1)</a:t>
            </a:r>
          </a:p>
          <a:p>
            <a:pPr marL="114300" indent="0">
              <a:buNone/>
            </a:pPr>
            <a:r>
              <a:rPr lang="en-US" dirty="0"/>
              <a:t>    {</a:t>
            </a:r>
          </a:p>
          <a:p>
            <a:pPr marL="114300" indent="0">
              <a:buNone/>
            </a:pPr>
            <a:r>
              <a:rPr lang="en-US" dirty="0"/>
              <a:t>        obj1 = </a:t>
            </a:r>
            <a:r>
              <a:rPr lang="en-US" dirty="0" err="1"/>
              <a:t>document.getElementById</a:t>
            </a:r>
            <a:r>
              <a:rPr lang="en-US" dirty="0"/>
              <a:t>(id1); //Get an element (in the DOM)</a:t>
            </a:r>
          </a:p>
          <a:p>
            <a:pPr marL="114300" indent="0">
              <a:buNone/>
            </a:pPr>
            <a:r>
              <a:rPr lang="en-US" dirty="0"/>
              <a:t>        obj1.value = “Some value”; //Different DOM objects have different attributes you can set</a:t>
            </a:r>
          </a:p>
          <a:p>
            <a:pPr marL="114300" indent="0">
              <a:buNone/>
            </a:pPr>
            <a:r>
              <a:rPr lang="en-US" dirty="0"/>
              <a:t>    }</a:t>
            </a:r>
          </a:p>
          <a:p>
            <a:pPr marL="114300" indent="0">
              <a:buNone/>
            </a:pPr>
            <a:r>
              <a:rPr lang="en-US" dirty="0"/>
              <a:t>  &lt;/script&gt;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called (for example) on DOM events;  ids are unique within a given page</a:t>
            </a:r>
          </a:p>
          <a:p>
            <a:pPr marL="114300" indent="0">
              <a:buNone/>
            </a:pPr>
            <a:r>
              <a:rPr lang="en-US" dirty="0"/>
              <a:t>&lt;div id=‘</a:t>
            </a:r>
            <a:r>
              <a:rPr lang="en-US" dirty="0" err="1"/>
              <a:t>anotherId</a:t>
            </a:r>
            <a:r>
              <a:rPr lang="en-US" dirty="0"/>
              <a:t>’ </a:t>
            </a:r>
            <a:r>
              <a:rPr lang="en-US" dirty="0" err="1"/>
              <a:t>onClick</a:t>
            </a:r>
            <a:r>
              <a:rPr lang="en-US" dirty="0"/>
              <a:t>=</a:t>
            </a:r>
            <a:r>
              <a:rPr lang="en-US" dirty="0" err="1"/>
              <a:t>setText</a:t>
            </a:r>
            <a:r>
              <a:rPr lang="en-US" dirty="0"/>
              <a:t>(‘</a:t>
            </a:r>
            <a:r>
              <a:rPr lang="en-US" dirty="0" err="1"/>
              <a:t>someId</a:t>
            </a:r>
            <a:r>
              <a:rPr lang="en-US" dirty="0"/>
              <a:t>’)&gt;&lt;/div&gt;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FC52B-47C2-4FA1-B2DB-CBDA58321D5E}"/>
              </a:ext>
            </a:extLst>
          </p:cNvPr>
          <p:cNvSpPr txBox="1"/>
          <p:nvPr/>
        </p:nvSpPr>
        <p:spPr>
          <a:xfrm>
            <a:off x="4885698" y="1799930"/>
            <a:ext cx="383781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Or .text; .</a:t>
            </a:r>
            <a:r>
              <a:rPr lang="en-US" sz="1400" dirty="0" err="1"/>
              <a:t>innerHTML</a:t>
            </a:r>
            <a:r>
              <a:rPr lang="en-US" sz="1400" dirty="0"/>
              <a:t>; class; …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80B620-DFD4-4BC1-8307-3D7EC95C3EE2}"/>
              </a:ext>
            </a:extLst>
          </p:cNvPr>
          <p:cNvCxnSpPr>
            <a:cxnSpLocks/>
          </p:cNvCxnSpPr>
          <p:nvPr/>
        </p:nvCxnSpPr>
        <p:spPr>
          <a:xfrm flipH="1">
            <a:off x="2409478" y="1811444"/>
            <a:ext cx="2322709" cy="61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B11243-A7CF-4E61-B967-237F12DEE76C}"/>
              </a:ext>
            </a:extLst>
          </p:cNvPr>
          <p:cNvSpPr txBox="1"/>
          <p:nvPr/>
        </p:nvSpPr>
        <p:spPr>
          <a:xfrm>
            <a:off x="4084764" y="3934164"/>
            <a:ext cx="383781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Or  another event (e.g. </a:t>
            </a:r>
            <a:r>
              <a:rPr lang="en-US" sz="1400" dirty="0" err="1"/>
              <a:t>onchange</a:t>
            </a:r>
            <a:r>
              <a:rPr lang="en-US" sz="1400" dirty="0"/>
              <a:t> …)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822421-EAED-4C3E-8BAF-F711BEBB78FF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409478" y="3917905"/>
            <a:ext cx="1675286" cy="170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E2A85E-3142-41CC-9702-AFEB0A937690}"/>
              </a:ext>
            </a:extLst>
          </p:cNvPr>
          <p:cNvSpPr txBox="1"/>
          <p:nvPr/>
        </p:nvSpPr>
        <p:spPr>
          <a:xfrm>
            <a:off x="53396" y="4489364"/>
            <a:ext cx="8670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MDN (</a:t>
            </a:r>
            <a:r>
              <a:rPr lang="en-US" sz="1400" dirty="0">
                <a:hlinkClick r:id="rId2"/>
              </a:rPr>
              <a:t>https://developer.mozilla.org</a:t>
            </a:r>
            <a:r>
              <a:rPr lang="en-US" sz="1400" dirty="0"/>
              <a:t>) and w3schools (</a:t>
            </a:r>
            <a:r>
              <a:rPr lang="en-US" sz="1400" dirty="0">
                <a:hlinkClick r:id="rId3"/>
              </a:rPr>
              <a:t>https://www.w3schools.com/</a:t>
            </a:r>
            <a:r>
              <a:rPr lang="en-US" sz="1400" dirty="0"/>
              <a:t>)  are great resources</a:t>
            </a:r>
          </a:p>
        </p:txBody>
      </p:sp>
    </p:spTree>
    <p:extLst>
      <p:ext uri="{BB962C8B-B14F-4D97-AF65-F5344CB8AC3E}">
        <p14:creationId xmlns:p14="http://schemas.microsoft.com/office/powerpoint/2010/main" val="143370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front ends have a LOT of pieces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22399"/>
            <a:ext cx="3999900" cy="20187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Highly subject to trends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Tons engineering challenges: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Usability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Compatibility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Performance 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Accessibility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Key design concepts for web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Separation of style and substance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Reduce the user’s memory load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Semantic markup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2"/>
          </p:nvPr>
        </p:nvSpPr>
        <p:spPr>
          <a:xfrm>
            <a:off x="4832400" y="1378225"/>
            <a:ext cx="3999900" cy="19613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Key pieces &amp; vocab:</a:t>
            </a:r>
            <a:endParaRPr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HTML: the </a:t>
            </a:r>
            <a:r>
              <a:rPr lang="en" i="1" dirty="0"/>
              <a:t>initial structure</a:t>
            </a:r>
            <a:r>
              <a:rPr lang="en" dirty="0"/>
              <a:t> of the page</a:t>
            </a:r>
            <a:br>
              <a:rPr lang="en" dirty="0"/>
            </a:br>
            <a:r>
              <a:rPr lang="en" sz="800" dirty="0"/>
              <a:t>hypertext markup language</a:t>
            </a:r>
            <a:endParaRPr sz="8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CSS: the </a:t>
            </a:r>
            <a:r>
              <a:rPr lang="en" i="1" dirty="0"/>
              <a:t>style </a:t>
            </a:r>
            <a:r>
              <a:rPr lang="en" dirty="0"/>
              <a:t>of page </a:t>
            </a:r>
            <a:br>
              <a:rPr lang="en" dirty="0"/>
            </a:br>
            <a:r>
              <a:rPr lang="en" sz="800" dirty="0"/>
              <a:t>cascading stylesheets</a:t>
            </a:r>
            <a:endParaRPr sz="8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JS: the </a:t>
            </a:r>
            <a:r>
              <a:rPr lang="en" i="1" dirty="0"/>
              <a:t>logic </a:t>
            </a:r>
            <a:r>
              <a:rPr lang="en" dirty="0"/>
              <a:t>of the page</a:t>
            </a:r>
            <a:br>
              <a:rPr lang="en" dirty="0"/>
            </a:br>
            <a:r>
              <a:rPr lang="en" sz="800" dirty="0"/>
              <a:t>javascript</a:t>
            </a:r>
            <a:endParaRPr sz="8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dirty="0"/>
              <a:t>DOM: the </a:t>
            </a:r>
            <a:r>
              <a:rPr lang="en" i="1" dirty="0"/>
              <a:t>current structure </a:t>
            </a:r>
            <a:r>
              <a:rPr lang="en" dirty="0"/>
              <a:t>of the page</a:t>
            </a:r>
            <a:br>
              <a:rPr lang="en" dirty="0"/>
            </a:br>
            <a:r>
              <a:rPr lang="en" sz="800" dirty="0"/>
              <a:t>document object model</a:t>
            </a:r>
            <a:endParaRPr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878DB-8989-4F77-8C10-5C3522568B9F}"/>
              </a:ext>
            </a:extLst>
          </p:cNvPr>
          <p:cNvSpPr txBox="1"/>
          <p:nvPr/>
        </p:nvSpPr>
        <p:spPr>
          <a:xfrm>
            <a:off x="311700" y="3528924"/>
            <a:ext cx="861143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standards have evolved over time (since 1990s)</a:t>
            </a:r>
          </a:p>
          <a:p>
            <a:r>
              <a:rPr lang="en-US" sz="1400" dirty="0"/>
              <a:t>HTML is not a strictly defined syntax and browsers have accommodated many sloppy practices to avoid pages from ‘breaking’</a:t>
            </a:r>
          </a:p>
          <a:p>
            <a:r>
              <a:rPr lang="en-US" sz="1400" dirty="0"/>
              <a:t>There is so much legacy, attempts to clean up the syntax (e.g. XHTML) failed miserably!</a:t>
            </a:r>
          </a:p>
          <a:p>
            <a:r>
              <a:rPr lang="en-US" sz="1400" dirty="0"/>
              <a:t>Instead, there has been a consolidation over time of ‘winning’ browsers (although HTML 5 has also helped)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71943" y="47152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It’s all about the DOM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90830" y="1339057"/>
            <a:ext cx="5002422" cy="3384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4488" lvl="0" indent="-217488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A webpage is a </a:t>
            </a:r>
            <a:r>
              <a:rPr lang="en-US" sz="1600" dirty="0"/>
              <a:t>document.  It’s content is a </a:t>
            </a:r>
            <a:r>
              <a:rPr lang="en" sz="1600" dirty="0"/>
              <a:t>giant tree-like data structure</a:t>
            </a:r>
            <a:endParaRPr sz="16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Courier New"/>
              <a:buChar char="○"/>
            </a:pPr>
            <a:r>
              <a:rPr lang="en" sz="1200" b="1" dirty="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&lt;foo </a:t>
            </a:r>
            <a:r>
              <a:rPr lang="en" sz="12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bar=”baz”</a:t>
            </a:r>
            <a:r>
              <a:rPr lang="en" sz="1200" b="1" dirty="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200" b="1" dirty="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1200" b="1" dirty="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&lt;/foo&gt;</a:t>
            </a:r>
            <a:endParaRPr sz="1200" b="1" dirty="0">
              <a:solidFill>
                <a:srgbClr val="99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b="1" dirty="0">
                <a:solidFill>
                  <a:srgbClr val="9900FF"/>
                </a:solidFill>
              </a:rPr>
              <a:t>Tags </a:t>
            </a:r>
            <a:r>
              <a:rPr lang="en" sz="1200" dirty="0"/>
              <a:t>and </a:t>
            </a:r>
            <a:r>
              <a:rPr lang="en" sz="1200" b="1" dirty="0">
                <a:solidFill>
                  <a:srgbClr val="0000FF"/>
                </a:solidFill>
              </a:rPr>
              <a:t>Attributes </a:t>
            </a:r>
            <a:endParaRPr sz="12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4488" lvl="0" indent="-217488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Tags are labels defining the type of data they enclose</a:t>
            </a:r>
          </a:p>
          <a:p>
            <a:pPr marL="684213" lvl="1" indent="-171450">
              <a:spcBef>
                <a:spcPts val="0"/>
              </a:spcBef>
              <a:buSzPts val="1600"/>
              <a:buChar char="●"/>
            </a:pPr>
            <a:r>
              <a:rPr lang="en-US" sz="1200" dirty="0"/>
              <a:t>&lt;div&gt;&lt;/div&gt; … just a placeholder.  Division or divider</a:t>
            </a:r>
          </a:p>
          <a:p>
            <a:pPr marL="684213" lvl="1" indent="-171450">
              <a:spcBef>
                <a:spcPts val="0"/>
              </a:spcBef>
              <a:buSzPts val="1600"/>
              <a:buChar char="●"/>
            </a:pPr>
            <a:r>
              <a:rPr lang="en-US" sz="1200" dirty="0"/>
              <a:t>&lt;input&gt;&lt;/input&gt; … as it says, some type of ‘control’ that allows input</a:t>
            </a:r>
          </a:p>
          <a:p>
            <a:pPr marL="1028700" lvl="2" indent="-228600">
              <a:spcBef>
                <a:spcPts val="0"/>
              </a:spcBef>
              <a:buSzPts val="1600"/>
              <a:buChar char="●"/>
            </a:pPr>
            <a:r>
              <a:rPr lang="en-US" sz="1200" dirty="0"/>
              <a:t>Many types: button, text, …</a:t>
            </a:r>
          </a:p>
          <a:p>
            <a:pPr marL="684213" lvl="1" indent="-171450">
              <a:spcBef>
                <a:spcPts val="0"/>
              </a:spcBef>
              <a:buSzPts val="1600"/>
              <a:buChar char="●"/>
            </a:pPr>
            <a:r>
              <a:rPr lang="en-US" sz="1200" dirty="0"/>
              <a:t>&lt;table&gt;&lt;row&gt;&lt;column&gt;&lt;/column&gt;&lt;/row&gt;&lt;/table&gt; … a grid (i.e. table)</a:t>
            </a:r>
          </a:p>
          <a:p>
            <a:pPr marL="684213" lvl="1" indent="-171450">
              <a:spcBef>
                <a:spcPts val="0"/>
              </a:spcBef>
              <a:buSzPts val="1600"/>
              <a:buChar char="●"/>
            </a:pPr>
            <a:r>
              <a:rPr lang="en-US" sz="1200" dirty="0"/>
              <a:t>NOTE: Tags have opening and closing marks</a:t>
            </a:r>
          </a:p>
          <a:p>
            <a:pPr marL="1028700" lvl="2" indent="-228600">
              <a:spcBef>
                <a:spcPts val="0"/>
              </a:spcBef>
              <a:buSzPts val="1600"/>
              <a:buChar char="●"/>
            </a:pPr>
            <a:r>
              <a:rPr lang="en-US" sz="1200" dirty="0"/>
              <a:t>&lt;input&gt; (Open) &lt;/input&gt; (close)</a:t>
            </a:r>
          </a:p>
          <a:p>
            <a:pPr marL="1028700" lvl="2" indent="-228600">
              <a:spcBef>
                <a:spcPts val="0"/>
              </a:spcBef>
              <a:buSzPts val="1600"/>
              <a:buChar char="●"/>
            </a:pPr>
            <a:r>
              <a:rPr lang="en-US" sz="1200" dirty="0"/>
              <a:t>This provides structure and the ability for clients (like browsers) to parse the tree!</a:t>
            </a:r>
          </a:p>
          <a:p>
            <a:pPr marL="684213" lvl="1" indent="-171450">
              <a:spcBef>
                <a:spcPts val="0"/>
              </a:spcBef>
              <a:buSzPts val="1600"/>
              <a:buChar char="●"/>
            </a:pPr>
            <a:r>
              <a:rPr lang="en-US" sz="1200" dirty="0"/>
              <a:t>Tags have modifiers</a:t>
            </a:r>
          </a:p>
          <a:p>
            <a:pPr marL="1028700" lvl="2" indent="-228600">
              <a:spcBef>
                <a:spcPts val="0"/>
              </a:spcBef>
              <a:buSzPts val="1600"/>
              <a:buChar char="●"/>
            </a:pPr>
            <a:r>
              <a:rPr lang="en-US" sz="1200" dirty="0"/>
              <a:t>&lt;input type=“text”&gt;&lt;/input&gt;</a:t>
            </a:r>
          </a:p>
          <a:p>
            <a:pPr marL="1028700" lvl="2" indent="-228600">
              <a:spcBef>
                <a:spcPts val="0"/>
              </a:spcBef>
              <a:buSzPts val="1600"/>
              <a:buChar char="●"/>
            </a:pPr>
            <a:r>
              <a:rPr lang="en-US" sz="1200" dirty="0"/>
              <a:t>&lt;div style=“border: 1px”&gt;&lt;/div&gt;</a:t>
            </a:r>
            <a:br>
              <a:rPr lang="en-US" sz="1200" dirty="0"/>
            </a:br>
            <a:endParaRPr lang="en-US" sz="1200" dirty="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1089" y="0"/>
            <a:ext cx="400292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E5CB9C-256A-4DA5-8D1E-5B9BCA4CB581}"/>
              </a:ext>
            </a:extLst>
          </p:cNvPr>
          <p:cNvSpPr txBox="1"/>
          <p:nvPr/>
        </p:nvSpPr>
        <p:spPr>
          <a:xfrm>
            <a:off x="-1" y="4723995"/>
            <a:ext cx="52434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</a:t>
            </a:r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https://www.w3schools.com/html/</a:t>
            </a:r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It’s all about the DOM</a:t>
            </a:r>
            <a:endParaRPr lang="en-US"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70681" y="1449034"/>
            <a:ext cx="5556594" cy="40771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8788" lvl="0" indent="-28575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Client ( Browser) sends a request to retrieve (GET) a web page</a:t>
            </a:r>
            <a:endParaRPr sz="1200" b="1" dirty="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8788" lvl="0" indent="-28575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Server handles the request, and the </a:t>
            </a:r>
            <a:r>
              <a:rPr lang="en" sz="1600" dirty="0"/>
              <a:t>Browser receives HTTP response in HTML</a:t>
            </a:r>
            <a:endParaRPr sz="1600" dirty="0"/>
          </a:p>
          <a:p>
            <a:pPr marL="458788" lvl="0" indent="-28575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HTML provides the initial structure of the DOM</a:t>
            </a:r>
            <a:endParaRPr sz="1600" dirty="0"/>
          </a:p>
          <a:p>
            <a:pPr marL="458788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Various things then concurrently modify DOM</a:t>
            </a:r>
            <a:endParaRPr sz="1600" dirty="0"/>
          </a:p>
          <a:p>
            <a:pPr marL="915988" lvl="2" indent="-285750">
              <a:lnSpc>
                <a:spcPct val="115000"/>
              </a:lnSpc>
              <a:spcBef>
                <a:spcPts val="0"/>
              </a:spcBef>
              <a:buSzPts val="1200"/>
              <a:buChar char="○"/>
            </a:pPr>
            <a:r>
              <a:rPr lang="en" sz="75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&lt;img</a:t>
            </a:r>
            <a:r>
              <a:rPr lang="en" sz="7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50" dirty="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en" sz="7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”foo.png”</a:t>
            </a:r>
            <a:r>
              <a:rPr lang="en" sz="75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900" dirty="0"/>
            </a:br>
            <a:r>
              <a:rPr lang="en" sz="900" dirty="0"/>
              <a:t>“</a:t>
            </a:r>
            <a:r>
              <a:rPr lang="en" sz="900" i="1" dirty="0"/>
              <a:t>go get (i.e. make HTTP GET request) for foo.png”</a:t>
            </a:r>
            <a:endParaRPr sz="900" i="1" dirty="0"/>
          </a:p>
          <a:p>
            <a:pPr marL="915988" lvl="2" indent="-285750">
              <a:lnSpc>
                <a:spcPct val="115000"/>
              </a:lnSpc>
              <a:spcBef>
                <a:spcPts val="0"/>
              </a:spcBef>
              <a:buSzPts val="1200"/>
              <a:buChar char="○"/>
            </a:pPr>
            <a:r>
              <a:rPr lang="en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&lt;script</a:t>
            </a:r>
            <a:r>
              <a:rPr lang="en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dirty="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en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”foo.js”</a:t>
            </a:r>
            <a:r>
              <a:rPr lang="en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900" dirty="0"/>
            </a:br>
            <a:r>
              <a:rPr lang="en" sz="900" dirty="0"/>
              <a:t>“</a:t>
            </a:r>
            <a:r>
              <a:rPr lang="en" sz="900" i="1" dirty="0"/>
              <a:t>go get foo.js, then execute it”</a:t>
            </a:r>
            <a:endParaRPr sz="900" i="1" dirty="0"/>
          </a:p>
          <a:p>
            <a:pPr marL="915988" lvl="2" indent="-285750">
              <a:lnSpc>
                <a:spcPct val="115000"/>
              </a:lnSpc>
              <a:spcBef>
                <a:spcPts val="0"/>
              </a:spcBef>
              <a:buSzPts val="1100"/>
              <a:buChar char="○"/>
            </a:pPr>
            <a:r>
              <a:rPr lang="en" sz="95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&lt;link</a:t>
            </a:r>
            <a:r>
              <a:rPr lang="en" sz="9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 dirty="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rel</a:t>
            </a:r>
            <a:r>
              <a:rPr lang="en" sz="9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”stylesheet”</a:t>
            </a:r>
            <a:r>
              <a:rPr lang="en" sz="9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50" dirty="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href</a:t>
            </a:r>
            <a:r>
              <a:rPr lang="en" sz="95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5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”foo.css”</a:t>
            </a:r>
            <a:r>
              <a:rPr lang="en" sz="95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50" dirty="0">
              <a:solidFill>
                <a:srgbClr val="3F51B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8788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 dirty="0"/>
              <a:t>			go get foo.css and apply those styles to the DOM</a:t>
            </a:r>
            <a:endParaRPr sz="1200" i="1" dirty="0"/>
          </a:p>
          <a:p>
            <a:pPr marL="458788" lvl="0" indent="-28575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Key: what order do these get executed in?</a:t>
            </a:r>
          </a:p>
          <a:p>
            <a:pPr marL="915988" lvl="2" indent="-285750">
              <a:spcBef>
                <a:spcPts val="0"/>
              </a:spcBef>
              <a:buSzPts val="1600"/>
              <a:buChar char="○"/>
            </a:pPr>
            <a:r>
              <a:rPr lang="en-US" sz="1300" dirty="0"/>
              <a:t>Usually… in document order, sort of …</a:t>
            </a:r>
          </a:p>
          <a:p>
            <a:pPr marL="915988" lvl="2" indent="-285750">
              <a:spcBef>
                <a:spcPts val="0"/>
              </a:spcBef>
              <a:buSzPts val="1600"/>
              <a:buChar char="○"/>
            </a:pPr>
            <a:r>
              <a:rPr lang="en-US" sz="1300" dirty="0"/>
              <a:t>CSS gets applied strictly in document order, JS not so much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7BE564-7BD6-4F8A-A11A-ADEE924FAD5D}"/>
              </a:ext>
            </a:extLst>
          </p:cNvPr>
          <p:cNvSpPr/>
          <p:nvPr/>
        </p:nvSpPr>
        <p:spPr>
          <a:xfrm>
            <a:off x="6287883" y="3311268"/>
            <a:ext cx="2191026" cy="1053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34967-EC43-4585-901C-97DBA284CC9F}"/>
              </a:ext>
            </a:extLst>
          </p:cNvPr>
          <p:cNvSpPr/>
          <p:nvPr/>
        </p:nvSpPr>
        <p:spPr>
          <a:xfrm>
            <a:off x="6287883" y="401983"/>
            <a:ext cx="2191026" cy="459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150440-1EF1-462C-AB2D-257DC9082C33}"/>
              </a:ext>
            </a:extLst>
          </p:cNvPr>
          <p:cNvCxnSpPr/>
          <p:nvPr/>
        </p:nvCxnSpPr>
        <p:spPr>
          <a:xfrm>
            <a:off x="6842539" y="879061"/>
            <a:ext cx="0" cy="2407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62CBF1E-C163-4EAE-AF11-D5EC30D64C68}"/>
              </a:ext>
            </a:extLst>
          </p:cNvPr>
          <p:cNvSpPr txBox="1"/>
          <p:nvPr/>
        </p:nvSpPr>
        <p:spPr>
          <a:xfrm>
            <a:off x="5251796" y="2310296"/>
            <a:ext cx="207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 http://server.com/index.html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084A59-8D1A-4BF5-9EF7-FF8BBF727ECE}"/>
              </a:ext>
            </a:extLst>
          </p:cNvPr>
          <p:cNvCxnSpPr>
            <a:cxnSpLocks/>
            <a:stCxn id="2" idx="0"/>
            <a:endCxn id="6" idx="2"/>
          </p:cNvCxnSpPr>
          <p:nvPr/>
        </p:nvCxnSpPr>
        <p:spPr>
          <a:xfrm flipV="1">
            <a:off x="7383396" y="861391"/>
            <a:ext cx="0" cy="24498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BF10D7-9D21-4E9C-A798-B5F48BDA09FA}"/>
              </a:ext>
            </a:extLst>
          </p:cNvPr>
          <p:cNvSpPr txBox="1"/>
          <p:nvPr/>
        </p:nvSpPr>
        <p:spPr>
          <a:xfrm>
            <a:off x="7462368" y="1894797"/>
            <a:ext cx="1468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 Response ok (200) </a:t>
            </a:r>
          </a:p>
          <a:p>
            <a:r>
              <a:rPr lang="en-US" sz="1200" dirty="0"/>
              <a:t>&lt;HTML&gt; … 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357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big </a:t>
            </a:r>
            <a:r>
              <a:rPr lang="en-US" dirty="0"/>
              <a:t>can</a:t>
            </a:r>
            <a:r>
              <a:rPr lang="en" dirty="0"/>
              <a:t> the DOM be?</a:t>
            </a:r>
            <a:endParaRPr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475409"/>
            <a:ext cx="8520600" cy="3093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Pretty big.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Try this. Go to any website, open the Javascript console and run this: </a:t>
            </a:r>
            <a:br>
              <a:rPr lang="en" dirty="0"/>
            </a:br>
            <a:r>
              <a:rPr lang="en" sz="1200" b="1" dirty="0">
                <a:solidFill>
                  <a:srgbClr val="242729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document.getElementsByTagName('*').length</a:t>
            </a:r>
            <a:endParaRPr sz="1200" b="1" dirty="0">
              <a:solidFill>
                <a:srgbClr val="2427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Some examples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se.rit.edu/~swen-344	 		240 elements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nytimes.com				1,286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rit.edu 				2,178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new.google.com				3,253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stackoverflow.com			3,460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reddit.com				4,423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coronavirus.jhu.edu/map.html		12,714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" dirty="0"/>
          </a:p>
          <a:p>
            <a:pPr marL="139700" indent="0">
              <a:buSzPts val="1400"/>
              <a:buNone/>
            </a:pPr>
            <a:r>
              <a:rPr lang="en" dirty="0"/>
              <a:t>There are many, many (many) tags and properties</a:t>
            </a:r>
          </a:p>
          <a:p>
            <a:pPr marL="139700" indent="0">
              <a:buSzPts val="1400"/>
              <a:buNone/>
            </a:pPr>
            <a:r>
              <a:rPr lang="en" dirty="0"/>
              <a:t>A major part of your education needs to be becoming comfortable with finding information in documentation</a:t>
            </a:r>
          </a:p>
          <a:p>
            <a:pPr marL="139700" indent="0">
              <a:buSzPts val="1400"/>
              <a:buNone/>
            </a:pPr>
            <a:r>
              <a:rPr lang="en" dirty="0"/>
              <a:t>Two </a:t>
            </a:r>
            <a:r>
              <a:rPr lang="en"/>
              <a:t>good resources </a:t>
            </a:r>
            <a:r>
              <a:rPr lang="en" dirty="0"/>
              <a:t>are: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A85E8D-0837-410A-8D30-70AFDB4771B2}"/>
              </a:ext>
            </a:extLst>
          </p:cNvPr>
          <p:cNvSpPr txBox="1"/>
          <p:nvPr/>
        </p:nvSpPr>
        <p:spPr>
          <a:xfrm>
            <a:off x="2592271" y="4301066"/>
            <a:ext cx="52434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</a:t>
            </a:r>
            <a:endParaRPr lang="en-US" sz="1100" dirty="0"/>
          </a:p>
          <a:p>
            <a:r>
              <a:rPr lang="en-US" sz="1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https://www.w3schools.com/html/</a:t>
            </a:r>
            <a:endParaRPr lang="en-US" sz="1100" dirty="0"/>
          </a:p>
          <a:p>
            <a:endParaRPr 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839B-B05D-4AE2-8A48-EC5CBCF5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web page?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07B66-30EE-416F-9404-11657AF1E5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It’s a text document (usually .htm or .html extension)</a:t>
            </a:r>
          </a:p>
          <a:p>
            <a:r>
              <a:rPr lang="en-US" dirty="0"/>
              <a:t>Content is in a ‘tagged’ language (sections are marked with specific characters)</a:t>
            </a:r>
          </a:p>
          <a:p>
            <a:r>
              <a:rPr lang="en-US" dirty="0"/>
              <a:t>&lt;</a:t>
            </a:r>
            <a:r>
              <a:rPr lang="en-US" dirty="0" err="1"/>
              <a:t>myTag</a:t>
            </a:r>
            <a:r>
              <a:rPr lang="en-US" dirty="0"/>
              <a:t>&gt;&lt;/</a:t>
            </a:r>
            <a:r>
              <a:rPr lang="en-US" dirty="0" err="1"/>
              <a:t>myTag</a:t>
            </a:r>
            <a:r>
              <a:rPr lang="en-US" dirty="0"/>
              <a:t>&gt; //Open and close tags</a:t>
            </a:r>
          </a:p>
          <a:p>
            <a:r>
              <a:rPr lang="en-US" dirty="0"/>
              <a:t>Browsers read/ parse the tags and build the DOM and then render (display) the information following the interpretation of the tags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056797-1878-42E4-A24A-5518F85C2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3439" y="1384301"/>
            <a:ext cx="4272371" cy="30175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200" dirty="0"/>
              <a:t>&lt;!doctype html&gt;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200" dirty="0"/>
              <a:t>&lt;html lang="</a:t>
            </a:r>
            <a:r>
              <a:rPr lang="en-US" sz="1200" dirty="0" err="1"/>
              <a:t>en</a:t>
            </a:r>
            <a:r>
              <a:rPr lang="en-US" sz="1200" dirty="0"/>
              <a:t>"&gt;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200" dirty="0"/>
              <a:t>&lt;head&gt;</a:t>
            </a:r>
          </a:p>
          <a:p>
            <a:pPr marL="150876" lvl="1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050" dirty="0"/>
              <a:t>  &lt;meta charset="utf-8"&gt;</a:t>
            </a:r>
          </a:p>
          <a:p>
            <a:pPr marL="150876" lvl="1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050" dirty="0"/>
              <a:t>  &lt;title&gt;Web Assignment 1&lt;/title&gt;</a:t>
            </a:r>
          </a:p>
          <a:p>
            <a:pPr marL="150876" lvl="1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050" dirty="0"/>
              <a:t>  &lt;meta name="description" content="First web assignment"&gt;</a:t>
            </a:r>
          </a:p>
          <a:p>
            <a:pPr marL="150876" lvl="1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050" dirty="0"/>
              <a:t>  &lt;meta name="author" content="Kal Rabb"&gt;</a:t>
            </a:r>
          </a:p>
          <a:p>
            <a:pPr marL="150876" lvl="1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1050" dirty="0"/>
              <a:t>  &lt;link </a:t>
            </a:r>
            <a:r>
              <a:rPr lang="en-US" sz="1050" dirty="0" err="1"/>
              <a:t>rel</a:t>
            </a:r>
            <a:r>
              <a:rPr lang="en-US" sz="1050" dirty="0"/>
              <a:t>="stylesheet" </a:t>
            </a:r>
            <a:r>
              <a:rPr lang="en-US" sz="1050" dirty="0" err="1"/>
              <a:t>href</a:t>
            </a:r>
            <a:r>
              <a:rPr lang="en-US" sz="1050" dirty="0"/>
              <a:t>="custom.css"&gt;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200" dirty="0"/>
              <a:t>&lt;/head&gt;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200" dirty="0"/>
              <a:t>&lt;body&gt;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200" dirty="0"/>
              <a:t>&lt;/body&gt;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1200" dirty="0"/>
              <a:t>&lt;/html&gt;</a:t>
            </a:r>
          </a:p>
        </p:txBody>
      </p:sp>
      <p:sp>
        <p:nvSpPr>
          <p:cNvPr id="6" name="Callout: Left Arrow 5">
            <a:extLst>
              <a:ext uri="{FF2B5EF4-FFF2-40B4-BE49-F238E27FC236}">
                <a16:creationId xmlns:a16="http://schemas.microsoft.com/office/drawing/2014/main" id="{5BD3360B-0DA6-486A-9D17-0D2A8DEF0728}"/>
              </a:ext>
            </a:extLst>
          </p:cNvPr>
          <p:cNvSpPr/>
          <p:nvPr/>
        </p:nvSpPr>
        <p:spPr>
          <a:xfrm rot="19926206">
            <a:off x="6903232" y="771892"/>
            <a:ext cx="1769999" cy="1707171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Metadata tags to identify the page </a:t>
            </a:r>
          </a:p>
        </p:txBody>
      </p:sp>
      <p:sp>
        <p:nvSpPr>
          <p:cNvPr id="8" name="Callout: Left Arrow 7">
            <a:extLst>
              <a:ext uri="{FF2B5EF4-FFF2-40B4-BE49-F238E27FC236}">
                <a16:creationId xmlns:a16="http://schemas.microsoft.com/office/drawing/2014/main" id="{3CB0E24D-C08F-45CA-9624-B04AB38C8233}"/>
              </a:ext>
            </a:extLst>
          </p:cNvPr>
          <p:cNvSpPr/>
          <p:nvPr/>
        </p:nvSpPr>
        <p:spPr>
          <a:xfrm rot="362087">
            <a:off x="5206432" y="3377032"/>
            <a:ext cx="2929588" cy="908949"/>
          </a:xfrm>
          <a:prstGeom prst="left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Actual display content</a:t>
            </a:r>
          </a:p>
        </p:txBody>
      </p:sp>
    </p:spTree>
    <p:extLst>
      <p:ext uri="{BB962C8B-B14F-4D97-AF65-F5344CB8AC3E}">
        <p14:creationId xmlns:p14="http://schemas.microsoft.com/office/powerpoint/2010/main" val="187671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HTML building blocks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369392"/>
            <a:ext cx="8785200" cy="3329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&lt;html&gt; </a:t>
            </a:r>
            <a:r>
              <a:rPr lang="en" sz="1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&lt;!-- </a:t>
            </a:r>
            <a:r>
              <a:rPr lang="en-US" sz="1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Identifies the language e.g. not XML. PS This is a comment --&gt;</a:t>
            </a:r>
            <a:br>
              <a:rPr lang="en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br>
              <a:rPr lang="en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10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&lt;!-- CSS,  fonts, metadata, js, etc. </a:t>
            </a:r>
            <a:r>
              <a:rPr lang="en-US" sz="1100" u="sng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Typically</a:t>
            </a:r>
            <a:r>
              <a:rPr lang="en-US" sz="110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 stuff that isn’t displayed</a:t>
            </a:r>
            <a:r>
              <a:rPr lang="en" sz="110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--&gt;</a:t>
            </a:r>
            <a:br>
              <a:rPr lang="en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&lt;/head&gt;</a:t>
            </a:r>
            <a:br>
              <a:rPr lang="en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 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&lt;!-- </a:t>
            </a:r>
            <a:r>
              <a:rPr lang="en-US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The actual content --&gt;</a:t>
            </a:r>
            <a:br>
              <a:rPr lang="en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&lt;img</a:t>
            </a:r>
            <a:r>
              <a:rPr lang="en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 dirty="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src</a:t>
            </a:r>
            <a:r>
              <a:rPr lang="en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”foo.png”</a:t>
            </a:r>
            <a:r>
              <a:rPr lang="en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br>
              <a:rPr lang="en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&lt;!-- vast majority of tags today are divs; allow placement and styling blocks --&gt;</a:t>
            </a:r>
            <a:br>
              <a:rPr lang="en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r>
              <a:rPr lang="en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block of content</a:t>
            </a:r>
            <a:r>
              <a:rPr lang="en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&lt;/div&gt;</a:t>
            </a:r>
            <a:br>
              <a:rPr lang="en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	 &lt;p&gt;</a:t>
            </a:r>
            <a:br>
              <a:rPr lang="en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Some text content with </a:t>
            </a:r>
            <a:r>
              <a:rPr lang="en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&lt;span&gt;</a:t>
            </a:r>
            <a:r>
              <a:rPr lang="en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inline styling</a:t>
            </a:r>
            <a:r>
              <a:rPr lang="en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&lt;/span&gt;</a:t>
            </a:r>
            <a:br>
              <a:rPr lang="en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	 &lt;/p&gt;</a:t>
            </a:r>
            <a:r>
              <a:rPr lang="en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br>
              <a:rPr lang="en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br>
              <a:rPr lang="en" sz="16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600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&lt;/html&gt; </a:t>
            </a:r>
            <a:r>
              <a:rPr lang="en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&lt;!-- </a:t>
            </a:r>
            <a:r>
              <a:rPr lang="en-US" sz="16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Closing tag--&gt;</a:t>
            </a:r>
            <a:endParaRPr sz="1600" dirty="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2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C1E2-25A1-443C-B639-6020FD60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Controls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4FBC0-88BA-4237-941D-99BC5280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75681"/>
            <a:ext cx="8520600" cy="3193193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&lt;label&gt;First Name&lt;/label&gt;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&lt;input type="text" name="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"&gt;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&lt;input type="submit" name="send"&gt;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textarea</a:t>
            </a:r>
            <a:r>
              <a:rPr lang="en-US" dirty="0">
                <a:latin typeface="Consolas" panose="020B0609020204030204" pitchFamily="49" charset="0"/>
              </a:rPr>
              <a:t> rows="5" columns="40" name="description"&gt;</a:t>
            </a: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Enter info here ...&lt;/</a:t>
            </a:r>
            <a:r>
              <a:rPr lang="en-US" dirty="0" err="1">
                <a:latin typeface="Consolas" panose="020B0609020204030204" pitchFamily="49" charset="0"/>
              </a:rPr>
              <a:t>textarea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nsolas" panose="020B0609020204030204" pitchFamily="49" charset="0"/>
              </a:rPr>
              <a:t>&lt;input type="button" name="</a:t>
            </a:r>
            <a:r>
              <a:rPr lang="en-US" dirty="0" err="1">
                <a:latin typeface="Consolas" panose="020B0609020204030204" pitchFamily="49" charset="0"/>
              </a:rPr>
              <a:t>mybutton</a:t>
            </a:r>
            <a:r>
              <a:rPr lang="en-US" dirty="0">
                <a:latin typeface="Consolas" panose="020B0609020204030204" pitchFamily="49" charset="0"/>
              </a:rPr>
              <a:t>" value="</a:t>
            </a:r>
            <a:r>
              <a:rPr lang="en-US" dirty="0" err="1">
                <a:latin typeface="Consolas" panose="020B0609020204030204" pitchFamily="49" charset="0"/>
              </a:rPr>
              <a:t>clickme</a:t>
            </a:r>
            <a:r>
              <a:rPr lang="en-US" dirty="0">
                <a:latin typeface="Consolas" panose="020B0609020204030204" pitchFamily="49" charset="0"/>
              </a:rPr>
              <a:t>"&gt;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C9C13-3A32-4704-A32A-D51A5C4AA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16502"/>
            <a:ext cx="2694184" cy="333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5337D0-E68A-4916-BB84-6F15471E1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571" y="2008414"/>
            <a:ext cx="2954111" cy="1459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A0968B-48B7-4A30-87D1-76EA7C787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022" y="3634192"/>
            <a:ext cx="1845808" cy="63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23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39A2-EF80-410E-BCB4-3A990115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F674A-6E3A-46AD-A5E0-A8217810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43049"/>
            <a:ext cx="8520600" cy="3025825"/>
          </a:xfrm>
        </p:spPr>
        <p:txBody>
          <a:bodyPr/>
          <a:lstStyle/>
          <a:p>
            <a:pPr marL="11430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&lt;p&gt;Please select your age:&lt;/p&gt;</a:t>
            </a:r>
          </a:p>
          <a:p>
            <a:pPr marL="11430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&lt;input type="radio" id="age1" name="age" value="30"&gt;</a:t>
            </a:r>
          </a:p>
          <a:p>
            <a:pPr marL="11430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&lt;label for="age1"&gt;0 - 30&lt;/label&gt;&lt;</a:t>
            </a:r>
            <a:r>
              <a:rPr lang="en-US" sz="1100" dirty="0" err="1">
                <a:latin typeface="Consolas" panose="020B0609020204030204" pitchFamily="49" charset="0"/>
              </a:rPr>
              <a:t>br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pPr marL="11430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&lt;input type="radio" id="age2" name="age" value="60"&gt;</a:t>
            </a:r>
          </a:p>
          <a:p>
            <a:pPr marL="11430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&lt;label for="age2"&gt;31 - 60&lt;/label&gt;&lt;</a:t>
            </a:r>
            <a:r>
              <a:rPr lang="en-US" sz="1100" dirty="0" err="1">
                <a:latin typeface="Consolas" panose="020B0609020204030204" pitchFamily="49" charset="0"/>
              </a:rPr>
              <a:t>br</a:t>
            </a:r>
            <a:r>
              <a:rPr lang="en-US" sz="1100" dirty="0">
                <a:latin typeface="Consolas" panose="020B0609020204030204" pitchFamily="49" charset="0"/>
              </a:rPr>
              <a:t>&gt;  </a:t>
            </a:r>
          </a:p>
          <a:p>
            <a:pPr marL="11430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&lt;input type="radio" id="age3" name="age" value="100"&gt;</a:t>
            </a:r>
          </a:p>
          <a:p>
            <a:pPr marL="11430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&lt;label for="age3"&gt;61 - 100&lt;/label&gt;&lt;</a:t>
            </a:r>
            <a:r>
              <a:rPr lang="en-US" sz="1100" dirty="0" err="1">
                <a:latin typeface="Consolas" panose="020B0609020204030204" pitchFamily="49" charset="0"/>
              </a:rPr>
              <a:t>br</a:t>
            </a:r>
            <a:r>
              <a:rPr lang="en-US" sz="1100" dirty="0">
                <a:latin typeface="Consolas" panose="020B0609020204030204" pitchFamily="49" charset="0"/>
              </a:rPr>
              <a:t>&gt;&lt;</a:t>
            </a:r>
            <a:r>
              <a:rPr lang="en-US" sz="1100" dirty="0" err="1">
                <a:latin typeface="Consolas" panose="020B0609020204030204" pitchFamily="49" charset="0"/>
              </a:rPr>
              <a:t>br</a:t>
            </a:r>
            <a:r>
              <a:rPr lang="en-US" sz="1100" dirty="0">
                <a:latin typeface="Consolas" panose="020B0609020204030204" pitchFamily="49" charset="0"/>
              </a:rPr>
              <a:t>&gt;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&lt;label for="cars"&gt;Choose a car:&lt;/label&gt;</a:t>
            </a:r>
          </a:p>
          <a:p>
            <a:pPr marL="114300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&lt;select name="cars" id="cars"&gt;</a:t>
            </a:r>
          </a:p>
          <a:p>
            <a:pPr marL="11430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&lt;option value="</a:t>
            </a:r>
            <a:r>
              <a:rPr lang="en-US" sz="1100" dirty="0" err="1">
                <a:latin typeface="Consolas" panose="020B0609020204030204" pitchFamily="49" charset="0"/>
              </a:rPr>
              <a:t>volvo</a:t>
            </a:r>
            <a:r>
              <a:rPr lang="en-US" sz="1100" dirty="0">
                <a:latin typeface="Consolas" panose="020B0609020204030204" pitchFamily="49" charset="0"/>
              </a:rPr>
              <a:t>"&gt;Volvo&lt;/option&gt;</a:t>
            </a:r>
          </a:p>
          <a:p>
            <a:pPr marL="11430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&lt;option value="</a:t>
            </a:r>
            <a:r>
              <a:rPr lang="en-US" sz="1100" dirty="0" err="1">
                <a:latin typeface="Consolas" panose="020B0609020204030204" pitchFamily="49" charset="0"/>
              </a:rPr>
              <a:t>saab</a:t>
            </a:r>
            <a:r>
              <a:rPr lang="en-US" sz="1100" dirty="0">
                <a:latin typeface="Consolas" panose="020B0609020204030204" pitchFamily="49" charset="0"/>
              </a:rPr>
              <a:t>"&gt;Saab&lt;/option&gt;</a:t>
            </a:r>
          </a:p>
          <a:p>
            <a:pPr marL="11430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&lt;option value="</a:t>
            </a:r>
            <a:r>
              <a:rPr lang="en-US" sz="1100" dirty="0" err="1">
                <a:latin typeface="Consolas" panose="020B0609020204030204" pitchFamily="49" charset="0"/>
              </a:rPr>
              <a:t>mercedes</a:t>
            </a:r>
            <a:r>
              <a:rPr lang="en-US" sz="1100" dirty="0">
                <a:latin typeface="Consolas" panose="020B0609020204030204" pitchFamily="49" charset="0"/>
              </a:rPr>
              <a:t>"&gt;Mercedes&lt;/option&gt;</a:t>
            </a:r>
          </a:p>
          <a:p>
            <a:pPr marL="11430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&lt;option value="</a:t>
            </a:r>
            <a:r>
              <a:rPr lang="en-US" sz="1100" dirty="0" err="1">
                <a:latin typeface="Consolas" panose="020B0609020204030204" pitchFamily="49" charset="0"/>
              </a:rPr>
              <a:t>audi</a:t>
            </a:r>
            <a:r>
              <a:rPr lang="en-US" sz="1100" dirty="0">
                <a:latin typeface="Consolas" panose="020B0609020204030204" pitchFamily="49" charset="0"/>
              </a:rPr>
              <a:t>"&gt;Audi&lt;/option&gt;</a:t>
            </a:r>
          </a:p>
          <a:p>
            <a:pPr marL="11430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&lt;/select&gt;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C9234-59B3-4F27-8AF7-8679D5DAE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254" y="1632856"/>
            <a:ext cx="2633117" cy="1282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A10D86-FEB6-42F0-BF04-E6568FBB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665" y="3088291"/>
            <a:ext cx="1632176" cy="15703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B90375-04CC-4F11-9F6C-719328A27367}"/>
              </a:ext>
            </a:extLst>
          </p:cNvPr>
          <p:cNvSpPr txBox="1"/>
          <p:nvPr/>
        </p:nvSpPr>
        <p:spPr>
          <a:xfrm>
            <a:off x="0" y="44291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https://www.w3schools.com/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758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340</TotalTime>
  <Words>1823</Words>
  <Application>Microsoft Office PowerPoint</Application>
  <PresentationFormat>On-screen Show (16:9)</PresentationFormat>
  <Paragraphs>195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Roboto Mono</vt:lpstr>
      <vt:lpstr>Courier New</vt:lpstr>
      <vt:lpstr>Calibri Light</vt:lpstr>
      <vt:lpstr>Consolas</vt:lpstr>
      <vt:lpstr>Arial</vt:lpstr>
      <vt:lpstr>Calibri</vt:lpstr>
      <vt:lpstr>Retrospect</vt:lpstr>
      <vt:lpstr>Intro to Web Front Ends</vt:lpstr>
      <vt:lpstr>Web front ends have a LOT of pieces</vt:lpstr>
      <vt:lpstr>It’s all about the DOM</vt:lpstr>
      <vt:lpstr>It’s all about the DOM</vt:lpstr>
      <vt:lpstr>How big can the DOM be?</vt:lpstr>
      <vt:lpstr>What is a web page?</vt:lpstr>
      <vt:lpstr>Basic HTML building blocks</vt:lpstr>
      <vt:lpstr>HTML Controls</vt:lpstr>
      <vt:lpstr>A few more …</vt:lpstr>
      <vt:lpstr>Basic layout</vt:lpstr>
      <vt:lpstr>Many types of display</vt:lpstr>
      <vt:lpstr>JavaScript (JS)</vt:lpstr>
      <vt:lpstr>Use JS Events to …</vt:lpstr>
      <vt:lpstr>A javascript teaser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Front Ends</dc:title>
  <dc:creator>kalrabb</dc:creator>
  <cp:lastModifiedBy>Kal Rabb</cp:lastModifiedBy>
  <cp:revision>13</cp:revision>
  <dcterms:modified xsi:type="dcterms:W3CDTF">2023-05-10T21:40:36Z</dcterms:modified>
</cp:coreProperties>
</file>