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43"/>
  </p:notesMasterIdLst>
  <p:sldIdLst>
    <p:sldId id="256" r:id="rId2"/>
    <p:sldId id="257" r:id="rId3"/>
    <p:sldId id="258" r:id="rId4"/>
    <p:sldId id="260" r:id="rId5"/>
    <p:sldId id="266" r:id="rId6"/>
    <p:sldId id="267" r:id="rId7"/>
    <p:sldId id="269" r:id="rId8"/>
    <p:sldId id="262" r:id="rId9"/>
    <p:sldId id="263" r:id="rId10"/>
    <p:sldId id="265" r:id="rId11"/>
    <p:sldId id="281" r:id="rId12"/>
    <p:sldId id="282" r:id="rId13"/>
    <p:sldId id="259" r:id="rId14"/>
    <p:sldId id="270" r:id="rId15"/>
    <p:sldId id="271" r:id="rId16"/>
    <p:sldId id="272" r:id="rId17"/>
    <p:sldId id="273" r:id="rId18"/>
    <p:sldId id="274" r:id="rId19"/>
    <p:sldId id="275" r:id="rId20"/>
    <p:sldId id="264" r:id="rId21"/>
    <p:sldId id="276" r:id="rId22"/>
    <p:sldId id="277" r:id="rId23"/>
    <p:sldId id="278" r:id="rId24"/>
    <p:sldId id="292" r:id="rId25"/>
    <p:sldId id="284" r:id="rId26"/>
    <p:sldId id="285" r:id="rId27"/>
    <p:sldId id="283" r:id="rId28"/>
    <p:sldId id="294" r:id="rId29"/>
    <p:sldId id="280" r:id="rId30"/>
    <p:sldId id="291" r:id="rId31"/>
    <p:sldId id="286" r:id="rId32"/>
    <p:sldId id="288" r:id="rId33"/>
    <p:sldId id="290" r:id="rId34"/>
    <p:sldId id="297" r:id="rId35"/>
    <p:sldId id="279" r:id="rId36"/>
    <p:sldId id="289" r:id="rId37"/>
    <p:sldId id="295" r:id="rId38"/>
    <p:sldId id="293" r:id="rId39"/>
    <p:sldId id="296" r:id="rId40"/>
    <p:sldId id="268" r:id="rId41"/>
    <p:sldId id="261" r:id="rId42"/>
  </p:sldIdLst>
  <p:sldSz cx="9144000" cy="5143500" type="screen16x9"/>
  <p:notesSz cx="6858000" cy="9144000"/>
  <p:embeddedFontLst>
    <p:embeddedFont>
      <p:font typeface="Abadi" panose="020B0604020104020204" pitchFamily="34" charset="0"/>
      <p:regular r:id="rId44"/>
    </p:embeddedFont>
    <p:embeddedFont>
      <p:font typeface="Arial Unicode MS" panose="020B0604020202020204" pitchFamily="34" charset="-128"/>
      <p:regular r:id="rId45"/>
    </p:embeddedFont>
    <p:embeddedFont>
      <p:font typeface="Calibri" panose="020F0502020204030204" pitchFamily="34" charset="0"/>
      <p:regular r:id="rId46"/>
      <p:bold r:id="rId47"/>
      <p:italic r:id="rId48"/>
      <p:boldItalic r:id="rId49"/>
    </p:embeddedFont>
    <p:embeddedFont>
      <p:font typeface="Calibri Light" panose="020F0302020204030204" pitchFamily="34" charset="0"/>
      <p:regular r:id="rId50"/>
      <p:italic r:id="rId51"/>
    </p:embeddedFont>
    <p:embeddedFont>
      <p:font typeface="Consolas" panose="020B0609020204030204" pitchFamily="49" charset="0"/>
      <p:regular r:id="rId52"/>
      <p:bold r:id="rId53"/>
      <p:italic r:id="rId54"/>
      <p:boldItalic r:id="rId55"/>
    </p:embeddedFont>
    <p:embeddedFont>
      <p:font typeface="Roboto Mono" panose="00000009000000000000" pitchFamily="49" charset="0"/>
      <p:regular r:id="rId56"/>
      <p:bold r:id="rId57"/>
      <p:italic r:id="rId58"/>
      <p:boldItalic r:id="rId59"/>
    </p:embeddedFont>
    <p:embeddedFont>
      <p:font typeface="Verdana" panose="020B0604030504040204" pitchFamily="34" charset="0"/>
      <p:regular r:id="rId60"/>
      <p:bold r:id="rId61"/>
      <p:italic r:id="rId62"/>
      <p:boldItalic r:id="rId6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A54D59-3CE4-450C-AD1C-EC679EC2DE64}" v="4" dt="2023-05-30T20:04:39.8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9598" autoAdjust="0"/>
  </p:normalViewPr>
  <p:slideViewPr>
    <p:cSldViewPr snapToGrid="0">
      <p:cViewPr varScale="1">
        <p:scale>
          <a:sx n="98" d="100"/>
          <a:sy n="98" d="100"/>
        </p:scale>
        <p:origin x="295" y="4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font" Target="fonts/font4.fntdata"/><Relationship Id="rId63" Type="http://schemas.openxmlformats.org/officeDocument/2006/relationships/font" Target="fonts/font20.fntdata"/><Relationship Id="rId68"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2.fntdata"/><Relationship Id="rId53" Type="http://schemas.openxmlformats.org/officeDocument/2006/relationships/font" Target="fonts/font10.fntdata"/><Relationship Id="rId58" Type="http://schemas.openxmlformats.org/officeDocument/2006/relationships/font" Target="fonts/font15.fntdata"/><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font" Target="fonts/font18.fntdata"/><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font" Target="fonts/font5.fntdata"/><Relationship Id="rId56" Type="http://schemas.openxmlformats.org/officeDocument/2006/relationships/font" Target="fonts/font13.fntdata"/><Relationship Id="rId64" Type="http://schemas.openxmlformats.org/officeDocument/2006/relationships/presProps" Target="presProps.xml"/><Relationship Id="rId69"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font" Target="fonts/font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3.fntdata"/><Relationship Id="rId59" Type="http://schemas.openxmlformats.org/officeDocument/2006/relationships/font" Target="fonts/font16.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11.fntdata"/><Relationship Id="rId62" Type="http://schemas.openxmlformats.org/officeDocument/2006/relationships/font" Target="fonts/font1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6.fntdata"/><Relationship Id="rId57" Type="http://schemas.openxmlformats.org/officeDocument/2006/relationships/font" Target="fonts/font14.fnt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font" Target="fonts/font1.fntdata"/><Relationship Id="rId52" Type="http://schemas.openxmlformats.org/officeDocument/2006/relationships/font" Target="fonts/font9.fntdata"/><Relationship Id="rId60" Type="http://schemas.openxmlformats.org/officeDocument/2006/relationships/font" Target="fonts/font17.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font" Target="fonts/font7.fntdata"/><Relationship Id="rId55" Type="http://schemas.openxmlformats.org/officeDocument/2006/relationships/font" Target="fonts/font12.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l Rabb" userId="3edf06299a4717ec" providerId="LiveId" clId="{39F02D62-6772-4E86-AC39-8D5A73073ADE}"/>
    <pc:docChg chg="undo redo custSel addSld modSld sldOrd">
      <pc:chgData name="Kal Rabb" userId="3edf06299a4717ec" providerId="LiveId" clId="{39F02D62-6772-4E86-AC39-8D5A73073ADE}" dt="2020-11-11T01:45:14.013" v="2560" actId="5793"/>
      <pc:docMkLst>
        <pc:docMk/>
      </pc:docMkLst>
      <pc:sldChg chg="modSp modNotes">
        <pc:chgData name="Kal Rabb" userId="3edf06299a4717ec" providerId="LiveId" clId="{39F02D62-6772-4E86-AC39-8D5A73073ADE}" dt="2020-10-19T20:23:42.241" v="0"/>
        <pc:sldMkLst>
          <pc:docMk/>
          <pc:sldMk cId="0" sldId="256"/>
        </pc:sldMkLst>
        <pc:spChg chg="mod">
          <ac:chgData name="Kal Rabb" userId="3edf06299a4717ec" providerId="LiveId" clId="{39F02D62-6772-4E86-AC39-8D5A73073ADE}" dt="2020-10-19T20:23:42.241" v="0"/>
          <ac:spMkLst>
            <pc:docMk/>
            <pc:sldMk cId="0" sldId="256"/>
            <ac:spMk id="54" creationId="{00000000-0000-0000-0000-000000000000}"/>
          </ac:spMkLst>
        </pc:spChg>
        <pc:spChg chg="mod">
          <ac:chgData name="Kal Rabb" userId="3edf06299a4717ec" providerId="LiveId" clId="{39F02D62-6772-4E86-AC39-8D5A73073ADE}" dt="2020-10-19T20:23:42.241" v="0"/>
          <ac:spMkLst>
            <pc:docMk/>
            <pc:sldMk cId="0" sldId="256"/>
            <ac:spMk id="55" creationId="{00000000-0000-0000-0000-000000000000}"/>
          </ac:spMkLst>
        </pc:spChg>
      </pc:sldChg>
      <pc:sldChg chg="modSp mod modNotes">
        <pc:chgData name="Kal Rabb" userId="3edf06299a4717ec" providerId="LiveId" clId="{39F02D62-6772-4E86-AC39-8D5A73073ADE}" dt="2020-10-19T20:24:26.004" v="22" actId="403"/>
        <pc:sldMkLst>
          <pc:docMk/>
          <pc:sldMk cId="0" sldId="257"/>
        </pc:sldMkLst>
        <pc:spChg chg="mod">
          <ac:chgData name="Kal Rabb" userId="3edf06299a4717ec" providerId="LiveId" clId="{39F02D62-6772-4E86-AC39-8D5A73073ADE}" dt="2020-10-19T20:23:42.241" v="0"/>
          <ac:spMkLst>
            <pc:docMk/>
            <pc:sldMk cId="0" sldId="257"/>
            <ac:spMk id="60" creationId="{00000000-0000-0000-0000-000000000000}"/>
          </ac:spMkLst>
        </pc:spChg>
        <pc:spChg chg="mod">
          <ac:chgData name="Kal Rabb" userId="3edf06299a4717ec" providerId="LiveId" clId="{39F02D62-6772-4E86-AC39-8D5A73073ADE}" dt="2020-10-19T20:24:26.004" v="22" actId="403"/>
          <ac:spMkLst>
            <pc:docMk/>
            <pc:sldMk cId="0" sldId="257"/>
            <ac:spMk id="61" creationId="{00000000-0000-0000-0000-000000000000}"/>
          </ac:spMkLst>
        </pc:spChg>
      </pc:sldChg>
      <pc:sldChg chg="modSp mod modNotes">
        <pc:chgData name="Kal Rabb" userId="3edf06299a4717ec" providerId="LiveId" clId="{39F02D62-6772-4E86-AC39-8D5A73073ADE}" dt="2020-10-19T20:25:43.171" v="170" actId="20577"/>
        <pc:sldMkLst>
          <pc:docMk/>
          <pc:sldMk cId="0" sldId="258"/>
        </pc:sldMkLst>
        <pc:spChg chg="mod">
          <ac:chgData name="Kal Rabb" userId="3edf06299a4717ec" providerId="LiveId" clId="{39F02D62-6772-4E86-AC39-8D5A73073ADE}" dt="2020-10-19T20:23:42.241" v="0"/>
          <ac:spMkLst>
            <pc:docMk/>
            <pc:sldMk cId="0" sldId="258"/>
            <ac:spMk id="66" creationId="{00000000-0000-0000-0000-000000000000}"/>
          </ac:spMkLst>
        </pc:spChg>
        <pc:spChg chg="mod">
          <ac:chgData name="Kal Rabb" userId="3edf06299a4717ec" providerId="LiveId" clId="{39F02D62-6772-4E86-AC39-8D5A73073ADE}" dt="2020-10-19T20:25:43.171" v="170" actId="20577"/>
          <ac:spMkLst>
            <pc:docMk/>
            <pc:sldMk cId="0" sldId="258"/>
            <ac:spMk id="67" creationId="{00000000-0000-0000-0000-000000000000}"/>
          </ac:spMkLst>
        </pc:spChg>
      </pc:sldChg>
      <pc:sldChg chg="modSp mod modNotes">
        <pc:chgData name="Kal Rabb" userId="3edf06299a4717ec" providerId="LiveId" clId="{39F02D62-6772-4E86-AC39-8D5A73073ADE}" dt="2020-10-19T20:26:01.391" v="173" actId="403"/>
        <pc:sldMkLst>
          <pc:docMk/>
          <pc:sldMk cId="0" sldId="259"/>
        </pc:sldMkLst>
        <pc:spChg chg="mod">
          <ac:chgData name="Kal Rabb" userId="3edf06299a4717ec" providerId="LiveId" clId="{39F02D62-6772-4E86-AC39-8D5A73073ADE}" dt="2020-10-19T20:23:42.241" v="0"/>
          <ac:spMkLst>
            <pc:docMk/>
            <pc:sldMk cId="0" sldId="259"/>
            <ac:spMk id="72" creationId="{00000000-0000-0000-0000-000000000000}"/>
          </ac:spMkLst>
        </pc:spChg>
        <pc:spChg chg="mod">
          <ac:chgData name="Kal Rabb" userId="3edf06299a4717ec" providerId="LiveId" clId="{39F02D62-6772-4E86-AC39-8D5A73073ADE}" dt="2020-10-19T20:26:01.391" v="173" actId="403"/>
          <ac:spMkLst>
            <pc:docMk/>
            <pc:sldMk cId="0" sldId="259"/>
            <ac:spMk id="73" creationId="{00000000-0000-0000-0000-000000000000}"/>
          </ac:spMkLst>
        </pc:spChg>
      </pc:sldChg>
      <pc:sldChg chg="modSp mod modNotes">
        <pc:chgData name="Kal Rabb" userId="3edf06299a4717ec" providerId="LiveId" clId="{39F02D62-6772-4E86-AC39-8D5A73073ADE}" dt="2020-10-19T20:26:18.754" v="176" actId="403"/>
        <pc:sldMkLst>
          <pc:docMk/>
          <pc:sldMk cId="0" sldId="260"/>
        </pc:sldMkLst>
        <pc:spChg chg="mod">
          <ac:chgData name="Kal Rabb" userId="3edf06299a4717ec" providerId="LiveId" clId="{39F02D62-6772-4E86-AC39-8D5A73073ADE}" dt="2020-10-19T20:23:42.241" v="0"/>
          <ac:spMkLst>
            <pc:docMk/>
            <pc:sldMk cId="0" sldId="260"/>
            <ac:spMk id="78" creationId="{00000000-0000-0000-0000-000000000000}"/>
          </ac:spMkLst>
        </pc:spChg>
        <pc:spChg chg="mod">
          <ac:chgData name="Kal Rabb" userId="3edf06299a4717ec" providerId="LiveId" clId="{39F02D62-6772-4E86-AC39-8D5A73073ADE}" dt="2020-10-19T20:26:18.754" v="176" actId="403"/>
          <ac:spMkLst>
            <pc:docMk/>
            <pc:sldMk cId="0" sldId="260"/>
            <ac:spMk id="79" creationId="{00000000-0000-0000-0000-000000000000}"/>
          </ac:spMkLst>
        </pc:spChg>
      </pc:sldChg>
      <pc:sldChg chg="modSp modNotes">
        <pc:chgData name="Kal Rabb" userId="3edf06299a4717ec" providerId="LiveId" clId="{39F02D62-6772-4E86-AC39-8D5A73073ADE}" dt="2020-10-19T20:23:42.241" v="0"/>
        <pc:sldMkLst>
          <pc:docMk/>
          <pc:sldMk cId="0" sldId="261"/>
        </pc:sldMkLst>
        <pc:spChg chg="mod">
          <ac:chgData name="Kal Rabb" userId="3edf06299a4717ec" providerId="LiveId" clId="{39F02D62-6772-4E86-AC39-8D5A73073ADE}" dt="2020-10-19T20:23:42.241" v="0"/>
          <ac:spMkLst>
            <pc:docMk/>
            <pc:sldMk cId="0" sldId="261"/>
            <ac:spMk id="84" creationId="{00000000-0000-0000-0000-000000000000}"/>
          </ac:spMkLst>
        </pc:spChg>
        <pc:spChg chg="mod">
          <ac:chgData name="Kal Rabb" userId="3edf06299a4717ec" providerId="LiveId" clId="{39F02D62-6772-4E86-AC39-8D5A73073ADE}" dt="2020-10-19T20:23:42.241" v="0"/>
          <ac:spMkLst>
            <pc:docMk/>
            <pc:sldMk cId="0" sldId="261"/>
            <ac:spMk id="85" creationId="{00000000-0000-0000-0000-000000000000}"/>
          </ac:spMkLst>
        </pc:spChg>
      </pc:sldChg>
      <pc:sldChg chg="addSp delSp modSp new mod modClrScheme chgLayout">
        <pc:chgData name="Kal Rabb" userId="3edf06299a4717ec" providerId="LiveId" clId="{39F02D62-6772-4E86-AC39-8D5A73073ADE}" dt="2020-10-20T15:51:04.921" v="2020" actId="14100"/>
        <pc:sldMkLst>
          <pc:docMk/>
          <pc:sldMk cId="2189748646" sldId="262"/>
        </pc:sldMkLst>
        <pc:spChg chg="mod ord">
          <ac:chgData name="Kal Rabb" userId="3edf06299a4717ec" providerId="LiveId" clId="{39F02D62-6772-4E86-AC39-8D5A73073ADE}" dt="2020-10-19T20:27:30.581" v="207" actId="700"/>
          <ac:spMkLst>
            <pc:docMk/>
            <pc:sldMk cId="2189748646" sldId="262"/>
            <ac:spMk id="2" creationId="{42B91A26-22AA-429B-9EEA-72318A4F8017}"/>
          </ac:spMkLst>
        </pc:spChg>
        <pc:spChg chg="del mod ord">
          <ac:chgData name="Kal Rabb" userId="3edf06299a4717ec" providerId="LiveId" clId="{39F02D62-6772-4E86-AC39-8D5A73073ADE}" dt="2020-10-19T20:27:30.581" v="207" actId="700"/>
          <ac:spMkLst>
            <pc:docMk/>
            <pc:sldMk cId="2189748646" sldId="262"/>
            <ac:spMk id="3" creationId="{154FDA82-9BB9-4DF9-A202-980D381A8625}"/>
          </ac:spMkLst>
        </pc:spChg>
        <pc:spChg chg="add mod ord">
          <ac:chgData name="Kal Rabb" userId="3edf06299a4717ec" providerId="LiveId" clId="{39F02D62-6772-4E86-AC39-8D5A73073ADE}" dt="2020-10-20T15:51:04.921" v="2020" actId="14100"/>
          <ac:spMkLst>
            <pc:docMk/>
            <pc:sldMk cId="2189748646" sldId="262"/>
            <ac:spMk id="4" creationId="{6689673E-BB4D-43D8-BC98-A022E9B9A798}"/>
          </ac:spMkLst>
        </pc:spChg>
        <pc:spChg chg="add mod ord">
          <ac:chgData name="Kal Rabb" userId="3edf06299a4717ec" providerId="LiveId" clId="{39F02D62-6772-4E86-AC39-8D5A73073ADE}" dt="2020-10-19T20:31:21.369" v="453" actId="27636"/>
          <ac:spMkLst>
            <pc:docMk/>
            <pc:sldMk cId="2189748646" sldId="262"/>
            <ac:spMk id="5" creationId="{E08E6C29-DC62-4C92-8801-B0FA0C56C545}"/>
          </ac:spMkLst>
        </pc:spChg>
      </pc:sldChg>
      <pc:sldChg chg="modSp add mod">
        <pc:chgData name="Kal Rabb" userId="3edf06299a4717ec" providerId="LiveId" clId="{39F02D62-6772-4E86-AC39-8D5A73073ADE}" dt="2020-10-19T20:48:36.215" v="1354" actId="27636"/>
        <pc:sldMkLst>
          <pc:docMk/>
          <pc:sldMk cId="903113046" sldId="263"/>
        </pc:sldMkLst>
        <pc:spChg chg="mod">
          <ac:chgData name="Kal Rabb" userId="3edf06299a4717ec" providerId="LiveId" clId="{39F02D62-6772-4E86-AC39-8D5A73073ADE}" dt="2020-10-19T20:48:36.212" v="1353" actId="27636"/>
          <ac:spMkLst>
            <pc:docMk/>
            <pc:sldMk cId="903113046" sldId="263"/>
            <ac:spMk id="4" creationId="{6689673E-BB4D-43D8-BC98-A022E9B9A798}"/>
          </ac:spMkLst>
        </pc:spChg>
        <pc:spChg chg="mod">
          <ac:chgData name="Kal Rabb" userId="3edf06299a4717ec" providerId="LiveId" clId="{39F02D62-6772-4E86-AC39-8D5A73073ADE}" dt="2020-10-19T20:48:36.215" v="1354" actId="27636"/>
          <ac:spMkLst>
            <pc:docMk/>
            <pc:sldMk cId="903113046" sldId="263"/>
            <ac:spMk id="5" creationId="{E08E6C29-DC62-4C92-8801-B0FA0C56C545}"/>
          </ac:spMkLst>
        </pc:spChg>
      </pc:sldChg>
      <pc:sldChg chg="modSp new mod">
        <pc:chgData name="Kal Rabb" userId="3edf06299a4717ec" providerId="LiveId" clId="{39F02D62-6772-4E86-AC39-8D5A73073ADE}" dt="2020-10-19T20:44:06.031" v="1038" actId="207"/>
        <pc:sldMkLst>
          <pc:docMk/>
          <pc:sldMk cId="1196212955" sldId="264"/>
        </pc:sldMkLst>
        <pc:spChg chg="mod">
          <ac:chgData name="Kal Rabb" userId="3edf06299a4717ec" providerId="LiveId" clId="{39F02D62-6772-4E86-AC39-8D5A73073ADE}" dt="2020-10-19T20:37:03.049" v="603" actId="20577"/>
          <ac:spMkLst>
            <pc:docMk/>
            <pc:sldMk cId="1196212955" sldId="264"/>
            <ac:spMk id="2" creationId="{6CCA18F6-BF3C-4887-9EBA-A320F3B2D73C}"/>
          </ac:spMkLst>
        </pc:spChg>
        <pc:spChg chg="mod">
          <ac:chgData name="Kal Rabb" userId="3edf06299a4717ec" providerId="LiveId" clId="{39F02D62-6772-4E86-AC39-8D5A73073ADE}" dt="2020-10-19T20:43:59.563" v="1036" actId="207"/>
          <ac:spMkLst>
            <pc:docMk/>
            <pc:sldMk cId="1196212955" sldId="264"/>
            <ac:spMk id="3" creationId="{A0301D4F-F677-4AF1-8774-E2488F7F3EE4}"/>
          </ac:spMkLst>
        </pc:spChg>
        <pc:spChg chg="mod">
          <ac:chgData name="Kal Rabb" userId="3edf06299a4717ec" providerId="LiveId" clId="{39F02D62-6772-4E86-AC39-8D5A73073ADE}" dt="2020-10-19T20:44:06.031" v="1038" actId="207"/>
          <ac:spMkLst>
            <pc:docMk/>
            <pc:sldMk cId="1196212955" sldId="264"/>
            <ac:spMk id="4" creationId="{31FFB075-899E-44E2-A0CD-950252AF7D0A}"/>
          </ac:spMkLst>
        </pc:spChg>
      </pc:sldChg>
      <pc:sldChg chg="addSp delSp modSp add mod modClrScheme chgLayout">
        <pc:chgData name="Kal Rabb" userId="3edf06299a4717ec" providerId="LiveId" clId="{39F02D62-6772-4E86-AC39-8D5A73073ADE}" dt="2020-10-20T01:51:36.419" v="1736" actId="20577"/>
        <pc:sldMkLst>
          <pc:docMk/>
          <pc:sldMk cId="1620384559" sldId="265"/>
        </pc:sldMkLst>
        <pc:spChg chg="mod ord">
          <ac:chgData name="Kal Rabb" userId="3edf06299a4717ec" providerId="LiveId" clId="{39F02D62-6772-4E86-AC39-8D5A73073ADE}" dt="2020-10-19T20:45:03.953" v="1051" actId="700"/>
          <ac:spMkLst>
            <pc:docMk/>
            <pc:sldMk cId="1620384559" sldId="265"/>
            <ac:spMk id="2" creationId="{42B91A26-22AA-429B-9EEA-72318A4F8017}"/>
          </ac:spMkLst>
        </pc:spChg>
        <pc:spChg chg="add mod">
          <ac:chgData name="Kal Rabb" userId="3edf06299a4717ec" providerId="LiveId" clId="{39F02D62-6772-4E86-AC39-8D5A73073ADE}" dt="2020-10-19T20:45:24.666" v="1054" actId="13822"/>
          <ac:spMkLst>
            <pc:docMk/>
            <pc:sldMk cId="1620384559" sldId="265"/>
            <ac:spMk id="3" creationId="{B0F41C4D-FC41-4695-8CD2-5085F674F359}"/>
          </ac:spMkLst>
        </pc:spChg>
        <pc:spChg chg="mod ord">
          <ac:chgData name="Kal Rabb" userId="3edf06299a4717ec" providerId="LiveId" clId="{39F02D62-6772-4E86-AC39-8D5A73073ADE}" dt="2020-10-19T20:46:56.485" v="1247" actId="6549"/>
          <ac:spMkLst>
            <pc:docMk/>
            <pc:sldMk cId="1620384559" sldId="265"/>
            <ac:spMk id="4" creationId="{6689673E-BB4D-43D8-BC98-A022E9B9A798}"/>
          </ac:spMkLst>
        </pc:spChg>
        <pc:spChg chg="del mod ord">
          <ac:chgData name="Kal Rabb" userId="3edf06299a4717ec" providerId="LiveId" clId="{39F02D62-6772-4E86-AC39-8D5A73073ADE}" dt="2020-10-19T20:45:03.953" v="1051" actId="700"/>
          <ac:spMkLst>
            <pc:docMk/>
            <pc:sldMk cId="1620384559" sldId="265"/>
            <ac:spMk id="5" creationId="{E08E6C29-DC62-4C92-8801-B0FA0C56C545}"/>
          </ac:spMkLst>
        </pc:spChg>
        <pc:spChg chg="add mod">
          <ac:chgData name="Kal Rabb" userId="3edf06299a4717ec" providerId="LiveId" clId="{39F02D62-6772-4E86-AC39-8D5A73073ADE}" dt="2020-10-20T01:51:36.419" v="1736" actId="20577"/>
          <ac:spMkLst>
            <pc:docMk/>
            <pc:sldMk cId="1620384559" sldId="265"/>
            <ac:spMk id="6" creationId="{290741C7-0F16-4454-8872-A440AEC16290}"/>
          </ac:spMkLst>
        </pc:spChg>
      </pc:sldChg>
      <pc:sldChg chg="addSp delSp modSp new mod ord modClrScheme chgLayout">
        <pc:chgData name="Kal Rabb" userId="3edf06299a4717ec" providerId="LiveId" clId="{39F02D62-6772-4E86-AC39-8D5A73073ADE}" dt="2020-10-20T12:58:29.955" v="1988" actId="20577"/>
        <pc:sldMkLst>
          <pc:docMk/>
          <pc:sldMk cId="1965359012" sldId="266"/>
        </pc:sldMkLst>
        <pc:spChg chg="mod ord">
          <ac:chgData name="Kal Rabb" userId="3edf06299a4717ec" providerId="LiveId" clId="{39F02D62-6772-4E86-AC39-8D5A73073ADE}" dt="2020-10-20T12:58:29.955" v="1988" actId="20577"/>
          <ac:spMkLst>
            <pc:docMk/>
            <pc:sldMk cId="1965359012" sldId="266"/>
            <ac:spMk id="2" creationId="{6A51D240-D21C-4E6F-9E34-E14E26F5D603}"/>
          </ac:spMkLst>
        </pc:spChg>
        <pc:spChg chg="add mod">
          <ac:chgData name="Kal Rabb" userId="3edf06299a4717ec" providerId="LiveId" clId="{39F02D62-6772-4E86-AC39-8D5A73073ADE}" dt="2020-10-20T12:38:11.426" v="1811" actId="14100"/>
          <ac:spMkLst>
            <pc:docMk/>
            <pc:sldMk cId="1965359012" sldId="266"/>
            <ac:spMk id="3" creationId="{0DF537E1-26E8-4BD9-B530-F74CCF0BCE82}"/>
          </ac:spMkLst>
        </pc:spChg>
        <pc:spChg chg="del mod ord">
          <ac:chgData name="Kal Rabb" userId="3edf06299a4717ec" providerId="LiveId" clId="{39F02D62-6772-4E86-AC39-8D5A73073ADE}" dt="2020-10-20T01:29:55.825" v="1359" actId="700"/>
          <ac:spMkLst>
            <pc:docMk/>
            <pc:sldMk cId="1965359012" sldId="266"/>
            <ac:spMk id="3" creationId="{4925D0DF-97C4-400A-B19A-7C9C18C96508}"/>
          </ac:spMkLst>
        </pc:spChg>
        <pc:spChg chg="del">
          <ac:chgData name="Kal Rabb" userId="3edf06299a4717ec" providerId="LiveId" clId="{39F02D62-6772-4E86-AC39-8D5A73073ADE}" dt="2020-10-20T01:29:55.825" v="1359" actId="700"/>
          <ac:spMkLst>
            <pc:docMk/>
            <pc:sldMk cId="1965359012" sldId="266"/>
            <ac:spMk id="4" creationId="{B93353F2-33B5-4075-B847-1AFE6ADBB743}"/>
          </ac:spMkLst>
        </pc:spChg>
        <pc:spChg chg="add mod ord">
          <ac:chgData name="Kal Rabb" userId="3edf06299a4717ec" providerId="LiveId" clId="{39F02D62-6772-4E86-AC39-8D5A73073ADE}" dt="2020-10-20T01:33:18.872" v="1541" actId="27636"/>
          <ac:spMkLst>
            <pc:docMk/>
            <pc:sldMk cId="1965359012" sldId="266"/>
            <ac:spMk id="5" creationId="{126C1B2D-EFFF-451F-B1C4-7F2C8BDA8C6A}"/>
          </ac:spMkLst>
        </pc:spChg>
        <pc:spChg chg="add mod">
          <ac:chgData name="Kal Rabb" userId="3edf06299a4717ec" providerId="LiveId" clId="{39F02D62-6772-4E86-AC39-8D5A73073ADE}" dt="2020-10-20T01:33:54.624" v="1557" actId="20577"/>
          <ac:spMkLst>
            <pc:docMk/>
            <pc:sldMk cId="1965359012" sldId="266"/>
            <ac:spMk id="6" creationId="{0A056E7D-E913-4603-93EF-21687802CC34}"/>
          </ac:spMkLst>
        </pc:spChg>
      </pc:sldChg>
      <pc:sldChg chg="addSp delSp modSp add mod modClrScheme chgLayout">
        <pc:chgData name="Kal Rabb" userId="3edf06299a4717ec" providerId="LiveId" clId="{39F02D62-6772-4E86-AC39-8D5A73073ADE}" dt="2020-10-20T15:28:50.663" v="2019" actId="20577"/>
        <pc:sldMkLst>
          <pc:docMk/>
          <pc:sldMk cId="48558010" sldId="267"/>
        </pc:sldMkLst>
        <pc:spChg chg="mod ord">
          <ac:chgData name="Kal Rabb" userId="3edf06299a4717ec" providerId="LiveId" clId="{39F02D62-6772-4E86-AC39-8D5A73073ADE}" dt="2020-10-20T15:28:50.663" v="2019" actId="20577"/>
          <ac:spMkLst>
            <pc:docMk/>
            <pc:sldMk cId="48558010" sldId="267"/>
            <ac:spMk id="2" creationId="{6A51D240-D21C-4E6F-9E34-E14E26F5D603}"/>
          </ac:spMkLst>
        </pc:spChg>
        <pc:spChg chg="add mod">
          <ac:chgData name="Kal Rabb" userId="3edf06299a4717ec" providerId="LiveId" clId="{39F02D62-6772-4E86-AC39-8D5A73073ADE}" dt="2020-10-20T12:44:02.342" v="1964" actId="207"/>
          <ac:spMkLst>
            <pc:docMk/>
            <pc:sldMk cId="48558010" sldId="267"/>
            <ac:spMk id="3" creationId="{182CE2FA-9CC1-4E4A-AEBC-FFD07D1260E9}"/>
          </ac:spMkLst>
        </pc:spChg>
        <pc:spChg chg="add mod ord">
          <ac:chgData name="Kal Rabb" userId="3edf06299a4717ec" providerId="LiveId" clId="{39F02D62-6772-4E86-AC39-8D5A73073ADE}" dt="2020-10-20T12:43:46.750" v="1961" actId="207"/>
          <ac:spMkLst>
            <pc:docMk/>
            <pc:sldMk cId="48558010" sldId="267"/>
            <ac:spMk id="4" creationId="{BF1BEB48-9366-4FA2-8698-C0DE22E8A96B}"/>
          </ac:spMkLst>
        </pc:spChg>
        <pc:spChg chg="mod ord">
          <ac:chgData name="Kal Rabb" userId="3edf06299a4717ec" providerId="LiveId" clId="{39F02D62-6772-4E86-AC39-8D5A73073ADE}" dt="2020-10-20T12:41:56.325" v="1890" actId="14100"/>
          <ac:spMkLst>
            <pc:docMk/>
            <pc:sldMk cId="48558010" sldId="267"/>
            <ac:spMk id="5" creationId="{126C1B2D-EFFF-451F-B1C4-7F2C8BDA8C6A}"/>
          </ac:spMkLst>
        </pc:spChg>
        <pc:spChg chg="del mod">
          <ac:chgData name="Kal Rabb" userId="3edf06299a4717ec" providerId="LiveId" clId="{39F02D62-6772-4E86-AC39-8D5A73073ADE}" dt="2020-10-20T12:41:39.345" v="1883" actId="478"/>
          <ac:spMkLst>
            <pc:docMk/>
            <pc:sldMk cId="48558010" sldId="267"/>
            <ac:spMk id="6" creationId="{0A056E7D-E913-4603-93EF-21687802CC34}"/>
          </ac:spMkLst>
        </pc:spChg>
      </pc:sldChg>
      <pc:sldChg chg="addSp modSp new mod">
        <pc:chgData name="Kal Rabb" userId="3edf06299a4717ec" providerId="LiveId" clId="{39F02D62-6772-4E86-AC39-8D5A73073ADE}" dt="2020-11-11T01:37:29.020" v="2292" actId="20577"/>
        <pc:sldMkLst>
          <pc:docMk/>
          <pc:sldMk cId="3076110137" sldId="279"/>
        </pc:sldMkLst>
        <pc:spChg chg="mod">
          <ac:chgData name="Kal Rabb" userId="3edf06299a4717ec" providerId="LiveId" clId="{39F02D62-6772-4E86-AC39-8D5A73073ADE}" dt="2020-11-11T01:37:29.020" v="2292" actId="20577"/>
          <ac:spMkLst>
            <pc:docMk/>
            <pc:sldMk cId="3076110137" sldId="279"/>
            <ac:spMk id="2" creationId="{B7DB67F9-4491-4780-8BFC-6346D586997E}"/>
          </ac:spMkLst>
        </pc:spChg>
        <pc:spChg chg="mod">
          <ac:chgData name="Kal Rabb" userId="3edf06299a4717ec" providerId="LiveId" clId="{39F02D62-6772-4E86-AC39-8D5A73073ADE}" dt="2020-11-11T01:34:04.294" v="2063" actId="14100"/>
          <ac:spMkLst>
            <pc:docMk/>
            <pc:sldMk cId="3076110137" sldId="279"/>
            <ac:spMk id="3" creationId="{3CE90173-0FE2-4B3A-8DC9-AFDD0E5B5167}"/>
          </ac:spMkLst>
        </pc:spChg>
        <pc:spChg chg="mod">
          <ac:chgData name="Kal Rabb" userId="3edf06299a4717ec" providerId="LiveId" clId="{39F02D62-6772-4E86-AC39-8D5A73073ADE}" dt="2020-11-11T01:35:25.820" v="2140" actId="20577"/>
          <ac:spMkLst>
            <pc:docMk/>
            <pc:sldMk cId="3076110137" sldId="279"/>
            <ac:spMk id="4" creationId="{74D8E2EE-BA1F-400C-9834-F4343F98EA98}"/>
          </ac:spMkLst>
        </pc:spChg>
        <pc:spChg chg="add mod">
          <ac:chgData name="Kal Rabb" userId="3edf06299a4717ec" providerId="LiveId" clId="{39F02D62-6772-4E86-AC39-8D5A73073ADE}" dt="2020-11-11T01:37:12.834" v="2257" actId="313"/>
          <ac:spMkLst>
            <pc:docMk/>
            <pc:sldMk cId="3076110137" sldId="279"/>
            <ac:spMk id="5" creationId="{837D99D9-4612-43C5-8363-D8AEA3B66A21}"/>
          </ac:spMkLst>
        </pc:spChg>
      </pc:sldChg>
      <pc:sldChg chg="addSp delSp modSp new mod modClrScheme chgLayout">
        <pc:chgData name="Kal Rabb" userId="3edf06299a4717ec" providerId="LiveId" clId="{39F02D62-6772-4E86-AC39-8D5A73073ADE}" dt="2020-11-11T01:45:14.013" v="2560" actId="5793"/>
        <pc:sldMkLst>
          <pc:docMk/>
          <pc:sldMk cId="2311929594" sldId="280"/>
        </pc:sldMkLst>
        <pc:spChg chg="mod ord">
          <ac:chgData name="Kal Rabb" userId="3edf06299a4717ec" providerId="LiveId" clId="{39F02D62-6772-4E86-AC39-8D5A73073ADE}" dt="2020-11-11T01:37:56.739" v="2304" actId="700"/>
          <ac:spMkLst>
            <pc:docMk/>
            <pc:sldMk cId="2311929594" sldId="280"/>
            <ac:spMk id="2" creationId="{0E78288C-9C9F-44DA-9222-2DE1BBC3C72C}"/>
          </ac:spMkLst>
        </pc:spChg>
        <pc:spChg chg="del">
          <ac:chgData name="Kal Rabb" userId="3edf06299a4717ec" providerId="LiveId" clId="{39F02D62-6772-4E86-AC39-8D5A73073ADE}" dt="2020-11-11T01:37:56.739" v="2304" actId="700"/>
          <ac:spMkLst>
            <pc:docMk/>
            <pc:sldMk cId="2311929594" sldId="280"/>
            <ac:spMk id="3" creationId="{15EDE0CD-409B-4D57-8395-DB0C2E6548EB}"/>
          </ac:spMkLst>
        </pc:spChg>
        <pc:spChg chg="del">
          <ac:chgData name="Kal Rabb" userId="3edf06299a4717ec" providerId="LiveId" clId="{39F02D62-6772-4E86-AC39-8D5A73073ADE}" dt="2020-11-11T01:37:56.739" v="2304" actId="700"/>
          <ac:spMkLst>
            <pc:docMk/>
            <pc:sldMk cId="2311929594" sldId="280"/>
            <ac:spMk id="4" creationId="{68FEE071-F499-4BFF-9D64-4FBDE2CC6144}"/>
          </ac:spMkLst>
        </pc:spChg>
        <pc:spChg chg="add mod">
          <ac:chgData name="Kal Rabb" userId="3edf06299a4717ec" providerId="LiveId" clId="{39F02D62-6772-4E86-AC39-8D5A73073ADE}" dt="2020-11-11T01:38:26.768" v="2315" actId="20577"/>
          <ac:spMkLst>
            <pc:docMk/>
            <pc:sldMk cId="2311929594" sldId="280"/>
            <ac:spMk id="5" creationId="{F5A4ED78-0FE3-4B7D-B153-A26FE7CB0E3E}"/>
          </ac:spMkLst>
        </pc:spChg>
        <pc:spChg chg="add mod">
          <ac:chgData name="Kal Rabb" userId="3edf06299a4717ec" providerId="LiveId" clId="{39F02D62-6772-4E86-AC39-8D5A73073ADE}" dt="2020-11-11T01:44:58.259" v="2555" actId="20577"/>
          <ac:spMkLst>
            <pc:docMk/>
            <pc:sldMk cId="2311929594" sldId="280"/>
            <ac:spMk id="7" creationId="{255E7118-1B15-41E5-B78E-0C1ECD4C8064}"/>
          </ac:spMkLst>
        </pc:spChg>
        <pc:spChg chg="add mod">
          <ac:chgData name="Kal Rabb" userId="3edf06299a4717ec" providerId="LiveId" clId="{39F02D62-6772-4E86-AC39-8D5A73073ADE}" dt="2020-11-11T01:38:36.029" v="2323" actId="20577"/>
          <ac:spMkLst>
            <pc:docMk/>
            <pc:sldMk cId="2311929594" sldId="280"/>
            <ac:spMk id="9" creationId="{DAB1921F-9A3A-4F9A-B94F-D1F574E8DB8E}"/>
          </ac:spMkLst>
        </pc:spChg>
        <pc:spChg chg="add mod">
          <ac:chgData name="Kal Rabb" userId="3edf06299a4717ec" providerId="LiveId" clId="{39F02D62-6772-4E86-AC39-8D5A73073ADE}" dt="2020-11-11T01:39:10.205" v="2360" actId="14100"/>
          <ac:spMkLst>
            <pc:docMk/>
            <pc:sldMk cId="2311929594" sldId="280"/>
            <ac:spMk id="10" creationId="{EC88448F-89F3-445E-A75B-D8A076486CCF}"/>
          </ac:spMkLst>
        </pc:spChg>
        <pc:spChg chg="add mod">
          <ac:chgData name="Kal Rabb" userId="3edf06299a4717ec" providerId="LiveId" clId="{39F02D62-6772-4E86-AC39-8D5A73073ADE}" dt="2020-11-11T01:39:28.970" v="2383" actId="20577"/>
          <ac:spMkLst>
            <pc:docMk/>
            <pc:sldMk cId="2311929594" sldId="280"/>
            <ac:spMk id="12" creationId="{2BA5E3F4-EF78-4018-9963-EE8654FDA8FB}"/>
          </ac:spMkLst>
        </pc:spChg>
        <pc:spChg chg="add mod">
          <ac:chgData name="Kal Rabb" userId="3edf06299a4717ec" providerId="LiveId" clId="{39F02D62-6772-4E86-AC39-8D5A73073ADE}" dt="2020-11-11T01:39:52.256" v="2411" actId="20577"/>
          <ac:spMkLst>
            <pc:docMk/>
            <pc:sldMk cId="2311929594" sldId="280"/>
            <ac:spMk id="14" creationId="{1830FEA2-7EAC-4121-A533-225CC0A267E9}"/>
          </ac:spMkLst>
        </pc:spChg>
        <pc:spChg chg="add mod">
          <ac:chgData name="Kal Rabb" userId="3edf06299a4717ec" providerId="LiveId" clId="{39F02D62-6772-4E86-AC39-8D5A73073ADE}" dt="2020-11-11T01:45:14.013" v="2560" actId="5793"/>
          <ac:spMkLst>
            <pc:docMk/>
            <pc:sldMk cId="2311929594" sldId="280"/>
            <ac:spMk id="15" creationId="{F302C58C-548E-4029-BF4D-84D72F2DED1D}"/>
          </ac:spMkLst>
        </pc:spChg>
        <pc:spChg chg="add mod">
          <ac:chgData name="Kal Rabb" userId="3edf06299a4717ec" providerId="LiveId" clId="{39F02D62-6772-4E86-AC39-8D5A73073ADE}" dt="2020-11-11T01:40:41.516" v="2440" actId="20577"/>
          <ac:spMkLst>
            <pc:docMk/>
            <pc:sldMk cId="2311929594" sldId="280"/>
            <ac:spMk id="17" creationId="{626122CD-39A5-4A3C-AB89-E36985FD5378}"/>
          </ac:spMkLst>
        </pc:spChg>
        <pc:spChg chg="add mod">
          <ac:chgData name="Kal Rabb" userId="3edf06299a4717ec" providerId="LiveId" clId="{39F02D62-6772-4E86-AC39-8D5A73073ADE}" dt="2020-11-11T01:44:21.180" v="2529" actId="6549"/>
          <ac:spMkLst>
            <pc:docMk/>
            <pc:sldMk cId="2311929594" sldId="280"/>
            <ac:spMk id="22" creationId="{39B1B326-DF18-44A4-9F54-96CCC578A93A}"/>
          </ac:spMkLst>
        </pc:spChg>
        <pc:spChg chg="add mod">
          <ac:chgData name="Kal Rabb" userId="3edf06299a4717ec" providerId="LiveId" clId="{39F02D62-6772-4E86-AC39-8D5A73073ADE}" dt="2020-11-11T01:44:41.066" v="2551" actId="1076"/>
          <ac:spMkLst>
            <pc:docMk/>
            <pc:sldMk cId="2311929594" sldId="280"/>
            <ac:spMk id="23" creationId="{69706B31-B0C5-4063-9DC5-D843C9551A6C}"/>
          </ac:spMkLst>
        </pc:spChg>
        <pc:cxnChg chg="add mod">
          <ac:chgData name="Kal Rabb" userId="3edf06299a4717ec" providerId="LiveId" clId="{39F02D62-6772-4E86-AC39-8D5A73073ADE}" dt="2020-11-11T01:41:15.483" v="2443" actId="13822"/>
          <ac:cxnSpMkLst>
            <pc:docMk/>
            <pc:sldMk cId="2311929594" sldId="280"/>
            <ac:cxnSpMk id="19" creationId="{F82A72A7-C2B1-47BD-9ECA-5E3A2C48F036}"/>
          </ac:cxnSpMkLst>
        </pc:cxnChg>
        <pc:cxnChg chg="add mod">
          <ac:chgData name="Kal Rabb" userId="3edf06299a4717ec" providerId="LiveId" clId="{39F02D62-6772-4E86-AC39-8D5A73073ADE}" dt="2020-11-11T01:41:29.920" v="2446" actId="13822"/>
          <ac:cxnSpMkLst>
            <pc:docMk/>
            <pc:sldMk cId="2311929594" sldId="280"/>
            <ac:cxnSpMk id="21" creationId="{7EB60B89-FCC6-434F-8E20-052B693E4CBB}"/>
          </ac:cxnSpMkLst>
        </pc:cxnChg>
      </pc:sldChg>
    </pc:docChg>
  </pc:docChgLst>
  <pc:docChgLst>
    <pc:chgData name="Kal Rabb" userId="3edf06299a4717ec" providerId="LiveId" clId="{0E56DB3D-BB09-4308-91B3-A1EAE1F03D28}"/>
    <pc:docChg chg="undo custSel addSld modSld">
      <pc:chgData name="Kal Rabb" userId="3edf06299a4717ec" providerId="LiveId" clId="{0E56DB3D-BB09-4308-91B3-A1EAE1F03D28}" dt="2022-10-28T18:22:34.112" v="1025" actId="15"/>
      <pc:docMkLst>
        <pc:docMk/>
      </pc:docMkLst>
      <pc:sldChg chg="addSp delSp modSp new mod modClrScheme chgLayout">
        <pc:chgData name="Kal Rabb" userId="3edf06299a4717ec" providerId="LiveId" clId="{0E56DB3D-BB09-4308-91B3-A1EAE1F03D28}" dt="2022-10-28T18:08:17.245" v="251" actId="179"/>
        <pc:sldMkLst>
          <pc:docMk/>
          <pc:sldMk cId="414182168" sldId="292"/>
        </pc:sldMkLst>
        <pc:spChg chg="mod ord">
          <ac:chgData name="Kal Rabb" userId="3edf06299a4717ec" providerId="LiveId" clId="{0E56DB3D-BB09-4308-91B3-A1EAE1F03D28}" dt="2022-10-28T18:06:36.528" v="10" actId="700"/>
          <ac:spMkLst>
            <pc:docMk/>
            <pc:sldMk cId="414182168" sldId="292"/>
            <ac:spMk id="2" creationId="{BD8B3566-EF38-B146-B448-CAD723B0208C}"/>
          </ac:spMkLst>
        </pc:spChg>
        <pc:spChg chg="del mod ord">
          <ac:chgData name="Kal Rabb" userId="3edf06299a4717ec" providerId="LiveId" clId="{0E56DB3D-BB09-4308-91B3-A1EAE1F03D28}" dt="2022-10-28T18:06:36.528" v="10" actId="700"/>
          <ac:spMkLst>
            <pc:docMk/>
            <pc:sldMk cId="414182168" sldId="292"/>
            <ac:spMk id="3" creationId="{17475F8F-C854-D283-E937-42D91E70A71D}"/>
          </ac:spMkLst>
        </pc:spChg>
        <pc:spChg chg="del">
          <ac:chgData name="Kal Rabb" userId="3edf06299a4717ec" providerId="LiveId" clId="{0E56DB3D-BB09-4308-91B3-A1EAE1F03D28}" dt="2022-10-28T18:06:36.528" v="10" actId="700"/>
          <ac:spMkLst>
            <pc:docMk/>
            <pc:sldMk cId="414182168" sldId="292"/>
            <ac:spMk id="4" creationId="{5BCBE239-A4C0-F617-0084-62CE7B2456BD}"/>
          </ac:spMkLst>
        </pc:spChg>
        <pc:spChg chg="add mod ord">
          <ac:chgData name="Kal Rabb" userId="3edf06299a4717ec" providerId="LiveId" clId="{0E56DB3D-BB09-4308-91B3-A1EAE1F03D28}" dt="2022-10-28T18:08:17.245" v="251" actId="179"/>
          <ac:spMkLst>
            <pc:docMk/>
            <pc:sldMk cId="414182168" sldId="292"/>
            <ac:spMk id="5" creationId="{360AB639-2208-8578-4598-8635C8C5D960}"/>
          </ac:spMkLst>
        </pc:spChg>
      </pc:sldChg>
      <pc:sldChg chg="addSp delSp modSp new mod modAnim">
        <pc:chgData name="Kal Rabb" userId="3edf06299a4717ec" providerId="LiveId" clId="{0E56DB3D-BB09-4308-91B3-A1EAE1F03D28}" dt="2022-10-28T18:22:34.112" v="1025" actId="15"/>
        <pc:sldMkLst>
          <pc:docMk/>
          <pc:sldMk cId="1103706886" sldId="293"/>
        </pc:sldMkLst>
        <pc:spChg chg="mod">
          <ac:chgData name="Kal Rabb" userId="3edf06299a4717ec" providerId="LiveId" clId="{0E56DB3D-BB09-4308-91B3-A1EAE1F03D28}" dt="2022-10-28T18:09:10.646" v="282" actId="20577"/>
          <ac:spMkLst>
            <pc:docMk/>
            <pc:sldMk cId="1103706886" sldId="293"/>
            <ac:spMk id="2" creationId="{F09B9888-5973-F6C5-7B04-1E5E7EC0DFB0}"/>
          </ac:spMkLst>
        </pc:spChg>
        <pc:spChg chg="mod">
          <ac:chgData name="Kal Rabb" userId="3edf06299a4717ec" providerId="LiveId" clId="{0E56DB3D-BB09-4308-91B3-A1EAE1F03D28}" dt="2022-10-28T18:22:34.112" v="1025" actId="15"/>
          <ac:spMkLst>
            <pc:docMk/>
            <pc:sldMk cId="1103706886" sldId="293"/>
            <ac:spMk id="3" creationId="{5E243F32-3F87-0F72-ABEB-B262CD4C7D7C}"/>
          </ac:spMkLst>
        </pc:spChg>
        <pc:spChg chg="del">
          <ac:chgData name="Kal Rabb" userId="3edf06299a4717ec" providerId="LiveId" clId="{0E56DB3D-BB09-4308-91B3-A1EAE1F03D28}" dt="2022-10-28T18:12:13.252" v="790" actId="478"/>
          <ac:spMkLst>
            <pc:docMk/>
            <pc:sldMk cId="1103706886" sldId="293"/>
            <ac:spMk id="4" creationId="{0901EAB0-2924-3F62-BD47-2D7C3F08196B}"/>
          </ac:spMkLst>
        </pc:spChg>
        <pc:spChg chg="add del mod">
          <ac:chgData name="Kal Rabb" userId="3edf06299a4717ec" providerId="LiveId" clId="{0E56DB3D-BB09-4308-91B3-A1EAE1F03D28}" dt="2022-10-28T18:15:37.382" v="801" actId="478"/>
          <ac:spMkLst>
            <pc:docMk/>
            <pc:sldMk cId="1103706886" sldId="293"/>
            <ac:spMk id="10" creationId="{ED8B325C-7B92-F7C1-037E-B3E9E2858483}"/>
          </ac:spMkLst>
        </pc:spChg>
        <pc:spChg chg="add mod">
          <ac:chgData name="Kal Rabb" userId="3edf06299a4717ec" providerId="LiveId" clId="{0E56DB3D-BB09-4308-91B3-A1EAE1F03D28}" dt="2022-10-28T18:21:13.690" v="943" actId="20577"/>
          <ac:spMkLst>
            <pc:docMk/>
            <pc:sldMk cId="1103706886" sldId="293"/>
            <ac:spMk id="20" creationId="{F415342D-25EF-1208-5A7C-8D0F38540BF7}"/>
          </ac:spMkLst>
        </pc:spChg>
        <pc:spChg chg="add mod">
          <ac:chgData name="Kal Rabb" userId="3edf06299a4717ec" providerId="LiveId" clId="{0E56DB3D-BB09-4308-91B3-A1EAE1F03D28}" dt="2022-10-28T18:21:27.446" v="960" actId="20577"/>
          <ac:spMkLst>
            <pc:docMk/>
            <pc:sldMk cId="1103706886" sldId="293"/>
            <ac:spMk id="21" creationId="{FE4B08CC-C62D-8F4A-2212-B4BFCF38790E}"/>
          </ac:spMkLst>
        </pc:spChg>
        <pc:spChg chg="add mod">
          <ac:chgData name="Kal Rabb" userId="3edf06299a4717ec" providerId="LiveId" clId="{0E56DB3D-BB09-4308-91B3-A1EAE1F03D28}" dt="2022-10-28T18:19:50.791" v="896" actId="2711"/>
          <ac:spMkLst>
            <pc:docMk/>
            <pc:sldMk cId="1103706886" sldId="293"/>
            <ac:spMk id="22" creationId="{27E08253-AB4B-D627-7E64-FD330FE35F1D}"/>
          </ac:spMkLst>
        </pc:spChg>
        <pc:spChg chg="add mod">
          <ac:chgData name="Kal Rabb" userId="3edf06299a4717ec" providerId="LiveId" clId="{0E56DB3D-BB09-4308-91B3-A1EAE1F03D28}" dt="2022-10-28T18:20:29.678" v="928" actId="1076"/>
          <ac:spMkLst>
            <pc:docMk/>
            <pc:sldMk cId="1103706886" sldId="293"/>
            <ac:spMk id="23" creationId="{D59D21D1-60EE-D465-0C59-DEF7C57CB7CB}"/>
          </ac:spMkLst>
        </pc:spChg>
        <pc:spChg chg="add mod">
          <ac:chgData name="Kal Rabb" userId="3edf06299a4717ec" providerId="LiveId" clId="{0E56DB3D-BB09-4308-91B3-A1EAE1F03D28}" dt="2022-10-28T18:20:11.271" v="912" actId="1076"/>
          <ac:spMkLst>
            <pc:docMk/>
            <pc:sldMk cId="1103706886" sldId="293"/>
            <ac:spMk id="24" creationId="{2E7B2D4D-A718-9A18-2F9E-941E0695BDEB}"/>
          </ac:spMkLst>
        </pc:spChg>
        <pc:spChg chg="add mod">
          <ac:chgData name="Kal Rabb" userId="3edf06299a4717ec" providerId="LiveId" clId="{0E56DB3D-BB09-4308-91B3-A1EAE1F03D28}" dt="2022-10-28T18:20:24.154" v="927" actId="20577"/>
          <ac:spMkLst>
            <pc:docMk/>
            <pc:sldMk cId="1103706886" sldId="293"/>
            <ac:spMk id="25" creationId="{3F25BFBC-2592-4393-1F7B-FE42FE7B5C11}"/>
          </ac:spMkLst>
        </pc:spChg>
        <pc:picChg chg="add mod">
          <ac:chgData name="Kal Rabb" userId="3edf06299a4717ec" providerId="LiveId" clId="{0E56DB3D-BB09-4308-91B3-A1EAE1F03D28}" dt="2022-10-28T18:14:43.806" v="795" actId="1076"/>
          <ac:picMkLst>
            <pc:docMk/>
            <pc:sldMk cId="1103706886" sldId="293"/>
            <ac:picMk id="6" creationId="{4E113A11-3161-7D16-8A2F-83D01BC7ED8F}"/>
          </ac:picMkLst>
        </pc:picChg>
        <pc:picChg chg="add mod">
          <ac:chgData name="Kal Rabb" userId="3edf06299a4717ec" providerId="LiveId" clId="{0E56DB3D-BB09-4308-91B3-A1EAE1F03D28}" dt="2022-10-28T18:14:48.256" v="797" actId="1076"/>
          <ac:picMkLst>
            <pc:docMk/>
            <pc:sldMk cId="1103706886" sldId="293"/>
            <ac:picMk id="7" creationId="{A3A08808-8742-3C5B-012F-531A71852275}"/>
          </ac:picMkLst>
        </pc:picChg>
        <pc:picChg chg="add mod">
          <ac:chgData name="Kal Rabb" userId="3edf06299a4717ec" providerId="LiveId" clId="{0E56DB3D-BB09-4308-91B3-A1EAE1F03D28}" dt="2022-10-28T18:15:41.160" v="802" actId="1076"/>
          <ac:picMkLst>
            <pc:docMk/>
            <pc:sldMk cId="1103706886" sldId="293"/>
            <ac:picMk id="9" creationId="{935BFE03-132E-5D05-00F5-D5E0E234C3B1}"/>
          </ac:picMkLst>
        </pc:picChg>
        <pc:cxnChg chg="add mod">
          <ac:chgData name="Kal Rabb" userId="3edf06299a4717ec" providerId="LiveId" clId="{0E56DB3D-BB09-4308-91B3-A1EAE1F03D28}" dt="2022-10-28T18:17:23.926" v="813" actId="14100"/>
          <ac:cxnSpMkLst>
            <pc:docMk/>
            <pc:sldMk cId="1103706886" sldId="293"/>
            <ac:cxnSpMk id="12" creationId="{F4AA11A5-E7EE-996E-92E9-E599E393244E}"/>
          </ac:cxnSpMkLst>
        </pc:cxnChg>
        <pc:cxnChg chg="add mod">
          <ac:chgData name="Kal Rabb" userId="3edf06299a4717ec" providerId="LiveId" clId="{0E56DB3D-BB09-4308-91B3-A1EAE1F03D28}" dt="2022-10-28T18:17:20.285" v="812" actId="17032"/>
          <ac:cxnSpMkLst>
            <pc:docMk/>
            <pc:sldMk cId="1103706886" sldId="293"/>
            <ac:cxnSpMk id="13" creationId="{66554191-72B4-8940-F4FE-6AC619328553}"/>
          </ac:cxnSpMkLst>
        </pc:cxnChg>
      </pc:sldChg>
    </pc:docChg>
  </pc:docChgLst>
  <pc:docChgLst>
    <pc:chgData name="Kal Rabb" userId="3edf06299a4717ec" providerId="LiveId" clId="{E1A54D59-3CE4-450C-AD1C-EC679EC2DE64}"/>
    <pc:docChg chg="undo custSel addSld modSld sldOrd">
      <pc:chgData name="Kal Rabb" userId="3edf06299a4717ec" providerId="LiveId" clId="{E1A54D59-3CE4-450C-AD1C-EC679EC2DE64}" dt="2023-05-30T20:04:39.879" v="459"/>
      <pc:docMkLst>
        <pc:docMk/>
      </pc:docMkLst>
      <pc:sldChg chg="ord">
        <pc:chgData name="Kal Rabb" userId="3edf06299a4717ec" providerId="LiveId" clId="{E1A54D59-3CE4-450C-AD1C-EC679EC2DE64}" dt="2023-05-30T19:55:14.194" v="1"/>
        <pc:sldMkLst>
          <pc:docMk/>
          <pc:sldMk cId="0" sldId="288"/>
        </pc:sldMkLst>
      </pc:sldChg>
      <pc:sldChg chg="addSp delSp modSp mod modAnim">
        <pc:chgData name="Kal Rabb" userId="3edf06299a4717ec" providerId="LiveId" clId="{E1A54D59-3CE4-450C-AD1C-EC679EC2DE64}" dt="2023-05-30T20:04:39.879" v="459"/>
        <pc:sldMkLst>
          <pc:docMk/>
          <pc:sldMk cId="0" sldId="290"/>
        </pc:sldMkLst>
        <pc:spChg chg="add del mod">
          <ac:chgData name="Kal Rabb" userId="3edf06299a4717ec" providerId="LiveId" clId="{E1A54D59-3CE4-450C-AD1C-EC679EC2DE64}" dt="2023-05-30T19:56:40.516" v="58"/>
          <ac:spMkLst>
            <pc:docMk/>
            <pc:sldMk cId="0" sldId="290"/>
            <ac:spMk id="2" creationId="{BE799502-345B-4AF9-A823-288B33B81EC4}"/>
          </ac:spMkLst>
        </pc:spChg>
        <pc:spChg chg="add mod">
          <ac:chgData name="Kal Rabb" userId="3edf06299a4717ec" providerId="LiveId" clId="{E1A54D59-3CE4-450C-AD1C-EC679EC2DE64}" dt="2023-05-30T19:58:46.580" v="235" actId="404"/>
          <ac:spMkLst>
            <pc:docMk/>
            <pc:sldMk cId="0" sldId="290"/>
            <ac:spMk id="3" creationId="{77A16CEA-B1FC-7600-ABA3-ABB1DB69AA37}"/>
          </ac:spMkLst>
        </pc:spChg>
        <pc:spChg chg="mod">
          <ac:chgData name="Kal Rabb" userId="3edf06299a4717ec" providerId="LiveId" clId="{E1A54D59-3CE4-450C-AD1C-EC679EC2DE64}" dt="2023-05-30T19:57:40.104" v="158" actId="14100"/>
          <ac:spMkLst>
            <pc:docMk/>
            <pc:sldMk cId="0" sldId="290"/>
            <ac:spMk id="151" creationId="{00000000-0000-0000-0000-000000000000}"/>
          </ac:spMkLst>
        </pc:spChg>
      </pc:sldChg>
      <pc:sldChg chg="addSp delSp modSp new mod modClrScheme modAnim chgLayout">
        <pc:chgData name="Kal Rabb" userId="3edf06299a4717ec" providerId="LiveId" clId="{E1A54D59-3CE4-450C-AD1C-EC679EC2DE64}" dt="2023-05-30T20:04:32.453" v="458"/>
        <pc:sldMkLst>
          <pc:docMk/>
          <pc:sldMk cId="791639428" sldId="297"/>
        </pc:sldMkLst>
        <pc:spChg chg="mod ord">
          <ac:chgData name="Kal Rabb" userId="3edf06299a4717ec" providerId="LiveId" clId="{E1A54D59-3CE4-450C-AD1C-EC679EC2DE64}" dt="2023-05-30T20:01:59.619" v="253" actId="700"/>
          <ac:spMkLst>
            <pc:docMk/>
            <pc:sldMk cId="791639428" sldId="297"/>
            <ac:spMk id="2" creationId="{F1DF372D-6C2A-6715-2AB7-F2246A5B627E}"/>
          </ac:spMkLst>
        </pc:spChg>
        <pc:spChg chg="del mod ord">
          <ac:chgData name="Kal Rabb" userId="3edf06299a4717ec" providerId="LiveId" clId="{E1A54D59-3CE4-450C-AD1C-EC679EC2DE64}" dt="2023-05-30T20:01:59.619" v="253" actId="700"/>
          <ac:spMkLst>
            <pc:docMk/>
            <pc:sldMk cId="791639428" sldId="297"/>
            <ac:spMk id="3" creationId="{E1904748-9B81-54CF-872A-E62167BA733C}"/>
          </ac:spMkLst>
        </pc:spChg>
        <pc:spChg chg="del">
          <ac:chgData name="Kal Rabb" userId="3edf06299a4717ec" providerId="LiveId" clId="{E1A54D59-3CE4-450C-AD1C-EC679EC2DE64}" dt="2023-05-30T20:01:59.619" v="253" actId="700"/>
          <ac:spMkLst>
            <pc:docMk/>
            <pc:sldMk cId="791639428" sldId="297"/>
            <ac:spMk id="4" creationId="{506AC7FA-3A0E-64F0-693A-86E365AF7B62}"/>
          </ac:spMkLst>
        </pc:spChg>
        <pc:spChg chg="add mod ord">
          <ac:chgData name="Kal Rabb" userId="3edf06299a4717ec" providerId="LiveId" clId="{E1A54D59-3CE4-450C-AD1C-EC679EC2DE64}" dt="2023-05-30T20:03:34.317" v="381" actId="20577"/>
          <ac:spMkLst>
            <pc:docMk/>
            <pc:sldMk cId="791639428" sldId="297"/>
            <ac:spMk id="5" creationId="{0AB03F10-36C1-E0BD-2082-CE9EA98E9CF1}"/>
          </ac:spMkLst>
        </pc:spChg>
        <pc:spChg chg="add mod">
          <ac:chgData name="Kal Rabb" userId="3edf06299a4717ec" providerId="LiveId" clId="{E1A54D59-3CE4-450C-AD1C-EC679EC2DE64}" dt="2023-05-30T20:04:28.925" v="457" actId="1076"/>
          <ac:spMkLst>
            <pc:docMk/>
            <pc:sldMk cId="791639428" sldId="297"/>
            <ac:spMk id="6" creationId="{C3162967-875F-07C3-3989-7DE325460D4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mozilla.org/en-US/docs/Web/JavaScript/Reference/Global_Objects/Promise"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739294da71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739294da71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739294da7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739294da7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739294da7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739294da7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739294da71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739294da7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739294da71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739294da71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8311d7f524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8311d7f524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8311d7f52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8311d7f52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311d7f52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311d7f52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https://developer.mozilla.org/en-US/docs/Web/JavaScript/Reference/Global_Objects/Promise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8311d7f524_0_1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8311d7f524_0_1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BDF68E2-58F2-4D09-BE8B-E3BD06533059}"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8309843"/>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2D6473-DF6D-4702-B328-E0DD40540A4E}"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74023657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26F7E3A-B166-407D-9866-32884E7D5B37}"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220642391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76237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28980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28FC5F6-F338-4AE4-BB23-26385BCFC423}"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66578405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5/30/2023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572087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9AB4D41-86C1-4908-B66A-0B50CEB3BF29}" type="datetimeFigureOut">
              <a:rPr lang="en-US" dirty="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24643140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6426E2C-56C1-4E0D-A793-0088A7FDD37E}" type="datetimeFigureOut">
              <a:rPr lang="en-US" dirty="0"/>
              <a:t>5/30/2023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014099092"/>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C39B41-D8B5-4052-B551-9B5525EAA8B6}" type="datetimeFigureOut">
              <a:rPr lang="en-US" dirty="0"/>
              <a:t>5/30/2023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14166370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5/30/2023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1913936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fld id="{32ABBEA6-7C60-4B02-AE87-00D78D8422AF}" type="datetimeFigureOut">
              <a:rPr lang="en-US" dirty="0"/>
              <a:t>5/30/2023</a:t>
            </a:fld>
            <a:endParaRPr lang="en-US" dirty="0"/>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32190980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5/30/2023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 smtClean="0"/>
              <a:t>‹#›</a:t>
            </a:fld>
            <a:endParaRPr lang="en"/>
          </a:p>
        </p:txBody>
      </p:sp>
    </p:spTree>
    <p:extLst>
      <p:ext uri="{BB962C8B-B14F-4D97-AF65-F5344CB8AC3E}">
        <p14:creationId xmlns:p14="http://schemas.microsoft.com/office/powerpoint/2010/main" val="57559018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fld id="{98624D31-43A5-475A-80CF-332C9F6DCF35}" type="datetimeFigureOut">
              <a:rPr lang="en-US" dirty="0"/>
              <a:t>5/30/2023</a:t>
            </a:fld>
            <a:endParaRPr lang="en-US" dirty="0"/>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 smtClean="0"/>
              <a:t>‹#›</a:t>
            </a:fld>
            <a:endParaRPr lang="en"/>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659505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hyperlink" Target="https://reactjs.org/docs/events.html" TargetMode="Externa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hyperlink" Target="https://frontarm.com/james-k-nelson/when-to-use-arrow-functions/" TargetMode="External"/><Relationship Id="rId2" Type="http://schemas.openxmlformats.org/officeDocument/2006/relationships/hyperlink" Target="https://yehudakatz.com/2011/08/11/understanding-javascript-function-invocation-and-this/" TargetMode="Externa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hyperlink" Target="https://www.w3schools.com/react/react_css.asp"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trends.builtwith.com/javascript/React" TargetMode="External"/><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John_Resig" TargetMode="External"/><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hyperlink" Target="http://example.com/movies.json"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hyperlink" Target="http://example.com/movies.json"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hyperlink" Target="https://pixabay.com/de/vectors/computer-datenbank-netzwerk-server-156948/" TargetMode="External"/><Relationship Id="rId2" Type="http://schemas.openxmlformats.org/officeDocument/2006/relationships/image" Target="../media/image3.png"/><Relationship Id="rId1" Type="http://schemas.openxmlformats.org/officeDocument/2006/relationships/slideLayout" Target="../slideLayouts/slideLayout13.xml"/><Relationship Id="rId6" Type="http://schemas.openxmlformats.org/officeDocument/2006/relationships/hyperlink" Target="https://rwandatrade.rw/Laws?l=en" TargetMode="External"/><Relationship Id="rId5" Type="http://schemas.openxmlformats.org/officeDocument/2006/relationships/image" Target="../media/image5.sv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3" Type="http://schemas.openxmlformats.org/officeDocument/2006/relationships/hyperlink" Target="https://chrome.google.com/webstore/detail/react-developer-tools/fmkadmapgofadopljbjfkapdkoienihi?hl=en" TargetMode="External"/><Relationship Id="rId2" Type="http://schemas.openxmlformats.org/officeDocument/2006/relationships/hyperlink" Target="https://addons.mozilla.org/en-US/firefox/addon/react-devtools/" TargetMode="Externa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React.js</a:t>
            </a:r>
            <a:endParaRPr/>
          </a:p>
        </p:txBody>
      </p:sp>
      <p:sp>
        <p:nvSpPr>
          <p:cNvPr id="55" name="Google Shape;55;p13"/>
          <p:cNvSpPr txBox="1">
            <a:spLocks noGrp="1"/>
          </p:cNvSpPr>
          <p:nvPr>
            <p:ph type="subTitle" idx="1"/>
          </p:nvPr>
        </p:nvSpPr>
        <p:spPr>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SWEN-344 Web Engineering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1A26-22AA-429B-9EEA-72318A4F8017}"/>
              </a:ext>
            </a:extLst>
          </p:cNvPr>
          <p:cNvSpPr>
            <a:spLocks noGrp="1"/>
          </p:cNvSpPr>
          <p:nvPr>
            <p:ph type="title"/>
          </p:nvPr>
        </p:nvSpPr>
        <p:spPr/>
        <p:txBody>
          <a:bodyPr/>
          <a:lstStyle/>
          <a:p>
            <a:r>
              <a:rPr lang="en-US" dirty="0"/>
              <a:t>Anatomy of a React app</a:t>
            </a:r>
          </a:p>
        </p:txBody>
      </p:sp>
      <p:sp>
        <p:nvSpPr>
          <p:cNvPr id="4" name="Content Placeholder 3">
            <a:extLst>
              <a:ext uri="{FF2B5EF4-FFF2-40B4-BE49-F238E27FC236}">
                <a16:creationId xmlns:a16="http://schemas.microsoft.com/office/drawing/2014/main" id="{6689673E-BB4D-43D8-BC98-A022E9B9A798}"/>
              </a:ext>
            </a:extLst>
          </p:cNvPr>
          <p:cNvSpPr>
            <a:spLocks noGrp="1"/>
          </p:cNvSpPr>
          <p:nvPr>
            <p:ph idx="1"/>
          </p:nvPr>
        </p:nvSpPr>
        <p:spPr/>
        <p:txBody>
          <a:bodyPr>
            <a:normAutofit/>
          </a:bodyPr>
          <a:lstStyle/>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React.StrictMode</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MyTextArea</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MyForm</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Pictures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React.StrictMode</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3" name="Right Brace 2">
            <a:extLst>
              <a:ext uri="{FF2B5EF4-FFF2-40B4-BE49-F238E27FC236}">
                <a16:creationId xmlns:a16="http://schemas.microsoft.com/office/drawing/2014/main" id="{B0F41C4D-FC41-4695-8CD2-5085F674F359}"/>
              </a:ext>
            </a:extLst>
          </p:cNvPr>
          <p:cNvSpPr/>
          <p:nvPr/>
        </p:nvSpPr>
        <p:spPr>
          <a:xfrm>
            <a:off x="4157096" y="1522657"/>
            <a:ext cx="382678" cy="1619334"/>
          </a:xfrm>
          <a:prstGeom prst="rightBrace">
            <a:avLst/>
          </a:prstGeom>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a:p>
        </p:txBody>
      </p:sp>
      <p:sp>
        <p:nvSpPr>
          <p:cNvPr id="6" name="TextBox 5">
            <a:extLst>
              <a:ext uri="{FF2B5EF4-FFF2-40B4-BE49-F238E27FC236}">
                <a16:creationId xmlns:a16="http://schemas.microsoft.com/office/drawing/2014/main" id="{290741C7-0F16-4454-8872-A440AEC16290}"/>
              </a:ext>
            </a:extLst>
          </p:cNvPr>
          <p:cNvSpPr txBox="1"/>
          <p:nvPr/>
        </p:nvSpPr>
        <p:spPr>
          <a:xfrm>
            <a:off x="4870087" y="1593660"/>
            <a:ext cx="3277741" cy="3277820"/>
          </a:xfrm>
          <a:prstGeom prst="rect">
            <a:avLst/>
          </a:prstGeom>
          <a:noFill/>
        </p:spPr>
        <p:txBody>
          <a:bodyPr wrap="square" rtlCol="0">
            <a:spAutoFit/>
          </a:bodyPr>
          <a:lstStyle/>
          <a:p>
            <a:r>
              <a:rPr lang="en-US" dirty="0"/>
              <a:t>The idea with React, is to create components for each control (or group of controls) and place them in separate .</a:t>
            </a:r>
            <a:r>
              <a:rPr lang="en-US" dirty="0" err="1"/>
              <a:t>js</a:t>
            </a:r>
            <a:r>
              <a:rPr lang="en-US" dirty="0"/>
              <a:t> files so they can render independently</a:t>
            </a:r>
          </a:p>
          <a:p>
            <a:r>
              <a:rPr lang="en-US"/>
              <a:t>Here, </a:t>
            </a:r>
            <a:r>
              <a:rPr lang="en-US" dirty="0"/>
              <a:t>you would have 3 files:</a:t>
            </a:r>
          </a:p>
          <a:p>
            <a:pPr marL="285750" indent="-285750">
              <a:buFontTx/>
              <a:buChar char="-"/>
            </a:pPr>
            <a:r>
              <a:rPr lang="en-US" sz="1500" dirty="0">
                <a:solidFill>
                  <a:srgbClr val="267F99"/>
                </a:solidFill>
                <a:latin typeface="Consolas" panose="020B0609020204030204" pitchFamily="49" charset="0"/>
              </a:rPr>
              <a:t>MyTextArea.js</a:t>
            </a:r>
          </a:p>
          <a:p>
            <a:pPr marL="285750" indent="-285750">
              <a:buFontTx/>
              <a:buChar char="-"/>
            </a:pPr>
            <a:r>
              <a:rPr lang="en-US" sz="1500" dirty="0">
                <a:solidFill>
                  <a:srgbClr val="267F99"/>
                </a:solidFill>
                <a:latin typeface="Consolas" panose="020B0609020204030204" pitchFamily="49" charset="0"/>
              </a:rPr>
              <a:t>MyForm.js</a:t>
            </a:r>
          </a:p>
          <a:p>
            <a:pPr marL="285750" indent="-285750">
              <a:buFontTx/>
              <a:buChar char="-"/>
            </a:pPr>
            <a:r>
              <a:rPr lang="en-US" sz="1500" dirty="0">
                <a:solidFill>
                  <a:srgbClr val="267F99"/>
                </a:solidFill>
                <a:latin typeface="Consolas" panose="020B0609020204030204" pitchFamily="49" charset="0"/>
              </a:rPr>
              <a:t>Pictures.js</a:t>
            </a:r>
          </a:p>
          <a:p>
            <a:r>
              <a:rPr lang="en-US" dirty="0"/>
              <a:t>Each with their own </a:t>
            </a:r>
            <a:r>
              <a:rPr lang="en-US" sz="1500" dirty="0">
                <a:solidFill>
                  <a:srgbClr val="267F99"/>
                </a:solidFill>
                <a:latin typeface="Consolas" panose="020B0609020204030204" pitchFamily="49" charset="0"/>
              </a:rPr>
              <a:t>‘render’ </a:t>
            </a:r>
            <a:r>
              <a:rPr lang="en-US" dirty="0"/>
              <a:t>code</a:t>
            </a:r>
          </a:p>
          <a:p>
            <a:endParaRPr lang="en-US" dirty="0"/>
          </a:p>
        </p:txBody>
      </p:sp>
    </p:spTree>
    <p:extLst>
      <p:ext uri="{BB962C8B-B14F-4D97-AF65-F5344CB8AC3E}">
        <p14:creationId xmlns:p14="http://schemas.microsoft.com/office/powerpoint/2010/main" val="162038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246F-069D-4519-A01D-1ED5359F73D7}"/>
              </a:ext>
            </a:extLst>
          </p:cNvPr>
          <p:cNvSpPr>
            <a:spLocks noGrp="1"/>
          </p:cNvSpPr>
          <p:nvPr>
            <p:ph type="title"/>
          </p:nvPr>
        </p:nvSpPr>
        <p:spPr/>
        <p:txBody>
          <a:bodyPr/>
          <a:lstStyle/>
          <a:p>
            <a:r>
              <a:rPr lang="en-US" dirty="0"/>
              <a:t>From html to React</a:t>
            </a:r>
          </a:p>
        </p:txBody>
      </p:sp>
      <p:sp>
        <p:nvSpPr>
          <p:cNvPr id="3" name="Content Placeholder 2">
            <a:extLst>
              <a:ext uri="{FF2B5EF4-FFF2-40B4-BE49-F238E27FC236}">
                <a16:creationId xmlns:a16="http://schemas.microsoft.com/office/drawing/2014/main" id="{75FB3B85-E2C7-43E8-AE72-31EC4CD59951}"/>
              </a:ext>
            </a:extLst>
          </p:cNvPr>
          <p:cNvSpPr>
            <a:spLocks noGrp="1"/>
          </p:cNvSpPr>
          <p:nvPr>
            <p:ph idx="1"/>
          </p:nvPr>
        </p:nvSpPr>
        <p:spPr>
          <a:xfrm>
            <a:off x="822960" y="1384301"/>
            <a:ext cx="7543800" cy="552139"/>
          </a:xfrm>
        </p:spPr>
        <p:txBody>
          <a:bodyPr/>
          <a:lstStyle/>
          <a:p>
            <a:r>
              <a:rPr lang="en-US" dirty="0"/>
              <a:t>One way to think of this is to take each major section of your html, and create a class with a render function, and move the html inside the render function</a:t>
            </a:r>
          </a:p>
        </p:txBody>
      </p:sp>
      <p:sp>
        <p:nvSpPr>
          <p:cNvPr id="4" name="TextBox 3">
            <a:extLst>
              <a:ext uri="{FF2B5EF4-FFF2-40B4-BE49-F238E27FC236}">
                <a16:creationId xmlns:a16="http://schemas.microsoft.com/office/drawing/2014/main" id="{091A339C-9891-44BF-AACA-FB0A226DBE62}"/>
              </a:ext>
            </a:extLst>
          </p:cNvPr>
          <p:cNvSpPr txBox="1"/>
          <p:nvPr/>
        </p:nvSpPr>
        <p:spPr>
          <a:xfrm>
            <a:off x="141439" y="1953068"/>
            <a:ext cx="4384842" cy="1041311"/>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&lt;body&gt;</a:t>
            </a:r>
          </a:p>
          <a:p>
            <a:endParaRPr lang="en-US" sz="1200" dirty="0"/>
          </a:p>
          <a:p>
            <a:pPr>
              <a:spcBef>
                <a:spcPts val="100"/>
              </a:spcBef>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&lt;div&gt;</a:t>
            </a:r>
            <a:r>
              <a:rPr lang="en-US" sz="1200" b="0" dirty="0">
                <a:solidFill>
                  <a:srgbClr val="000000"/>
                </a:solidFill>
                <a:effectLst/>
                <a:latin typeface="Consolas" panose="020B0609020204030204" pitchFamily="49" charset="0"/>
              </a:rPr>
              <a:t>SWEN-344 React Assignment</a:t>
            </a:r>
            <a:r>
              <a:rPr lang="en-US" sz="1200" b="0" dirty="0">
                <a:solidFill>
                  <a:srgbClr val="800000"/>
                </a:solidFill>
                <a:effectLst/>
                <a:latin typeface="Consolas" panose="020B0609020204030204" pitchFamily="49" charset="0"/>
              </a:rPr>
              <a:t>&lt;/div&gt;</a:t>
            </a:r>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textarea</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This is my </a:t>
            </a:r>
            <a:r>
              <a:rPr lang="en-US" sz="1200" b="0" dirty="0" err="1">
                <a:solidFill>
                  <a:srgbClr val="000000"/>
                </a:solidFill>
                <a:effectLst/>
                <a:latin typeface="Consolas" panose="020B0609020204030204" pitchFamily="49" charset="0"/>
              </a:rPr>
              <a:t>textarea</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textarea</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pPr>
              <a:spcBef>
                <a:spcPts val="100"/>
              </a:spcBef>
            </a:pPr>
            <a:r>
              <a:rPr lang="en-US" sz="1200" b="0" dirty="0">
                <a:solidFill>
                  <a:srgbClr val="000000"/>
                </a:solidFill>
                <a:effectLst/>
                <a:latin typeface="Consolas" panose="020B0609020204030204" pitchFamily="49" charset="0"/>
              </a:rPr>
              <a:t> </a:t>
            </a:r>
            <a:r>
              <a:rPr lang="en-US" sz="1200" dirty="0"/>
              <a:t>&lt;/body&gt;</a:t>
            </a:r>
          </a:p>
        </p:txBody>
      </p:sp>
      <p:sp>
        <p:nvSpPr>
          <p:cNvPr id="5" name="TextBox 4">
            <a:extLst>
              <a:ext uri="{FF2B5EF4-FFF2-40B4-BE49-F238E27FC236}">
                <a16:creationId xmlns:a16="http://schemas.microsoft.com/office/drawing/2014/main" id="{9E93C5A8-F7B5-4FC8-80DF-9C6882BC273A}"/>
              </a:ext>
            </a:extLst>
          </p:cNvPr>
          <p:cNvSpPr txBox="1"/>
          <p:nvPr/>
        </p:nvSpPr>
        <p:spPr>
          <a:xfrm>
            <a:off x="5101388" y="1904329"/>
            <a:ext cx="3901173" cy="216213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dirty="0"/>
              <a:t>class </a:t>
            </a:r>
            <a:r>
              <a:rPr lang="en-US" sz="1200" dirty="0" err="1"/>
              <a:t>MyHeading</a:t>
            </a:r>
            <a:r>
              <a:rPr lang="en-US" sz="1200" dirty="0"/>
              <a:t> extends Component</a:t>
            </a:r>
          </a:p>
          <a:p>
            <a:r>
              <a:rPr lang="en-US" sz="1200" dirty="0"/>
              <a:t>{</a:t>
            </a:r>
          </a:p>
          <a:p>
            <a:r>
              <a:rPr lang="en-US" sz="1200" dirty="0"/>
              <a:t>   render() { </a:t>
            </a:r>
          </a:p>
          <a:p>
            <a:r>
              <a:rPr lang="en-US" sz="1200" dirty="0"/>
              <a:t>        return (</a:t>
            </a:r>
          </a:p>
          <a:p>
            <a:r>
              <a:rPr lang="en-US" sz="1200" b="0" dirty="0">
                <a:solidFill>
                  <a:srgbClr val="800000"/>
                </a:solidFill>
                <a:effectLst/>
                <a:latin typeface="Consolas" panose="020B0609020204030204" pitchFamily="49" charset="0"/>
              </a:rPr>
              <a:t>&lt;div&gt;</a:t>
            </a:r>
            <a:endParaRPr lang="en-US" sz="1200" dirty="0"/>
          </a:p>
          <a:p>
            <a:pPr>
              <a:spcBef>
                <a:spcPts val="100"/>
              </a:spcBef>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&lt;div&gt;</a:t>
            </a:r>
            <a:r>
              <a:rPr lang="en-US" sz="1200" b="0" dirty="0">
                <a:solidFill>
                  <a:srgbClr val="000000"/>
                </a:solidFill>
                <a:effectLst/>
                <a:latin typeface="Consolas" panose="020B0609020204030204" pitchFamily="49" charset="0"/>
              </a:rPr>
              <a:t>SWEN-344 React Assignment</a:t>
            </a:r>
            <a:r>
              <a:rPr lang="en-US" sz="1200" b="0" dirty="0">
                <a:solidFill>
                  <a:srgbClr val="800000"/>
                </a:solidFill>
                <a:effectLst/>
                <a:latin typeface="Consolas" panose="020B0609020204030204" pitchFamily="49" charset="0"/>
              </a:rPr>
              <a:t>&lt;/div&gt;</a:t>
            </a:r>
            <a:br>
              <a:rPr lang="en-US" sz="1200" b="0" dirty="0">
                <a:solidFill>
                  <a:srgbClr val="000000"/>
                </a:solidFill>
                <a:effectLst/>
                <a:latin typeface="Consolas" panose="020B0609020204030204" pitchFamily="49" charset="0"/>
              </a:rPr>
            </a:b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textarea</a:t>
            </a:r>
            <a:r>
              <a:rPr lang="en-US" sz="1200" b="0" dirty="0">
                <a:solidFill>
                  <a:srgbClr val="800000"/>
                </a:solidFill>
                <a:effectLst/>
                <a:latin typeface="Consolas" panose="020B0609020204030204" pitchFamily="49" charset="0"/>
              </a:rPr>
              <a:t>&gt;</a:t>
            </a:r>
            <a:r>
              <a:rPr lang="en-US" sz="1200" b="0" dirty="0">
                <a:solidFill>
                  <a:srgbClr val="000000"/>
                </a:solidFill>
                <a:effectLst/>
                <a:latin typeface="Consolas" panose="020B0609020204030204" pitchFamily="49" charset="0"/>
              </a:rPr>
              <a:t>This is my </a:t>
            </a:r>
            <a:r>
              <a:rPr lang="en-US" sz="1200" b="0" dirty="0" err="1">
                <a:solidFill>
                  <a:srgbClr val="000000"/>
                </a:solidFill>
                <a:effectLst/>
                <a:latin typeface="Consolas" panose="020B0609020204030204" pitchFamily="49" charset="0"/>
              </a:rPr>
              <a:t>textarea</a:t>
            </a:r>
            <a:r>
              <a:rPr lang="en-US" sz="1200" b="0" dirty="0">
                <a:solidFill>
                  <a:srgbClr val="800000"/>
                </a:solidFill>
                <a:effectLst/>
                <a:latin typeface="Consolas" panose="020B0609020204030204" pitchFamily="49" charset="0"/>
              </a:rPr>
              <a:t>&lt;/</a:t>
            </a:r>
            <a:r>
              <a:rPr lang="en-US" sz="1200" b="0" dirty="0" err="1">
                <a:solidFill>
                  <a:srgbClr val="800000"/>
                </a:solidFill>
                <a:effectLst/>
                <a:latin typeface="Consolas" panose="020B0609020204030204" pitchFamily="49" charset="0"/>
              </a:rPr>
              <a:t>textarea</a:t>
            </a:r>
            <a:r>
              <a:rPr lang="en-US" sz="1200" b="0" dirty="0">
                <a:solidFill>
                  <a:srgbClr val="800000"/>
                </a:solidFill>
                <a:effectLst/>
                <a:latin typeface="Consolas" panose="020B0609020204030204" pitchFamily="49" charset="0"/>
              </a:rPr>
              <a:t>&gt;</a:t>
            </a:r>
            <a:endParaRPr lang="en-US" sz="1200" b="0" dirty="0">
              <a:solidFill>
                <a:srgbClr val="000000"/>
              </a:solidFill>
              <a:effectLst/>
              <a:latin typeface="Consolas" panose="020B0609020204030204" pitchFamily="49" charset="0"/>
            </a:endParaRPr>
          </a:p>
          <a:p>
            <a:pPr>
              <a:spcBef>
                <a:spcPts val="100"/>
              </a:spcBef>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&lt;/div&gt;</a:t>
            </a:r>
          </a:p>
          <a:p>
            <a:pPr>
              <a:spcBef>
                <a:spcPts val="100"/>
              </a:spcBef>
            </a:pPr>
            <a:r>
              <a:rPr lang="en-US" sz="1200" dirty="0">
                <a:solidFill>
                  <a:srgbClr val="800000"/>
                </a:solidFill>
                <a:latin typeface="Consolas" panose="020B0609020204030204" pitchFamily="49" charset="0"/>
              </a:rPr>
              <a:t>	);</a:t>
            </a:r>
            <a:endParaRPr lang="en-US" sz="1200" b="0" dirty="0">
              <a:solidFill>
                <a:srgbClr val="000000"/>
              </a:solidFill>
              <a:effectLst/>
              <a:latin typeface="Consolas" panose="020B0609020204030204" pitchFamily="49" charset="0"/>
            </a:endParaRPr>
          </a:p>
          <a:p>
            <a:r>
              <a:rPr lang="en-US" sz="1200" dirty="0"/>
              <a:t>   }</a:t>
            </a:r>
          </a:p>
          <a:p>
            <a:r>
              <a:rPr lang="en-US" sz="1200" dirty="0"/>
              <a:t>}</a:t>
            </a:r>
          </a:p>
        </p:txBody>
      </p:sp>
      <p:sp>
        <p:nvSpPr>
          <p:cNvPr id="6" name="Arrow: Notched Right 5">
            <a:extLst>
              <a:ext uri="{FF2B5EF4-FFF2-40B4-BE49-F238E27FC236}">
                <a16:creationId xmlns:a16="http://schemas.microsoft.com/office/drawing/2014/main" id="{11A0CF70-EF62-4BD8-A8D8-C3EAC72CF292}"/>
              </a:ext>
            </a:extLst>
          </p:cNvPr>
          <p:cNvSpPr/>
          <p:nvPr/>
        </p:nvSpPr>
        <p:spPr>
          <a:xfrm>
            <a:off x="4629351" y="2505207"/>
            <a:ext cx="368967" cy="251326"/>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462ADE18-47C0-4B55-AB47-7892A96B8ECD}"/>
              </a:ext>
            </a:extLst>
          </p:cNvPr>
          <p:cNvSpPr txBox="1"/>
          <p:nvPr/>
        </p:nvSpPr>
        <p:spPr>
          <a:xfrm>
            <a:off x="2518611" y="3747812"/>
            <a:ext cx="2479707" cy="1015663"/>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sz="1200" b="0" dirty="0">
                <a:effectLst/>
                <a:latin typeface="Consolas" panose="020B0609020204030204" pitchFamily="49" charset="0"/>
              </a:rPr>
              <a:t>//In App.js</a:t>
            </a:r>
          </a:p>
          <a:p>
            <a:r>
              <a:rPr lang="en-US" sz="1200" b="0" dirty="0">
                <a:effectLst/>
                <a:latin typeface="Consolas" panose="020B0609020204030204" pitchFamily="49" charset="0"/>
              </a:rPr>
              <a:t>function App() {</a:t>
            </a:r>
          </a:p>
          <a:p>
            <a:r>
              <a:rPr lang="en-US" sz="1200" b="0" dirty="0">
                <a:effectLst/>
                <a:latin typeface="Consolas" panose="020B0609020204030204" pitchFamily="49" charset="0"/>
              </a:rPr>
              <a:t>  return (</a:t>
            </a:r>
          </a:p>
          <a:p>
            <a:r>
              <a:rPr lang="en-US" sz="1200" b="0" dirty="0">
                <a:effectLst/>
                <a:latin typeface="Consolas" panose="020B0609020204030204" pitchFamily="49" charset="0"/>
              </a:rPr>
              <a:t>      &lt;</a:t>
            </a:r>
            <a:r>
              <a:rPr lang="en-US" sz="1200" b="0" dirty="0" err="1">
                <a:effectLst/>
                <a:latin typeface="Consolas" panose="020B0609020204030204" pitchFamily="49" charset="0"/>
              </a:rPr>
              <a:t>MyHeading</a:t>
            </a:r>
            <a:r>
              <a:rPr lang="en-US" sz="1200" b="0" dirty="0">
                <a:effectLst/>
                <a:latin typeface="Consolas" panose="020B0609020204030204" pitchFamily="49" charset="0"/>
              </a:rPr>
              <a:t> /&gt;</a:t>
            </a:r>
          </a:p>
          <a:p>
            <a:r>
              <a:rPr lang="en-US" sz="1200" b="0" dirty="0">
                <a:effectLst/>
                <a:latin typeface="Consolas" panose="020B0609020204030204" pitchFamily="49" charset="0"/>
              </a:rPr>
              <a:t>  );}</a:t>
            </a:r>
          </a:p>
        </p:txBody>
      </p:sp>
    </p:spTree>
    <p:extLst>
      <p:ext uri="{BB962C8B-B14F-4D97-AF65-F5344CB8AC3E}">
        <p14:creationId xmlns:p14="http://schemas.microsoft.com/office/powerpoint/2010/main" val="1759966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8D1E8-CB45-4689-B0B6-1B226BD350FA}"/>
              </a:ext>
            </a:extLst>
          </p:cNvPr>
          <p:cNvSpPr>
            <a:spLocks noGrp="1"/>
          </p:cNvSpPr>
          <p:nvPr>
            <p:ph type="title"/>
          </p:nvPr>
        </p:nvSpPr>
        <p:spPr/>
        <p:txBody>
          <a:bodyPr/>
          <a:lstStyle/>
          <a:p>
            <a:r>
              <a:rPr lang="en-US" dirty="0" err="1"/>
              <a:t>Javascript</a:t>
            </a:r>
            <a:r>
              <a:rPr lang="en-US" dirty="0"/>
              <a:t>?</a:t>
            </a:r>
          </a:p>
        </p:txBody>
      </p:sp>
      <p:sp>
        <p:nvSpPr>
          <p:cNvPr id="3" name="Content Placeholder 2">
            <a:extLst>
              <a:ext uri="{FF2B5EF4-FFF2-40B4-BE49-F238E27FC236}">
                <a16:creationId xmlns:a16="http://schemas.microsoft.com/office/drawing/2014/main" id="{538D05D9-BD04-47B3-B24C-7B40381C5DC5}"/>
              </a:ext>
            </a:extLst>
          </p:cNvPr>
          <p:cNvSpPr>
            <a:spLocks noGrp="1"/>
          </p:cNvSpPr>
          <p:nvPr>
            <p:ph idx="1"/>
          </p:nvPr>
        </p:nvSpPr>
        <p:spPr/>
        <p:txBody>
          <a:bodyPr>
            <a:normAutofit fontScale="92500" lnSpcReduction="20000"/>
          </a:bodyPr>
          <a:lstStyle/>
          <a:p>
            <a:r>
              <a:rPr lang="en-US" dirty="0"/>
              <a:t>End state: Convert to JSX events and arrow functions as event handlers</a:t>
            </a:r>
          </a:p>
          <a:p>
            <a:r>
              <a:rPr lang="en-US" dirty="0"/>
              <a:t>Step 1: (Just Starting out): You can add your old .</a:t>
            </a:r>
            <a:r>
              <a:rPr lang="en-US" dirty="0" err="1"/>
              <a:t>js</a:t>
            </a:r>
            <a:r>
              <a:rPr lang="en-US" dirty="0"/>
              <a:t> file in public/index.html, and call methods using:</a:t>
            </a:r>
          </a:p>
          <a:p>
            <a:r>
              <a:rPr lang="en-US" dirty="0" err="1"/>
              <a:t>onClick</a:t>
            </a:r>
            <a:r>
              <a:rPr lang="en-US" dirty="0"/>
              <a:t>={</a:t>
            </a:r>
            <a:r>
              <a:rPr lang="en-US" dirty="0" err="1"/>
              <a:t>window.functionName</a:t>
            </a:r>
            <a:r>
              <a:rPr lang="en-US" dirty="0"/>
              <a:t>} or </a:t>
            </a:r>
            <a:r>
              <a:rPr lang="en-US" dirty="0" err="1"/>
              <a:t>onClick</a:t>
            </a:r>
            <a:r>
              <a:rPr lang="en-US" dirty="0"/>
              <a:t> = {() =&gt; </a:t>
            </a:r>
            <a:r>
              <a:rPr lang="en-US" dirty="0" err="1"/>
              <a:t>window.functionName</a:t>
            </a:r>
            <a:r>
              <a:rPr lang="en-US" dirty="0"/>
              <a:t>(“param string”)}</a:t>
            </a:r>
          </a:p>
          <a:p>
            <a:endParaRPr lang="en-US" dirty="0"/>
          </a:p>
          <a:p>
            <a:r>
              <a:rPr lang="en-US" dirty="0"/>
              <a:t>Step 2: (For Client-2): Convert to JSX events</a:t>
            </a:r>
          </a:p>
          <a:p>
            <a:r>
              <a:rPr lang="en-US" b="0" dirty="0" err="1">
                <a:solidFill>
                  <a:srgbClr val="6A9955"/>
                </a:solidFill>
                <a:effectLst/>
                <a:latin typeface="Consolas" panose="020B0609020204030204" pitchFamily="49" charset="0"/>
              </a:rPr>
              <a:t>doButtonFunction</a:t>
            </a:r>
            <a:r>
              <a:rPr lang="en-US" b="0" dirty="0">
                <a:solidFill>
                  <a:srgbClr val="6A9955"/>
                </a:solidFill>
                <a:effectLst/>
                <a:latin typeface="Consolas" panose="020B0609020204030204" pitchFamily="49" charset="0"/>
              </a:rPr>
              <a:t> =() =&gt; {</a:t>
            </a:r>
          </a:p>
          <a:p>
            <a:r>
              <a:rPr lang="en-US" b="0" dirty="0">
                <a:solidFill>
                  <a:srgbClr val="6A9955"/>
                </a:solidFill>
                <a:effectLst/>
                <a:latin typeface="Consolas" panose="020B0609020204030204" pitchFamily="49" charset="0"/>
              </a:rPr>
              <a:t>//some code here.  This is a member fn. in the component class</a:t>
            </a:r>
          </a:p>
          <a:p>
            <a:r>
              <a:rPr lang="en-US" b="0" dirty="0">
                <a:solidFill>
                  <a:srgbClr val="6A9955"/>
                </a:solidFill>
                <a:effectLst/>
                <a:latin typeface="Consolas" panose="020B0609020204030204" pitchFamily="49" charset="0"/>
              </a:rPr>
              <a:t>}</a:t>
            </a:r>
          </a:p>
          <a:p>
            <a:r>
              <a:rPr lang="en-US" b="0" dirty="0">
                <a:solidFill>
                  <a:srgbClr val="6A9955"/>
                </a:solidFill>
                <a:effectLst/>
                <a:latin typeface="Consolas" panose="020B0609020204030204" pitchFamily="49" charset="0"/>
              </a:rPr>
              <a:t>…</a:t>
            </a:r>
          </a:p>
          <a:p>
            <a:r>
              <a:rPr lang="en-US" b="0" dirty="0">
                <a:solidFill>
                  <a:srgbClr val="6A9955"/>
                </a:solidFill>
                <a:effectLst/>
                <a:latin typeface="Consolas" panose="020B0609020204030204" pitchFamily="49" charset="0"/>
              </a:rPr>
              <a:t>&lt;button type="button" </a:t>
            </a:r>
            <a:r>
              <a:rPr lang="en-US" b="0" dirty="0" err="1">
                <a:solidFill>
                  <a:srgbClr val="6A9955"/>
                </a:solidFill>
                <a:effectLst/>
                <a:latin typeface="Consolas" panose="020B0609020204030204" pitchFamily="49" charset="0"/>
              </a:rPr>
              <a:t>className</a:t>
            </a:r>
            <a:r>
              <a:rPr lang="en-US" b="0" dirty="0">
                <a:solidFill>
                  <a:srgbClr val="6A9955"/>
                </a:solidFill>
                <a:effectLst/>
                <a:latin typeface="Consolas" panose="020B0609020204030204" pitchFamily="49" charset="0"/>
              </a:rPr>
              <a:t>="action“ </a:t>
            </a:r>
            <a:r>
              <a:rPr lang="en-US" b="0" dirty="0" err="1">
                <a:solidFill>
                  <a:srgbClr val="6A9955"/>
                </a:solidFill>
                <a:effectLst/>
                <a:latin typeface="Consolas" panose="020B0609020204030204" pitchFamily="49" charset="0"/>
              </a:rPr>
              <a:t>onClick</a:t>
            </a:r>
            <a:r>
              <a:rPr lang="en-US" b="0" dirty="0">
                <a:solidFill>
                  <a:srgbClr val="6A9955"/>
                </a:solidFill>
                <a:effectLst/>
                <a:latin typeface="Consolas" panose="020B0609020204030204" pitchFamily="49" charset="0"/>
              </a:rPr>
              <a:t>={</a:t>
            </a:r>
            <a:r>
              <a:rPr lang="en-US" b="0" dirty="0" err="1">
                <a:solidFill>
                  <a:srgbClr val="6A9955"/>
                </a:solidFill>
                <a:effectLst/>
                <a:latin typeface="Consolas" panose="020B0609020204030204" pitchFamily="49" charset="0"/>
              </a:rPr>
              <a:t>this.doButtonFn</a:t>
            </a:r>
            <a:r>
              <a:rPr lang="en-US" b="0" dirty="0">
                <a:solidFill>
                  <a:srgbClr val="6A9955"/>
                </a:solidFill>
                <a:effectLst/>
                <a:latin typeface="Consolas" panose="020B0609020204030204" pitchFamily="49" charset="0"/>
              </a:rPr>
              <a:t>}&gt;+&lt;/button&gt;</a:t>
            </a:r>
            <a:endParaRPr lang="en-U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469675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State &amp; Properties</a:t>
            </a:r>
            <a:endParaRPr/>
          </a:p>
        </p:txBody>
      </p:sp>
      <p:sp>
        <p:nvSpPr>
          <p:cNvPr id="73" name="Google Shape;73;p16"/>
          <p:cNvSpPr txBox="1">
            <a:spLocks noGrp="1"/>
          </p:cNvSpPr>
          <p:nvPr>
            <p:ph type="body" idx="1"/>
          </p:nvPr>
        </p:nvSpPr>
        <p:spPr>
          <a:xfrm>
            <a:off x="311700" y="1329716"/>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State is read-write</a:t>
            </a:r>
            <a:endParaRPr sz="1800" dirty="0"/>
          </a:p>
          <a:p>
            <a:pPr marL="457200" lvl="0" indent="-342900" algn="l" rtl="0">
              <a:spcBef>
                <a:spcPts val="0"/>
              </a:spcBef>
              <a:spcAft>
                <a:spcPts val="0"/>
              </a:spcAft>
              <a:buSzPts val="1800"/>
              <a:buChar char="●"/>
            </a:pPr>
            <a:r>
              <a:rPr lang="en" sz="1800" dirty="0"/>
              <a:t>Properties is read-only</a:t>
            </a:r>
            <a:endParaRPr sz="1800" dirty="0"/>
          </a:p>
          <a:p>
            <a:pPr marL="457200" lvl="0" indent="-342900" algn="l" rtl="0">
              <a:spcBef>
                <a:spcPts val="0"/>
              </a:spcBef>
              <a:spcAft>
                <a:spcPts val="0"/>
              </a:spcAft>
              <a:buSzPts val="1800"/>
              <a:buChar char="●"/>
            </a:pPr>
            <a:r>
              <a:rPr lang="en" sz="1800" dirty="0"/>
              <a:t>Every part of the UI is represented </a:t>
            </a:r>
            <a:r>
              <a:rPr lang="en" sz="1800" i="1" dirty="0"/>
              <a:t>once</a:t>
            </a:r>
            <a:r>
              <a:rPr lang="en" sz="1800" dirty="0"/>
              <a:t> in state.</a:t>
            </a:r>
            <a:endParaRPr sz="1800" dirty="0"/>
          </a:p>
          <a:p>
            <a:pPr marL="914400" lvl="1" indent="-317500" algn="l" rtl="0">
              <a:spcBef>
                <a:spcPts val="0"/>
              </a:spcBef>
              <a:spcAft>
                <a:spcPts val="0"/>
              </a:spcAft>
              <a:buSzPts val="1400"/>
              <a:buChar char="○"/>
            </a:pPr>
            <a:r>
              <a:rPr lang="en" sz="1600" dirty="0"/>
              <a:t>For us, this generally means state is help by the top-level component</a:t>
            </a:r>
            <a:endParaRPr sz="1600" dirty="0"/>
          </a:p>
          <a:p>
            <a:pPr marL="914400" lvl="1" indent="-317500" algn="l" rtl="0">
              <a:spcBef>
                <a:spcPts val="0"/>
              </a:spcBef>
              <a:spcAft>
                <a:spcPts val="0"/>
              </a:spcAft>
              <a:buSzPts val="1400"/>
              <a:buChar char="○"/>
            </a:pPr>
            <a:r>
              <a:rPr lang="en" sz="1600" dirty="0"/>
              <a:t>But, for bigger projects having mutually-exclusive states separately improves maintainability</a:t>
            </a:r>
            <a:endParaRPr sz="1600" dirty="0"/>
          </a:p>
          <a:p>
            <a:pPr marL="457200" lvl="0" indent="-342900" algn="l" rtl="0">
              <a:spcBef>
                <a:spcPts val="0"/>
              </a:spcBef>
              <a:spcAft>
                <a:spcPts val="0"/>
              </a:spcAft>
              <a:buSzPts val="1800"/>
              <a:buChar char="●"/>
            </a:pPr>
            <a:r>
              <a:rPr lang="en" sz="1800" dirty="0"/>
              <a:t>State gets passed to props on child components</a:t>
            </a:r>
            <a:endParaRPr sz="1800" dirty="0"/>
          </a:p>
          <a:p>
            <a:pPr marL="914400" lvl="1" indent="-317500" algn="l" rtl="0">
              <a:spcBef>
                <a:spcPts val="0"/>
              </a:spcBef>
              <a:spcAft>
                <a:spcPts val="0"/>
              </a:spcAft>
              <a:buSzPts val="1400"/>
              <a:buChar char="○"/>
            </a:pPr>
            <a:r>
              <a:rPr lang="en" sz="1600" dirty="0"/>
              <a:t>Every component has a </a:t>
            </a:r>
            <a:r>
              <a:rPr lang="en" sz="1600" b="1" dirty="0">
                <a:latin typeface="Roboto Mono"/>
                <a:ea typeface="Roboto Mono"/>
                <a:cs typeface="Roboto Mono"/>
                <a:sym typeface="Roboto Mono"/>
              </a:rPr>
              <a:t>render()</a:t>
            </a:r>
            <a:endParaRPr sz="1600" dirty="0"/>
          </a:p>
          <a:p>
            <a:pPr marL="914400" lvl="1" indent="-317500" algn="l" rtl="0">
              <a:spcBef>
                <a:spcPts val="0"/>
              </a:spcBef>
              <a:spcAft>
                <a:spcPts val="0"/>
              </a:spcAft>
              <a:buSzPts val="1400"/>
              <a:buChar char="○"/>
            </a:pPr>
            <a:r>
              <a:rPr lang="en" sz="1600" dirty="0"/>
              <a:t>Usually: render based on properties</a:t>
            </a:r>
            <a:endParaRPr sz="1600" dirty="0"/>
          </a:p>
          <a:p>
            <a:pPr marL="457200" lvl="0" indent="-342900" algn="l" rtl="0">
              <a:spcBef>
                <a:spcPts val="0"/>
              </a:spcBef>
              <a:spcAft>
                <a:spcPts val="0"/>
              </a:spcAft>
              <a:buSzPts val="1800"/>
              <a:buChar char="●"/>
            </a:pPr>
            <a:r>
              <a:rPr lang="en" sz="1800" dirty="0"/>
              <a:t>Child components update whenever the state changes</a:t>
            </a:r>
            <a:endParaRPr sz="1800" dirty="0"/>
          </a:p>
          <a:p>
            <a:pPr marL="914400" lvl="1" indent="-317500" algn="l" rtl="0">
              <a:spcBef>
                <a:spcPts val="0"/>
              </a:spcBef>
              <a:spcAft>
                <a:spcPts val="0"/>
              </a:spcAft>
              <a:buSzPts val="1400"/>
              <a:buChar char="○"/>
            </a:pPr>
            <a:r>
              <a:rPr lang="en" sz="1600" dirty="0"/>
              <a:t>State changes trigger updates</a:t>
            </a:r>
            <a:endParaRPr sz="1600" dirty="0"/>
          </a:p>
          <a:p>
            <a:pPr marL="914400" lvl="1" indent="-317500" algn="l" rtl="0">
              <a:spcBef>
                <a:spcPts val="0"/>
              </a:spcBef>
              <a:spcAft>
                <a:spcPts val="0"/>
              </a:spcAft>
              <a:buSzPts val="1400"/>
              <a:buChar char="○"/>
            </a:pPr>
            <a:r>
              <a:rPr lang="en" sz="1600" dirty="0"/>
              <a:t>Updates are all handled by a react runtime in the background</a:t>
            </a:r>
            <a:endParaRPr sz="1600" dirty="0"/>
          </a:p>
          <a:p>
            <a:pPr marL="0" lvl="0" indent="0" algn="l" rtl="0">
              <a:spcBef>
                <a:spcPts val="1600"/>
              </a:spcBef>
              <a:spcAft>
                <a:spcPts val="16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EB72-1379-42BA-8D1C-909E1DFADFD6}"/>
              </a:ext>
            </a:extLst>
          </p:cNvPr>
          <p:cNvSpPr>
            <a:spLocks noGrp="1"/>
          </p:cNvSpPr>
          <p:nvPr>
            <p:ph type="title"/>
          </p:nvPr>
        </p:nvSpPr>
        <p:spPr/>
        <p:txBody>
          <a:bodyPr/>
          <a:lstStyle/>
          <a:p>
            <a:r>
              <a:rPr lang="en-US" dirty="0"/>
              <a:t>State</a:t>
            </a:r>
          </a:p>
        </p:txBody>
      </p:sp>
      <p:sp>
        <p:nvSpPr>
          <p:cNvPr id="3" name="Text Placeholder 2">
            <a:extLst>
              <a:ext uri="{FF2B5EF4-FFF2-40B4-BE49-F238E27FC236}">
                <a16:creationId xmlns:a16="http://schemas.microsoft.com/office/drawing/2014/main" id="{398EE825-8DE6-433E-9994-90EB32614339}"/>
              </a:ext>
            </a:extLst>
          </p:cNvPr>
          <p:cNvSpPr>
            <a:spLocks noGrp="1"/>
          </p:cNvSpPr>
          <p:nvPr>
            <p:ph type="body" idx="1"/>
          </p:nvPr>
        </p:nvSpPr>
        <p:spPr>
          <a:xfrm>
            <a:off x="311700" y="1303757"/>
            <a:ext cx="8520600" cy="3265118"/>
          </a:xfrm>
        </p:spPr>
        <p:txBody>
          <a:bodyPr/>
          <a:lstStyle/>
          <a:p>
            <a:r>
              <a:rPr lang="en-US" sz="1800" dirty="0"/>
              <a:t>State is very important in React. The only way react knows to re-render components (e.g., your webpage) is that it detects a change in state. </a:t>
            </a:r>
          </a:p>
          <a:p>
            <a:pPr lvl="1">
              <a:spcBef>
                <a:spcPts val="0"/>
              </a:spcBef>
            </a:pPr>
            <a:r>
              <a:rPr lang="en-US" sz="1600" dirty="0"/>
              <a:t>The primary way it detects changes in state is by looking at the state attributes you have defined and detect when their value is different than it was in a previous state</a:t>
            </a:r>
          </a:p>
          <a:p>
            <a:pPr lvl="1">
              <a:spcBef>
                <a:spcPts val="0"/>
              </a:spcBef>
            </a:pPr>
            <a:r>
              <a:rPr lang="en-US" sz="1600" dirty="0"/>
              <a:t>This can only be done if it knows (i.e., stores) what the prior state was</a:t>
            </a:r>
          </a:p>
          <a:p>
            <a:pPr lvl="1">
              <a:spcBef>
                <a:spcPts val="0"/>
              </a:spcBef>
            </a:pPr>
            <a:r>
              <a:rPr lang="en-US" sz="1600" dirty="0"/>
              <a:t>React encourages the use of </a:t>
            </a:r>
            <a:r>
              <a:rPr lang="en-US" sz="1600" dirty="0" err="1">
                <a:latin typeface="Consolas" panose="020B0609020204030204" pitchFamily="49" charset="0"/>
              </a:rPr>
              <a:t>this.setState</a:t>
            </a:r>
            <a:r>
              <a:rPr lang="en-US" sz="1600" dirty="0">
                <a:latin typeface="Consolas" panose="020B0609020204030204" pitchFamily="49" charset="0"/>
              </a:rPr>
              <a:t>().</a:t>
            </a:r>
            <a:r>
              <a:rPr lang="en-US" sz="1600" dirty="0"/>
              <a:t>This tells react that the state will change and, thus, a re-render is required</a:t>
            </a:r>
          </a:p>
          <a:p>
            <a:r>
              <a:rPr lang="en-US" sz="1900" dirty="0"/>
              <a:t>State is private to components that it is defined in</a:t>
            </a:r>
          </a:p>
          <a:p>
            <a:pPr lvl="1">
              <a:spcBef>
                <a:spcPts val="0"/>
              </a:spcBef>
            </a:pPr>
            <a:r>
              <a:rPr lang="en-US" sz="1600" dirty="0"/>
              <a:t>Use props to pass information about state (future slide)</a:t>
            </a:r>
          </a:p>
          <a:p>
            <a:endParaRPr lang="en-US" sz="1750" dirty="0"/>
          </a:p>
          <a:p>
            <a:pPr marL="596900" lvl="1" indent="0">
              <a:spcBef>
                <a:spcPts val="0"/>
              </a:spcBef>
              <a:buNone/>
            </a:pPr>
            <a:endParaRPr lang="en-US" sz="1600" dirty="0"/>
          </a:p>
          <a:p>
            <a:pPr lvl="1">
              <a:spcBef>
                <a:spcPts val="0"/>
              </a:spcBef>
            </a:pPr>
            <a:endParaRPr lang="en-US" sz="1600" dirty="0"/>
          </a:p>
          <a:p>
            <a:pPr marL="914400" lvl="1" indent="-317500" algn="l" rtl="0">
              <a:spcBef>
                <a:spcPts val="0"/>
              </a:spcBef>
              <a:spcAft>
                <a:spcPts val="0"/>
              </a:spcAft>
              <a:buSzPts val="1400"/>
              <a:buChar char="○"/>
            </a:pPr>
            <a:endParaRPr lang="en-US" sz="1600" dirty="0"/>
          </a:p>
          <a:p>
            <a:endParaRPr lang="en-US" dirty="0"/>
          </a:p>
        </p:txBody>
      </p:sp>
    </p:spTree>
    <p:extLst>
      <p:ext uri="{BB962C8B-B14F-4D97-AF65-F5344CB8AC3E}">
        <p14:creationId xmlns:p14="http://schemas.microsoft.com/office/powerpoint/2010/main" val="2377803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8F705-BE92-405C-BCC1-B00A327A55F6}"/>
              </a:ext>
            </a:extLst>
          </p:cNvPr>
          <p:cNvSpPr>
            <a:spLocks noGrp="1"/>
          </p:cNvSpPr>
          <p:nvPr>
            <p:ph type="title"/>
          </p:nvPr>
        </p:nvSpPr>
        <p:spPr/>
        <p:txBody>
          <a:bodyPr/>
          <a:lstStyle/>
          <a:p>
            <a:r>
              <a:rPr lang="en-US" dirty="0"/>
              <a:t>Setting State</a:t>
            </a:r>
          </a:p>
        </p:txBody>
      </p:sp>
      <p:sp>
        <p:nvSpPr>
          <p:cNvPr id="3" name="Content Placeholder 2">
            <a:extLst>
              <a:ext uri="{FF2B5EF4-FFF2-40B4-BE49-F238E27FC236}">
                <a16:creationId xmlns:a16="http://schemas.microsoft.com/office/drawing/2014/main" id="{3F6757E0-8A1F-42AF-86CE-78E752CC8E25}"/>
              </a:ext>
            </a:extLst>
          </p:cNvPr>
          <p:cNvSpPr>
            <a:spLocks noGrp="1"/>
          </p:cNvSpPr>
          <p:nvPr>
            <p:ph sz="half" idx="1"/>
          </p:nvPr>
        </p:nvSpPr>
        <p:spPr/>
        <p:txBody>
          <a:bodyPr>
            <a:normAutofit fontScale="77500" lnSpcReduction="20000"/>
          </a:bodyPr>
          <a:lstStyle/>
          <a:p>
            <a:r>
              <a:rPr lang="en-US" sz="1600" b="0" dirty="0">
                <a:solidFill>
                  <a:srgbClr val="0000FF"/>
                </a:solidFill>
                <a:effectLst/>
                <a:latin typeface="Consolas" panose="020B0609020204030204" pitchFamily="49" charset="0"/>
              </a:rPr>
              <a:t>class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Board</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extends</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React</a:t>
            </a:r>
            <a:r>
              <a:rPr lang="en-US" sz="1600" b="0" dirty="0" err="1">
                <a:solidFill>
                  <a:srgbClr val="000000"/>
                </a:solidFill>
                <a:effectLst/>
                <a:latin typeface="Consolas" panose="020B0609020204030204" pitchFamily="49" charset="0"/>
              </a:rPr>
              <a:t>.</a:t>
            </a:r>
            <a:r>
              <a:rPr lang="en-US" sz="1600" b="0" dirty="0" err="1">
                <a:solidFill>
                  <a:srgbClr val="267F99"/>
                </a:solidFill>
                <a:effectLst/>
                <a:latin typeface="Consolas" panose="020B0609020204030204" pitchFamily="49" charset="0"/>
              </a:rPr>
              <a:t>Component</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constructor</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props</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super</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props</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00FF"/>
                </a:solidFill>
                <a:effectLst/>
                <a:latin typeface="Consolas" panose="020B0609020204030204" pitchFamily="49" charset="0"/>
              </a:rPr>
              <a:t>this</a:t>
            </a:r>
            <a:r>
              <a:rPr lang="en-US" sz="1600" b="0" dirty="0" err="1">
                <a:solidFill>
                  <a:srgbClr val="000000"/>
                </a:solidFill>
                <a:effectLst/>
                <a:latin typeface="Consolas" panose="020B0609020204030204" pitchFamily="49" charset="0"/>
              </a:rPr>
              <a:t>.</a:t>
            </a:r>
            <a:r>
              <a:rPr lang="en-US" sz="1600" b="0" dirty="0" err="1">
                <a:solidFill>
                  <a:srgbClr val="001080"/>
                </a:solidFill>
                <a:effectLst/>
                <a:latin typeface="Consolas" panose="020B0609020204030204" pitchFamily="49" charset="0"/>
              </a:rPr>
              <a:t>state</a:t>
            </a:r>
            <a:r>
              <a:rPr lang="en-US" sz="1600" b="0" dirty="0">
                <a:solidFill>
                  <a:srgbClr val="000000"/>
                </a:solidFill>
                <a:effectLst/>
                <a:latin typeface="Consolas" panose="020B0609020204030204" pitchFamily="49" charset="0"/>
              </a:rPr>
              <a:t> = {</a:t>
            </a:r>
          </a:p>
          <a:p>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squares:</a:t>
            </a:r>
            <a:r>
              <a:rPr lang="en-US" sz="1600" b="0" dirty="0">
                <a:solidFill>
                  <a:srgbClr val="000000"/>
                </a:solidFill>
                <a:effectLst/>
                <a:latin typeface="Consolas" panose="020B0609020204030204" pitchFamily="49" charset="0"/>
              </a:rPr>
              <a:t> </a:t>
            </a:r>
            <a:r>
              <a:rPr lang="en-US" sz="1600" b="0" dirty="0">
                <a:solidFill>
                  <a:srgbClr val="267F99"/>
                </a:solidFill>
                <a:effectLst/>
                <a:latin typeface="Consolas" panose="020B0609020204030204" pitchFamily="49" charset="0"/>
              </a:rPr>
              <a:t>Array</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9</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fill</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null</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r>
              <a:rPr lang="en-US" sz="1600" b="0" dirty="0" err="1">
                <a:solidFill>
                  <a:srgbClr val="001080"/>
                </a:solidFill>
                <a:effectLst/>
                <a:latin typeface="Consolas" panose="020B0609020204030204" pitchFamily="49" charset="0"/>
              </a:rPr>
              <a:t>xIsNext</a:t>
            </a:r>
            <a:r>
              <a:rPr lang="en-US" sz="1600" b="0" dirty="0">
                <a:solidFill>
                  <a:srgbClr val="001080"/>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true</a:t>
            </a:r>
            <a:r>
              <a:rPr lang="en-US" sz="1600" b="0" dirty="0">
                <a:solidFill>
                  <a:srgbClr val="000000"/>
                </a:solidFill>
                <a:effectLs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  </a:t>
            </a:r>
          </a:p>
          <a:p>
            <a:r>
              <a:rPr lang="en-US" sz="1400" dirty="0"/>
              <a:t>Example of a class component with a state containing two attributes.</a:t>
            </a:r>
          </a:p>
        </p:txBody>
      </p:sp>
      <p:sp>
        <p:nvSpPr>
          <p:cNvPr id="4" name="Content Placeholder 3">
            <a:extLst>
              <a:ext uri="{FF2B5EF4-FFF2-40B4-BE49-F238E27FC236}">
                <a16:creationId xmlns:a16="http://schemas.microsoft.com/office/drawing/2014/main" id="{F5B1275B-95F4-4C63-A180-3A0404E2A8E6}"/>
              </a:ext>
            </a:extLst>
          </p:cNvPr>
          <p:cNvSpPr>
            <a:spLocks noGrp="1"/>
          </p:cNvSpPr>
          <p:nvPr>
            <p:ph sz="half" idx="2"/>
          </p:nvPr>
        </p:nvSpPr>
        <p:spPr/>
        <p:txBody>
          <a:bodyPr>
            <a:normAutofit fontScale="77500" lnSpcReduction="20000"/>
          </a:bodyPr>
          <a:lstStyle/>
          <a:p>
            <a:r>
              <a:rPr lang="en-US" dirty="0"/>
              <a:t>Board has two attributes in its </a:t>
            </a:r>
            <a:r>
              <a:rPr lang="en-US" b="1" dirty="0"/>
              <a:t>state</a:t>
            </a:r>
            <a:r>
              <a:rPr lang="en-US" dirty="0"/>
              <a:t>: </a:t>
            </a:r>
            <a:r>
              <a:rPr lang="en-US" i="1" dirty="0"/>
              <a:t>squares</a:t>
            </a:r>
            <a:r>
              <a:rPr lang="en-US" dirty="0"/>
              <a:t> and </a:t>
            </a:r>
            <a:r>
              <a:rPr lang="en-US" i="1" dirty="0" err="1"/>
              <a:t>xIsNext</a:t>
            </a:r>
            <a:r>
              <a:rPr lang="en-US" dirty="0"/>
              <a:t>. Whenever we change either of these, we should use </a:t>
            </a:r>
            <a:r>
              <a:rPr lang="en-US" dirty="0" err="1"/>
              <a:t>this.setState</a:t>
            </a:r>
            <a:r>
              <a:rPr lang="en-US" dirty="0"/>
              <a:t>(). For example:</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setState</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squares:</a:t>
            </a:r>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array(9).fill(5)</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1080"/>
                </a:solidFill>
                <a:effectLst/>
                <a:latin typeface="Consolas" panose="020B0609020204030204" pitchFamily="49" charset="0"/>
              </a:rPr>
              <a:t>xIsNext</a:t>
            </a:r>
            <a:r>
              <a:rPr lang="en-US" sz="1400" b="0" dirty="0">
                <a:solidFill>
                  <a:srgbClr val="001080"/>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state</a:t>
            </a:r>
            <a:r>
              <a:rPr lang="en-US" sz="1400" b="0" dirty="0" err="1">
                <a:solidFill>
                  <a:srgbClr val="000000"/>
                </a:solidFill>
                <a:effectLst/>
                <a:latin typeface="Consolas" panose="020B0609020204030204" pitchFamily="49" charset="0"/>
              </a:rPr>
              <a:t>.</a:t>
            </a:r>
            <a:r>
              <a:rPr lang="en-US" sz="1400" b="0" dirty="0" err="1">
                <a:solidFill>
                  <a:srgbClr val="001080"/>
                </a:solidFill>
                <a:effectLst/>
                <a:latin typeface="Consolas" panose="020B0609020204030204" pitchFamily="49" charset="0"/>
              </a:rPr>
              <a:t>xIsNext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dirty="0"/>
              <a:t>This will inform react that the state is being modified so that it will re-render after we have finished modifying the state.</a:t>
            </a:r>
          </a:p>
        </p:txBody>
      </p:sp>
    </p:spTree>
    <p:extLst>
      <p:ext uri="{BB962C8B-B14F-4D97-AF65-F5344CB8AC3E}">
        <p14:creationId xmlns:p14="http://schemas.microsoft.com/office/powerpoint/2010/main" val="38728613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36F60-56DC-4CD1-9468-7EEED33618AE}"/>
              </a:ext>
            </a:extLst>
          </p:cNvPr>
          <p:cNvSpPr>
            <a:spLocks noGrp="1"/>
          </p:cNvSpPr>
          <p:nvPr>
            <p:ph type="title"/>
          </p:nvPr>
        </p:nvSpPr>
        <p:spPr/>
        <p:txBody>
          <a:bodyPr/>
          <a:lstStyle/>
          <a:p>
            <a:r>
              <a:rPr lang="en-US" dirty="0"/>
              <a:t>Properties</a:t>
            </a:r>
          </a:p>
        </p:txBody>
      </p:sp>
      <p:sp>
        <p:nvSpPr>
          <p:cNvPr id="3" name="Content Placeholder 2">
            <a:extLst>
              <a:ext uri="{FF2B5EF4-FFF2-40B4-BE49-F238E27FC236}">
                <a16:creationId xmlns:a16="http://schemas.microsoft.com/office/drawing/2014/main" id="{3F08CBC5-C24A-4DCC-B37E-BCAB68E30F2A}"/>
              </a:ext>
            </a:extLst>
          </p:cNvPr>
          <p:cNvSpPr>
            <a:spLocks noGrp="1"/>
          </p:cNvSpPr>
          <p:nvPr>
            <p:ph sz="half" idx="1"/>
          </p:nvPr>
        </p:nvSpPr>
        <p:spPr>
          <a:xfrm>
            <a:off x="5126567" y="1465581"/>
            <a:ext cx="3924299" cy="3017520"/>
          </a:xfrm>
        </p:spPr>
        <p:txBody>
          <a:bodyPr>
            <a:normAutofit fontScale="92500" lnSpcReduction="10000"/>
          </a:bodyPr>
          <a:lstStyle/>
          <a:p>
            <a:pPr>
              <a:spcBef>
                <a:spcPts val="200"/>
              </a:spcBef>
            </a:pP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Square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props</a:t>
            </a:r>
            <a:r>
              <a:rPr lang="en-US" b="0" dirty="0">
                <a:solidFill>
                  <a:srgbClr val="000000"/>
                </a:solidFill>
                <a:effectLst/>
                <a:latin typeface="Consolas" panose="020B0609020204030204" pitchFamily="49" charset="0"/>
              </a:rPr>
              <a:t>) {</a:t>
            </a:r>
          </a:p>
          <a:p>
            <a:pPr>
              <a:spcBef>
                <a:spcPts val="200"/>
              </a:spcBef>
            </a:pP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pPr>
              <a:spcBef>
                <a:spcPts val="200"/>
              </a:spcBef>
            </a:pP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endParaRPr lang="en-US" b="0" dirty="0">
              <a:solidFill>
                <a:srgbClr val="000000"/>
              </a:solidFill>
              <a:effectLst/>
              <a:latin typeface="Consolas" panose="020B0609020204030204" pitchFamily="49" charset="0"/>
            </a:endParaRPr>
          </a:p>
          <a:p>
            <a:pPr>
              <a:spcBef>
                <a:spcPts val="200"/>
              </a:spcBef>
            </a:pP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className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"square"</a:t>
            </a:r>
            <a:endParaRPr lang="en-US" b="0" dirty="0">
              <a:solidFill>
                <a:srgbClr val="000000"/>
              </a:solidFill>
              <a:effectLst/>
              <a:latin typeface="Consolas" panose="020B0609020204030204" pitchFamily="49" charset="0"/>
            </a:endParaRPr>
          </a:p>
          <a:p>
            <a:pPr>
              <a:spcBef>
                <a:spcPts val="200"/>
              </a:spcBef>
            </a:pP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1080"/>
                </a:solidFill>
                <a:effectLst/>
                <a:latin typeface="Consolas" panose="020B0609020204030204" pitchFamily="49" charset="0"/>
              </a:rPr>
              <a:t>props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onClick</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pPr>
              <a:spcBef>
                <a:spcPts val="200"/>
              </a:spcBef>
            </a:pP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pPr>
              <a:spcBef>
                <a:spcPts val="200"/>
              </a:spcBef>
            </a:pP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err="1">
                <a:solidFill>
                  <a:srgbClr val="001080"/>
                </a:solidFill>
                <a:effectLst/>
                <a:latin typeface="Consolas" panose="020B0609020204030204" pitchFamily="49" charset="0"/>
              </a:rPr>
              <a:t>props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value</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pPr>
              <a:spcBef>
                <a:spcPts val="200"/>
              </a:spcBef>
            </a:pP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pPr>
              <a:spcBef>
                <a:spcPts val="200"/>
              </a:spcBef>
            </a:pPr>
            <a:r>
              <a:rPr lang="en-US" b="0" dirty="0">
                <a:solidFill>
                  <a:srgbClr val="000000"/>
                </a:solidFill>
                <a:effectLst/>
                <a:latin typeface="Consolas" panose="020B0609020204030204" pitchFamily="49" charset="0"/>
              </a:rPr>
              <a:t>      );</a:t>
            </a:r>
          </a:p>
          <a:p>
            <a:pPr>
              <a:spcBef>
                <a:spcPts val="200"/>
              </a:spcBef>
            </a:pPr>
            <a:r>
              <a:rPr lang="en-US" b="0" dirty="0">
                <a:solidFill>
                  <a:srgbClr val="000000"/>
                </a:solidFill>
                <a:effectLst/>
                <a:latin typeface="Consolas" panose="020B0609020204030204" pitchFamily="49" charset="0"/>
              </a:rPr>
              <a:t>  }</a:t>
            </a:r>
          </a:p>
          <a:p>
            <a:pPr>
              <a:spcBef>
                <a:spcPts val="200"/>
              </a:spcBef>
            </a:pPr>
            <a:r>
              <a:rPr lang="en-US" dirty="0"/>
              <a:t>Notice the ‘props’ parameter. We can access both onclick and value through ‘props’.</a:t>
            </a:r>
          </a:p>
        </p:txBody>
      </p:sp>
      <p:sp>
        <p:nvSpPr>
          <p:cNvPr id="4" name="Content Placeholder 3">
            <a:extLst>
              <a:ext uri="{FF2B5EF4-FFF2-40B4-BE49-F238E27FC236}">
                <a16:creationId xmlns:a16="http://schemas.microsoft.com/office/drawing/2014/main" id="{DCF4754B-0396-4250-B732-13BFF0029E44}"/>
              </a:ext>
            </a:extLst>
          </p:cNvPr>
          <p:cNvSpPr>
            <a:spLocks noGrp="1"/>
          </p:cNvSpPr>
          <p:nvPr>
            <p:ph sz="half" idx="2"/>
          </p:nvPr>
        </p:nvSpPr>
        <p:spPr>
          <a:xfrm>
            <a:off x="93133" y="1465581"/>
            <a:ext cx="4783667" cy="3017520"/>
          </a:xfrm>
        </p:spPr>
        <p:txBody>
          <a:bodyPr>
            <a:normAutofit fontScale="92500" lnSpcReduction="10000"/>
          </a:bodyPr>
          <a:lstStyle/>
          <a:p>
            <a:r>
              <a:rPr lang="en-US" dirty="0"/>
              <a:t>Properties is a way for a component to receive data (e.g., state data) from its parent.</a:t>
            </a:r>
          </a:p>
          <a:p>
            <a:endParaRPr lang="en-US" dirty="0"/>
          </a:p>
          <a:p>
            <a:pPr>
              <a:spcBef>
                <a:spcPts val="200"/>
              </a:spcBef>
            </a:pPr>
            <a:r>
              <a:rPr lang="en-US" sz="1300" b="0" dirty="0">
                <a:solidFill>
                  <a:srgbClr val="000000"/>
                </a:solidFill>
                <a:effectLst/>
                <a:latin typeface="Consolas" panose="020B0609020204030204" pitchFamily="49" charset="0"/>
              </a:rPr>
              <a:t>    </a:t>
            </a:r>
            <a:r>
              <a:rPr lang="en-US" sz="1300" b="0" dirty="0" err="1">
                <a:solidFill>
                  <a:srgbClr val="795E26"/>
                </a:solidFill>
                <a:effectLst/>
                <a:latin typeface="Consolas" panose="020B0609020204030204" pitchFamily="49" charset="0"/>
              </a:rPr>
              <a:t>renderSquare</a:t>
            </a:r>
            <a:r>
              <a:rPr lang="en-US" sz="1300" b="0" dirty="0">
                <a:solidFill>
                  <a:srgbClr val="000000"/>
                </a:solidFill>
                <a:effectLst/>
                <a:latin typeface="Consolas" panose="020B0609020204030204" pitchFamily="49" charset="0"/>
              </a:rPr>
              <a:t>(</a:t>
            </a:r>
            <a:r>
              <a:rPr lang="en-US" sz="1300" b="0" dirty="0" err="1">
                <a:solidFill>
                  <a:srgbClr val="001080"/>
                </a:solidFill>
                <a:effectLst/>
                <a:latin typeface="Consolas" panose="020B0609020204030204" pitchFamily="49" charset="0"/>
              </a:rPr>
              <a:t>i</a:t>
            </a:r>
            <a:r>
              <a:rPr lang="en-US" sz="1300" b="0" dirty="0">
                <a:solidFill>
                  <a:srgbClr val="000000"/>
                </a:solidFill>
                <a:effectLst/>
                <a:latin typeface="Consolas" panose="020B0609020204030204" pitchFamily="49" charset="0"/>
              </a:rPr>
              <a:t>) {</a:t>
            </a:r>
          </a:p>
          <a:p>
            <a:pPr>
              <a:spcBef>
                <a:spcPts val="200"/>
              </a:spcBef>
            </a:pPr>
            <a:r>
              <a:rPr lang="en-US" sz="1300" b="0" dirty="0">
                <a:solidFill>
                  <a:srgbClr val="000000"/>
                </a:solidFill>
                <a:effectLst/>
                <a:latin typeface="Consolas" panose="020B0609020204030204" pitchFamily="49" charset="0"/>
              </a:rPr>
              <a:t>          </a:t>
            </a:r>
            <a:r>
              <a:rPr lang="en-US" sz="1300" b="0" dirty="0">
                <a:solidFill>
                  <a:srgbClr val="AF00DB"/>
                </a:solidFill>
                <a:effectLst/>
                <a:latin typeface="Consolas" panose="020B0609020204030204" pitchFamily="49" charset="0"/>
              </a:rPr>
              <a:t>return</a:t>
            </a:r>
            <a:r>
              <a:rPr lang="en-US" sz="1300" b="0" dirty="0">
                <a:solidFill>
                  <a:srgbClr val="000000"/>
                </a:solidFill>
                <a:effectLst/>
                <a:latin typeface="Consolas" panose="020B0609020204030204" pitchFamily="49" charset="0"/>
              </a:rPr>
              <a:t> (</a:t>
            </a:r>
          </a:p>
          <a:p>
            <a:pPr>
              <a:spcBef>
                <a:spcPts val="200"/>
              </a:spcBef>
            </a:pPr>
            <a:r>
              <a:rPr lang="en-US" sz="1300" b="0" dirty="0">
                <a:solidFill>
                  <a:srgbClr val="000000"/>
                </a:solidFill>
                <a:effectLst/>
                <a:latin typeface="Consolas" panose="020B0609020204030204" pitchFamily="49" charset="0"/>
              </a:rPr>
              <a:t>              </a:t>
            </a:r>
            <a:r>
              <a:rPr lang="en-US" sz="1300" b="0" dirty="0">
                <a:solidFill>
                  <a:srgbClr val="800000"/>
                </a:solidFill>
                <a:effectLst/>
                <a:latin typeface="Consolas" panose="020B0609020204030204" pitchFamily="49" charset="0"/>
              </a:rPr>
              <a:t>&lt;</a:t>
            </a:r>
            <a:r>
              <a:rPr lang="en-US" sz="1300" b="0" dirty="0">
                <a:solidFill>
                  <a:srgbClr val="267F99"/>
                </a:solidFill>
                <a:effectLst/>
                <a:latin typeface="Consolas" panose="020B0609020204030204" pitchFamily="49" charset="0"/>
              </a:rPr>
              <a:t>Square</a:t>
            </a:r>
            <a:endParaRPr lang="en-US" sz="1300" b="0" dirty="0">
              <a:solidFill>
                <a:srgbClr val="000000"/>
              </a:solidFill>
              <a:effectLst/>
              <a:latin typeface="Consolas" panose="020B0609020204030204" pitchFamily="49" charset="0"/>
            </a:endParaRPr>
          </a:p>
          <a:p>
            <a:pPr>
              <a:spcBef>
                <a:spcPts val="200"/>
              </a:spcBef>
            </a:pPr>
            <a:r>
              <a:rPr lang="en-US" sz="1300" b="0" dirty="0">
                <a:solidFill>
                  <a:srgbClr val="000000"/>
                </a:solidFill>
                <a:effectLst/>
                <a:latin typeface="Consolas" panose="020B0609020204030204" pitchFamily="49" charset="0"/>
              </a:rPr>
              <a:t>                  </a:t>
            </a:r>
            <a:r>
              <a:rPr lang="en-US" sz="1300" b="0" dirty="0">
                <a:solidFill>
                  <a:srgbClr val="FF0000"/>
                </a:solidFill>
                <a:effectLst/>
                <a:latin typeface="Consolas" panose="020B0609020204030204" pitchFamily="49" charset="0"/>
              </a:rPr>
              <a:t>value</a:t>
            </a:r>
            <a:r>
              <a:rPr lang="en-US" sz="1300" b="0" dirty="0">
                <a:solidFill>
                  <a:srgbClr val="000000"/>
                </a:solidFill>
                <a:effectLst/>
                <a:latin typeface="Consolas" panose="020B0609020204030204" pitchFamily="49" charset="0"/>
              </a:rPr>
              <a:t>=</a:t>
            </a:r>
            <a:r>
              <a:rPr lang="en-US" sz="1300" b="0" dirty="0">
                <a:solidFill>
                  <a:srgbClr val="0000FF"/>
                </a:solidFill>
                <a:effectLst/>
                <a:latin typeface="Consolas" panose="020B0609020204030204" pitchFamily="49" charset="0"/>
              </a:rPr>
              <a:t>{</a:t>
            </a:r>
            <a:r>
              <a:rPr lang="en-US" sz="1300" b="0" dirty="0" err="1">
                <a:solidFill>
                  <a:srgbClr val="0000FF"/>
                </a:solidFill>
                <a:effectLst/>
                <a:latin typeface="Consolas" panose="020B0609020204030204" pitchFamily="49" charset="0"/>
              </a:rPr>
              <a:t>this</a:t>
            </a:r>
            <a:r>
              <a:rPr lang="en-US" sz="1300" b="0" dirty="0" err="1">
                <a:solidFill>
                  <a:srgbClr val="000000"/>
                </a:solidFill>
                <a:effectLst/>
                <a:latin typeface="Consolas" panose="020B0609020204030204" pitchFamily="49" charset="0"/>
              </a:rPr>
              <a:t>.</a:t>
            </a:r>
            <a:r>
              <a:rPr lang="en-US" sz="1300" b="0" dirty="0" err="1">
                <a:solidFill>
                  <a:srgbClr val="001080"/>
                </a:solidFill>
                <a:effectLst/>
                <a:latin typeface="Consolas" panose="020B0609020204030204" pitchFamily="49" charset="0"/>
              </a:rPr>
              <a:t>state</a:t>
            </a:r>
            <a:r>
              <a:rPr lang="en-US" sz="1300" b="0" dirty="0" err="1">
                <a:solidFill>
                  <a:srgbClr val="000000"/>
                </a:solidFill>
                <a:effectLst/>
                <a:latin typeface="Consolas" panose="020B0609020204030204" pitchFamily="49" charset="0"/>
              </a:rPr>
              <a:t>.</a:t>
            </a:r>
            <a:r>
              <a:rPr lang="en-US" sz="1300" b="0" dirty="0" err="1">
                <a:solidFill>
                  <a:srgbClr val="001080"/>
                </a:solidFill>
                <a:effectLst/>
                <a:latin typeface="Consolas" panose="020B0609020204030204" pitchFamily="49" charset="0"/>
              </a:rPr>
              <a:t>squares</a:t>
            </a:r>
            <a:r>
              <a:rPr lang="en-US" sz="1300" b="0" dirty="0">
                <a:solidFill>
                  <a:srgbClr val="000000"/>
                </a:solidFill>
                <a:effectLst/>
                <a:latin typeface="Consolas" panose="020B0609020204030204" pitchFamily="49" charset="0"/>
              </a:rPr>
              <a:t>[</a:t>
            </a:r>
            <a:r>
              <a:rPr lang="en-US" sz="1300" b="0" dirty="0" err="1">
                <a:solidFill>
                  <a:srgbClr val="001080"/>
                </a:solidFill>
                <a:effectLst/>
                <a:latin typeface="Consolas" panose="020B0609020204030204" pitchFamily="49" charset="0"/>
              </a:rPr>
              <a:t>i</a:t>
            </a:r>
            <a:r>
              <a:rPr lang="en-US" sz="1300" b="0" dirty="0">
                <a:solidFill>
                  <a:srgbClr val="000000"/>
                </a:solidFill>
                <a:effectLst/>
                <a:latin typeface="Consolas" panose="020B0609020204030204" pitchFamily="49" charset="0"/>
              </a:rPr>
              <a:t>]</a:t>
            </a:r>
            <a:r>
              <a:rPr lang="en-US" sz="1300" b="0" dirty="0">
                <a:solidFill>
                  <a:srgbClr val="0000FF"/>
                </a:solidFill>
                <a:effectLst/>
                <a:latin typeface="Consolas" panose="020B0609020204030204" pitchFamily="49" charset="0"/>
              </a:rPr>
              <a:t>}</a:t>
            </a:r>
            <a:endParaRPr lang="en-US" sz="1300" b="0" dirty="0">
              <a:solidFill>
                <a:srgbClr val="000000"/>
              </a:solidFill>
              <a:effectLst/>
              <a:latin typeface="Consolas" panose="020B0609020204030204" pitchFamily="49" charset="0"/>
            </a:endParaRPr>
          </a:p>
          <a:p>
            <a:pPr>
              <a:spcBef>
                <a:spcPts val="200"/>
              </a:spcBef>
            </a:pPr>
            <a:r>
              <a:rPr lang="en-US" sz="1300" b="0" dirty="0">
                <a:solidFill>
                  <a:srgbClr val="000000"/>
                </a:solidFill>
                <a:effectLst/>
                <a:latin typeface="Consolas" panose="020B0609020204030204" pitchFamily="49" charset="0"/>
              </a:rPr>
              <a:t>                  </a:t>
            </a:r>
            <a:r>
              <a:rPr lang="en-US" sz="1300" b="0" dirty="0" err="1">
                <a:solidFill>
                  <a:srgbClr val="FF0000"/>
                </a:solidFill>
                <a:effectLst/>
                <a:latin typeface="Consolas" panose="020B0609020204030204" pitchFamily="49" charset="0"/>
              </a:rPr>
              <a:t>onClick</a:t>
            </a:r>
            <a:r>
              <a:rPr lang="en-US" sz="1300" b="0" dirty="0">
                <a:solidFill>
                  <a:srgbClr val="000000"/>
                </a:solidFill>
                <a:effectLst/>
                <a:latin typeface="Consolas" panose="020B0609020204030204" pitchFamily="49" charset="0"/>
              </a:rPr>
              <a:t>=</a:t>
            </a:r>
            <a:r>
              <a:rPr lang="en-US" sz="1300" b="0" dirty="0">
                <a:solidFill>
                  <a:srgbClr val="0000FF"/>
                </a:solidFill>
                <a:effectLst/>
                <a:latin typeface="Consolas" panose="020B0609020204030204" pitchFamily="49" charset="0"/>
              </a:rPr>
              <a:t>{</a:t>
            </a:r>
            <a:r>
              <a:rPr lang="en-US" sz="1300" b="0" dirty="0">
                <a:solidFill>
                  <a:srgbClr val="000000"/>
                </a:solidFill>
                <a:effectLst/>
                <a:latin typeface="Consolas" panose="020B0609020204030204" pitchFamily="49" charset="0"/>
              </a:rPr>
              <a:t>() </a:t>
            </a:r>
            <a:r>
              <a:rPr lang="en-US" sz="1300" b="0" dirty="0">
                <a:solidFill>
                  <a:srgbClr val="0000FF"/>
                </a:solidFill>
                <a:effectLst/>
                <a:latin typeface="Consolas" panose="020B0609020204030204" pitchFamily="49" charset="0"/>
              </a:rPr>
              <a:t>=&gt;</a:t>
            </a:r>
            <a:r>
              <a:rPr lang="en-US" sz="1300" b="0" dirty="0">
                <a:solidFill>
                  <a:srgbClr val="000000"/>
                </a:solidFill>
                <a:effectLst/>
                <a:latin typeface="Consolas" panose="020B0609020204030204" pitchFamily="49" charset="0"/>
              </a:rPr>
              <a:t> </a:t>
            </a:r>
            <a:r>
              <a:rPr lang="en-US" sz="1300" b="0" dirty="0" err="1">
                <a:solidFill>
                  <a:srgbClr val="0000FF"/>
                </a:solidFill>
                <a:effectLst/>
                <a:latin typeface="Consolas" panose="020B0609020204030204" pitchFamily="49" charset="0"/>
              </a:rPr>
              <a:t>this</a:t>
            </a:r>
            <a:r>
              <a:rPr lang="en-US" sz="1300" b="0" dirty="0" err="1">
                <a:solidFill>
                  <a:srgbClr val="000000"/>
                </a:solidFill>
                <a:effectLst/>
                <a:latin typeface="Consolas" panose="020B0609020204030204" pitchFamily="49" charset="0"/>
              </a:rPr>
              <a:t>.</a:t>
            </a:r>
            <a:r>
              <a:rPr lang="en-US" sz="1300" b="0" dirty="0" err="1">
                <a:solidFill>
                  <a:srgbClr val="795E26"/>
                </a:solidFill>
                <a:effectLst/>
                <a:latin typeface="Consolas" panose="020B0609020204030204" pitchFamily="49" charset="0"/>
              </a:rPr>
              <a:t>handleClick</a:t>
            </a:r>
            <a:r>
              <a:rPr lang="en-US" sz="1300" b="0" dirty="0">
                <a:solidFill>
                  <a:srgbClr val="000000"/>
                </a:solidFill>
                <a:effectLst/>
                <a:latin typeface="Consolas" panose="020B0609020204030204" pitchFamily="49" charset="0"/>
              </a:rPr>
              <a:t>(</a:t>
            </a:r>
            <a:r>
              <a:rPr lang="en-US" sz="1300" b="0" dirty="0" err="1">
                <a:solidFill>
                  <a:srgbClr val="001080"/>
                </a:solidFill>
                <a:effectLst/>
                <a:latin typeface="Consolas" panose="020B0609020204030204" pitchFamily="49" charset="0"/>
              </a:rPr>
              <a:t>i</a:t>
            </a:r>
            <a:r>
              <a:rPr lang="en-US" sz="1300" b="0" dirty="0">
                <a:solidFill>
                  <a:srgbClr val="000000"/>
                </a:solidFill>
                <a:effectLst/>
                <a:latin typeface="Consolas" panose="020B0609020204030204" pitchFamily="49" charset="0"/>
              </a:rPr>
              <a:t>)</a:t>
            </a:r>
            <a:r>
              <a:rPr lang="en-US" sz="1300" b="0" dirty="0">
                <a:solidFill>
                  <a:srgbClr val="0000FF"/>
                </a:solidFill>
                <a:effectLst/>
                <a:latin typeface="Consolas" panose="020B0609020204030204" pitchFamily="49" charset="0"/>
              </a:rPr>
              <a:t>}</a:t>
            </a:r>
            <a:endParaRPr lang="en-US" sz="1300" b="0" dirty="0">
              <a:solidFill>
                <a:srgbClr val="000000"/>
              </a:solidFill>
              <a:effectLst/>
              <a:latin typeface="Consolas" panose="020B0609020204030204" pitchFamily="49" charset="0"/>
            </a:endParaRPr>
          </a:p>
          <a:p>
            <a:pPr>
              <a:spcBef>
                <a:spcPts val="200"/>
              </a:spcBef>
            </a:pPr>
            <a:r>
              <a:rPr lang="en-US" sz="1300" b="0" dirty="0">
                <a:solidFill>
                  <a:srgbClr val="000000"/>
                </a:solidFill>
                <a:effectLst/>
                <a:latin typeface="Consolas" panose="020B0609020204030204" pitchFamily="49" charset="0"/>
              </a:rPr>
              <a:t>              </a:t>
            </a:r>
            <a:r>
              <a:rPr lang="en-US" sz="1300" b="0" dirty="0">
                <a:solidFill>
                  <a:srgbClr val="800000"/>
                </a:solidFill>
                <a:effectLst/>
                <a:latin typeface="Consolas" panose="020B0609020204030204" pitchFamily="49" charset="0"/>
              </a:rPr>
              <a:t>/&gt;</a:t>
            </a:r>
            <a:endParaRPr lang="en-US" sz="1300" b="0" dirty="0">
              <a:solidFill>
                <a:srgbClr val="000000"/>
              </a:solidFill>
              <a:effectLst/>
              <a:latin typeface="Consolas" panose="020B0609020204030204" pitchFamily="49" charset="0"/>
            </a:endParaRPr>
          </a:p>
          <a:p>
            <a:pPr>
              <a:spcBef>
                <a:spcPts val="200"/>
              </a:spcBef>
            </a:pPr>
            <a:r>
              <a:rPr lang="en-US" sz="1300" b="0" dirty="0">
                <a:solidFill>
                  <a:srgbClr val="000000"/>
                </a:solidFill>
                <a:effectLst/>
                <a:latin typeface="Consolas" panose="020B0609020204030204" pitchFamily="49" charset="0"/>
              </a:rPr>
              <a:t>          )</a:t>
            </a:r>
          </a:p>
          <a:p>
            <a:pPr>
              <a:spcBef>
                <a:spcPts val="200"/>
              </a:spcBef>
            </a:pPr>
            <a:r>
              <a:rPr lang="en-US" sz="1300" b="0" dirty="0">
                <a:solidFill>
                  <a:srgbClr val="000000"/>
                </a:solidFill>
                <a:effectLst/>
                <a:latin typeface="Consolas" panose="020B0609020204030204" pitchFamily="49" charset="0"/>
              </a:rPr>
              <a:t>      }</a:t>
            </a:r>
          </a:p>
          <a:p>
            <a:r>
              <a:rPr lang="en-US" dirty="0"/>
              <a:t>Notice that square has two properties passed to it from its parent: value and </a:t>
            </a:r>
            <a:r>
              <a:rPr lang="en-US" dirty="0" err="1"/>
              <a:t>onClick</a:t>
            </a:r>
            <a:r>
              <a:rPr lang="en-US" dirty="0"/>
              <a:t>.</a:t>
            </a:r>
          </a:p>
        </p:txBody>
      </p:sp>
    </p:spTree>
    <p:extLst>
      <p:ext uri="{BB962C8B-B14F-4D97-AF65-F5344CB8AC3E}">
        <p14:creationId xmlns:p14="http://schemas.microsoft.com/office/powerpoint/2010/main" val="26897573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BF815-A9EE-4494-90F5-CB547C4B4D40}"/>
              </a:ext>
            </a:extLst>
          </p:cNvPr>
          <p:cNvSpPr>
            <a:spLocks noGrp="1"/>
          </p:cNvSpPr>
          <p:nvPr>
            <p:ph type="title"/>
          </p:nvPr>
        </p:nvSpPr>
        <p:spPr/>
        <p:txBody>
          <a:bodyPr/>
          <a:lstStyle/>
          <a:p>
            <a:r>
              <a:rPr lang="en-US" dirty="0"/>
              <a:t>Events</a:t>
            </a:r>
          </a:p>
        </p:txBody>
      </p:sp>
      <p:sp>
        <p:nvSpPr>
          <p:cNvPr id="3" name="Content Placeholder 2">
            <a:extLst>
              <a:ext uri="{FF2B5EF4-FFF2-40B4-BE49-F238E27FC236}">
                <a16:creationId xmlns:a16="http://schemas.microsoft.com/office/drawing/2014/main" id="{88C00FDC-4F65-436D-A424-4543E68AF817}"/>
              </a:ext>
            </a:extLst>
          </p:cNvPr>
          <p:cNvSpPr>
            <a:spLocks noGrp="1"/>
          </p:cNvSpPr>
          <p:nvPr>
            <p:ph sz="half" idx="1"/>
          </p:nvPr>
        </p:nvSpPr>
        <p:spPr/>
        <p:txBody>
          <a:bodyPr>
            <a:normAutofit fontScale="92500" lnSpcReduction="10000"/>
          </a:bodyPr>
          <a:lstStyle/>
          <a:p>
            <a:r>
              <a:rPr lang="en-US" dirty="0"/>
              <a:t>React supports different types of events</a:t>
            </a:r>
          </a:p>
          <a:p>
            <a:r>
              <a:rPr lang="en-US" dirty="0">
                <a:hlinkClick r:id="rId2"/>
              </a:rPr>
              <a:t>https://reactjs.org/docs/events.html</a:t>
            </a:r>
            <a:endParaRPr lang="en-US" dirty="0"/>
          </a:p>
          <a:p>
            <a:r>
              <a:rPr lang="en-US" dirty="0" err="1"/>
              <a:t>onClick</a:t>
            </a:r>
            <a:r>
              <a:rPr lang="en-US" dirty="0"/>
              <a:t> </a:t>
            </a:r>
          </a:p>
          <a:p>
            <a:r>
              <a:rPr lang="en-US" dirty="0" err="1"/>
              <a:t>onContextMenu</a:t>
            </a:r>
            <a:r>
              <a:rPr lang="en-US" dirty="0"/>
              <a:t> </a:t>
            </a:r>
          </a:p>
          <a:p>
            <a:r>
              <a:rPr lang="en-US" dirty="0" err="1"/>
              <a:t>onDoubleClick</a:t>
            </a:r>
            <a:r>
              <a:rPr lang="en-US" dirty="0"/>
              <a:t> </a:t>
            </a:r>
          </a:p>
          <a:p>
            <a:pPr marL="0" indent="0">
              <a:buNone/>
            </a:pPr>
            <a:r>
              <a:rPr lang="en-US" dirty="0"/>
              <a:t>Event naming convention is: on[Event]</a:t>
            </a:r>
          </a:p>
          <a:p>
            <a:pPr marL="0" indent="0">
              <a:buNone/>
            </a:pPr>
            <a:r>
              <a:rPr lang="en-US" dirty="0"/>
              <a:t>NOTE: camelCase is required!</a:t>
            </a:r>
          </a:p>
          <a:p>
            <a:pPr marL="0" indent="0">
              <a:buNone/>
            </a:pPr>
            <a:r>
              <a:rPr lang="en-US" dirty="0"/>
              <a:t>Also for ‘</a:t>
            </a:r>
            <a:r>
              <a:rPr lang="en-US" dirty="0" err="1"/>
              <a:t>className</a:t>
            </a:r>
            <a:r>
              <a:rPr lang="en-US" dirty="0"/>
              <a:t>’</a:t>
            </a:r>
          </a:p>
        </p:txBody>
      </p:sp>
      <p:sp>
        <p:nvSpPr>
          <p:cNvPr id="4" name="Content Placeholder 3">
            <a:extLst>
              <a:ext uri="{FF2B5EF4-FFF2-40B4-BE49-F238E27FC236}">
                <a16:creationId xmlns:a16="http://schemas.microsoft.com/office/drawing/2014/main" id="{3057D17B-2832-4B13-8459-3F13620D973E}"/>
              </a:ext>
            </a:extLst>
          </p:cNvPr>
          <p:cNvSpPr>
            <a:spLocks noGrp="1"/>
          </p:cNvSpPr>
          <p:nvPr>
            <p:ph sz="half" idx="2"/>
          </p:nvPr>
        </p:nvSpPr>
        <p:spPr/>
        <p:txBody>
          <a:bodyPr>
            <a:normAutofit fontScale="92500" lnSpcReduction="10000"/>
          </a:bodyPr>
          <a:lstStyle/>
          <a:p>
            <a:r>
              <a:rPr lang="en-US" dirty="0"/>
              <a:t>You can set these as properties just like in HTML</a:t>
            </a:r>
          </a:p>
          <a:p>
            <a:r>
              <a:rPr lang="en-US" sz="1050" b="0" dirty="0" err="1">
                <a:solidFill>
                  <a:srgbClr val="795E26"/>
                </a:solidFill>
                <a:effectLst/>
                <a:latin typeface="Consolas" panose="020B0609020204030204" pitchFamily="49" charset="0"/>
              </a:rPr>
              <a:t>renderSquare</a:t>
            </a:r>
            <a:r>
              <a:rPr lang="en-US" sz="1050" b="0" dirty="0">
                <a:solidFill>
                  <a:srgbClr val="000000"/>
                </a:solidFill>
                <a:effectLst/>
                <a:latin typeface="Consolas" panose="020B0609020204030204" pitchFamily="49" charset="0"/>
              </a:rPr>
              <a:t>(</a:t>
            </a:r>
            <a:r>
              <a:rPr lang="en-US" sz="1050" b="0" dirty="0" err="1">
                <a:solidFill>
                  <a:srgbClr val="001080"/>
                </a:solidFill>
                <a:effectLst/>
                <a:latin typeface="Consolas" panose="020B0609020204030204" pitchFamily="49" charset="0"/>
              </a:rPr>
              <a:t>i</a:t>
            </a:r>
            <a:r>
              <a:rPr lang="en-US" sz="1050" b="0" dirty="0">
                <a:solidFill>
                  <a:srgbClr val="000000"/>
                </a:solidFill>
                <a:effectLst/>
                <a:latin typeface="Consolas" panose="020B0609020204030204" pitchFamily="49" charset="0"/>
              </a:rPr>
              <a:t>) {</a:t>
            </a:r>
          </a:p>
          <a:p>
            <a:r>
              <a:rPr lang="en-US" sz="1050" b="0" dirty="0">
                <a:solidFill>
                  <a:srgbClr val="000000"/>
                </a:solidFill>
                <a:effectLst/>
                <a:latin typeface="Consolas" panose="020B0609020204030204" pitchFamily="49" charset="0"/>
              </a:rPr>
              <a:t>   </a:t>
            </a:r>
            <a:r>
              <a:rPr lang="en-US" sz="1050" b="0" dirty="0">
                <a:solidFill>
                  <a:srgbClr val="AF00DB"/>
                </a:solidFill>
                <a:effectLst/>
                <a:latin typeface="Consolas" panose="020B0609020204030204" pitchFamily="49" charset="0"/>
              </a:rPr>
              <a:t>return</a:t>
            </a:r>
            <a:r>
              <a:rPr lang="en-US" sz="1050" b="0" dirty="0">
                <a:solidFill>
                  <a:srgbClr val="000000"/>
                </a:solidFill>
                <a:effectLst/>
                <a:latin typeface="Consolas" panose="020B0609020204030204" pitchFamily="49" charset="0"/>
              </a:rPr>
              <a:t> (</a:t>
            </a:r>
          </a:p>
          <a:p>
            <a:r>
              <a:rPr lang="en-US" sz="1050" b="0" dirty="0">
                <a:solidFill>
                  <a:srgbClr val="000000"/>
                </a:solidFill>
                <a:effectLst/>
                <a:latin typeface="Consolas" panose="020B0609020204030204" pitchFamily="49" charset="0"/>
              </a:rPr>
              <a:t>     </a:t>
            </a:r>
            <a:r>
              <a:rPr lang="en-US" sz="1050" b="0" dirty="0">
                <a:solidFill>
                  <a:srgbClr val="800000"/>
                </a:solidFill>
                <a:effectLst/>
                <a:latin typeface="Consolas" panose="020B0609020204030204" pitchFamily="49" charset="0"/>
              </a:rPr>
              <a:t>&lt;</a:t>
            </a:r>
            <a:r>
              <a:rPr lang="en-US" sz="1050" b="0" dirty="0">
                <a:solidFill>
                  <a:srgbClr val="267F99"/>
                </a:solidFill>
                <a:effectLst/>
                <a:latin typeface="Consolas" panose="020B0609020204030204" pitchFamily="49" charset="0"/>
              </a:rPr>
              <a:t>Square</a:t>
            </a:r>
            <a:endParaRPr lang="en-US" sz="1050" b="0" dirty="0">
              <a:solidFill>
                <a:srgbClr val="000000"/>
              </a:solidFill>
              <a:effectLst/>
              <a:latin typeface="Consolas" panose="020B0609020204030204" pitchFamily="49" charset="0"/>
            </a:endParaRPr>
          </a:p>
          <a:p>
            <a:r>
              <a:rPr lang="en-US" sz="1050" b="0" dirty="0">
                <a:solidFill>
                  <a:srgbClr val="000000"/>
                </a:solidFill>
                <a:effectLst/>
                <a:latin typeface="Consolas" panose="020B0609020204030204" pitchFamily="49" charset="0"/>
              </a:rPr>
              <a:t>       </a:t>
            </a:r>
            <a:r>
              <a:rPr lang="en-US" sz="1050" b="0" dirty="0">
                <a:solidFill>
                  <a:srgbClr val="FF0000"/>
                </a:solidFill>
                <a:effectLst/>
                <a:latin typeface="Consolas" panose="020B0609020204030204" pitchFamily="49" charset="0"/>
              </a:rPr>
              <a:t>value</a:t>
            </a:r>
            <a:r>
              <a:rPr lang="en-US" sz="1050" b="0" dirty="0">
                <a:solidFill>
                  <a:srgbClr val="000000"/>
                </a:solidFill>
                <a:effectLst/>
                <a:latin typeface="Consolas" panose="020B0609020204030204" pitchFamily="49" charset="0"/>
              </a:rPr>
              <a:t>=</a:t>
            </a:r>
            <a:r>
              <a:rPr lang="en-US" sz="1050" b="0" dirty="0">
                <a:solidFill>
                  <a:srgbClr val="0000FF"/>
                </a:solidFill>
                <a:effectLst/>
                <a:latin typeface="Consolas" panose="020B0609020204030204" pitchFamily="49" charset="0"/>
              </a:rPr>
              <a:t>{</a:t>
            </a:r>
            <a:r>
              <a:rPr lang="en-US" sz="1050" b="0" dirty="0" err="1">
                <a:solidFill>
                  <a:srgbClr val="0000FF"/>
                </a:solidFill>
                <a:effectLst/>
                <a:latin typeface="Consolas" panose="020B0609020204030204" pitchFamily="49" charset="0"/>
              </a:rPr>
              <a:t>this</a:t>
            </a:r>
            <a:r>
              <a:rPr lang="en-US" sz="1050" b="0" dirty="0" err="1">
                <a:solidFill>
                  <a:srgbClr val="000000"/>
                </a:solidFill>
                <a:effectLst/>
                <a:latin typeface="Consolas" panose="020B0609020204030204" pitchFamily="49" charset="0"/>
              </a:rPr>
              <a:t>.</a:t>
            </a:r>
            <a:r>
              <a:rPr lang="en-US" sz="1050" b="0" dirty="0" err="1">
                <a:solidFill>
                  <a:srgbClr val="001080"/>
                </a:solidFill>
                <a:effectLst/>
                <a:latin typeface="Consolas" panose="020B0609020204030204" pitchFamily="49" charset="0"/>
              </a:rPr>
              <a:t>state</a:t>
            </a:r>
            <a:r>
              <a:rPr lang="en-US" sz="1050" b="0" dirty="0" err="1">
                <a:solidFill>
                  <a:srgbClr val="000000"/>
                </a:solidFill>
                <a:effectLst/>
                <a:latin typeface="Consolas" panose="020B0609020204030204" pitchFamily="49" charset="0"/>
              </a:rPr>
              <a:t>.</a:t>
            </a:r>
            <a:r>
              <a:rPr lang="en-US" sz="1050" b="0" dirty="0" err="1">
                <a:solidFill>
                  <a:srgbClr val="001080"/>
                </a:solidFill>
                <a:effectLst/>
                <a:latin typeface="Consolas" panose="020B0609020204030204" pitchFamily="49" charset="0"/>
              </a:rPr>
              <a:t>squares</a:t>
            </a:r>
            <a:r>
              <a:rPr lang="en-US" sz="1050" b="0" dirty="0">
                <a:solidFill>
                  <a:srgbClr val="000000"/>
                </a:solidFill>
                <a:effectLst/>
                <a:latin typeface="Consolas" panose="020B0609020204030204" pitchFamily="49" charset="0"/>
              </a:rPr>
              <a:t>[</a:t>
            </a:r>
            <a:r>
              <a:rPr lang="en-US" sz="1050" b="0" dirty="0" err="1">
                <a:solidFill>
                  <a:srgbClr val="001080"/>
                </a:solidFill>
                <a:effectLst/>
                <a:latin typeface="Consolas" panose="020B0609020204030204" pitchFamily="49" charset="0"/>
              </a:rPr>
              <a:t>i</a:t>
            </a:r>
            <a:r>
              <a:rPr lang="en-US" sz="1050" b="0" dirty="0">
                <a:solidFill>
                  <a:srgbClr val="000000"/>
                </a:solidFill>
                <a:effectLst/>
                <a:latin typeface="Consolas" panose="020B0609020204030204" pitchFamily="49" charset="0"/>
              </a:rPr>
              <a:t>]</a:t>
            </a:r>
            <a:r>
              <a:rPr lang="en-US" sz="1050" b="0" dirty="0">
                <a:solidFill>
                  <a:srgbClr val="0000FF"/>
                </a:solidFill>
                <a:effectLst/>
                <a:latin typeface="Consolas" panose="020B0609020204030204" pitchFamily="49" charset="0"/>
              </a:rPr>
              <a:t>}</a:t>
            </a:r>
            <a:endParaRPr lang="en-US" sz="1050" b="0" dirty="0">
              <a:solidFill>
                <a:srgbClr val="000000"/>
              </a:solidFill>
              <a:effectLst/>
              <a:latin typeface="Consolas" panose="020B0609020204030204" pitchFamily="49" charset="0"/>
            </a:endParaRPr>
          </a:p>
          <a:p>
            <a:r>
              <a:rPr lang="en-US" sz="1050" b="0" dirty="0">
                <a:solidFill>
                  <a:srgbClr val="000000"/>
                </a:solidFill>
                <a:effectLst/>
                <a:latin typeface="Consolas" panose="020B0609020204030204" pitchFamily="49" charset="0"/>
              </a:rPr>
              <a:t>       </a:t>
            </a:r>
            <a:r>
              <a:rPr lang="en-US" sz="1050" b="0" dirty="0" err="1">
                <a:solidFill>
                  <a:srgbClr val="FF0000"/>
                </a:solidFill>
                <a:effectLst/>
                <a:latin typeface="Consolas" panose="020B0609020204030204" pitchFamily="49" charset="0"/>
              </a:rPr>
              <a:t>onClick</a:t>
            </a:r>
            <a:r>
              <a:rPr lang="en-US" sz="1050" b="0" dirty="0">
                <a:solidFill>
                  <a:srgbClr val="000000"/>
                </a:solidFill>
                <a:effectLst/>
                <a:latin typeface="Consolas" panose="020B0609020204030204" pitchFamily="49" charset="0"/>
              </a:rPr>
              <a:t>=</a:t>
            </a:r>
            <a:r>
              <a:rPr lang="en-US" sz="1050" b="0" dirty="0">
                <a:solidFill>
                  <a:srgbClr val="0000FF"/>
                </a:solidFill>
                <a:effectLst/>
                <a:latin typeface="Consolas" panose="020B0609020204030204" pitchFamily="49" charset="0"/>
              </a:rPr>
              <a:t>{</a:t>
            </a:r>
            <a:r>
              <a:rPr lang="en-US" sz="1050" b="0" dirty="0">
                <a:solidFill>
                  <a:srgbClr val="000000"/>
                </a:solidFill>
                <a:effectLst/>
                <a:latin typeface="Consolas" panose="020B0609020204030204" pitchFamily="49" charset="0"/>
              </a:rPr>
              <a:t>() </a:t>
            </a:r>
            <a:r>
              <a:rPr lang="en-US" sz="1050" b="0" dirty="0">
                <a:solidFill>
                  <a:srgbClr val="0000FF"/>
                </a:solidFill>
                <a:effectLst/>
                <a:latin typeface="Consolas" panose="020B0609020204030204" pitchFamily="49" charset="0"/>
              </a:rPr>
              <a:t>=&gt;</a:t>
            </a:r>
            <a:r>
              <a:rPr lang="en-US" sz="1050" b="0" dirty="0">
                <a:solidFill>
                  <a:srgbClr val="000000"/>
                </a:solidFill>
                <a:effectLst/>
                <a:latin typeface="Consolas" panose="020B0609020204030204" pitchFamily="49" charset="0"/>
              </a:rPr>
              <a:t> </a:t>
            </a:r>
            <a:r>
              <a:rPr lang="en-US" sz="1050" b="0" dirty="0" err="1">
                <a:solidFill>
                  <a:srgbClr val="0000FF"/>
                </a:solidFill>
                <a:effectLst/>
                <a:latin typeface="Consolas" panose="020B0609020204030204" pitchFamily="49" charset="0"/>
              </a:rPr>
              <a:t>this</a:t>
            </a:r>
            <a:r>
              <a:rPr lang="en-US" sz="1050" b="0" dirty="0" err="1">
                <a:solidFill>
                  <a:srgbClr val="000000"/>
                </a:solidFill>
                <a:effectLst/>
                <a:latin typeface="Consolas" panose="020B0609020204030204" pitchFamily="49" charset="0"/>
              </a:rPr>
              <a:t>.</a:t>
            </a:r>
            <a:r>
              <a:rPr lang="en-US" sz="1050" b="0" dirty="0" err="1">
                <a:solidFill>
                  <a:srgbClr val="795E26"/>
                </a:solidFill>
                <a:effectLst/>
                <a:latin typeface="Consolas" panose="020B0609020204030204" pitchFamily="49" charset="0"/>
              </a:rPr>
              <a:t>handleClick</a:t>
            </a:r>
            <a:r>
              <a:rPr lang="en-US" sz="1050" b="0" dirty="0">
                <a:solidFill>
                  <a:srgbClr val="000000"/>
                </a:solidFill>
                <a:effectLst/>
                <a:latin typeface="Consolas" panose="020B0609020204030204" pitchFamily="49" charset="0"/>
              </a:rPr>
              <a:t>(</a:t>
            </a:r>
            <a:r>
              <a:rPr lang="en-US" sz="1050" b="0" dirty="0" err="1">
                <a:solidFill>
                  <a:srgbClr val="001080"/>
                </a:solidFill>
                <a:effectLst/>
                <a:latin typeface="Consolas" panose="020B0609020204030204" pitchFamily="49" charset="0"/>
              </a:rPr>
              <a:t>i</a:t>
            </a:r>
            <a:r>
              <a:rPr lang="en-US" sz="1050" b="0" dirty="0">
                <a:solidFill>
                  <a:srgbClr val="000000"/>
                </a:solidFill>
                <a:effectLst/>
                <a:latin typeface="Consolas" panose="020B0609020204030204" pitchFamily="49" charset="0"/>
              </a:rPr>
              <a:t>)</a:t>
            </a:r>
            <a:r>
              <a:rPr lang="en-US" sz="1050" b="0" dirty="0">
                <a:solidFill>
                  <a:srgbClr val="0000FF"/>
                </a:solidFill>
                <a:effectLst/>
                <a:latin typeface="Consolas" panose="020B0609020204030204" pitchFamily="49" charset="0"/>
              </a:rPr>
              <a:t>}</a:t>
            </a:r>
            <a:endParaRPr lang="en-US" sz="1050" b="0" dirty="0">
              <a:solidFill>
                <a:srgbClr val="000000"/>
              </a:solidFill>
              <a:effectLst/>
              <a:latin typeface="Consolas" panose="020B0609020204030204" pitchFamily="49" charset="0"/>
            </a:endParaRPr>
          </a:p>
          <a:p>
            <a:r>
              <a:rPr lang="en-US" sz="1050" b="0" dirty="0">
                <a:solidFill>
                  <a:srgbClr val="000000"/>
                </a:solidFill>
                <a:effectLst/>
                <a:latin typeface="Consolas" panose="020B0609020204030204" pitchFamily="49" charset="0"/>
              </a:rPr>
              <a:t>    </a:t>
            </a:r>
            <a:r>
              <a:rPr lang="en-US" sz="1050" b="0" dirty="0">
                <a:solidFill>
                  <a:srgbClr val="800000"/>
                </a:solidFill>
                <a:effectLst/>
                <a:latin typeface="Consolas" panose="020B0609020204030204" pitchFamily="49" charset="0"/>
              </a:rPr>
              <a:t>/&gt;</a:t>
            </a:r>
            <a:endParaRPr lang="en-US" sz="1050" b="0" dirty="0">
              <a:solidFill>
                <a:srgbClr val="000000"/>
              </a:solidFill>
              <a:effectLst/>
              <a:latin typeface="Consolas" panose="020B0609020204030204" pitchFamily="49" charset="0"/>
            </a:endParaRPr>
          </a:p>
          <a:p>
            <a:r>
              <a:rPr lang="en-US" sz="1050" b="0" dirty="0">
                <a:solidFill>
                  <a:srgbClr val="000000"/>
                </a:solidFill>
                <a:effectLst/>
                <a:latin typeface="Consolas" panose="020B0609020204030204" pitchFamily="49" charset="0"/>
              </a:rPr>
              <a:t>   )</a:t>
            </a:r>
          </a:p>
          <a:p>
            <a:r>
              <a:rPr lang="en-US" sz="1050" b="0" dirty="0">
                <a:solidFill>
                  <a:srgbClr val="000000"/>
                </a:solidFill>
                <a:effectLst/>
                <a:latin typeface="Consolas" panose="020B0609020204030204" pitchFamily="49" charset="0"/>
              </a:rPr>
              <a:t>}</a:t>
            </a:r>
          </a:p>
          <a:p>
            <a:pPr marL="68580" marR="0" lvl="0" indent="-68580" algn="l" defTabSz="685800" rtl="0" eaLnBrk="1" fontAlgn="auto" latinLnBrk="0" hangingPunct="1">
              <a:lnSpc>
                <a:spcPct val="90000"/>
              </a:lnSpc>
              <a:spcBef>
                <a:spcPts val="900"/>
              </a:spcBef>
              <a:spcAft>
                <a:spcPts val="150"/>
              </a:spcAft>
              <a:buClr>
                <a:srgbClr val="E48312"/>
              </a:buClr>
              <a:buSzPct val="100000"/>
              <a:buFont typeface="Calibri" panose="020F0502020204030204" pitchFamily="34" charset="0"/>
              <a:buChar char=" "/>
              <a:tabLst/>
              <a:defRPr/>
            </a:pPr>
            <a:r>
              <a:rPr kumimoji="0" lang="en-US" sz="10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p>
          <a:p>
            <a:pPr marL="68580" marR="0" lvl="0" indent="-68580" algn="l" defTabSz="685800" rtl="0" eaLnBrk="1" fontAlgn="auto" latinLnBrk="0" hangingPunct="1">
              <a:lnSpc>
                <a:spcPct val="90000"/>
              </a:lnSpc>
              <a:spcBef>
                <a:spcPts val="900"/>
              </a:spcBef>
              <a:spcAft>
                <a:spcPts val="150"/>
              </a:spcAft>
              <a:buClr>
                <a:srgbClr val="E48312"/>
              </a:buClr>
              <a:buSzPct val="100000"/>
              <a:buFont typeface="Calibri" panose="020F0502020204030204" pitchFamily="34" charset="0"/>
              <a:buChar char=" "/>
              <a:tabLst/>
              <a:defRPr/>
            </a:pPr>
            <a:r>
              <a:rPr kumimoji="0" lang="en-US" sz="1000" b="0" i="0" u="none" strike="noStrike" kern="1200" cap="none" spc="0" normalizeH="0" baseline="0" noProof="0" dirty="0">
                <a:ln>
                  <a:noFill/>
                </a:ln>
                <a:solidFill>
                  <a:srgbClr val="D4D4D4"/>
                </a:solidFill>
                <a:effectLst/>
                <a:uLnTx/>
                <a:uFillTx/>
                <a:latin typeface="Consolas" panose="020B0609020204030204" pitchFamily="49" charset="0"/>
                <a:ea typeface="+mn-ea"/>
                <a:cs typeface="+mn-cs"/>
              </a:rPr>
              <a:t>    }</a:t>
            </a:r>
          </a:p>
          <a:p>
            <a:endParaRPr lang="en-US" dirty="0"/>
          </a:p>
        </p:txBody>
      </p:sp>
    </p:spTree>
    <p:extLst>
      <p:ext uri="{BB962C8B-B14F-4D97-AF65-F5344CB8AC3E}">
        <p14:creationId xmlns:p14="http://schemas.microsoft.com/office/powerpoint/2010/main" val="1133788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EB72-1379-42BA-8D1C-909E1DFADFD6}"/>
              </a:ext>
            </a:extLst>
          </p:cNvPr>
          <p:cNvSpPr>
            <a:spLocks noGrp="1"/>
          </p:cNvSpPr>
          <p:nvPr>
            <p:ph type="title"/>
          </p:nvPr>
        </p:nvSpPr>
        <p:spPr/>
        <p:txBody>
          <a:bodyPr/>
          <a:lstStyle/>
          <a:p>
            <a:r>
              <a:rPr lang="en-US" dirty="0"/>
              <a:t>this</a:t>
            </a:r>
          </a:p>
        </p:txBody>
      </p:sp>
      <p:sp>
        <p:nvSpPr>
          <p:cNvPr id="3" name="Text Placeholder 2">
            <a:extLst>
              <a:ext uri="{FF2B5EF4-FFF2-40B4-BE49-F238E27FC236}">
                <a16:creationId xmlns:a16="http://schemas.microsoft.com/office/drawing/2014/main" id="{398EE825-8DE6-433E-9994-90EB32614339}"/>
              </a:ext>
            </a:extLst>
          </p:cNvPr>
          <p:cNvSpPr>
            <a:spLocks noGrp="1"/>
          </p:cNvSpPr>
          <p:nvPr>
            <p:ph type="body" idx="1"/>
          </p:nvPr>
        </p:nvSpPr>
        <p:spPr>
          <a:xfrm>
            <a:off x="311700" y="1303757"/>
            <a:ext cx="8520600" cy="3265118"/>
          </a:xfrm>
        </p:spPr>
        <p:txBody>
          <a:bodyPr/>
          <a:lstStyle/>
          <a:p>
            <a:r>
              <a:rPr lang="en-US" sz="1800" dirty="0"/>
              <a:t>Prefer arrow functions when setting up events in react. </a:t>
            </a:r>
            <a:endParaRPr lang="en-US" sz="1900" dirty="0"/>
          </a:p>
          <a:p>
            <a:pPr lvl="1">
              <a:spcBef>
                <a:spcPts val="0"/>
              </a:spcBef>
            </a:pPr>
            <a:r>
              <a:rPr lang="en-US" sz="1600" dirty="0"/>
              <a:t>It avoids known, squirrely semantics of how </a:t>
            </a:r>
            <a:r>
              <a:rPr lang="en-US" sz="1600" dirty="0" err="1"/>
              <a:t>javascript</a:t>
            </a:r>
            <a:r>
              <a:rPr lang="en-US" sz="1600" dirty="0"/>
              <a:t> deals with its `this` pointer.</a:t>
            </a:r>
          </a:p>
          <a:p>
            <a:r>
              <a:rPr lang="en-US" sz="1750" dirty="0"/>
              <a:t>The details boil down to how </a:t>
            </a:r>
            <a:r>
              <a:rPr lang="en-US" sz="1750" dirty="0" err="1"/>
              <a:t>javascript</a:t>
            </a:r>
            <a:r>
              <a:rPr lang="en-US" sz="1750" dirty="0"/>
              <a:t> determines the value of `this`. In short, the value of `this` is determined by the object on which `this` is called</a:t>
            </a:r>
          </a:p>
          <a:p>
            <a:pPr lvl="1">
              <a:spcBef>
                <a:spcPts val="0"/>
              </a:spcBef>
            </a:pPr>
            <a:r>
              <a:rPr lang="en-US" sz="1600" dirty="0"/>
              <a:t>If you do something like </a:t>
            </a:r>
            <a:r>
              <a:rPr lang="en-US" sz="1600" dirty="0" err="1"/>
              <a:t>obj.method</a:t>
            </a:r>
            <a:r>
              <a:rPr lang="en-US" sz="1600" dirty="0"/>
              <a:t>(), ‘this’ will be obj regardless of where method() was defined (remember, </a:t>
            </a:r>
            <a:r>
              <a:rPr lang="en-US" sz="1600" dirty="0" err="1"/>
              <a:t>javascript</a:t>
            </a:r>
            <a:r>
              <a:rPr lang="en-US" sz="1600" dirty="0"/>
              <a:t> allows you to add methods dynamically).</a:t>
            </a:r>
            <a:endParaRPr lang="en-US" sz="1800" dirty="0"/>
          </a:p>
          <a:p>
            <a:pPr lvl="1">
              <a:spcBef>
                <a:spcPts val="0"/>
              </a:spcBef>
            </a:pPr>
            <a:r>
              <a:rPr lang="en-US" sz="1600" dirty="0"/>
              <a:t>This is bad if `this` was referring to some other object we wanted to use `this` to access</a:t>
            </a:r>
            <a:endParaRPr lang="en-US" sz="1800" dirty="0"/>
          </a:p>
          <a:p>
            <a:r>
              <a:rPr lang="en-US" sz="1600" dirty="0"/>
              <a:t>Arrow functions are an exception– they inherit `this` from their parent scope when the function is originally defined, so even if you reassign method(), `this` will not change what it refers to</a:t>
            </a:r>
          </a:p>
          <a:p>
            <a:r>
              <a:rPr lang="en-US" sz="1800" dirty="0"/>
              <a:t>Some articles if you’re interested:</a:t>
            </a:r>
            <a:endParaRPr lang="en-US" sz="1900" dirty="0"/>
          </a:p>
          <a:p>
            <a:pPr lvl="1">
              <a:spcBef>
                <a:spcPts val="0"/>
              </a:spcBef>
            </a:pPr>
            <a:r>
              <a:rPr lang="en-US" sz="1750" dirty="0">
                <a:hlinkClick r:id="rId2"/>
              </a:rPr>
              <a:t>https://yehudakatz.com/2011/08/11/understanding-javascript-function-invocation-and-this/</a:t>
            </a:r>
            <a:endParaRPr lang="en-US" sz="1750" dirty="0"/>
          </a:p>
          <a:p>
            <a:pPr lvl="1">
              <a:spcBef>
                <a:spcPts val="0"/>
              </a:spcBef>
            </a:pPr>
            <a:r>
              <a:rPr lang="en-US" sz="1750" dirty="0">
                <a:hlinkClick r:id="rId3"/>
              </a:rPr>
              <a:t>https://frontarm.com/james-k-nelson/when-to-use-arrow-functions/</a:t>
            </a:r>
            <a:endParaRPr lang="en-US" sz="1750" dirty="0"/>
          </a:p>
          <a:p>
            <a:pPr marL="596900" lvl="1" indent="0">
              <a:spcBef>
                <a:spcPts val="0"/>
              </a:spcBef>
              <a:buNone/>
            </a:pPr>
            <a:endParaRPr lang="en-US" sz="1600" dirty="0"/>
          </a:p>
          <a:p>
            <a:pPr lvl="1">
              <a:spcBef>
                <a:spcPts val="0"/>
              </a:spcBef>
            </a:pPr>
            <a:endParaRPr lang="en-US" sz="1600" dirty="0"/>
          </a:p>
          <a:p>
            <a:pPr marL="914400" lvl="1" indent="-317500" algn="l" rtl="0">
              <a:spcBef>
                <a:spcPts val="0"/>
              </a:spcBef>
              <a:spcAft>
                <a:spcPts val="0"/>
              </a:spcAft>
              <a:buSzPts val="1400"/>
              <a:buChar char="○"/>
            </a:pPr>
            <a:endParaRPr lang="en-US" sz="1600" dirty="0"/>
          </a:p>
          <a:p>
            <a:endParaRPr lang="en-US" dirty="0"/>
          </a:p>
        </p:txBody>
      </p:sp>
    </p:spTree>
    <p:extLst>
      <p:ext uri="{BB962C8B-B14F-4D97-AF65-F5344CB8AC3E}">
        <p14:creationId xmlns:p14="http://schemas.microsoft.com/office/powerpoint/2010/main" val="19339664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2B770-C3BA-4BC8-BFB0-21AFE1903D4F}"/>
              </a:ext>
            </a:extLst>
          </p:cNvPr>
          <p:cNvSpPr>
            <a:spLocks noGrp="1"/>
          </p:cNvSpPr>
          <p:nvPr>
            <p:ph type="title"/>
          </p:nvPr>
        </p:nvSpPr>
        <p:spPr/>
        <p:txBody>
          <a:bodyPr/>
          <a:lstStyle/>
          <a:p>
            <a:r>
              <a:rPr lang="en-US" dirty="0"/>
              <a:t>Magical Moving ‘this’ Example:</a:t>
            </a:r>
          </a:p>
        </p:txBody>
      </p:sp>
      <p:sp>
        <p:nvSpPr>
          <p:cNvPr id="3" name="Text Placeholder 2">
            <a:extLst>
              <a:ext uri="{FF2B5EF4-FFF2-40B4-BE49-F238E27FC236}">
                <a16:creationId xmlns:a16="http://schemas.microsoft.com/office/drawing/2014/main" id="{0B9178BA-B373-47F8-8C53-CDC804B17FB2}"/>
              </a:ext>
            </a:extLst>
          </p:cNvPr>
          <p:cNvSpPr>
            <a:spLocks noGrp="1"/>
          </p:cNvSpPr>
          <p:nvPr>
            <p:ph type="body" idx="1"/>
          </p:nvPr>
        </p:nvSpPr>
        <p:spPr>
          <a:xfrm>
            <a:off x="311700" y="1367327"/>
            <a:ext cx="4260300" cy="3201548"/>
          </a:xfrm>
        </p:spPr>
        <p:txBody>
          <a:bodyPr/>
          <a:lstStyle/>
          <a:p>
            <a:pPr marL="114300" indent="0">
              <a:buNone/>
            </a:pP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myObject</a:t>
            </a:r>
            <a:r>
              <a:rPr lang="en-US" b="0" dirty="0">
                <a:solidFill>
                  <a:srgbClr val="000000"/>
                </a:solidFill>
                <a:effectLst/>
                <a:latin typeface="Consolas" panose="020B0609020204030204" pitchFamily="49" charset="0"/>
              </a:rPr>
              <a:t> = {</a:t>
            </a:r>
          </a:p>
          <a:p>
            <a:pPr marL="114300" indent="0">
              <a:buNone/>
            </a:pP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myMethod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a:solidFill>
                  <a:srgbClr val="FF0000"/>
                </a:solidFill>
                <a:effectLst/>
                <a:latin typeface="Consolas" panose="020B0609020204030204" pitchFamily="49" charset="0"/>
              </a:rPr>
              <a:t>//Love to see it</a:t>
            </a:r>
          </a:p>
          <a:p>
            <a:pPr marL="11430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p>
          <a:p>
            <a:pPr marL="114300" indent="0">
              <a:buNone/>
            </a:pPr>
            <a:r>
              <a:rPr lang="en-US" b="0" dirty="0">
                <a:solidFill>
                  <a:srgbClr val="000000"/>
                </a:solidFill>
                <a:effectLst/>
                <a:latin typeface="Consolas" panose="020B0609020204030204" pitchFamily="49" charset="0"/>
              </a:rPr>
              <a:t>  }</a:t>
            </a:r>
          </a:p>
          <a:p>
            <a:pPr marL="114300" indent="0">
              <a:buNone/>
            </a:pPr>
            <a:r>
              <a:rPr lang="en-US" b="0" dirty="0">
                <a:solidFill>
                  <a:srgbClr val="000000"/>
                </a:solidFill>
                <a:effectLst/>
                <a:latin typeface="Consolas" panose="020B0609020204030204" pitchFamily="49" charset="0"/>
              </a:rPr>
              <a:t>};</a:t>
            </a:r>
          </a:p>
          <a:p>
            <a:pPr marL="114300" indent="0">
              <a:buNone/>
            </a:pPr>
            <a:endParaRPr lang="en-US" b="0" dirty="0">
              <a:solidFill>
                <a:srgbClr val="000000"/>
              </a:solidFill>
              <a:effectLst/>
              <a:latin typeface="Consolas" panose="020B0609020204030204" pitchFamily="49" charset="0"/>
            </a:endParaRPr>
          </a:p>
          <a:p>
            <a:pPr marL="114300" indent="0">
              <a:buNone/>
            </a:pPr>
            <a:r>
              <a:rPr lang="en-US" b="0" dirty="0">
                <a:solidFill>
                  <a:srgbClr val="008000"/>
                </a:solidFill>
                <a:effectLst/>
                <a:latin typeface="Consolas" panose="020B0609020204030204" pitchFamily="49" charset="0"/>
              </a:rPr>
              <a:t>// this === window or global object</a:t>
            </a:r>
            <a:br>
              <a:rPr lang="en-US" b="0" dirty="0">
                <a:solidFill>
                  <a:srgbClr val="000000"/>
                </a:solidFill>
                <a:effectLst/>
                <a:latin typeface="Consolas" panose="020B0609020204030204" pitchFamily="49" charset="0"/>
              </a:rPr>
            </a:br>
            <a:r>
              <a:rPr lang="en-US" b="0" dirty="0" err="1">
                <a:solidFill>
                  <a:srgbClr val="0070C1"/>
                </a:solidFill>
                <a:effectLst/>
                <a:latin typeface="Consolas" panose="020B0609020204030204" pitchFamily="49" charset="0"/>
              </a:rPr>
              <a:t>myObject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myMethod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myMethod</a:t>
            </a:r>
            <a:r>
              <a:rPr lang="en-US" b="0" dirty="0">
                <a:solidFill>
                  <a:srgbClr val="000000"/>
                </a:solidFill>
                <a:effectLst/>
                <a:latin typeface="Consolas" panose="020B0609020204030204" pitchFamily="49" charset="0"/>
              </a:rPr>
              <a:t> = </a:t>
            </a:r>
            <a:r>
              <a:rPr lang="en-US" b="0" dirty="0" err="1">
                <a:solidFill>
                  <a:srgbClr val="0070C1"/>
                </a:solidFill>
                <a:effectLst/>
                <a:latin typeface="Consolas" panose="020B0609020204030204" pitchFamily="49" charset="0"/>
              </a:rPr>
              <a:t>myObject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myMethod</a:t>
            </a:r>
            <a:r>
              <a:rPr lang="en-US" b="0" dirty="0">
                <a:solidFill>
                  <a:srgbClr val="000000"/>
                </a:solidFill>
                <a:effectLst/>
                <a:latin typeface="Consolas" panose="020B0609020204030204" pitchFamily="49" charset="0"/>
              </a:rPr>
              <a:t>;</a:t>
            </a:r>
          </a:p>
          <a:p>
            <a:pPr marL="114300" indent="0">
              <a:buNone/>
            </a:pPr>
            <a:endParaRPr lang="en-US" dirty="0">
              <a:solidFill>
                <a:srgbClr val="000000"/>
              </a:solidFill>
              <a:latin typeface="Consolas" panose="020B0609020204030204" pitchFamily="49" charset="0"/>
            </a:endParaRPr>
          </a:p>
          <a:p>
            <a:pPr marL="114300" indent="0">
              <a:buNone/>
            </a:pPr>
            <a:r>
              <a:rPr lang="en-US" b="0" dirty="0">
                <a:solidFill>
                  <a:srgbClr val="008000"/>
                </a:solidFill>
                <a:effectLst/>
                <a:latin typeface="Consolas" panose="020B0609020204030204" pitchFamily="49" charset="0"/>
              </a:rPr>
              <a:t>// this === window or global object</a:t>
            </a:r>
            <a:endParaRPr lang="en-US" b="0" dirty="0">
              <a:solidFill>
                <a:srgbClr val="000000"/>
              </a:solidFill>
              <a:effectLst/>
              <a:latin typeface="Consolas" panose="020B0609020204030204" pitchFamily="49" charset="0"/>
            </a:endParaRPr>
          </a:p>
          <a:p>
            <a:pPr marL="114300" indent="0">
              <a:buNone/>
            </a:pPr>
            <a:r>
              <a:rPr lang="en-US" b="0" dirty="0" err="1">
                <a:solidFill>
                  <a:srgbClr val="795E26"/>
                </a:solidFill>
                <a:effectLst/>
                <a:latin typeface="Consolas" panose="020B0609020204030204" pitchFamily="49" charset="0"/>
              </a:rPr>
              <a:t>myMethod</a:t>
            </a:r>
            <a:r>
              <a:rPr lang="en-US" b="0" dirty="0">
                <a:solidFill>
                  <a:srgbClr val="000000"/>
                </a:solidFill>
                <a:effectLst/>
                <a:latin typeface="Consolas" panose="020B0609020204030204" pitchFamily="49" charset="0"/>
              </a:rPr>
              <a:t>()</a:t>
            </a:r>
            <a:endParaRPr lang="en-US" dirty="0"/>
          </a:p>
        </p:txBody>
      </p:sp>
      <p:sp>
        <p:nvSpPr>
          <p:cNvPr id="5" name="Text Placeholder 2">
            <a:extLst>
              <a:ext uri="{FF2B5EF4-FFF2-40B4-BE49-F238E27FC236}">
                <a16:creationId xmlns:a16="http://schemas.microsoft.com/office/drawing/2014/main" id="{9643F1D8-1FFF-492B-B25C-3B4C22D444E9}"/>
              </a:ext>
            </a:extLst>
          </p:cNvPr>
          <p:cNvSpPr txBox="1">
            <a:spLocks/>
          </p:cNvSpPr>
          <p:nvPr/>
        </p:nvSpPr>
        <p:spPr>
          <a:xfrm>
            <a:off x="4477995" y="1367327"/>
            <a:ext cx="4015099" cy="3201548"/>
          </a:xfrm>
          <a:prstGeom prst="rect">
            <a:avLst/>
          </a:prstGeom>
        </p:spPr>
        <p:txBody>
          <a:bodyPr spcFirstLastPara="1" vert="horz" wrap="square" lIns="91425" tIns="91425" rIns="91425" bIns="91425" rtlCol="0" anchor="t" anchorCtr="0">
            <a:noAutofit/>
          </a:bodyPr>
          <a:lstStyle>
            <a:lvl1pPr marL="457200" lvl="0" indent="-342900" algn="l" defTabSz="685800" rtl="0" eaLnBrk="1" latinLnBrk="0" hangingPunct="1">
              <a:lnSpc>
                <a:spcPct val="90000"/>
              </a:lnSpc>
              <a:spcBef>
                <a:spcPts val="0"/>
              </a:spcBef>
              <a:spcAft>
                <a:spcPts val="0"/>
              </a:spcAft>
              <a:buClr>
                <a:schemeClr val="accent1"/>
              </a:buClr>
              <a:buSzPts val="1800"/>
              <a:buFont typeface="Calibri" panose="020F0502020204030204" pitchFamily="34" charset="0"/>
              <a:buChar char="●"/>
              <a:defRPr sz="1500" kern="1200">
                <a:solidFill>
                  <a:schemeClr val="tx1">
                    <a:lumMod val="75000"/>
                    <a:lumOff val="25000"/>
                  </a:schemeClr>
                </a:solidFill>
                <a:latin typeface="+mn-lt"/>
                <a:ea typeface="+mn-ea"/>
                <a:cs typeface="+mn-cs"/>
              </a:defRPr>
            </a:lvl1pPr>
            <a:lvl2pPr marL="914400" lvl="1"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350" kern="1200">
                <a:solidFill>
                  <a:schemeClr val="tx1">
                    <a:lumMod val="75000"/>
                    <a:lumOff val="25000"/>
                  </a:schemeClr>
                </a:solidFill>
                <a:latin typeface="+mn-lt"/>
                <a:ea typeface="+mn-ea"/>
                <a:cs typeface="+mn-cs"/>
              </a:defRPr>
            </a:lvl2pPr>
            <a:lvl3pPr marL="1371600" lvl="2"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3pPr>
            <a:lvl4pPr marL="1828800" lvl="3"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4pPr>
            <a:lvl5pPr marL="2286000" lvl="4"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5pPr>
            <a:lvl6pPr marL="2743200" lvl="5"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6pPr>
            <a:lvl7pPr marL="3200400" lvl="6"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7pPr>
            <a:lvl8pPr marL="3657600" lvl="7" indent="-317500" algn="l" defTabSz="685800" rtl="0" eaLnBrk="1" latinLnBrk="0" hangingPunct="1">
              <a:lnSpc>
                <a:spcPct val="90000"/>
              </a:lnSpc>
              <a:spcBef>
                <a:spcPts val="1600"/>
              </a:spcBef>
              <a:spcAft>
                <a:spcPts val="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8pPr>
            <a:lvl9pPr marL="4114800" lvl="8" indent="-317500" algn="l" defTabSz="685800" rtl="0" eaLnBrk="1" latinLnBrk="0" hangingPunct="1">
              <a:lnSpc>
                <a:spcPct val="90000"/>
              </a:lnSpc>
              <a:spcBef>
                <a:spcPts val="1600"/>
              </a:spcBef>
              <a:spcAft>
                <a:spcPts val="1600"/>
              </a:spcAft>
              <a:buClr>
                <a:schemeClr val="accent1"/>
              </a:buClr>
              <a:buSzPts val="1400"/>
              <a:buFont typeface="Calibri" pitchFamily="34" charset="0"/>
              <a:buChar char="■"/>
              <a:defRPr sz="1050" kern="1200">
                <a:solidFill>
                  <a:schemeClr val="tx1">
                    <a:lumMod val="75000"/>
                    <a:lumOff val="25000"/>
                  </a:schemeClr>
                </a:solidFill>
                <a:latin typeface="+mn-lt"/>
                <a:ea typeface="+mn-ea"/>
                <a:cs typeface="+mn-cs"/>
              </a:defRPr>
            </a:lvl9pPr>
          </a:lstStyle>
          <a:p>
            <a:pPr marL="114300" indent="0">
              <a:buNone/>
            </a:pP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myObject</a:t>
            </a:r>
            <a:r>
              <a:rPr lang="en-US" b="0" dirty="0">
                <a:solidFill>
                  <a:srgbClr val="000000"/>
                </a:solidFill>
                <a:effectLst/>
                <a:latin typeface="Consolas" panose="020B0609020204030204" pitchFamily="49" charset="0"/>
              </a:rPr>
              <a:t> = {</a:t>
            </a:r>
          </a:p>
          <a:p>
            <a:pPr marL="114300" indent="0">
              <a:buNone/>
            </a:pP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myMethod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 { </a:t>
            </a:r>
            <a:r>
              <a:rPr lang="en-US" b="0" dirty="0">
                <a:solidFill>
                  <a:srgbClr val="FF0000"/>
                </a:solidFill>
                <a:effectLst/>
                <a:latin typeface="Consolas" panose="020B0609020204030204" pitchFamily="49" charset="0"/>
              </a:rPr>
              <a:t>//DANGER</a:t>
            </a:r>
          </a:p>
          <a:p>
            <a:pPr marL="114300" indent="0">
              <a:buNone/>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this</a:t>
            </a:r>
            <a:r>
              <a:rPr lang="en-US" b="0" dirty="0">
                <a:solidFill>
                  <a:srgbClr val="000000"/>
                </a:solidFill>
                <a:effectLst/>
                <a:latin typeface="Consolas" panose="020B0609020204030204" pitchFamily="49" charset="0"/>
              </a:rPr>
              <a:t>);</a:t>
            </a:r>
          </a:p>
          <a:p>
            <a:pPr marL="114300" indent="0">
              <a:buNone/>
            </a:pPr>
            <a:r>
              <a:rPr lang="en-US" b="0" dirty="0">
                <a:solidFill>
                  <a:srgbClr val="000000"/>
                </a:solidFill>
                <a:effectLst/>
                <a:latin typeface="Consolas" panose="020B0609020204030204" pitchFamily="49" charset="0"/>
              </a:rPr>
              <a:t>  }</a:t>
            </a:r>
          </a:p>
          <a:p>
            <a:pPr marL="114300" indent="0">
              <a:buNone/>
            </a:pPr>
            <a:r>
              <a:rPr lang="en-US" b="0" dirty="0">
                <a:solidFill>
                  <a:srgbClr val="000000"/>
                </a:solidFill>
                <a:effectLst/>
                <a:latin typeface="Consolas" panose="020B0609020204030204" pitchFamily="49" charset="0"/>
              </a:rPr>
              <a:t>};</a:t>
            </a:r>
          </a:p>
          <a:p>
            <a:pPr marL="114300" indent="0">
              <a:buNone/>
            </a:pPr>
            <a:endParaRPr lang="en-US" dirty="0">
              <a:solidFill>
                <a:srgbClr val="000000"/>
              </a:solidFill>
              <a:latin typeface="Consolas" panose="020B0609020204030204" pitchFamily="49" charset="0"/>
            </a:endParaRPr>
          </a:p>
          <a:p>
            <a:pPr marL="114300" indent="0">
              <a:buNone/>
            </a:pPr>
            <a:r>
              <a:rPr lang="en-US" b="0" dirty="0">
                <a:solidFill>
                  <a:srgbClr val="008000"/>
                </a:solidFill>
                <a:effectLst/>
                <a:latin typeface="Consolas" panose="020B0609020204030204" pitchFamily="49" charset="0"/>
              </a:rPr>
              <a:t>// this === </a:t>
            </a:r>
            <a:r>
              <a:rPr lang="en-US" b="0" dirty="0" err="1">
                <a:solidFill>
                  <a:srgbClr val="FF0000"/>
                </a:solidFill>
                <a:effectLst/>
                <a:latin typeface="Consolas" panose="020B0609020204030204" pitchFamily="49" charset="0"/>
              </a:rPr>
              <a:t>myObject</a:t>
            </a:r>
            <a:r>
              <a:rPr lang="en-US" b="0" dirty="0">
                <a:solidFill>
                  <a:srgbClr val="FF0000"/>
                </a:solidFill>
                <a:effectLst/>
                <a:latin typeface="Consolas" panose="020B0609020204030204" pitchFamily="49" charset="0"/>
              </a:rPr>
              <a:t>!!!!</a:t>
            </a:r>
            <a:r>
              <a:rPr lang="en-US" b="0" dirty="0" err="1">
                <a:solidFill>
                  <a:srgbClr val="FF0000"/>
                </a:solidFill>
                <a:effectLst/>
                <a:latin typeface="Consolas" panose="020B0609020204030204" pitchFamily="49" charset="0"/>
              </a:rPr>
              <a:t>OhnoXXX</a:t>
            </a:r>
            <a:br>
              <a:rPr lang="en-US" b="0" dirty="0">
                <a:solidFill>
                  <a:srgbClr val="000000"/>
                </a:solidFill>
                <a:effectLst/>
                <a:latin typeface="Consolas" panose="020B0609020204030204" pitchFamily="49" charset="0"/>
              </a:rPr>
            </a:br>
            <a:r>
              <a:rPr lang="en-US" b="0" dirty="0" err="1">
                <a:solidFill>
                  <a:srgbClr val="0070C1"/>
                </a:solidFill>
                <a:effectLst/>
                <a:latin typeface="Consolas" panose="020B0609020204030204" pitchFamily="49" charset="0"/>
              </a:rPr>
              <a:t>myObject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myMethod</a:t>
            </a:r>
            <a:r>
              <a:rPr lang="en-US" b="0" dirty="0">
                <a:solidFill>
                  <a:srgbClr val="000000"/>
                </a:solidFill>
                <a:effectLst/>
                <a:latin typeface="Consolas" panose="020B0609020204030204" pitchFamily="49" charset="0"/>
              </a:rPr>
              <a:t>()</a:t>
            </a:r>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pPr marL="114300" indent="0">
              <a:buNone/>
            </a:pP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myMethod</a:t>
            </a:r>
            <a:r>
              <a:rPr lang="en-US" b="0" dirty="0">
                <a:solidFill>
                  <a:srgbClr val="000000"/>
                </a:solidFill>
                <a:effectLst/>
                <a:latin typeface="Consolas" panose="020B0609020204030204" pitchFamily="49" charset="0"/>
              </a:rPr>
              <a:t> = </a:t>
            </a:r>
            <a:r>
              <a:rPr lang="en-US" b="0" dirty="0" err="1">
                <a:solidFill>
                  <a:srgbClr val="0070C1"/>
                </a:solidFill>
                <a:effectLst/>
                <a:latin typeface="Consolas" panose="020B0609020204030204" pitchFamily="49" charset="0"/>
              </a:rPr>
              <a:t>myObject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myMethod</a:t>
            </a:r>
            <a:r>
              <a:rPr lang="en-US" b="0" dirty="0">
                <a:solidFill>
                  <a:srgbClr val="000000"/>
                </a:solidFill>
                <a:effectLst/>
                <a:latin typeface="Consolas" panose="020B0609020204030204" pitchFamily="49" charset="0"/>
              </a:rPr>
              <a:t>;</a:t>
            </a:r>
          </a:p>
          <a:p>
            <a:pPr marL="114300" indent="0">
              <a:buNone/>
            </a:pPr>
            <a:endParaRPr lang="en-US" b="0" dirty="0">
              <a:solidFill>
                <a:srgbClr val="795E26"/>
              </a:solidFill>
              <a:effectLst/>
              <a:latin typeface="Consolas" panose="020B0609020204030204" pitchFamily="49" charset="0"/>
            </a:endParaRPr>
          </a:p>
          <a:p>
            <a:pPr marL="114300" indent="0">
              <a:buNone/>
            </a:pPr>
            <a:r>
              <a:rPr lang="en-US" b="0" dirty="0">
                <a:solidFill>
                  <a:srgbClr val="008000"/>
                </a:solidFill>
                <a:effectLst/>
                <a:latin typeface="Consolas" panose="020B0609020204030204" pitchFamily="49" charset="0"/>
              </a:rPr>
              <a:t>// this === window or global object</a:t>
            </a:r>
            <a:endParaRPr lang="en-US" dirty="0">
              <a:solidFill>
                <a:srgbClr val="795E26"/>
              </a:solidFill>
              <a:latin typeface="Consolas" panose="020B0609020204030204" pitchFamily="49" charset="0"/>
            </a:endParaRPr>
          </a:p>
          <a:p>
            <a:pPr marL="114300" indent="0">
              <a:buNone/>
            </a:pPr>
            <a:r>
              <a:rPr lang="en-US" b="0" dirty="0" err="1">
                <a:solidFill>
                  <a:srgbClr val="795E26"/>
                </a:solidFill>
                <a:effectLst/>
                <a:latin typeface="Consolas" panose="020B0609020204030204" pitchFamily="49" charset="0"/>
              </a:rPr>
              <a:t>myMethod</a:t>
            </a:r>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582388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Issues with DOM Manipulation</a:t>
            </a:r>
            <a:endParaRPr/>
          </a:p>
        </p:txBody>
      </p:sp>
      <p:sp>
        <p:nvSpPr>
          <p:cNvPr id="61" name="Google Shape;61;p14"/>
          <p:cNvSpPr txBox="1">
            <a:spLocks noGrp="1"/>
          </p:cNvSpPr>
          <p:nvPr>
            <p:ph type="body" idx="1"/>
          </p:nvPr>
        </p:nvSpPr>
        <p:spPr>
          <a:xfrm>
            <a:off x="311700" y="1347429"/>
            <a:ext cx="8520600" cy="3351046"/>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DOM manipulation via JQuery or other vanilla JS does not scale well</a:t>
            </a:r>
            <a:endParaRPr sz="1800" dirty="0"/>
          </a:p>
          <a:p>
            <a:pPr marL="914400" lvl="1" indent="-317500" algn="l" rtl="0">
              <a:spcBef>
                <a:spcPts val="0"/>
              </a:spcBef>
              <a:spcAft>
                <a:spcPts val="0"/>
              </a:spcAft>
              <a:buSzPts val="1400"/>
              <a:buChar char="○"/>
            </a:pPr>
            <a:r>
              <a:rPr lang="en" sz="1600" dirty="0"/>
              <a:t>No enforced class structure</a:t>
            </a:r>
            <a:endParaRPr sz="1600" dirty="0"/>
          </a:p>
          <a:p>
            <a:pPr marL="914400" lvl="1" indent="-317500" algn="l" rtl="0">
              <a:spcBef>
                <a:spcPts val="0"/>
              </a:spcBef>
              <a:spcAft>
                <a:spcPts val="0"/>
              </a:spcAft>
              <a:buSzPts val="1400"/>
              <a:buChar char="○"/>
            </a:pPr>
            <a:r>
              <a:rPr lang="en" sz="1600" dirty="0"/>
              <a:t>Event handling is entirely up to you</a:t>
            </a:r>
            <a:endParaRPr sz="1600" dirty="0"/>
          </a:p>
          <a:p>
            <a:pPr marL="914400" lvl="1" indent="-317500" algn="l" rtl="0">
              <a:spcBef>
                <a:spcPts val="0"/>
              </a:spcBef>
              <a:spcAft>
                <a:spcPts val="0"/>
              </a:spcAft>
              <a:buSzPts val="1400"/>
              <a:buChar char="○"/>
            </a:pPr>
            <a:r>
              <a:rPr lang="en" sz="1600" dirty="0"/>
              <a:t>Updating UI is entirely up to you</a:t>
            </a:r>
            <a:endParaRPr sz="1600" dirty="0"/>
          </a:p>
          <a:p>
            <a:pPr marL="914400" lvl="1" indent="-317500" algn="l" rtl="0">
              <a:spcBef>
                <a:spcPts val="0"/>
              </a:spcBef>
              <a:spcAft>
                <a:spcPts val="0"/>
              </a:spcAft>
              <a:buSzPts val="1400"/>
              <a:buChar char="○"/>
            </a:pPr>
            <a:r>
              <a:rPr lang="en" sz="1600" dirty="0"/>
              <a:t>Leads to complex event handling routines</a:t>
            </a:r>
            <a:endParaRPr sz="1600" dirty="0"/>
          </a:p>
          <a:p>
            <a:pPr marL="914400" lvl="1" indent="-317500" algn="l" rtl="0">
              <a:spcBef>
                <a:spcPts val="0"/>
              </a:spcBef>
              <a:spcAft>
                <a:spcPts val="0"/>
              </a:spcAft>
              <a:buSzPts val="1400"/>
              <a:buChar char="○"/>
            </a:pPr>
            <a:r>
              <a:rPr lang="en" sz="1600" dirty="0"/>
              <a:t>Single-Page Applications are difficult with this approach</a:t>
            </a:r>
            <a:endParaRPr sz="1600" dirty="0"/>
          </a:p>
          <a:p>
            <a:pPr marL="914400" lvl="1" indent="-317500" algn="l" rtl="0">
              <a:spcBef>
                <a:spcPts val="0"/>
              </a:spcBef>
              <a:spcAft>
                <a:spcPts val="0"/>
              </a:spcAft>
              <a:buSzPts val="1400"/>
              <a:buChar char="○"/>
            </a:pPr>
            <a:r>
              <a:rPr lang="en" sz="1600" dirty="0"/>
              <a:t>No clean syntax for putting DOM definitions inside JS</a:t>
            </a:r>
            <a:endParaRPr sz="1600" dirty="0"/>
          </a:p>
          <a:p>
            <a:pPr marL="457200" lvl="0" indent="-342900" algn="l" rtl="0">
              <a:spcBef>
                <a:spcPts val="0"/>
              </a:spcBef>
              <a:spcAft>
                <a:spcPts val="0"/>
              </a:spcAft>
              <a:buSzPts val="1800"/>
              <a:buChar char="●"/>
            </a:pPr>
            <a:r>
              <a:rPr lang="en" sz="1800" dirty="0"/>
              <a:t>Response: SPA frameworks</a:t>
            </a:r>
            <a:endParaRPr sz="1800" dirty="0"/>
          </a:p>
          <a:p>
            <a:pPr marL="914400" lvl="1" indent="-317500" algn="l" rtl="0">
              <a:spcBef>
                <a:spcPts val="0"/>
              </a:spcBef>
              <a:spcAft>
                <a:spcPts val="0"/>
              </a:spcAft>
              <a:buSzPts val="1400"/>
              <a:buChar char="○"/>
            </a:pPr>
            <a:r>
              <a:rPr lang="en" sz="1600" dirty="0"/>
              <a:t>e.g. React.js, Angular.js, Vue.js, Ember.js</a:t>
            </a:r>
            <a:endParaRPr sz="1600" dirty="0"/>
          </a:p>
          <a:p>
            <a:pPr marL="914400" lvl="1" indent="-317500" algn="l" rtl="0">
              <a:spcBef>
                <a:spcPts val="0"/>
              </a:spcBef>
              <a:spcAft>
                <a:spcPts val="0"/>
              </a:spcAft>
              <a:buSzPts val="1400"/>
              <a:buChar char="○"/>
            </a:pPr>
            <a:r>
              <a:rPr lang="en" sz="1600" dirty="0"/>
              <a:t>Define everything as components</a:t>
            </a:r>
            <a:endParaRPr sz="1600" dirty="0"/>
          </a:p>
          <a:p>
            <a:pPr marL="914400" lvl="1" indent="-317500" algn="l" rtl="0">
              <a:spcBef>
                <a:spcPts val="0"/>
              </a:spcBef>
              <a:spcAft>
                <a:spcPts val="0"/>
              </a:spcAft>
              <a:buSzPts val="1400"/>
              <a:buChar char="○"/>
            </a:pPr>
            <a:r>
              <a:rPr lang="en" sz="1600" dirty="0"/>
              <a:t>Define connections between them</a:t>
            </a:r>
            <a:endParaRPr sz="1600" dirty="0"/>
          </a:p>
          <a:p>
            <a:pPr marL="914400" lvl="1" indent="-317500" algn="l" rtl="0">
              <a:spcBef>
                <a:spcPts val="0"/>
              </a:spcBef>
              <a:spcAft>
                <a:spcPts val="0"/>
              </a:spcAft>
              <a:buSzPts val="1400"/>
              <a:buChar char="○"/>
            </a:pPr>
            <a:r>
              <a:rPr lang="en" sz="1600" dirty="0"/>
              <a:t>Auto-update everything</a:t>
            </a:r>
            <a:endParaRPr sz="1600" dirty="0"/>
          </a:p>
          <a:p>
            <a:pPr marL="914400" lvl="1" indent="-317500" algn="l" rtl="0">
              <a:spcBef>
                <a:spcPts val="0"/>
              </a:spcBef>
              <a:spcAft>
                <a:spcPts val="0"/>
              </a:spcAft>
              <a:buSzPts val="1400"/>
              <a:buChar char="○"/>
            </a:pPr>
            <a:r>
              <a:rPr lang="en" sz="1600" dirty="0"/>
              <a:t>Hardly ever refresh the (full) page</a:t>
            </a:r>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A18F6-BF3C-4887-9EBA-A320F3B2D73C}"/>
              </a:ext>
            </a:extLst>
          </p:cNvPr>
          <p:cNvSpPr>
            <a:spLocks noGrp="1"/>
          </p:cNvSpPr>
          <p:nvPr>
            <p:ph type="title"/>
          </p:nvPr>
        </p:nvSpPr>
        <p:spPr/>
        <p:txBody>
          <a:bodyPr/>
          <a:lstStyle/>
          <a:p>
            <a:r>
              <a:rPr lang="en-US" dirty="0"/>
              <a:t>Tips</a:t>
            </a:r>
          </a:p>
        </p:txBody>
      </p:sp>
      <p:sp>
        <p:nvSpPr>
          <p:cNvPr id="3" name="Content Placeholder 2">
            <a:extLst>
              <a:ext uri="{FF2B5EF4-FFF2-40B4-BE49-F238E27FC236}">
                <a16:creationId xmlns:a16="http://schemas.microsoft.com/office/drawing/2014/main" id="{A0301D4F-F677-4AF1-8774-E2488F7F3EE4}"/>
              </a:ext>
            </a:extLst>
          </p:cNvPr>
          <p:cNvSpPr>
            <a:spLocks noGrp="1"/>
          </p:cNvSpPr>
          <p:nvPr>
            <p:ph sz="half" idx="1"/>
          </p:nvPr>
        </p:nvSpPr>
        <p:spPr/>
        <p:txBody>
          <a:bodyPr/>
          <a:lstStyle/>
          <a:p>
            <a:r>
              <a:rPr lang="en-US" dirty="0"/>
              <a:t>Comments in React</a:t>
            </a:r>
          </a:p>
          <a:p>
            <a:r>
              <a:rPr lang="en-US" b="0" dirty="0">
                <a:solidFill>
                  <a:srgbClr val="0000FF"/>
                </a:solidFill>
                <a:effectLst/>
                <a:latin typeface="Consolas" panose="020B0609020204030204" pitchFamily="49" charset="0"/>
              </a:rPr>
              <a:t>{</a:t>
            </a:r>
            <a:r>
              <a:rPr lang="en-US" b="0" dirty="0">
                <a:solidFill>
                  <a:srgbClr val="008000"/>
                </a:solidFill>
                <a:effectLst/>
                <a:latin typeface="Consolas" panose="020B0609020204030204" pitchFamily="49" charset="0"/>
              </a:rPr>
              <a:t>/* This is a comment*/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endParaRPr lang="en-US" dirty="0"/>
          </a:p>
          <a:p>
            <a:r>
              <a:rPr lang="en-US" dirty="0"/>
              <a:t>You can run react as a local server on the command line.  This runs the server on localhost:3000</a:t>
            </a:r>
          </a:p>
          <a:p>
            <a:r>
              <a:rPr lang="en-US" dirty="0"/>
              <a:t>i.e. </a:t>
            </a:r>
            <a:r>
              <a:rPr lang="en-US" dirty="0" err="1">
                <a:solidFill>
                  <a:srgbClr val="0070C0"/>
                </a:solidFill>
                <a:latin typeface="Consolas" panose="020B0609020204030204" pitchFamily="49" charset="0"/>
              </a:rPr>
              <a:t>npm</a:t>
            </a:r>
            <a:r>
              <a:rPr lang="en-US" dirty="0">
                <a:solidFill>
                  <a:srgbClr val="0070C0"/>
                </a:solidFill>
                <a:latin typeface="Consolas" panose="020B0609020204030204" pitchFamily="49" charset="0"/>
              </a:rPr>
              <a:t> start</a:t>
            </a:r>
          </a:p>
        </p:txBody>
      </p:sp>
      <p:sp>
        <p:nvSpPr>
          <p:cNvPr id="4" name="Content Placeholder 3">
            <a:extLst>
              <a:ext uri="{FF2B5EF4-FFF2-40B4-BE49-F238E27FC236}">
                <a16:creationId xmlns:a16="http://schemas.microsoft.com/office/drawing/2014/main" id="{31FFB075-899E-44E2-A0CD-950252AF7D0A}"/>
              </a:ext>
            </a:extLst>
          </p:cNvPr>
          <p:cNvSpPr>
            <a:spLocks noGrp="1"/>
          </p:cNvSpPr>
          <p:nvPr>
            <p:ph sz="half" idx="2"/>
          </p:nvPr>
        </p:nvSpPr>
        <p:spPr/>
        <p:txBody>
          <a:bodyPr/>
          <a:lstStyle/>
          <a:p>
            <a:r>
              <a:rPr lang="en-US" dirty="0"/>
              <a:t>To build static files:</a:t>
            </a:r>
          </a:p>
          <a:p>
            <a:r>
              <a:rPr lang="en-US" dirty="0" err="1">
                <a:solidFill>
                  <a:srgbClr val="0070C0"/>
                </a:solidFill>
              </a:rPr>
              <a:t>npm</a:t>
            </a:r>
            <a:r>
              <a:rPr lang="en-US" dirty="0">
                <a:solidFill>
                  <a:srgbClr val="0070C0"/>
                </a:solidFill>
              </a:rPr>
              <a:t> run build</a:t>
            </a:r>
          </a:p>
          <a:p>
            <a:endParaRPr lang="en-US" dirty="0"/>
          </a:p>
          <a:p>
            <a:r>
              <a:rPr lang="en-US" dirty="0"/>
              <a:t>This generates .html files and all dependencies and puts them in the </a:t>
            </a:r>
            <a:r>
              <a:rPr lang="en-US" dirty="0">
                <a:solidFill>
                  <a:srgbClr val="0070C0"/>
                </a:solidFill>
                <a:latin typeface="Consolas" panose="020B0609020204030204" pitchFamily="49" charset="0"/>
              </a:rPr>
              <a:t>build</a:t>
            </a:r>
            <a:r>
              <a:rPr lang="en-US" dirty="0"/>
              <a:t> directory</a:t>
            </a:r>
          </a:p>
          <a:p>
            <a:r>
              <a:rPr lang="en-US" dirty="0"/>
              <a:t>From here, you can view files using your browser</a:t>
            </a:r>
          </a:p>
        </p:txBody>
      </p:sp>
    </p:spTree>
    <p:extLst>
      <p:ext uri="{BB962C8B-B14F-4D97-AF65-F5344CB8AC3E}">
        <p14:creationId xmlns:p14="http://schemas.microsoft.com/office/powerpoint/2010/main" val="1196212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EBEF044-11CA-477B-A41E-970F4B1AAD8C}"/>
              </a:ext>
            </a:extLst>
          </p:cNvPr>
          <p:cNvSpPr>
            <a:spLocks noGrp="1"/>
          </p:cNvSpPr>
          <p:nvPr>
            <p:ph type="title"/>
          </p:nvPr>
        </p:nvSpPr>
        <p:spPr/>
        <p:txBody>
          <a:bodyPr/>
          <a:lstStyle/>
          <a:p>
            <a:r>
              <a:rPr lang="en-US" dirty="0"/>
              <a:t>The React way …</a:t>
            </a:r>
          </a:p>
        </p:txBody>
      </p:sp>
      <p:sp>
        <p:nvSpPr>
          <p:cNvPr id="7" name="Oval 6">
            <a:extLst>
              <a:ext uri="{FF2B5EF4-FFF2-40B4-BE49-F238E27FC236}">
                <a16:creationId xmlns:a16="http://schemas.microsoft.com/office/drawing/2014/main" id="{32818229-15E0-4A8E-A5AF-0C4D1095F50E}"/>
              </a:ext>
            </a:extLst>
          </p:cNvPr>
          <p:cNvSpPr/>
          <p:nvPr/>
        </p:nvSpPr>
        <p:spPr>
          <a:xfrm>
            <a:off x="3145646" y="1123152"/>
            <a:ext cx="1987588" cy="121349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Parent</a:t>
            </a:r>
          </a:p>
        </p:txBody>
      </p:sp>
      <p:sp>
        <p:nvSpPr>
          <p:cNvPr id="8" name="Oval 7">
            <a:extLst>
              <a:ext uri="{FF2B5EF4-FFF2-40B4-BE49-F238E27FC236}">
                <a16:creationId xmlns:a16="http://schemas.microsoft.com/office/drawing/2014/main" id="{FE077FDC-CDAE-4B64-9C83-A15980069472}"/>
              </a:ext>
            </a:extLst>
          </p:cNvPr>
          <p:cNvSpPr/>
          <p:nvPr/>
        </p:nvSpPr>
        <p:spPr>
          <a:xfrm>
            <a:off x="2550191" y="3014235"/>
            <a:ext cx="1737086" cy="1334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Child</a:t>
            </a:r>
          </a:p>
        </p:txBody>
      </p:sp>
      <p:sp>
        <p:nvSpPr>
          <p:cNvPr id="10" name="Oval 9">
            <a:extLst>
              <a:ext uri="{FF2B5EF4-FFF2-40B4-BE49-F238E27FC236}">
                <a16:creationId xmlns:a16="http://schemas.microsoft.com/office/drawing/2014/main" id="{86154242-ECA3-45B9-9871-932184703D8B}"/>
              </a:ext>
            </a:extLst>
          </p:cNvPr>
          <p:cNvSpPr/>
          <p:nvPr/>
        </p:nvSpPr>
        <p:spPr>
          <a:xfrm>
            <a:off x="5133234" y="3014235"/>
            <a:ext cx="1737086" cy="13346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Another child</a:t>
            </a:r>
          </a:p>
        </p:txBody>
      </p:sp>
      <p:cxnSp>
        <p:nvCxnSpPr>
          <p:cNvPr id="12" name="Straight Arrow Connector 11">
            <a:extLst>
              <a:ext uri="{FF2B5EF4-FFF2-40B4-BE49-F238E27FC236}">
                <a16:creationId xmlns:a16="http://schemas.microsoft.com/office/drawing/2014/main" id="{38D828EB-5AD2-4A62-B301-1446B9E5CF3E}"/>
              </a:ext>
            </a:extLst>
          </p:cNvPr>
          <p:cNvCxnSpPr>
            <a:cxnSpLocks/>
            <a:stCxn id="7" idx="4"/>
            <a:endCxn id="8" idx="0"/>
          </p:cNvCxnSpPr>
          <p:nvPr/>
        </p:nvCxnSpPr>
        <p:spPr>
          <a:xfrm flipH="1">
            <a:off x="3418734" y="2336649"/>
            <a:ext cx="720706" cy="6775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3" name="TextBox 12">
            <a:extLst>
              <a:ext uri="{FF2B5EF4-FFF2-40B4-BE49-F238E27FC236}">
                <a16:creationId xmlns:a16="http://schemas.microsoft.com/office/drawing/2014/main" id="{64CA7CAA-44DD-45CF-9743-E00C249DDA1C}"/>
              </a:ext>
            </a:extLst>
          </p:cNvPr>
          <p:cNvSpPr txBox="1"/>
          <p:nvPr/>
        </p:nvSpPr>
        <p:spPr>
          <a:xfrm>
            <a:off x="2667229" y="2348713"/>
            <a:ext cx="1166271" cy="507831"/>
          </a:xfrm>
          <a:prstGeom prst="rect">
            <a:avLst/>
          </a:prstGeom>
          <a:noFill/>
        </p:spPr>
        <p:txBody>
          <a:bodyPr wrap="square" rtlCol="0">
            <a:spAutoFit/>
          </a:bodyPr>
          <a:lstStyle/>
          <a:p>
            <a:pPr marL="214313" indent="-214313">
              <a:buFont typeface="Arial" panose="020B0604020202020204" pitchFamily="34" charset="0"/>
              <a:buChar char="•"/>
            </a:pPr>
            <a:r>
              <a:rPr lang="en-US" sz="1350" dirty="0"/>
              <a:t>props</a:t>
            </a:r>
          </a:p>
          <a:p>
            <a:pPr marL="214313" indent="-214313">
              <a:buFont typeface="Arial" panose="020B0604020202020204" pitchFamily="34" charset="0"/>
              <a:buChar char="•"/>
            </a:pPr>
            <a:r>
              <a:rPr lang="en-US" sz="1350" dirty="0"/>
              <a:t>callbacks</a:t>
            </a:r>
          </a:p>
        </p:txBody>
      </p:sp>
      <p:sp>
        <p:nvSpPr>
          <p:cNvPr id="14" name="Right Brace 13">
            <a:extLst>
              <a:ext uri="{FF2B5EF4-FFF2-40B4-BE49-F238E27FC236}">
                <a16:creationId xmlns:a16="http://schemas.microsoft.com/office/drawing/2014/main" id="{29775166-7059-473E-B012-3637FA4EBABF}"/>
              </a:ext>
            </a:extLst>
          </p:cNvPr>
          <p:cNvSpPr/>
          <p:nvPr/>
        </p:nvSpPr>
        <p:spPr>
          <a:xfrm>
            <a:off x="4316023" y="3153689"/>
            <a:ext cx="172477" cy="866660"/>
          </a:xfrm>
          <a:prstGeom prst="rightBrace">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sz="1350"/>
          </a:p>
        </p:txBody>
      </p:sp>
      <p:sp>
        <p:nvSpPr>
          <p:cNvPr id="15" name="TextBox 14">
            <a:extLst>
              <a:ext uri="{FF2B5EF4-FFF2-40B4-BE49-F238E27FC236}">
                <a16:creationId xmlns:a16="http://schemas.microsoft.com/office/drawing/2014/main" id="{6B95A805-DCC5-4073-9BA1-DBE6F08A9363}"/>
              </a:ext>
            </a:extLst>
          </p:cNvPr>
          <p:cNvSpPr txBox="1"/>
          <p:nvPr/>
        </p:nvSpPr>
        <p:spPr>
          <a:xfrm rot="16200000">
            <a:off x="3855157" y="3436977"/>
            <a:ext cx="615988" cy="300082"/>
          </a:xfrm>
          <a:prstGeom prst="rect">
            <a:avLst/>
          </a:prstGeom>
          <a:noFill/>
        </p:spPr>
        <p:txBody>
          <a:bodyPr wrap="square" rtlCol="0">
            <a:spAutoFit/>
          </a:bodyPr>
          <a:lstStyle/>
          <a:p>
            <a:r>
              <a:rPr lang="en-US" sz="1350" dirty="0">
                <a:solidFill>
                  <a:schemeClr val="bg1"/>
                </a:solidFill>
              </a:rPr>
              <a:t>event</a:t>
            </a:r>
          </a:p>
        </p:txBody>
      </p:sp>
      <p:cxnSp>
        <p:nvCxnSpPr>
          <p:cNvPr id="17" name="Straight Arrow Connector 16">
            <a:extLst>
              <a:ext uri="{FF2B5EF4-FFF2-40B4-BE49-F238E27FC236}">
                <a16:creationId xmlns:a16="http://schemas.microsoft.com/office/drawing/2014/main" id="{0C649C6D-AD9A-4701-B7CD-28E062429BE8}"/>
              </a:ext>
            </a:extLst>
          </p:cNvPr>
          <p:cNvCxnSpPr>
            <a:cxnSpLocks/>
            <a:stCxn id="14" idx="1"/>
            <a:endCxn id="22" idx="4"/>
          </p:cNvCxnSpPr>
          <p:nvPr/>
        </p:nvCxnSpPr>
        <p:spPr>
          <a:xfrm flipV="1">
            <a:off x="4488499" y="2257243"/>
            <a:ext cx="21122" cy="13297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TextBox 18">
            <a:extLst>
              <a:ext uri="{FF2B5EF4-FFF2-40B4-BE49-F238E27FC236}">
                <a16:creationId xmlns:a16="http://schemas.microsoft.com/office/drawing/2014/main" id="{61A65F73-FDE1-478C-96A5-B8E4032B2029}"/>
              </a:ext>
            </a:extLst>
          </p:cNvPr>
          <p:cNvSpPr txBox="1"/>
          <p:nvPr/>
        </p:nvSpPr>
        <p:spPr>
          <a:xfrm>
            <a:off x="4472074" y="2336649"/>
            <a:ext cx="1437305" cy="715581"/>
          </a:xfrm>
          <a:prstGeom prst="rect">
            <a:avLst/>
          </a:prstGeom>
          <a:noFill/>
        </p:spPr>
        <p:txBody>
          <a:bodyPr wrap="square" rtlCol="0">
            <a:spAutoFit/>
          </a:bodyPr>
          <a:lstStyle/>
          <a:p>
            <a:pPr marL="85725" indent="-85725">
              <a:buFont typeface="Arial" panose="020B0604020202020204" pitchFamily="34" charset="0"/>
              <a:buChar char="•"/>
            </a:pPr>
            <a:r>
              <a:rPr lang="en-US" sz="1350" dirty="0"/>
              <a:t>event communicated using callback</a:t>
            </a:r>
          </a:p>
        </p:txBody>
      </p:sp>
      <p:sp>
        <p:nvSpPr>
          <p:cNvPr id="20" name="Oval 19">
            <a:extLst>
              <a:ext uri="{FF2B5EF4-FFF2-40B4-BE49-F238E27FC236}">
                <a16:creationId xmlns:a16="http://schemas.microsoft.com/office/drawing/2014/main" id="{40053232-32AD-4FC6-9CAB-1996F7585DD5}"/>
              </a:ext>
            </a:extLst>
          </p:cNvPr>
          <p:cNvSpPr/>
          <p:nvPr/>
        </p:nvSpPr>
        <p:spPr>
          <a:xfrm>
            <a:off x="2919784" y="3088154"/>
            <a:ext cx="945102" cy="282124"/>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render</a:t>
            </a:r>
          </a:p>
        </p:txBody>
      </p:sp>
      <p:sp>
        <p:nvSpPr>
          <p:cNvPr id="22" name="Oval 21">
            <a:extLst>
              <a:ext uri="{FF2B5EF4-FFF2-40B4-BE49-F238E27FC236}">
                <a16:creationId xmlns:a16="http://schemas.microsoft.com/office/drawing/2014/main" id="{4ED0E65D-F214-48E0-8392-50F16F515B34}"/>
              </a:ext>
            </a:extLst>
          </p:cNvPr>
          <p:cNvSpPr/>
          <p:nvPr/>
        </p:nvSpPr>
        <p:spPr>
          <a:xfrm>
            <a:off x="3968141" y="1882784"/>
            <a:ext cx="1082960" cy="374459"/>
          </a:xfrm>
          <a:prstGeom prst="ellipse">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State update</a:t>
            </a:r>
          </a:p>
        </p:txBody>
      </p:sp>
      <p:cxnSp>
        <p:nvCxnSpPr>
          <p:cNvPr id="26" name="Straight Arrow Connector 25">
            <a:extLst>
              <a:ext uri="{FF2B5EF4-FFF2-40B4-BE49-F238E27FC236}">
                <a16:creationId xmlns:a16="http://schemas.microsoft.com/office/drawing/2014/main" id="{C6292B8B-0C6A-43EA-A54C-86062940FA9F}"/>
              </a:ext>
            </a:extLst>
          </p:cNvPr>
          <p:cNvCxnSpPr>
            <a:cxnSpLocks/>
          </p:cNvCxnSpPr>
          <p:nvPr/>
        </p:nvCxnSpPr>
        <p:spPr>
          <a:xfrm flipH="1">
            <a:off x="3500866" y="2344104"/>
            <a:ext cx="720706" cy="677586"/>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27" name="TextBox 26">
            <a:extLst>
              <a:ext uri="{FF2B5EF4-FFF2-40B4-BE49-F238E27FC236}">
                <a16:creationId xmlns:a16="http://schemas.microsoft.com/office/drawing/2014/main" id="{0D69072E-BA64-4192-A5DD-48B2E6C2DFA5}"/>
              </a:ext>
            </a:extLst>
          </p:cNvPr>
          <p:cNvSpPr txBox="1"/>
          <p:nvPr/>
        </p:nvSpPr>
        <p:spPr>
          <a:xfrm>
            <a:off x="6143072" y="1518942"/>
            <a:ext cx="2422886" cy="923330"/>
          </a:xfrm>
          <a:prstGeom prst="rect">
            <a:avLst/>
          </a:prstGeom>
          <a:noFill/>
        </p:spPr>
        <p:txBody>
          <a:bodyPr wrap="square" rtlCol="0">
            <a:spAutoFit/>
          </a:bodyPr>
          <a:lstStyle/>
          <a:p>
            <a:r>
              <a:rPr lang="en-US" sz="1350" dirty="0"/>
              <a:t>In this way, a parent can apply higher level knowledge to update the </a:t>
            </a:r>
            <a:r>
              <a:rPr lang="en-US" sz="1350" dirty="0" err="1"/>
              <a:t>behaviour</a:t>
            </a:r>
            <a:r>
              <a:rPr lang="en-US" sz="1350" dirty="0"/>
              <a:t> of a child component</a:t>
            </a:r>
          </a:p>
        </p:txBody>
      </p:sp>
    </p:spTree>
    <p:extLst>
      <p:ext uri="{BB962C8B-B14F-4D97-AF65-F5344CB8AC3E}">
        <p14:creationId xmlns:p14="http://schemas.microsoft.com/office/powerpoint/2010/main" val="1044851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down)">
                                      <p:cBhvr>
                                        <p:cTn id="35" dur="500"/>
                                        <p:tgtEl>
                                          <p:spTgt spid="19"/>
                                        </p:tgtEl>
                                      </p:cBhvr>
                                    </p:animEffect>
                                  </p:childTnLst>
                                </p:cTn>
                              </p:par>
                              <p:par>
                                <p:cTn id="36" presetID="22" presetClass="entr" presetSubtype="4" fill="hold"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wipe(down)">
                                      <p:cBhvr>
                                        <p:cTn id="38" dur="500"/>
                                        <p:tgtEl>
                                          <p:spTgt spid="17"/>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randombar(horizontal)">
                                      <p:cBhvr>
                                        <p:cTn id="43" dur="500"/>
                                        <p:tgtEl>
                                          <p:spTgt spid="22"/>
                                        </p:tgtEl>
                                      </p:cBhvr>
                                    </p:animEffect>
                                  </p:childTnLst>
                                </p:cTn>
                              </p:par>
                            </p:childTnLst>
                          </p:cTn>
                        </p:par>
                      </p:childTnLst>
                    </p:cTn>
                  </p:par>
                  <p:par>
                    <p:cTn id="44" fill="hold">
                      <p:stCondLst>
                        <p:cond delay="indefinite"/>
                      </p:stCondLst>
                      <p:childTnLst>
                        <p:par>
                          <p:cTn id="45" fill="hold">
                            <p:stCondLst>
                              <p:cond delay="0"/>
                            </p:stCondLst>
                            <p:childTnLst>
                              <p:par>
                                <p:cTn id="46" presetID="31" presetClass="entr" presetSubtype="0" fill="hold" nodeType="clickEffect">
                                  <p:stCondLst>
                                    <p:cond delay="0"/>
                                  </p:stCondLst>
                                  <p:childTnLst>
                                    <p:set>
                                      <p:cBhvr>
                                        <p:cTn id="47" dur="1" fill="hold">
                                          <p:stCondLst>
                                            <p:cond delay="0"/>
                                          </p:stCondLst>
                                        </p:cTn>
                                        <p:tgtEl>
                                          <p:spTgt spid="26"/>
                                        </p:tgtEl>
                                        <p:attrNameLst>
                                          <p:attrName>style.visibility</p:attrName>
                                        </p:attrNameLst>
                                      </p:cBhvr>
                                      <p:to>
                                        <p:strVal val="visible"/>
                                      </p:to>
                                    </p:set>
                                    <p:anim calcmode="lin" valueType="num">
                                      <p:cBhvr>
                                        <p:cTn id="48" dur="1000" fill="hold"/>
                                        <p:tgtEl>
                                          <p:spTgt spid="26"/>
                                        </p:tgtEl>
                                        <p:attrNameLst>
                                          <p:attrName>ppt_w</p:attrName>
                                        </p:attrNameLst>
                                      </p:cBhvr>
                                      <p:tavLst>
                                        <p:tav tm="0">
                                          <p:val>
                                            <p:fltVal val="0"/>
                                          </p:val>
                                        </p:tav>
                                        <p:tav tm="100000">
                                          <p:val>
                                            <p:strVal val="#ppt_w"/>
                                          </p:val>
                                        </p:tav>
                                      </p:tavLst>
                                    </p:anim>
                                    <p:anim calcmode="lin" valueType="num">
                                      <p:cBhvr>
                                        <p:cTn id="49" dur="1000" fill="hold"/>
                                        <p:tgtEl>
                                          <p:spTgt spid="26"/>
                                        </p:tgtEl>
                                        <p:attrNameLst>
                                          <p:attrName>ppt_h</p:attrName>
                                        </p:attrNameLst>
                                      </p:cBhvr>
                                      <p:tavLst>
                                        <p:tav tm="0">
                                          <p:val>
                                            <p:fltVal val="0"/>
                                          </p:val>
                                        </p:tav>
                                        <p:tav tm="100000">
                                          <p:val>
                                            <p:strVal val="#ppt_h"/>
                                          </p:val>
                                        </p:tav>
                                      </p:tavLst>
                                    </p:anim>
                                    <p:anim calcmode="lin" valueType="num">
                                      <p:cBhvr>
                                        <p:cTn id="50" dur="1000" fill="hold"/>
                                        <p:tgtEl>
                                          <p:spTgt spid="26"/>
                                        </p:tgtEl>
                                        <p:attrNameLst>
                                          <p:attrName>style.rotation</p:attrName>
                                        </p:attrNameLst>
                                      </p:cBhvr>
                                      <p:tavLst>
                                        <p:tav tm="0">
                                          <p:val>
                                            <p:fltVal val="90"/>
                                          </p:val>
                                        </p:tav>
                                        <p:tav tm="100000">
                                          <p:val>
                                            <p:fltVal val="0"/>
                                          </p:val>
                                        </p:tav>
                                      </p:tavLst>
                                    </p:anim>
                                    <p:animEffect transition="in" filter="fade">
                                      <p:cBhvr>
                                        <p:cTn id="51" dur="1000"/>
                                        <p:tgtEl>
                                          <p:spTgt spid="26"/>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wipe(down)">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animBg="1"/>
      <p:bldP spid="13" grpId="0"/>
      <p:bldP spid="14" grpId="0" animBg="1"/>
      <p:bldP spid="15" grpId="0"/>
      <p:bldP spid="19" grpId="0"/>
      <p:bldP spid="20" grpId="0" animBg="1"/>
      <p:bldP spid="22" grpId="0" animBg="1"/>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t>
            </a:r>
          </a:p>
        </p:txBody>
      </p:sp>
      <p:sp>
        <p:nvSpPr>
          <p:cNvPr id="3" name="Content Placeholder 2"/>
          <p:cNvSpPr>
            <a:spLocks noGrp="1"/>
          </p:cNvSpPr>
          <p:nvPr>
            <p:ph sz="half" idx="1"/>
          </p:nvPr>
        </p:nvSpPr>
        <p:spPr>
          <a:xfrm>
            <a:off x="99848" y="1384301"/>
            <a:ext cx="4072759" cy="3017520"/>
          </a:xfrm>
        </p:spPr>
        <p:txBody>
          <a:bodyPr>
            <a:normAutofit fontScale="70000" lnSpcReduction="20000"/>
          </a:bodyPr>
          <a:lstStyle/>
          <a:p>
            <a:pPr>
              <a:spcBef>
                <a:spcPts val="200"/>
              </a:spcBef>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App </a:t>
            </a:r>
            <a:r>
              <a:rPr lang="en-US" dirty="0">
                <a:solidFill>
                  <a:srgbClr val="0000FF"/>
                </a:solidFill>
                <a:latin typeface="Consolas" panose="020B0609020204030204" pitchFamily="49" charset="0"/>
              </a:rPr>
              <a:t>extends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React.Component</a:t>
            </a:r>
            <a:r>
              <a:rPr lang="en-US" dirty="0">
                <a:solidFill>
                  <a:srgbClr val="000000"/>
                </a:solidFill>
                <a:latin typeface="Consolas" panose="020B0609020204030204" pitchFamily="49" charset="0"/>
              </a:rPr>
              <a:t>{</a:t>
            </a:r>
          </a:p>
          <a:p>
            <a:pPr>
              <a:spcBef>
                <a:spcPts val="200"/>
              </a:spcBef>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constructor</a:t>
            </a:r>
            <a:r>
              <a:rPr lang="en-US" dirty="0">
                <a:solidFill>
                  <a:srgbClr val="000000"/>
                </a:solidFill>
                <a:latin typeface="Consolas" panose="020B0609020204030204" pitchFamily="49" charset="0"/>
              </a:rPr>
              <a:t>(props){</a:t>
            </a:r>
          </a:p>
          <a:p>
            <a:pPr>
              <a:spcBef>
                <a:spcPts val="200"/>
              </a:spcBef>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super</a:t>
            </a:r>
            <a:r>
              <a:rPr lang="en-US" dirty="0">
                <a:solidFill>
                  <a:srgbClr val="000000"/>
                </a:solidFill>
                <a:latin typeface="Consolas" panose="020B0609020204030204" pitchFamily="49" charset="0"/>
              </a:rPr>
              <a:t>(props);</a:t>
            </a:r>
          </a:p>
          <a:p>
            <a:pPr>
              <a:spcBef>
                <a:spcPts val="200"/>
              </a:spcBef>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.state</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buttonText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"default text"</a:t>
            </a:r>
            <a:r>
              <a:rPr lang="en-US" dirty="0">
                <a:solidFill>
                  <a:srgbClr val="000000"/>
                </a:solidFill>
                <a:latin typeface="Consolas" panose="020B0609020204030204" pitchFamily="49" charset="0"/>
              </a:rPr>
              <a:t>}</a:t>
            </a:r>
          </a:p>
          <a:p>
            <a:pPr>
              <a:spcBef>
                <a:spcPts val="200"/>
              </a:spcBef>
            </a:pPr>
            <a:r>
              <a:rPr lang="en-US" dirty="0">
                <a:solidFill>
                  <a:srgbClr val="000000"/>
                </a:solidFill>
                <a:latin typeface="Consolas" panose="020B0609020204030204" pitchFamily="49" charset="0"/>
              </a:rPr>
              <a:t>  }</a:t>
            </a:r>
          </a:p>
          <a:p>
            <a:pPr>
              <a:spcBef>
                <a:spcPts val="200"/>
              </a:spcBef>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appHandler</a:t>
            </a:r>
            <a:r>
              <a:rPr lang="en-US" dirty="0">
                <a:solidFill>
                  <a:srgbClr val="000000"/>
                </a:solidFill>
                <a:latin typeface="Consolas" panose="020B0609020204030204" pitchFamily="49" charset="0"/>
              </a:rPr>
              <a:t> = ()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a:spcBef>
                <a:spcPts val="200"/>
              </a:spcBef>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.setState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buttonText</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"Click me again!"</a:t>
            </a:r>
            <a:r>
              <a:rPr lang="en-US" dirty="0">
                <a:solidFill>
                  <a:srgbClr val="000000"/>
                </a:solidFill>
                <a:latin typeface="Consolas" panose="020B0609020204030204" pitchFamily="49" charset="0"/>
              </a:rPr>
              <a:t>})</a:t>
            </a:r>
          </a:p>
          <a:p>
            <a:pPr>
              <a:spcBef>
                <a:spcPts val="200"/>
              </a:spcBef>
            </a:pPr>
            <a:r>
              <a:rPr lang="en-US" dirty="0">
                <a:solidFill>
                  <a:srgbClr val="000000"/>
                </a:solidFill>
                <a:latin typeface="Consolas" panose="020B0609020204030204" pitchFamily="49" charset="0"/>
              </a:rPr>
              <a:t>  }</a:t>
            </a:r>
          </a:p>
          <a:p>
            <a:pPr>
              <a:spcBef>
                <a:spcPts val="200"/>
              </a:spcBef>
            </a:pPr>
            <a:r>
              <a:rPr lang="en-US" dirty="0">
                <a:solidFill>
                  <a:srgbClr val="000000"/>
                </a:solidFill>
                <a:latin typeface="Consolas" panose="020B0609020204030204" pitchFamily="49" charset="0"/>
              </a:rPr>
              <a:t>  render() {</a:t>
            </a:r>
          </a:p>
          <a:p>
            <a:pPr>
              <a:spcBef>
                <a:spcPts val="200"/>
              </a:spcBef>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p>
          <a:p>
            <a:pPr>
              <a:spcBef>
                <a:spcPts val="200"/>
              </a:spcBef>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className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"App"</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a:spcBef>
                <a:spcPts val="200"/>
              </a:spcBef>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a:t>
            </a:r>
            <a:r>
              <a:rPr lang="en-US" dirty="0" err="1">
                <a:solidFill>
                  <a:srgbClr val="800000"/>
                </a:solidFill>
                <a:latin typeface="Consolas" panose="020B0609020204030204" pitchFamily="49" charset="0"/>
              </a:rPr>
              <a:t>XButton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text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.state.buttonText</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colour</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"blue"</a:t>
            </a: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callParent</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.appHandler</a:t>
            </a:r>
            <a:r>
              <a:rPr lang="en-US" dirty="0">
                <a:solidFill>
                  <a:srgbClr val="0000FF"/>
                </a:solidFill>
                <a:latin typeface="Consolas" panose="020B0609020204030204" pitchFamily="49" charset="0"/>
              </a:rPr>
              <a:t>}</a:t>
            </a:r>
            <a:r>
              <a:rPr lang="en-US" dirty="0">
                <a:solidFill>
                  <a:srgbClr val="800000"/>
                </a:solidFill>
                <a:latin typeface="Consolas" panose="020B0609020204030204" pitchFamily="49" charset="0"/>
              </a:rPr>
              <a:t>&gt;&lt;/</a:t>
            </a:r>
            <a:r>
              <a:rPr lang="en-US" dirty="0" err="1">
                <a:solidFill>
                  <a:srgbClr val="800000"/>
                </a:solidFill>
                <a:latin typeface="Consolas" panose="020B0609020204030204" pitchFamily="49" charset="0"/>
              </a:rPr>
              <a:t>XButton</a:t>
            </a:r>
            <a:r>
              <a:rPr lang="en-US" dirty="0">
                <a:solidFill>
                  <a:srgbClr val="800000"/>
                </a:solidFill>
                <a:latin typeface="Consolas" panose="020B0609020204030204" pitchFamily="49" charset="0"/>
              </a:rPr>
              <a:t>&gt;</a:t>
            </a:r>
            <a:endParaRPr lang="en-US" dirty="0">
              <a:solidFill>
                <a:srgbClr val="000000"/>
              </a:solidFill>
              <a:latin typeface="Consolas" panose="020B0609020204030204" pitchFamily="49" charset="0"/>
            </a:endParaRPr>
          </a:p>
          <a:p>
            <a:pPr>
              <a:spcBef>
                <a:spcPts val="200"/>
              </a:spcBef>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&lt;/div&gt;</a:t>
            </a:r>
            <a:endParaRPr lang="en-US" dirty="0">
              <a:solidFill>
                <a:srgbClr val="000000"/>
              </a:solidFill>
              <a:latin typeface="Consolas" panose="020B0609020204030204" pitchFamily="49" charset="0"/>
            </a:endParaRPr>
          </a:p>
          <a:p>
            <a:pPr>
              <a:spcBef>
                <a:spcPts val="200"/>
              </a:spcBef>
            </a:pPr>
            <a:r>
              <a:rPr lang="en-US" dirty="0">
                <a:solidFill>
                  <a:srgbClr val="000000"/>
                </a:solidFill>
                <a:latin typeface="Consolas" panose="020B0609020204030204" pitchFamily="49" charset="0"/>
              </a:rPr>
              <a:t>  );</a:t>
            </a:r>
          </a:p>
          <a:p>
            <a:pPr>
              <a:spcBef>
                <a:spcPts val="200"/>
              </a:spcBef>
            </a:pPr>
            <a:r>
              <a:rPr lang="en-US" dirty="0">
                <a:solidFill>
                  <a:srgbClr val="000000"/>
                </a:solidFill>
                <a:latin typeface="Consolas" panose="020B0609020204030204" pitchFamily="49" charset="0"/>
              </a:rPr>
              <a:t>}</a:t>
            </a:r>
          </a:p>
          <a:p>
            <a:pPr>
              <a:spcBef>
                <a:spcPts val="200"/>
              </a:spcBef>
            </a:pPr>
            <a:r>
              <a:rPr lang="en-US" dirty="0">
                <a:solidFill>
                  <a:srgbClr val="000000"/>
                </a:solidFill>
                <a:latin typeface="Consolas" panose="020B0609020204030204" pitchFamily="49" charset="0"/>
              </a:rPr>
              <a:t>}</a:t>
            </a:r>
          </a:p>
          <a:p>
            <a:pPr>
              <a:spcBef>
                <a:spcPts val="200"/>
              </a:spcBef>
            </a:pPr>
            <a:endParaRPr lang="en-US" dirty="0"/>
          </a:p>
        </p:txBody>
      </p:sp>
      <p:sp>
        <p:nvSpPr>
          <p:cNvPr id="4" name="Content Placeholder 3"/>
          <p:cNvSpPr>
            <a:spLocks noGrp="1"/>
          </p:cNvSpPr>
          <p:nvPr>
            <p:ph sz="half" idx="2"/>
          </p:nvPr>
        </p:nvSpPr>
        <p:spPr>
          <a:xfrm>
            <a:off x="4282967" y="1384301"/>
            <a:ext cx="4713888" cy="3017520"/>
          </a:xfrm>
        </p:spPr>
        <p:txBody>
          <a:bodyPr>
            <a:normAutofit fontScale="70000" lnSpcReduction="20000"/>
          </a:bodyPr>
          <a:lstStyle/>
          <a:p>
            <a:pPr>
              <a:spcBef>
                <a:spcPts val="200"/>
              </a:spcBef>
            </a:pPr>
            <a:r>
              <a:rPr lang="en-US" dirty="0">
                <a:solidFill>
                  <a:srgbClr val="0000FF"/>
                </a:solidFill>
                <a:latin typeface="Consolas" panose="020B0609020204030204" pitchFamily="49" charset="0"/>
              </a:rPr>
              <a:t>class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XButton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extends</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React.Component</a:t>
            </a:r>
            <a:r>
              <a:rPr lang="en-US" dirty="0">
                <a:solidFill>
                  <a:srgbClr val="000000"/>
                </a:solidFill>
                <a:latin typeface="Consolas" panose="020B0609020204030204" pitchFamily="49" charset="0"/>
              </a:rPr>
              <a:t>{</a:t>
            </a:r>
          </a:p>
          <a:p>
            <a:pPr>
              <a:spcBef>
                <a:spcPts val="200"/>
              </a:spcBef>
            </a:pPr>
            <a:br>
              <a:rPr lang="en-US" dirty="0">
                <a:solidFill>
                  <a:srgbClr val="000000"/>
                </a:solidFill>
                <a:latin typeface="Consolas" panose="020B0609020204030204" pitchFamily="49" charset="0"/>
              </a:rPr>
            </a:b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handler = () </a:t>
            </a:r>
            <a:r>
              <a:rPr lang="en-US" dirty="0">
                <a:solidFill>
                  <a:srgbClr val="0000FF"/>
                </a:solidFill>
                <a:latin typeface="Consolas" panose="020B0609020204030204" pitchFamily="49" charset="0"/>
              </a:rPr>
              <a:t>=&gt;</a:t>
            </a:r>
            <a:r>
              <a:rPr lang="en-US" dirty="0">
                <a:solidFill>
                  <a:srgbClr val="000000"/>
                </a:solidFill>
                <a:latin typeface="Consolas" panose="020B0609020204030204" pitchFamily="49" charset="0"/>
              </a:rPr>
              <a:t> {</a:t>
            </a:r>
          </a:p>
          <a:p>
            <a:pPr>
              <a:spcBef>
                <a:spcPts val="200"/>
              </a:spcBef>
            </a:pP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.props.callParent</a:t>
            </a:r>
            <a:r>
              <a:rPr lang="en-US" dirty="0">
                <a:solidFill>
                  <a:srgbClr val="000000"/>
                </a:solidFill>
                <a:latin typeface="Consolas" panose="020B0609020204030204" pitchFamily="49" charset="0"/>
              </a:rPr>
              <a:t>();</a:t>
            </a:r>
          </a:p>
          <a:p>
            <a:pPr>
              <a:spcBef>
                <a:spcPts val="200"/>
              </a:spcBef>
            </a:pPr>
            <a:r>
              <a:rPr lang="en-US" dirty="0">
                <a:solidFill>
                  <a:srgbClr val="000000"/>
                </a:solidFill>
                <a:latin typeface="Consolas" panose="020B0609020204030204" pitchFamily="49" charset="0"/>
              </a:rPr>
              <a:t>    }</a:t>
            </a:r>
          </a:p>
          <a:p>
            <a:pPr>
              <a:spcBef>
                <a:spcPts val="200"/>
              </a:spcBef>
            </a:pPr>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render(){</a:t>
            </a:r>
          </a:p>
          <a:p>
            <a:pPr>
              <a:spcBef>
                <a:spcPts val="200"/>
              </a:spcBef>
            </a:pP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p>
          <a:p>
            <a:pPr>
              <a:spcBef>
                <a:spcPts val="200"/>
              </a:spcBef>
            </a:pPr>
            <a:r>
              <a:rPr lang="en-US" dirty="0">
                <a:solidFill>
                  <a:srgbClr val="000000"/>
                </a:solidFill>
                <a:latin typeface="Consolas" panose="020B0609020204030204" pitchFamily="49" charset="0"/>
              </a:rPr>
              <a:t>     </a:t>
            </a:r>
            <a:r>
              <a:rPr lang="en-US" dirty="0">
                <a:solidFill>
                  <a:srgbClr val="800000"/>
                </a:solidFill>
                <a:latin typeface="Consolas" panose="020B0609020204030204" pitchFamily="49" charset="0"/>
              </a:rPr>
              <a:t>&lt;input</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type</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'button'</a:t>
            </a: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value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.props.text</a:t>
            </a:r>
            <a:r>
              <a:rPr lang="en-US" dirty="0">
                <a:solidFill>
                  <a:srgbClr val="0000FF"/>
                </a:solidFill>
                <a:latin typeface="Consolas" panose="020B0609020204030204" pitchFamily="49" charset="0"/>
              </a:rPr>
              <a:t>}</a:t>
            </a:r>
            <a:endParaRPr lang="en-US" dirty="0">
              <a:solidFill>
                <a:srgbClr val="000000"/>
              </a:solidFill>
              <a:latin typeface="Consolas" panose="020B0609020204030204" pitchFamily="49" charset="0"/>
            </a:endParaRPr>
          </a:p>
          <a:p>
            <a:pPr>
              <a:spcBef>
                <a:spcPts val="200"/>
              </a:spcBef>
            </a:pPr>
            <a:r>
              <a:rPr lang="en-US" dirty="0">
                <a:solidFill>
                  <a:srgbClr val="000000"/>
                </a:solidFill>
                <a:latin typeface="Consolas" panose="020B0609020204030204" pitchFamily="49" charset="0"/>
              </a:rPr>
              <a:t>   </a:t>
            </a:r>
            <a:r>
              <a:rPr lang="en-US" dirty="0">
                <a:solidFill>
                  <a:srgbClr val="FF0000"/>
                </a:solidFill>
                <a:latin typeface="Consolas" panose="020B0609020204030204" pitchFamily="49" charset="0"/>
              </a:rPr>
              <a:t>style</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color:</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.props.colour</a:t>
            </a:r>
            <a:r>
              <a:rPr lang="en-US" dirty="0">
                <a:solidFill>
                  <a:srgbClr val="000000"/>
                </a:solidFill>
                <a:latin typeface="Consolas" panose="020B0609020204030204" pitchFamily="49" charset="0"/>
              </a:rPr>
              <a:t>, width:</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height:</a:t>
            </a:r>
            <a:r>
              <a:rPr lang="en-US" dirty="0">
                <a:solidFill>
                  <a:srgbClr val="098658"/>
                </a:solidFill>
                <a:latin typeface="Consolas" panose="020B0609020204030204" pitchFamily="49" charset="0"/>
              </a:rPr>
              <a:t>100</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a:t>
            </a:r>
            <a:r>
              <a:rPr lang="en-US" dirty="0">
                <a:solidFill>
                  <a:srgbClr val="000000"/>
                </a:solidFill>
                <a:latin typeface="Consolas" panose="020B0609020204030204" pitchFamily="49" charset="0"/>
              </a:rPr>
              <a:t> </a:t>
            </a:r>
          </a:p>
          <a:p>
            <a:pPr>
              <a:spcBef>
                <a:spcPts val="200"/>
              </a:spcBef>
            </a:pPr>
            <a:r>
              <a:rPr lang="en-US" dirty="0">
                <a:solidFill>
                  <a:srgbClr val="000000"/>
                </a:solidFill>
                <a:latin typeface="Consolas" panose="020B0609020204030204" pitchFamily="49" charset="0"/>
              </a:rPr>
              <a:t>      </a:t>
            </a:r>
            <a:r>
              <a:rPr lang="en-US" dirty="0" err="1">
                <a:solidFill>
                  <a:srgbClr val="FF0000"/>
                </a:solidFill>
                <a:latin typeface="Consolas" panose="020B0609020204030204" pitchFamily="49" charset="0"/>
              </a:rPr>
              <a:t>onClick</a:t>
            </a:r>
            <a:r>
              <a:rPr lang="en-US" dirty="0">
                <a:solidFill>
                  <a:srgbClr val="000000"/>
                </a:solidFill>
                <a:latin typeface="Consolas" panose="020B0609020204030204" pitchFamily="49" charset="0"/>
              </a:rPr>
              <a:t>=</a:t>
            </a:r>
            <a:r>
              <a:rPr lang="en-US" dirty="0">
                <a:solidFill>
                  <a:srgbClr val="0000FF"/>
                </a:solidFill>
                <a:latin typeface="Consolas" panose="020B0609020204030204" pitchFamily="49" charset="0"/>
              </a:rPr>
              <a:t>{</a:t>
            </a:r>
            <a:r>
              <a:rPr lang="en-US" dirty="0" err="1">
                <a:solidFill>
                  <a:srgbClr val="0000FF"/>
                </a:solidFill>
                <a:latin typeface="Consolas" panose="020B0609020204030204" pitchFamily="49" charset="0"/>
              </a:rPr>
              <a:t>this</a:t>
            </a:r>
            <a:r>
              <a:rPr lang="en-US" dirty="0" err="1">
                <a:solidFill>
                  <a:srgbClr val="000000"/>
                </a:solidFill>
                <a:latin typeface="Consolas" panose="020B0609020204030204" pitchFamily="49" charset="0"/>
              </a:rPr>
              <a:t>.handler</a:t>
            </a:r>
            <a:r>
              <a:rPr lang="en-US" dirty="0">
                <a:solidFill>
                  <a:srgbClr val="0000FF"/>
                </a:solidFill>
                <a:latin typeface="Consolas" panose="020B0609020204030204" pitchFamily="49" charset="0"/>
              </a:rPr>
              <a:t>}</a:t>
            </a:r>
            <a:r>
              <a:rPr lang="en-US" dirty="0">
                <a:solidFill>
                  <a:srgbClr val="800000"/>
                </a:solidFill>
                <a:latin typeface="Consolas" panose="020B0609020204030204" pitchFamily="49" charset="0"/>
              </a:rPr>
              <a:t>&gt;&lt;/input&gt;</a:t>
            </a:r>
            <a:endParaRPr lang="en-US" dirty="0">
              <a:solidFill>
                <a:srgbClr val="000000"/>
              </a:solidFill>
              <a:latin typeface="Consolas" panose="020B0609020204030204" pitchFamily="49" charset="0"/>
            </a:endParaRPr>
          </a:p>
          <a:p>
            <a:pPr>
              <a:spcBef>
                <a:spcPts val="200"/>
              </a:spcBef>
            </a:pPr>
            <a:r>
              <a:rPr lang="en-US" dirty="0">
                <a:solidFill>
                  <a:srgbClr val="000000"/>
                </a:solidFill>
                <a:latin typeface="Consolas" panose="020B0609020204030204" pitchFamily="49" charset="0"/>
              </a:rPr>
              <a:t>        )</a:t>
            </a:r>
          </a:p>
          <a:p>
            <a:pPr>
              <a:spcBef>
                <a:spcPts val="200"/>
              </a:spcBef>
            </a:pPr>
            <a:r>
              <a:rPr lang="en-US" dirty="0">
                <a:solidFill>
                  <a:srgbClr val="000000"/>
                </a:solidFill>
                <a:latin typeface="Consolas" panose="020B0609020204030204" pitchFamily="49" charset="0"/>
              </a:rPr>
              <a:t>    }</a:t>
            </a:r>
          </a:p>
          <a:p>
            <a:pPr>
              <a:spcBef>
                <a:spcPts val="200"/>
              </a:spcBef>
            </a:pPr>
            <a:r>
              <a:rPr lang="en-US" dirty="0">
                <a:solidFill>
                  <a:srgbClr val="000000"/>
                </a:solidFill>
                <a:latin typeface="Consolas" panose="020B0609020204030204" pitchFamily="49" charset="0"/>
              </a:rPr>
              <a:t>}</a:t>
            </a:r>
          </a:p>
          <a:p>
            <a:endParaRPr lang="en-US" dirty="0"/>
          </a:p>
        </p:txBody>
      </p:sp>
    </p:spTree>
    <p:extLst>
      <p:ext uri="{BB962C8B-B14F-4D97-AF65-F5344CB8AC3E}">
        <p14:creationId xmlns:p14="http://schemas.microsoft.com/office/powerpoint/2010/main" val="1296142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a:t>
            </a:r>
          </a:p>
        </p:txBody>
      </p:sp>
      <p:sp>
        <p:nvSpPr>
          <p:cNvPr id="3" name="Content Placeholder 2"/>
          <p:cNvSpPr>
            <a:spLocks noGrp="1"/>
          </p:cNvSpPr>
          <p:nvPr>
            <p:ph sz="half" idx="1"/>
          </p:nvPr>
        </p:nvSpPr>
        <p:spPr>
          <a:xfrm>
            <a:off x="114300" y="1384302"/>
            <a:ext cx="3367024" cy="3017520"/>
          </a:xfrm>
        </p:spPr>
        <p:txBody>
          <a:bodyPr>
            <a:normAutofit fontScale="92500" lnSpcReduction="20000"/>
          </a:bodyPr>
          <a:lstStyle/>
          <a:p>
            <a:r>
              <a:rPr lang="en-US" b="0" dirty="0">
                <a:solidFill>
                  <a:srgbClr val="800000"/>
                </a:solidFill>
                <a:effectLst/>
                <a:latin typeface="Consolas" panose="020B0609020204030204" pitchFamily="49" charset="0"/>
              </a:rPr>
              <a:t>.App-header2</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background-color</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#282c34</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min-height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10vh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display</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flex</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flex-direction</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column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align-items</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center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justify-content</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center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font-size</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calc</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10px</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2vmin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color</a:t>
            </a:r>
            <a:r>
              <a:rPr lang="en-US" b="0" dirty="0">
                <a:solidFill>
                  <a:srgbClr val="000000"/>
                </a:solidFill>
                <a:effectLst/>
                <a:latin typeface="Consolas" panose="020B0609020204030204" pitchFamily="49" charset="0"/>
              </a:rPr>
              <a:t>: </a:t>
            </a:r>
            <a:r>
              <a:rPr lang="en-US" b="0" dirty="0">
                <a:solidFill>
                  <a:srgbClr val="0451A5"/>
                </a:solidFill>
                <a:effectLst/>
                <a:latin typeface="Consolas" panose="020B0609020204030204" pitchFamily="49" charset="0"/>
              </a:rPr>
              <a:t>white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pPr>
              <a:spcBef>
                <a:spcPts val="200"/>
              </a:spcBef>
            </a:pPr>
            <a:endParaRPr lang="en-US" dirty="0"/>
          </a:p>
        </p:txBody>
      </p:sp>
      <p:sp>
        <p:nvSpPr>
          <p:cNvPr id="4" name="Content Placeholder 3"/>
          <p:cNvSpPr>
            <a:spLocks noGrp="1"/>
          </p:cNvSpPr>
          <p:nvPr>
            <p:ph sz="half" idx="2"/>
          </p:nvPr>
        </p:nvSpPr>
        <p:spPr>
          <a:xfrm>
            <a:off x="2984500" y="1384301"/>
            <a:ext cx="6045200" cy="3017520"/>
          </a:xfrm>
        </p:spPr>
        <p:txBody>
          <a:bodyPr>
            <a:normAutofit fontScale="92500" lnSpcReduction="20000"/>
          </a:bodyPr>
          <a:lstStyle/>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className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"App"</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className</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"App-header2"</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React example</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XButton</a:t>
            </a:r>
            <a:r>
              <a:rPr lang="en-US" b="0" dirty="0">
                <a:solidFill>
                  <a:srgbClr val="000000"/>
                </a:solidFill>
                <a:effectLst/>
                <a:latin typeface="Consolas" panose="020B0609020204030204" pitchFamily="49" charset="0"/>
              </a:rPr>
              <a:t> </a:t>
            </a:r>
            <a:r>
              <a:rPr lang="en-US" b="0" dirty="0">
                <a:solidFill>
                  <a:srgbClr val="FF0000"/>
                </a:solidFill>
                <a:effectLst/>
                <a:latin typeface="Consolas" panose="020B0609020204030204" pitchFamily="49" charset="0"/>
              </a:rPr>
              <a:t>text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state</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buttonText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colour</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"blue“</a:t>
            </a:r>
          </a:p>
          <a:p>
            <a:r>
              <a:rPr lang="en-US" dirty="0">
                <a:solidFill>
                  <a:srgbClr val="A31515"/>
                </a:solidFill>
                <a:latin typeface="Consolas" panose="020B0609020204030204" pitchFamily="49" charset="0"/>
              </a:rPr>
              <a:t>        </a:t>
            </a:r>
            <a:r>
              <a:rPr lang="en-US" b="0" dirty="0">
                <a:solidFill>
                  <a:srgbClr val="000000"/>
                </a:solidFill>
                <a:effectLst/>
                <a:latin typeface="Consolas" panose="020B0609020204030204" pitchFamily="49" charset="0"/>
              </a:rPr>
              <a:t> </a:t>
            </a:r>
            <a:r>
              <a:rPr lang="en-US" b="0" dirty="0" err="1">
                <a:solidFill>
                  <a:srgbClr val="FF0000"/>
                </a:solidFill>
                <a:effectLst/>
                <a:latin typeface="Consolas" panose="020B0609020204030204" pitchFamily="49" charset="0"/>
              </a:rPr>
              <a:t>callParent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appHandler</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&gt;&lt;/</a:t>
            </a:r>
            <a:r>
              <a:rPr lang="en-US" b="0" dirty="0" err="1">
                <a:solidFill>
                  <a:srgbClr val="267F99"/>
                </a:solidFill>
                <a:effectLst/>
                <a:latin typeface="Consolas" panose="020B0609020204030204" pitchFamily="49" charset="0"/>
              </a:rPr>
              <a:t>XButton</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endParaRPr lang="en-US" dirty="0"/>
          </a:p>
        </p:txBody>
      </p:sp>
      <p:sp>
        <p:nvSpPr>
          <p:cNvPr id="5" name="Speech Bubble: Rectangle with Corners Rounded 4">
            <a:extLst>
              <a:ext uri="{FF2B5EF4-FFF2-40B4-BE49-F238E27FC236}">
                <a16:creationId xmlns:a16="http://schemas.microsoft.com/office/drawing/2014/main" id="{8B08E58F-87BB-46A6-9AF3-B999D8680CF8}"/>
              </a:ext>
            </a:extLst>
          </p:cNvPr>
          <p:cNvSpPr/>
          <p:nvPr/>
        </p:nvSpPr>
        <p:spPr>
          <a:xfrm>
            <a:off x="6057900" y="791633"/>
            <a:ext cx="1515533" cy="592667"/>
          </a:xfrm>
          <a:prstGeom prst="wedgeRoundRectCallout">
            <a:avLst>
              <a:gd name="adj1" fmla="val -85802"/>
              <a:gd name="adj2" fmla="val 99643"/>
              <a:gd name="adj3" fmla="val 16667"/>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CSS style</a:t>
            </a:r>
          </a:p>
        </p:txBody>
      </p:sp>
      <p:sp>
        <p:nvSpPr>
          <p:cNvPr id="6" name="TextBox 5">
            <a:extLst>
              <a:ext uri="{FF2B5EF4-FFF2-40B4-BE49-F238E27FC236}">
                <a16:creationId xmlns:a16="http://schemas.microsoft.com/office/drawing/2014/main" id="{B95BC9ED-F23D-4B17-B606-EB9D133ED75A}"/>
              </a:ext>
            </a:extLst>
          </p:cNvPr>
          <p:cNvSpPr txBox="1"/>
          <p:nvPr/>
        </p:nvSpPr>
        <p:spPr>
          <a:xfrm>
            <a:off x="3677921" y="4159935"/>
            <a:ext cx="4688839" cy="646331"/>
          </a:xfrm>
          <a:prstGeom prst="rect">
            <a:avLst/>
          </a:prstGeom>
          <a:noFill/>
        </p:spPr>
        <p:txBody>
          <a:bodyPr wrap="square" rtlCol="0">
            <a:spAutoFit/>
          </a:bodyPr>
          <a:lstStyle/>
          <a:p>
            <a:r>
              <a:rPr lang="en-US" sz="1200" dirty="0"/>
              <a:t>You can also use React modules</a:t>
            </a:r>
          </a:p>
          <a:p>
            <a:r>
              <a:rPr lang="en-US" sz="1200" dirty="0"/>
              <a:t> (ref: </a:t>
            </a:r>
            <a:r>
              <a:rPr lang="en-US" sz="1200" dirty="0">
                <a:hlinkClick r:id="rId2"/>
              </a:rPr>
              <a:t>https://www.w3schools.com/react/react_css</a:t>
            </a:r>
            <a:r>
              <a:rPr lang="en-US" sz="1200">
                <a:hlinkClick r:id="rId2"/>
              </a:rPr>
              <a:t>.asp</a:t>
            </a:r>
            <a:r>
              <a:rPr lang="en-US" sz="1200"/>
              <a:t> )</a:t>
            </a:r>
            <a:endParaRPr lang="en-US" sz="1200" dirty="0"/>
          </a:p>
          <a:p>
            <a:endParaRPr lang="en-US" sz="1200" dirty="0"/>
          </a:p>
        </p:txBody>
      </p:sp>
    </p:spTree>
    <p:extLst>
      <p:ext uri="{BB962C8B-B14F-4D97-AF65-F5344CB8AC3E}">
        <p14:creationId xmlns:p14="http://schemas.microsoft.com/office/powerpoint/2010/main" val="1060642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B3566-EF38-B146-B448-CAD723B0208C}"/>
              </a:ext>
            </a:extLst>
          </p:cNvPr>
          <p:cNvSpPr>
            <a:spLocks noGrp="1"/>
          </p:cNvSpPr>
          <p:nvPr>
            <p:ph type="title"/>
          </p:nvPr>
        </p:nvSpPr>
        <p:spPr/>
        <p:txBody>
          <a:bodyPr/>
          <a:lstStyle/>
          <a:p>
            <a:r>
              <a:rPr lang="en-US" dirty="0"/>
              <a:t>Side note</a:t>
            </a:r>
          </a:p>
        </p:txBody>
      </p:sp>
      <p:sp>
        <p:nvSpPr>
          <p:cNvPr id="5" name="Content Placeholder 4">
            <a:extLst>
              <a:ext uri="{FF2B5EF4-FFF2-40B4-BE49-F238E27FC236}">
                <a16:creationId xmlns:a16="http://schemas.microsoft.com/office/drawing/2014/main" id="{360AB639-2208-8578-4598-8635C8C5D960}"/>
              </a:ext>
            </a:extLst>
          </p:cNvPr>
          <p:cNvSpPr>
            <a:spLocks noGrp="1"/>
          </p:cNvSpPr>
          <p:nvPr>
            <p:ph idx="1"/>
          </p:nvPr>
        </p:nvSpPr>
        <p:spPr/>
        <p:txBody>
          <a:bodyPr/>
          <a:lstStyle/>
          <a:p>
            <a:r>
              <a:rPr lang="en-US" dirty="0"/>
              <a:t>React has two implementation models</a:t>
            </a:r>
          </a:p>
          <a:p>
            <a:pPr marL="285750" indent="-169863">
              <a:buFont typeface="Arial" panose="020B0604020202020204" pitchFamily="34" charset="0"/>
              <a:buChar char="•"/>
            </a:pPr>
            <a:r>
              <a:rPr lang="en-US" dirty="0"/>
              <a:t>React components (basically classes)</a:t>
            </a:r>
          </a:p>
          <a:p>
            <a:pPr marL="285750" indent="-169863">
              <a:buFont typeface="Arial" panose="020B0604020202020204" pitchFamily="34" charset="0"/>
              <a:buChar char="•"/>
            </a:pPr>
            <a:r>
              <a:rPr lang="en-US" dirty="0"/>
              <a:t>functions/ hooks</a:t>
            </a:r>
          </a:p>
          <a:p>
            <a:endParaRPr lang="en-US" dirty="0"/>
          </a:p>
          <a:p>
            <a:r>
              <a:rPr lang="en-US" dirty="0"/>
              <a:t>We will stick with React components</a:t>
            </a:r>
          </a:p>
          <a:p>
            <a:pPr marL="285750" indent="-169863">
              <a:buFont typeface="Arial" panose="020B0604020202020204" pitchFamily="34" charset="0"/>
              <a:buChar char="•"/>
            </a:pPr>
            <a:r>
              <a:rPr lang="en-US" dirty="0"/>
              <a:t>Students will be expected to implement in the component model for the project and </a:t>
            </a:r>
            <a:r>
              <a:rPr lang="en-US" dirty="0" err="1"/>
              <a:t>practica</a:t>
            </a:r>
            <a:endParaRPr lang="en-US" dirty="0"/>
          </a:p>
        </p:txBody>
      </p:sp>
    </p:spTree>
    <p:extLst>
      <p:ext uri="{BB962C8B-B14F-4D97-AF65-F5344CB8AC3E}">
        <p14:creationId xmlns:p14="http://schemas.microsoft.com/office/powerpoint/2010/main" val="4141821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FBC6-BAB5-4ED9-8392-C426BE7E8597}"/>
              </a:ext>
            </a:extLst>
          </p:cNvPr>
          <p:cNvSpPr>
            <a:spLocks noGrp="1"/>
          </p:cNvSpPr>
          <p:nvPr>
            <p:ph type="title"/>
          </p:nvPr>
        </p:nvSpPr>
        <p:spPr/>
        <p:txBody>
          <a:bodyPr/>
          <a:lstStyle/>
          <a:p>
            <a:r>
              <a:rPr lang="en-US" dirty="0"/>
              <a:t>A few more </a:t>
            </a:r>
            <a:r>
              <a:rPr lang="en-US" dirty="0" err="1"/>
              <a:t>React+js</a:t>
            </a:r>
            <a:r>
              <a:rPr lang="en-US" dirty="0"/>
              <a:t> tips</a:t>
            </a:r>
          </a:p>
        </p:txBody>
      </p:sp>
      <p:sp>
        <p:nvSpPr>
          <p:cNvPr id="3" name="Content Placeholder 2">
            <a:extLst>
              <a:ext uri="{FF2B5EF4-FFF2-40B4-BE49-F238E27FC236}">
                <a16:creationId xmlns:a16="http://schemas.microsoft.com/office/drawing/2014/main" id="{9878DA55-2F21-4C86-9DD6-DC3C1B9726E0}"/>
              </a:ext>
            </a:extLst>
          </p:cNvPr>
          <p:cNvSpPr>
            <a:spLocks noGrp="1"/>
          </p:cNvSpPr>
          <p:nvPr>
            <p:ph idx="1"/>
          </p:nvPr>
        </p:nvSpPr>
        <p:spPr/>
        <p:txBody>
          <a:bodyPr>
            <a:noAutofit/>
          </a:bodyPr>
          <a:lstStyle/>
          <a:p>
            <a:pPr marL="0" indent="0">
              <a:buNone/>
            </a:pPr>
            <a:r>
              <a:rPr lang="en-US" sz="1600" dirty="0"/>
              <a:t>Passing params to event handlers</a:t>
            </a:r>
            <a:br>
              <a:rPr lang="en-US" sz="1600" dirty="0">
                <a:latin typeface="Consolas" panose="020B0609020204030204" pitchFamily="49" charset="0"/>
              </a:rPr>
            </a:br>
            <a:r>
              <a:rPr lang="en-US" sz="1600" dirty="0" err="1">
                <a:solidFill>
                  <a:srgbClr val="0070C0"/>
                </a:solidFill>
                <a:latin typeface="Consolas" panose="020B0609020204030204" pitchFamily="49" charset="0"/>
              </a:rPr>
              <a:t>onClick</a:t>
            </a:r>
            <a:r>
              <a:rPr lang="en-US" sz="1600" dirty="0">
                <a:solidFill>
                  <a:srgbClr val="0070C0"/>
                </a:solidFill>
                <a:latin typeface="Consolas" panose="020B0609020204030204" pitchFamily="49" charset="0"/>
              </a:rPr>
              <a:t>={() =&gt; </a:t>
            </a:r>
            <a:r>
              <a:rPr lang="en-US" sz="1600" dirty="0" err="1">
                <a:solidFill>
                  <a:srgbClr val="0070C0"/>
                </a:solidFill>
                <a:latin typeface="Consolas" panose="020B0609020204030204" pitchFamily="49" charset="0"/>
              </a:rPr>
              <a:t>jsFunction</a:t>
            </a:r>
            <a:r>
              <a:rPr lang="en-US" sz="1600" dirty="0">
                <a:solidFill>
                  <a:srgbClr val="0070C0"/>
                </a:solidFill>
                <a:latin typeface="Consolas" panose="020B0609020204030204" pitchFamily="49" charset="0"/>
              </a:rPr>
              <a:t>(param) }</a:t>
            </a:r>
          </a:p>
          <a:p>
            <a:pPr marL="231775" indent="-231775">
              <a:buFont typeface="Wingdings" panose="05000000000000000000" pitchFamily="2" charset="2"/>
              <a:buChar char="Ø"/>
            </a:pPr>
            <a:r>
              <a:rPr lang="en-US" sz="1600" dirty="0"/>
              <a:t>Note camelCase required for JSX (</a:t>
            </a:r>
            <a:r>
              <a:rPr lang="en-US" sz="1600" dirty="0" err="1"/>
              <a:t>onClick</a:t>
            </a:r>
            <a:r>
              <a:rPr lang="en-US" sz="1600" dirty="0"/>
              <a:t> vs onclick)</a:t>
            </a:r>
            <a:br>
              <a:rPr lang="en-US" sz="1600" dirty="0"/>
            </a:br>
            <a:r>
              <a:rPr lang="en-US" sz="1600" dirty="0"/>
              <a:t>Note the curly-brace required to insert JSX in the HTML</a:t>
            </a:r>
          </a:p>
          <a:p>
            <a:pPr marL="231775" indent="-231775">
              <a:buFont typeface="Wingdings" panose="05000000000000000000" pitchFamily="2" charset="2"/>
              <a:buChar char="Ø"/>
            </a:pPr>
            <a:r>
              <a:rPr lang="en-US" sz="1600" dirty="0"/>
              <a:t>For class based components</a:t>
            </a:r>
            <a:br>
              <a:rPr lang="en-US" sz="1600" dirty="0"/>
            </a:br>
            <a:r>
              <a:rPr lang="en-US" sz="1600" dirty="0"/>
              <a:t>Use </a:t>
            </a:r>
            <a:r>
              <a:rPr lang="en-US" sz="1600" dirty="0" err="1">
                <a:solidFill>
                  <a:srgbClr val="0070C0"/>
                </a:solidFill>
                <a:latin typeface="Consolas" panose="020B0609020204030204" pitchFamily="49" charset="0"/>
              </a:rPr>
              <a:t>this.xxx</a:t>
            </a:r>
            <a:r>
              <a:rPr lang="en-US" sz="1600" dirty="0"/>
              <a:t>, else variables and functions will be undefined</a:t>
            </a:r>
          </a:p>
          <a:p>
            <a:pPr marL="0" indent="0">
              <a:buNone/>
            </a:pPr>
            <a:r>
              <a:rPr lang="en-US" sz="1600" dirty="0"/>
              <a:t>Do NOT do this </a:t>
            </a:r>
            <a:r>
              <a:rPr lang="en-US" sz="1600" dirty="0" err="1">
                <a:solidFill>
                  <a:srgbClr val="0070C0"/>
                </a:solidFill>
                <a:latin typeface="Consolas" panose="020B0609020204030204" pitchFamily="49" charset="0"/>
              </a:rPr>
              <a:t>onClick</a:t>
            </a:r>
            <a:r>
              <a:rPr lang="en-US" sz="1600" dirty="0">
                <a:solidFill>
                  <a:srgbClr val="0070C0"/>
                </a:solidFill>
                <a:latin typeface="Consolas" panose="020B0609020204030204" pitchFamily="49" charset="0"/>
              </a:rPr>
              <a:t>={</a:t>
            </a:r>
            <a:r>
              <a:rPr lang="en-US" sz="1600" dirty="0" err="1">
                <a:solidFill>
                  <a:srgbClr val="0070C0"/>
                </a:solidFill>
                <a:latin typeface="Consolas" panose="020B0609020204030204" pitchFamily="49" charset="0"/>
              </a:rPr>
              <a:t>jsFunction</a:t>
            </a:r>
            <a:r>
              <a:rPr lang="en-US" sz="1600" dirty="0">
                <a:solidFill>
                  <a:srgbClr val="0070C0"/>
                </a:solidFill>
                <a:latin typeface="Consolas" panose="020B0609020204030204" pitchFamily="49" charset="0"/>
              </a:rPr>
              <a:t>(param) }</a:t>
            </a:r>
          </a:p>
          <a:p>
            <a:pPr marL="231775" indent="-231775">
              <a:buFont typeface="Wingdings" panose="05000000000000000000" pitchFamily="2" charset="2"/>
              <a:buChar char="Ø"/>
              <a:tabLst>
                <a:tab pos="231775" algn="l"/>
              </a:tabLst>
            </a:pPr>
            <a:r>
              <a:rPr lang="en-US" sz="1600" dirty="0"/>
              <a:t>Nothing will happen, it will be treated as a new fn. declaration!</a:t>
            </a:r>
          </a:p>
          <a:p>
            <a:pPr marL="0" indent="0">
              <a:buNone/>
            </a:pPr>
            <a:r>
              <a:rPr lang="en-US" sz="1600" dirty="0"/>
              <a:t>Preferred style for event methods in classes is </a:t>
            </a:r>
            <a:r>
              <a:rPr lang="en-US" sz="1600" dirty="0">
                <a:solidFill>
                  <a:srgbClr val="0070C0"/>
                </a:solidFill>
                <a:latin typeface="Consolas" panose="020B0609020204030204" pitchFamily="49" charset="0"/>
              </a:rPr>
              <a:t>=&gt;</a:t>
            </a:r>
            <a:r>
              <a:rPr lang="en-US" sz="1600" dirty="0">
                <a:latin typeface="Consolas" panose="020B0609020204030204" pitchFamily="49" charset="0"/>
              </a:rPr>
              <a:t> </a:t>
            </a:r>
            <a:r>
              <a:rPr lang="en-US" sz="1600" dirty="0"/>
              <a:t>function (to avoid ‘</a:t>
            </a:r>
            <a:r>
              <a:rPr lang="en-US" sz="1600" dirty="0">
                <a:solidFill>
                  <a:srgbClr val="0070C0"/>
                </a:solidFill>
                <a:latin typeface="Consolas" panose="020B0609020204030204" pitchFamily="49" charset="0"/>
              </a:rPr>
              <a:t>this.’ </a:t>
            </a:r>
            <a:r>
              <a:rPr lang="en-US" sz="1600" dirty="0"/>
              <a:t>Ambiguity)</a:t>
            </a:r>
          </a:p>
          <a:p>
            <a:pPr marL="0" indent="0">
              <a:buNone/>
            </a:pPr>
            <a:r>
              <a:rPr lang="en-US" dirty="0"/>
              <a:t>You can do callbacks (child-&gt;parent) using </a:t>
            </a:r>
            <a:r>
              <a:rPr lang="en-US" dirty="0">
                <a:solidFill>
                  <a:srgbClr val="0070C0"/>
                </a:solidFill>
                <a:latin typeface="Consolas" panose="020B0609020204030204" pitchFamily="49" charset="0"/>
              </a:rPr>
              <a:t>props</a:t>
            </a:r>
            <a:br>
              <a:rPr lang="en-US" dirty="0"/>
            </a:br>
            <a:r>
              <a:rPr lang="en-US" dirty="0"/>
              <a:t>  i.e. a prop can be a variable OR a function</a:t>
            </a:r>
          </a:p>
          <a:p>
            <a:endParaRPr lang="en-US" dirty="0"/>
          </a:p>
        </p:txBody>
      </p:sp>
    </p:spTree>
    <p:extLst>
      <p:ext uri="{BB962C8B-B14F-4D97-AF65-F5344CB8AC3E}">
        <p14:creationId xmlns:p14="http://schemas.microsoft.com/office/powerpoint/2010/main" val="31618576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4FBC6-BAB5-4ED9-8392-C426BE7E8597}"/>
              </a:ext>
            </a:extLst>
          </p:cNvPr>
          <p:cNvSpPr>
            <a:spLocks noGrp="1"/>
          </p:cNvSpPr>
          <p:nvPr>
            <p:ph type="title"/>
          </p:nvPr>
        </p:nvSpPr>
        <p:spPr/>
        <p:txBody>
          <a:bodyPr/>
          <a:lstStyle/>
          <a:p>
            <a:r>
              <a:rPr lang="en-US" dirty="0"/>
              <a:t>A few more </a:t>
            </a:r>
            <a:r>
              <a:rPr lang="en-US" dirty="0" err="1"/>
              <a:t>React+js</a:t>
            </a:r>
            <a:r>
              <a:rPr lang="en-US" dirty="0"/>
              <a:t> tips</a:t>
            </a:r>
          </a:p>
        </p:txBody>
      </p:sp>
      <p:sp>
        <p:nvSpPr>
          <p:cNvPr id="4" name="Content Placeholder 3">
            <a:extLst>
              <a:ext uri="{FF2B5EF4-FFF2-40B4-BE49-F238E27FC236}">
                <a16:creationId xmlns:a16="http://schemas.microsoft.com/office/drawing/2014/main" id="{B432753C-43E7-49BF-81F9-7FA412A946AF}"/>
              </a:ext>
            </a:extLst>
          </p:cNvPr>
          <p:cNvSpPr>
            <a:spLocks noGrp="1"/>
          </p:cNvSpPr>
          <p:nvPr>
            <p:ph idx="1"/>
          </p:nvPr>
        </p:nvSpPr>
        <p:spPr/>
        <p:txBody>
          <a:bodyPr>
            <a:noAutofit/>
          </a:bodyPr>
          <a:lstStyle/>
          <a:p>
            <a:pPr marL="0" indent="0">
              <a:buNone/>
            </a:pPr>
            <a:r>
              <a:rPr lang="en-US" sz="1400" dirty="0"/>
              <a:t>In JSX, inline styles must be camelCase as well (if you have to use them) e.g. </a:t>
            </a:r>
            <a:r>
              <a:rPr lang="en-US" sz="1400" dirty="0" err="1">
                <a:solidFill>
                  <a:srgbClr val="0070C0"/>
                </a:solidFill>
                <a:latin typeface="Consolas" panose="020B0609020204030204" pitchFamily="49" charset="0"/>
              </a:rPr>
              <a:t>borderRadius</a:t>
            </a:r>
            <a:r>
              <a:rPr lang="en-US" sz="1400" dirty="0"/>
              <a:t> vs border-radius</a:t>
            </a:r>
          </a:p>
          <a:p>
            <a:pPr marL="0" indent="0">
              <a:buNone/>
            </a:pPr>
            <a:r>
              <a:rPr lang="en-US" sz="1400" dirty="0"/>
              <a:t>e.g. </a:t>
            </a:r>
            <a:r>
              <a:rPr lang="en-US" sz="1400" dirty="0">
                <a:solidFill>
                  <a:srgbClr val="0070C0"/>
                </a:solidFill>
                <a:latin typeface="Consolas" panose="020B0609020204030204" pitchFamily="49" charset="0"/>
              </a:rPr>
              <a:t>style={{</a:t>
            </a:r>
            <a:r>
              <a:rPr lang="en-US" sz="1400" dirty="0" err="1">
                <a:solidFill>
                  <a:srgbClr val="0070C0"/>
                </a:solidFill>
                <a:latin typeface="Consolas" panose="020B0609020204030204" pitchFamily="49" charset="0"/>
              </a:rPr>
              <a:t>borderRadius</a:t>
            </a:r>
            <a:r>
              <a:rPr lang="en-US" sz="1400" dirty="0">
                <a:solidFill>
                  <a:srgbClr val="0070C0"/>
                </a:solidFill>
                <a:latin typeface="Consolas" panose="020B0609020204030204" pitchFamily="49" charset="0"/>
              </a:rPr>
              <a:t>: "10px;"}}</a:t>
            </a:r>
            <a:br>
              <a:rPr lang="en-US" sz="1400" dirty="0"/>
            </a:br>
            <a:r>
              <a:rPr lang="en-US" sz="1400" dirty="0"/>
              <a:t>Note the double curly-brace format</a:t>
            </a:r>
          </a:p>
          <a:p>
            <a:pPr marL="0" indent="0">
              <a:buNone/>
            </a:pPr>
            <a:r>
              <a:rPr lang="en-US" sz="1400" dirty="0"/>
              <a:t>JSX prefers </a:t>
            </a:r>
            <a:r>
              <a:rPr lang="en-US" sz="1400" dirty="0" err="1">
                <a:solidFill>
                  <a:srgbClr val="0070C0"/>
                </a:solidFill>
                <a:latin typeface="Consolas" panose="020B0609020204030204" pitchFamily="49" charset="0"/>
              </a:rPr>
              <a:t>className</a:t>
            </a:r>
            <a:r>
              <a:rPr lang="en-US" sz="1400" dirty="0"/>
              <a:t> vs class (although both seem to work)</a:t>
            </a:r>
          </a:p>
          <a:p>
            <a:pPr marL="0" indent="0">
              <a:buNone/>
            </a:pPr>
            <a:r>
              <a:rPr lang="en-US" sz="1400" dirty="0"/>
              <a:t>All JSX return() functions require a single containing </a:t>
            </a:r>
            <a:r>
              <a:rPr lang="en-US" sz="1400" dirty="0">
                <a:solidFill>
                  <a:srgbClr val="0070C0"/>
                </a:solidFill>
                <a:latin typeface="Consolas" panose="020B0609020204030204" pitchFamily="49" charset="0"/>
              </a:rPr>
              <a:t>&lt;div&gt; </a:t>
            </a:r>
            <a:r>
              <a:rPr lang="en-US" sz="1400" dirty="0"/>
              <a:t>-- refactor accordingly</a:t>
            </a:r>
          </a:p>
          <a:p>
            <a:pPr marL="0" indent="0">
              <a:buNone/>
            </a:pPr>
            <a:r>
              <a:rPr lang="en-US" sz="1400" dirty="0"/>
              <a:t>While you can get away w/o closing tags for </a:t>
            </a:r>
            <a:r>
              <a:rPr lang="en-US" sz="1400" dirty="0">
                <a:solidFill>
                  <a:srgbClr val="0070C0"/>
                </a:solidFill>
                <a:latin typeface="Consolas" panose="020B0609020204030204" pitchFamily="49" charset="0"/>
              </a:rPr>
              <a:t>&lt;input&gt; </a:t>
            </a:r>
            <a:r>
              <a:rPr lang="en-US" sz="1400" dirty="0"/>
              <a:t>and </a:t>
            </a:r>
            <a:r>
              <a:rPr lang="en-US" sz="1400" dirty="0">
                <a:solidFill>
                  <a:srgbClr val="0070C0"/>
                </a:solidFill>
                <a:latin typeface="Consolas" panose="020B0609020204030204" pitchFamily="49" charset="0"/>
              </a:rPr>
              <a:t>&lt;</a:t>
            </a:r>
            <a:r>
              <a:rPr lang="en-US" sz="1400" dirty="0" err="1">
                <a:solidFill>
                  <a:srgbClr val="0070C0"/>
                </a:solidFill>
                <a:latin typeface="Consolas" panose="020B0609020204030204" pitchFamily="49" charset="0"/>
              </a:rPr>
              <a:t>br</a:t>
            </a:r>
            <a:r>
              <a:rPr lang="en-US" sz="1400" dirty="0">
                <a:solidFill>
                  <a:srgbClr val="0070C0"/>
                </a:solidFill>
                <a:latin typeface="Consolas" panose="020B0609020204030204" pitchFamily="49" charset="0"/>
              </a:rPr>
              <a:t>&gt; </a:t>
            </a:r>
            <a:r>
              <a:rPr lang="en-US" sz="1400" dirty="0"/>
              <a:t>etc., in HTML, you cannot in JSX</a:t>
            </a:r>
          </a:p>
          <a:p>
            <a:pPr marL="0" indent="0">
              <a:buNone/>
            </a:pPr>
            <a:r>
              <a:rPr lang="en-US" sz="1400" dirty="0"/>
              <a:t>Beware of capitalization: </a:t>
            </a:r>
            <a:r>
              <a:rPr lang="en-US" sz="1400" dirty="0">
                <a:solidFill>
                  <a:srgbClr val="0070C0"/>
                </a:solidFill>
                <a:latin typeface="Consolas" panose="020B0609020204030204" pitchFamily="49" charset="0"/>
              </a:rPr>
              <a:t>&lt;MyComponent&gt; </a:t>
            </a:r>
            <a:r>
              <a:rPr lang="en-US" sz="1400" dirty="0"/>
              <a:t>vs. </a:t>
            </a:r>
            <a:r>
              <a:rPr lang="en-US" sz="1400" dirty="0">
                <a:solidFill>
                  <a:srgbClr val="0070C0"/>
                </a:solidFill>
                <a:latin typeface="Consolas" panose="020B0609020204030204" pitchFamily="49" charset="0"/>
              </a:rPr>
              <a:t>&lt;</a:t>
            </a:r>
            <a:r>
              <a:rPr lang="en-US" sz="1400" dirty="0" err="1">
                <a:solidFill>
                  <a:srgbClr val="0070C0"/>
                </a:solidFill>
                <a:latin typeface="Consolas" panose="020B0609020204030204" pitchFamily="49" charset="0"/>
              </a:rPr>
              <a:t>myComponent</a:t>
            </a:r>
            <a:r>
              <a:rPr lang="en-US" sz="1400" dirty="0">
                <a:solidFill>
                  <a:srgbClr val="0070C0"/>
                </a:solidFill>
                <a:latin typeface="Consolas" panose="020B0609020204030204" pitchFamily="49" charset="0"/>
              </a:rPr>
              <a:t>&gt;</a:t>
            </a:r>
          </a:p>
          <a:p>
            <a:pPr marL="0" indent="0">
              <a:buNone/>
            </a:pPr>
            <a:r>
              <a:rPr lang="en-US" sz="1400" dirty="0"/>
              <a:t>Do NOT use </a:t>
            </a:r>
            <a:r>
              <a:rPr lang="en-US" sz="1400" dirty="0" err="1"/>
              <a:t>document.getElementById</a:t>
            </a:r>
            <a:r>
              <a:rPr lang="en-US" sz="1400" dirty="0"/>
              <a:t> to manipulate the DOM!!  It’s all about state and props and components!</a:t>
            </a:r>
          </a:p>
        </p:txBody>
      </p:sp>
    </p:spTree>
    <p:extLst>
      <p:ext uri="{BB962C8B-B14F-4D97-AF65-F5344CB8AC3E}">
        <p14:creationId xmlns:p14="http://schemas.microsoft.com/office/powerpoint/2010/main" val="143896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8BBCDD2-B7A2-494E-91B0-46B265FC8C09}"/>
              </a:ext>
            </a:extLst>
          </p:cNvPr>
          <p:cNvSpPr>
            <a:spLocks noGrp="1"/>
          </p:cNvSpPr>
          <p:nvPr>
            <p:ph type="title"/>
          </p:nvPr>
        </p:nvSpPr>
        <p:spPr/>
        <p:txBody>
          <a:bodyPr/>
          <a:lstStyle/>
          <a:p>
            <a:r>
              <a:rPr lang="en-US" dirty="0"/>
              <a:t>Recap</a:t>
            </a:r>
          </a:p>
        </p:txBody>
      </p:sp>
      <p:sp>
        <p:nvSpPr>
          <p:cNvPr id="4" name="Content Placeholder 3">
            <a:extLst>
              <a:ext uri="{FF2B5EF4-FFF2-40B4-BE49-F238E27FC236}">
                <a16:creationId xmlns:a16="http://schemas.microsoft.com/office/drawing/2014/main" id="{8B1C2159-875A-4D9C-8E98-A7304B15F621}"/>
              </a:ext>
            </a:extLst>
          </p:cNvPr>
          <p:cNvSpPr>
            <a:spLocks noGrp="1"/>
          </p:cNvSpPr>
          <p:nvPr>
            <p:ph idx="1"/>
          </p:nvPr>
        </p:nvSpPr>
        <p:spPr/>
        <p:txBody>
          <a:bodyPr/>
          <a:lstStyle/>
          <a:p>
            <a:r>
              <a:rPr lang="en-US" dirty="0"/>
              <a:t>React components should be self-contained and self-configuring</a:t>
            </a:r>
          </a:p>
          <a:p>
            <a:r>
              <a:rPr lang="en-US" dirty="0"/>
              <a:t>Pass props to components so they CAN configure themselves</a:t>
            </a:r>
          </a:p>
          <a:p>
            <a:r>
              <a:rPr lang="en-US" dirty="0"/>
              <a:t>State should be carefully managed in components which need to modify </a:t>
            </a:r>
            <a:r>
              <a:rPr lang="en-US" dirty="0" err="1"/>
              <a:t>behaviour</a:t>
            </a:r>
            <a:r>
              <a:rPr lang="en-US" dirty="0"/>
              <a:t> and have access to information to define the new </a:t>
            </a:r>
            <a:r>
              <a:rPr lang="en-US" dirty="0" err="1"/>
              <a:t>behaviour</a:t>
            </a:r>
            <a:r>
              <a:rPr lang="en-US" dirty="0"/>
              <a:t>  (part of coherence and </a:t>
            </a:r>
            <a:r>
              <a:rPr lang="en-US" dirty="0" err="1"/>
              <a:t>enscapsulation</a:t>
            </a:r>
            <a:r>
              <a:rPr lang="en-US" dirty="0"/>
              <a:t>)</a:t>
            </a:r>
          </a:p>
          <a:p>
            <a:r>
              <a:rPr lang="en-US" dirty="0"/>
              <a:t>React does not expect any use of ‘brute-force’ access to the DOM (i.e. no ‘</a:t>
            </a:r>
            <a:r>
              <a:rPr lang="en-US" dirty="0" err="1"/>
              <a:t>getElementById</a:t>
            </a:r>
            <a:r>
              <a:rPr lang="en-US" dirty="0"/>
              <a:t>’ from random components to get to other components</a:t>
            </a:r>
          </a:p>
          <a:p>
            <a:r>
              <a:rPr lang="en-US" dirty="0"/>
              <a:t>- Use props, events, callbacks to communicate, and then modify state, which will trigger re-render and send new values for props</a:t>
            </a:r>
          </a:p>
        </p:txBody>
      </p:sp>
    </p:spTree>
    <p:extLst>
      <p:ext uri="{BB962C8B-B14F-4D97-AF65-F5344CB8AC3E}">
        <p14:creationId xmlns:p14="http://schemas.microsoft.com/office/powerpoint/2010/main" val="13267292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67555DC-1667-499F-591D-598AF298B88E}"/>
              </a:ext>
            </a:extLst>
          </p:cNvPr>
          <p:cNvSpPr>
            <a:spLocks noGrp="1"/>
          </p:cNvSpPr>
          <p:nvPr>
            <p:ph type="ctrTitle"/>
          </p:nvPr>
        </p:nvSpPr>
        <p:spPr/>
        <p:txBody>
          <a:bodyPr/>
          <a:lstStyle/>
          <a:p>
            <a:r>
              <a:rPr lang="en-US" dirty="0"/>
              <a:t>React/ </a:t>
            </a:r>
            <a:r>
              <a:rPr lang="en-US" dirty="0" err="1"/>
              <a:t>Javascript</a:t>
            </a:r>
            <a:endParaRPr lang="en-US" dirty="0"/>
          </a:p>
        </p:txBody>
      </p:sp>
      <p:sp>
        <p:nvSpPr>
          <p:cNvPr id="5" name="Subtitle 4">
            <a:extLst>
              <a:ext uri="{FF2B5EF4-FFF2-40B4-BE49-F238E27FC236}">
                <a16:creationId xmlns:a16="http://schemas.microsoft.com/office/drawing/2014/main" id="{8F1B16BB-AAAA-B7E1-5239-FED6D3668477}"/>
              </a:ext>
            </a:extLst>
          </p:cNvPr>
          <p:cNvSpPr>
            <a:spLocks noGrp="1"/>
          </p:cNvSpPr>
          <p:nvPr>
            <p:ph type="subTitle" idx="1"/>
          </p:nvPr>
        </p:nvSpPr>
        <p:spPr/>
        <p:txBody>
          <a:bodyPr/>
          <a:lstStyle/>
          <a:p>
            <a:r>
              <a:rPr lang="en-US" dirty="0"/>
              <a:t>Making web </a:t>
            </a:r>
            <a:r>
              <a:rPr lang="en-US" dirty="0" err="1"/>
              <a:t>api</a:t>
            </a:r>
            <a:r>
              <a:rPr lang="en-US" dirty="0"/>
              <a:t> calls from </a:t>
            </a:r>
            <a:r>
              <a:rPr lang="en-US"/>
              <a:t>the client</a:t>
            </a:r>
          </a:p>
        </p:txBody>
      </p:sp>
    </p:spTree>
    <p:extLst>
      <p:ext uri="{BB962C8B-B14F-4D97-AF65-F5344CB8AC3E}">
        <p14:creationId xmlns:p14="http://schemas.microsoft.com/office/powerpoint/2010/main" val="40661503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8288C-9C9F-44DA-9222-2DE1BBC3C72C}"/>
              </a:ext>
            </a:extLst>
          </p:cNvPr>
          <p:cNvSpPr>
            <a:spLocks noGrp="1"/>
          </p:cNvSpPr>
          <p:nvPr>
            <p:ph type="title"/>
          </p:nvPr>
        </p:nvSpPr>
        <p:spPr/>
        <p:txBody>
          <a:bodyPr/>
          <a:lstStyle/>
          <a:p>
            <a:r>
              <a:rPr lang="en-US" dirty="0"/>
              <a:t>Full Stack</a:t>
            </a:r>
          </a:p>
        </p:txBody>
      </p:sp>
      <p:sp>
        <p:nvSpPr>
          <p:cNvPr id="5" name="Rectangle: Rounded Corners 4">
            <a:extLst>
              <a:ext uri="{FF2B5EF4-FFF2-40B4-BE49-F238E27FC236}">
                <a16:creationId xmlns:a16="http://schemas.microsoft.com/office/drawing/2014/main" id="{F5A4ED78-0FE3-4B7D-B153-A26FE7CB0E3E}"/>
              </a:ext>
            </a:extLst>
          </p:cNvPr>
          <p:cNvSpPr/>
          <p:nvPr/>
        </p:nvSpPr>
        <p:spPr>
          <a:xfrm>
            <a:off x="1773767" y="2040467"/>
            <a:ext cx="1278466" cy="1706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Client</a:t>
            </a:r>
          </a:p>
        </p:txBody>
      </p:sp>
      <p:sp>
        <p:nvSpPr>
          <p:cNvPr id="7" name="Rectangle: Rounded Corners 6">
            <a:extLst>
              <a:ext uri="{FF2B5EF4-FFF2-40B4-BE49-F238E27FC236}">
                <a16:creationId xmlns:a16="http://schemas.microsoft.com/office/drawing/2014/main" id="{255E7118-1B15-41E5-B78E-0C1ECD4C8064}"/>
              </a:ext>
            </a:extLst>
          </p:cNvPr>
          <p:cNvSpPr/>
          <p:nvPr/>
        </p:nvSpPr>
        <p:spPr>
          <a:xfrm>
            <a:off x="4135967" y="2040467"/>
            <a:ext cx="1278466" cy="1706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Web Server</a:t>
            </a:r>
          </a:p>
        </p:txBody>
      </p:sp>
      <p:sp>
        <p:nvSpPr>
          <p:cNvPr id="9" name="Rectangle: Rounded Corners 8">
            <a:extLst>
              <a:ext uri="{FF2B5EF4-FFF2-40B4-BE49-F238E27FC236}">
                <a16:creationId xmlns:a16="http://schemas.microsoft.com/office/drawing/2014/main" id="{DAB1921F-9A3A-4F9A-B94F-D1F574E8DB8E}"/>
              </a:ext>
            </a:extLst>
          </p:cNvPr>
          <p:cNvSpPr/>
          <p:nvPr/>
        </p:nvSpPr>
        <p:spPr>
          <a:xfrm>
            <a:off x="6557434" y="2040467"/>
            <a:ext cx="1278466" cy="170603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DB</a:t>
            </a:r>
          </a:p>
        </p:txBody>
      </p:sp>
      <p:sp>
        <p:nvSpPr>
          <p:cNvPr id="10" name="TextBox 9">
            <a:extLst>
              <a:ext uri="{FF2B5EF4-FFF2-40B4-BE49-F238E27FC236}">
                <a16:creationId xmlns:a16="http://schemas.microsoft.com/office/drawing/2014/main" id="{EC88448F-89F3-445E-A75B-D8A076486CCF}"/>
              </a:ext>
            </a:extLst>
          </p:cNvPr>
          <p:cNvSpPr txBox="1"/>
          <p:nvPr/>
        </p:nvSpPr>
        <p:spPr>
          <a:xfrm>
            <a:off x="1214967" y="3911600"/>
            <a:ext cx="1989666" cy="646331"/>
          </a:xfrm>
          <a:prstGeom prst="rect">
            <a:avLst/>
          </a:prstGeom>
          <a:noFill/>
        </p:spPr>
        <p:txBody>
          <a:bodyPr wrap="square" rtlCol="0">
            <a:spAutoFit/>
          </a:bodyPr>
          <a:lstStyle/>
          <a:p>
            <a:r>
              <a:rPr lang="en-US" dirty="0"/>
              <a:t>Web pages/ React</a:t>
            </a:r>
          </a:p>
          <a:p>
            <a:r>
              <a:rPr lang="en-US" dirty="0"/>
              <a:t>Python client</a:t>
            </a:r>
          </a:p>
        </p:txBody>
      </p:sp>
      <p:sp>
        <p:nvSpPr>
          <p:cNvPr id="12" name="TextBox 11">
            <a:extLst>
              <a:ext uri="{FF2B5EF4-FFF2-40B4-BE49-F238E27FC236}">
                <a16:creationId xmlns:a16="http://schemas.microsoft.com/office/drawing/2014/main" id="{2BA5E3F4-EF78-4018-9963-EE8654FDA8FB}"/>
              </a:ext>
            </a:extLst>
          </p:cNvPr>
          <p:cNvSpPr txBox="1"/>
          <p:nvPr/>
        </p:nvSpPr>
        <p:spPr>
          <a:xfrm>
            <a:off x="3949703" y="3911599"/>
            <a:ext cx="1989666" cy="646331"/>
          </a:xfrm>
          <a:prstGeom prst="rect">
            <a:avLst/>
          </a:prstGeom>
          <a:noFill/>
        </p:spPr>
        <p:txBody>
          <a:bodyPr wrap="square" rtlCol="0">
            <a:spAutoFit/>
          </a:bodyPr>
          <a:lstStyle/>
          <a:p>
            <a:r>
              <a:rPr lang="en-US" dirty="0"/>
              <a:t>Flask</a:t>
            </a:r>
          </a:p>
          <a:p>
            <a:r>
              <a:rPr lang="en-US" dirty="0"/>
              <a:t>API Endpoints</a:t>
            </a:r>
          </a:p>
        </p:txBody>
      </p:sp>
      <p:sp>
        <p:nvSpPr>
          <p:cNvPr id="14" name="TextBox 13">
            <a:extLst>
              <a:ext uri="{FF2B5EF4-FFF2-40B4-BE49-F238E27FC236}">
                <a16:creationId xmlns:a16="http://schemas.microsoft.com/office/drawing/2014/main" id="{1830FEA2-7EAC-4121-A533-225CC0A267E9}"/>
              </a:ext>
            </a:extLst>
          </p:cNvPr>
          <p:cNvSpPr txBox="1"/>
          <p:nvPr/>
        </p:nvSpPr>
        <p:spPr>
          <a:xfrm>
            <a:off x="6468537" y="3840480"/>
            <a:ext cx="1989666" cy="646331"/>
          </a:xfrm>
          <a:prstGeom prst="rect">
            <a:avLst/>
          </a:prstGeom>
          <a:noFill/>
        </p:spPr>
        <p:txBody>
          <a:bodyPr wrap="square" rtlCol="0">
            <a:spAutoFit/>
          </a:bodyPr>
          <a:lstStyle/>
          <a:p>
            <a:r>
              <a:rPr lang="en-US" dirty="0" err="1"/>
              <a:t>postgresql</a:t>
            </a:r>
            <a:endParaRPr lang="en-US" dirty="0"/>
          </a:p>
          <a:p>
            <a:r>
              <a:rPr lang="en-US" dirty="0"/>
              <a:t>Data tables</a:t>
            </a:r>
          </a:p>
        </p:txBody>
      </p:sp>
      <p:sp>
        <p:nvSpPr>
          <p:cNvPr id="15" name="Arrow: Notched Right 14">
            <a:extLst>
              <a:ext uri="{FF2B5EF4-FFF2-40B4-BE49-F238E27FC236}">
                <a16:creationId xmlns:a16="http://schemas.microsoft.com/office/drawing/2014/main" id="{F302C58C-548E-4029-BF4D-84D72F2DED1D}"/>
              </a:ext>
            </a:extLst>
          </p:cNvPr>
          <p:cNvSpPr/>
          <p:nvPr/>
        </p:nvSpPr>
        <p:spPr>
          <a:xfrm>
            <a:off x="3103033" y="2603500"/>
            <a:ext cx="1003300" cy="61383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GET</a:t>
            </a:r>
          </a:p>
          <a:p>
            <a:pPr algn="ctr"/>
            <a:r>
              <a:rPr lang="en-US" sz="1100"/>
              <a:t>POST …</a:t>
            </a:r>
            <a:endParaRPr lang="en-US" sz="1100" dirty="0"/>
          </a:p>
        </p:txBody>
      </p:sp>
      <p:sp>
        <p:nvSpPr>
          <p:cNvPr id="17" name="Arrow: Notched Right 16">
            <a:extLst>
              <a:ext uri="{FF2B5EF4-FFF2-40B4-BE49-F238E27FC236}">
                <a16:creationId xmlns:a16="http://schemas.microsoft.com/office/drawing/2014/main" id="{626122CD-39A5-4A3C-AB89-E36985FD5378}"/>
              </a:ext>
            </a:extLst>
          </p:cNvPr>
          <p:cNvSpPr/>
          <p:nvPr/>
        </p:nvSpPr>
        <p:spPr>
          <a:xfrm>
            <a:off x="5494867" y="2586566"/>
            <a:ext cx="1003300" cy="613833"/>
          </a:xfrm>
          <a:prstGeom prst="notch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SQL QUERY</a:t>
            </a:r>
          </a:p>
        </p:txBody>
      </p:sp>
      <p:cxnSp>
        <p:nvCxnSpPr>
          <p:cNvPr id="19" name="Connector: Elbow 18">
            <a:extLst>
              <a:ext uri="{FF2B5EF4-FFF2-40B4-BE49-F238E27FC236}">
                <a16:creationId xmlns:a16="http://schemas.microsoft.com/office/drawing/2014/main" id="{F82A72A7-C2B1-47BD-9ECA-5E3A2C48F036}"/>
              </a:ext>
            </a:extLst>
          </p:cNvPr>
          <p:cNvCxnSpPr>
            <a:stCxn id="5" idx="0"/>
          </p:cNvCxnSpPr>
          <p:nvPr/>
        </p:nvCxnSpPr>
        <p:spPr>
          <a:xfrm rot="5400000" flipH="1" flipV="1">
            <a:off x="4449233" y="-512232"/>
            <a:ext cx="516467" cy="4588933"/>
          </a:xfrm>
          <a:prstGeom prst="bentConnector2">
            <a:avLst/>
          </a:prstGeom>
          <a:ln>
            <a:tailEnd type="triangle"/>
          </a:ln>
        </p:spPr>
        <p:style>
          <a:lnRef idx="3">
            <a:schemeClr val="dk1"/>
          </a:lnRef>
          <a:fillRef idx="0">
            <a:schemeClr val="dk1"/>
          </a:fillRef>
          <a:effectRef idx="2">
            <a:schemeClr val="dk1"/>
          </a:effectRef>
          <a:fontRef idx="minor">
            <a:schemeClr val="tx1"/>
          </a:fontRef>
        </p:style>
      </p:cxnSp>
      <p:cxnSp>
        <p:nvCxnSpPr>
          <p:cNvPr id="21" name="Straight Arrow Connector 20">
            <a:extLst>
              <a:ext uri="{FF2B5EF4-FFF2-40B4-BE49-F238E27FC236}">
                <a16:creationId xmlns:a16="http://schemas.microsoft.com/office/drawing/2014/main" id="{7EB60B89-FCC6-434F-8E20-052B693E4CBB}"/>
              </a:ext>
            </a:extLst>
          </p:cNvPr>
          <p:cNvCxnSpPr/>
          <p:nvPr/>
        </p:nvCxnSpPr>
        <p:spPr>
          <a:xfrm>
            <a:off x="6980767" y="1528233"/>
            <a:ext cx="0" cy="51223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2" name="&quot;Not Allowed&quot; Symbol 21">
            <a:extLst>
              <a:ext uri="{FF2B5EF4-FFF2-40B4-BE49-F238E27FC236}">
                <a16:creationId xmlns:a16="http://schemas.microsoft.com/office/drawing/2014/main" id="{39B1B326-DF18-44A4-9F54-96CCC578A93A}"/>
              </a:ext>
            </a:extLst>
          </p:cNvPr>
          <p:cNvSpPr/>
          <p:nvPr/>
        </p:nvSpPr>
        <p:spPr>
          <a:xfrm>
            <a:off x="4106333" y="1062567"/>
            <a:ext cx="1206498" cy="893233"/>
          </a:xfrm>
          <a:prstGeom prst="noSmoking">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3" name="TextBox 22">
            <a:extLst>
              <a:ext uri="{FF2B5EF4-FFF2-40B4-BE49-F238E27FC236}">
                <a16:creationId xmlns:a16="http://schemas.microsoft.com/office/drawing/2014/main" id="{69706B31-B0C5-4063-9DC5-D843C9551A6C}"/>
              </a:ext>
            </a:extLst>
          </p:cNvPr>
          <p:cNvSpPr txBox="1"/>
          <p:nvPr/>
        </p:nvSpPr>
        <p:spPr>
          <a:xfrm>
            <a:off x="3761317" y="776303"/>
            <a:ext cx="2235200" cy="369332"/>
          </a:xfrm>
          <a:prstGeom prst="rect">
            <a:avLst/>
          </a:prstGeom>
          <a:noFill/>
        </p:spPr>
        <p:txBody>
          <a:bodyPr wrap="square" rtlCol="0">
            <a:spAutoFit/>
          </a:bodyPr>
          <a:lstStyle/>
          <a:p>
            <a:r>
              <a:rPr lang="en-US" dirty="0"/>
              <a:t>You can’t do this!!</a:t>
            </a:r>
          </a:p>
        </p:txBody>
      </p:sp>
    </p:spTree>
    <p:extLst>
      <p:ext uri="{BB962C8B-B14F-4D97-AF65-F5344CB8AC3E}">
        <p14:creationId xmlns:p14="http://schemas.microsoft.com/office/powerpoint/2010/main" val="2311929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React.js</a:t>
            </a:r>
            <a:endParaRPr/>
          </a:p>
        </p:txBody>
      </p:sp>
      <p:sp>
        <p:nvSpPr>
          <p:cNvPr id="67" name="Google Shape;67;p15"/>
          <p:cNvSpPr txBox="1">
            <a:spLocks noGrp="1"/>
          </p:cNvSpPr>
          <p:nvPr>
            <p:ph type="body" idx="1"/>
          </p:nvPr>
        </p:nvSpPr>
        <p:spPr>
          <a:xfrm>
            <a:off x="311700" y="1321659"/>
            <a:ext cx="8520600" cy="34164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Built by Facebook</a:t>
            </a:r>
            <a:endParaRPr sz="1800" dirty="0"/>
          </a:p>
          <a:p>
            <a:pPr marL="457200" lvl="0" indent="-342900" algn="l" rtl="0">
              <a:spcBef>
                <a:spcPts val="0"/>
              </a:spcBef>
              <a:spcAft>
                <a:spcPts val="0"/>
              </a:spcAft>
              <a:buSzPts val="1800"/>
              <a:buChar char="●"/>
            </a:pPr>
            <a:r>
              <a:rPr lang="en" sz="1800" dirty="0"/>
              <a:t>Used by over 380,000 sites currently</a:t>
            </a:r>
            <a:endParaRPr sz="1800" dirty="0"/>
          </a:p>
          <a:p>
            <a:pPr marL="914400" lvl="1" indent="-317500" algn="l" rtl="0">
              <a:spcBef>
                <a:spcPts val="0"/>
              </a:spcBef>
              <a:spcAft>
                <a:spcPts val="0"/>
              </a:spcAft>
              <a:buSzPts val="1400"/>
              <a:buChar char="○"/>
            </a:pPr>
            <a:r>
              <a:rPr lang="en" sz="1600" dirty="0"/>
              <a:t>Source: </a:t>
            </a:r>
            <a:r>
              <a:rPr lang="en" sz="1400" u="sng" dirty="0">
                <a:solidFill>
                  <a:schemeClr val="hlink"/>
                </a:solidFill>
                <a:hlinkClick r:id="rId3"/>
              </a:rPr>
              <a:t>https://trends.builtwith.com/javascript/React</a:t>
            </a:r>
            <a:endParaRPr sz="1600" dirty="0"/>
          </a:p>
          <a:p>
            <a:pPr marL="457200" lvl="0" indent="-342900" algn="l" rtl="0">
              <a:spcBef>
                <a:spcPts val="0"/>
              </a:spcBef>
              <a:spcAft>
                <a:spcPts val="0"/>
              </a:spcAft>
              <a:buSzPts val="1800"/>
              <a:buChar char="●"/>
            </a:pPr>
            <a:r>
              <a:rPr lang="en" sz="1800" dirty="0"/>
              <a:t>A sordid open source license history</a:t>
            </a:r>
            <a:endParaRPr sz="1800" dirty="0"/>
          </a:p>
          <a:p>
            <a:pPr marL="914400" lvl="1" indent="-317500" algn="l" rtl="0">
              <a:spcBef>
                <a:spcPts val="0"/>
              </a:spcBef>
              <a:spcAft>
                <a:spcPts val="0"/>
              </a:spcAft>
              <a:buSzPts val="1400"/>
              <a:buChar char="○"/>
            </a:pPr>
            <a:r>
              <a:rPr lang="en" sz="1600" dirty="0"/>
              <a:t>Used to have concerning language around software patents</a:t>
            </a:r>
            <a:endParaRPr sz="1600" dirty="0"/>
          </a:p>
          <a:p>
            <a:pPr marL="914400" lvl="1" indent="-317500" algn="l" rtl="0">
              <a:spcBef>
                <a:spcPts val="0"/>
              </a:spcBef>
              <a:spcAft>
                <a:spcPts val="0"/>
              </a:spcAft>
              <a:buSzPts val="1400"/>
              <a:buChar char="○"/>
            </a:pPr>
            <a:r>
              <a:rPr lang="en" sz="1600" dirty="0"/>
              <a:t>Today, React.js is MIT-Licensed (yay!)</a:t>
            </a:r>
            <a:endParaRPr sz="1600" dirty="0"/>
          </a:p>
          <a:p>
            <a:pPr marL="914400" lvl="1" indent="-317500" algn="l" rtl="0">
              <a:spcBef>
                <a:spcPts val="0"/>
              </a:spcBef>
              <a:spcAft>
                <a:spcPts val="0"/>
              </a:spcAft>
              <a:buSzPts val="1400"/>
              <a:buChar char="○"/>
            </a:pPr>
            <a:r>
              <a:rPr lang="en" sz="1600" dirty="0"/>
              <a:t>Totally fine to use now</a:t>
            </a:r>
            <a:endParaRPr sz="1600" dirty="0"/>
          </a:p>
          <a:p>
            <a:pPr marL="457200" lvl="0" indent="-342900" algn="l" rtl="0">
              <a:spcBef>
                <a:spcPts val="0"/>
              </a:spcBef>
              <a:spcAft>
                <a:spcPts val="0"/>
              </a:spcAft>
              <a:buSzPts val="1800"/>
              <a:buChar char="●"/>
            </a:pPr>
            <a:r>
              <a:rPr lang="en" sz="1800" dirty="0"/>
              <a:t>Added syntax to Javascript, called </a:t>
            </a:r>
            <a:r>
              <a:rPr lang="en" sz="1800" b="1" dirty="0"/>
              <a:t>JSX</a:t>
            </a:r>
            <a:endParaRPr sz="1800" b="1" dirty="0"/>
          </a:p>
          <a:p>
            <a:pPr marL="914400" lvl="1" indent="-317500" algn="l" rtl="0">
              <a:spcBef>
                <a:spcPts val="0"/>
              </a:spcBef>
              <a:spcAft>
                <a:spcPts val="0"/>
              </a:spcAft>
              <a:buSzPts val="1400"/>
              <a:buChar char="○"/>
            </a:pPr>
            <a:r>
              <a:rPr lang="en" sz="1600" dirty="0"/>
              <a:t>Goal: specify DOM in HTML-ish syntax</a:t>
            </a:r>
            <a:endParaRPr sz="1600" dirty="0"/>
          </a:p>
          <a:p>
            <a:pPr marL="914400" lvl="1" indent="-317500" algn="l" rtl="0">
              <a:spcBef>
                <a:spcPts val="0"/>
              </a:spcBef>
              <a:spcAft>
                <a:spcPts val="0"/>
              </a:spcAft>
              <a:buSzPts val="1400"/>
              <a:buChar char="○"/>
            </a:pPr>
            <a:r>
              <a:rPr lang="en" sz="1600" dirty="0"/>
              <a:t>Cleaner syntax, but can be a tad confusing</a:t>
            </a:r>
            <a:endParaRPr sz="1600" dirty="0"/>
          </a:p>
          <a:p>
            <a:pPr marL="457200" lvl="0" indent="-342900" algn="l" rtl="0">
              <a:spcBef>
                <a:spcPts val="0"/>
              </a:spcBef>
              <a:spcAft>
                <a:spcPts val="0"/>
              </a:spcAft>
              <a:buSzPts val="1800"/>
              <a:buChar char="●"/>
            </a:pPr>
            <a:r>
              <a:rPr lang="en" sz="1800" dirty="0"/>
              <a:t>Why React.js in this class?</a:t>
            </a:r>
          </a:p>
          <a:p>
            <a:pPr lvl="1" indent="-342900">
              <a:spcBef>
                <a:spcPts val="0"/>
              </a:spcBef>
              <a:buSzPts val="1800"/>
              <a:buChar char="●"/>
            </a:pPr>
            <a:r>
              <a:rPr lang="en" sz="1650" dirty="0"/>
              <a:t>Why not </a:t>
            </a:r>
            <a:r>
              <a:rPr lang="en" sz="1650" dirty="0">
                <a:sym typeface="Wingdings" panose="05000000000000000000" pitchFamily="2" charset="2"/>
              </a:rPr>
              <a:t></a:t>
            </a:r>
          </a:p>
          <a:p>
            <a:pPr lvl="1" indent="-342900">
              <a:spcBef>
                <a:spcPts val="0"/>
              </a:spcBef>
              <a:buSzPts val="1800"/>
              <a:buChar char="●"/>
            </a:pPr>
            <a:r>
              <a:rPr lang="en" sz="1650" dirty="0">
                <a:sym typeface="Wingdings" panose="05000000000000000000" pitchFamily="2" charset="2"/>
              </a:rPr>
              <a:t>Plus, it’s a common/ popular framework currently in use in the industry</a:t>
            </a:r>
          </a:p>
          <a:p>
            <a:pPr lvl="1" indent="-342900">
              <a:spcBef>
                <a:spcPts val="0"/>
              </a:spcBef>
              <a:buSzPts val="1800"/>
              <a:buChar char="●"/>
            </a:pPr>
            <a:r>
              <a:rPr lang="en" sz="1650" dirty="0">
                <a:sym typeface="Wingdings" panose="05000000000000000000" pitchFamily="2" charset="2"/>
              </a:rPr>
              <a:t>Give a good intro into components</a:t>
            </a:r>
            <a:endParaRPr lang="en-US" sz="165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AJAX and XMLHttpRequest</a:t>
            </a:r>
            <a:endParaRPr/>
          </a:p>
        </p:txBody>
      </p:sp>
      <p:sp>
        <p:nvSpPr>
          <p:cNvPr id="143" name="Google Shape;143;p26"/>
          <p:cNvSpPr txBox="1">
            <a:spLocks noGrp="1"/>
          </p:cNvSpPr>
          <p:nvPr>
            <p:ph type="body" idx="1"/>
          </p:nvPr>
        </p:nvSpPr>
        <p:spPr>
          <a:xfrm>
            <a:off x="311700" y="1497723"/>
            <a:ext cx="3999900" cy="3071151"/>
          </a:xfrm>
          <a:prstGeom prst="rect">
            <a:avLst/>
          </a:prstGeom>
        </p:spPr>
        <p:txBody>
          <a:bodyPr spcFirstLastPara="1" wrap="square" lIns="91425" tIns="91425" rIns="91425" bIns="91425" anchor="t" anchorCtr="0">
            <a:noAutofit/>
          </a:bodyPr>
          <a:lstStyle/>
          <a:p>
            <a:pPr marL="457200" lvl="0" indent="-311150" algn="l" rtl="0">
              <a:spcBef>
                <a:spcPts val="0"/>
              </a:spcBef>
              <a:spcAft>
                <a:spcPts val="0"/>
              </a:spcAft>
              <a:buSzPts val="1300"/>
              <a:buChar char="●"/>
            </a:pPr>
            <a:r>
              <a:rPr lang="en" sz="1300" dirty="0"/>
              <a:t>AJAX: Asynchronous Javascript And XML</a:t>
            </a:r>
            <a:endParaRPr sz="1300" dirty="0"/>
          </a:p>
          <a:p>
            <a:pPr marL="914400" lvl="1" indent="-298450" algn="l" rtl="0">
              <a:spcBef>
                <a:spcPts val="0"/>
              </a:spcBef>
              <a:spcAft>
                <a:spcPts val="0"/>
              </a:spcAft>
              <a:buSzPts val="1100"/>
              <a:buChar char="○"/>
            </a:pPr>
            <a:r>
              <a:rPr lang="en" sz="1100" dirty="0"/>
              <a:t>Make an HTTP request without refreshing the page</a:t>
            </a:r>
            <a:endParaRPr sz="1100" dirty="0"/>
          </a:p>
          <a:p>
            <a:pPr marL="914400" lvl="1" indent="-298450" algn="l" rtl="0">
              <a:spcBef>
                <a:spcPts val="0"/>
              </a:spcBef>
              <a:spcAft>
                <a:spcPts val="0"/>
              </a:spcAft>
              <a:buSzPts val="1100"/>
              <a:buChar char="○"/>
            </a:pPr>
            <a:r>
              <a:rPr lang="en" sz="1100" dirty="0"/>
              <a:t>Makes websites much “faster” and less jarring</a:t>
            </a:r>
            <a:endParaRPr sz="1100" dirty="0"/>
          </a:p>
          <a:p>
            <a:pPr marL="914400" lvl="1" indent="-298450" algn="l" rtl="0">
              <a:spcBef>
                <a:spcPts val="0"/>
              </a:spcBef>
              <a:spcAft>
                <a:spcPts val="0"/>
              </a:spcAft>
              <a:buSzPts val="1100"/>
              <a:buChar char="○"/>
            </a:pPr>
            <a:r>
              <a:rPr lang="en" sz="1100" dirty="0"/>
              <a:t>Make lots of small changes to the page</a:t>
            </a:r>
            <a:endParaRPr sz="1100" dirty="0"/>
          </a:p>
          <a:p>
            <a:pPr marL="914400" lvl="1" indent="-298450" algn="l" rtl="0">
              <a:spcBef>
                <a:spcPts val="0"/>
              </a:spcBef>
              <a:spcAft>
                <a:spcPts val="0"/>
              </a:spcAft>
              <a:buSzPts val="1100"/>
              <a:buChar char="○"/>
            </a:pPr>
            <a:r>
              <a:rPr lang="en" sz="1100" dirty="0"/>
              <a:t>e.g. no “save button” - as soon as you edit a field, send an Ajax call to update the server</a:t>
            </a:r>
            <a:endParaRPr sz="1100" dirty="0"/>
          </a:p>
          <a:p>
            <a:pPr marL="457200" lvl="0" indent="-311150" algn="l" rtl="0">
              <a:spcBef>
                <a:spcPts val="0"/>
              </a:spcBef>
              <a:spcAft>
                <a:spcPts val="0"/>
              </a:spcAft>
              <a:buSzPts val="1300"/>
              <a:buChar char="●"/>
            </a:pPr>
            <a:r>
              <a:rPr lang="en" sz="1300" dirty="0"/>
              <a:t>Notes</a:t>
            </a:r>
            <a:endParaRPr sz="1300" dirty="0"/>
          </a:p>
          <a:p>
            <a:pPr marL="914400" lvl="1" indent="-298450" algn="l" rtl="0">
              <a:spcBef>
                <a:spcPts val="0"/>
              </a:spcBef>
              <a:spcAft>
                <a:spcPts val="0"/>
              </a:spcAft>
              <a:buSzPts val="1100"/>
              <a:buChar char="○"/>
            </a:pPr>
            <a:r>
              <a:rPr lang="en" sz="1100" dirty="0"/>
              <a:t>Be sure to put httpRequest in a closure - avoid some race conditions on multiple simultaneous calls</a:t>
            </a:r>
            <a:endParaRPr sz="1100" dirty="0"/>
          </a:p>
          <a:p>
            <a:pPr marL="914400" lvl="1" indent="-304800" algn="l" rtl="0">
              <a:spcBef>
                <a:spcPts val="0"/>
              </a:spcBef>
              <a:spcAft>
                <a:spcPts val="0"/>
              </a:spcAft>
              <a:buSzPts val="1200"/>
              <a:buChar char="○"/>
            </a:pPr>
            <a:r>
              <a:rPr lang="en" sz="1100" dirty="0"/>
              <a:t>Set </a:t>
            </a:r>
            <a:r>
              <a:rPr lang="en" sz="1050" dirty="0">
                <a:solidFill>
                  <a:srgbClr val="37474F"/>
                </a:solidFill>
                <a:latin typeface="Roboto Mono"/>
                <a:ea typeface="Roboto Mono"/>
                <a:cs typeface="Roboto Mono"/>
                <a:sym typeface="Roboto Mono"/>
              </a:rPr>
              <a:t>Cache-Control: no-cache</a:t>
            </a:r>
            <a:r>
              <a:rPr lang="en" sz="1100" dirty="0"/>
              <a:t> HTTP header, otherwise the browser will likely cache the request</a:t>
            </a:r>
            <a:endParaRPr sz="1100" dirty="0"/>
          </a:p>
          <a:p>
            <a:pPr marL="457200" lvl="0" indent="-311150" algn="l" rtl="0">
              <a:spcBef>
                <a:spcPts val="0"/>
              </a:spcBef>
              <a:spcAft>
                <a:spcPts val="0"/>
              </a:spcAft>
              <a:buSzPts val="1300"/>
              <a:buChar char="●"/>
            </a:pPr>
            <a:r>
              <a:rPr lang="en" sz="1300" dirty="0"/>
              <a:t>Ajax was the backbone of the Web 2.0 movement(circa 2006)</a:t>
            </a:r>
          </a:p>
        </p:txBody>
      </p:sp>
      <p:sp>
        <p:nvSpPr>
          <p:cNvPr id="144" name="Google Shape;144;p26"/>
          <p:cNvSpPr txBox="1">
            <a:spLocks noGrp="1"/>
          </p:cNvSpPr>
          <p:nvPr>
            <p:ph type="body" idx="2"/>
          </p:nvPr>
        </p:nvSpPr>
        <p:spPr>
          <a:xfrm>
            <a:off x="4372200" y="1152475"/>
            <a:ext cx="4771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150">
              <a:solidFill>
                <a:srgbClr val="37474F"/>
              </a:solidFill>
              <a:latin typeface="Roboto Mono"/>
              <a:ea typeface="Roboto Mono"/>
              <a:cs typeface="Roboto Mono"/>
              <a:sym typeface="Roboto Mono"/>
            </a:endParaRPr>
          </a:p>
          <a:p>
            <a:pPr marL="0" lvl="0" indent="0" algn="l" rtl="0">
              <a:spcBef>
                <a:spcPts val="1600"/>
              </a:spcBef>
              <a:spcAft>
                <a:spcPts val="0"/>
              </a:spcAft>
              <a:buNone/>
            </a:pPr>
            <a:r>
              <a:rPr lang="en" sz="1150">
                <a:solidFill>
                  <a:srgbClr val="37474F"/>
                </a:solidFill>
                <a:latin typeface="Roboto Mono"/>
                <a:ea typeface="Roboto Mono"/>
                <a:cs typeface="Roboto Mono"/>
                <a:sym typeface="Roboto Mono"/>
              </a:rPr>
              <a:t>httpRequest = </a:t>
            </a:r>
            <a:r>
              <a:rPr lang="en" sz="1150">
                <a:solidFill>
                  <a:srgbClr val="3F51B5"/>
                </a:solidFill>
                <a:latin typeface="Roboto Mono"/>
                <a:ea typeface="Roboto Mono"/>
                <a:cs typeface="Roboto Mono"/>
                <a:sym typeface="Roboto Mono"/>
              </a:rPr>
              <a:t>new</a:t>
            </a:r>
            <a:r>
              <a:rPr lang="en" sz="1150">
                <a:solidFill>
                  <a:srgbClr val="37474F"/>
                </a:solidFill>
                <a:latin typeface="Roboto Mono"/>
                <a:ea typeface="Roboto Mono"/>
                <a:cs typeface="Roboto Mono"/>
                <a:sym typeface="Roboto Mono"/>
              </a:rPr>
              <a:t> </a:t>
            </a:r>
            <a:r>
              <a:rPr lang="en" sz="1150">
                <a:solidFill>
                  <a:srgbClr val="9C27B0"/>
                </a:solidFill>
                <a:latin typeface="Roboto Mono"/>
                <a:ea typeface="Roboto Mono"/>
                <a:cs typeface="Roboto Mono"/>
                <a:sym typeface="Roboto Mono"/>
              </a:rPr>
              <a:t>XMLHttpRequest</a:t>
            </a:r>
            <a:r>
              <a:rPr lang="en" sz="1150">
                <a:solidFill>
                  <a:srgbClr val="37474F"/>
                </a:solidFill>
                <a:latin typeface="Roboto Mono"/>
                <a:ea typeface="Roboto Mono"/>
                <a:cs typeface="Roboto Mono"/>
                <a:sym typeface="Roboto Mono"/>
              </a:rPr>
              <a:t>();</a:t>
            </a:r>
            <a:br>
              <a:rPr lang="en" sz="1150">
                <a:solidFill>
                  <a:srgbClr val="37474F"/>
                </a:solidFill>
                <a:latin typeface="Roboto Mono"/>
                <a:ea typeface="Roboto Mono"/>
                <a:cs typeface="Roboto Mono"/>
                <a:sym typeface="Roboto Mono"/>
              </a:rPr>
            </a:br>
            <a:r>
              <a:rPr lang="en" sz="1150">
                <a:solidFill>
                  <a:srgbClr val="37474F"/>
                </a:solidFill>
                <a:latin typeface="Roboto Mono"/>
                <a:ea typeface="Roboto Mono"/>
                <a:cs typeface="Roboto Mono"/>
                <a:sym typeface="Roboto Mono"/>
              </a:rPr>
              <a:t>httpRequest.open(</a:t>
            </a:r>
            <a:r>
              <a:rPr lang="en" sz="1150">
                <a:solidFill>
                  <a:srgbClr val="388E3C"/>
                </a:solidFill>
                <a:latin typeface="Roboto Mono"/>
                <a:ea typeface="Roboto Mono"/>
                <a:cs typeface="Roboto Mono"/>
                <a:sym typeface="Roboto Mono"/>
              </a:rPr>
              <a:t>'GET'</a:t>
            </a:r>
            <a:r>
              <a:rPr lang="en" sz="1150">
                <a:solidFill>
                  <a:srgbClr val="37474F"/>
                </a:solidFill>
                <a:latin typeface="Roboto Mono"/>
                <a:ea typeface="Roboto Mono"/>
                <a:cs typeface="Roboto Mono"/>
                <a:sym typeface="Roboto Mono"/>
              </a:rPr>
              <a:t>, </a:t>
            </a:r>
            <a:r>
              <a:rPr lang="en" sz="1150">
                <a:solidFill>
                  <a:srgbClr val="388E3C"/>
                </a:solidFill>
                <a:latin typeface="Roboto Mono"/>
                <a:ea typeface="Roboto Mono"/>
                <a:cs typeface="Roboto Mono"/>
                <a:sym typeface="Roboto Mono"/>
              </a:rPr>
              <a:t>'test.html'</a:t>
            </a:r>
            <a:r>
              <a:rPr lang="en" sz="1150">
                <a:solidFill>
                  <a:srgbClr val="37474F"/>
                </a:solidFill>
                <a:latin typeface="Roboto Mono"/>
                <a:ea typeface="Roboto Mono"/>
                <a:cs typeface="Roboto Mono"/>
                <a:sym typeface="Roboto Mono"/>
              </a:rPr>
              <a:t>);</a:t>
            </a:r>
            <a:br>
              <a:rPr lang="en" sz="1150">
                <a:solidFill>
                  <a:srgbClr val="37474F"/>
                </a:solidFill>
                <a:latin typeface="Roboto Mono"/>
                <a:ea typeface="Roboto Mono"/>
                <a:cs typeface="Roboto Mono"/>
                <a:sym typeface="Roboto Mono"/>
              </a:rPr>
            </a:br>
            <a:r>
              <a:rPr lang="en" sz="1150">
                <a:solidFill>
                  <a:srgbClr val="37474F"/>
                </a:solidFill>
                <a:latin typeface="Roboto Mono"/>
                <a:ea typeface="Roboto Mono"/>
                <a:cs typeface="Roboto Mono"/>
                <a:sym typeface="Roboto Mono"/>
              </a:rPr>
              <a:t>httpRequest.send();</a:t>
            </a:r>
            <a:br>
              <a:rPr lang="en" sz="1150">
                <a:solidFill>
                  <a:srgbClr val="37474F"/>
                </a:solidFill>
                <a:latin typeface="Roboto Mono"/>
                <a:ea typeface="Roboto Mono"/>
                <a:cs typeface="Roboto Mono"/>
                <a:sym typeface="Roboto Mono"/>
              </a:rPr>
            </a:br>
            <a:r>
              <a:rPr lang="en" sz="1150">
                <a:solidFill>
                  <a:srgbClr val="37474F"/>
                </a:solidFill>
                <a:latin typeface="Roboto Mono"/>
                <a:ea typeface="Roboto Mono"/>
                <a:cs typeface="Roboto Mono"/>
                <a:sym typeface="Roboto Mono"/>
              </a:rPr>
              <a:t>httpRequest.onreadystatechange = </a:t>
            </a:r>
            <a:r>
              <a:rPr lang="en" sz="1150">
                <a:solidFill>
                  <a:srgbClr val="3F51B5"/>
                </a:solidFill>
                <a:latin typeface="Roboto Mono"/>
                <a:ea typeface="Roboto Mono"/>
                <a:cs typeface="Roboto Mono"/>
                <a:sym typeface="Roboto Mono"/>
              </a:rPr>
              <a:t>function</a:t>
            </a:r>
            <a:r>
              <a:rPr lang="en" sz="1150">
                <a:solidFill>
                  <a:srgbClr val="37474F"/>
                </a:solidFill>
                <a:latin typeface="Roboto Mono"/>
                <a:ea typeface="Roboto Mono"/>
                <a:cs typeface="Roboto Mono"/>
                <a:sym typeface="Roboto Mono"/>
              </a:rPr>
              <a:t>(){</a:t>
            </a:r>
            <a:br>
              <a:rPr lang="en" sz="1150">
                <a:solidFill>
                  <a:srgbClr val="37474F"/>
                </a:solidFill>
                <a:latin typeface="Roboto Mono"/>
                <a:ea typeface="Roboto Mono"/>
                <a:cs typeface="Roboto Mono"/>
                <a:sym typeface="Roboto Mono"/>
              </a:rPr>
            </a:br>
            <a:r>
              <a:rPr lang="en" sz="1150">
                <a:solidFill>
                  <a:srgbClr val="37474F"/>
                </a:solidFill>
                <a:latin typeface="Roboto Mono"/>
                <a:ea typeface="Roboto Mono"/>
                <a:cs typeface="Roboto Mono"/>
                <a:sym typeface="Roboto Mono"/>
              </a:rPr>
              <a:t>    </a:t>
            </a:r>
            <a:r>
              <a:rPr lang="en" sz="1150">
                <a:solidFill>
                  <a:srgbClr val="D81B60"/>
                </a:solidFill>
                <a:latin typeface="Roboto Mono"/>
                <a:ea typeface="Roboto Mono"/>
                <a:cs typeface="Roboto Mono"/>
                <a:sym typeface="Roboto Mono"/>
              </a:rPr>
              <a:t>// Process the server response here.</a:t>
            </a:r>
            <a:br>
              <a:rPr lang="en" sz="1150">
                <a:solidFill>
                  <a:srgbClr val="D81B60"/>
                </a:solidFill>
                <a:latin typeface="Roboto Mono"/>
                <a:ea typeface="Roboto Mono"/>
                <a:cs typeface="Roboto Mono"/>
                <a:sym typeface="Roboto Mono"/>
              </a:rPr>
            </a:br>
            <a:r>
              <a:rPr lang="en" sz="1150">
                <a:solidFill>
                  <a:srgbClr val="D81B60"/>
                </a:solidFill>
                <a:latin typeface="Roboto Mono"/>
                <a:ea typeface="Roboto Mono"/>
                <a:cs typeface="Roboto Mono"/>
                <a:sym typeface="Roboto Mono"/>
              </a:rPr>
              <a:t>    // e.g. JSON.parse(httpRequest.responseText);</a:t>
            </a:r>
            <a:br>
              <a:rPr lang="en" sz="1150">
                <a:solidFill>
                  <a:srgbClr val="37474F"/>
                </a:solidFill>
                <a:latin typeface="Roboto Mono"/>
                <a:ea typeface="Roboto Mono"/>
                <a:cs typeface="Roboto Mono"/>
                <a:sym typeface="Roboto Mono"/>
              </a:rPr>
            </a:br>
            <a:r>
              <a:rPr lang="en" sz="1150">
                <a:solidFill>
                  <a:srgbClr val="37474F"/>
                </a:solidFill>
                <a:latin typeface="Roboto Mono"/>
                <a:ea typeface="Roboto Mono"/>
                <a:cs typeface="Roboto Mono"/>
                <a:sym typeface="Roboto Mono"/>
              </a:rPr>
              <a:t>};</a:t>
            </a:r>
            <a:endParaRPr sz="1150">
              <a:solidFill>
                <a:srgbClr val="37474F"/>
              </a:solidFill>
              <a:latin typeface="Roboto Mono"/>
              <a:ea typeface="Roboto Mono"/>
              <a:cs typeface="Roboto Mono"/>
              <a:sym typeface="Roboto Mono"/>
            </a:endParaRPr>
          </a:p>
          <a:p>
            <a:pPr marL="0" lvl="0" indent="0" algn="l" rtl="0">
              <a:spcBef>
                <a:spcPts val="1600"/>
              </a:spcBef>
              <a:spcAft>
                <a:spcPts val="1600"/>
              </a:spcAft>
              <a:buNone/>
            </a:pPr>
            <a:endParaRPr sz="1150">
              <a:solidFill>
                <a:srgbClr val="37474F"/>
              </a:solidFill>
              <a:latin typeface="Roboto Mono"/>
              <a:ea typeface="Roboto Mono"/>
              <a:cs typeface="Roboto Mono"/>
              <a:sym typeface="Roboto Mono"/>
            </a:endParaRPr>
          </a:p>
        </p:txBody>
      </p:sp>
      <p:sp>
        <p:nvSpPr>
          <p:cNvPr id="3" name="Callout: Up Arrow 2">
            <a:extLst>
              <a:ext uri="{FF2B5EF4-FFF2-40B4-BE49-F238E27FC236}">
                <a16:creationId xmlns:a16="http://schemas.microsoft.com/office/drawing/2014/main" id="{3521E077-CB0A-46E5-8D88-5189EC7B4076}"/>
              </a:ext>
            </a:extLst>
          </p:cNvPr>
          <p:cNvSpPr/>
          <p:nvPr/>
        </p:nvSpPr>
        <p:spPr>
          <a:xfrm>
            <a:off x="4929351" y="1918137"/>
            <a:ext cx="2406869" cy="2559269"/>
          </a:xfrm>
          <a:prstGeom prst="upArrowCallout">
            <a:avLst/>
          </a:prstGeom>
          <a:solidFill>
            <a:schemeClr val="lt1">
              <a:alpha val="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Enables RESTful operations/ verbs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8"/>
          <p:cNvSpPr txBox="1">
            <a:spLocks noGrp="1"/>
          </p:cNvSpPr>
          <p:nvPr>
            <p:ph type="body" idx="1"/>
          </p:nvPr>
        </p:nvSpPr>
        <p:spPr>
          <a:xfrm>
            <a:off x="311700" y="1350579"/>
            <a:ext cx="3999900" cy="3218296"/>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Originally created by </a:t>
            </a:r>
            <a:r>
              <a:rPr lang="en" u="sng" dirty="0">
                <a:solidFill>
                  <a:schemeClr val="hlink"/>
                </a:solidFill>
                <a:hlinkClick r:id="rId3"/>
              </a:rPr>
              <a:t>John Resig, RIT class of ‘05, CS Major</a:t>
            </a:r>
            <a:endParaRPr dirty="0"/>
          </a:p>
          <a:p>
            <a:pPr marL="914400" lvl="1" indent="-304800" algn="l" rtl="0">
              <a:spcBef>
                <a:spcPts val="0"/>
              </a:spcBef>
              <a:spcAft>
                <a:spcPts val="0"/>
              </a:spcAft>
              <a:buSzPts val="1200"/>
              <a:buChar char="○"/>
            </a:pPr>
            <a:r>
              <a:rPr lang="en" dirty="0"/>
              <a:t>Was the standard for web development for a long time - largely replaced by React.js, Angular.js, Vue.js, Ember.js</a:t>
            </a:r>
            <a:endParaRPr dirty="0"/>
          </a:p>
          <a:p>
            <a:pPr marL="914400" lvl="1" indent="-304800" algn="l" rtl="0">
              <a:spcBef>
                <a:spcPts val="0"/>
              </a:spcBef>
              <a:spcAft>
                <a:spcPts val="0"/>
              </a:spcAft>
              <a:buSzPts val="1200"/>
              <a:buChar char="○"/>
            </a:pPr>
            <a:r>
              <a:rPr lang="en" dirty="0"/>
              <a:t>Still </a:t>
            </a:r>
            <a:r>
              <a:rPr lang="en" i="1" dirty="0"/>
              <a:t>ubiquitous </a:t>
            </a:r>
            <a:r>
              <a:rPr lang="en" dirty="0"/>
              <a:t>today.</a:t>
            </a:r>
            <a:endParaRPr dirty="0"/>
          </a:p>
          <a:p>
            <a:pPr marL="914400" lvl="1" indent="-304800" algn="l" rtl="0">
              <a:spcBef>
                <a:spcPts val="0"/>
              </a:spcBef>
              <a:spcAft>
                <a:spcPts val="0"/>
              </a:spcAft>
              <a:buSzPts val="1200"/>
              <a:buChar char="○"/>
            </a:pPr>
            <a:r>
              <a:rPr lang="en" dirty="0"/>
              <a:t>Heavily influenced JS standards today</a:t>
            </a:r>
            <a:br>
              <a:rPr lang="en" dirty="0"/>
            </a:br>
            <a:r>
              <a:rPr lang="en" dirty="0"/>
              <a:t>e.g. Fetch API from jQuery’s $.ajax</a:t>
            </a:r>
            <a:endParaRPr dirty="0"/>
          </a:p>
          <a:p>
            <a:pPr marL="914400" lvl="1" indent="-304800" algn="l" rtl="0">
              <a:spcBef>
                <a:spcPts val="0"/>
              </a:spcBef>
              <a:spcAft>
                <a:spcPts val="0"/>
              </a:spcAft>
              <a:buSzPts val="1200"/>
              <a:buChar char="○"/>
            </a:pPr>
            <a:r>
              <a:rPr lang="en" i="1" dirty="0"/>
              <a:t>Huge</a:t>
            </a:r>
            <a:r>
              <a:rPr lang="en" dirty="0"/>
              <a:t> ecosystem of plugins</a:t>
            </a:r>
            <a:endParaRPr dirty="0"/>
          </a:p>
          <a:p>
            <a:pPr marL="457200" lvl="0" indent="-317500" algn="l" rtl="0">
              <a:spcBef>
                <a:spcPts val="0"/>
              </a:spcBef>
              <a:spcAft>
                <a:spcPts val="0"/>
              </a:spcAft>
              <a:buSzPts val="1400"/>
              <a:buChar char="●"/>
            </a:pPr>
            <a:r>
              <a:rPr lang="en" dirty="0"/>
              <a:t>In a nutshell: </a:t>
            </a:r>
            <a:r>
              <a:rPr lang="en" sz="1350" dirty="0">
                <a:solidFill>
                  <a:srgbClr val="37474F"/>
                </a:solidFill>
                <a:latin typeface="Roboto Mono"/>
                <a:ea typeface="Roboto Mono"/>
                <a:cs typeface="Roboto Mono"/>
                <a:sym typeface="Roboto Mono"/>
              </a:rPr>
              <a:t>$() … </a:t>
            </a:r>
            <a:r>
              <a:rPr lang="en-US" b="1" i="0" dirty="0">
                <a:solidFill>
                  <a:srgbClr val="000000"/>
                </a:solidFill>
                <a:effectLst/>
                <a:latin typeface="Verdana" panose="020B0604030504040204" pitchFamily="34" charset="0"/>
              </a:rPr>
              <a:t>$(</a:t>
            </a:r>
            <a:r>
              <a:rPr lang="en-US" b="1" i="1" dirty="0">
                <a:solidFill>
                  <a:srgbClr val="000000"/>
                </a:solidFill>
                <a:effectLst/>
                <a:latin typeface="Verdana" panose="020B0604030504040204" pitchFamily="34" charset="0"/>
              </a:rPr>
              <a:t>selector</a:t>
            </a:r>
            <a:r>
              <a:rPr lang="en-US" b="1" i="0" dirty="0">
                <a:solidFill>
                  <a:srgbClr val="000000"/>
                </a:solidFill>
                <a:effectLst/>
                <a:latin typeface="Verdana" panose="020B0604030504040204" pitchFamily="34" charset="0"/>
              </a:rPr>
              <a:t>).</a:t>
            </a:r>
            <a:r>
              <a:rPr lang="en-US" b="1" i="1" dirty="0">
                <a:solidFill>
                  <a:srgbClr val="000000"/>
                </a:solidFill>
                <a:effectLst/>
                <a:latin typeface="Verdana" panose="020B0604030504040204" pitchFamily="34" charset="0"/>
              </a:rPr>
              <a:t>action</a:t>
            </a:r>
            <a:r>
              <a:rPr lang="en-US" b="1" i="0" dirty="0">
                <a:solidFill>
                  <a:srgbClr val="000000"/>
                </a:solidFill>
                <a:effectLst/>
                <a:latin typeface="Verdana" panose="020B0604030504040204" pitchFamily="34" charset="0"/>
              </a:rPr>
              <a:t>()</a:t>
            </a:r>
            <a:endParaRPr dirty="0"/>
          </a:p>
          <a:p>
            <a:pPr marL="457200" lvl="0" indent="-317500" algn="l" rtl="0">
              <a:spcBef>
                <a:spcPts val="0"/>
              </a:spcBef>
              <a:spcAft>
                <a:spcPts val="0"/>
              </a:spcAft>
              <a:buSzPts val="1400"/>
              <a:buChar char="●"/>
            </a:pPr>
            <a:r>
              <a:rPr lang="en" dirty="0"/>
              <a:t>In a larger nutshell: DOM read-write in a compact, concise, readable way</a:t>
            </a:r>
            <a:endParaRPr dirty="0"/>
          </a:p>
          <a:p>
            <a:pPr marL="914400" lvl="1" indent="-304800" algn="l" rtl="0">
              <a:spcBef>
                <a:spcPts val="0"/>
              </a:spcBef>
              <a:spcAft>
                <a:spcPts val="0"/>
              </a:spcAft>
              <a:buSzPts val="1200"/>
              <a:buChar char="○"/>
            </a:pPr>
            <a:r>
              <a:rPr lang="en" dirty="0"/>
              <a:t>Method chaining</a:t>
            </a:r>
            <a:endParaRPr dirty="0"/>
          </a:p>
          <a:p>
            <a:pPr marL="914400" lvl="1" indent="-304800" algn="l" rtl="0">
              <a:spcBef>
                <a:spcPts val="0"/>
              </a:spcBef>
              <a:spcAft>
                <a:spcPts val="0"/>
              </a:spcAft>
              <a:buSzPts val="1200"/>
              <a:buChar char="○"/>
            </a:pPr>
            <a:r>
              <a:rPr lang="en" dirty="0"/>
              <a:t>CSS selection</a:t>
            </a:r>
            <a:endParaRPr dirty="0"/>
          </a:p>
          <a:p>
            <a:pPr marL="914400" lvl="1" indent="-304800" algn="l" rtl="0">
              <a:spcBef>
                <a:spcPts val="0"/>
              </a:spcBef>
              <a:spcAft>
                <a:spcPts val="0"/>
              </a:spcAft>
              <a:buSzPts val="1200"/>
              <a:buChar char="○"/>
            </a:pPr>
            <a:r>
              <a:rPr lang="en" dirty="0"/>
              <a:t>JS </a:t>
            </a:r>
            <a:r>
              <a:rPr lang="en" i="1" dirty="0"/>
              <a:t>looks </a:t>
            </a:r>
            <a:r>
              <a:rPr lang="en" dirty="0"/>
              <a:t>like HTML, making it easier to read and maintain</a:t>
            </a:r>
            <a:endParaRPr dirty="0"/>
          </a:p>
        </p:txBody>
      </p:sp>
      <p:sp>
        <p:nvSpPr>
          <p:cNvPr id="157" name="Google Shape;157;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jQuery – another way to use AJAX</a:t>
            </a:r>
            <a:endParaRPr dirty="0"/>
          </a:p>
        </p:txBody>
      </p:sp>
      <p:sp>
        <p:nvSpPr>
          <p:cNvPr id="158" name="Google Shape;158;p28"/>
          <p:cNvSpPr txBox="1">
            <a:spLocks noGrp="1"/>
          </p:cNvSpPr>
          <p:nvPr>
            <p:ph type="body" idx="2"/>
          </p:nvPr>
        </p:nvSpPr>
        <p:spPr>
          <a:xfrm>
            <a:off x="4871544" y="1462749"/>
            <a:ext cx="3960757" cy="3106125"/>
          </a:xfrm>
          <a:prstGeom prst="rect">
            <a:avLst/>
          </a:prstGeom>
        </p:spPr>
        <p:txBody>
          <a:bodyPr spcFirstLastPara="1" wrap="square" lIns="91425" tIns="91425" rIns="91425" bIns="91425" anchor="t" anchorCtr="0">
            <a:noAutofit/>
          </a:bodyPr>
          <a:lstStyle/>
          <a:p>
            <a:pPr marL="0" lvl="0" indent="0" algn="l" rtl="0">
              <a:spcBef>
                <a:spcPts val="1600"/>
              </a:spcBef>
              <a:spcAft>
                <a:spcPts val="0"/>
              </a:spcAft>
              <a:buNone/>
            </a:pPr>
            <a:r>
              <a:rPr lang="en" sz="1350" dirty="0">
                <a:solidFill>
                  <a:srgbClr val="37474F"/>
                </a:solidFill>
                <a:latin typeface="Roboto Mono"/>
                <a:ea typeface="Roboto Mono"/>
                <a:cs typeface="Roboto Mono"/>
                <a:sym typeface="Roboto Mono"/>
              </a:rPr>
              <a:t>$.ajax({</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  type: </a:t>
            </a:r>
            <a:r>
              <a:rPr lang="en" sz="1350" dirty="0">
                <a:solidFill>
                  <a:srgbClr val="388E3C"/>
                </a:solidFill>
                <a:latin typeface="Roboto Mono"/>
                <a:ea typeface="Roboto Mono"/>
                <a:cs typeface="Roboto Mono"/>
                <a:sym typeface="Roboto Mono"/>
              </a:rPr>
              <a:t>'POST'</a:t>
            </a:r>
            <a:r>
              <a:rPr lang="en" sz="1350" dirty="0">
                <a:solidFill>
                  <a:srgbClr val="37474F"/>
                </a:solidFill>
                <a:latin typeface="Roboto Mono"/>
                <a:ea typeface="Roboto Mono"/>
                <a:cs typeface="Roboto Mono"/>
                <a:sym typeface="Roboto Mono"/>
              </a:rPr>
              <a:t>,  </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  url: </a:t>
            </a:r>
            <a:r>
              <a:rPr lang="en" sz="1350" dirty="0">
                <a:solidFill>
                  <a:srgbClr val="388E3C"/>
                </a:solidFill>
                <a:latin typeface="Roboto Mono"/>
                <a:ea typeface="Roboto Mono"/>
                <a:cs typeface="Roboto Mono"/>
                <a:sym typeface="Roboto Mono"/>
              </a:rPr>
              <a:t>'/api/endpoint'</a:t>
            </a:r>
            <a:r>
              <a:rPr lang="en" sz="1350" dirty="0">
                <a:solidFill>
                  <a:srgbClr val="37474F"/>
                </a:solidFill>
                <a:latin typeface="Roboto Mono"/>
                <a:ea typeface="Roboto Mono"/>
                <a:cs typeface="Roboto Mono"/>
                <a:sym typeface="Roboto Mono"/>
              </a:rPr>
              <a:t>,</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  data: {</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    name : </a:t>
            </a:r>
            <a:r>
              <a:rPr lang="en" sz="1350" dirty="0">
                <a:solidFill>
                  <a:srgbClr val="388E3C"/>
                </a:solidFill>
                <a:latin typeface="Roboto Mono"/>
                <a:ea typeface="Roboto Mono"/>
                <a:cs typeface="Roboto Mono"/>
                <a:sym typeface="Roboto Mono"/>
              </a:rPr>
              <a:t>'Bono'</a:t>
            </a:r>
            <a:r>
              <a:rPr lang="en" sz="1350" dirty="0">
                <a:solidFill>
                  <a:srgbClr val="37474F"/>
                </a:solidFill>
                <a:latin typeface="Roboto Mono"/>
                <a:ea typeface="Roboto Mono"/>
                <a:cs typeface="Roboto Mono"/>
                <a:sym typeface="Roboto Mono"/>
              </a:rPr>
              <a:t>,</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    location : </a:t>
            </a:r>
            <a:r>
              <a:rPr lang="en" sz="1350" dirty="0">
                <a:solidFill>
                  <a:srgbClr val="388E3C"/>
                </a:solidFill>
                <a:latin typeface="Roboto Mono"/>
                <a:ea typeface="Roboto Mono"/>
                <a:cs typeface="Roboto Mono"/>
                <a:sym typeface="Roboto Mono"/>
              </a:rPr>
              <a:t>'Dublin, Ireland'</a:t>
            </a:r>
            <a:r>
              <a:rPr lang="en" sz="1350" dirty="0">
                <a:solidFill>
                  <a:srgbClr val="37474F"/>
                </a:solidFill>
                <a:latin typeface="Roboto Mono"/>
                <a:ea typeface="Roboto Mono"/>
                <a:cs typeface="Roboto Mono"/>
                <a:sym typeface="Roboto Mono"/>
              </a:rPr>
              <a:t>,</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  }</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}).then(</a:t>
            </a:r>
            <a:r>
              <a:rPr lang="en" sz="1350" dirty="0">
                <a:solidFill>
                  <a:srgbClr val="3F51B5"/>
                </a:solidFill>
                <a:latin typeface="Roboto Mono"/>
                <a:ea typeface="Roboto Mono"/>
                <a:cs typeface="Roboto Mono"/>
                <a:sym typeface="Roboto Mono"/>
              </a:rPr>
              <a:t>function</a:t>
            </a:r>
            <a:r>
              <a:rPr lang="en" sz="1350" dirty="0">
                <a:solidFill>
                  <a:srgbClr val="37474F"/>
                </a:solidFill>
                <a:latin typeface="Roboto Mono"/>
                <a:ea typeface="Roboto Mono"/>
                <a:cs typeface="Roboto Mono"/>
                <a:sym typeface="Roboto Mono"/>
              </a:rPr>
              <a:t>(msg) {..})</a:t>
            </a:r>
            <a:endParaRPr sz="1350" dirty="0">
              <a:solidFill>
                <a:srgbClr val="37474F"/>
              </a:solidFill>
              <a:latin typeface="Roboto Mono"/>
              <a:ea typeface="Roboto Mono"/>
              <a:cs typeface="Roboto Mono"/>
              <a:sym typeface="Roboto Mono"/>
            </a:endParaRPr>
          </a:p>
          <a:p>
            <a:pPr marL="0" lvl="0" indent="0" algn="l" rtl="0">
              <a:spcBef>
                <a:spcPts val="1600"/>
              </a:spcBef>
              <a:spcAft>
                <a:spcPts val="1600"/>
              </a:spcAft>
              <a:buNone/>
            </a:pPr>
            <a:endParaRPr dirty="0"/>
          </a:p>
        </p:txBody>
      </p:sp>
      <p:pic>
        <p:nvPicPr>
          <p:cNvPr id="159" name="Google Shape;159;p28"/>
          <p:cNvPicPr preferRelativeResize="0"/>
          <p:nvPr/>
        </p:nvPicPr>
        <p:blipFill>
          <a:blip r:embed="rId4">
            <a:alphaModFix/>
          </a:blip>
          <a:stretch>
            <a:fillRect/>
          </a:stretch>
        </p:blipFill>
        <p:spPr>
          <a:xfrm>
            <a:off x="7048500" y="0"/>
            <a:ext cx="2095500" cy="5143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Promises</a:t>
            </a:r>
            <a:endParaRPr/>
          </a:p>
        </p:txBody>
      </p:sp>
      <p:sp>
        <p:nvSpPr>
          <p:cNvPr id="122" name="Google Shape;122;p23"/>
          <p:cNvSpPr txBox="1">
            <a:spLocks noGrp="1"/>
          </p:cNvSpPr>
          <p:nvPr>
            <p:ph type="body" idx="1"/>
          </p:nvPr>
        </p:nvSpPr>
        <p:spPr>
          <a:xfrm>
            <a:off x="311700" y="1392621"/>
            <a:ext cx="3999900" cy="3176254"/>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“Object that represents the eventual completion or failure of an asynchronous operation”</a:t>
            </a:r>
            <a:endParaRPr dirty="0"/>
          </a:p>
          <a:p>
            <a:pPr marL="457200" lvl="0" indent="-317500" algn="l" rtl="0">
              <a:spcBef>
                <a:spcPts val="0"/>
              </a:spcBef>
              <a:spcAft>
                <a:spcPts val="0"/>
              </a:spcAft>
              <a:buSzPts val="1400"/>
              <a:buChar char="●"/>
            </a:pPr>
            <a:r>
              <a:rPr lang="en" dirty="0"/>
              <a:t>Promises allow for:</a:t>
            </a:r>
            <a:endParaRPr dirty="0"/>
          </a:p>
          <a:p>
            <a:pPr marL="914400" lvl="1" indent="-304800" algn="l" rtl="0">
              <a:spcBef>
                <a:spcPts val="0"/>
              </a:spcBef>
              <a:spcAft>
                <a:spcPts val="0"/>
              </a:spcAft>
              <a:buSzPts val="1200"/>
              <a:buChar char="○"/>
            </a:pPr>
            <a:r>
              <a:rPr lang="en" dirty="0"/>
              <a:t>Cleaner syntax</a:t>
            </a:r>
            <a:endParaRPr dirty="0"/>
          </a:p>
          <a:p>
            <a:pPr marL="914400" lvl="1" indent="-304800" algn="l" rtl="0">
              <a:spcBef>
                <a:spcPts val="0"/>
              </a:spcBef>
              <a:spcAft>
                <a:spcPts val="0"/>
              </a:spcAft>
              <a:buSzPts val="1200"/>
              <a:buChar char="○"/>
            </a:pPr>
            <a:r>
              <a:rPr lang="en" dirty="0"/>
              <a:t>More expressive chaining of operations</a:t>
            </a:r>
            <a:endParaRPr dirty="0"/>
          </a:p>
          <a:p>
            <a:pPr marL="914400" lvl="1" indent="-304800" algn="l" rtl="0">
              <a:spcBef>
                <a:spcPts val="0"/>
              </a:spcBef>
              <a:spcAft>
                <a:spcPts val="0"/>
              </a:spcAft>
              <a:buSzPts val="1200"/>
              <a:buChar char="○"/>
            </a:pPr>
            <a:r>
              <a:rPr lang="en" dirty="0"/>
              <a:t>Better browser optimization</a:t>
            </a:r>
            <a:endParaRPr dirty="0"/>
          </a:p>
          <a:p>
            <a:pPr marL="457200" lvl="0" indent="-317500" algn="l" rtl="0">
              <a:spcBef>
                <a:spcPts val="0"/>
              </a:spcBef>
              <a:spcAft>
                <a:spcPts val="0"/>
              </a:spcAft>
              <a:buSzPts val="1400"/>
              <a:buChar char="●"/>
            </a:pPr>
            <a:r>
              <a:rPr lang="en" dirty="0"/>
              <a:t>Three states</a:t>
            </a:r>
            <a:endParaRPr dirty="0"/>
          </a:p>
          <a:p>
            <a:pPr marL="914400" lvl="1" indent="-304800" algn="l" rtl="0">
              <a:spcBef>
                <a:spcPts val="0"/>
              </a:spcBef>
              <a:spcAft>
                <a:spcPts val="0"/>
              </a:spcAft>
              <a:buSzPts val="1200"/>
              <a:buChar char="○"/>
            </a:pPr>
            <a:r>
              <a:rPr lang="en" dirty="0"/>
              <a:t>Pending</a:t>
            </a:r>
            <a:endParaRPr dirty="0"/>
          </a:p>
          <a:p>
            <a:pPr marL="914400" lvl="1" indent="-304800" algn="l" rtl="0">
              <a:spcBef>
                <a:spcPts val="0"/>
              </a:spcBef>
              <a:spcAft>
                <a:spcPts val="0"/>
              </a:spcAft>
              <a:buSzPts val="1200"/>
              <a:buChar char="○"/>
            </a:pPr>
            <a:r>
              <a:rPr lang="en" dirty="0"/>
              <a:t>Fulfilled</a:t>
            </a:r>
            <a:endParaRPr dirty="0"/>
          </a:p>
          <a:p>
            <a:pPr marL="914400" lvl="1" indent="-304800" algn="l" rtl="0">
              <a:spcBef>
                <a:spcPts val="0"/>
              </a:spcBef>
              <a:spcAft>
                <a:spcPts val="0"/>
              </a:spcAft>
              <a:buSzPts val="1200"/>
              <a:buChar char="○"/>
            </a:pPr>
            <a:r>
              <a:rPr lang="en" dirty="0"/>
              <a:t>Rejected</a:t>
            </a:r>
            <a:endParaRPr dirty="0"/>
          </a:p>
          <a:p>
            <a:pPr marL="457200" lvl="0" indent="-317500" algn="l" rtl="0">
              <a:spcBef>
                <a:spcPts val="0"/>
              </a:spcBef>
              <a:spcAft>
                <a:spcPts val="0"/>
              </a:spcAft>
              <a:buSzPts val="1400"/>
              <a:buChar char="●"/>
            </a:pPr>
            <a:r>
              <a:rPr lang="en" dirty="0"/>
              <a:t>then(), catch(), and finally() allow for complex chains</a:t>
            </a:r>
            <a:endParaRPr dirty="0"/>
          </a:p>
          <a:p>
            <a:pPr marL="914400" lvl="0" indent="0" algn="l" rtl="0">
              <a:spcBef>
                <a:spcPts val="1600"/>
              </a:spcBef>
              <a:spcAft>
                <a:spcPts val="1600"/>
              </a:spcAft>
              <a:buNone/>
            </a:pPr>
            <a:endParaRPr dirty="0"/>
          </a:p>
        </p:txBody>
      </p:sp>
      <p:sp>
        <p:nvSpPr>
          <p:cNvPr id="123" name="Google Shape;123;p23"/>
          <p:cNvSpPr txBox="1">
            <a:spLocks noGrp="1"/>
          </p:cNvSpPr>
          <p:nvPr>
            <p:ph type="body" idx="2"/>
          </p:nvPr>
        </p:nvSpPr>
        <p:spPr>
          <a:xfrm>
            <a:off x="4832400" y="1392619"/>
            <a:ext cx="3999900" cy="317625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350" dirty="0">
                <a:solidFill>
                  <a:srgbClr val="3F51B5"/>
                </a:solidFill>
                <a:latin typeface="Roboto Mono"/>
                <a:ea typeface="Roboto Mono"/>
                <a:cs typeface="Roboto Mono"/>
                <a:sym typeface="Roboto Mono"/>
              </a:rPr>
              <a:t>const</a:t>
            </a:r>
            <a:r>
              <a:rPr lang="en" sz="1350" dirty="0">
                <a:solidFill>
                  <a:srgbClr val="37474F"/>
                </a:solidFill>
                <a:latin typeface="Roboto Mono"/>
                <a:ea typeface="Roboto Mono"/>
                <a:cs typeface="Roboto Mono"/>
                <a:sym typeface="Roboto Mono"/>
              </a:rPr>
              <a:t> myPromise =</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  (</a:t>
            </a:r>
            <a:r>
              <a:rPr lang="en" sz="1350" dirty="0">
                <a:solidFill>
                  <a:srgbClr val="3F51B5"/>
                </a:solidFill>
                <a:latin typeface="Roboto Mono"/>
                <a:ea typeface="Roboto Mono"/>
                <a:cs typeface="Roboto Mono"/>
                <a:sym typeface="Roboto Mono"/>
              </a:rPr>
              <a:t>new</a:t>
            </a:r>
            <a:r>
              <a:rPr lang="en" sz="1350" dirty="0">
                <a:solidFill>
                  <a:srgbClr val="37474F"/>
                </a:solidFill>
                <a:latin typeface="Roboto Mono"/>
                <a:ea typeface="Roboto Mono"/>
                <a:cs typeface="Roboto Mono"/>
                <a:sym typeface="Roboto Mono"/>
              </a:rPr>
              <a:t> </a:t>
            </a:r>
            <a:r>
              <a:rPr lang="en" sz="1350" dirty="0">
                <a:solidFill>
                  <a:srgbClr val="9C27B0"/>
                </a:solidFill>
                <a:latin typeface="Roboto Mono"/>
                <a:ea typeface="Roboto Mono"/>
                <a:cs typeface="Roboto Mono"/>
                <a:sym typeface="Roboto Mono"/>
              </a:rPr>
              <a:t>Promise</a:t>
            </a:r>
            <a:r>
              <a:rPr lang="en" sz="1350" dirty="0">
                <a:solidFill>
                  <a:srgbClr val="37474F"/>
                </a:solidFill>
                <a:latin typeface="Roboto Mono"/>
                <a:ea typeface="Roboto Mono"/>
                <a:cs typeface="Roboto Mono"/>
                <a:sym typeface="Roboto Mono"/>
              </a:rPr>
              <a:t>(myExecutorFunc))</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    .then(handleFulfilledA)</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    .then(handleFulfilledB)</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    .then(handleFulfilledC)</a:t>
            </a:r>
            <a:br>
              <a:rPr lang="en" sz="1350" dirty="0">
                <a:solidFill>
                  <a:srgbClr val="37474F"/>
                </a:solidFill>
                <a:latin typeface="Roboto Mono"/>
                <a:ea typeface="Roboto Mono"/>
                <a:cs typeface="Roboto Mono"/>
                <a:sym typeface="Roboto Mono"/>
              </a:rPr>
            </a:br>
            <a:r>
              <a:rPr lang="en" sz="1350" dirty="0">
                <a:solidFill>
                  <a:srgbClr val="37474F"/>
                </a:solidFill>
                <a:latin typeface="Roboto Mono"/>
                <a:ea typeface="Roboto Mono"/>
                <a:cs typeface="Roboto Mono"/>
                <a:sym typeface="Roboto Mono"/>
              </a:rPr>
              <a:t>    .</a:t>
            </a:r>
            <a:r>
              <a:rPr lang="en" sz="1350" dirty="0">
                <a:solidFill>
                  <a:srgbClr val="3F51B5"/>
                </a:solidFill>
                <a:latin typeface="Roboto Mono"/>
                <a:ea typeface="Roboto Mono"/>
                <a:cs typeface="Roboto Mono"/>
                <a:sym typeface="Roboto Mono"/>
              </a:rPr>
              <a:t>catch</a:t>
            </a:r>
            <a:r>
              <a:rPr lang="en" sz="1350" dirty="0">
                <a:solidFill>
                  <a:srgbClr val="37474F"/>
                </a:solidFill>
                <a:latin typeface="Roboto Mono"/>
                <a:ea typeface="Roboto Mono"/>
                <a:cs typeface="Roboto Mono"/>
                <a:sym typeface="Roboto Mono"/>
              </a:rPr>
              <a:t>(handleRejectedAny);</a:t>
            </a:r>
            <a:endParaRPr sz="1350" dirty="0">
              <a:solidFill>
                <a:srgbClr val="37474F"/>
              </a:solidFill>
              <a:latin typeface="Roboto Mono"/>
              <a:ea typeface="Roboto Mono"/>
              <a:cs typeface="Roboto Mono"/>
              <a:sym typeface="Roboto Mono"/>
            </a:endParaRPr>
          </a:p>
          <a:p>
            <a:pPr marL="0" lvl="0" indent="0" algn="l" rtl="0">
              <a:spcBef>
                <a:spcPts val="1600"/>
              </a:spcBef>
              <a:spcAft>
                <a:spcPts val="1600"/>
              </a:spcAft>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Fetch API</a:t>
            </a:r>
            <a:endParaRPr dirty="0"/>
          </a:p>
        </p:txBody>
      </p:sp>
      <p:sp>
        <p:nvSpPr>
          <p:cNvPr id="150" name="Google Shape;150;p27"/>
          <p:cNvSpPr txBox="1">
            <a:spLocks noGrp="1"/>
          </p:cNvSpPr>
          <p:nvPr>
            <p:ph type="body" idx="1"/>
          </p:nvPr>
        </p:nvSpPr>
        <p:spPr>
          <a:xfrm>
            <a:off x="311700" y="1387365"/>
            <a:ext cx="3999900" cy="3181509"/>
          </a:xfrm>
          <a:prstGeom prst="rect">
            <a:avLst/>
          </a:prstGeom>
        </p:spPr>
        <p:txBody>
          <a:bodyPr spcFirstLastPara="1" wrap="square" lIns="91425" tIns="91425" rIns="91425" bIns="91425" anchor="t" anchorCtr="0">
            <a:noAutofit/>
          </a:bodyPr>
          <a:lstStyle/>
          <a:p>
            <a:pPr marL="457200" lvl="0" indent="-317500" algn="l" rtl="0">
              <a:spcBef>
                <a:spcPts val="0"/>
              </a:spcBef>
              <a:spcAft>
                <a:spcPts val="0"/>
              </a:spcAft>
              <a:buSzPts val="1400"/>
              <a:buChar char="●"/>
            </a:pPr>
            <a:r>
              <a:rPr lang="en" dirty="0"/>
              <a:t>A newer update to Ajax </a:t>
            </a:r>
            <a:endParaRPr dirty="0"/>
          </a:p>
          <a:p>
            <a:pPr marL="914400" lvl="1" indent="-304800" algn="l" rtl="0">
              <a:spcBef>
                <a:spcPts val="0"/>
              </a:spcBef>
              <a:spcAft>
                <a:spcPts val="0"/>
              </a:spcAft>
              <a:buSzPts val="1200"/>
              <a:buChar char="○"/>
            </a:pPr>
            <a:r>
              <a:rPr lang="en" dirty="0"/>
              <a:t>Uses Promises</a:t>
            </a:r>
            <a:endParaRPr dirty="0"/>
          </a:p>
          <a:p>
            <a:pPr marL="1371600" lvl="2" indent="-304800" algn="l" rtl="0">
              <a:spcBef>
                <a:spcPts val="0"/>
              </a:spcBef>
              <a:spcAft>
                <a:spcPts val="0"/>
              </a:spcAft>
              <a:buSzPts val="1200"/>
              <a:buChar char="■"/>
            </a:pPr>
            <a:r>
              <a:rPr lang="en" dirty="0"/>
              <a:t>More complex dependency trees</a:t>
            </a:r>
            <a:endParaRPr dirty="0"/>
          </a:p>
          <a:p>
            <a:pPr marL="1371600" lvl="2" indent="-304800" algn="l" rtl="0">
              <a:spcBef>
                <a:spcPts val="0"/>
              </a:spcBef>
              <a:spcAft>
                <a:spcPts val="0"/>
              </a:spcAft>
              <a:buSzPts val="1200"/>
              <a:buChar char="■"/>
            </a:pPr>
            <a:r>
              <a:rPr lang="en" dirty="0"/>
              <a:t>Better async optimization</a:t>
            </a:r>
            <a:endParaRPr dirty="0"/>
          </a:p>
          <a:p>
            <a:pPr marL="914400" lvl="1" indent="-304800" algn="l" rtl="0">
              <a:spcBef>
                <a:spcPts val="0"/>
              </a:spcBef>
              <a:spcAft>
                <a:spcPts val="0"/>
              </a:spcAft>
              <a:buSzPts val="1200"/>
              <a:buChar char="○"/>
            </a:pPr>
            <a:r>
              <a:rPr lang="en" dirty="0"/>
              <a:t>Adheres more closely to CORS and Same Origin policies</a:t>
            </a:r>
            <a:endParaRPr dirty="0"/>
          </a:p>
          <a:p>
            <a:pPr marL="914400" lvl="1" indent="-304800" algn="l" rtl="0">
              <a:spcBef>
                <a:spcPts val="0"/>
              </a:spcBef>
              <a:spcAft>
                <a:spcPts val="0"/>
              </a:spcAft>
              <a:buSzPts val="1200"/>
              <a:buChar char="○"/>
            </a:pPr>
            <a:r>
              <a:rPr lang="en" dirty="0"/>
              <a:t>More secure defaults in general, e.g. more secure cookie handling</a:t>
            </a:r>
            <a:endParaRPr dirty="0"/>
          </a:p>
          <a:p>
            <a:pPr marL="914400" lvl="1" indent="-304800" algn="l" rtl="0">
              <a:spcBef>
                <a:spcPts val="0"/>
              </a:spcBef>
              <a:spcAft>
                <a:spcPts val="0"/>
              </a:spcAft>
              <a:buSzPts val="1200"/>
              <a:buChar char="○"/>
            </a:pPr>
            <a:r>
              <a:rPr lang="en" dirty="0"/>
              <a:t>Simpler API</a:t>
            </a:r>
            <a:endParaRPr dirty="0"/>
          </a:p>
          <a:p>
            <a:pPr marL="457200" lvl="0" indent="-317500" algn="l" rtl="0">
              <a:spcBef>
                <a:spcPts val="0"/>
              </a:spcBef>
              <a:spcAft>
                <a:spcPts val="0"/>
              </a:spcAft>
              <a:buSzPts val="1400"/>
              <a:buChar char="●"/>
            </a:pPr>
            <a:r>
              <a:rPr lang="en" dirty="0"/>
              <a:t>Always finishes</a:t>
            </a:r>
            <a:endParaRPr dirty="0"/>
          </a:p>
          <a:p>
            <a:pPr marL="914400" lvl="1" indent="-304800" algn="l" rtl="0">
              <a:spcBef>
                <a:spcPts val="0"/>
              </a:spcBef>
              <a:spcAft>
                <a:spcPts val="0"/>
              </a:spcAft>
              <a:buSzPts val="1200"/>
              <a:buChar char="○"/>
            </a:pPr>
            <a:r>
              <a:rPr lang="en" dirty="0"/>
              <a:t>Whether the request was successful or not</a:t>
            </a:r>
            <a:endParaRPr dirty="0"/>
          </a:p>
          <a:p>
            <a:pPr marL="914400" lvl="1" indent="-304800" algn="l" rtl="0">
              <a:spcBef>
                <a:spcPts val="0"/>
              </a:spcBef>
              <a:spcAft>
                <a:spcPts val="0"/>
              </a:spcAft>
              <a:buSzPts val="1200"/>
              <a:buChar char="○"/>
            </a:pPr>
            <a:r>
              <a:rPr lang="en" dirty="0"/>
              <a:t>e.g. An HTTP 500 isn’t an exception, it’s just part of the promise structure</a:t>
            </a:r>
            <a:endParaRPr dirty="0"/>
          </a:p>
          <a:p>
            <a:pPr marL="457200" lvl="0" indent="-317500" algn="l" rtl="0">
              <a:spcBef>
                <a:spcPts val="0"/>
              </a:spcBef>
              <a:spcAft>
                <a:spcPts val="0"/>
              </a:spcAft>
              <a:buSzPts val="1400"/>
              <a:buChar char="●"/>
            </a:pPr>
            <a:r>
              <a:rPr lang="en" dirty="0"/>
              <a:t>Better integration with Service Workers</a:t>
            </a:r>
            <a:endParaRPr dirty="0"/>
          </a:p>
        </p:txBody>
      </p:sp>
      <p:sp>
        <p:nvSpPr>
          <p:cNvPr id="151" name="Google Shape;151;p27"/>
          <p:cNvSpPr txBox="1">
            <a:spLocks noGrp="1"/>
          </p:cNvSpPr>
          <p:nvPr>
            <p:ph type="body" idx="2"/>
          </p:nvPr>
        </p:nvSpPr>
        <p:spPr>
          <a:xfrm>
            <a:off x="4832400" y="1466193"/>
            <a:ext cx="3999900" cy="2107773"/>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50" dirty="0">
                <a:solidFill>
                  <a:srgbClr val="37474F"/>
                </a:solidFill>
                <a:latin typeface="Roboto Mono"/>
                <a:ea typeface="Roboto Mono"/>
                <a:cs typeface="Roboto Mono"/>
                <a:sym typeface="Roboto Mono"/>
              </a:rPr>
              <a:t>l</a:t>
            </a:r>
            <a:r>
              <a:rPr lang="en" sz="1150" dirty="0">
                <a:solidFill>
                  <a:srgbClr val="37474F"/>
                </a:solidFill>
                <a:latin typeface="Roboto Mono"/>
                <a:ea typeface="Roboto Mono"/>
                <a:cs typeface="Roboto Mono"/>
                <a:sym typeface="Roboto Mono"/>
              </a:rPr>
              <a:t>et result = “”</a:t>
            </a:r>
          </a:p>
          <a:p>
            <a:pPr marL="0" lvl="0" indent="0" algn="l" rtl="0">
              <a:spcBef>
                <a:spcPts val="0"/>
              </a:spcBef>
              <a:spcAft>
                <a:spcPts val="0"/>
              </a:spcAft>
              <a:buNone/>
            </a:pPr>
            <a:r>
              <a:rPr lang="en" sz="1150" dirty="0">
                <a:solidFill>
                  <a:srgbClr val="37474F"/>
                </a:solidFill>
                <a:latin typeface="Roboto Mono"/>
                <a:ea typeface="Roboto Mono"/>
                <a:cs typeface="Roboto Mono"/>
                <a:sym typeface="Roboto Mono"/>
              </a:rPr>
              <a:t>fetch(</a:t>
            </a:r>
            <a:r>
              <a:rPr lang="en" sz="1150" dirty="0">
                <a:solidFill>
                  <a:srgbClr val="388E3C"/>
                </a:solidFill>
                <a:latin typeface="Roboto Mono"/>
                <a:ea typeface="Roboto Mono"/>
                <a:cs typeface="Roboto Mono"/>
                <a:sym typeface="Roboto Mono"/>
              </a:rPr>
              <a:t>'</a:t>
            </a:r>
            <a:r>
              <a:rPr lang="en" sz="1150" u="sng" dirty="0">
                <a:solidFill>
                  <a:schemeClr val="hlink"/>
                </a:solidFill>
                <a:latin typeface="Roboto Mono"/>
                <a:ea typeface="Roboto Mono"/>
                <a:cs typeface="Roboto Mono"/>
                <a:sym typeface="Roboto Mono"/>
                <a:hlinkClick r:id="rId3"/>
              </a:rPr>
              <a:t>http://example.com/movies.json</a:t>
            </a:r>
            <a:r>
              <a:rPr lang="en" sz="1150" dirty="0">
                <a:solidFill>
                  <a:srgbClr val="388E3C"/>
                </a:solidFill>
                <a:latin typeface="Roboto Mono"/>
                <a:ea typeface="Roboto Mono"/>
                <a:cs typeface="Roboto Mono"/>
                <a:sym typeface="Roboto Mono"/>
              </a:rPr>
              <a:t>'</a:t>
            </a:r>
            <a:r>
              <a:rPr lang="en" sz="1150" dirty="0">
                <a:solidFill>
                  <a:srgbClr val="37474F"/>
                </a:solidFill>
                <a:latin typeface="Roboto Mono"/>
                <a:ea typeface="Roboto Mono"/>
                <a:cs typeface="Roboto Mono"/>
                <a:sym typeface="Roboto Mono"/>
              </a:rPr>
              <a:t>)</a:t>
            </a:r>
            <a:br>
              <a:rPr lang="en" sz="1150" dirty="0">
                <a:solidFill>
                  <a:srgbClr val="37474F"/>
                </a:solidFill>
                <a:latin typeface="Roboto Mono"/>
                <a:ea typeface="Roboto Mono"/>
                <a:cs typeface="Roboto Mono"/>
                <a:sym typeface="Roboto Mono"/>
              </a:rPr>
            </a:br>
            <a:r>
              <a:rPr lang="en" sz="1150" dirty="0">
                <a:solidFill>
                  <a:srgbClr val="37474F"/>
                </a:solidFill>
                <a:latin typeface="Roboto Mono"/>
                <a:ea typeface="Roboto Mono"/>
                <a:cs typeface="Roboto Mono"/>
                <a:sym typeface="Roboto Mono"/>
              </a:rPr>
              <a:t>  .then((response) =&gt; {</a:t>
            </a:r>
            <a:br>
              <a:rPr lang="en" sz="1150" dirty="0">
                <a:solidFill>
                  <a:srgbClr val="37474F"/>
                </a:solidFill>
                <a:latin typeface="Roboto Mono"/>
                <a:ea typeface="Roboto Mono"/>
                <a:cs typeface="Roboto Mono"/>
                <a:sym typeface="Roboto Mono"/>
              </a:rPr>
            </a:br>
            <a:r>
              <a:rPr lang="en" sz="1150" dirty="0">
                <a:solidFill>
                  <a:srgbClr val="37474F"/>
                </a:solidFill>
                <a:latin typeface="Roboto Mono"/>
                <a:ea typeface="Roboto Mono"/>
                <a:cs typeface="Roboto Mono"/>
                <a:sym typeface="Roboto Mono"/>
              </a:rPr>
              <a:t>    </a:t>
            </a:r>
            <a:r>
              <a:rPr lang="en" sz="1150" dirty="0">
                <a:solidFill>
                  <a:srgbClr val="3F51B5"/>
                </a:solidFill>
                <a:latin typeface="Roboto Mono"/>
                <a:ea typeface="Roboto Mono"/>
                <a:cs typeface="Roboto Mono"/>
                <a:sym typeface="Roboto Mono"/>
              </a:rPr>
              <a:t>return</a:t>
            </a:r>
            <a:r>
              <a:rPr lang="en" sz="1150" dirty="0">
                <a:solidFill>
                  <a:srgbClr val="37474F"/>
                </a:solidFill>
                <a:latin typeface="Roboto Mono"/>
                <a:ea typeface="Roboto Mono"/>
                <a:cs typeface="Roboto Mono"/>
                <a:sym typeface="Roboto Mono"/>
              </a:rPr>
              <a:t> response.json();</a:t>
            </a:r>
            <a:br>
              <a:rPr lang="en" sz="1150" dirty="0">
                <a:solidFill>
                  <a:srgbClr val="37474F"/>
                </a:solidFill>
                <a:latin typeface="Roboto Mono"/>
                <a:ea typeface="Roboto Mono"/>
                <a:cs typeface="Roboto Mono"/>
                <a:sym typeface="Roboto Mono"/>
              </a:rPr>
            </a:br>
            <a:r>
              <a:rPr lang="en" sz="1150" dirty="0">
                <a:solidFill>
                  <a:srgbClr val="37474F"/>
                </a:solidFill>
                <a:latin typeface="Roboto Mono"/>
                <a:ea typeface="Roboto Mono"/>
                <a:cs typeface="Roboto Mono"/>
                <a:sym typeface="Roboto Mono"/>
              </a:rPr>
              <a:t>  })</a:t>
            </a:r>
            <a:br>
              <a:rPr lang="en" sz="1150" dirty="0">
                <a:solidFill>
                  <a:srgbClr val="37474F"/>
                </a:solidFill>
                <a:latin typeface="Roboto Mono"/>
                <a:ea typeface="Roboto Mono"/>
                <a:cs typeface="Roboto Mono"/>
                <a:sym typeface="Roboto Mono"/>
              </a:rPr>
            </a:br>
            <a:r>
              <a:rPr lang="en" sz="1150" dirty="0">
                <a:solidFill>
                  <a:srgbClr val="37474F"/>
                </a:solidFill>
                <a:latin typeface="Roboto Mono"/>
                <a:ea typeface="Roboto Mono"/>
                <a:cs typeface="Roboto Mono"/>
                <a:sym typeface="Roboto Mono"/>
              </a:rPr>
              <a:t>  .then((data) =&gt; {</a:t>
            </a:r>
          </a:p>
          <a:p>
            <a:pPr marL="0" lvl="0" indent="0" algn="l" rtl="0">
              <a:spcBef>
                <a:spcPts val="0"/>
              </a:spcBef>
              <a:spcAft>
                <a:spcPts val="0"/>
              </a:spcAft>
              <a:buNone/>
            </a:pPr>
            <a:r>
              <a:rPr lang="en" sz="1150" dirty="0">
                <a:solidFill>
                  <a:srgbClr val="37474F"/>
                </a:solidFill>
                <a:latin typeface="Roboto Mono"/>
                <a:ea typeface="Roboto Mono"/>
                <a:cs typeface="Roboto Mono"/>
                <a:sym typeface="Roboto Mono"/>
              </a:rPr>
              <a:t>     result = data;</a:t>
            </a:r>
            <a:br>
              <a:rPr lang="en" sz="1150" dirty="0">
                <a:solidFill>
                  <a:srgbClr val="37474F"/>
                </a:solidFill>
                <a:latin typeface="Roboto Mono"/>
                <a:ea typeface="Roboto Mono"/>
                <a:cs typeface="Roboto Mono"/>
                <a:sym typeface="Roboto Mono"/>
              </a:rPr>
            </a:br>
            <a:r>
              <a:rPr lang="en" sz="1150" dirty="0">
                <a:solidFill>
                  <a:srgbClr val="37474F"/>
                </a:solidFill>
                <a:latin typeface="Roboto Mono"/>
                <a:ea typeface="Roboto Mono"/>
                <a:cs typeface="Roboto Mono"/>
                <a:sym typeface="Roboto Mono"/>
              </a:rPr>
              <a:t>    console.log(data);</a:t>
            </a:r>
            <a:br>
              <a:rPr lang="en" sz="1150" dirty="0">
                <a:solidFill>
                  <a:srgbClr val="37474F"/>
                </a:solidFill>
                <a:latin typeface="Roboto Mono"/>
                <a:ea typeface="Roboto Mono"/>
                <a:cs typeface="Roboto Mono"/>
                <a:sym typeface="Roboto Mono"/>
              </a:rPr>
            </a:br>
            <a:r>
              <a:rPr lang="en" sz="1150" dirty="0">
                <a:solidFill>
                  <a:srgbClr val="37474F"/>
                </a:solidFill>
                <a:latin typeface="Roboto Mono"/>
                <a:ea typeface="Roboto Mono"/>
                <a:cs typeface="Roboto Mono"/>
                <a:sym typeface="Roboto Mono"/>
              </a:rPr>
              <a:t>  });</a:t>
            </a:r>
          </a:p>
          <a:p>
            <a:pPr marL="0" lvl="0" indent="0" algn="l" rtl="0">
              <a:spcBef>
                <a:spcPts val="0"/>
              </a:spcBef>
              <a:spcAft>
                <a:spcPts val="0"/>
              </a:spcAft>
              <a:buNone/>
            </a:pPr>
            <a:endParaRPr lang="en" sz="115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 sz="1150" dirty="0">
                <a:solidFill>
                  <a:srgbClr val="37474F"/>
                </a:solidFill>
                <a:latin typeface="Roboto Mono"/>
                <a:ea typeface="Roboto Mono"/>
                <a:cs typeface="Roboto Mono"/>
                <a:sym typeface="Roboto Mono"/>
              </a:rPr>
              <a:t>  console.log(“A new beginning”)</a:t>
            </a:r>
          </a:p>
          <a:p>
            <a:pPr marL="0" lvl="0" indent="0" algn="l" rtl="0">
              <a:spcBef>
                <a:spcPts val="0"/>
              </a:spcBef>
              <a:spcAft>
                <a:spcPts val="0"/>
              </a:spcAft>
              <a:buNone/>
            </a:pPr>
            <a:r>
              <a:rPr lang="en" sz="1150" dirty="0">
                <a:solidFill>
                  <a:srgbClr val="37474F"/>
                </a:solidFill>
                <a:latin typeface="Roboto Mono"/>
                <a:ea typeface="Roboto Mono"/>
                <a:cs typeface="Roboto Mono"/>
                <a:sym typeface="Roboto Mono"/>
              </a:rPr>
              <a:t>  console.log(result);</a:t>
            </a:r>
            <a:endParaRPr sz="1150" dirty="0">
              <a:solidFill>
                <a:srgbClr val="37474F"/>
              </a:solidFill>
              <a:latin typeface="Roboto Mono"/>
              <a:ea typeface="Roboto Mono"/>
              <a:cs typeface="Roboto Mono"/>
              <a:sym typeface="Roboto Mono"/>
            </a:endParaRPr>
          </a:p>
          <a:p>
            <a:pPr marL="0" lvl="0" indent="0" algn="l" rtl="0">
              <a:spcBef>
                <a:spcPts val="1600"/>
              </a:spcBef>
              <a:spcAft>
                <a:spcPts val="1600"/>
              </a:spcAft>
              <a:buNone/>
            </a:pPr>
            <a:endParaRPr sz="1200" dirty="0"/>
          </a:p>
        </p:txBody>
      </p:sp>
      <p:sp>
        <p:nvSpPr>
          <p:cNvPr id="3" name="Callout: Up Arrow 2">
            <a:extLst>
              <a:ext uri="{FF2B5EF4-FFF2-40B4-BE49-F238E27FC236}">
                <a16:creationId xmlns:a16="http://schemas.microsoft.com/office/drawing/2014/main" id="{77A16CEA-B1FC-7600-ABA3-ABB1DB69AA37}"/>
              </a:ext>
            </a:extLst>
          </p:cNvPr>
          <p:cNvSpPr/>
          <p:nvPr/>
        </p:nvSpPr>
        <p:spPr>
          <a:xfrm>
            <a:off x="4889811" y="3484756"/>
            <a:ext cx="3250580" cy="1084118"/>
          </a:xfrm>
          <a:prstGeom prst="upArrowCallou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dirty="0"/>
              <a:t>Beware!  Anything OUTSIDE fetch/then will run asynchronously!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F372D-6C2A-6715-2AB7-F2246A5B627E}"/>
              </a:ext>
            </a:extLst>
          </p:cNvPr>
          <p:cNvSpPr>
            <a:spLocks noGrp="1"/>
          </p:cNvSpPr>
          <p:nvPr>
            <p:ph type="title"/>
          </p:nvPr>
        </p:nvSpPr>
        <p:spPr/>
        <p:txBody>
          <a:bodyPr/>
          <a:lstStyle/>
          <a:p>
            <a:r>
              <a:rPr lang="en-US" dirty="0"/>
              <a:t>async/ await</a:t>
            </a:r>
          </a:p>
        </p:txBody>
      </p:sp>
      <p:sp>
        <p:nvSpPr>
          <p:cNvPr id="5" name="Content Placeholder 4">
            <a:extLst>
              <a:ext uri="{FF2B5EF4-FFF2-40B4-BE49-F238E27FC236}">
                <a16:creationId xmlns:a16="http://schemas.microsoft.com/office/drawing/2014/main" id="{0AB03F10-36C1-E0BD-2082-CE9EA98E9CF1}"/>
              </a:ext>
            </a:extLst>
          </p:cNvPr>
          <p:cNvSpPr>
            <a:spLocks noGrp="1"/>
          </p:cNvSpPr>
          <p:nvPr>
            <p:ph idx="1"/>
          </p:nvPr>
        </p:nvSpPr>
        <p:spPr/>
        <p:txBody>
          <a:bodyPr/>
          <a:lstStyle/>
          <a:p>
            <a:pPr marL="0" lvl="0" indent="0" algn="l" rtl="0">
              <a:spcBef>
                <a:spcPts val="0"/>
              </a:spcBef>
              <a:spcAft>
                <a:spcPts val="0"/>
              </a:spcAft>
              <a:buNone/>
            </a:pPr>
            <a:r>
              <a:rPr lang="en-US" sz="1600" dirty="0">
                <a:solidFill>
                  <a:srgbClr val="37474F"/>
                </a:solidFill>
                <a:latin typeface="Roboto Mono"/>
                <a:ea typeface="Roboto Mono"/>
                <a:cs typeface="Roboto Mono"/>
                <a:sym typeface="Roboto Mono"/>
              </a:rPr>
              <a:t>let result = “default”;</a:t>
            </a:r>
          </a:p>
          <a:p>
            <a:pPr marL="0" lvl="0" indent="0" algn="l" rtl="0">
              <a:spcBef>
                <a:spcPts val="0"/>
              </a:spcBef>
              <a:spcAft>
                <a:spcPts val="0"/>
              </a:spcAft>
              <a:buNone/>
            </a:pPr>
            <a:r>
              <a:rPr lang="en-US" sz="1600" dirty="0">
                <a:solidFill>
                  <a:srgbClr val="37474F"/>
                </a:solidFill>
                <a:latin typeface="Roboto Mono"/>
                <a:ea typeface="Roboto Mono"/>
                <a:cs typeface="Roboto Mono"/>
                <a:sym typeface="Roboto Mono"/>
              </a:rPr>
              <a:t>let response = await fetch(</a:t>
            </a:r>
            <a:r>
              <a:rPr lang="en-US" sz="1600" dirty="0">
                <a:solidFill>
                  <a:srgbClr val="388E3C"/>
                </a:solidFill>
                <a:latin typeface="Roboto Mono"/>
                <a:ea typeface="Roboto Mono"/>
                <a:cs typeface="Roboto Mono"/>
                <a:sym typeface="Roboto Mono"/>
              </a:rPr>
              <a:t>'</a:t>
            </a:r>
            <a:r>
              <a:rPr lang="en-US" sz="1600" u="sng" dirty="0">
                <a:solidFill>
                  <a:schemeClr val="hlink"/>
                </a:solidFill>
                <a:latin typeface="Roboto Mono"/>
                <a:ea typeface="Roboto Mono"/>
                <a:cs typeface="Roboto Mono"/>
                <a:sym typeface="Roboto Mono"/>
                <a:hlinkClick r:id="rId2"/>
              </a:rPr>
              <a:t>http://example.com/</a:t>
            </a:r>
            <a:r>
              <a:rPr lang="en-US" sz="1600" u="sng" dirty="0" err="1">
                <a:solidFill>
                  <a:schemeClr val="hlink"/>
                </a:solidFill>
                <a:latin typeface="Roboto Mono"/>
                <a:ea typeface="Roboto Mono"/>
                <a:cs typeface="Roboto Mono"/>
                <a:sym typeface="Roboto Mono"/>
                <a:hlinkClick r:id="rId2"/>
              </a:rPr>
              <a:t>movies.json</a:t>
            </a:r>
            <a:r>
              <a:rPr lang="en-US" sz="1600" dirty="0">
                <a:solidFill>
                  <a:srgbClr val="388E3C"/>
                </a:solidFill>
                <a:latin typeface="Roboto Mono"/>
                <a:ea typeface="Roboto Mono"/>
                <a:cs typeface="Roboto Mono"/>
                <a:sym typeface="Roboto Mono"/>
              </a:rPr>
              <a:t>’</a:t>
            </a:r>
            <a:r>
              <a:rPr lang="en-US" sz="1600" dirty="0">
                <a:solidFill>
                  <a:srgbClr val="37474F"/>
                </a:solidFill>
                <a:latin typeface="Roboto Mono"/>
                <a:ea typeface="Roboto Mono"/>
                <a:cs typeface="Roboto Mono"/>
                <a:sym typeface="Roboto Mono"/>
              </a:rPr>
              <a:t>)</a:t>
            </a:r>
            <a:br>
              <a:rPr lang="en-US" sz="1600" dirty="0">
                <a:solidFill>
                  <a:srgbClr val="37474F"/>
                </a:solidFill>
                <a:latin typeface="Roboto Mono"/>
                <a:ea typeface="Roboto Mono"/>
                <a:cs typeface="Roboto Mono"/>
                <a:sym typeface="Roboto Mono"/>
              </a:rPr>
            </a:br>
            <a:endParaRPr lang="en-US" sz="1600" dirty="0">
              <a:solidFill>
                <a:srgbClr val="37474F"/>
              </a:solidFill>
              <a:latin typeface="Roboto Mono"/>
              <a:ea typeface="Roboto Mono"/>
              <a:cs typeface="Roboto Mono"/>
              <a:sym typeface="Roboto Mono"/>
            </a:endParaRPr>
          </a:p>
          <a:p>
            <a:pPr marL="0" lvl="0" indent="0" algn="l" rtl="0">
              <a:spcBef>
                <a:spcPts val="0"/>
              </a:spcBef>
              <a:spcAft>
                <a:spcPts val="0"/>
              </a:spcAft>
              <a:buNone/>
            </a:pPr>
            <a:r>
              <a:rPr lang="en-US" sz="1600" dirty="0">
                <a:solidFill>
                  <a:srgbClr val="37474F"/>
                </a:solidFill>
                <a:latin typeface="Roboto Mono"/>
                <a:ea typeface="Roboto Mono"/>
                <a:cs typeface="Roboto Mono"/>
                <a:sym typeface="Roboto Mono"/>
              </a:rPr>
              <a:t>let data = await </a:t>
            </a:r>
            <a:r>
              <a:rPr lang="en-US" sz="1600" dirty="0" err="1">
                <a:solidFill>
                  <a:srgbClr val="37474F"/>
                </a:solidFill>
                <a:latin typeface="Roboto Mono"/>
                <a:ea typeface="Roboto Mono"/>
                <a:cs typeface="Roboto Mono"/>
                <a:sym typeface="Roboto Mono"/>
              </a:rPr>
              <a:t>response.json</a:t>
            </a:r>
            <a:r>
              <a:rPr lang="en-US" sz="1600" dirty="0">
                <a:solidFill>
                  <a:srgbClr val="37474F"/>
                </a:solidFill>
                <a:latin typeface="Roboto Mono"/>
                <a:ea typeface="Roboto Mono"/>
                <a:cs typeface="Roboto Mono"/>
                <a:sym typeface="Roboto Mono"/>
              </a:rPr>
              <a:t>();</a:t>
            </a:r>
          </a:p>
          <a:p>
            <a:pPr marL="0" lvl="0" indent="0" algn="l" rtl="0">
              <a:spcBef>
                <a:spcPts val="0"/>
              </a:spcBef>
              <a:spcAft>
                <a:spcPts val="0"/>
              </a:spcAft>
              <a:buNone/>
            </a:pPr>
            <a:r>
              <a:rPr lang="en-US" sz="1600" dirty="0">
                <a:solidFill>
                  <a:srgbClr val="37474F"/>
                </a:solidFill>
                <a:latin typeface="Roboto Mono"/>
                <a:ea typeface="Roboto Mono"/>
                <a:cs typeface="Roboto Mono"/>
                <a:sym typeface="Roboto Mono"/>
              </a:rPr>
              <a:t>result = data;</a:t>
            </a:r>
          </a:p>
          <a:p>
            <a:pPr marL="0" lvl="0" indent="0" algn="l" rtl="0">
              <a:spcBef>
                <a:spcPts val="0"/>
              </a:spcBef>
              <a:spcAft>
                <a:spcPts val="0"/>
              </a:spcAft>
              <a:buNone/>
            </a:pPr>
            <a:r>
              <a:rPr lang="en-US" sz="1600" dirty="0">
                <a:solidFill>
                  <a:srgbClr val="37474F"/>
                </a:solidFill>
                <a:latin typeface="Roboto Mono"/>
                <a:ea typeface="Roboto Mono"/>
                <a:cs typeface="Roboto Mono"/>
                <a:sym typeface="Roboto Mono"/>
              </a:rPr>
              <a:t> console.log(“A new beginning”)</a:t>
            </a:r>
          </a:p>
          <a:p>
            <a:pPr marL="0" lvl="0" indent="0" algn="l" rtl="0">
              <a:spcBef>
                <a:spcPts val="0"/>
              </a:spcBef>
              <a:spcAft>
                <a:spcPts val="0"/>
              </a:spcAft>
              <a:buNone/>
            </a:pPr>
            <a:r>
              <a:rPr lang="en-US" sz="1600" dirty="0">
                <a:solidFill>
                  <a:srgbClr val="37474F"/>
                </a:solidFill>
                <a:latin typeface="Roboto Mono"/>
                <a:ea typeface="Roboto Mono"/>
                <a:cs typeface="Roboto Mono"/>
                <a:sym typeface="Roboto Mono"/>
              </a:rPr>
              <a:t> console.log(result);</a:t>
            </a:r>
          </a:p>
          <a:p>
            <a:endParaRPr lang="en-US" dirty="0"/>
          </a:p>
        </p:txBody>
      </p:sp>
      <p:sp>
        <p:nvSpPr>
          <p:cNvPr id="6" name="TextBox 5">
            <a:extLst>
              <a:ext uri="{FF2B5EF4-FFF2-40B4-BE49-F238E27FC236}">
                <a16:creationId xmlns:a16="http://schemas.microsoft.com/office/drawing/2014/main" id="{C3162967-875F-07C3-3989-7DE325460D42}"/>
              </a:ext>
            </a:extLst>
          </p:cNvPr>
          <p:cNvSpPr txBox="1"/>
          <p:nvPr/>
        </p:nvSpPr>
        <p:spPr>
          <a:xfrm>
            <a:off x="925551" y="3949401"/>
            <a:ext cx="6172200" cy="646331"/>
          </a:xfrm>
          <a:prstGeom prst="rect">
            <a:avLst/>
          </a:prstGeom>
          <a:noFill/>
        </p:spPr>
        <p:txBody>
          <a:bodyPr wrap="square" rtlCol="0">
            <a:spAutoFit/>
          </a:bodyPr>
          <a:lstStyle/>
          <a:p>
            <a:r>
              <a:rPr lang="en-US" dirty="0"/>
              <a:t>Forces synchronous </a:t>
            </a:r>
            <a:r>
              <a:rPr lang="en-US" dirty="0" err="1"/>
              <a:t>behaviour</a:t>
            </a:r>
            <a:endParaRPr lang="en-US" dirty="0"/>
          </a:p>
          <a:p>
            <a:r>
              <a:rPr lang="en-US" dirty="0"/>
              <a:t>Function must be declared ‘async’</a:t>
            </a:r>
          </a:p>
        </p:txBody>
      </p:sp>
    </p:spTree>
    <p:extLst>
      <p:ext uri="{BB962C8B-B14F-4D97-AF65-F5344CB8AC3E}">
        <p14:creationId xmlns:p14="http://schemas.microsoft.com/office/powerpoint/2010/main" val="791639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B67F9-4491-4780-8BFC-6346D586997E}"/>
              </a:ext>
            </a:extLst>
          </p:cNvPr>
          <p:cNvSpPr>
            <a:spLocks noGrp="1"/>
          </p:cNvSpPr>
          <p:nvPr>
            <p:ph type="title"/>
          </p:nvPr>
        </p:nvSpPr>
        <p:spPr/>
        <p:txBody>
          <a:bodyPr/>
          <a:lstStyle/>
          <a:p>
            <a:r>
              <a:rPr lang="en-US" dirty="0"/>
              <a:t>React and REST (POST and GET example)</a:t>
            </a:r>
          </a:p>
        </p:txBody>
      </p:sp>
      <p:sp>
        <p:nvSpPr>
          <p:cNvPr id="3" name="Content Placeholder 2">
            <a:extLst>
              <a:ext uri="{FF2B5EF4-FFF2-40B4-BE49-F238E27FC236}">
                <a16:creationId xmlns:a16="http://schemas.microsoft.com/office/drawing/2014/main" id="{3CE90173-0FE2-4B3A-8DC9-AFDD0E5B5167}"/>
              </a:ext>
            </a:extLst>
          </p:cNvPr>
          <p:cNvSpPr>
            <a:spLocks noGrp="1"/>
          </p:cNvSpPr>
          <p:nvPr>
            <p:ph sz="half" idx="1"/>
          </p:nvPr>
        </p:nvSpPr>
        <p:spPr>
          <a:xfrm>
            <a:off x="45721" y="1388535"/>
            <a:ext cx="3442546" cy="3017520"/>
          </a:xfrm>
        </p:spPr>
        <p:txBody>
          <a:bodyPr>
            <a:normAutofit fontScale="62500" lnSpcReduction="20000"/>
          </a:bodyPr>
          <a:lstStyle/>
          <a:p>
            <a:pPr>
              <a:spcBef>
                <a:spcPts val="200"/>
              </a:spcBef>
            </a:pP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doPost</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spcBef>
                <a:spcPts val="200"/>
              </a:spcBef>
            </a:pP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fetch</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coursedata</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p>
          <a:p>
            <a:pPr>
              <a:spcBef>
                <a:spcPts val="200"/>
              </a:spcBef>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method:</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'POST'</a:t>
            </a:r>
            <a:r>
              <a:rPr lang="en-US" b="0" dirty="0">
                <a:solidFill>
                  <a:srgbClr val="000000"/>
                </a:solidFill>
                <a:effectLst/>
                <a:latin typeface="Consolas" panose="020B0609020204030204" pitchFamily="49" charset="0"/>
              </a:rPr>
              <a:t>,</a:t>
            </a:r>
          </a:p>
          <a:p>
            <a:pPr>
              <a:spcBef>
                <a:spcPts val="200"/>
              </a:spcBef>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body:</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JSON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stringify</a:t>
            </a:r>
            <a:r>
              <a:rPr lang="en-US" b="0" dirty="0">
                <a:solidFill>
                  <a:srgbClr val="000000"/>
                </a:solidFill>
                <a:effectLst/>
                <a:latin typeface="Consolas" panose="020B0609020204030204" pitchFamily="49" charset="0"/>
              </a:rPr>
              <a:t>({</a:t>
            </a:r>
          </a:p>
          <a:p>
            <a:pPr>
              <a:spcBef>
                <a:spcPts val="200"/>
              </a:spcBef>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title: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'New title added'</a:t>
            </a:r>
            <a:r>
              <a:rPr lang="en-US" b="0" dirty="0">
                <a:solidFill>
                  <a:srgbClr val="000000"/>
                </a:solidFill>
                <a:effectLst/>
                <a:latin typeface="Consolas" panose="020B0609020204030204" pitchFamily="49" charset="0"/>
              </a:rPr>
              <a:t>,</a:t>
            </a:r>
          </a:p>
          <a:p>
            <a:pPr>
              <a:spcBef>
                <a:spcPts val="200"/>
              </a:spcBef>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body:</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'New body added. Hello body.'</a:t>
            </a:r>
            <a:r>
              <a:rPr lang="en-US" b="0" dirty="0">
                <a:solidFill>
                  <a:srgbClr val="000000"/>
                </a:solidFill>
                <a:effectLst/>
                <a:latin typeface="Consolas" panose="020B0609020204030204" pitchFamily="49" charset="0"/>
              </a:rPr>
              <a:t>,</a:t>
            </a:r>
          </a:p>
          <a:p>
            <a:pPr>
              <a:spcBef>
                <a:spcPts val="200"/>
              </a:spcBef>
            </a:pP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userId</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a:t>
            </a:r>
            <a:endParaRPr lang="en-US" b="0" dirty="0">
              <a:solidFill>
                <a:srgbClr val="000000"/>
              </a:solidFill>
              <a:effectLst/>
              <a:latin typeface="Consolas" panose="020B0609020204030204" pitchFamily="49" charset="0"/>
            </a:endParaRPr>
          </a:p>
          <a:p>
            <a:pPr>
              <a:spcBef>
                <a:spcPts val="200"/>
              </a:spcBef>
            </a:pPr>
            <a:r>
              <a:rPr lang="en-US" b="0" dirty="0">
                <a:solidFill>
                  <a:srgbClr val="000000"/>
                </a:solidFill>
                <a:effectLst/>
                <a:latin typeface="Consolas" panose="020B0609020204030204" pitchFamily="49" charset="0"/>
              </a:rPr>
              <a:t>            }),</a:t>
            </a:r>
          </a:p>
          <a:p>
            <a:pPr>
              <a:spcBef>
                <a:spcPts val="200"/>
              </a:spcBef>
            </a:pP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headers:</a:t>
            </a:r>
            <a:r>
              <a:rPr lang="en-US" b="0" dirty="0">
                <a:solidFill>
                  <a:srgbClr val="000000"/>
                </a:solidFill>
                <a:effectLst/>
                <a:latin typeface="Consolas" panose="020B0609020204030204" pitchFamily="49" charset="0"/>
              </a:rPr>
              <a:t> {</a:t>
            </a:r>
          </a:p>
          <a:p>
            <a:pPr>
              <a:spcBef>
                <a:spcPts val="200"/>
              </a:spcBef>
            </a:pP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"Content-type"</a:t>
            </a:r>
            <a:r>
              <a:rPr lang="en-US" b="0" dirty="0">
                <a:solidFill>
                  <a:srgbClr val="001080"/>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"application/json; charset=UTF-8"</a:t>
            </a:r>
            <a:endParaRPr lang="en-US" b="0" dirty="0">
              <a:solidFill>
                <a:srgbClr val="000000"/>
              </a:solidFill>
              <a:effectLst/>
              <a:latin typeface="Consolas" panose="020B0609020204030204" pitchFamily="49" charset="0"/>
            </a:endParaRPr>
          </a:p>
          <a:p>
            <a:pPr>
              <a:spcBef>
                <a:spcPts val="200"/>
              </a:spcBef>
            </a:pPr>
            <a:r>
              <a:rPr lang="en-US" b="0" dirty="0">
                <a:solidFill>
                  <a:srgbClr val="000000"/>
                </a:solidFill>
                <a:effectLst/>
                <a:latin typeface="Consolas" panose="020B0609020204030204" pitchFamily="49" charset="0"/>
              </a:rPr>
              <a:t>            }</a:t>
            </a:r>
          </a:p>
          <a:p>
            <a:pPr>
              <a:spcBef>
                <a:spcPts val="200"/>
              </a:spcBef>
            </a:pP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then</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response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pPr>
              <a:spcBef>
                <a:spcPts val="200"/>
              </a:spcBef>
            </a:pP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response</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json</a:t>
            </a:r>
            <a:r>
              <a:rPr lang="en-US" b="0" dirty="0">
                <a:solidFill>
                  <a:srgbClr val="000000"/>
                </a:solidFill>
                <a:effectLst/>
                <a:latin typeface="Consolas" panose="020B0609020204030204" pitchFamily="49" charset="0"/>
              </a:rPr>
              <a:t>()</a:t>
            </a:r>
          </a:p>
          <a:p>
            <a:pPr>
              <a:spcBef>
                <a:spcPts val="200"/>
              </a:spcBef>
            </a:pP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then</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json</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pPr>
              <a:spcBef>
                <a:spcPts val="200"/>
              </a:spcBef>
            </a:pP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this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setState</a:t>
            </a:r>
            <a:r>
              <a:rPr lang="en-US" b="0" dirty="0">
                <a:solidFill>
                  <a:srgbClr val="000000"/>
                </a:solidFill>
                <a:effectLst/>
                <a:latin typeface="Consolas" panose="020B0609020204030204" pitchFamily="49" charset="0"/>
              </a:rPr>
              <a:t>({</a:t>
            </a:r>
          </a:p>
          <a:p>
            <a:pPr>
              <a:spcBef>
                <a:spcPts val="200"/>
              </a:spcBef>
            </a:pP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user:json</a:t>
            </a:r>
            <a:endParaRPr lang="en-US" b="0" dirty="0">
              <a:solidFill>
                <a:srgbClr val="000000"/>
              </a:solidFill>
              <a:effectLst/>
              <a:latin typeface="Consolas" panose="020B0609020204030204" pitchFamily="49" charset="0"/>
            </a:endParaRPr>
          </a:p>
          <a:p>
            <a:pPr>
              <a:spcBef>
                <a:spcPts val="200"/>
              </a:spcBef>
            </a:pPr>
            <a:r>
              <a:rPr lang="en-US" b="0" dirty="0">
                <a:solidFill>
                  <a:srgbClr val="000000"/>
                </a:solidFill>
                <a:effectLst/>
                <a:latin typeface="Consolas" panose="020B0609020204030204" pitchFamily="49" charset="0"/>
              </a:rPr>
              <a:t>            });</a:t>
            </a:r>
          </a:p>
          <a:p>
            <a:pPr>
              <a:spcBef>
                <a:spcPts val="200"/>
              </a:spcBef>
            </a:pPr>
            <a:r>
              <a:rPr lang="en-US" b="0" dirty="0">
                <a:solidFill>
                  <a:srgbClr val="000000"/>
                </a:solidFill>
                <a:effectLst/>
                <a:latin typeface="Consolas" panose="020B0609020204030204" pitchFamily="49" charset="0"/>
              </a:rPr>
              <a:t>        });</a:t>
            </a:r>
          </a:p>
          <a:p>
            <a:pPr>
              <a:spcBef>
                <a:spcPts val="200"/>
              </a:spcBef>
            </a:pPr>
            <a:r>
              <a:rPr lang="en-US" b="0" dirty="0">
                <a:solidFill>
                  <a:srgbClr val="000000"/>
                </a:solidFill>
                <a:effectLst/>
                <a:latin typeface="Consolas" panose="020B0609020204030204" pitchFamily="49" charset="0"/>
              </a:rPr>
              <a:t>    }</a:t>
            </a:r>
          </a:p>
          <a:p>
            <a:pPr>
              <a:spcBef>
                <a:spcPts val="200"/>
              </a:spcBef>
            </a:pPr>
            <a:endParaRPr lang="en-US" dirty="0"/>
          </a:p>
        </p:txBody>
      </p:sp>
      <p:sp>
        <p:nvSpPr>
          <p:cNvPr id="4" name="Content Placeholder 3">
            <a:extLst>
              <a:ext uri="{FF2B5EF4-FFF2-40B4-BE49-F238E27FC236}">
                <a16:creationId xmlns:a16="http://schemas.microsoft.com/office/drawing/2014/main" id="{74D8E2EE-BA1F-400C-9834-F4343F98EA98}"/>
              </a:ext>
            </a:extLst>
          </p:cNvPr>
          <p:cNvSpPr>
            <a:spLocks noGrp="1"/>
          </p:cNvSpPr>
          <p:nvPr>
            <p:ph sz="half" idx="2"/>
          </p:nvPr>
        </p:nvSpPr>
        <p:spPr>
          <a:xfrm>
            <a:off x="3488267" y="1384301"/>
            <a:ext cx="5499099" cy="3017520"/>
          </a:xfrm>
        </p:spPr>
        <p:txBody>
          <a:bodyPr>
            <a:normAutofit fontScale="62500" lnSpcReduction="20000"/>
          </a:bodyPr>
          <a:lstStyle/>
          <a:p>
            <a:pPr>
              <a:spcBef>
                <a:spcPts val="200"/>
              </a:spcBef>
            </a:pPr>
            <a:r>
              <a:rPr lang="en-US" sz="1800" b="0" dirty="0">
                <a:solidFill>
                  <a:srgbClr val="000000"/>
                </a:solidFill>
                <a:effectLst/>
                <a:latin typeface="Consolas" panose="020B0609020204030204" pitchFamily="49" charset="0"/>
              </a:rPr>
              <a:t>    </a:t>
            </a:r>
            <a:r>
              <a:rPr lang="en-US" sz="1800" b="0" dirty="0" err="1">
                <a:solidFill>
                  <a:srgbClr val="795E26"/>
                </a:solidFill>
                <a:effectLst/>
                <a:latin typeface="Consolas" panose="020B0609020204030204" pitchFamily="49" charset="0"/>
              </a:rPr>
              <a:t>fetchData</a:t>
            </a:r>
            <a:r>
              <a:rPr lang="en-US" sz="1800" b="0" dirty="0">
                <a:solidFill>
                  <a:srgbClr val="000000"/>
                </a:solidFill>
                <a:effectLst/>
                <a:latin typeface="Consolas" panose="020B0609020204030204" pitchFamily="49" charset="0"/>
              </a:rPr>
              <a:t> = ()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p>
          <a:p>
            <a:pPr>
              <a:spcBef>
                <a:spcPts val="200"/>
              </a:spcBef>
            </a:pPr>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//In </a:t>
            </a:r>
            <a:r>
              <a:rPr lang="en-US" sz="1800" b="0" dirty="0" err="1">
                <a:solidFill>
                  <a:srgbClr val="008000"/>
                </a:solidFill>
                <a:effectLst/>
                <a:latin typeface="Consolas" panose="020B0609020204030204" pitchFamily="49" charset="0"/>
              </a:rPr>
              <a:t>package.json</a:t>
            </a:r>
            <a:r>
              <a:rPr lang="en-US" sz="1800" b="0" dirty="0">
                <a:solidFill>
                  <a:srgbClr val="008000"/>
                </a:solidFill>
                <a:effectLst/>
                <a:latin typeface="Consolas" panose="020B0609020204030204" pitchFamily="49" charset="0"/>
              </a:rPr>
              <a:t> add "proxy": "http://localhost:5000" </a:t>
            </a:r>
            <a:endParaRPr lang="en-US" sz="1800" b="0" dirty="0">
              <a:solidFill>
                <a:srgbClr val="000000"/>
              </a:solidFill>
              <a:effectLst/>
              <a:latin typeface="Consolas" panose="020B0609020204030204" pitchFamily="49" charset="0"/>
            </a:endParaRPr>
          </a:p>
          <a:p>
            <a:pPr>
              <a:spcBef>
                <a:spcPts val="200"/>
              </a:spcBef>
            </a:pPr>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//This will allow redirect to REST </a:t>
            </a:r>
            <a:r>
              <a:rPr lang="en-US" sz="1800" b="0" dirty="0" err="1">
                <a:solidFill>
                  <a:srgbClr val="008000"/>
                </a:solidFill>
                <a:effectLst/>
                <a:latin typeface="Consolas" panose="020B0609020204030204" pitchFamily="49" charset="0"/>
              </a:rPr>
              <a:t>api</a:t>
            </a:r>
            <a:r>
              <a:rPr lang="en-US" sz="1800" b="0" dirty="0">
                <a:solidFill>
                  <a:srgbClr val="008000"/>
                </a:solidFill>
                <a:effectLst/>
                <a:latin typeface="Consolas" panose="020B0609020204030204" pitchFamily="49" charset="0"/>
              </a:rPr>
              <a:t> in Flask w/o CORS errors</a:t>
            </a:r>
            <a:endParaRPr lang="en-US" sz="1800" b="0" dirty="0">
              <a:solidFill>
                <a:srgbClr val="000000"/>
              </a:solidFill>
              <a:effectLst/>
              <a:latin typeface="Consolas" panose="020B0609020204030204" pitchFamily="49" charset="0"/>
            </a:endParaRPr>
          </a:p>
          <a:p>
            <a:pPr>
              <a:spcBef>
                <a:spcPts val="200"/>
              </a:spcBef>
            </a:pP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fetch</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getdata</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//Or whatever your API endpoint is</a:t>
            </a:r>
            <a:endParaRPr lang="en-US" sz="1800" b="0" dirty="0">
              <a:solidFill>
                <a:srgbClr val="000000"/>
              </a:solidFill>
              <a:effectLst/>
              <a:latin typeface="Consolas" panose="020B0609020204030204" pitchFamily="49" charset="0"/>
            </a:endParaRPr>
          </a:p>
          <a:p>
            <a:pPr>
              <a:spcBef>
                <a:spcPts val="200"/>
              </a:spcBef>
            </a:pP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then</a:t>
            </a:r>
            <a:r>
              <a:rPr lang="en-US" sz="1800" b="0" dirty="0">
                <a:solidFill>
                  <a:srgbClr val="000000"/>
                </a:solidFill>
                <a:effectLst/>
                <a:latin typeface="Consolas" panose="020B0609020204030204" pitchFamily="49" charset="0"/>
              </a:rPr>
              <a:t>(</a:t>
            </a:r>
            <a:r>
              <a:rPr lang="en-US" sz="1800" b="0" dirty="0">
                <a:solidFill>
                  <a:srgbClr val="001080"/>
                </a:solidFill>
                <a:effectLst/>
                <a:latin typeface="Consolas" panose="020B0609020204030204" pitchFamily="49" charset="0"/>
              </a:rPr>
              <a:t>response</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response</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json</a:t>
            </a:r>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//The promise response </a:t>
            </a:r>
            <a:r>
              <a:rPr lang="en-US" sz="1800" b="0" dirty="0">
                <a:solidFill>
                  <a:srgbClr val="000000"/>
                </a:solidFill>
                <a:effectLst/>
                <a:latin typeface="Consolas" panose="020B0609020204030204" pitchFamily="49" charset="0"/>
              </a:rPr>
              <a:t>            .</a:t>
            </a:r>
            <a:r>
              <a:rPr lang="en-US" sz="1800" b="0" dirty="0">
                <a:solidFill>
                  <a:srgbClr val="795E26"/>
                </a:solidFill>
                <a:effectLst/>
                <a:latin typeface="Consolas" panose="020B0609020204030204" pitchFamily="49" charset="0"/>
              </a:rPr>
              <a:t>then</a:t>
            </a:r>
            <a:r>
              <a:rPr lang="en-US" sz="1800" b="0" dirty="0">
                <a:solidFill>
                  <a:srgbClr val="000000"/>
                </a:solidFill>
                <a:effectLst/>
                <a:latin typeface="Consolas" panose="020B0609020204030204" pitchFamily="49" charset="0"/>
              </a:rPr>
              <a:t> (</a:t>
            </a:r>
            <a:r>
              <a:rPr lang="en-US" sz="1800" b="0" dirty="0" err="1">
                <a:solidFill>
                  <a:srgbClr val="001080"/>
                </a:solidFill>
                <a:effectLst/>
                <a:latin typeface="Consolas" panose="020B0609020204030204" pitchFamily="49" charset="0"/>
              </a:rPr>
              <a:t>jsonOutput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=&gt;</a:t>
            </a:r>
            <a:r>
              <a:rPr lang="en-US" sz="1800" b="0" dirty="0">
                <a:solidFill>
                  <a:srgbClr val="000000"/>
                </a:solidFill>
                <a:effectLst/>
                <a:latin typeface="Consolas" panose="020B0609020204030204" pitchFamily="49" charset="0"/>
              </a:rPr>
              <a:t> </a:t>
            </a:r>
            <a:r>
              <a:rPr lang="en-US" sz="1800" b="0" dirty="0">
                <a:solidFill>
                  <a:srgbClr val="008000"/>
                </a:solidFill>
                <a:effectLst/>
                <a:latin typeface="Consolas" panose="020B0609020204030204" pitchFamily="49" charset="0"/>
              </a:rPr>
              <a:t>//</a:t>
            </a:r>
            <a:r>
              <a:rPr lang="en-US" sz="1800" b="0" dirty="0" err="1">
                <a:solidFill>
                  <a:srgbClr val="008000"/>
                </a:solidFill>
                <a:effectLst/>
                <a:latin typeface="Consolas" panose="020B0609020204030204" pitchFamily="49" charset="0"/>
              </a:rPr>
              <a:t>jsonOutput</a:t>
            </a:r>
            <a:r>
              <a:rPr lang="en-US" sz="1800" b="0" dirty="0">
                <a:solidFill>
                  <a:srgbClr val="008000"/>
                </a:solidFill>
                <a:effectLst/>
                <a:latin typeface="Consolas" panose="020B0609020204030204" pitchFamily="49" charset="0"/>
              </a:rPr>
              <a:t> now has result</a:t>
            </a:r>
            <a:endParaRPr lang="en-US" sz="1800" b="0" dirty="0">
              <a:solidFill>
                <a:srgbClr val="000000"/>
              </a:solidFill>
              <a:effectLst/>
              <a:latin typeface="Consolas" panose="020B0609020204030204" pitchFamily="49" charset="0"/>
            </a:endParaRPr>
          </a:p>
          <a:p>
            <a:pPr>
              <a:spcBef>
                <a:spcPts val="200"/>
              </a:spcBef>
            </a:pPr>
            <a:r>
              <a:rPr lang="en-US" sz="1800" b="0" dirty="0">
                <a:solidFill>
                  <a:srgbClr val="000000"/>
                </a:solidFill>
                <a:effectLst/>
                <a:latin typeface="Consolas" panose="020B0609020204030204" pitchFamily="49" charset="0"/>
              </a:rPr>
              <a:t>                    {</a:t>
            </a:r>
          </a:p>
          <a:p>
            <a:pPr>
              <a:spcBef>
                <a:spcPts val="200"/>
              </a:spcBef>
            </a:pPr>
            <a:r>
              <a:rPr lang="en-US" sz="1800" b="0" dirty="0">
                <a:solidFill>
                  <a:srgbClr val="000000"/>
                </a:solidFill>
                <a:effectLst/>
                <a:latin typeface="Consolas" panose="020B0609020204030204" pitchFamily="49" charset="0"/>
              </a:rPr>
              <a:t>                        </a:t>
            </a:r>
            <a:r>
              <a:rPr lang="en-US" sz="1800" b="0" dirty="0" err="1">
                <a:solidFill>
                  <a:srgbClr val="0000FF"/>
                </a:solidFill>
                <a:effectLst/>
                <a:latin typeface="Consolas" panose="020B0609020204030204" pitchFamily="49" charset="0"/>
              </a:rPr>
              <a:t>this</a:t>
            </a:r>
            <a:r>
              <a:rPr lang="en-US" sz="1800" b="0" dirty="0" err="1">
                <a:solidFill>
                  <a:srgbClr val="000000"/>
                </a:solidFill>
                <a:effectLst/>
                <a:latin typeface="Consolas" panose="020B0609020204030204" pitchFamily="49" charset="0"/>
              </a:rPr>
              <a:t>.</a:t>
            </a:r>
            <a:r>
              <a:rPr lang="en-US" sz="1800" b="0" dirty="0" err="1">
                <a:solidFill>
                  <a:srgbClr val="795E26"/>
                </a:solidFill>
                <a:effectLst/>
                <a:latin typeface="Consolas" panose="020B0609020204030204" pitchFamily="49" charset="0"/>
              </a:rPr>
              <a:t>formatData</a:t>
            </a:r>
            <a:r>
              <a:rPr lang="en-US" sz="1800" b="0" dirty="0">
                <a:solidFill>
                  <a:srgbClr val="000000"/>
                </a:solidFill>
                <a:effectLst/>
                <a:latin typeface="Consolas" panose="020B0609020204030204" pitchFamily="49" charset="0"/>
              </a:rPr>
              <a:t>(</a:t>
            </a:r>
            <a:r>
              <a:rPr lang="en-US" sz="1800" b="0" dirty="0" err="1">
                <a:solidFill>
                  <a:srgbClr val="001080"/>
                </a:solidFill>
                <a:effectLst/>
                <a:latin typeface="Consolas" panose="020B0609020204030204" pitchFamily="49" charset="0"/>
              </a:rPr>
              <a:t>jsonOutput</a:t>
            </a:r>
            <a:r>
              <a:rPr lang="en-US" sz="1800" b="0" dirty="0">
                <a:solidFill>
                  <a:srgbClr val="000000"/>
                </a:solidFill>
                <a:effectLst/>
                <a:latin typeface="Consolas" panose="020B0609020204030204" pitchFamily="49" charset="0"/>
              </a:rPr>
              <a:t>); </a:t>
            </a:r>
          </a:p>
          <a:p>
            <a:pPr lvl="2">
              <a:spcBef>
                <a:spcPts val="200"/>
              </a:spcBef>
            </a:pPr>
            <a:r>
              <a:rPr lang="en-US" sz="1350" dirty="0">
                <a:solidFill>
                  <a:srgbClr val="000000"/>
                </a:solidFill>
                <a:latin typeface="Consolas" panose="020B0609020204030204" pitchFamily="49" charset="0"/>
              </a:rPr>
              <a:t>   </a:t>
            </a:r>
            <a:r>
              <a:rPr lang="en-US" sz="1350" b="0" dirty="0">
                <a:solidFill>
                  <a:srgbClr val="008000"/>
                </a:solidFill>
                <a:effectLst/>
                <a:latin typeface="Consolas" panose="020B0609020204030204" pitchFamily="49" charset="0"/>
              </a:rPr>
              <a:t>//Set the data so your component can use it in the page</a:t>
            </a:r>
            <a:endParaRPr lang="en-US" sz="1350" b="0" dirty="0">
              <a:solidFill>
                <a:srgbClr val="000000"/>
              </a:solidFill>
              <a:effectLst/>
              <a:latin typeface="Consolas" panose="020B0609020204030204" pitchFamily="49" charset="0"/>
            </a:endParaRPr>
          </a:p>
          <a:p>
            <a:pPr>
              <a:spcBef>
                <a:spcPts val="200"/>
              </a:spcBef>
            </a:pPr>
            <a:r>
              <a:rPr lang="en-US" sz="1800" b="0" dirty="0">
                <a:solidFill>
                  <a:srgbClr val="000000"/>
                </a:solidFill>
                <a:effectLst/>
                <a:latin typeface="Consolas" panose="020B0609020204030204" pitchFamily="49" charset="0"/>
              </a:rPr>
              <a:t>                    }</a:t>
            </a:r>
          </a:p>
          <a:p>
            <a:pPr>
              <a:spcBef>
                <a:spcPts val="200"/>
              </a:spcBef>
            </a:pPr>
            <a:r>
              <a:rPr lang="en-US" sz="1800" b="0" dirty="0">
                <a:solidFill>
                  <a:srgbClr val="000000"/>
                </a:solidFill>
                <a:effectLst/>
                <a:latin typeface="Consolas" panose="020B0609020204030204" pitchFamily="49" charset="0"/>
              </a:rPr>
              <a:t>                )</a:t>
            </a:r>
          </a:p>
          <a:p>
            <a:pPr>
              <a:spcBef>
                <a:spcPts val="200"/>
              </a:spcBef>
            </a:pPr>
            <a:r>
              <a:rPr lang="en-US" sz="1800" b="0" dirty="0">
                <a:solidFill>
                  <a:srgbClr val="000000"/>
                </a:solidFill>
                <a:effectLst/>
                <a:latin typeface="Consolas" panose="020B0609020204030204" pitchFamily="49" charset="0"/>
              </a:rPr>
              <a:t>        }</a:t>
            </a:r>
          </a:p>
          <a:p>
            <a:pPr>
              <a:spcBef>
                <a:spcPts val="200"/>
              </a:spcBef>
            </a:pPr>
            <a:endParaRPr lang="en-US" dirty="0"/>
          </a:p>
        </p:txBody>
      </p:sp>
      <p:sp>
        <p:nvSpPr>
          <p:cNvPr id="5" name="TextBox 4">
            <a:extLst>
              <a:ext uri="{FF2B5EF4-FFF2-40B4-BE49-F238E27FC236}">
                <a16:creationId xmlns:a16="http://schemas.microsoft.com/office/drawing/2014/main" id="{837D99D9-4612-43C5-8363-D8AEA3B66A21}"/>
              </a:ext>
            </a:extLst>
          </p:cNvPr>
          <p:cNvSpPr txBox="1"/>
          <p:nvPr/>
        </p:nvSpPr>
        <p:spPr>
          <a:xfrm>
            <a:off x="2819400" y="3530600"/>
            <a:ext cx="3814233" cy="923330"/>
          </a:xfrm>
          <a:prstGeom prst="rect">
            <a:avLst/>
          </a:prstGeom>
          <a:noFill/>
        </p:spPr>
        <p:txBody>
          <a:bodyPr wrap="square" rtlCol="0">
            <a:spAutoFit/>
          </a:bodyPr>
          <a:lstStyle/>
          <a:p>
            <a:r>
              <a:rPr lang="en-US" dirty="0"/>
              <a:t>We use ‘fetch’ and ‘promises’</a:t>
            </a:r>
          </a:p>
          <a:p>
            <a:r>
              <a:rPr lang="en-US" dirty="0"/>
              <a:t>This allows async API calls, then handle the return data and process as needed</a:t>
            </a:r>
          </a:p>
        </p:txBody>
      </p:sp>
    </p:spTree>
    <p:extLst>
      <p:ext uri="{BB962C8B-B14F-4D97-AF65-F5344CB8AC3E}">
        <p14:creationId xmlns:p14="http://schemas.microsoft.com/office/powerpoint/2010/main" val="307611013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F879D-59BD-4879-96D8-047EDE31C955}"/>
              </a:ext>
            </a:extLst>
          </p:cNvPr>
          <p:cNvSpPr>
            <a:spLocks noGrp="1"/>
          </p:cNvSpPr>
          <p:nvPr>
            <p:ph type="title"/>
          </p:nvPr>
        </p:nvSpPr>
        <p:spPr/>
        <p:txBody>
          <a:bodyPr/>
          <a:lstStyle/>
          <a:p>
            <a:r>
              <a:rPr lang="en-US" dirty="0"/>
              <a:t>Initialization …</a:t>
            </a:r>
          </a:p>
        </p:txBody>
      </p:sp>
      <p:sp>
        <p:nvSpPr>
          <p:cNvPr id="3" name="Text Placeholder 2">
            <a:extLst>
              <a:ext uri="{FF2B5EF4-FFF2-40B4-BE49-F238E27FC236}">
                <a16:creationId xmlns:a16="http://schemas.microsoft.com/office/drawing/2014/main" id="{130BBAFA-3527-4F33-A43B-AEBBDA47B1AD}"/>
              </a:ext>
            </a:extLst>
          </p:cNvPr>
          <p:cNvSpPr>
            <a:spLocks noGrp="1"/>
          </p:cNvSpPr>
          <p:nvPr>
            <p:ph type="body" idx="1"/>
          </p:nvPr>
        </p:nvSpPr>
        <p:spPr>
          <a:xfrm>
            <a:off x="311701" y="1404723"/>
            <a:ext cx="3999900" cy="3230339"/>
          </a:xfrm>
        </p:spPr>
        <p:txBody>
          <a:bodyPr/>
          <a:lstStyle/>
          <a:p>
            <a:r>
              <a:rPr lang="en-US" dirty="0"/>
              <a:t>In </a:t>
            </a:r>
            <a:r>
              <a:rPr lang="en-US" dirty="0" err="1"/>
              <a:t>javascript</a:t>
            </a:r>
            <a:r>
              <a:rPr lang="en-US" dirty="0"/>
              <a:t> we can initialize or set up dynamic </a:t>
            </a:r>
            <a:r>
              <a:rPr lang="en-US" dirty="0" err="1"/>
              <a:t>behaviour</a:t>
            </a:r>
            <a:r>
              <a:rPr lang="en-US" dirty="0"/>
              <a:t> when the page loads</a:t>
            </a:r>
          </a:p>
          <a:p>
            <a:endParaRPr lang="en-US" dirty="0"/>
          </a:p>
          <a:p>
            <a:pPr marL="139700" indent="0">
              <a:buNone/>
            </a:pPr>
            <a:r>
              <a:rPr lang="en-US" b="0" i="0" dirty="0">
                <a:solidFill>
                  <a:srgbClr val="9B9B9B"/>
                </a:solidFill>
                <a:effectLst/>
                <a:latin typeface="Consolas" panose="020B0609020204030204" pitchFamily="49" charset="0"/>
              </a:rPr>
              <a:t>&lt;</a:t>
            </a:r>
            <a:r>
              <a:rPr lang="en-US" b="0" i="0" dirty="0">
                <a:solidFill>
                  <a:srgbClr val="569CD6"/>
                </a:solidFill>
                <a:effectLst/>
                <a:latin typeface="Consolas" panose="020B0609020204030204" pitchFamily="49" charset="0"/>
              </a:rPr>
              <a:t>body</a:t>
            </a:r>
            <a:r>
              <a:rPr lang="en-US" b="0" i="0" dirty="0">
                <a:solidFill>
                  <a:srgbClr val="9B9B9B"/>
                </a:solidFill>
                <a:effectLst/>
                <a:latin typeface="Consolas" panose="020B0609020204030204" pitchFamily="49" charset="0"/>
              </a:rPr>
              <a:t> </a:t>
            </a:r>
            <a:r>
              <a:rPr lang="en-US" b="0" i="0" dirty="0">
                <a:solidFill>
                  <a:srgbClr val="9CDCFE"/>
                </a:solidFill>
                <a:effectLst/>
                <a:latin typeface="Consolas" panose="020B0609020204030204" pitchFamily="49" charset="0"/>
              </a:rPr>
              <a:t>onload</a:t>
            </a:r>
            <a:r>
              <a:rPr lang="en-US" b="0" i="0" dirty="0">
                <a:solidFill>
                  <a:srgbClr val="9B9B9B"/>
                </a:solidFill>
                <a:effectLst/>
                <a:latin typeface="Consolas" panose="020B0609020204030204" pitchFamily="49" charset="0"/>
              </a:rPr>
              <a:t>=</a:t>
            </a:r>
            <a:r>
              <a:rPr lang="en-US" b="0" i="0" dirty="0">
                <a:solidFill>
                  <a:srgbClr val="D69D85"/>
                </a:solidFill>
                <a:effectLst/>
                <a:latin typeface="Consolas" panose="020B0609020204030204" pitchFamily="49" charset="0"/>
              </a:rPr>
              <a:t>“</a:t>
            </a:r>
            <a:r>
              <a:rPr lang="en-US" b="0" i="0" dirty="0" err="1">
                <a:solidFill>
                  <a:srgbClr val="D69D85"/>
                </a:solidFill>
                <a:effectLst/>
                <a:latin typeface="Consolas" panose="020B0609020204030204" pitchFamily="49" charset="0"/>
              </a:rPr>
              <a:t>initFunction</a:t>
            </a:r>
            <a:r>
              <a:rPr lang="en-US" b="0" i="0" dirty="0">
                <a:solidFill>
                  <a:srgbClr val="D69D85"/>
                </a:solidFill>
                <a:effectLst/>
                <a:latin typeface="Consolas" panose="020B0609020204030204" pitchFamily="49" charset="0"/>
              </a:rPr>
              <a:t>()"</a:t>
            </a:r>
            <a:r>
              <a:rPr lang="en-US" b="0" i="0" dirty="0">
                <a:solidFill>
                  <a:srgbClr val="9B9B9B"/>
                </a:solidFill>
                <a:effectLst/>
                <a:latin typeface="Consolas" panose="020B0609020204030204" pitchFamily="49" charset="0"/>
              </a:rPr>
              <a:t>&gt;</a:t>
            </a:r>
            <a:endParaRPr lang="en-US" dirty="0">
              <a:solidFill>
                <a:srgbClr val="9B9B9B"/>
              </a:solidFill>
              <a:latin typeface="Consolas" panose="020B0609020204030204" pitchFamily="49" charset="0"/>
            </a:endParaRPr>
          </a:p>
          <a:p>
            <a:pPr marL="139700" indent="0">
              <a:buNone/>
            </a:pPr>
            <a:r>
              <a:rPr lang="en-US" dirty="0">
                <a:solidFill>
                  <a:srgbClr val="9B9B9B"/>
                </a:solidFill>
                <a:latin typeface="Consolas" panose="020B0609020204030204" pitchFamily="49" charset="0"/>
              </a:rPr>
              <a:t>Or</a:t>
            </a:r>
          </a:p>
          <a:p>
            <a:pPr marL="0" marR="0" lvl="0" indent="0" defTabSz="485775" rtl="0" eaLnBrk="0" fontAlgn="base" latinLnBrk="0" hangingPunct="0">
              <a:lnSpc>
                <a:spcPct val="100000"/>
              </a:lnSpc>
              <a:spcBef>
                <a:spcPct val="0"/>
              </a:spcBef>
              <a:spcAft>
                <a:spcPct val="0"/>
              </a:spcAft>
              <a:buClrTx/>
              <a:buSzTx/>
              <a:buFontTx/>
              <a:buNone/>
              <a:tabLst>
                <a:tab pos="742950" algn="l"/>
              </a:tabLst>
              <a:defRPr/>
            </a:pPr>
            <a:r>
              <a:rPr kumimoji="0" lang="en-US" altLang="en-US" b="0" i="0" u="none" strike="noStrike" kern="0" cap="none" spc="0" normalizeH="0" baseline="0" noProof="0" dirty="0">
                <a:ln>
                  <a:noFill/>
                </a:ln>
                <a:solidFill>
                  <a:srgbClr val="333333"/>
                </a:solidFill>
                <a:effectLst/>
                <a:uLnTx/>
                <a:uFillTx/>
                <a:latin typeface="Consolas" panose="020B0609020204030204" pitchFamily="49" charset="0"/>
                <a:sym typeface="Arial"/>
              </a:rPr>
              <a:t>&lt;script type="text/</a:t>
            </a:r>
            <a:r>
              <a:rPr kumimoji="0" lang="en-US" altLang="en-US" b="0" i="0" u="none" strike="noStrike" kern="0" cap="none" spc="0" normalizeH="0" baseline="0" noProof="0" dirty="0" err="1">
                <a:ln>
                  <a:noFill/>
                </a:ln>
                <a:solidFill>
                  <a:srgbClr val="333333"/>
                </a:solidFill>
                <a:effectLst/>
                <a:uLnTx/>
                <a:uFillTx/>
                <a:latin typeface="Consolas" panose="020B0609020204030204" pitchFamily="49" charset="0"/>
                <a:sym typeface="Arial"/>
              </a:rPr>
              <a:t>javascript</a:t>
            </a:r>
            <a:r>
              <a:rPr kumimoji="0" lang="en-US" altLang="en-US" b="0" i="0" u="none" strike="noStrike" kern="0" cap="none" spc="0" normalizeH="0" baseline="0" noProof="0" dirty="0">
                <a:ln>
                  <a:noFill/>
                </a:ln>
                <a:solidFill>
                  <a:srgbClr val="333333"/>
                </a:solidFill>
                <a:effectLst/>
                <a:uLnTx/>
                <a:uFillTx/>
                <a:latin typeface="Consolas" panose="020B0609020204030204" pitchFamily="49" charset="0"/>
                <a:sym typeface="Arial"/>
              </a:rPr>
              <a:t>"&gt;</a:t>
            </a:r>
          </a:p>
          <a:p>
            <a:pPr marL="0" marR="0" lvl="0" indent="0" defTabSz="485775" rtl="0" eaLnBrk="0" fontAlgn="base" latinLnBrk="0" hangingPunct="0">
              <a:lnSpc>
                <a:spcPct val="100000"/>
              </a:lnSpc>
              <a:spcBef>
                <a:spcPct val="0"/>
              </a:spcBef>
              <a:spcAft>
                <a:spcPct val="0"/>
              </a:spcAft>
              <a:buClrTx/>
              <a:buSzTx/>
              <a:buFontTx/>
              <a:buNone/>
              <a:tabLst>
                <a:tab pos="342900" algn="l"/>
              </a:tabLst>
              <a:defRPr/>
            </a:pPr>
            <a:r>
              <a:rPr kumimoji="0" lang="en-US" altLang="en-US" b="0" i="0" u="none" strike="noStrike" kern="0" cap="none" spc="0" normalizeH="0" baseline="0" noProof="0" dirty="0">
                <a:ln>
                  <a:noFill/>
                </a:ln>
                <a:solidFill>
                  <a:srgbClr val="333333"/>
                </a:solidFill>
                <a:effectLst/>
                <a:uLnTx/>
                <a:uFillTx/>
                <a:latin typeface="Consolas" panose="020B0609020204030204" pitchFamily="49" charset="0"/>
                <a:sym typeface="Arial"/>
              </a:rPr>
              <a:t>	</a:t>
            </a:r>
            <a:r>
              <a:rPr kumimoji="0" lang="en-US" altLang="en-US" b="0" i="0" u="none" strike="noStrike" kern="0" cap="none" spc="0" normalizeH="0" baseline="0" noProof="0" dirty="0" err="1">
                <a:ln>
                  <a:noFill/>
                </a:ln>
                <a:solidFill>
                  <a:srgbClr val="333333"/>
                </a:solidFill>
                <a:effectLst/>
                <a:uLnTx/>
                <a:uFillTx/>
                <a:latin typeface="Consolas" panose="020B0609020204030204" pitchFamily="49" charset="0"/>
                <a:sym typeface="Arial"/>
              </a:rPr>
              <a:t>window.onload</a:t>
            </a:r>
            <a:r>
              <a:rPr kumimoji="0" lang="en-US" altLang="en-US" b="0" i="0" u="none" strike="noStrike" kern="0" cap="none" spc="0" normalizeH="0" baseline="0" noProof="0" dirty="0">
                <a:ln>
                  <a:noFill/>
                </a:ln>
                <a:solidFill>
                  <a:srgbClr val="333333"/>
                </a:solidFill>
                <a:effectLst/>
                <a:uLnTx/>
                <a:uFillTx/>
                <a:latin typeface="Consolas" panose="020B0609020204030204" pitchFamily="49" charset="0"/>
                <a:sym typeface="Arial"/>
              </a:rPr>
              <a:t>=</a:t>
            </a:r>
            <a:r>
              <a:rPr kumimoji="0" lang="en-US" altLang="en-US" b="0" i="0" u="none" strike="noStrike" kern="0" cap="none" spc="0" normalizeH="0" baseline="0" noProof="0" dirty="0" err="1">
                <a:ln>
                  <a:noFill/>
                </a:ln>
                <a:solidFill>
                  <a:srgbClr val="333333"/>
                </a:solidFill>
                <a:effectLst/>
                <a:uLnTx/>
                <a:uFillTx/>
                <a:latin typeface="Consolas" panose="020B0609020204030204" pitchFamily="49" charset="0"/>
                <a:sym typeface="Arial"/>
              </a:rPr>
              <a:t>initFunction</a:t>
            </a:r>
            <a:r>
              <a:rPr kumimoji="0" lang="en-US" altLang="en-US" b="0" i="0" u="none" strike="noStrike" kern="0" cap="none" spc="0" normalizeH="0" baseline="0" noProof="0" dirty="0">
                <a:ln>
                  <a:noFill/>
                </a:ln>
                <a:solidFill>
                  <a:srgbClr val="333333"/>
                </a:solidFill>
                <a:effectLst/>
                <a:uLnTx/>
                <a:uFillTx/>
                <a:latin typeface="Consolas" panose="020B0609020204030204" pitchFamily="49" charset="0"/>
                <a:sym typeface="Arial"/>
              </a:rPr>
              <a:t>();</a:t>
            </a:r>
          </a:p>
          <a:p>
            <a:pPr marL="0" marR="0" lvl="0" indent="0" defTabSz="485775" rtl="0" eaLnBrk="0" fontAlgn="base" latinLnBrk="0" hangingPunct="0">
              <a:lnSpc>
                <a:spcPct val="100000"/>
              </a:lnSpc>
              <a:spcBef>
                <a:spcPct val="0"/>
              </a:spcBef>
              <a:spcAft>
                <a:spcPct val="0"/>
              </a:spcAft>
              <a:buClrTx/>
              <a:buSzTx/>
              <a:buFontTx/>
              <a:buNone/>
              <a:tabLst>
                <a:tab pos="342900" algn="l"/>
              </a:tabLst>
              <a:defRPr/>
            </a:pPr>
            <a:r>
              <a:rPr kumimoji="0" lang="en-US" altLang="en-US" b="0" i="0" u="none" strike="noStrike" kern="0" cap="none" spc="0" normalizeH="0" baseline="0" noProof="0" dirty="0">
                <a:ln>
                  <a:noFill/>
                </a:ln>
                <a:solidFill>
                  <a:srgbClr val="333333"/>
                </a:solidFill>
                <a:effectLst/>
                <a:uLnTx/>
                <a:uFillTx/>
                <a:latin typeface="Consolas" panose="020B0609020204030204" pitchFamily="49" charset="0"/>
                <a:sym typeface="Arial"/>
              </a:rPr>
              <a:t> &lt;/script&gt;</a:t>
            </a:r>
            <a:r>
              <a:rPr kumimoji="0" lang="en-US" altLang="en-US" b="0" i="0" u="none" strike="noStrike" kern="0" cap="none" spc="0" normalizeH="0" baseline="0" noProof="0" dirty="0">
                <a:ln>
                  <a:noFill/>
                </a:ln>
                <a:solidFill>
                  <a:srgbClr val="000000"/>
                </a:solidFill>
                <a:effectLst/>
                <a:uLnTx/>
                <a:uFillTx/>
                <a:latin typeface="Consolas" panose="020B0609020204030204" pitchFamily="49" charset="0"/>
                <a:sym typeface="Arial"/>
              </a:rPr>
              <a:t> </a:t>
            </a:r>
          </a:p>
          <a:p>
            <a:pPr marL="0" marR="0" lvl="0" indent="0" defTabSz="485775" rtl="0" eaLnBrk="0" fontAlgn="base" latinLnBrk="0" hangingPunct="0">
              <a:lnSpc>
                <a:spcPct val="100000"/>
              </a:lnSpc>
              <a:spcBef>
                <a:spcPct val="0"/>
              </a:spcBef>
              <a:spcAft>
                <a:spcPct val="0"/>
              </a:spcAft>
              <a:buClrTx/>
              <a:buSzTx/>
              <a:buFontTx/>
              <a:buNone/>
              <a:tabLst>
                <a:tab pos="342900" algn="l"/>
              </a:tabLst>
              <a:defRPr/>
            </a:pPr>
            <a:r>
              <a:rPr lang="en-US" altLang="en-US" kern="0" dirty="0">
                <a:solidFill>
                  <a:srgbClr val="000000"/>
                </a:solidFill>
                <a:latin typeface="Consolas" panose="020B0609020204030204" pitchFamily="49" charset="0"/>
                <a:sym typeface="Arial"/>
              </a:rPr>
              <a:t>….</a:t>
            </a:r>
          </a:p>
          <a:p>
            <a:pPr marL="139700" indent="0">
              <a:buNone/>
            </a:pPr>
            <a:r>
              <a:rPr lang="en-US" dirty="0">
                <a:solidFill>
                  <a:srgbClr val="0070C0"/>
                </a:solidFill>
                <a:latin typeface="Consolas" panose="020B0609020204030204" pitchFamily="49" charset="0"/>
              </a:rPr>
              <a:t>function </a:t>
            </a:r>
            <a:r>
              <a:rPr lang="en-US" dirty="0" err="1">
                <a:solidFill>
                  <a:srgbClr val="0070C0"/>
                </a:solidFill>
                <a:latin typeface="Consolas" panose="020B0609020204030204" pitchFamily="49" charset="0"/>
              </a:rPr>
              <a:t>initFunction</a:t>
            </a:r>
            <a:r>
              <a:rPr lang="en-US" dirty="0">
                <a:solidFill>
                  <a:srgbClr val="0070C0"/>
                </a:solidFill>
                <a:latin typeface="Consolas" panose="020B0609020204030204" pitchFamily="49" charset="0"/>
              </a:rPr>
              <a:t>()</a:t>
            </a:r>
          </a:p>
          <a:p>
            <a:pPr marL="139700" indent="0">
              <a:buNone/>
            </a:pPr>
            <a:r>
              <a:rPr lang="en-US" dirty="0">
                <a:solidFill>
                  <a:srgbClr val="0070C0"/>
                </a:solidFill>
                <a:latin typeface="Consolas" panose="020B0609020204030204" pitchFamily="49" charset="0"/>
              </a:rPr>
              <a:t>{</a:t>
            </a:r>
          </a:p>
          <a:p>
            <a:pPr marL="139700" indent="0">
              <a:buNone/>
            </a:pPr>
            <a:r>
              <a:rPr lang="en-US" dirty="0">
                <a:solidFill>
                  <a:srgbClr val="0070C0"/>
                </a:solidFill>
                <a:latin typeface="Consolas" panose="020B0609020204030204" pitchFamily="49" charset="0"/>
              </a:rPr>
              <a:t>   alert(“Hello, Sailor!”);</a:t>
            </a:r>
          </a:p>
          <a:p>
            <a:pPr marL="139700" indent="0">
              <a:buNone/>
            </a:pPr>
            <a:r>
              <a:rPr lang="en-US" dirty="0">
                <a:solidFill>
                  <a:srgbClr val="0070C0"/>
                </a:solidFill>
                <a:latin typeface="Consolas" panose="020B0609020204030204" pitchFamily="49" charset="0"/>
              </a:rPr>
              <a:t>…</a:t>
            </a:r>
          </a:p>
          <a:p>
            <a:pPr marL="139700" indent="0">
              <a:buNone/>
            </a:pPr>
            <a:r>
              <a:rPr lang="en-US" dirty="0">
                <a:solidFill>
                  <a:srgbClr val="0070C0"/>
                </a:solidFill>
                <a:latin typeface="Consolas" panose="020B0609020204030204" pitchFamily="49" charset="0"/>
              </a:rPr>
              <a:t>}</a:t>
            </a:r>
          </a:p>
          <a:p>
            <a:pPr marL="139700" indent="0">
              <a:buNone/>
            </a:pPr>
            <a:endParaRPr lang="en-US" dirty="0">
              <a:solidFill>
                <a:srgbClr val="0070C0"/>
              </a:solidFill>
              <a:latin typeface="Consolas" panose="020B0609020204030204" pitchFamily="49" charset="0"/>
            </a:endParaRPr>
          </a:p>
          <a:p>
            <a:pPr marL="139700" indent="0">
              <a:buNone/>
            </a:pPr>
            <a:r>
              <a:rPr lang="en-US" dirty="0">
                <a:solidFill>
                  <a:srgbClr val="0070C0"/>
                </a:solidFill>
                <a:latin typeface="Consolas" panose="020B0609020204030204" pitchFamily="49" charset="0"/>
              </a:rPr>
              <a:t>Or perhaps, check cookies …</a:t>
            </a:r>
          </a:p>
          <a:p>
            <a:pPr marL="0" marR="0" lvl="0" indent="0" defTabSz="485775" rtl="0" eaLnBrk="0" fontAlgn="base" latinLnBrk="0" hangingPunct="0">
              <a:lnSpc>
                <a:spcPct val="100000"/>
              </a:lnSpc>
              <a:spcBef>
                <a:spcPct val="0"/>
              </a:spcBef>
              <a:spcAft>
                <a:spcPct val="0"/>
              </a:spcAft>
              <a:buClrTx/>
              <a:buSzTx/>
              <a:buFontTx/>
              <a:buNone/>
              <a:tabLst>
                <a:tab pos="342900" algn="l"/>
              </a:tabLst>
              <a:defRPr/>
            </a:pPr>
            <a:endParaRPr kumimoji="0" lang="en-US" altLang="en-US" b="0" i="0" u="none" strike="noStrike" kern="0" cap="none" spc="0" normalizeH="0" baseline="0" noProof="0" dirty="0">
              <a:ln>
                <a:noFill/>
              </a:ln>
              <a:solidFill>
                <a:srgbClr val="000000"/>
              </a:solidFill>
              <a:effectLst/>
              <a:uLnTx/>
              <a:uFillTx/>
              <a:latin typeface="Consolas" panose="020B0609020204030204" pitchFamily="49" charset="0"/>
              <a:sym typeface="Arial"/>
            </a:endParaRPr>
          </a:p>
          <a:p>
            <a:pPr marL="139700" indent="0">
              <a:buNone/>
            </a:pPr>
            <a:endParaRPr lang="en-US" dirty="0">
              <a:latin typeface="Consolas" panose="020B0609020204030204" pitchFamily="49" charset="0"/>
            </a:endParaRPr>
          </a:p>
        </p:txBody>
      </p:sp>
      <p:sp>
        <p:nvSpPr>
          <p:cNvPr id="4" name="Text Placeholder 3">
            <a:extLst>
              <a:ext uri="{FF2B5EF4-FFF2-40B4-BE49-F238E27FC236}">
                <a16:creationId xmlns:a16="http://schemas.microsoft.com/office/drawing/2014/main" id="{0AE50A62-FB33-42FF-A4B0-2CBA138291DC}"/>
              </a:ext>
            </a:extLst>
          </p:cNvPr>
          <p:cNvSpPr>
            <a:spLocks noGrp="1"/>
          </p:cNvSpPr>
          <p:nvPr>
            <p:ph type="body" idx="2"/>
          </p:nvPr>
        </p:nvSpPr>
        <p:spPr>
          <a:xfrm>
            <a:off x="4832400" y="1404723"/>
            <a:ext cx="3999900" cy="3164151"/>
          </a:xfrm>
        </p:spPr>
        <p:txBody>
          <a:bodyPr/>
          <a:lstStyle/>
          <a:p>
            <a:pPr marL="139700" indent="0">
              <a:buNone/>
            </a:pPr>
            <a:r>
              <a:rPr lang="en-US" sz="1200" dirty="0">
                <a:solidFill>
                  <a:schemeClr val="tx1"/>
                </a:solidFill>
                <a:latin typeface="Consolas" panose="020B0609020204030204" pitchFamily="49" charset="0"/>
              </a:rPr>
              <a:t>In React – use initialization events</a:t>
            </a:r>
          </a:p>
          <a:p>
            <a:pPr marL="139700" indent="0">
              <a:buNone/>
            </a:pPr>
            <a:r>
              <a:rPr lang="en-US" sz="1200" dirty="0">
                <a:solidFill>
                  <a:schemeClr val="tx1"/>
                </a:solidFill>
                <a:latin typeface="Consolas" panose="020B0609020204030204" pitchFamily="49" charset="0"/>
              </a:rPr>
              <a:t>Built-in handlers that you can override</a:t>
            </a:r>
          </a:p>
          <a:p>
            <a:pPr marL="139700" indent="0">
              <a:buNone/>
            </a:pPr>
            <a:endParaRPr lang="en-US" sz="1200" dirty="0">
              <a:solidFill>
                <a:srgbClr val="9B9B9B"/>
              </a:solidFill>
              <a:latin typeface="Consolas" panose="020B0609020204030204" pitchFamily="49" charset="0"/>
            </a:endParaRPr>
          </a:p>
          <a:p>
            <a:pPr marL="139700" indent="0">
              <a:buNone/>
            </a:pPr>
            <a:r>
              <a:rPr lang="en-US" sz="1200" dirty="0">
                <a:solidFill>
                  <a:srgbClr val="9B9B9B"/>
                </a:solidFill>
                <a:latin typeface="Consolas" panose="020B0609020204030204" pitchFamily="49" charset="0"/>
              </a:rPr>
              <a:t>e.g. </a:t>
            </a:r>
          </a:p>
          <a:p>
            <a:pPr marL="139700" indent="0">
              <a:buNone/>
            </a:pPr>
            <a:r>
              <a:rPr lang="en-US" sz="1200" dirty="0">
                <a:solidFill>
                  <a:srgbClr val="9B9B9B"/>
                </a:solidFill>
                <a:latin typeface="Consolas" panose="020B0609020204030204" pitchFamily="49" charset="0"/>
              </a:rPr>
              <a:t>//When component is loaded, get data from backend/ DB via API</a:t>
            </a:r>
          </a:p>
          <a:p>
            <a:pPr marL="139700" indent="0">
              <a:buNone/>
            </a:pPr>
            <a:endParaRPr lang="en-US" sz="1200" dirty="0">
              <a:solidFill>
                <a:srgbClr val="9B9B9B"/>
              </a:solidFill>
              <a:latin typeface="Consolas" panose="020B0609020204030204" pitchFamily="49" charset="0"/>
            </a:endParaRPr>
          </a:p>
          <a:p>
            <a:pPr marL="13970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componentDidMount</a:t>
            </a:r>
            <a:r>
              <a:rPr lang="en-US" dirty="0">
                <a:solidFill>
                  <a:srgbClr val="569CD6"/>
                </a:solidFill>
                <a:latin typeface="Consolas" panose="020B0609020204030204" pitchFamily="49" charset="0"/>
              </a:rPr>
              <a:t>(){</a:t>
            </a:r>
          </a:p>
          <a:p>
            <a:pPr marL="13970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this.fetchData</a:t>
            </a:r>
            <a:r>
              <a:rPr lang="en-US" dirty="0">
                <a:solidFill>
                  <a:srgbClr val="569CD6"/>
                </a:solidFill>
                <a:latin typeface="Consolas" panose="020B0609020204030204" pitchFamily="49" charset="0"/>
              </a:rPr>
              <a:t>();</a:t>
            </a:r>
          </a:p>
          <a:p>
            <a:pPr marL="139700" indent="0">
              <a:buNone/>
            </a:pPr>
            <a:r>
              <a:rPr lang="en-US" dirty="0">
                <a:solidFill>
                  <a:srgbClr val="569CD6"/>
                </a:solidFill>
                <a:latin typeface="Consolas" panose="020B0609020204030204" pitchFamily="49" charset="0"/>
              </a:rPr>
              <a:t>    }</a:t>
            </a:r>
          </a:p>
          <a:p>
            <a:pPr marL="139700" indent="0">
              <a:buNone/>
            </a:pPr>
            <a:endParaRPr lang="en-US" dirty="0">
              <a:solidFill>
                <a:srgbClr val="569CD6"/>
              </a:solidFill>
              <a:latin typeface="Consolas" panose="020B0609020204030204" pitchFamily="49" charset="0"/>
            </a:endParaRPr>
          </a:p>
          <a:p>
            <a:pPr marL="139700" indent="0">
              <a:buNone/>
            </a:pPr>
            <a:r>
              <a:rPr lang="en-US" dirty="0">
                <a:solidFill>
                  <a:srgbClr val="569CD6"/>
                </a:solidFill>
                <a:latin typeface="Consolas" panose="020B0609020204030204" pitchFamily="49" charset="0"/>
              </a:rPr>
              <a:t> </a:t>
            </a:r>
            <a:r>
              <a:rPr lang="en-US" dirty="0" err="1">
                <a:solidFill>
                  <a:srgbClr val="569CD6"/>
                </a:solidFill>
                <a:latin typeface="Consolas" panose="020B0609020204030204" pitchFamily="49" charset="0"/>
              </a:rPr>
              <a:t>fetchData</a:t>
            </a:r>
            <a:r>
              <a:rPr lang="en-US" dirty="0">
                <a:solidFill>
                  <a:srgbClr val="569CD6"/>
                </a:solidFill>
                <a:latin typeface="Consolas" panose="020B0609020204030204" pitchFamily="49" charset="0"/>
              </a:rPr>
              <a:t> = () =&gt; {</a:t>
            </a:r>
          </a:p>
          <a:p>
            <a:pPr marL="139700" indent="0">
              <a:buNone/>
            </a:pPr>
            <a:r>
              <a:rPr lang="en-US" dirty="0">
                <a:solidFill>
                  <a:srgbClr val="569CD6"/>
                </a:solidFill>
                <a:latin typeface="Consolas" panose="020B0609020204030204" pitchFamily="49" charset="0"/>
              </a:rPr>
              <a:t>	fetch('/quotes')</a:t>
            </a:r>
          </a:p>
          <a:p>
            <a:pPr marL="139700" indent="0">
              <a:buNone/>
            </a:pPr>
            <a:r>
              <a:rPr lang="en-US" dirty="0">
                <a:solidFill>
                  <a:srgbClr val="569CD6"/>
                </a:solidFill>
                <a:latin typeface="Consolas" panose="020B0609020204030204" pitchFamily="49" charset="0"/>
              </a:rPr>
              <a:t>         .then(</a:t>
            </a:r>
          </a:p>
          <a:p>
            <a:pPr marL="139700" indent="0">
              <a:buNone/>
            </a:pPr>
            <a:r>
              <a:rPr lang="en-US" dirty="0">
                <a:solidFill>
                  <a:srgbClr val="569CD6"/>
                </a:solidFill>
                <a:latin typeface="Consolas" panose="020B0609020204030204" pitchFamily="49" charset="0"/>
              </a:rPr>
              <a:t>             (response) =&gt; { … }</a:t>
            </a:r>
          </a:p>
        </p:txBody>
      </p:sp>
    </p:spTree>
    <p:extLst>
      <p:ext uri="{BB962C8B-B14F-4D97-AF65-F5344CB8AC3E}">
        <p14:creationId xmlns:p14="http://schemas.microsoft.com/office/powerpoint/2010/main" val="18640099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94F15-83F8-F86D-4B7F-62311CD05F36}"/>
              </a:ext>
            </a:extLst>
          </p:cNvPr>
          <p:cNvSpPr>
            <a:spLocks noGrp="1"/>
          </p:cNvSpPr>
          <p:nvPr>
            <p:ph type="title"/>
          </p:nvPr>
        </p:nvSpPr>
        <p:spPr/>
        <p:txBody>
          <a:bodyPr/>
          <a:lstStyle/>
          <a:p>
            <a:r>
              <a:rPr lang="en-US" dirty="0"/>
              <a:t>Rendering multiple objects</a:t>
            </a:r>
          </a:p>
        </p:txBody>
      </p:sp>
      <p:sp>
        <p:nvSpPr>
          <p:cNvPr id="3" name="Text Placeholder 2">
            <a:extLst>
              <a:ext uri="{FF2B5EF4-FFF2-40B4-BE49-F238E27FC236}">
                <a16:creationId xmlns:a16="http://schemas.microsoft.com/office/drawing/2014/main" id="{737994A5-5B70-2025-08B0-60299F61608C}"/>
              </a:ext>
            </a:extLst>
          </p:cNvPr>
          <p:cNvSpPr>
            <a:spLocks noGrp="1"/>
          </p:cNvSpPr>
          <p:nvPr>
            <p:ph type="body" idx="1"/>
          </p:nvPr>
        </p:nvSpPr>
        <p:spPr>
          <a:xfrm>
            <a:off x="311700" y="1455233"/>
            <a:ext cx="3999900" cy="3113641"/>
          </a:xfrm>
        </p:spPr>
        <p:txBody>
          <a:bodyPr/>
          <a:lstStyle/>
          <a:p>
            <a:r>
              <a:rPr lang="en-US" dirty="0"/>
              <a:t>React is built from components</a:t>
            </a:r>
          </a:p>
          <a:p>
            <a:r>
              <a:rPr lang="en-US" dirty="0"/>
              <a:t>Like other O-O languages, components are intended to written once, but instantiated multiple times</a:t>
            </a:r>
          </a:p>
          <a:p>
            <a:r>
              <a:rPr lang="en-US" dirty="0"/>
              <a:t>You do NOT want to do this…</a:t>
            </a:r>
          </a:p>
          <a:p>
            <a:pPr marL="139700" indent="0">
              <a:buNone/>
            </a:pPr>
            <a:endParaRPr lang="en-US" dirty="0"/>
          </a:p>
          <a:p>
            <a:pPr marL="139700" indent="0">
              <a:buNone/>
            </a:pPr>
            <a:r>
              <a:rPr lang="en-US" dirty="0"/>
              <a:t>&lt;MyComponent&gt; </a:t>
            </a:r>
            <a:r>
              <a:rPr lang="en-US" dirty="0" err="1"/>
              <a:t>myData</a:t>
            </a:r>
            <a:r>
              <a:rPr lang="en-US" dirty="0"/>
              <a:t>[0]&lt;/MyComponent&gt;</a:t>
            </a:r>
          </a:p>
          <a:p>
            <a:pPr marL="139700" indent="0">
              <a:buNone/>
            </a:pPr>
            <a:r>
              <a:rPr lang="en-US" dirty="0"/>
              <a:t>&lt;MyComponent&gt; </a:t>
            </a:r>
            <a:r>
              <a:rPr lang="en-US" dirty="0" err="1"/>
              <a:t>myData</a:t>
            </a:r>
            <a:r>
              <a:rPr lang="en-US" dirty="0"/>
              <a:t>[1]&lt;/MyComponent&gt;</a:t>
            </a:r>
          </a:p>
          <a:p>
            <a:pPr marL="139700" indent="0">
              <a:buNone/>
            </a:pPr>
            <a:r>
              <a:rPr lang="en-US" dirty="0"/>
              <a:t>&lt;MyComponent&gt; </a:t>
            </a:r>
            <a:r>
              <a:rPr lang="en-US" dirty="0" err="1"/>
              <a:t>myData</a:t>
            </a:r>
            <a:r>
              <a:rPr lang="en-US" dirty="0"/>
              <a:t>[2]&lt;/MyComponent&gt;</a:t>
            </a:r>
          </a:p>
          <a:p>
            <a:pPr marL="139700" indent="0">
              <a:buNone/>
            </a:pPr>
            <a:r>
              <a:rPr lang="en-US" dirty="0"/>
              <a:t>&lt;MyComponent&gt; </a:t>
            </a:r>
            <a:r>
              <a:rPr lang="en-US" dirty="0" err="1"/>
              <a:t>myData</a:t>
            </a:r>
            <a:r>
              <a:rPr lang="en-US" dirty="0"/>
              <a:t>[3]&lt;/MyComponent&gt;</a:t>
            </a:r>
          </a:p>
          <a:p>
            <a:endParaRPr lang="en-US" dirty="0"/>
          </a:p>
          <a:p>
            <a:endParaRPr lang="en-US" dirty="0"/>
          </a:p>
          <a:p>
            <a:r>
              <a:rPr lang="en-US" dirty="0"/>
              <a:t>That would be hardcoded, and leave you with no way to render 5 objects (or 3, or …)</a:t>
            </a:r>
          </a:p>
        </p:txBody>
      </p:sp>
      <p:sp>
        <p:nvSpPr>
          <p:cNvPr id="5" name="Rectangle 1">
            <a:extLst>
              <a:ext uri="{FF2B5EF4-FFF2-40B4-BE49-F238E27FC236}">
                <a16:creationId xmlns:a16="http://schemas.microsoft.com/office/drawing/2014/main" id="{268DC1FD-7F71-A63C-F6B7-33B1E36D55B6}"/>
              </a:ext>
            </a:extLst>
          </p:cNvPr>
          <p:cNvSpPr>
            <a:spLocks noGrp="1" noChangeArrowheads="1"/>
          </p:cNvSpPr>
          <p:nvPr>
            <p:ph type="body" idx="2"/>
          </p:nvPr>
        </p:nvSpPr>
        <p:spPr bwMode="auto">
          <a:xfrm>
            <a:off x="4433978" y="1376414"/>
            <a:ext cx="4398322"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{/*inline JS map*/}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Unicode MS" panose="020B0604020202020204" pitchFamily="34" charset="-128"/>
              </a:rPr>
              <a:t>&lt;div</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Unicode MS" panose="020B0604020202020204" pitchFamily="34" charset="-128"/>
              </a:rPr>
              <a:t> {</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Unicode MS" panose="020B0604020202020204" pitchFamily="34" charset="-128"/>
              </a:rPr>
              <a:t>            </a:t>
            </a:r>
            <a:r>
              <a:rPr lang="en-US" altLang="en-US" dirty="0" err="1">
                <a:solidFill>
                  <a:schemeClr val="tx1"/>
                </a:solidFill>
                <a:latin typeface="Arial Unicode MS" panose="020B0604020202020204" pitchFamily="34" charset="-128"/>
              </a:rPr>
              <a:t>this.state.myData.map</a:t>
            </a:r>
            <a:r>
              <a:rPr lang="en-US" altLang="en-US" dirty="0">
                <a:solidFill>
                  <a:schemeClr val="tx1"/>
                </a:solidFill>
                <a:latin typeface="Arial Unicode MS" panose="020B0604020202020204" pitchFamily="34" charset="-128"/>
              </a:rPr>
              <a:t>(item =&gt;</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Unicode MS" panose="020B0604020202020204" pitchFamily="34" charset="-128"/>
              </a:rPr>
              <a:t>                {</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Unicode MS" panose="020B0604020202020204" pitchFamily="34" charset="-128"/>
              </a:rPr>
              <a:t>                    return (</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Unicode MS" panose="020B0604020202020204" pitchFamily="34" charset="-128"/>
              </a:rPr>
              <a:t>                    &lt;MyComponent&gt;</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Unicode MS" panose="020B0604020202020204" pitchFamily="34" charset="-128"/>
              </a:rPr>
              <a:t>	    {item} </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Unicode MS" panose="020B0604020202020204" pitchFamily="34" charset="-128"/>
              </a:rPr>
              <a:t>	&lt;/MyComponent&gt;</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Unicode MS" panose="020B0604020202020204" pitchFamily="34" charset="-128"/>
              </a:rPr>
              <a:t>                    )</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Unicode MS" panose="020B0604020202020204" pitchFamily="34" charset="-128"/>
              </a:rPr>
              <a:t>                }</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Unicode MS" panose="020B0604020202020204" pitchFamily="34" charset="-128"/>
              </a:rPr>
              <a:t>                )</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Unicode MS" panose="020B0604020202020204" pitchFamily="34" charset="-128"/>
              </a:rPr>
              <a:t>    } </a:t>
            </a:r>
          </a:p>
          <a:p>
            <a:pPr marL="0" lvl="0" indent="0" defTabSz="914400" eaLnBrk="0" fontAlgn="base" hangingPunct="0">
              <a:lnSpc>
                <a:spcPct val="100000"/>
              </a:lnSpc>
              <a:spcBef>
                <a:spcPct val="0"/>
              </a:spcBef>
              <a:spcAft>
                <a:spcPct val="0"/>
              </a:spcAft>
              <a:buClrTx/>
              <a:buSzTx/>
              <a:buNone/>
            </a:pPr>
            <a:r>
              <a:rPr lang="en-US" altLang="en-US" dirty="0">
                <a:solidFill>
                  <a:schemeClr val="tx1"/>
                </a:solidFill>
                <a:latin typeface="Arial Unicode MS" panose="020B0604020202020204" pitchFamily="34" charset="-128"/>
              </a:rPr>
              <a:t>&lt;/</a:t>
            </a:r>
            <a:r>
              <a:rPr kumimoji="0" lang="en-US" altLang="en-US" b="0" i="0" u="none" strike="noStrike" cap="none" normalizeH="0" baseline="0" dirty="0">
                <a:ln>
                  <a:noFill/>
                </a:ln>
                <a:solidFill>
                  <a:schemeClr val="tx1"/>
                </a:solidFill>
                <a:effectLst/>
                <a:latin typeface="Arial Unicode MS" panose="020B0604020202020204" pitchFamily="34" charset="-128"/>
              </a:rPr>
              <a:t>div&gt; </a:t>
            </a: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9711066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B9888-5973-F6C5-7B04-1E5E7EC0DFB0}"/>
              </a:ext>
            </a:extLst>
          </p:cNvPr>
          <p:cNvSpPr>
            <a:spLocks noGrp="1"/>
          </p:cNvSpPr>
          <p:nvPr>
            <p:ph type="title"/>
          </p:nvPr>
        </p:nvSpPr>
        <p:spPr/>
        <p:txBody>
          <a:bodyPr/>
          <a:lstStyle/>
          <a:p>
            <a:r>
              <a:rPr lang="en-US" dirty="0"/>
              <a:t>Fetch, Node and Flask</a:t>
            </a:r>
          </a:p>
        </p:txBody>
      </p:sp>
      <p:sp>
        <p:nvSpPr>
          <p:cNvPr id="3" name="Text Placeholder 2">
            <a:extLst>
              <a:ext uri="{FF2B5EF4-FFF2-40B4-BE49-F238E27FC236}">
                <a16:creationId xmlns:a16="http://schemas.microsoft.com/office/drawing/2014/main" id="{5E243F32-3F87-0F72-ABEB-B262CD4C7D7C}"/>
              </a:ext>
            </a:extLst>
          </p:cNvPr>
          <p:cNvSpPr>
            <a:spLocks noGrp="1"/>
          </p:cNvSpPr>
          <p:nvPr>
            <p:ph type="body" idx="1"/>
          </p:nvPr>
        </p:nvSpPr>
        <p:spPr>
          <a:xfrm>
            <a:off x="311700" y="1391985"/>
            <a:ext cx="3999900" cy="3176890"/>
          </a:xfrm>
        </p:spPr>
        <p:txBody>
          <a:bodyPr/>
          <a:lstStyle/>
          <a:p>
            <a:r>
              <a:rPr lang="en-US" dirty="0"/>
              <a:t>The CORS issue</a:t>
            </a:r>
          </a:p>
          <a:p>
            <a:r>
              <a:rPr lang="en-US" dirty="0"/>
              <a:t>Web security </a:t>
            </a:r>
            <a:r>
              <a:rPr lang="en-US" dirty="0" err="1"/>
              <a:t>frequenetly</a:t>
            </a:r>
            <a:r>
              <a:rPr lang="en-US" dirty="0"/>
              <a:t> prevents cross-origin resource sharing (CORS)</a:t>
            </a:r>
          </a:p>
          <a:p>
            <a:r>
              <a:rPr lang="en-US" dirty="0"/>
              <a:t>The intent is to prevent hijacking of web pages/ actions</a:t>
            </a:r>
          </a:p>
          <a:p>
            <a:endParaRPr lang="en-US" dirty="0"/>
          </a:p>
          <a:p>
            <a:pPr marL="139700" indent="0">
              <a:buNone/>
            </a:pPr>
            <a:r>
              <a:rPr lang="en-US" dirty="0"/>
              <a:t>This is fine normally, but creates a dilemma for us in development if the </a:t>
            </a:r>
            <a:r>
              <a:rPr lang="en-US" dirty="0" err="1"/>
              <a:t>WebServer</a:t>
            </a:r>
            <a:r>
              <a:rPr lang="en-US" dirty="0"/>
              <a:t> and the Application server are not the same</a:t>
            </a:r>
          </a:p>
          <a:p>
            <a:pPr>
              <a:buFont typeface="Arial" panose="020B0604020202020204" pitchFamily="34" charset="0"/>
              <a:buChar char="•"/>
            </a:pPr>
            <a:r>
              <a:rPr lang="en-US" dirty="0"/>
              <a:t>In our situation, that is Node (Web Server) and Flask (Application Server)</a:t>
            </a:r>
          </a:p>
          <a:p>
            <a:pPr>
              <a:buFont typeface="Arial" panose="020B0604020202020204" pitchFamily="34" charset="0"/>
              <a:buChar char="•"/>
            </a:pPr>
            <a:r>
              <a:rPr lang="en-US" dirty="0"/>
              <a:t>So, without special handling, our Node Web pages are blocked from talking to the Flask APIs!</a:t>
            </a:r>
          </a:p>
          <a:p>
            <a:pPr marL="731520" lvl="2">
              <a:spcBef>
                <a:spcPts val="300"/>
              </a:spcBef>
              <a:buFont typeface="Arial" panose="020B0604020202020204" pitchFamily="34" charset="0"/>
              <a:buChar char="•"/>
            </a:pPr>
            <a:r>
              <a:rPr lang="en-US" dirty="0"/>
              <a:t>Using client-side ‘fetch’ triggers CORS</a:t>
            </a:r>
          </a:p>
        </p:txBody>
      </p:sp>
      <p:pic>
        <p:nvPicPr>
          <p:cNvPr id="6" name="Picture 5" descr="Icon&#10;&#10;Description automatically generated">
            <a:extLst>
              <a:ext uri="{FF2B5EF4-FFF2-40B4-BE49-F238E27FC236}">
                <a16:creationId xmlns:a16="http://schemas.microsoft.com/office/drawing/2014/main" id="{4E113A11-3161-7D16-8A2F-83D01BC7ED8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44202" y="1641075"/>
            <a:ext cx="685752" cy="844003"/>
          </a:xfrm>
          <a:prstGeom prst="rect">
            <a:avLst/>
          </a:prstGeom>
        </p:spPr>
      </p:pic>
      <p:pic>
        <p:nvPicPr>
          <p:cNvPr id="7" name="Picture 6" descr="Icon&#10;&#10;Description automatically generated">
            <a:extLst>
              <a:ext uri="{FF2B5EF4-FFF2-40B4-BE49-F238E27FC236}">
                <a16:creationId xmlns:a16="http://schemas.microsoft.com/office/drawing/2014/main" id="{A3A08808-8742-3C5B-012F-531A7185227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7544202" y="3355828"/>
            <a:ext cx="685752" cy="844003"/>
          </a:xfrm>
          <a:prstGeom prst="rect">
            <a:avLst/>
          </a:prstGeom>
        </p:spPr>
      </p:pic>
      <p:pic>
        <p:nvPicPr>
          <p:cNvPr id="9" name="Graphic 8">
            <a:extLst>
              <a:ext uri="{FF2B5EF4-FFF2-40B4-BE49-F238E27FC236}">
                <a16:creationId xmlns:a16="http://schemas.microsoft.com/office/drawing/2014/main" id="{935BFE03-132E-5D05-00F5-D5E0E234C3B1}"/>
              </a:ext>
            </a:extLst>
          </p:cNvPr>
          <p:cNvPicPr>
            <a:picLocks noChangeAspect="1"/>
          </p:cNvPicPr>
          <p:nvPr/>
        </p:nvPicPr>
        <p:blipFill>
          <a:blip r:embed="rId4">
            <a:extLst>
              <a:ext uri="{96DAC541-7B7A-43D3-8B79-37D633B846F1}">
                <asvg:svgBlip xmlns:asvg="http://schemas.microsoft.com/office/drawing/2016/SVG/main" r:embed="rId5"/>
              </a:ext>
              <a:ext uri="{837473B0-CC2E-450A-ABE3-18F120FF3D39}">
                <a1611:picAttrSrcUrl xmlns:a1611="http://schemas.microsoft.com/office/drawing/2016/11/main" r:id="rId6"/>
              </a:ext>
            </a:extLst>
          </a:blip>
          <a:stretch>
            <a:fillRect/>
          </a:stretch>
        </p:blipFill>
        <p:spPr>
          <a:xfrm>
            <a:off x="4719228" y="2034692"/>
            <a:ext cx="1452436" cy="1452436"/>
          </a:xfrm>
          <a:prstGeom prst="rect">
            <a:avLst/>
          </a:prstGeom>
        </p:spPr>
      </p:pic>
      <p:cxnSp>
        <p:nvCxnSpPr>
          <p:cNvPr id="12" name="Connector: Elbow 11">
            <a:extLst>
              <a:ext uri="{FF2B5EF4-FFF2-40B4-BE49-F238E27FC236}">
                <a16:creationId xmlns:a16="http://schemas.microsoft.com/office/drawing/2014/main" id="{F4AA11A5-E7EE-996E-92E9-E599E393244E}"/>
              </a:ext>
            </a:extLst>
          </p:cNvPr>
          <p:cNvCxnSpPr>
            <a:cxnSpLocks/>
            <a:endCxn id="6" idx="1"/>
          </p:cNvCxnSpPr>
          <p:nvPr/>
        </p:nvCxnSpPr>
        <p:spPr>
          <a:xfrm flipV="1">
            <a:off x="6255195" y="2063077"/>
            <a:ext cx="1289007" cy="697833"/>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Connector: Elbow 12">
            <a:extLst>
              <a:ext uri="{FF2B5EF4-FFF2-40B4-BE49-F238E27FC236}">
                <a16:creationId xmlns:a16="http://schemas.microsoft.com/office/drawing/2014/main" id="{66554191-72B4-8940-F4FE-6AC619328553}"/>
              </a:ext>
            </a:extLst>
          </p:cNvPr>
          <p:cNvCxnSpPr>
            <a:cxnSpLocks/>
            <a:endCxn id="7" idx="1"/>
          </p:cNvCxnSpPr>
          <p:nvPr/>
        </p:nvCxnSpPr>
        <p:spPr>
          <a:xfrm>
            <a:off x="6103390" y="3182912"/>
            <a:ext cx="1440812" cy="594918"/>
          </a:xfrm>
          <a:prstGeom prst="bentConnector3">
            <a:avLst/>
          </a:prstGeom>
          <a:ln w="9525" cap="flat" cmpd="sng" algn="ctr">
            <a:solidFill>
              <a:schemeClr val="accent1"/>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
        <p:nvSpPr>
          <p:cNvPr id="20" name="TextBox 19">
            <a:extLst>
              <a:ext uri="{FF2B5EF4-FFF2-40B4-BE49-F238E27FC236}">
                <a16:creationId xmlns:a16="http://schemas.microsoft.com/office/drawing/2014/main" id="{F415342D-25EF-1208-5A7C-8D0F38540BF7}"/>
              </a:ext>
            </a:extLst>
          </p:cNvPr>
          <p:cNvSpPr txBox="1"/>
          <p:nvPr/>
        </p:nvSpPr>
        <p:spPr>
          <a:xfrm>
            <a:off x="7454979" y="2504371"/>
            <a:ext cx="1549239" cy="369332"/>
          </a:xfrm>
          <a:prstGeom prst="rect">
            <a:avLst/>
          </a:prstGeom>
          <a:noFill/>
        </p:spPr>
        <p:txBody>
          <a:bodyPr wrap="square" rtlCol="0">
            <a:spAutoFit/>
          </a:bodyPr>
          <a:lstStyle/>
          <a:p>
            <a:r>
              <a:rPr lang="en-US" dirty="0"/>
              <a:t>server1(Node)</a:t>
            </a:r>
          </a:p>
        </p:txBody>
      </p:sp>
      <p:sp>
        <p:nvSpPr>
          <p:cNvPr id="21" name="TextBox 20">
            <a:extLst>
              <a:ext uri="{FF2B5EF4-FFF2-40B4-BE49-F238E27FC236}">
                <a16:creationId xmlns:a16="http://schemas.microsoft.com/office/drawing/2014/main" id="{FE4B08CC-C62D-8F4A-2212-B4BFCF38790E}"/>
              </a:ext>
            </a:extLst>
          </p:cNvPr>
          <p:cNvSpPr txBox="1"/>
          <p:nvPr/>
        </p:nvSpPr>
        <p:spPr>
          <a:xfrm>
            <a:off x="7436581" y="4199831"/>
            <a:ext cx="1643354" cy="369332"/>
          </a:xfrm>
          <a:prstGeom prst="rect">
            <a:avLst/>
          </a:prstGeom>
          <a:noFill/>
        </p:spPr>
        <p:txBody>
          <a:bodyPr wrap="square" rtlCol="0">
            <a:spAutoFit/>
          </a:bodyPr>
          <a:lstStyle/>
          <a:p>
            <a:r>
              <a:rPr lang="en-US" dirty="0"/>
              <a:t>server2 (flask)</a:t>
            </a:r>
          </a:p>
        </p:txBody>
      </p:sp>
      <p:sp>
        <p:nvSpPr>
          <p:cNvPr id="22" name="TextBox 21">
            <a:extLst>
              <a:ext uri="{FF2B5EF4-FFF2-40B4-BE49-F238E27FC236}">
                <a16:creationId xmlns:a16="http://schemas.microsoft.com/office/drawing/2014/main" id="{27E08253-AB4B-D627-7E64-FD330FE35F1D}"/>
              </a:ext>
            </a:extLst>
          </p:cNvPr>
          <p:cNvSpPr txBox="1"/>
          <p:nvPr/>
        </p:nvSpPr>
        <p:spPr>
          <a:xfrm>
            <a:off x="6163115" y="1791782"/>
            <a:ext cx="1723963" cy="738664"/>
          </a:xfrm>
          <a:prstGeom prst="rect">
            <a:avLst/>
          </a:prstGeom>
          <a:noFill/>
        </p:spPr>
        <p:txBody>
          <a:bodyPr wrap="square" rtlCol="0">
            <a:spAutoFit/>
          </a:bodyPr>
          <a:lstStyle/>
          <a:p>
            <a:r>
              <a:rPr lang="en-US" sz="1400" dirty="0">
                <a:latin typeface="Abadi" panose="020B0604020202020204" pitchFamily="34" charset="0"/>
              </a:rPr>
              <a:t>get/index.html</a:t>
            </a:r>
          </a:p>
          <a:p>
            <a:r>
              <a:rPr lang="en-US" sz="1400" dirty="0">
                <a:latin typeface="Abadi" panose="020B0604020202020204" pitchFamily="34" charset="0"/>
              </a:rPr>
              <a:t>get/style.css</a:t>
            </a:r>
          </a:p>
          <a:p>
            <a:r>
              <a:rPr lang="en-US" sz="1400" dirty="0">
                <a:latin typeface="Abadi" panose="020B0604020202020204" pitchFamily="34" charset="0"/>
              </a:rPr>
              <a:t>…</a:t>
            </a:r>
          </a:p>
        </p:txBody>
      </p:sp>
      <p:sp>
        <p:nvSpPr>
          <p:cNvPr id="23" name="TextBox 22">
            <a:extLst>
              <a:ext uri="{FF2B5EF4-FFF2-40B4-BE49-F238E27FC236}">
                <a16:creationId xmlns:a16="http://schemas.microsoft.com/office/drawing/2014/main" id="{D59D21D1-60EE-D465-0C59-DEF7C57CB7CB}"/>
              </a:ext>
            </a:extLst>
          </p:cNvPr>
          <p:cNvSpPr txBox="1"/>
          <p:nvPr/>
        </p:nvSpPr>
        <p:spPr>
          <a:xfrm>
            <a:off x="6019561" y="3260257"/>
            <a:ext cx="1723963" cy="738664"/>
          </a:xfrm>
          <a:prstGeom prst="rect">
            <a:avLst/>
          </a:prstGeom>
          <a:noFill/>
        </p:spPr>
        <p:txBody>
          <a:bodyPr wrap="square" rtlCol="0">
            <a:spAutoFit/>
          </a:bodyPr>
          <a:lstStyle>
            <a:defPPr>
              <a:defRPr lang="en-US"/>
            </a:defPPr>
            <a:lvl1pPr>
              <a:defRPr sz="1400">
                <a:latin typeface="Abadi" panose="020B0604020202020204" pitchFamily="34" charset="0"/>
              </a:defRPr>
            </a:lvl1pPr>
          </a:lstStyle>
          <a:p>
            <a:r>
              <a:rPr lang="en-US" dirty="0"/>
              <a:t>get/users</a:t>
            </a:r>
          </a:p>
          <a:p>
            <a:r>
              <a:rPr lang="en-US" dirty="0"/>
              <a:t>get/books</a:t>
            </a:r>
          </a:p>
          <a:p>
            <a:r>
              <a:rPr lang="en-US" dirty="0"/>
              <a:t>…</a:t>
            </a:r>
          </a:p>
        </p:txBody>
      </p:sp>
      <p:sp>
        <p:nvSpPr>
          <p:cNvPr id="24" name="TextBox 23">
            <a:extLst>
              <a:ext uri="{FF2B5EF4-FFF2-40B4-BE49-F238E27FC236}">
                <a16:creationId xmlns:a16="http://schemas.microsoft.com/office/drawing/2014/main" id="{2E7B2D4D-A718-9A18-2F9E-941E0695BDEB}"/>
              </a:ext>
            </a:extLst>
          </p:cNvPr>
          <p:cNvSpPr txBox="1"/>
          <p:nvPr/>
        </p:nvSpPr>
        <p:spPr>
          <a:xfrm rot="20482951">
            <a:off x="6484577" y="2378909"/>
            <a:ext cx="871638" cy="646331"/>
          </a:xfrm>
          <a:prstGeom prst="rect">
            <a:avLst/>
          </a:prstGeom>
          <a:noFill/>
        </p:spPr>
        <p:txBody>
          <a:bodyPr wrap="square" rtlCol="0">
            <a:spAutoFit/>
          </a:bodyPr>
          <a:lstStyle/>
          <a:p>
            <a:r>
              <a:rPr lang="en-US" dirty="0"/>
              <a:t>Same origin</a:t>
            </a:r>
          </a:p>
        </p:txBody>
      </p:sp>
      <p:sp>
        <p:nvSpPr>
          <p:cNvPr id="25" name="TextBox 24">
            <a:extLst>
              <a:ext uri="{FF2B5EF4-FFF2-40B4-BE49-F238E27FC236}">
                <a16:creationId xmlns:a16="http://schemas.microsoft.com/office/drawing/2014/main" id="{3F25BFBC-2592-4393-1F7B-FE42FE7B5C11}"/>
              </a:ext>
            </a:extLst>
          </p:cNvPr>
          <p:cNvSpPr txBox="1"/>
          <p:nvPr/>
        </p:nvSpPr>
        <p:spPr>
          <a:xfrm rot="20482951">
            <a:off x="6463878" y="3792143"/>
            <a:ext cx="871638" cy="646331"/>
          </a:xfrm>
          <a:prstGeom prst="rect">
            <a:avLst/>
          </a:prstGeom>
          <a:noFill/>
        </p:spPr>
        <p:txBody>
          <a:bodyPr wrap="square" rtlCol="0">
            <a:spAutoFit/>
          </a:bodyPr>
          <a:lstStyle/>
          <a:p>
            <a:r>
              <a:rPr lang="en-US" dirty="0"/>
              <a:t>Cross-origin</a:t>
            </a:r>
          </a:p>
        </p:txBody>
      </p:sp>
    </p:spTree>
    <p:extLst>
      <p:ext uri="{BB962C8B-B14F-4D97-AF65-F5344CB8AC3E}">
        <p14:creationId xmlns:p14="http://schemas.microsoft.com/office/powerpoint/2010/main" val="1103706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additive="base">
                                        <p:cTn id="7" dur="500" fill="hold"/>
                                        <p:tgtEl>
                                          <p:spTgt spid="24"/>
                                        </p:tgtEl>
                                        <p:attrNameLst>
                                          <p:attrName>ppt_x</p:attrName>
                                        </p:attrNameLst>
                                      </p:cBhvr>
                                      <p:tavLst>
                                        <p:tav tm="0">
                                          <p:val>
                                            <p:strVal val="#ppt_x"/>
                                          </p:val>
                                        </p:tav>
                                        <p:tav tm="100000">
                                          <p:val>
                                            <p:strVal val="#ppt_x"/>
                                          </p:val>
                                        </p:tav>
                                      </p:tavLst>
                                    </p:anim>
                                    <p:anim calcmode="lin" valueType="num">
                                      <p:cBhvr additive="base">
                                        <p:cTn id="8"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anim calcmode="lin" valueType="num">
                                      <p:cBhvr additive="base">
                                        <p:cTn id="13" dur="500" fill="hold"/>
                                        <p:tgtEl>
                                          <p:spTgt spid="25"/>
                                        </p:tgtEl>
                                        <p:attrNameLst>
                                          <p:attrName>ppt_x</p:attrName>
                                        </p:attrNameLst>
                                      </p:cBhvr>
                                      <p:tavLst>
                                        <p:tav tm="0">
                                          <p:val>
                                            <p:strVal val="#ppt_x"/>
                                          </p:val>
                                        </p:tav>
                                        <p:tav tm="100000">
                                          <p:val>
                                            <p:strVal val="#ppt_x"/>
                                          </p:val>
                                        </p:tav>
                                      </p:tavLst>
                                    </p:anim>
                                    <p:anim calcmode="lin" valueType="num">
                                      <p:cBhvr additive="base">
                                        <p:cTn id="14"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A382A-8A4D-C898-94A4-BC0295A81907}"/>
              </a:ext>
            </a:extLst>
          </p:cNvPr>
          <p:cNvSpPr>
            <a:spLocks noGrp="1"/>
          </p:cNvSpPr>
          <p:nvPr>
            <p:ph type="title"/>
          </p:nvPr>
        </p:nvSpPr>
        <p:spPr/>
        <p:txBody>
          <a:bodyPr/>
          <a:lstStyle/>
          <a:p>
            <a:r>
              <a:rPr lang="en-US" dirty="0"/>
              <a:t>CORS Preflight</a:t>
            </a:r>
          </a:p>
        </p:txBody>
      </p:sp>
      <p:sp>
        <p:nvSpPr>
          <p:cNvPr id="3" name="Text Placeholder 2">
            <a:extLst>
              <a:ext uri="{FF2B5EF4-FFF2-40B4-BE49-F238E27FC236}">
                <a16:creationId xmlns:a16="http://schemas.microsoft.com/office/drawing/2014/main" id="{CBABBEC7-2B34-223D-4B0D-24117A34471F}"/>
              </a:ext>
            </a:extLst>
          </p:cNvPr>
          <p:cNvSpPr>
            <a:spLocks noGrp="1"/>
          </p:cNvSpPr>
          <p:nvPr>
            <p:ph type="body" idx="1"/>
          </p:nvPr>
        </p:nvSpPr>
        <p:spPr>
          <a:xfrm>
            <a:off x="311700" y="1382751"/>
            <a:ext cx="3999900" cy="3186124"/>
          </a:xfrm>
        </p:spPr>
        <p:txBody>
          <a:bodyPr/>
          <a:lstStyle/>
          <a:p>
            <a:r>
              <a:rPr lang="en-US" dirty="0" err="1"/>
              <a:t>Preflighted</a:t>
            </a:r>
            <a:r>
              <a:rPr lang="en-US" dirty="0"/>
              <a:t> requests in CORS</a:t>
            </a:r>
          </a:p>
          <a:p>
            <a:r>
              <a:rPr lang="en-US" dirty="0"/>
              <a:t>In CORS, a preflight request is sent with the OPTIONS method so that the server can respond if it is acceptable to send the request. In this example, we will request permission for these parameters:</a:t>
            </a:r>
          </a:p>
        </p:txBody>
      </p:sp>
      <p:sp>
        <p:nvSpPr>
          <p:cNvPr id="4" name="Text Placeholder 3">
            <a:extLst>
              <a:ext uri="{FF2B5EF4-FFF2-40B4-BE49-F238E27FC236}">
                <a16:creationId xmlns:a16="http://schemas.microsoft.com/office/drawing/2014/main" id="{A1C2EB21-7C1D-0F3A-86E4-FA928F06EC41}"/>
              </a:ext>
            </a:extLst>
          </p:cNvPr>
          <p:cNvSpPr>
            <a:spLocks noGrp="1"/>
          </p:cNvSpPr>
          <p:nvPr>
            <p:ph type="body" idx="2"/>
          </p:nvPr>
        </p:nvSpPr>
        <p:spPr>
          <a:xfrm>
            <a:off x="4832400" y="1655955"/>
            <a:ext cx="3999900" cy="2912919"/>
          </a:xfrm>
        </p:spPr>
        <p:txBody>
          <a:bodyPr/>
          <a:lstStyle/>
          <a:p>
            <a:r>
              <a:rPr lang="fr-FR" dirty="0"/>
              <a:t>127.0.0.1 - - [30/</a:t>
            </a:r>
            <a:r>
              <a:rPr lang="fr-FR" dirty="0" err="1"/>
              <a:t>Nov</a:t>
            </a:r>
            <a:r>
              <a:rPr lang="fr-FR" dirty="0"/>
              <a:t>/2022 09:17:58] "OPTIONS /</a:t>
            </a:r>
            <a:r>
              <a:rPr lang="fr-FR" dirty="0" err="1"/>
              <a:t>quotes</a:t>
            </a:r>
            <a:r>
              <a:rPr lang="fr-FR" dirty="0"/>
              <a:t> HTTP/1.1" 200 –</a:t>
            </a:r>
          </a:p>
          <a:p>
            <a:endParaRPr lang="fr-FR" dirty="0"/>
          </a:p>
          <a:p>
            <a:endParaRPr lang="fr-FR" dirty="0"/>
          </a:p>
          <a:p>
            <a:r>
              <a:rPr lang="fr-FR" dirty="0"/>
              <a:t>127.0.0.1 - - [30/</a:t>
            </a:r>
            <a:r>
              <a:rPr lang="fr-FR" dirty="0" err="1"/>
              <a:t>Nov</a:t>
            </a:r>
            <a:r>
              <a:rPr lang="fr-FR" dirty="0"/>
              <a:t>/2022 09:17:58] "PUT /</a:t>
            </a:r>
            <a:r>
              <a:rPr lang="fr-FR" dirty="0" err="1"/>
              <a:t>quotes</a:t>
            </a:r>
            <a:r>
              <a:rPr lang="fr-FR" dirty="0"/>
              <a:t> HTTP/1.1" 200 -</a:t>
            </a:r>
            <a:endParaRPr lang="en-US" dirty="0"/>
          </a:p>
        </p:txBody>
      </p:sp>
      <p:sp>
        <p:nvSpPr>
          <p:cNvPr id="5" name="Callout: Bent Line 4">
            <a:extLst>
              <a:ext uri="{FF2B5EF4-FFF2-40B4-BE49-F238E27FC236}">
                <a16:creationId xmlns:a16="http://schemas.microsoft.com/office/drawing/2014/main" id="{0CF198C4-C2E4-DF9D-65C1-B57DA01369D1}"/>
              </a:ext>
            </a:extLst>
          </p:cNvPr>
          <p:cNvSpPr/>
          <p:nvPr/>
        </p:nvSpPr>
        <p:spPr>
          <a:xfrm>
            <a:off x="7164659" y="445025"/>
            <a:ext cx="1667641" cy="1288990"/>
          </a:xfrm>
          <a:prstGeom prst="borderCallout2">
            <a:avLst>
              <a:gd name="adj1" fmla="val 18750"/>
              <a:gd name="adj2" fmla="val -8333"/>
              <a:gd name="adj3" fmla="val 18750"/>
              <a:gd name="adj4" fmla="val -16667"/>
              <a:gd name="adj5" fmla="val 91224"/>
              <a:gd name="adj6" fmla="val -755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If Cross-Origin is detected, an OPTIONS request is sent first</a:t>
            </a:r>
          </a:p>
        </p:txBody>
      </p:sp>
      <p:sp>
        <p:nvSpPr>
          <p:cNvPr id="6" name="Callout: Bent Line 5">
            <a:extLst>
              <a:ext uri="{FF2B5EF4-FFF2-40B4-BE49-F238E27FC236}">
                <a16:creationId xmlns:a16="http://schemas.microsoft.com/office/drawing/2014/main" id="{92095A08-8112-EE11-736C-58648CAE689B}"/>
              </a:ext>
            </a:extLst>
          </p:cNvPr>
          <p:cNvSpPr/>
          <p:nvPr/>
        </p:nvSpPr>
        <p:spPr>
          <a:xfrm>
            <a:off x="5135137" y="3112414"/>
            <a:ext cx="3303153" cy="1288990"/>
          </a:xfrm>
          <a:prstGeom prst="borderCallout2">
            <a:avLst>
              <a:gd name="adj1" fmla="val 18750"/>
              <a:gd name="adj2" fmla="val -8333"/>
              <a:gd name="adj3" fmla="val 18750"/>
              <a:gd name="adj4" fmla="val -16667"/>
              <a:gd name="adj5" fmla="val -26432"/>
              <a:gd name="adj6" fmla="val 309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t>The server now can respond if it will accept a request under these circumstances</a:t>
            </a:r>
          </a:p>
          <a:p>
            <a:r>
              <a:rPr lang="en-US" sz="1200" dirty="0"/>
              <a:t>e.g. the server response says that:</a:t>
            </a:r>
          </a:p>
          <a:p>
            <a:endParaRPr lang="en-US" sz="1200" dirty="0"/>
          </a:p>
          <a:p>
            <a:r>
              <a:rPr lang="en-US" sz="1200" dirty="0"/>
              <a:t>Access-Control-Allow-Origin</a:t>
            </a:r>
          </a:p>
        </p:txBody>
      </p:sp>
    </p:spTree>
    <p:extLst>
      <p:ext uri="{BB962C8B-B14F-4D97-AF65-F5344CB8AC3E}">
        <p14:creationId xmlns:p14="http://schemas.microsoft.com/office/powerpoint/2010/main" val="19657210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Key Design Decisions in a React.js App</a:t>
            </a:r>
            <a:endParaRPr/>
          </a:p>
        </p:txBody>
      </p:sp>
      <p:sp>
        <p:nvSpPr>
          <p:cNvPr id="79" name="Google Shape;79;p17"/>
          <p:cNvSpPr txBox="1">
            <a:spLocks noGrp="1"/>
          </p:cNvSpPr>
          <p:nvPr>
            <p:ph type="body" idx="1"/>
          </p:nvPr>
        </p:nvSpPr>
        <p:spPr>
          <a:xfrm>
            <a:off x="311700" y="1405839"/>
            <a:ext cx="8520600" cy="3163035"/>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sz="1800" dirty="0"/>
              <a:t>State should be </a:t>
            </a:r>
            <a:r>
              <a:rPr lang="en" sz="1800" b="1" dirty="0"/>
              <a:t>minimal</a:t>
            </a:r>
            <a:endParaRPr sz="1800" b="1" dirty="0"/>
          </a:p>
          <a:p>
            <a:pPr marL="914400" lvl="1" indent="-317500" algn="l" rtl="0">
              <a:spcBef>
                <a:spcPts val="0"/>
              </a:spcBef>
              <a:spcAft>
                <a:spcPts val="0"/>
              </a:spcAft>
              <a:buSzPts val="1400"/>
              <a:buChar char="○"/>
            </a:pPr>
            <a:r>
              <a:rPr lang="en" sz="1600" dirty="0"/>
              <a:t>You should never have to </a:t>
            </a:r>
            <a:r>
              <a:rPr lang="en" sz="1600" i="1" dirty="0"/>
              <a:t>sync </a:t>
            </a:r>
            <a:r>
              <a:rPr lang="en" sz="1600" dirty="0"/>
              <a:t>from one state to another</a:t>
            </a:r>
            <a:endParaRPr sz="1600" dirty="0"/>
          </a:p>
          <a:p>
            <a:pPr marL="914400" lvl="1" indent="-317500" algn="l" rtl="0">
              <a:spcBef>
                <a:spcPts val="0"/>
              </a:spcBef>
              <a:spcAft>
                <a:spcPts val="0"/>
              </a:spcAft>
              <a:buSzPts val="1400"/>
              <a:buChar char="○"/>
            </a:pPr>
            <a:r>
              <a:rPr lang="en" sz="1600" dirty="0"/>
              <a:t>Instead, props </a:t>
            </a:r>
            <a:r>
              <a:rPr lang="en" sz="1600" b="1" i="1" dirty="0"/>
              <a:t>react</a:t>
            </a:r>
            <a:r>
              <a:rPr lang="en" sz="1600" dirty="0"/>
              <a:t> to changes in state</a:t>
            </a:r>
            <a:endParaRPr sz="1600" dirty="0"/>
          </a:p>
          <a:p>
            <a:pPr marL="914400" lvl="1" indent="-317500" algn="l" rtl="0">
              <a:spcBef>
                <a:spcPts val="0"/>
              </a:spcBef>
              <a:spcAft>
                <a:spcPts val="0"/>
              </a:spcAft>
              <a:buSzPts val="1400"/>
              <a:buChar char="○"/>
            </a:pPr>
            <a:r>
              <a:rPr lang="en" sz="1600" dirty="0"/>
              <a:t>Similar concept of DRY and database normalization</a:t>
            </a:r>
            <a:endParaRPr sz="1600" dirty="0"/>
          </a:p>
          <a:p>
            <a:pPr marL="457200" lvl="0" indent="-342900" algn="l" rtl="0">
              <a:spcBef>
                <a:spcPts val="0"/>
              </a:spcBef>
              <a:spcAft>
                <a:spcPts val="0"/>
              </a:spcAft>
              <a:buSzPts val="1800"/>
              <a:buChar char="●"/>
            </a:pPr>
            <a:r>
              <a:rPr lang="en" sz="1800" dirty="0"/>
              <a:t>Where you hold your state</a:t>
            </a:r>
          </a:p>
          <a:p>
            <a:r>
              <a:rPr lang="en" sz="1800" dirty="0"/>
              <a:t>Immutability leads to good design practices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9B85-8540-4F8D-99C8-8CE109A7F4E8}"/>
              </a:ext>
            </a:extLst>
          </p:cNvPr>
          <p:cNvSpPr>
            <a:spLocks noGrp="1"/>
          </p:cNvSpPr>
          <p:nvPr>
            <p:ph type="title"/>
          </p:nvPr>
        </p:nvSpPr>
        <p:spPr/>
        <p:txBody>
          <a:bodyPr/>
          <a:lstStyle/>
          <a:p>
            <a:r>
              <a:rPr lang="en-US" dirty="0"/>
              <a:t>React Developer Tools</a:t>
            </a:r>
          </a:p>
        </p:txBody>
      </p:sp>
      <p:sp>
        <p:nvSpPr>
          <p:cNvPr id="3" name="Content Placeholder 2">
            <a:extLst>
              <a:ext uri="{FF2B5EF4-FFF2-40B4-BE49-F238E27FC236}">
                <a16:creationId xmlns:a16="http://schemas.microsoft.com/office/drawing/2014/main" id="{FB9EB7A0-DE5A-432B-B76E-F0D8FBE2FEBD}"/>
              </a:ext>
            </a:extLst>
          </p:cNvPr>
          <p:cNvSpPr>
            <a:spLocks noGrp="1"/>
          </p:cNvSpPr>
          <p:nvPr>
            <p:ph sz="half" idx="1"/>
          </p:nvPr>
        </p:nvSpPr>
        <p:spPr>
          <a:xfrm>
            <a:off x="822958" y="1384301"/>
            <a:ext cx="7543799" cy="3017520"/>
          </a:xfrm>
        </p:spPr>
        <p:txBody>
          <a:bodyPr/>
          <a:lstStyle/>
          <a:p>
            <a:r>
              <a:rPr lang="en-US" dirty="0"/>
              <a:t>Chrome and Firefox both have React Developer Tools addons. Highly recommended that you install these to make debugging react components simpler. It allows you to debug JSX/Code written using react directly instead of having to debug the resulting generated code.</a:t>
            </a:r>
          </a:p>
          <a:p>
            <a:endParaRPr lang="en-US" dirty="0"/>
          </a:p>
          <a:p>
            <a:r>
              <a:rPr lang="en-US" dirty="0"/>
              <a:t>Firefox: </a:t>
            </a:r>
            <a:r>
              <a:rPr lang="en-US" dirty="0">
                <a:hlinkClick r:id="rId2"/>
              </a:rPr>
              <a:t>https://addons.mozilla.org/en-US/firefox/addon/react-devtools/</a:t>
            </a:r>
            <a:endParaRPr lang="en-US" dirty="0"/>
          </a:p>
          <a:p>
            <a:r>
              <a:rPr lang="en-US" dirty="0"/>
              <a:t>Chrome: </a:t>
            </a:r>
            <a:r>
              <a:rPr lang="en-US" dirty="0">
                <a:hlinkClick r:id="rId3"/>
              </a:rPr>
              <a:t>https://chrome.google.com/webstore/detail/react-developer-tools/fmkadmapgofadopljbjfkapdkoienihi?hl=en</a:t>
            </a:r>
            <a:endParaRPr lang="en-US" dirty="0"/>
          </a:p>
          <a:p>
            <a:endParaRPr lang="en-US" dirty="0"/>
          </a:p>
        </p:txBody>
      </p:sp>
    </p:spTree>
    <p:extLst>
      <p:ext uri="{BB962C8B-B14F-4D97-AF65-F5344CB8AC3E}">
        <p14:creationId xmlns:p14="http://schemas.microsoft.com/office/powerpoint/2010/main" val="28008806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8"/>
          <p:cNvSpPr txBox="1">
            <a:spLocks noGrp="1"/>
          </p:cNvSpPr>
          <p:nvPr>
            <p:ph type="title"/>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Demo</a:t>
            </a:r>
            <a:endParaRPr/>
          </a:p>
        </p:txBody>
      </p:sp>
      <p:sp>
        <p:nvSpPr>
          <p:cNvPr id="85" name="Google Shape;85;p18"/>
          <p:cNvSpPr txBox="1">
            <a:spLocks noGrp="1"/>
          </p:cNvSpPr>
          <p:nvPr>
            <p:ph type="body" idx="1"/>
          </p:nvPr>
        </p:nvSpPr>
        <p:spPr>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Topics</a:t>
            </a:r>
            <a:endParaRPr/>
          </a:p>
          <a:p>
            <a:pPr marL="457200" lvl="0" indent="-342900" algn="l" rtl="0">
              <a:spcBef>
                <a:spcPts val="1600"/>
              </a:spcBef>
              <a:spcAft>
                <a:spcPts val="0"/>
              </a:spcAft>
              <a:buSzPts val="1800"/>
              <a:buChar char="●"/>
            </a:pPr>
            <a:r>
              <a:rPr lang="en"/>
              <a:t>Components</a:t>
            </a:r>
            <a:endParaRPr/>
          </a:p>
          <a:p>
            <a:pPr marL="457200" lvl="0" indent="-342900" algn="l" rtl="0">
              <a:spcBef>
                <a:spcPts val="0"/>
              </a:spcBef>
              <a:spcAft>
                <a:spcPts val="0"/>
              </a:spcAft>
              <a:buSzPts val="1800"/>
              <a:buChar char="●"/>
            </a:pPr>
            <a:r>
              <a:rPr lang="en"/>
              <a:t>State</a:t>
            </a:r>
            <a:endParaRPr/>
          </a:p>
          <a:p>
            <a:pPr marL="457200" lvl="0" indent="-342900" algn="l" rtl="0">
              <a:spcBef>
                <a:spcPts val="0"/>
              </a:spcBef>
              <a:spcAft>
                <a:spcPts val="0"/>
              </a:spcAft>
              <a:buSzPts val="1800"/>
              <a:buChar char="●"/>
            </a:pPr>
            <a:r>
              <a:rPr lang="en"/>
              <a:t>Props</a:t>
            </a:r>
            <a:endParaRPr/>
          </a:p>
          <a:p>
            <a:pPr marL="457200" lvl="0" indent="-342900" algn="l" rtl="0">
              <a:spcBef>
                <a:spcPts val="0"/>
              </a:spcBef>
              <a:spcAft>
                <a:spcPts val="0"/>
              </a:spcAft>
              <a:buSzPts val="1800"/>
              <a:buChar char="●"/>
            </a:pPr>
            <a:r>
              <a:rPr lang="en"/>
              <a:t>JSX</a:t>
            </a:r>
            <a:endParaRPr/>
          </a:p>
          <a:p>
            <a:pPr marL="457200" lvl="0" indent="-342900" algn="l" rtl="0">
              <a:spcBef>
                <a:spcPts val="0"/>
              </a:spcBef>
              <a:spcAft>
                <a:spcPts val="0"/>
              </a:spcAft>
              <a:buSzPts val="1800"/>
              <a:buChar char="●"/>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D240-D21C-4E6F-9E34-E14E26F5D603}"/>
              </a:ext>
            </a:extLst>
          </p:cNvPr>
          <p:cNvSpPr>
            <a:spLocks noGrp="1"/>
          </p:cNvSpPr>
          <p:nvPr>
            <p:ph type="title"/>
          </p:nvPr>
        </p:nvSpPr>
        <p:spPr/>
        <p:txBody>
          <a:bodyPr/>
          <a:lstStyle/>
          <a:p>
            <a:r>
              <a:rPr lang="en-US" dirty="0"/>
              <a:t>JSX and </a:t>
            </a:r>
            <a:r>
              <a:rPr lang="en-US"/>
              <a:t>component classes</a:t>
            </a:r>
            <a:endParaRPr lang="en-US" dirty="0"/>
          </a:p>
        </p:txBody>
      </p:sp>
      <p:sp>
        <p:nvSpPr>
          <p:cNvPr id="5" name="Content Placeholder 4">
            <a:extLst>
              <a:ext uri="{FF2B5EF4-FFF2-40B4-BE49-F238E27FC236}">
                <a16:creationId xmlns:a16="http://schemas.microsoft.com/office/drawing/2014/main" id="{126C1B2D-EFFF-451F-B1C4-7F2C8BDA8C6A}"/>
              </a:ext>
            </a:extLst>
          </p:cNvPr>
          <p:cNvSpPr>
            <a:spLocks noGrp="1"/>
          </p:cNvSpPr>
          <p:nvPr>
            <p:ph idx="1"/>
          </p:nvPr>
        </p:nvSpPr>
        <p:spPr/>
        <p:txBody>
          <a:bodyPr>
            <a:normAutofit fontScale="85000" lnSpcReduction="20000"/>
          </a:bodyPr>
          <a:lstStyle/>
          <a:p>
            <a:r>
              <a:rPr lang="en-US" dirty="0"/>
              <a:t>JSX is an extended </a:t>
            </a:r>
            <a:r>
              <a:rPr lang="en-US" dirty="0" err="1"/>
              <a:t>Javascript</a:t>
            </a:r>
            <a:r>
              <a:rPr lang="en-US" dirty="0"/>
              <a:t> based language used by React.js</a:t>
            </a:r>
          </a:p>
          <a:p>
            <a:r>
              <a:rPr lang="en-US" dirty="0"/>
              <a:t>JSX enables writing html tags within </a:t>
            </a:r>
            <a:r>
              <a:rPr lang="en-US" dirty="0" err="1"/>
              <a:t>javascript</a:t>
            </a:r>
            <a:r>
              <a:rPr lang="en-US" dirty="0"/>
              <a:t> functions</a:t>
            </a:r>
          </a:p>
          <a:p>
            <a:r>
              <a:rPr lang="en-US" dirty="0"/>
              <a:t>When you see</a:t>
            </a:r>
          </a:p>
          <a:p>
            <a:pPr>
              <a:spcBef>
                <a:spcPts val="100"/>
              </a:spcBef>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MyReactComponent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extends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React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Component</a:t>
            </a:r>
            <a:endParaRPr lang="en-US" dirty="0">
              <a:solidFill>
                <a:srgbClr val="000000"/>
              </a:solidFill>
              <a:latin typeface="Consolas" panose="020B0609020204030204" pitchFamily="49" charset="0"/>
            </a:endParaRPr>
          </a:p>
          <a:p>
            <a:pPr>
              <a:spcBef>
                <a:spcPts val="100"/>
              </a:spcBef>
            </a:pPr>
            <a:r>
              <a:rPr lang="en-US" b="0" dirty="0">
                <a:solidFill>
                  <a:srgbClr val="000000"/>
                </a:solidFill>
                <a:effectLst/>
                <a:latin typeface="Consolas" panose="020B0609020204030204" pitchFamily="49" charset="0"/>
              </a:rPr>
              <a:t>{</a:t>
            </a:r>
          </a:p>
          <a:p>
            <a:pPr>
              <a:spcBef>
                <a:spcPts val="100"/>
              </a:spcBef>
            </a:pP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render</a:t>
            </a:r>
            <a:r>
              <a:rPr lang="en-US" b="0" dirty="0">
                <a:solidFill>
                  <a:srgbClr val="000000"/>
                </a:solidFill>
                <a:effectLst/>
                <a:latin typeface="Consolas" panose="020B0609020204030204" pitchFamily="49" charset="0"/>
              </a:rPr>
              <a:t>() </a:t>
            </a:r>
          </a:p>
          <a:p>
            <a:pPr>
              <a:spcBef>
                <a:spcPts val="100"/>
              </a:spcBef>
            </a:pPr>
            <a:r>
              <a:rPr lang="en-US" b="0" dirty="0">
                <a:solidFill>
                  <a:srgbClr val="000000"/>
                </a:solidFill>
                <a:effectLst/>
                <a:latin typeface="Consolas" panose="020B0609020204030204" pitchFamily="49" charset="0"/>
              </a:rPr>
              <a:t>  {</a:t>
            </a:r>
          </a:p>
          <a:p>
            <a:pPr>
              <a:spcBef>
                <a:spcPts val="100"/>
              </a:spcBef>
            </a:pP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pPr>
              <a:spcBef>
                <a:spcPts val="100"/>
              </a:spcBef>
            </a:pPr>
            <a:r>
              <a:rPr lang="en-US" b="0" dirty="0">
                <a:solidFill>
                  <a:srgbClr val="000000"/>
                </a:solidFill>
                <a:effectLst/>
                <a:latin typeface="Consolas" panose="020B0609020204030204" pitchFamily="49" charset="0"/>
              </a:rPr>
              <a:t>      </a:t>
            </a:r>
          </a:p>
          <a:p>
            <a:pPr>
              <a:spcBef>
                <a:spcPts val="100"/>
              </a:spcBef>
            </a:pP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SWEN-344 React Assignment</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pPr>
              <a:spcBef>
                <a:spcPts val="100"/>
              </a:spcBef>
            </a:pPr>
            <a:r>
              <a:rPr lang="en-US" b="0" dirty="0">
                <a:solidFill>
                  <a:srgbClr val="000000"/>
                </a:solidFill>
                <a:effectLst/>
                <a:latin typeface="Consolas" panose="020B0609020204030204" pitchFamily="49" charset="0"/>
              </a:rPr>
              <a:t>    );</a:t>
            </a:r>
          </a:p>
          <a:p>
            <a:pPr>
              <a:spcBef>
                <a:spcPts val="100"/>
              </a:spcBef>
            </a:pPr>
            <a:r>
              <a:rPr lang="en-US" b="0" dirty="0">
                <a:solidFill>
                  <a:srgbClr val="000000"/>
                </a:solidFill>
                <a:effectLst/>
                <a:latin typeface="Consolas" panose="020B0609020204030204" pitchFamily="49" charset="0"/>
              </a:rPr>
              <a:t>  }</a:t>
            </a:r>
          </a:p>
          <a:p>
            <a:pPr>
              <a:spcBef>
                <a:spcPts val="100"/>
              </a:spcBef>
            </a:pPr>
            <a:r>
              <a:rPr lang="en-US" b="0" dirty="0">
                <a:solidFill>
                  <a:srgbClr val="000000"/>
                </a:solidFill>
                <a:effectLst/>
                <a:latin typeface="Consolas" panose="020B0609020204030204" pitchFamily="49" charset="0"/>
              </a:rPr>
              <a:t>}</a:t>
            </a:r>
          </a:p>
          <a:p>
            <a:pPr>
              <a:spcBef>
                <a:spcPts val="100"/>
              </a:spcBef>
            </a:pPr>
            <a:endParaRPr lang="en-US" dirty="0">
              <a:solidFill>
                <a:srgbClr val="000000"/>
              </a:solidFill>
              <a:latin typeface="Consolas" panose="020B0609020204030204" pitchFamily="49" charset="0"/>
            </a:endParaRPr>
          </a:p>
          <a:p>
            <a:pPr>
              <a:spcBef>
                <a:spcPts val="100"/>
              </a:spcBef>
            </a:pPr>
            <a:r>
              <a:rPr lang="en-US" b="0" dirty="0">
                <a:solidFill>
                  <a:srgbClr val="000000"/>
                </a:solidFill>
                <a:effectLst/>
                <a:latin typeface="Consolas" panose="020B0609020204030204" pitchFamily="49" charset="0"/>
              </a:rPr>
              <a:t>export default </a:t>
            </a:r>
            <a:r>
              <a:rPr lang="en-US" b="0" dirty="0" err="1">
                <a:solidFill>
                  <a:srgbClr val="000000"/>
                </a:solidFill>
                <a:effectLst/>
                <a:latin typeface="Consolas" panose="020B0609020204030204" pitchFamily="49" charset="0"/>
              </a:rPr>
              <a:t>MyReactComponent</a:t>
            </a:r>
            <a:r>
              <a:rPr lang="en-US" b="0" dirty="0">
                <a:solidFill>
                  <a:srgbClr val="000000"/>
                </a:solidFill>
                <a:effectLst/>
                <a:latin typeface="Consolas" panose="020B0609020204030204" pitchFamily="49" charset="0"/>
              </a:rPr>
              <a:t>;</a:t>
            </a:r>
          </a:p>
          <a:p>
            <a:endParaRPr lang="en-US" dirty="0"/>
          </a:p>
        </p:txBody>
      </p:sp>
      <p:sp>
        <p:nvSpPr>
          <p:cNvPr id="6" name="Callout: Left Arrow 5">
            <a:extLst>
              <a:ext uri="{FF2B5EF4-FFF2-40B4-BE49-F238E27FC236}">
                <a16:creationId xmlns:a16="http://schemas.microsoft.com/office/drawing/2014/main" id="{0A056E7D-E913-4603-93EF-21687802CC34}"/>
              </a:ext>
            </a:extLst>
          </p:cNvPr>
          <p:cNvSpPr/>
          <p:nvPr/>
        </p:nvSpPr>
        <p:spPr>
          <a:xfrm>
            <a:off x="4875102" y="3012548"/>
            <a:ext cx="1796575" cy="813695"/>
          </a:xfrm>
          <a:prstGeom prst="leftArrow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JSX extension</a:t>
            </a:r>
          </a:p>
        </p:txBody>
      </p:sp>
      <p:sp>
        <p:nvSpPr>
          <p:cNvPr id="3" name="TextBox 2">
            <a:extLst>
              <a:ext uri="{FF2B5EF4-FFF2-40B4-BE49-F238E27FC236}">
                <a16:creationId xmlns:a16="http://schemas.microsoft.com/office/drawing/2014/main" id="{0DF537E1-26E8-4BD9-B530-F74CCF0BCE82}"/>
              </a:ext>
            </a:extLst>
          </p:cNvPr>
          <p:cNvSpPr txBox="1"/>
          <p:nvPr/>
        </p:nvSpPr>
        <p:spPr>
          <a:xfrm>
            <a:off x="5599188" y="2058407"/>
            <a:ext cx="3162133" cy="646331"/>
          </a:xfrm>
          <a:prstGeom prst="rect">
            <a:avLst/>
          </a:prstGeom>
          <a:noFill/>
        </p:spPr>
        <p:txBody>
          <a:bodyPr wrap="square" rtlCol="0">
            <a:spAutoFit/>
          </a:bodyPr>
          <a:lstStyle/>
          <a:p>
            <a:r>
              <a:rPr lang="en-US" dirty="0"/>
              <a:t>‘class’ allows component to retain state</a:t>
            </a:r>
          </a:p>
        </p:txBody>
      </p:sp>
    </p:spTree>
    <p:extLst>
      <p:ext uri="{BB962C8B-B14F-4D97-AF65-F5344CB8AC3E}">
        <p14:creationId xmlns:p14="http://schemas.microsoft.com/office/powerpoint/2010/main" val="1965359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1D240-D21C-4E6F-9E34-E14E26F5D603}"/>
              </a:ext>
            </a:extLst>
          </p:cNvPr>
          <p:cNvSpPr>
            <a:spLocks noGrp="1"/>
          </p:cNvSpPr>
          <p:nvPr>
            <p:ph type="title"/>
          </p:nvPr>
        </p:nvSpPr>
        <p:spPr/>
        <p:txBody>
          <a:bodyPr/>
          <a:lstStyle/>
          <a:p>
            <a:r>
              <a:rPr lang="en-US" dirty="0"/>
              <a:t>Using functions: lambda (arrow) or standard</a:t>
            </a:r>
          </a:p>
        </p:txBody>
      </p:sp>
      <p:sp>
        <p:nvSpPr>
          <p:cNvPr id="5" name="Content Placeholder 4">
            <a:extLst>
              <a:ext uri="{FF2B5EF4-FFF2-40B4-BE49-F238E27FC236}">
                <a16:creationId xmlns:a16="http://schemas.microsoft.com/office/drawing/2014/main" id="{126C1B2D-EFFF-451F-B1C4-7F2C8BDA8C6A}"/>
              </a:ext>
            </a:extLst>
          </p:cNvPr>
          <p:cNvSpPr>
            <a:spLocks noGrp="1"/>
          </p:cNvSpPr>
          <p:nvPr>
            <p:ph sz="half" idx="1"/>
          </p:nvPr>
        </p:nvSpPr>
        <p:spPr>
          <a:xfrm>
            <a:off x="149043" y="1384301"/>
            <a:ext cx="4377236" cy="3017520"/>
          </a:xfrm>
        </p:spPr>
        <p:txBody>
          <a:bodyPr>
            <a:normAutofit/>
          </a:bodyPr>
          <a:lstStyle/>
          <a:p>
            <a:r>
              <a:rPr lang="en-US" dirty="0"/>
              <a:t>You can use class definitions for complex components, or use lambdas for simple HTML returns and stateless components</a:t>
            </a:r>
          </a:p>
          <a:p>
            <a:r>
              <a:rPr lang="en-US" dirty="0"/>
              <a:t>e.g. </a:t>
            </a:r>
          </a:p>
          <a:p>
            <a:pPr>
              <a:spcBef>
                <a:spcPts val="200"/>
              </a:spcBef>
            </a:pPr>
            <a:r>
              <a:rPr lang="en-US" sz="1200" b="0" dirty="0">
                <a:solidFill>
                  <a:srgbClr val="AF00DB"/>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React</a:t>
            </a:r>
            <a:r>
              <a:rPr lang="en-US" sz="1200" b="0" dirty="0">
                <a:solidFill>
                  <a:srgbClr val="000000"/>
                </a:solidFill>
                <a:effectLst/>
                <a:latin typeface="Consolas" panose="020B0609020204030204" pitchFamily="49" charset="0"/>
              </a:rPr>
              <a:t> </a:t>
            </a:r>
            <a:r>
              <a:rPr lang="en-US" sz="1200" b="0" dirty="0">
                <a:solidFill>
                  <a:srgbClr val="AF00DB"/>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'react'</a:t>
            </a:r>
            <a:r>
              <a:rPr lang="en-US" sz="1200" b="0" dirty="0">
                <a:solidFill>
                  <a:srgbClr val="000000"/>
                </a:solidFill>
                <a:effectLst/>
                <a:latin typeface="Consolas" panose="020B0609020204030204" pitchFamily="49" charset="0"/>
              </a:rPr>
              <a:t>;</a:t>
            </a:r>
          </a:p>
          <a:p>
            <a:pPr>
              <a:spcBef>
                <a:spcPts val="200"/>
              </a:spcBef>
            </a:pPr>
            <a:r>
              <a:rPr lang="en-US" sz="1200" b="0" dirty="0">
                <a:solidFill>
                  <a:srgbClr val="0000FF"/>
                </a:solidFill>
                <a:effectLst/>
                <a:latin typeface="Consolas" panose="020B0609020204030204" pitchFamily="49" charset="0"/>
              </a:rPr>
              <a:t>const</a:t>
            </a:r>
            <a:r>
              <a:rPr lang="en-US" sz="1200" b="0" dirty="0">
                <a:solidFill>
                  <a:srgbClr val="000000"/>
                </a:solidFill>
                <a:effectLst/>
                <a:latin typeface="Consolas" panose="020B0609020204030204" pitchFamily="49" charset="0"/>
              </a:rPr>
              <a:t> </a:t>
            </a:r>
            <a:r>
              <a:rPr lang="en-US" sz="1200" b="0" dirty="0">
                <a:solidFill>
                  <a:srgbClr val="795E26"/>
                </a:solidFill>
                <a:effectLst/>
                <a:latin typeface="Consolas" panose="020B0609020204030204" pitchFamily="49" charset="0"/>
              </a:rPr>
              <a:t>MyComponent</a:t>
            </a:r>
            <a:r>
              <a:rPr lang="en-US" sz="1200" b="0" dirty="0">
                <a:solidFill>
                  <a:srgbClr val="000000"/>
                </a:solidFill>
                <a:effectLst/>
                <a:latin typeface="Consolas" panose="020B0609020204030204" pitchFamily="49" charset="0"/>
              </a:rPr>
              <a:t> =() </a:t>
            </a:r>
            <a:r>
              <a:rPr lang="en-US" sz="1200" b="0" dirty="0">
                <a:solidFill>
                  <a:srgbClr val="0000FF"/>
                </a:solidFill>
                <a:effectLst/>
                <a:latin typeface="Consolas" panose="020B0609020204030204" pitchFamily="49" charset="0"/>
              </a:rPr>
              <a:t>=&gt;</a:t>
            </a:r>
            <a:r>
              <a:rPr lang="en-US" sz="1200" b="0" dirty="0">
                <a:solidFill>
                  <a:srgbClr val="000000"/>
                </a:solidFill>
                <a:effectLst/>
                <a:latin typeface="Consolas" panose="020B0609020204030204" pitchFamily="49" charset="0"/>
              </a:rPr>
              <a:t> </a:t>
            </a:r>
          </a:p>
          <a:p>
            <a:pPr>
              <a:spcBef>
                <a:spcPts val="200"/>
              </a:spcBef>
            </a:pPr>
            <a:r>
              <a:rPr lang="en-US" sz="1200" b="0" dirty="0">
                <a:solidFill>
                  <a:srgbClr val="000000"/>
                </a:solidFill>
                <a:effectLst/>
                <a:latin typeface="Consolas" panose="020B0609020204030204" pitchFamily="49" charset="0"/>
              </a:rPr>
              <a:t>{</a:t>
            </a:r>
          </a:p>
          <a:p>
            <a:pPr>
              <a:spcBef>
                <a:spcPts val="200"/>
              </a:spcBef>
            </a:pPr>
            <a:r>
              <a:rPr lang="en-US" sz="1200" b="0" dirty="0">
                <a:solidFill>
                  <a:srgbClr val="000000"/>
                </a:solidFill>
                <a:effectLst/>
                <a:latin typeface="Consolas" panose="020B0609020204030204" pitchFamily="49" charset="0"/>
              </a:rPr>
              <a:t>   </a:t>
            </a:r>
            <a:r>
              <a:rPr lang="en-US" sz="1200" b="0" dirty="0">
                <a:solidFill>
                  <a:srgbClr val="AF00DB"/>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p>
          <a:p>
            <a:pPr>
              <a:spcBef>
                <a:spcPts val="200"/>
              </a:spcBef>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&lt;div&gt;</a:t>
            </a:r>
            <a:r>
              <a:rPr lang="en-US" sz="1200" b="0" dirty="0">
                <a:solidFill>
                  <a:srgbClr val="000000"/>
                </a:solidFill>
                <a:effectLst/>
                <a:latin typeface="Consolas" panose="020B0609020204030204" pitchFamily="49" charset="0"/>
              </a:rPr>
              <a:t>SWEN-344 React Assignment</a:t>
            </a:r>
            <a:r>
              <a:rPr lang="en-US" sz="1200" b="0" dirty="0">
                <a:solidFill>
                  <a:srgbClr val="800000"/>
                </a:solidFill>
                <a:effectLst/>
                <a:latin typeface="Consolas" panose="020B0609020204030204" pitchFamily="49" charset="0"/>
              </a:rPr>
              <a:t>&lt;/div&gt;</a:t>
            </a:r>
            <a:endParaRPr lang="en-US" sz="1200" b="0" dirty="0">
              <a:solidFill>
                <a:srgbClr val="000000"/>
              </a:solidFill>
              <a:effectLst/>
              <a:latin typeface="Consolas" panose="020B0609020204030204" pitchFamily="49" charset="0"/>
            </a:endParaRPr>
          </a:p>
          <a:p>
            <a:pPr>
              <a:spcBef>
                <a:spcPts val="200"/>
              </a:spcBef>
            </a:pPr>
            <a:r>
              <a:rPr lang="en-US" sz="1200" b="0" dirty="0">
                <a:solidFill>
                  <a:srgbClr val="000000"/>
                </a:solidFill>
                <a:effectLst/>
                <a:latin typeface="Consolas" panose="020B0609020204030204" pitchFamily="49" charset="0"/>
              </a:rPr>
              <a:t>    );</a:t>
            </a:r>
          </a:p>
          <a:p>
            <a:pPr>
              <a:spcBef>
                <a:spcPts val="200"/>
              </a:spcBef>
            </a:pPr>
            <a:r>
              <a:rPr lang="en-US" sz="1200" b="0" dirty="0">
                <a:solidFill>
                  <a:srgbClr val="000000"/>
                </a:solidFill>
                <a:effectLst/>
                <a:latin typeface="Consolas" panose="020B0609020204030204" pitchFamily="49" charset="0"/>
              </a:rPr>
              <a:t>}    </a:t>
            </a:r>
            <a:br>
              <a:rPr lang="en-US" sz="1200" b="0" dirty="0">
                <a:solidFill>
                  <a:srgbClr val="000000"/>
                </a:solidFill>
                <a:effectLst/>
                <a:latin typeface="Consolas" panose="020B0609020204030204" pitchFamily="49" charset="0"/>
              </a:rPr>
            </a:br>
            <a:r>
              <a:rPr lang="en-US" sz="1200" b="0" dirty="0">
                <a:solidFill>
                  <a:srgbClr val="AF00DB"/>
                </a:solidFill>
                <a:effectLst/>
                <a:latin typeface="Consolas" panose="020B0609020204030204" pitchFamily="49" charset="0"/>
              </a:rPr>
              <a:t>export</a:t>
            </a:r>
            <a:r>
              <a:rPr lang="en-US" sz="1200" b="0" dirty="0">
                <a:solidFill>
                  <a:srgbClr val="000000"/>
                </a:solidFill>
                <a:effectLst/>
                <a:latin typeface="Consolas" panose="020B0609020204030204" pitchFamily="49" charset="0"/>
              </a:rPr>
              <a:t> </a:t>
            </a:r>
            <a:r>
              <a:rPr lang="en-US" sz="1200" b="0" dirty="0">
                <a:solidFill>
                  <a:srgbClr val="AF00DB"/>
                </a:solidFill>
                <a:effectLst/>
                <a:latin typeface="Consolas" panose="020B0609020204030204" pitchFamily="49" charset="0"/>
              </a:rPr>
              <a:t>default</a:t>
            </a:r>
            <a:r>
              <a:rPr lang="en-US" sz="1200" b="0" dirty="0">
                <a:solidFill>
                  <a:srgbClr val="000000"/>
                </a:solidFill>
                <a:effectLst/>
                <a:latin typeface="Consolas" panose="020B0609020204030204" pitchFamily="49" charset="0"/>
              </a:rPr>
              <a:t> </a:t>
            </a:r>
            <a:r>
              <a:rPr lang="en-US" sz="1200" b="0" dirty="0">
                <a:solidFill>
                  <a:srgbClr val="795E26"/>
                </a:solidFill>
                <a:effectLst/>
                <a:latin typeface="Consolas" panose="020B0609020204030204" pitchFamily="49" charset="0"/>
              </a:rPr>
              <a:t>MyComponent</a:t>
            </a:r>
            <a:r>
              <a:rPr lang="en-US" sz="1200" b="0" dirty="0">
                <a:solidFill>
                  <a:srgbClr val="000000"/>
                </a:solidFill>
                <a:effectLst/>
                <a:latin typeface="Consolas" panose="020B0609020204030204" pitchFamily="49" charset="0"/>
              </a:rPr>
              <a:t>;</a:t>
            </a:r>
          </a:p>
          <a:p>
            <a:endParaRPr lang="en-US" dirty="0"/>
          </a:p>
        </p:txBody>
      </p:sp>
      <p:sp>
        <p:nvSpPr>
          <p:cNvPr id="4" name="Content Placeholder 3">
            <a:extLst>
              <a:ext uri="{FF2B5EF4-FFF2-40B4-BE49-F238E27FC236}">
                <a16:creationId xmlns:a16="http://schemas.microsoft.com/office/drawing/2014/main" id="{BF1BEB48-9366-4FA2-8698-C0DE22E8A96B}"/>
              </a:ext>
            </a:extLst>
          </p:cNvPr>
          <p:cNvSpPr>
            <a:spLocks noGrp="1"/>
          </p:cNvSpPr>
          <p:nvPr>
            <p:ph sz="half" idx="2"/>
          </p:nvPr>
        </p:nvSpPr>
        <p:spPr>
          <a:xfrm>
            <a:off x="4663439" y="1384301"/>
            <a:ext cx="4331517" cy="3017520"/>
          </a:xfrm>
        </p:spPr>
        <p:txBody>
          <a:bodyPr>
            <a:normAutofit/>
          </a:bodyPr>
          <a:lstStyle/>
          <a:p>
            <a:pPr>
              <a:spcBef>
                <a:spcPts val="200"/>
              </a:spcBef>
            </a:pPr>
            <a:r>
              <a:rPr lang="en-US" sz="1200" b="0" dirty="0">
                <a:solidFill>
                  <a:srgbClr val="00B050"/>
                </a:solidFill>
                <a:effectLst/>
                <a:latin typeface="Consolas" panose="020B0609020204030204" pitchFamily="49" charset="0"/>
              </a:rPr>
              <a:t># Or regula</a:t>
            </a:r>
            <a:r>
              <a:rPr lang="en-US" sz="1200" dirty="0">
                <a:solidFill>
                  <a:srgbClr val="00B050"/>
                </a:solidFill>
                <a:latin typeface="Consolas" panose="020B0609020204030204" pitchFamily="49" charset="0"/>
              </a:rPr>
              <a:t>r function definition</a:t>
            </a:r>
            <a:endParaRPr lang="en-US" sz="1200" b="0" dirty="0">
              <a:solidFill>
                <a:srgbClr val="00B050"/>
              </a:solidFill>
              <a:effectLst/>
              <a:latin typeface="Consolas" panose="020B0609020204030204" pitchFamily="49" charset="0"/>
            </a:endParaRPr>
          </a:p>
          <a:p>
            <a:pPr>
              <a:spcBef>
                <a:spcPts val="200"/>
              </a:spcBef>
            </a:pPr>
            <a:endParaRPr lang="en-US" sz="1200" dirty="0">
              <a:solidFill>
                <a:srgbClr val="AF00DB"/>
              </a:solidFill>
              <a:latin typeface="Consolas" panose="020B0609020204030204" pitchFamily="49" charset="0"/>
            </a:endParaRPr>
          </a:p>
          <a:p>
            <a:pPr>
              <a:spcBef>
                <a:spcPts val="200"/>
              </a:spcBef>
            </a:pPr>
            <a:r>
              <a:rPr lang="en-US" sz="1200" b="0" dirty="0">
                <a:solidFill>
                  <a:srgbClr val="AF00DB"/>
                </a:solidFill>
                <a:effectLst/>
                <a:latin typeface="Consolas" panose="020B0609020204030204" pitchFamily="49" charset="0"/>
              </a:rPr>
              <a:t>import</a:t>
            </a:r>
            <a:r>
              <a:rPr lang="en-US" sz="1200" b="0" dirty="0">
                <a:solidFill>
                  <a:srgbClr val="000000"/>
                </a:solidFill>
                <a:effectLst/>
                <a:latin typeface="Consolas" panose="020B0609020204030204" pitchFamily="49" charset="0"/>
              </a:rPr>
              <a:t> </a:t>
            </a:r>
            <a:r>
              <a:rPr lang="en-US" sz="1200" b="0" dirty="0">
                <a:solidFill>
                  <a:srgbClr val="001080"/>
                </a:solidFill>
                <a:effectLst/>
                <a:latin typeface="Consolas" panose="020B0609020204030204" pitchFamily="49" charset="0"/>
              </a:rPr>
              <a:t>React</a:t>
            </a:r>
            <a:r>
              <a:rPr lang="en-US" sz="1200" b="0" dirty="0">
                <a:solidFill>
                  <a:srgbClr val="000000"/>
                </a:solidFill>
                <a:effectLst/>
                <a:latin typeface="Consolas" panose="020B0609020204030204" pitchFamily="49" charset="0"/>
              </a:rPr>
              <a:t> </a:t>
            </a:r>
            <a:r>
              <a:rPr lang="en-US" sz="1200" b="0" dirty="0">
                <a:solidFill>
                  <a:srgbClr val="AF00DB"/>
                </a:solidFill>
                <a:effectLst/>
                <a:latin typeface="Consolas" panose="020B0609020204030204" pitchFamily="49" charset="0"/>
              </a:rPr>
              <a:t>from</a:t>
            </a:r>
            <a:r>
              <a:rPr lang="en-US" sz="1200" b="0" dirty="0">
                <a:solidFill>
                  <a:srgbClr val="000000"/>
                </a:solidFill>
                <a:effectLst/>
                <a:latin typeface="Consolas" panose="020B0609020204030204" pitchFamily="49" charset="0"/>
              </a:rPr>
              <a:t> </a:t>
            </a:r>
            <a:r>
              <a:rPr lang="en-US" sz="1200" b="0" dirty="0">
                <a:solidFill>
                  <a:srgbClr val="A31515"/>
                </a:solidFill>
                <a:effectLst/>
                <a:latin typeface="Consolas" panose="020B0609020204030204" pitchFamily="49" charset="0"/>
              </a:rPr>
              <a:t>'react’</a:t>
            </a:r>
            <a:r>
              <a:rPr lang="en-US" sz="1200" b="0" dirty="0">
                <a:solidFill>
                  <a:srgbClr val="000000"/>
                </a:solidFill>
                <a:effectLst/>
                <a:latin typeface="Consolas" panose="020B0609020204030204" pitchFamily="49" charset="0"/>
              </a:rPr>
              <a:t>;</a:t>
            </a:r>
          </a:p>
          <a:p>
            <a:pPr>
              <a:spcBef>
                <a:spcPts val="200"/>
              </a:spcBef>
            </a:pPr>
            <a:r>
              <a:rPr lang="en-US" sz="1200" b="0" dirty="0">
                <a:solidFill>
                  <a:srgbClr val="0000FF"/>
                </a:solidFill>
                <a:effectLst/>
                <a:latin typeface="Consolas" panose="020B0609020204030204" pitchFamily="49" charset="0"/>
              </a:rPr>
              <a:t>function</a:t>
            </a:r>
            <a:r>
              <a:rPr lang="en-US" sz="1200" b="0" dirty="0">
                <a:solidFill>
                  <a:srgbClr val="000000"/>
                </a:solidFill>
                <a:effectLst/>
                <a:latin typeface="Consolas" panose="020B0609020204030204" pitchFamily="49" charset="0"/>
              </a:rPr>
              <a:t> </a:t>
            </a:r>
            <a:r>
              <a:rPr lang="en-US" sz="1200" b="0" dirty="0">
                <a:solidFill>
                  <a:srgbClr val="795E26"/>
                </a:solidFill>
                <a:effectLst/>
                <a:latin typeface="Consolas" panose="020B0609020204030204" pitchFamily="49" charset="0"/>
              </a:rPr>
              <a:t>MyComponent</a:t>
            </a:r>
            <a:r>
              <a:rPr lang="en-US" sz="1200" b="0" dirty="0">
                <a:solidFill>
                  <a:srgbClr val="000000"/>
                </a:solidFill>
                <a:effectLst/>
                <a:latin typeface="Consolas" panose="020B0609020204030204" pitchFamily="49" charset="0"/>
              </a:rPr>
              <a:t>  ()</a:t>
            </a:r>
          </a:p>
          <a:p>
            <a:pPr>
              <a:spcBef>
                <a:spcPts val="200"/>
              </a:spcBef>
            </a:pPr>
            <a:r>
              <a:rPr lang="en-US" sz="1200" b="0" dirty="0">
                <a:solidFill>
                  <a:srgbClr val="000000"/>
                </a:solidFill>
                <a:effectLst/>
                <a:latin typeface="Consolas" panose="020B0609020204030204" pitchFamily="49" charset="0"/>
              </a:rPr>
              <a:t>{</a:t>
            </a:r>
          </a:p>
          <a:p>
            <a:pPr>
              <a:spcBef>
                <a:spcPts val="200"/>
              </a:spcBef>
            </a:pPr>
            <a:r>
              <a:rPr lang="en-US" sz="1200" b="0" dirty="0">
                <a:solidFill>
                  <a:srgbClr val="000000"/>
                </a:solidFill>
                <a:effectLst/>
                <a:latin typeface="Consolas" panose="020B0609020204030204" pitchFamily="49" charset="0"/>
              </a:rPr>
              <a:t>   </a:t>
            </a:r>
            <a:r>
              <a:rPr lang="en-US" sz="1200" b="0" dirty="0">
                <a:solidFill>
                  <a:srgbClr val="AF00DB"/>
                </a:solidFill>
                <a:effectLst/>
                <a:latin typeface="Consolas" panose="020B0609020204030204" pitchFamily="49" charset="0"/>
              </a:rPr>
              <a:t>return</a:t>
            </a:r>
            <a:r>
              <a:rPr lang="en-US" sz="1200" b="0" dirty="0">
                <a:solidFill>
                  <a:srgbClr val="000000"/>
                </a:solidFill>
                <a:effectLst/>
                <a:latin typeface="Consolas" panose="020B0609020204030204" pitchFamily="49" charset="0"/>
              </a:rPr>
              <a:t> (</a:t>
            </a:r>
          </a:p>
          <a:p>
            <a:pPr>
              <a:spcBef>
                <a:spcPts val="200"/>
              </a:spcBef>
            </a:pPr>
            <a:r>
              <a:rPr lang="en-US" sz="1200" b="0" dirty="0">
                <a:solidFill>
                  <a:srgbClr val="000000"/>
                </a:solidFill>
                <a:effectLst/>
                <a:latin typeface="Consolas" panose="020B0609020204030204" pitchFamily="49" charset="0"/>
              </a:rPr>
              <a:t>        </a:t>
            </a:r>
            <a:r>
              <a:rPr lang="en-US" sz="1200" b="0" dirty="0">
                <a:solidFill>
                  <a:srgbClr val="800000"/>
                </a:solidFill>
                <a:effectLst/>
                <a:latin typeface="Consolas" panose="020B0609020204030204" pitchFamily="49" charset="0"/>
              </a:rPr>
              <a:t>&lt;div&gt;</a:t>
            </a:r>
            <a:r>
              <a:rPr lang="en-US" sz="1200" b="0" dirty="0">
                <a:solidFill>
                  <a:srgbClr val="000000"/>
                </a:solidFill>
                <a:effectLst/>
                <a:latin typeface="Consolas" panose="020B0609020204030204" pitchFamily="49" charset="0"/>
              </a:rPr>
              <a:t>SWEN-344 React Assignment</a:t>
            </a:r>
            <a:r>
              <a:rPr lang="en-US" sz="1200" b="0" dirty="0">
                <a:solidFill>
                  <a:srgbClr val="800000"/>
                </a:solidFill>
                <a:effectLst/>
                <a:latin typeface="Consolas" panose="020B0609020204030204" pitchFamily="49" charset="0"/>
              </a:rPr>
              <a:t>&lt;/div&gt;</a:t>
            </a:r>
            <a:endParaRPr lang="en-US" sz="1200" b="0" dirty="0">
              <a:solidFill>
                <a:srgbClr val="000000"/>
              </a:solidFill>
              <a:effectLst/>
              <a:latin typeface="Consolas" panose="020B0609020204030204" pitchFamily="49" charset="0"/>
            </a:endParaRPr>
          </a:p>
          <a:p>
            <a:pPr>
              <a:spcBef>
                <a:spcPts val="200"/>
              </a:spcBef>
            </a:pPr>
            <a:r>
              <a:rPr lang="en-US" sz="1200" b="0" dirty="0">
                <a:solidFill>
                  <a:srgbClr val="000000"/>
                </a:solidFill>
                <a:effectLst/>
                <a:latin typeface="Consolas" panose="020B0609020204030204" pitchFamily="49" charset="0"/>
              </a:rPr>
              <a:t>    );</a:t>
            </a:r>
          </a:p>
          <a:p>
            <a:pPr>
              <a:spcBef>
                <a:spcPts val="200"/>
              </a:spcBef>
            </a:pPr>
            <a:r>
              <a:rPr lang="en-US" sz="1200" b="0" dirty="0">
                <a:solidFill>
                  <a:srgbClr val="000000"/>
                </a:solidFill>
                <a:effectLst/>
                <a:latin typeface="Consolas" panose="020B0609020204030204" pitchFamily="49" charset="0"/>
              </a:rPr>
              <a:t>}    </a:t>
            </a:r>
            <a:br>
              <a:rPr lang="en-US" sz="1200" b="0" dirty="0">
                <a:solidFill>
                  <a:srgbClr val="000000"/>
                </a:solidFill>
                <a:effectLst/>
                <a:latin typeface="Consolas" panose="020B0609020204030204" pitchFamily="49" charset="0"/>
              </a:rPr>
            </a:br>
            <a:r>
              <a:rPr lang="en-US" sz="1200" b="0" dirty="0">
                <a:solidFill>
                  <a:srgbClr val="AF00DB"/>
                </a:solidFill>
                <a:effectLst/>
                <a:latin typeface="Consolas" panose="020B0609020204030204" pitchFamily="49" charset="0"/>
              </a:rPr>
              <a:t>export</a:t>
            </a:r>
            <a:r>
              <a:rPr lang="en-US" sz="1200" b="0" dirty="0">
                <a:solidFill>
                  <a:srgbClr val="000000"/>
                </a:solidFill>
                <a:effectLst/>
                <a:latin typeface="Consolas" panose="020B0609020204030204" pitchFamily="49" charset="0"/>
              </a:rPr>
              <a:t> </a:t>
            </a:r>
            <a:r>
              <a:rPr lang="en-US" sz="1200" b="0" dirty="0">
                <a:solidFill>
                  <a:srgbClr val="AF00DB"/>
                </a:solidFill>
                <a:effectLst/>
                <a:latin typeface="Consolas" panose="020B0609020204030204" pitchFamily="49" charset="0"/>
              </a:rPr>
              <a:t>default</a:t>
            </a:r>
            <a:r>
              <a:rPr lang="en-US" sz="1200" b="0" dirty="0">
                <a:solidFill>
                  <a:srgbClr val="000000"/>
                </a:solidFill>
                <a:effectLst/>
                <a:latin typeface="Consolas" panose="020B0609020204030204" pitchFamily="49" charset="0"/>
              </a:rPr>
              <a:t> </a:t>
            </a:r>
            <a:r>
              <a:rPr lang="en-US" sz="1200" b="0" dirty="0">
                <a:solidFill>
                  <a:srgbClr val="795E26"/>
                </a:solidFill>
                <a:effectLst/>
                <a:latin typeface="Consolas" panose="020B0609020204030204" pitchFamily="49" charset="0"/>
              </a:rPr>
              <a:t>MyComponent</a:t>
            </a:r>
            <a:r>
              <a:rPr lang="en-US" sz="1200" b="0" dirty="0">
                <a:solidFill>
                  <a:srgbClr val="000000"/>
                </a:solidFill>
                <a:effectLst/>
                <a:latin typeface="Consolas" panose="020B0609020204030204" pitchFamily="49" charset="0"/>
              </a:rPr>
              <a:t>;</a:t>
            </a:r>
          </a:p>
          <a:p>
            <a:endParaRPr lang="en-US" dirty="0"/>
          </a:p>
        </p:txBody>
      </p:sp>
      <p:sp>
        <p:nvSpPr>
          <p:cNvPr id="3" name="TextBox 2">
            <a:extLst>
              <a:ext uri="{FF2B5EF4-FFF2-40B4-BE49-F238E27FC236}">
                <a16:creationId xmlns:a16="http://schemas.microsoft.com/office/drawing/2014/main" id="{182CE2FA-9CC1-4E4A-AEBC-FFD07D1260E9}"/>
              </a:ext>
            </a:extLst>
          </p:cNvPr>
          <p:cNvSpPr txBox="1"/>
          <p:nvPr/>
        </p:nvSpPr>
        <p:spPr>
          <a:xfrm>
            <a:off x="2223563" y="2862097"/>
            <a:ext cx="2348437" cy="276999"/>
          </a:xfrm>
          <a:prstGeom prst="rect">
            <a:avLst/>
          </a:prstGeom>
          <a:noFill/>
        </p:spPr>
        <p:txBody>
          <a:bodyPr wrap="square" rtlCol="0">
            <a:spAutoFit/>
          </a:bodyPr>
          <a:lstStyle/>
          <a:p>
            <a:r>
              <a:rPr lang="en-US" sz="1200" dirty="0">
                <a:solidFill>
                  <a:srgbClr val="00B050"/>
                </a:solidFill>
              </a:rPr>
              <a:t>#NOTE: No ‘render’ function</a:t>
            </a:r>
          </a:p>
        </p:txBody>
      </p:sp>
    </p:spTree>
    <p:extLst>
      <p:ext uri="{BB962C8B-B14F-4D97-AF65-F5344CB8AC3E}">
        <p14:creationId xmlns:p14="http://schemas.microsoft.com/office/powerpoint/2010/main" val="4855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A0C52-EE30-49F9-A72C-C1A0F3288A17}"/>
              </a:ext>
            </a:extLst>
          </p:cNvPr>
          <p:cNvSpPr>
            <a:spLocks noGrp="1"/>
          </p:cNvSpPr>
          <p:nvPr>
            <p:ph type="title"/>
          </p:nvPr>
        </p:nvSpPr>
        <p:spPr/>
        <p:txBody>
          <a:bodyPr/>
          <a:lstStyle/>
          <a:p>
            <a:r>
              <a:rPr lang="en-US" dirty="0"/>
              <a:t>Under The Hood</a:t>
            </a:r>
          </a:p>
        </p:txBody>
      </p:sp>
      <p:sp>
        <p:nvSpPr>
          <p:cNvPr id="3" name="Content Placeholder 2">
            <a:extLst>
              <a:ext uri="{FF2B5EF4-FFF2-40B4-BE49-F238E27FC236}">
                <a16:creationId xmlns:a16="http://schemas.microsoft.com/office/drawing/2014/main" id="{30839184-30E2-4693-8112-1649734D0553}"/>
              </a:ext>
            </a:extLst>
          </p:cNvPr>
          <p:cNvSpPr>
            <a:spLocks noGrp="1"/>
          </p:cNvSpPr>
          <p:nvPr>
            <p:ph sz="half" idx="1"/>
          </p:nvPr>
        </p:nvSpPr>
        <p:spPr/>
        <p:txBody>
          <a:bodyPr>
            <a:normAutofit/>
          </a:bodyPr>
          <a:lstStyle/>
          <a:p>
            <a:r>
              <a:rPr lang="en-US" sz="1050" b="0" dirty="0">
                <a:solidFill>
                  <a:srgbClr val="800000"/>
                </a:solidFill>
                <a:effectLst/>
                <a:latin typeface="Consolas" panose="020B0609020204030204" pitchFamily="49" charset="0"/>
              </a:rPr>
              <a:t>&lt;div</a:t>
            </a:r>
            <a:r>
              <a:rPr lang="en-US" sz="1050" b="0" dirty="0">
                <a:solidFill>
                  <a:srgbClr val="FF0000"/>
                </a:solidFill>
                <a:effectLst/>
                <a:latin typeface="Consolas" panose="020B0609020204030204" pitchFamily="49" charset="0"/>
              </a:rPr>
              <a:t> </a:t>
            </a:r>
            <a:r>
              <a:rPr lang="en-US" sz="1050" b="0" dirty="0" err="1">
                <a:solidFill>
                  <a:srgbClr val="FF0000"/>
                </a:solidFill>
                <a:effectLst/>
                <a:latin typeface="Consolas" panose="020B0609020204030204" pitchFamily="49" charset="0"/>
              </a:rPr>
              <a:t>className</a:t>
            </a:r>
            <a:r>
              <a:rPr lang="en-US" sz="1050" b="0" dirty="0">
                <a:solidFill>
                  <a:srgbClr val="000000"/>
                </a:solidFill>
                <a:effectLst/>
                <a:latin typeface="Consolas" panose="020B0609020204030204" pitchFamily="49" charset="0"/>
              </a:rPr>
              <a:t>=</a:t>
            </a:r>
            <a:r>
              <a:rPr lang="en-US" sz="1050" b="0" dirty="0">
                <a:solidFill>
                  <a:srgbClr val="0000FF"/>
                </a:solidFill>
                <a:effectLst/>
                <a:latin typeface="Consolas" panose="020B0609020204030204" pitchFamily="49" charset="0"/>
              </a:rPr>
              <a:t>"shopping-list"</a:t>
            </a:r>
            <a:r>
              <a:rPr lang="en-US" sz="1050" b="0" dirty="0">
                <a:solidFill>
                  <a:srgbClr val="800000"/>
                </a:solidFill>
                <a:effectLst/>
                <a:latin typeface="Consolas" panose="020B0609020204030204" pitchFamily="49" charset="0"/>
              </a:rPr>
              <a:t>&gt;</a:t>
            </a:r>
            <a:endParaRPr lang="en-US" sz="1050" b="0" dirty="0">
              <a:solidFill>
                <a:srgbClr val="000000"/>
              </a:solidFill>
              <a:effectLst/>
              <a:latin typeface="Consolas" panose="020B0609020204030204" pitchFamily="49" charset="0"/>
            </a:endParaRPr>
          </a:p>
          <a:p>
            <a:r>
              <a:rPr lang="en-US" sz="1050" b="0" dirty="0">
                <a:solidFill>
                  <a:srgbClr val="000000"/>
                </a:solidFill>
                <a:effectLst/>
                <a:latin typeface="Consolas" panose="020B0609020204030204" pitchFamily="49" charset="0"/>
              </a:rPr>
              <a:t>  </a:t>
            </a:r>
            <a:r>
              <a:rPr lang="en-US" sz="1050" b="0" dirty="0">
                <a:solidFill>
                  <a:srgbClr val="800000"/>
                </a:solidFill>
                <a:effectLst/>
                <a:latin typeface="Consolas" panose="020B0609020204030204" pitchFamily="49" charset="0"/>
              </a:rPr>
              <a:t>&lt;h1&gt;</a:t>
            </a:r>
            <a:r>
              <a:rPr lang="en-US" sz="1050" b="0" dirty="0">
                <a:solidFill>
                  <a:srgbClr val="000000"/>
                </a:solidFill>
                <a:effectLst/>
                <a:latin typeface="Consolas" panose="020B0609020204030204" pitchFamily="49" charset="0"/>
              </a:rPr>
              <a:t>Shopping List for {this.props.name}</a:t>
            </a:r>
            <a:r>
              <a:rPr lang="en-US" sz="1050" b="0" dirty="0">
                <a:solidFill>
                  <a:srgbClr val="800000"/>
                </a:solidFill>
                <a:effectLst/>
                <a:latin typeface="Consolas" panose="020B0609020204030204" pitchFamily="49" charset="0"/>
              </a:rPr>
              <a:t>&lt;/h1&gt;</a:t>
            </a:r>
            <a:endParaRPr lang="en-US" sz="1050" b="0" dirty="0">
              <a:solidFill>
                <a:srgbClr val="000000"/>
              </a:solidFill>
              <a:effectLst/>
              <a:latin typeface="Consolas" panose="020B0609020204030204" pitchFamily="49" charset="0"/>
            </a:endParaRPr>
          </a:p>
          <a:p>
            <a:r>
              <a:rPr lang="en-US" sz="1050" b="0" dirty="0">
                <a:solidFill>
                  <a:srgbClr val="000000"/>
                </a:solidFill>
                <a:effectLst/>
                <a:latin typeface="Consolas" panose="020B0609020204030204" pitchFamily="49" charset="0"/>
              </a:rPr>
              <a:t>  </a:t>
            </a:r>
            <a:r>
              <a:rPr lang="en-US" sz="1050" b="0" dirty="0">
                <a:solidFill>
                  <a:srgbClr val="800000"/>
                </a:solidFill>
                <a:effectLst/>
                <a:latin typeface="Consolas" panose="020B0609020204030204" pitchFamily="49" charset="0"/>
              </a:rPr>
              <a:t>&lt;ul&gt;</a:t>
            </a:r>
            <a:endParaRPr lang="en-US" sz="1050" b="0" dirty="0">
              <a:solidFill>
                <a:srgbClr val="000000"/>
              </a:solidFill>
              <a:effectLst/>
              <a:latin typeface="Consolas" panose="020B0609020204030204" pitchFamily="49" charset="0"/>
            </a:endParaRPr>
          </a:p>
          <a:p>
            <a:r>
              <a:rPr lang="en-US" sz="1050" b="0" dirty="0">
                <a:solidFill>
                  <a:srgbClr val="000000"/>
                </a:solidFill>
                <a:effectLst/>
                <a:latin typeface="Consolas" panose="020B0609020204030204" pitchFamily="49" charset="0"/>
              </a:rPr>
              <a:t>    </a:t>
            </a:r>
            <a:r>
              <a:rPr lang="en-US" sz="1050" b="0" dirty="0">
                <a:solidFill>
                  <a:srgbClr val="800000"/>
                </a:solidFill>
                <a:effectLst/>
                <a:latin typeface="Consolas" panose="020B0609020204030204" pitchFamily="49" charset="0"/>
              </a:rPr>
              <a:t>&lt;li&gt;</a:t>
            </a:r>
            <a:r>
              <a:rPr lang="en-US" sz="1050" b="0" dirty="0">
                <a:solidFill>
                  <a:srgbClr val="000000"/>
                </a:solidFill>
                <a:effectLst/>
                <a:latin typeface="Consolas" panose="020B0609020204030204" pitchFamily="49" charset="0"/>
              </a:rPr>
              <a:t>Instagram</a:t>
            </a:r>
            <a:r>
              <a:rPr lang="en-US" sz="1050" b="0" dirty="0">
                <a:solidFill>
                  <a:srgbClr val="800000"/>
                </a:solidFill>
                <a:effectLst/>
                <a:latin typeface="Consolas" panose="020B0609020204030204" pitchFamily="49" charset="0"/>
              </a:rPr>
              <a:t>&lt;/li&gt;</a:t>
            </a:r>
            <a:endParaRPr lang="en-US" sz="1050" b="0" dirty="0">
              <a:solidFill>
                <a:srgbClr val="000000"/>
              </a:solidFill>
              <a:effectLst/>
              <a:latin typeface="Consolas" panose="020B0609020204030204" pitchFamily="49" charset="0"/>
            </a:endParaRPr>
          </a:p>
          <a:p>
            <a:r>
              <a:rPr lang="en-US" sz="1050" b="0" dirty="0">
                <a:solidFill>
                  <a:srgbClr val="000000"/>
                </a:solidFill>
                <a:effectLst/>
                <a:latin typeface="Consolas" panose="020B0609020204030204" pitchFamily="49" charset="0"/>
              </a:rPr>
              <a:t>    </a:t>
            </a:r>
            <a:r>
              <a:rPr lang="en-US" sz="1050" b="0" dirty="0">
                <a:solidFill>
                  <a:srgbClr val="800000"/>
                </a:solidFill>
                <a:effectLst/>
                <a:latin typeface="Consolas" panose="020B0609020204030204" pitchFamily="49" charset="0"/>
              </a:rPr>
              <a:t>&lt;li&gt;</a:t>
            </a:r>
            <a:r>
              <a:rPr lang="en-US" sz="1050" b="0" dirty="0">
                <a:solidFill>
                  <a:srgbClr val="000000"/>
                </a:solidFill>
                <a:effectLst/>
                <a:latin typeface="Consolas" panose="020B0609020204030204" pitchFamily="49" charset="0"/>
              </a:rPr>
              <a:t>WhatsApp</a:t>
            </a:r>
            <a:r>
              <a:rPr lang="en-US" sz="1050" b="0" dirty="0">
                <a:solidFill>
                  <a:srgbClr val="800000"/>
                </a:solidFill>
                <a:effectLst/>
                <a:latin typeface="Consolas" panose="020B0609020204030204" pitchFamily="49" charset="0"/>
              </a:rPr>
              <a:t>&lt;/li&gt;</a:t>
            </a:r>
            <a:endParaRPr lang="en-US" sz="1050" b="0" dirty="0">
              <a:solidFill>
                <a:srgbClr val="000000"/>
              </a:solidFill>
              <a:effectLst/>
              <a:latin typeface="Consolas" panose="020B0609020204030204" pitchFamily="49" charset="0"/>
            </a:endParaRPr>
          </a:p>
          <a:p>
            <a:r>
              <a:rPr lang="en-US" sz="1050" b="0" dirty="0">
                <a:solidFill>
                  <a:srgbClr val="000000"/>
                </a:solidFill>
                <a:effectLst/>
                <a:latin typeface="Consolas" panose="020B0609020204030204" pitchFamily="49" charset="0"/>
              </a:rPr>
              <a:t>    </a:t>
            </a:r>
            <a:r>
              <a:rPr lang="en-US" sz="1050" b="0" dirty="0">
                <a:solidFill>
                  <a:srgbClr val="800000"/>
                </a:solidFill>
                <a:effectLst/>
                <a:latin typeface="Consolas" panose="020B0609020204030204" pitchFamily="49" charset="0"/>
              </a:rPr>
              <a:t>&lt;li&gt;</a:t>
            </a:r>
            <a:r>
              <a:rPr lang="en-US" sz="1050" b="0" dirty="0">
                <a:solidFill>
                  <a:srgbClr val="000000"/>
                </a:solidFill>
                <a:effectLst/>
                <a:latin typeface="Consolas" panose="020B0609020204030204" pitchFamily="49" charset="0"/>
              </a:rPr>
              <a:t>Oculus</a:t>
            </a:r>
            <a:r>
              <a:rPr lang="en-US" sz="1050" b="0" dirty="0">
                <a:solidFill>
                  <a:srgbClr val="800000"/>
                </a:solidFill>
                <a:effectLst/>
                <a:latin typeface="Consolas" panose="020B0609020204030204" pitchFamily="49" charset="0"/>
              </a:rPr>
              <a:t>&lt;/li&gt;</a:t>
            </a:r>
            <a:endParaRPr lang="en-US" sz="1050" b="0" dirty="0">
              <a:solidFill>
                <a:srgbClr val="000000"/>
              </a:solidFill>
              <a:effectLst/>
              <a:latin typeface="Consolas" panose="020B0609020204030204" pitchFamily="49" charset="0"/>
            </a:endParaRPr>
          </a:p>
          <a:p>
            <a:r>
              <a:rPr lang="en-US" sz="1050" b="0" dirty="0">
                <a:solidFill>
                  <a:srgbClr val="000000"/>
                </a:solidFill>
                <a:effectLst/>
                <a:latin typeface="Consolas" panose="020B0609020204030204" pitchFamily="49" charset="0"/>
              </a:rPr>
              <a:t>  </a:t>
            </a:r>
            <a:r>
              <a:rPr lang="en-US" sz="1050" b="0" dirty="0">
                <a:solidFill>
                  <a:srgbClr val="800000"/>
                </a:solidFill>
                <a:effectLst/>
                <a:latin typeface="Consolas" panose="020B0609020204030204" pitchFamily="49" charset="0"/>
              </a:rPr>
              <a:t>&lt;/ul&gt;</a:t>
            </a:r>
            <a:endParaRPr lang="en-US" sz="1050" b="0" dirty="0">
              <a:solidFill>
                <a:srgbClr val="000000"/>
              </a:solidFill>
              <a:effectLst/>
              <a:latin typeface="Consolas" panose="020B0609020204030204" pitchFamily="49" charset="0"/>
            </a:endParaRPr>
          </a:p>
          <a:p>
            <a:r>
              <a:rPr lang="en-US" sz="1050" b="0" dirty="0">
                <a:solidFill>
                  <a:srgbClr val="800000"/>
                </a:solidFill>
                <a:effectLst/>
                <a:latin typeface="Consolas" panose="020B0609020204030204" pitchFamily="49" charset="0"/>
              </a:rPr>
              <a:t>&lt;/div&gt;</a:t>
            </a:r>
            <a:endParaRPr lang="en-US" sz="1050" b="0" dirty="0">
              <a:solidFill>
                <a:srgbClr val="000000"/>
              </a:solidFill>
              <a:effectLst/>
              <a:latin typeface="Consolas" panose="020B0609020204030204" pitchFamily="49" charset="0"/>
            </a:endParaRPr>
          </a:p>
        </p:txBody>
      </p:sp>
      <p:sp>
        <p:nvSpPr>
          <p:cNvPr id="4" name="Content Placeholder 3">
            <a:extLst>
              <a:ext uri="{FF2B5EF4-FFF2-40B4-BE49-F238E27FC236}">
                <a16:creationId xmlns:a16="http://schemas.microsoft.com/office/drawing/2014/main" id="{B271FF13-F8C7-4E92-BE89-2BAB874C65AC}"/>
              </a:ext>
            </a:extLst>
          </p:cNvPr>
          <p:cNvSpPr>
            <a:spLocks noGrp="1"/>
          </p:cNvSpPr>
          <p:nvPr>
            <p:ph sz="half" idx="2"/>
          </p:nvPr>
        </p:nvSpPr>
        <p:spPr>
          <a:xfrm>
            <a:off x="4526279" y="1384301"/>
            <a:ext cx="3840481" cy="3017520"/>
          </a:xfrm>
        </p:spPr>
        <p:txBody>
          <a:bodyPr>
            <a:normAutofit/>
          </a:bodyPr>
          <a:lstStyle/>
          <a:p>
            <a:r>
              <a:rPr lang="en-US" sz="1050" b="0" dirty="0">
                <a:solidFill>
                  <a:srgbClr val="AF00DB"/>
                </a:solidFill>
                <a:effectLst/>
                <a:latin typeface="Consolas" panose="020B0609020204030204" pitchFamily="49" charset="0"/>
              </a:rPr>
              <a:t>return</a:t>
            </a:r>
            <a:r>
              <a:rPr lang="en-US" sz="1050" b="0" dirty="0">
                <a:solidFill>
                  <a:srgbClr val="000000"/>
                </a:solidFill>
                <a:effectLst/>
                <a:latin typeface="Consolas" panose="020B0609020204030204" pitchFamily="49" charset="0"/>
              </a:rPr>
              <a:t> </a:t>
            </a:r>
            <a:r>
              <a:rPr lang="en-US" sz="1050" b="0" dirty="0" err="1">
                <a:solidFill>
                  <a:srgbClr val="267F99"/>
                </a:solidFill>
                <a:effectLst/>
                <a:latin typeface="Consolas" panose="020B0609020204030204" pitchFamily="49" charset="0"/>
              </a:rPr>
              <a:t>React</a:t>
            </a:r>
            <a:r>
              <a:rPr lang="en-US" sz="1050" b="0" dirty="0" err="1">
                <a:solidFill>
                  <a:srgbClr val="000000"/>
                </a:solidFill>
                <a:effectLst/>
                <a:latin typeface="Consolas" panose="020B0609020204030204" pitchFamily="49" charset="0"/>
              </a:rPr>
              <a:t>.</a:t>
            </a:r>
            <a:r>
              <a:rPr lang="en-US" sz="1050" b="0" dirty="0" err="1">
                <a:solidFill>
                  <a:srgbClr val="795E26"/>
                </a:solidFill>
                <a:effectLst/>
                <a:latin typeface="Consolas" panose="020B0609020204030204" pitchFamily="49" charset="0"/>
              </a:rPr>
              <a:t>createElement</a:t>
            </a:r>
            <a:r>
              <a:rPr lang="en-US" sz="1050" b="0" dirty="0">
                <a:solidFill>
                  <a:srgbClr val="000000"/>
                </a:solidFill>
                <a:effectLst/>
                <a:latin typeface="Consolas" panose="020B0609020204030204" pitchFamily="49" charset="0"/>
              </a:rPr>
              <a:t>(</a:t>
            </a:r>
            <a:r>
              <a:rPr lang="en-US" sz="1050" b="0" dirty="0">
                <a:solidFill>
                  <a:srgbClr val="A31515"/>
                </a:solidFill>
                <a:effectLst/>
                <a:latin typeface="Consolas" panose="020B0609020204030204" pitchFamily="49" charset="0"/>
              </a:rPr>
              <a:t>'div’,</a:t>
            </a:r>
            <a:r>
              <a:rPr lang="en-US" sz="1050" b="0" dirty="0">
                <a:solidFill>
                  <a:srgbClr val="CD3131"/>
                </a:solidFill>
                <a:effectLst/>
                <a:latin typeface="Consolas" panose="020B0609020204030204" pitchFamily="49" charset="0"/>
              </a:rPr>
              <a:t> </a:t>
            </a:r>
            <a:endParaRPr lang="en-US" sz="1050" b="0" dirty="0">
              <a:solidFill>
                <a:srgbClr val="000000"/>
              </a:solidFill>
              <a:effectLst/>
              <a:latin typeface="Consolas" panose="020B0609020204030204" pitchFamily="49" charset="0"/>
            </a:endParaRPr>
          </a:p>
          <a:p>
            <a:r>
              <a:rPr lang="en-US" sz="1050" b="0" dirty="0">
                <a:solidFill>
                  <a:srgbClr val="000000"/>
                </a:solidFill>
                <a:effectLst/>
                <a:latin typeface="Consolas" panose="020B0609020204030204" pitchFamily="49" charset="0"/>
              </a:rPr>
              <a:t>  {</a:t>
            </a:r>
            <a:r>
              <a:rPr lang="en-US" sz="1050" b="0" dirty="0" err="1">
                <a:solidFill>
                  <a:srgbClr val="001080"/>
                </a:solidFill>
                <a:effectLst/>
                <a:latin typeface="Consolas" panose="020B0609020204030204" pitchFamily="49" charset="0"/>
              </a:rPr>
              <a:t>className</a:t>
            </a:r>
            <a:r>
              <a:rPr lang="en-US" sz="1050" b="0" dirty="0">
                <a:solidFill>
                  <a:srgbClr val="001080"/>
                </a:solidFill>
                <a:effectLst/>
                <a:latin typeface="Consolas" panose="020B0609020204030204" pitchFamily="49" charset="0"/>
              </a:rPr>
              <a:t>:</a:t>
            </a:r>
            <a:r>
              <a:rPr lang="en-US" sz="1050" b="0" dirty="0">
                <a:solidFill>
                  <a:srgbClr val="000000"/>
                </a:solidFill>
                <a:effectLst/>
                <a:latin typeface="Consolas" panose="020B0609020204030204" pitchFamily="49" charset="0"/>
              </a:rPr>
              <a:t> </a:t>
            </a:r>
            <a:r>
              <a:rPr lang="en-US" sz="1050" b="0" dirty="0">
                <a:solidFill>
                  <a:srgbClr val="A31515"/>
                </a:solidFill>
                <a:effectLst/>
                <a:latin typeface="Consolas" panose="020B0609020204030204" pitchFamily="49" charset="0"/>
              </a:rPr>
              <a:t>'shopping-list'</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a:t>
            </a:r>
            <a:r>
              <a:rPr lang="en-US" sz="1050" b="0" dirty="0" err="1">
                <a:solidFill>
                  <a:srgbClr val="267F99"/>
                </a:solidFill>
                <a:effectLst/>
                <a:latin typeface="Consolas" panose="020B0609020204030204" pitchFamily="49" charset="0"/>
              </a:rPr>
              <a:t>React</a:t>
            </a:r>
            <a:r>
              <a:rPr lang="en-US" sz="1050" b="0" dirty="0" err="1">
                <a:solidFill>
                  <a:srgbClr val="000000"/>
                </a:solidFill>
                <a:effectLst/>
                <a:latin typeface="Consolas" panose="020B0609020204030204" pitchFamily="49" charset="0"/>
              </a:rPr>
              <a:t>.</a:t>
            </a:r>
            <a:r>
              <a:rPr lang="en-US" sz="1050" b="0" dirty="0" err="1">
                <a:solidFill>
                  <a:srgbClr val="795E26"/>
                </a:solidFill>
                <a:effectLst/>
                <a:latin typeface="Consolas" panose="020B0609020204030204" pitchFamily="49" charset="0"/>
              </a:rPr>
              <a:t>createElement</a:t>
            </a:r>
            <a:r>
              <a:rPr lang="en-US" sz="1050" b="0" dirty="0">
                <a:solidFill>
                  <a:srgbClr val="000000"/>
                </a:solidFill>
                <a:effectLst/>
                <a:latin typeface="Consolas" panose="020B0609020204030204" pitchFamily="49" charset="0"/>
              </a:rPr>
              <a:t>(</a:t>
            </a:r>
            <a:r>
              <a:rPr lang="en-US" sz="1050" b="0" dirty="0">
                <a:solidFill>
                  <a:srgbClr val="A31515"/>
                </a:solidFill>
                <a:effectLst/>
                <a:latin typeface="Consolas" panose="020B0609020204030204" pitchFamily="49" charset="0"/>
              </a:rPr>
              <a:t>'h1'</a:t>
            </a:r>
            <a:r>
              <a:rPr lang="en-US" sz="1050" b="0" dirty="0">
                <a:solidFill>
                  <a:srgbClr val="000000"/>
                </a:solidFill>
                <a:effectLst/>
                <a:latin typeface="Consolas" panose="020B0609020204030204" pitchFamily="49" charset="0"/>
              </a:rPr>
              <a:t>, </a:t>
            </a:r>
            <a:r>
              <a:rPr lang="en-US" sz="1050" b="0" dirty="0">
                <a:solidFill>
                  <a:srgbClr val="008000"/>
                </a:solidFill>
                <a:effectLst/>
                <a:latin typeface="Consolas" panose="020B0609020204030204" pitchFamily="49" charset="0"/>
              </a:rPr>
              <a:t>/* ... h1 children ... */</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  </a:t>
            </a:r>
            <a:r>
              <a:rPr lang="en-US" sz="1050" b="0" dirty="0" err="1">
                <a:solidFill>
                  <a:srgbClr val="267F99"/>
                </a:solidFill>
                <a:effectLst/>
                <a:latin typeface="Consolas" panose="020B0609020204030204" pitchFamily="49" charset="0"/>
              </a:rPr>
              <a:t>React</a:t>
            </a:r>
            <a:r>
              <a:rPr lang="en-US" sz="1050" b="0" dirty="0" err="1">
                <a:solidFill>
                  <a:srgbClr val="000000"/>
                </a:solidFill>
                <a:effectLst/>
                <a:latin typeface="Consolas" panose="020B0609020204030204" pitchFamily="49" charset="0"/>
              </a:rPr>
              <a:t>.</a:t>
            </a:r>
            <a:r>
              <a:rPr lang="en-US" sz="1050" b="0" dirty="0" err="1">
                <a:solidFill>
                  <a:srgbClr val="795E26"/>
                </a:solidFill>
                <a:effectLst/>
                <a:latin typeface="Consolas" panose="020B0609020204030204" pitchFamily="49" charset="0"/>
              </a:rPr>
              <a:t>createElement</a:t>
            </a:r>
            <a:r>
              <a:rPr lang="en-US" sz="1050" b="0" dirty="0">
                <a:solidFill>
                  <a:srgbClr val="000000"/>
                </a:solidFill>
                <a:effectLst/>
                <a:latin typeface="Consolas" panose="020B0609020204030204" pitchFamily="49" charset="0"/>
              </a:rPr>
              <a:t>(</a:t>
            </a:r>
            <a:r>
              <a:rPr lang="en-US" sz="1050" b="0" dirty="0">
                <a:solidFill>
                  <a:srgbClr val="A31515"/>
                </a:solidFill>
                <a:effectLst/>
                <a:latin typeface="Consolas" panose="020B0609020204030204" pitchFamily="49" charset="0"/>
              </a:rPr>
              <a:t>'ul'</a:t>
            </a:r>
            <a:r>
              <a:rPr lang="en-US" sz="1050" b="0" dirty="0">
                <a:solidFill>
                  <a:srgbClr val="000000"/>
                </a:solidFill>
                <a:effectLst/>
                <a:latin typeface="Consolas" panose="020B0609020204030204" pitchFamily="49" charset="0"/>
              </a:rPr>
              <a:t>, </a:t>
            </a:r>
            <a:r>
              <a:rPr lang="en-US" sz="1050" b="0" dirty="0">
                <a:solidFill>
                  <a:srgbClr val="008000"/>
                </a:solidFill>
                <a:effectLst/>
                <a:latin typeface="Consolas" panose="020B0609020204030204" pitchFamily="49" charset="0"/>
              </a:rPr>
              <a:t>/* ... ul children ... */</a:t>
            </a:r>
            <a:r>
              <a:rPr lang="en-US" sz="1050" b="0" dirty="0">
                <a:solidFill>
                  <a:srgbClr val="000000"/>
                </a:solidFill>
                <a:effectLst/>
                <a:latin typeface="Consolas" panose="020B0609020204030204" pitchFamily="49" charset="0"/>
              </a:rPr>
              <a:t>)</a:t>
            </a:r>
          </a:p>
          <a:p>
            <a:r>
              <a:rPr lang="en-US" sz="1050" b="0" dirty="0">
                <a:solidFill>
                  <a:srgbClr val="000000"/>
                </a:solidFill>
                <a:effectLst/>
                <a:latin typeface="Consolas" panose="020B0609020204030204" pitchFamily="49" charset="0"/>
              </a:rPr>
              <a:t>);</a:t>
            </a:r>
          </a:p>
          <a:p>
            <a:br>
              <a:rPr lang="en-US" sz="1000" b="0" dirty="0">
                <a:solidFill>
                  <a:srgbClr val="D4D4D4"/>
                </a:solidFill>
                <a:effectLst/>
                <a:latin typeface="Consolas" panose="020B0609020204030204" pitchFamily="49" charset="0"/>
              </a:rPr>
            </a:br>
            <a:endParaRPr lang="en-US" sz="1000" b="0" dirty="0">
              <a:solidFill>
                <a:srgbClr val="D4D4D4"/>
              </a:solidFill>
              <a:effectLst/>
              <a:latin typeface="Consolas" panose="020B0609020204030204" pitchFamily="49" charset="0"/>
            </a:endParaRPr>
          </a:p>
          <a:p>
            <a:endParaRPr lang="en-US" sz="900" b="0" dirty="0">
              <a:solidFill>
                <a:srgbClr val="D4D4D4"/>
              </a:solidFill>
              <a:effectLst/>
              <a:latin typeface="Consolas" panose="020B0609020204030204" pitchFamily="49" charset="0"/>
            </a:endParaRPr>
          </a:p>
        </p:txBody>
      </p:sp>
      <p:sp>
        <p:nvSpPr>
          <p:cNvPr id="7" name="TextBox 6">
            <a:extLst>
              <a:ext uri="{FF2B5EF4-FFF2-40B4-BE49-F238E27FC236}">
                <a16:creationId xmlns:a16="http://schemas.microsoft.com/office/drawing/2014/main" id="{BE5C32E9-86DF-4DE4-A5C2-A6C803F6E686}"/>
              </a:ext>
            </a:extLst>
          </p:cNvPr>
          <p:cNvSpPr txBox="1"/>
          <p:nvPr/>
        </p:nvSpPr>
        <p:spPr>
          <a:xfrm>
            <a:off x="643689" y="3923071"/>
            <a:ext cx="7723071" cy="369332"/>
          </a:xfrm>
          <a:prstGeom prst="rect">
            <a:avLst/>
          </a:prstGeom>
          <a:noFill/>
        </p:spPr>
        <p:txBody>
          <a:bodyPr wrap="square" rtlCol="0">
            <a:spAutoFit/>
          </a:bodyPr>
          <a:lstStyle/>
          <a:p>
            <a:r>
              <a:rPr lang="en-US" dirty="0"/>
              <a:t>React generates code from the JSX that you write</a:t>
            </a:r>
          </a:p>
        </p:txBody>
      </p:sp>
    </p:spTree>
    <p:extLst>
      <p:ext uri="{BB962C8B-B14F-4D97-AF65-F5344CB8AC3E}">
        <p14:creationId xmlns:p14="http://schemas.microsoft.com/office/powerpoint/2010/main" val="377439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1A26-22AA-429B-9EEA-72318A4F8017}"/>
              </a:ext>
            </a:extLst>
          </p:cNvPr>
          <p:cNvSpPr>
            <a:spLocks noGrp="1"/>
          </p:cNvSpPr>
          <p:nvPr>
            <p:ph type="title"/>
          </p:nvPr>
        </p:nvSpPr>
        <p:spPr/>
        <p:txBody>
          <a:bodyPr/>
          <a:lstStyle/>
          <a:p>
            <a:r>
              <a:rPr lang="en-US" dirty="0"/>
              <a:t>Anatomy of a React app</a:t>
            </a:r>
          </a:p>
        </p:txBody>
      </p:sp>
      <p:sp>
        <p:nvSpPr>
          <p:cNvPr id="4" name="Content Placeholder 3">
            <a:extLst>
              <a:ext uri="{FF2B5EF4-FFF2-40B4-BE49-F238E27FC236}">
                <a16:creationId xmlns:a16="http://schemas.microsoft.com/office/drawing/2014/main" id="{6689673E-BB4D-43D8-BC98-A022E9B9A798}"/>
              </a:ext>
            </a:extLst>
          </p:cNvPr>
          <p:cNvSpPr>
            <a:spLocks noGrp="1"/>
          </p:cNvSpPr>
          <p:nvPr>
            <p:ph sz="half" idx="1"/>
          </p:nvPr>
        </p:nvSpPr>
        <p:spPr>
          <a:xfrm>
            <a:off x="253776" y="1384301"/>
            <a:ext cx="4272503" cy="3017520"/>
          </a:xfrm>
        </p:spPr>
        <p:txBody>
          <a:bodyPr>
            <a:normAutofit fontScale="85000" lnSpcReduction="10000"/>
          </a:bodyPr>
          <a:lstStyle/>
          <a:p>
            <a:pPr>
              <a:spcBef>
                <a:spcPts val="200"/>
              </a:spcBef>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React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a:solidFill>
                  <a:srgbClr val="000000"/>
                </a:solidFill>
                <a:effectLst/>
                <a:latin typeface="Consolas" panose="020B0609020204030204" pitchFamily="49" charset="0"/>
              </a:rPr>
              <a:t>;</a:t>
            </a:r>
          </a:p>
          <a:p>
            <a:pPr>
              <a:spcBef>
                <a:spcPts val="200"/>
              </a:spcBef>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ReactDOM</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'react-</a:t>
            </a:r>
            <a:r>
              <a:rPr lang="en-US" b="0" dirty="0" err="1">
                <a:solidFill>
                  <a:srgbClr val="A31515"/>
                </a:solidFill>
                <a:effectLst/>
                <a:latin typeface="Consolas" panose="020B0609020204030204" pitchFamily="49" charset="0"/>
              </a:rPr>
              <a:t>dom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spcBef>
                <a:spcPts val="200"/>
              </a:spcBef>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'./index.css'</a:t>
            </a:r>
            <a:r>
              <a:rPr lang="en-US" b="0" dirty="0">
                <a:solidFill>
                  <a:srgbClr val="000000"/>
                </a:solidFill>
                <a:effectLst/>
                <a:latin typeface="Consolas" panose="020B0609020204030204" pitchFamily="49" charset="0"/>
              </a:rPr>
              <a:t>;</a:t>
            </a:r>
          </a:p>
          <a:p>
            <a:pPr>
              <a:spcBef>
                <a:spcPts val="200"/>
              </a:spcBef>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App</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'./App'</a:t>
            </a:r>
            <a:r>
              <a:rPr lang="en-US" b="0" dirty="0">
                <a:solidFill>
                  <a:srgbClr val="000000"/>
                </a:solidFill>
                <a:effectLst/>
                <a:latin typeface="Consolas" panose="020B0609020204030204" pitchFamily="49" charset="0"/>
              </a:rPr>
              <a:t>;</a:t>
            </a:r>
          </a:p>
          <a:p>
            <a:pPr>
              <a:spcBef>
                <a:spcPts val="200"/>
              </a:spcBef>
            </a:pPr>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as</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serviceWorker</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serviceWorker</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pPr>
              <a:spcBef>
                <a:spcPts val="200"/>
              </a:spcBef>
            </a:pPr>
            <a:br>
              <a:rPr lang="en-US" b="0" dirty="0">
                <a:solidFill>
                  <a:srgbClr val="000000"/>
                </a:solidFill>
                <a:effectLst/>
                <a:latin typeface="Consolas" panose="020B0609020204030204" pitchFamily="49" charset="0"/>
              </a:rPr>
            </a:br>
            <a:r>
              <a:rPr lang="en-US" b="0" dirty="0" err="1">
                <a:solidFill>
                  <a:srgbClr val="001080"/>
                </a:solidFill>
                <a:effectLst/>
                <a:latin typeface="Consolas" panose="020B0609020204030204" pitchFamily="49" charset="0"/>
              </a:rPr>
              <a:t>ReactDOM</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render</a:t>
            </a:r>
            <a:r>
              <a:rPr lang="en-US" b="0" dirty="0">
                <a:solidFill>
                  <a:srgbClr val="000000"/>
                </a:solidFill>
                <a:effectLst/>
                <a:latin typeface="Consolas" panose="020B0609020204030204" pitchFamily="49" charset="0"/>
              </a:rPr>
              <a:t>(</a:t>
            </a:r>
          </a:p>
          <a:p>
            <a:pPr>
              <a:spcBef>
                <a:spcPts val="200"/>
              </a:spcBef>
            </a:pP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React.StrictMode</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pPr>
              <a:spcBef>
                <a:spcPts val="200"/>
              </a:spcBef>
            </a:pP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App</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pPr>
              <a:spcBef>
                <a:spcPts val="200"/>
              </a:spcBef>
            </a:pP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React.StrictMode</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pPr>
              <a:spcBef>
                <a:spcPts val="200"/>
              </a:spcBef>
            </a:pP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document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getElementById</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'root'</a:t>
            </a:r>
            <a:r>
              <a:rPr lang="en-US" b="0" dirty="0">
                <a:solidFill>
                  <a:srgbClr val="000000"/>
                </a:solidFill>
                <a:effectLst/>
                <a:latin typeface="Consolas" panose="020B0609020204030204" pitchFamily="49" charset="0"/>
              </a:rPr>
              <a:t>)</a:t>
            </a:r>
          </a:p>
          <a:p>
            <a:pPr>
              <a:spcBef>
                <a:spcPts val="200"/>
              </a:spcBef>
            </a:pPr>
            <a:r>
              <a:rPr lang="en-US" b="0" dirty="0">
                <a:solidFill>
                  <a:srgbClr val="000000"/>
                </a:solidFill>
                <a:effectLst/>
                <a:latin typeface="Consolas" panose="020B0609020204030204" pitchFamily="49" charset="0"/>
              </a:rPr>
              <a:t>);</a:t>
            </a:r>
          </a:p>
        </p:txBody>
      </p:sp>
      <p:sp>
        <p:nvSpPr>
          <p:cNvPr id="5" name="Content Placeholder 4">
            <a:extLst>
              <a:ext uri="{FF2B5EF4-FFF2-40B4-BE49-F238E27FC236}">
                <a16:creationId xmlns:a16="http://schemas.microsoft.com/office/drawing/2014/main" id="{E08E6C29-DC62-4C92-8801-B0FA0C56C545}"/>
              </a:ext>
            </a:extLst>
          </p:cNvPr>
          <p:cNvSpPr>
            <a:spLocks noGrp="1"/>
          </p:cNvSpPr>
          <p:nvPr>
            <p:ph sz="half" idx="2"/>
          </p:nvPr>
        </p:nvSpPr>
        <p:spPr/>
        <p:txBody>
          <a:bodyPr>
            <a:normAutofit fontScale="85000" lnSpcReduction="10000"/>
          </a:bodyPr>
          <a:lstStyle/>
          <a:p>
            <a:r>
              <a:rPr lang="en-US" dirty="0"/>
              <a:t>If index.js is the file first loaded (is used to generate index.html)</a:t>
            </a:r>
          </a:p>
          <a:p>
            <a:pPr marL="398463" indent="-285750">
              <a:buFont typeface="Arial" panose="020B0604020202020204" pitchFamily="34" charset="0"/>
              <a:buChar char="•"/>
            </a:pPr>
            <a:r>
              <a:rPr lang="en-US" dirty="0"/>
              <a:t>Index.js will render the component called </a:t>
            </a:r>
            <a:r>
              <a:rPr lang="en-US" dirty="0">
                <a:solidFill>
                  <a:srgbClr val="267F99"/>
                </a:solidFill>
                <a:latin typeface="Consolas" panose="020B0609020204030204" pitchFamily="49" charset="0"/>
              </a:rPr>
              <a:t>App</a:t>
            </a:r>
          </a:p>
          <a:p>
            <a:pPr marL="398463" indent="-285750">
              <a:buFont typeface="Arial" panose="020B0604020202020204" pitchFamily="34" charset="0"/>
              <a:buChar char="•"/>
            </a:pPr>
            <a:r>
              <a:rPr lang="en-US" dirty="0"/>
              <a:t>If you replace App with any other component, those will be rendered</a:t>
            </a:r>
          </a:p>
          <a:p>
            <a:pPr marL="398463" indent="-285750">
              <a:buFont typeface="Arial" panose="020B0604020202020204" pitchFamily="34" charset="0"/>
              <a:buChar char="•"/>
            </a:pPr>
            <a:r>
              <a:rPr lang="en-US" dirty="0"/>
              <a:t>Uppercase tags are assumed to be React JSX</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React.StrictMode</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MyTextArea</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MyForm</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Pictures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React.StrictMode</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pPr marL="112713" indent="0">
              <a:buNone/>
            </a:pPr>
            <a:endParaRPr lang="en-US" dirty="0"/>
          </a:p>
        </p:txBody>
      </p:sp>
    </p:spTree>
    <p:extLst>
      <p:ext uri="{BB962C8B-B14F-4D97-AF65-F5344CB8AC3E}">
        <p14:creationId xmlns:p14="http://schemas.microsoft.com/office/powerpoint/2010/main" val="2189748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91A26-22AA-429B-9EEA-72318A4F8017}"/>
              </a:ext>
            </a:extLst>
          </p:cNvPr>
          <p:cNvSpPr>
            <a:spLocks noGrp="1"/>
          </p:cNvSpPr>
          <p:nvPr>
            <p:ph type="title"/>
          </p:nvPr>
        </p:nvSpPr>
        <p:spPr/>
        <p:txBody>
          <a:bodyPr/>
          <a:lstStyle/>
          <a:p>
            <a:r>
              <a:rPr lang="en-US" dirty="0"/>
              <a:t>Anatomy of a React app</a:t>
            </a:r>
          </a:p>
        </p:txBody>
      </p:sp>
      <p:sp>
        <p:nvSpPr>
          <p:cNvPr id="4" name="Content Placeholder 3">
            <a:extLst>
              <a:ext uri="{FF2B5EF4-FFF2-40B4-BE49-F238E27FC236}">
                <a16:creationId xmlns:a16="http://schemas.microsoft.com/office/drawing/2014/main" id="{6689673E-BB4D-43D8-BC98-A022E9B9A798}"/>
              </a:ext>
            </a:extLst>
          </p:cNvPr>
          <p:cNvSpPr>
            <a:spLocks noGrp="1"/>
          </p:cNvSpPr>
          <p:nvPr>
            <p:ph sz="half" idx="1"/>
          </p:nvPr>
        </p:nvSpPr>
        <p:spPr>
          <a:xfrm>
            <a:off x="822959" y="1384301"/>
            <a:ext cx="3193150" cy="3017520"/>
          </a:xfrm>
        </p:spPr>
        <p:txBody>
          <a:bodyPr>
            <a:normAutofit/>
          </a:bodyPr>
          <a:lstStyle/>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React.StrictMode</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MyTextArea</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MyForm</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a:solidFill>
                  <a:srgbClr val="267F99"/>
                </a:solidFill>
                <a:effectLst/>
                <a:latin typeface="Consolas" panose="020B0609020204030204" pitchFamily="49" charset="0"/>
              </a:rPr>
              <a:t>Pictures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267F99"/>
                </a:solidFill>
                <a:effectLst/>
                <a:latin typeface="Consolas" panose="020B0609020204030204" pitchFamily="49" charset="0"/>
              </a:rPr>
              <a:t>React.StrictMode</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a:t>
            </a:r>
          </a:p>
          <a:p>
            <a:endParaRPr lang="en-US" dirty="0">
              <a:solidFill>
                <a:srgbClr val="000000"/>
              </a:solidFill>
              <a:latin typeface="Consolas" panose="020B0609020204030204" pitchFamily="49" charset="0"/>
            </a:endParaRPr>
          </a:p>
          <a:p>
            <a:endParaRPr lang="en-US" b="0" dirty="0">
              <a:solidFill>
                <a:srgbClr val="000000"/>
              </a:solidFill>
              <a:effectLst/>
              <a:latin typeface="Consolas" panose="020B0609020204030204" pitchFamily="49" charset="0"/>
            </a:endParaRPr>
          </a:p>
          <a:p>
            <a:endParaRPr lang="en-US" b="0" dirty="0">
              <a:solidFill>
                <a:srgbClr val="000000"/>
              </a:solidFill>
              <a:effectLst/>
              <a:latin typeface="Consolas" panose="020B0609020204030204" pitchFamily="49" charset="0"/>
            </a:endParaRPr>
          </a:p>
        </p:txBody>
      </p:sp>
      <p:sp>
        <p:nvSpPr>
          <p:cNvPr id="5" name="Content Placeholder 4">
            <a:extLst>
              <a:ext uri="{FF2B5EF4-FFF2-40B4-BE49-F238E27FC236}">
                <a16:creationId xmlns:a16="http://schemas.microsoft.com/office/drawing/2014/main" id="{E08E6C29-DC62-4C92-8801-B0FA0C56C545}"/>
              </a:ext>
            </a:extLst>
          </p:cNvPr>
          <p:cNvSpPr>
            <a:spLocks noGrp="1"/>
          </p:cNvSpPr>
          <p:nvPr>
            <p:ph sz="half" idx="2"/>
          </p:nvPr>
        </p:nvSpPr>
        <p:spPr>
          <a:xfrm>
            <a:off x="3516613" y="1384301"/>
            <a:ext cx="5405835" cy="3017520"/>
          </a:xfrm>
        </p:spPr>
        <p:txBody>
          <a:bodyPr>
            <a:normAutofit/>
          </a:bodyPr>
          <a:lstStyle/>
          <a:p>
            <a:pPr>
              <a:spcBef>
                <a:spcPts val="100"/>
              </a:spcBef>
            </a:pP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MyTextArea</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extends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React</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Component</a:t>
            </a:r>
            <a:r>
              <a:rPr lang="en-US" b="0" dirty="0">
                <a:solidFill>
                  <a:srgbClr val="000000"/>
                </a:solidFill>
                <a:effectLst/>
                <a:latin typeface="Consolas" panose="020B0609020204030204" pitchFamily="49" charset="0"/>
              </a:rPr>
              <a:t> {</a:t>
            </a:r>
          </a:p>
          <a:p>
            <a:pPr>
              <a:spcBef>
                <a:spcPts val="100"/>
              </a:spcBef>
            </a:pP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render</a:t>
            </a:r>
            <a:r>
              <a:rPr lang="en-US" b="0" dirty="0">
                <a:solidFill>
                  <a:srgbClr val="000000"/>
                </a:solidFill>
                <a:effectLst/>
                <a:latin typeface="Consolas" panose="020B0609020204030204" pitchFamily="49" charset="0"/>
              </a:rPr>
              <a:t>() {</a:t>
            </a:r>
          </a:p>
          <a:p>
            <a:pPr>
              <a:spcBef>
                <a:spcPts val="100"/>
              </a:spcBef>
            </a:pP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pPr>
              <a:spcBef>
                <a:spcPts val="100"/>
              </a:spcBef>
            </a:pP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pPr>
              <a:spcBef>
                <a:spcPts val="100"/>
              </a:spcBef>
            </a:pPr>
            <a:r>
              <a:rPr lang="en-US" b="0" dirty="0">
                <a:solidFill>
                  <a:srgbClr val="000000"/>
                </a:solidFill>
                <a:effectLst/>
                <a:latin typeface="Consolas" panose="020B0609020204030204" pitchFamily="49" charset="0"/>
              </a:rPr>
              <a:t>      </a:t>
            </a:r>
          </a:p>
          <a:p>
            <a:pPr>
              <a:spcBef>
                <a:spcPts val="100"/>
              </a:spcBef>
            </a:pP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r>
              <a:rPr lang="en-US" b="0" dirty="0">
                <a:solidFill>
                  <a:srgbClr val="000000"/>
                </a:solidFill>
                <a:effectLst/>
                <a:latin typeface="Consolas" panose="020B0609020204030204" pitchFamily="49" charset="0"/>
              </a:rPr>
              <a:t>SWEN-344 React Assignment</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pPr>
              <a:spcBef>
                <a:spcPts val="100"/>
              </a:spcBef>
            </a:pP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textarea</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This is my </a:t>
            </a:r>
            <a:r>
              <a:rPr lang="en-US" b="0" dirty="0" err="1">
                <a:solidFill>
                  <a:srgbClr val="000000"/>
                </a:solidFill>
                <a:effectLst/>
                <a:latin typeface="Consolas" panose="020B0609020204030204" pitchFamily="49" charset="0"/>
              </a:rPr>
              <a:t>textarea</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textarea</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pPr>
              <a:spcBef>
                <a:spcPts val="100"/>
              </a:spcBef>
            </a:pP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&lt;/div&gt;</a:t>
            </a:r>
            <a:endParaRPr lang="en-US" b="0" dirty="0">
              <a:solidFill>
                <a:srgbClr val="000000"/>
              </a:solidFill>
              <a:effectLst/>
              <a:latin typeface="Consolas" panose="020B0609020204030204" pitchFamily="49" charset="0"/>
            </a:endParaRPr>
          </a:p>
          <a:p>
            <a:pPr>
              <a:spcBef>
                <a:spcPts val="100"/>
              </a:spcBef>
            </a:pPr>
            <a:r>
              <a:rPr lang="en-US" b="0" dirty="0">
                <a:solidFill>
                  <a:srgbClr val="000000"/>
                </a:solidFill>
                <a:effectLst/>
                <a:latin typeface="Consolas" panose="020B0609020204030204" pitchFamily="49" charset="0"/>
              </a:rPr>
              <a:t>    );</a:t>
            </a:r>
          </a:p>
          <a:p>
            <a:pPr>
              <a:spcBef>
                <a:spcPts val="100"/>
              </a:spcBef>
            </a:pPr>
            <a:r>
              <a:rPr lang="en-US" b="0" dirty="0">
                <a:solidFill>
                  <a:srgbClr val="000000"/>
                </a:solidFill>
                <a:effectLst/>
                <a:latin typeface="Consolas" panose="020B0609020204030204" pitchFamily="49" charset="0"/>
              </a:rPr>
              <a:t>  }</a:t>
            </a:r>
          </a:p>
          <a:p>
            <a:pPr>
              <a:spcBef>
                <a:spcPts val="100"/>
              </a:spcBef>
            </a:pPr>
            <a:r>
              <a:rPr lang="en-US" b="0" dirty="0">
                <a:solidFill>
                  <a:srgbClr val="000000"/>
                </a:solidFill>
                <a:effectLst/>
                <a:latin typeface="Consolas" panose="020B0609020204030204" pitchFamily="49" charset="0"/>
              </a:rPr>
              <a:t>}</a:t>
            </a:r>
          </a:p>
          <a:p>
            <a:pPr marL="112713" indent="0">
              <a:spcBef>
                <a:spcPts val="100"/>
              </a:spcBef>
              <a:buNone/>
            </a:pPr>
            <a:endParaRPr lang="en-US" dirty="0"/>
          </a:p>
        </p:txBody>
      </p:sp>
    </p:spTree>
    <p:extLst>
      <p:ext uri="{BB962C8B-B14F-4D97-AF65-F5344CB8AC3E}">
        <p14:creationId xmlns:p14="http://schemas.microsoft.com/office/powerpoint/2010/main" val="9031130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777</TotalTime>
  <Words>4325</Words>
  <Application>Microsoft Office PowerPoint</Application>
  <PresentationFormat>On-screen Show (16:9)</PresentationFormat>
  <Paragraphs>604</Paragraphs>
  <Slides>41</Slides>
  <Notes>10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41</vt:i4>
      </vt:variant>
    </vt:vector>
  </HeadingPairs>
  <TitlesOfParts>
    <vt:vector size="51" baseType="lpstr">
      <vt:lpstr>Abadi</vt:lpstr>
      <vt:lpstr>Calibri Light</vt:lpstr>
      <vt:lpstr>Verdana</vt:lpstr>
      <vt:lpstr>Arial Unicode MS</vt:lpstr>
      <vt:lpstr>Consolas</vt:lpstr>
      <vt:lpstr>Arial</vt:lpstr>
      <vt:lpstr>Calibri</vt:lpstr>
      <vt:lpstr>Roboto Mono</vt:lpstr>
      <vt:lpstr>Wingdings</vt:lpstr>
      <vt:lpstr>Retrospect</vt:lpstr>
      <vt:lpstr>React.js</vt:lpstr>
      <vt:lpstr>Issues with DOM Manipulation</vt:lpstr>
      <vt:lpstr>React.js</vt:lpstr>
      <vt:lpstr>Key Design Decisions in a React.js App</vt:lpstr>
      <vt:lpstr>JSX and component classes</vt:lpstr>
      <vt:lpstr>Using functions: lambda (arrow) or standard</vt:lpstr>
      <vt:lpstr>Under The Hood</vt:lpstr>
      <vt:lpstr>Anatomy of a React app</vt:lpstr>
      <vt:lpstr>Anatomy of a React app</vt:lpstr>
      <vt:lpstr>Anatomy of a React app</vt:lpstr>
      <vt:lpstr>From html to React</vt:lpstr>
      <vt:lpstr>Javascript?</vt:lpstr>
      <vt:lpstr>State &amp; Properties</vt:lpstr>
      <vt:lpstr>State</vt:lpstr>
      <vt:lpstr>Setting State</vt:lpstr>
      <vt:lpstr>Properties</vt:lpstr>
      <vt:lpstr>Events</vt:lpstr>
      <vt:lpstr>this</vt:lpstr>
      <vt:lpstr>Magical Moving ‘this’ Example:</vt:lpstr>
      <vt:lpstr>Tips</vt:lpstr>
      <vt:lpstr>The React way …</vt:lpstr>
      <vt:lpstr>Sample …</vt:lpstr>
      <vt:lpstr>CSS …</vt:lpstr>
      <vt:lpstr>Side note</vt:lpstr>
      <vt:lpstr>A few more React+js tips</vt:lpstr>
      <vt:lpstr>A few more React+js tips</vt:lpstr>
      <vt:lpstr>Recap</vt:lpstr>
      <vt:lpstr>React/ Javascript</vt:lpstr>
      <vt:lpstr>Full Stack</vt:lpstr>
      <vt:lpstr>AJAX and XMLHttpRequest</vt:lpstr>
      <vt:lpstr>jQuery – another way to use AJAX</vt:lpstr>
      <vt:lpstr>Promises</vt:lpstr>
      <vt:lpstr>Fetch API</vt:lpstr>
      <vt:lpstr>async/ await</vt:lpstr>
      <vt:lpstr>React and REST (POST and GET example)</vt:lpstr>
      <vt:lpstr>Initialization …</vt:lpstr>
      <vt:lpstr>Rendering multiple objects</vt:lpstr>
      <vt:lpstr>Fetch, Node and Flask</vt:lpstr>
      <vt:lpstr>CORS Preflight</vt:lpstr>
      <vt:lpstr>React Developer Tools</vt:lpstr>
      <vt:lpstr>Demo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React.js</dc:title>
  <cp:lastModifiedBy>Kal Rabb</cp:lastModifiedBy>
  <cp:revision>56</cp:revision>
  <dcterms:modified xsi:type="dcterms:W3CDTF">2023-05-30T20:04:48Z</dcterms:modified>
</cp:coreProperties>
</file>