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77" r:id="rId4"/>
    <p:sldId id="265" r:id="rId5"/>
    <p:sldId id="264" r:id="rId6"/>
    <p:sldId id="276" r:id="rId7"/>
    <p:sldId id="269" r:id="rId8"/>
    <p:sldId id="270" r:id="rId9"/>
    <p:sldId id="271" r:id="rId10"/>
    <p:sldId id="272" r:id="rId11"/>
    <p:sldId id="273" r:id="rId12"/>
    <p:sldId id="275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14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276" y="28143"/>
            <a:ext cx="11778335" cy="948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5421" y="1061973"/>
            <a:ext cx="7505065" cy="371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4838" y="6522338"/>
            <a:ext cx="249554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ANL/identifier_name_structure_catalogu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tutorial/docstrings-pyth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" y="6095"/>
            <a:ext cx="12172315" cy="6844665"/>
          </a:xfrm>
          <a:custGeom>
            <a:avLst/>
            <a:gdLst/>
            <a:ahLst/>
            <a:cxnLst/>
            <a:rect l="l" t="t" r="r" b="b"/>
            <a:pathLst>
              <a:path w="12172315" h="6844665">
                <a:moveTo>
                  <a:pt x="0" y="6844283"/>
                </a:moveTo>
                <a:lnTo>
                  <a:pt x="12172188" y="6844283"/>
                </a:lnTo>
                <a:lnTo>
                  <a:pt x="12172188" y="0"/>
                </a:lnTo>
                <a:lnTo>
                  <a:pt x="0" y="0"/>
                </a:lnTo>
                <a:lnTo>
                  <a:pt x="0" y="6844283"/>
                </a:lnTo>
                <a:close/>
              </a:path>
            </a:pathLst>
          </a:custGeom>
          <a:ln w="12700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8584" y="5004053"/>
            <a:ext cx="3150235" cy="1741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0099"/>
                </a:solidFill>
                <a:latin typeface="Calibri"/>
                <a:cs typeface="Calibri"/>
              </a:rPr>
              <a:t>SWEN-</a:t>
            </a:r>
            <a:r>
              <a:rPr lang="en-US" sz="2400" b="1" spc="-25" dirty="0">
                <a:solidFill>
                  <a:srgbClr val="000099"/>
                </a:solidFill>
                <a:latin typeface="Calibri"/>
                <a:cs typeface="Calibri"/>
              </a:rPr>
              <a:t>610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b="1" dirty="0">
                <a:solidFill>
                  <a:srgbClr val="000099"/>
                </a:solidFill>
                <a:latin typeface="Calibri"/>
                <a:cs typeface="Calibri"/>
              </a:rPr>
              <a:t>Foundations of Software Engineering</a:t>
            </a:r>
            <a:endParaRPr sz="2400" dirty="0">
              <a:latin typeface="Calibri"/>
              <a:cs typeface="Calibri"/>
            </a:endParaRPr>
          </a:p>
          <a:p>
            <a:pPr marL="12700" marR="35560">
              <a:lnSpc>
                <a:spcPct val="100000"/>
              </a:lnSpc>
              <a:spcBef>
                <a:spcPts val="1015"/>
              </a:spcBef>
            </a:pP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Department</a:t>
            </a:r>
            <a:r>
              <a:rPr sz="1600" b="1" spc="-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of</a:t>
            </a:r>
            <a:r>
              <a:rPr sz="1600" b="1" spc="-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99"/>
                </a:solidFill>
                <a:latin typeface="Calibri"/>
                <a:cs typeface="Calibri"/>
              </a:rPr>
              <a:t>Software</a:t>
            </a:r>
            <a:r>
              <a:rPr sz="1600" b="1" spc="-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99"/>
                </a:solidFill>
                <a:latin typeface="Calibri"/>
                <a:cs typeface="Calibri"/>
              </a:rPr>
              <a:t>Engineering Rochester</a:t>
            </a:r>
            <a:r>
              <a:rPr sz="1600" b="1" spc="-4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Institute</a:t>
            </a:r>
            <a:r>
              <a:rPr sz="1600" b="1" spc="-4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of</a:t>
            </a:r>
            <a:r>
              <a:rPr sz="1600" b="1" spc="-4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99"/>
                </a:solidFill>
                <a:latin typeface="Calibri"/>
                <a:cs typeface="Calibri"/>
              </a:rPr>
              <a:t>Technology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834" y="1296942"/>
            <a:ext cx="11370945" cy="5481955"/>
            <a:chOff x="685834" y="1296942"/>
            <a:chExt cx="11370945" cy="54819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6892" y="5765290"/>
              <a:ext cx="1109472" cy="10134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34" y="1296942"/>
              <a:ext cx="2787361" cy="14797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2110" y="2420998"/>
              <a:ext cx="2671305" cy="15807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8308" y="1734311"/>
              <a:ext cx="2671572" cy="137464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4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Design</a:t>
            </a:r>
            <a:r>
              <a:rPr sz="3600" spc="-55" dirty="0"/>
              <a:t> </a:t>
            </a:r>
            <a:r>
              <a:rPr sz="3600" dirty="0"/>
              <a:t>and</a:t>
            </a:r>
            <a:r>
              <a:rPr sz="3600" spc="-45" dirty="0"/>
              <a:t> </a:t>
            </a:r>
            <a:r>
              <a:rPr sz="3600" dirty="0"/>
              <a:t>Code</a:t>
            </a:r>
            <a:r>
              <a:rPr sz="3600" spc="-55" dirty="0"/>
              <a:t> </a:t>
            </a:r>
            <a:r>
              <a:rPr sz="3600" dirty="0"/>
              <a:t>Communication</a:t>
            </a:r>
            <a:r>
              <a:rPr sz="3600" spc="-55" dirty="0"/>
              <a:t> </a:t>
            </a:r>
            <a:r>
              <a:rPr sz="3600" dirty="0"/>
              <a:t>&amp;</a:t>
            </a:r>
            <a:r>
              <a:rPr sz="3600" spc="-55" dirty="0"/>
              <a:t> </a:t>
            </a:r>
            <a:r>
              <a:rPr sz="3600" dirty="0"/>
              <a:t>Code</a:t>
            </a:r>
            <a:r>
              <a:rPr sz="3600" spc="-55" dirty="0"/>
              <a:t> </a:t>
            </a:r>
            <a:r>
              <a:rPr sz="3600" spc="-10" dirty="0"/>
              <a:t>Reviews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5223636" y="4568190"/>
            <a:ext cx="4166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4F76CA"/>
                </a:solidFill>
                <a:latin typeface="Courier New"/>
                <a:cs typeface="Courier New"/>
              </a:rPr>
              <a:t>/**</a:t>
            </a:r>
            <a:endParaRPr sz="800">
              <a:latin typeface="Courier New"/>
              <a:cs typeface="Courier New"/>
            </a:endParaRPr>
          </a:p>
          <a:p>
            <a:pPr marL="239395" indent="-119380">
              <a:lnSpc>
                <a:spcPct val="100000"/>
              </a:lnSpc>
              <a:buChar char="*"/>
              <a:tabLst>
                <a:tab pos="239395" algn="l"/>
              </a:tabLst>
            </a:pP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Get</a:t>
            </a:r>
            <a:r>
              <a:rPr sz="800" spc="-35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the</a:t>
            </a:r>
            <a:r>
              <a:rPr sz="800" spc="-35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5057CA"/>
                </a:solidFill>
                <a:latin typeface="Courier New"/>
                <a:cs typeface="Courier New"/>
              </a:rPr>
              <a:t>{@linkplain</a:t>
            </a:r>
            <a:r>
              <a:rPr sz="800" spc="-35" dirty="0">
                <a:solidFill>
                  <a:srgbClr val="5057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5057CA"/>
                </a:solidFill>
                <a:latin typeface="Courier New"/>
                <a:cs typeface="Courier New"/>
              </a:rPr>
              <a:t>GuessGame</a:t>
            </a:r>
            <a:r>
              <a:rPr sz="800" spc="-35" dirty="0">
                <a:solidFill>
                  <a:srgbClr val="5057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5057CA"/>
                </a:solidFill>
                <a:latin typeface="Courier New"/>
                <a:cs typeface="Courier New"/>
              </a:rPr>
              <a:t>game}</a:t>
            </a:r>
            <a:r>
              <a:rPr sz="800" spc="-35" dirty="0">
                <a:solidFill>
                  <a:srgbClr val="5057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for</a:t>
            </a:r>
            <a:r>
              <a:rPr sz="800" spc="-35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the</a:t>
            </a:r>
            <a:r>
              <a:rPr sz="800" spc="-25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current</a:t>
            </a:r>
            <a:r>
              <a:rPr sz="800" spc="-25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spc="-20" dirty="0">
                <a:solidFill>
                  <a:srgbClr val="4F76CA"/>
                </a:solidFill>
                <a:latin typeface="Courier New"/>
                <a:cs typeface="Courier New"/>
              </a:rPr>
              <a:t>user.</a:t>
            </a:r>
            <a:endParaRPr sz="800">
              <a:latin typeface="Courier New"/>
              <a:cs typeface="Courier New"/>
            </a:endParaRPr>
          </a:p>
          <a:p>
            <a:pPr marL="239395" indent="-119380">
              <a:lnSpc>
                <a:spcPct val="100000"/>
              </a:lnSpc>
              <a:buChar char="*"/>
              <a:tabLst>
                <a:tab pos="239395" algn="l"/>
              </a:tabLst>
            </a:pP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The</a:t>
            </a:r>
            <a:r>
              <a:rPr sz="800" spc="-30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user</a:t>
            </a:r>
            <a:r>
              <a:rPr sz="800" spc="-30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is</a:t>
            </a:r>
            <a:r>
              <a:rPr sz="800" spc="-30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identified</a:t>
            </a:r>
            <a:r>
              <a:rPr sz="800" spc="-35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by</a:t>
            </a:r>
            <a:r>
              <a:rPr sz="800" spc="-30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a</a:t>
            </a:r>
            <a:r>
              <a:rPr sz="800" spc="-35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{@linkplain</a:t>
            </a:r>
            <a:r>
              <a:rPr sz="800" spc="-35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Session</a:t>
            </a:r>
            <a:r>
              <a:rPr sz="800" spc="-35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browser</a:t>
            </a:r>
            <a:r>
              <a:rPr sz="800" spc="-30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4F76CA"/>
                </a:solidFill>
                <a:latin typeface="Courier New"/>
                <a:cs typeface="Courier New"/>
              </a:rPr>
              <a:t>session}.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4033" y="4933950"/>
            <a:ext cx="6159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solidFill>
                  <a:srgbClr val="4F76CA"/>
                </a:solidFill>
                <a:latin typeface="Courier New"/>
                <a:cs typeface="Courier New"/>
              </a:rPr>
              <a:t>*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4033" y="5055870"/>
            <a:ext cx="9671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*</a:t>
            </a:r>
            <a:r>
              <a:rPr sz="800" spc="-30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b="1" dirty="0">
                <a:solidFill>
                  <a:srgbClr val="91AECA"/>
                </a:solidFill>
                <a:latin typeface="Courier New"/>
                <a:cs typeface="Courier New"/>
              </a:rPr>
              <a:t>@param</a:t>
            </a:r>
            <a:r>
              <a:rPr sz="800" b="1" spc="-15" dirty="0">
                <a:solidFill>
                  <a:srgbClr val="91AECA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4F76CA"/>
                </a:solidFill>
                <a:latin typeface="Courier New"/>
                <a:cs typeface="Courier New"/>
              </a:rPr>
              <a:t>session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31333" y="5177790"/>
            <a:ext cx="28028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635" algn="l"/>
              </a:tabLst>
            </a:pPr>
            <a:r>
              <a:rPr sz="800" spc="-50" dirty="0">
                <a:solidFill>
                  <a:srgbClr val="4F76CA"/>
                </a:solidFill>
                <a:latin typeface="Courier New"/>
                <a:cs typeface="Courier New"/>
              </a:rPr>
              <a:t>*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	The</a:t>
            </a:r>
            <a:r>
              <a:rPr sz="800" spc="-30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HTTP</a:t>
            </a:r>
            <a:r>
              <a:rPr sz="800" spc="-25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{@link</a:t>
            </a:r>
            <a:r>
              <a:rPr sz="800" spc="-30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Session},</a:t>
            </a:r>
            <a:r>
              <a:rPr sz="800" spc="-30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must</a:t>
            </a:r>
            <a:r>
              <a:rPr sz="800" spc="-30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not</a:t>
            </a:r>
            <a:r>
              <a:rPr sz="800" spc="-30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be</a:t>
            </a:r>
            <a:r>
              <a:rPr sz="800" spc="-30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spc="-20" dirty="0">
                <a:solidFill>
                  <a:srgbClr val="4F76CA"/>
                </a:solidFill>
                <a:latin typeface="Courier New"/>
                <a:cs typeface="Courier New"/>
              </a:rPr>
              <a:t>null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solidFill>
                  <a:srgbClr val="4F76CA"/>
                </a:solidFill>
                <a:latin typeface="Courier New"/>
                <a:cs typeface="Courier New"/>
              </a:rPr>
              <a:t>*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1333" y="5421325"/>
            <a:ext cx="57023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*</a:t>
            </a:r>
            <a:r>
              <a:rPr sz="800" spc="-20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b="1" spc="-10" dirty="0">
                <a:solidFill>
                  <a:srgbClr val="91AECA"/>
                </a:solidFill>
                <a:latin typeface="Courier New"/>
                <a:cs typeface="Courier New"/>
              </a:rPr>
              <a:t>@return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1333" y="5543803"/>
            <a:ext cx="24403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635" algn="l"/>
              </a:tabLst>
            </a:pPr>
            <a:r>
              <a:rPr sz="800" spc="-50" dirty="0">
                <a:solidFill>
                  <a:srgbClr val="4F76CA"/>
                </a:solidFill>
                <a:latin typeface="Courier New"/>
                <a:cs typeface="Courier New"/>
              </a:rPr>
              <a:t>*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	An</a:t>
            </a:r>
            <a:r>
              <a:rPr sz="800" spc="-30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existing</a:t>
            </a:r>
            <a:r>
              <a:rPr sz="800" spc="-20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or</a:t>
            </a:r>
            <a:r>
              <a:rPr sz="800" spc="-30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new</a:t>
            </a:r>
            <a:r>
              <a:rPr sz="800" spc="-30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5057CA"/>
                </a:solidFill>
                <a:latin typeface="Courier New"/>
                <a:cs typeface="Courier New"/>
              </a:rPr>
              <a:t>{@link</a:t>
            </a:r>
            <a:r>
              <a:rPr sz="800" spc="-35" dirty="0">
                <a:solidFill>
                  <a:srgbClr val="5057CA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5057CA"/>
                </a:solidFill>
                <a:latin typeface="Courier New"/>
                <a:cs typeface="Courier New"/>
              </a:rPr>
              <a:t>GuessGame}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spc="-50" dirty="0">
                <a:solidFill>
                  <a:srgbClr val="4F76CA"/>
                </a:solidFill>
                <a:latin typeface="Courier New"/>
                <a:cs typeface="Courier New"/>
              </a:rPr>
              <a:t>*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1333" y="5787644"/>
            <a:ext cx="23196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 indent="-119380">
              <a:lnSpc>
                <a:spcPct val="100000"/>
              </a:lnSpc>
              <a:spcBef>
                <a:spcPts val="100"/>
              </a:spcBef>
              <a:buClr>
                <a:srgbClr val="4F76CA"/>
              </a:buClr>
              <a:buFont typeface="Courier New"/>
              <a:buChar char="*"/>
              <a:tabLst>
                <a:tab pos="132080" algn="l"/>
              </a:tabLst>
            </a:pPr>
            <a:r>
              <a:rPr sz="800" b="1" dirty="0">
                <a:solidFill>
                  <a:srgbClr val="91AECA"/>
                </a:solidFill>
                <a:latin typeface="Courier New"/>
                <a:cs typeface="Courier New"/>
              </a:rPr>
              <a:t>@throws</a:t>
            </a:r>
            <a:r>
              <a:rPr sz="800" b="1" spc="-45" dirty="0">
                <a:solidFill>
                  <a:srgbClr val="91AECA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4F76CA"/>
                </a:solidFill>
                <a:latin typeface="Courier New"/>
                <a:cs typeface="Courier New"/>
              </a:rPr>
              <a:t>NullPointerException</a:t>
            </a:r>
            <a:endParaRPr sz="800">
              <a:latin typeface="Courier New"/>
              <a:cs typeface="Courier New"/>
            </a:endParaRPr>
          </a:p>
          <a:p>
            <a:pPr marL="254635" indent="-241935">
              <a:lnSpc>
                <a:spcPct val="100000"/>
              </a:lnSpc>
              <a:buChar char="*"/>
              <a:tabLst>
                <a:tab pos="254635" algn="l"/>
              </a:tabLst>
            </a:pP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when</a:t>
            </a:r>
            <a:r>
              <a:rPr sz="800" spc="-30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the</a:t>
            </a:r>
            <a:r>
              <a:rPr sz="800" spc="-35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session</a:t>
            </a:r>
            <a:r>
              <a:rPr sz="800" spc="-25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parameter</a:t>
            </a:r>
            <a:r>
              <a:rPr sz="800" spc="-35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4F76CA"/>
                </a:solidFill>
                <a:latin typeface="Courier New"/>
                <a:cs typeface="Courier New"/>
              </a:rPr>
              <a:t>is</a:t>
            </a:r>
            <a:r>
              <a:rPr sz="800" spc="-30" dirty="0">
                <a:solidFill>
                  <a:srgbClr val="4F76CA"/>
                </a:solidFill>
                <a:latin typeface="Courier New"/>
                <a:cs typeface="Courier New"/>
              </a:rPr>
              <a:t> </a:t>
            </a:r>
            <a:r>
              <a:rPr sz="800" spc="-20" dirty="0">
                <a:solidFill>
                  <a:srgbClr val="4F76CA"/>
                </a:solidFill>
                <a:latin typeface="Courier New"/>
                <a:cs typeface="Courier New"/>
              </a:rPr>
              <a:t>null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-25" dirty="0">
                <a:solidFill>
                  <a:srgbClr val="4F76CA"/>
                </a:solidFill>
                <a:latin typeface="Courier New"/>
                <a:cs typeface="Courier New"/>
              </a:rPr>
              <a:t>*/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71896" y="6154928"/>
            <a:ext cx="262191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921868"/>
                </a:solidFill>
                <a:latin typeface="Courier New"/>
                <a:cs typeface="Courier New"/>
              </a:rPr>
              <a:t>public</a:t>
            </a:r>
            <a:r>
              <a:rPr sz="800" b="1" spc="-50" dirty="0">
                <a:solidFill>
                  <a:srgbClr val="921868"/>
                </a:solidFill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GuessGame</a:t>
            </a:r>
            <a:r>
              <a:rPr sz="800" spc="-4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get(</a:t>
            </a:r>
            <a:r>
              <a:rPr sz="800" b="1" dirty="0">
                <a:solidFill>
                  <a:srgbClr val="921868"/>
                </a:solidFill>
                <a:latin typeface="Courier New"/>
                <a:cs typeface="Courier New"/>
              </a:rPr>
              <a:t>final</a:t>
            </a:r>
            <a:r>
              <a:rPr sz="800" b="1" spc="-45" dirty="0">
                <a:solidFill>
                  <a:srgbClr val="921868"/>
                </a:solidFill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Session</a:t>
            </a:r>
            <a:r>
              <a:rPr sz="800" spc="-40" dirty="0"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7D504F"/>
                </a:solidFill>
                <a:latin typeface="Courier New"/>
                <a:cs typeface="Courier New"/>
              </a:rPr>
              <a:t>session</a:t>
            </a:r>
            <a:r>
              <a:rPr sz="800" spc="-10" dirty="0"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105"/>
              </a:spcBef>
            </a:pPr>
            <a:r>
              <a:rPr dirty="0"/>
              <a:t>There</a:t>
            </a:r>
            <a:r>
              <a:rPr spc="-30" dirty="0"/>
              <a:t> </a:t>
            </a:r>
            <a:r>
              <a:rPr dirty="0"/>
              <a:t>are</a:t>
            </a:r>
            <a:r>
              <a:rPr spc="-30" dirty="0"/>
              <a:t> </a:t>
            </a:r>
            <a:r>
              <a:rPr dirty="0"/>
              <a:t>several</a:t>
            </a:r>
            <a:r>
              <a:rPr spc="-40" dirty="0"/>
              <a:t> </a:t>
            </a:r>
            <a:r>
              <a:rPr dirty="0"/>
              <a:t>code</a:t>
            </a:r>
            <a:r>
              <a:rPr spc="-30" dirty="0"/>
              <a:t> </a:t>
            </a:r>
            <a:r>
              <a:rPr dirty="0"/>
              <a:t>review</a:t>
            </a:r>
            <a:r>
              <a:rPr spc="-35" dirty="0"/>
              <a:t> </a:t>
            </a:r>
            <a:r>
              <a:rPr spc="-10" dirty="0"/>
              <a:t>techniques.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1061973"/>
            <a:ext cx="10477500" cy="5344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Individual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senior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developer</a:t>
            </a:r>
            <a:r>
              <a:rPr sz="24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sits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with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junior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developer</a:t>
            </a:r>
            <a:endParaRPr sz="2400">
              <a:latin typeface="Calibri"/>
              <a:cs typeface="Calibri"/>
            </a:endParaRPr>
          </a:p>
          <a:p>
            <a:pPr marL="473075" marR="5080" lvl="1" indent="-226060">
              <a:lnSpc>
                <a:spcPct val="100000"/>
              </a:lnSpc>
              <a:buFont typeface="Calibri"/>
              <a:buChar char="•"/>
              <a:tabLst>
                <a:tab pos="47434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review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can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focused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on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specific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problem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or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for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general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understanding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a 	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subsystem</a:t>
            </a:r>
            <a:endParaRPr sz="24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Synchronous</a:t>
            </a:r>
            <a:endParaRPr sz="2800">
              <a:latin typeface="Calibri"/>
              <a:cs typeface="Calibri"/>
            </a:endParaRPr>
          </a:p>
          <a:p>
            <a:pPr marL="472440" lvl="1" indent="-225425">
              <a:lnSpc>
                <a:spcPct val="100000"/>
              </a:lnSpc>
              <a:spcBef>
                <a:spcPts val="25"/>
              </a:spcBef>
              <a:buFont typeface="Calibri"/>
              <a:buChar char="•"/>
              <a:tabLst>
                <a:tab pos="47244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team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meets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review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some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5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Usually</a:t>
            </a:r>
            <a:r>
              <a:rPr sz="2400" b="1" i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most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formal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Disadvantage</a:t>
            </a:r>
            <a:r>
              <a:rPr sz="2400" b="1" i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needing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sync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schedules</a:t>
            </a:r>
            <a:endParaRPr sz="24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spc="-10" dirty="0">
                <a:latin typeface="Calibri"/>
                <a:cs typeface="Calibri"/>
              </a:rPr>
              <a:t>Asynchronous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developer</a:t>
            </a:r>
            <a:r>
              <a:rPr sz="24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uses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online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tool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create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review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Shows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diffs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between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two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branches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Reviewers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make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comments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tool</a:t>
            </a:r>
            <a:endParaRPr sz="24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Hybrid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approaches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91490" marR="5080">
              <a:lnSpc>
                <a:spcPts val="3420"/>
              </a:lnSpc>
              <a:spcBef>
                <a:spcPts val="570"/>
              </a:spcBef>
            </a:pPr>
            <a:r>
              <a:rPr dirty="0"/>
              <a:t>A</a:t>
            </a:r>
            <a:r>
              <a:rPr spc="-15" dirty="0"/>
              <a:t> </a:t>
            </a:r>
            <a:r>
              <a:rPr dirty="0"/>
              <a:t>team</a:t>
            </a:r>
            <a:r>
              <a:rPr spc="-40" dirty="0"/>
              <a:t> </a:t>
            </a:r>
            <a:r>
              <a:rPr dirty="0"/>
              <a:t>will</a:t>
            </a:r>
            <a:r>
              <a:rPr spc="-15" dirty="0"/>
              <a:t> </a:t>
            </a:r>
            <a:r>
              <a:rPr dirty="0"/>
              <a:t>often</a:t>
            </a:r>
            <a:r>
              <a:rPr spc="-20" dirty="0"/>
              <a:t> </a:t>
            </a:r>
            <a:r>
              <a:rPr dirty="0"/>
              <a:t>have</a:t>
            </a:r>
            <a:r>
              <a:rPr spc="-2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checklist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things</a:t>
            </a:r>
            <a:r>
              <a:rPr spc="-5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look</a:t>
            </a:r>
            <a:r>
              <a:rPr spc="-1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during</a:t>
            </a:r>
            <a:r>
              <a:rPr spc="-40" dirty="0"/>
              <a:t> </a:t>
            </a:r>
            <a:r>
              <a:rPr spc="-25" dirty="0"/>
              <a:t>the </a:t>
            </a:r>
            <a:r>
              <a:rPr dirty="0"/>
              <a:t>code</a:t>
            </a:r>
            <a:r>
              <a:rPr spc="-20" dirty="0"/>
              <a:t> </a:t>
            </a:r>
            <a:r>
              <a:rPr spc="-10" dirty="0"/>
              <a:t>review.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1061973"/>
            <a:ext cx="6673850" cy="4982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Coding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practices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Code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communication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Defensive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programming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practices</a:t>
            </a:r>
            <a:endParaRPr sz="24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Design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practices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25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Adherence</a:t>
            </a:r>
            <a:r>
              <a:rPr sz="2400" b="1" i="1" spc="-8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7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architectural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tiers</a:t>
            </a:r>
            <a:endParaRPr sz="2400">
              <a:latin typeface="Calibri"/>
              <a:cs typeface="Calibri"/>
            </a:endParaRPr>
          </a:p>
          <a:p>
            <a:pPr marL="472440" lvl="1" indent="-225425">
              <a:lnSpc>
                <a:spcPct val="100000"/>
              </a:lnSpc>
              <a:buFont typeface="Calibri"/>
              <a:buChar char="•"/>
              <a:tabLst>
                <a:tab pos="47244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Adherence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core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OO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principles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5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Adherence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OO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design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principles</a:t>
            </a:r>
            <a:endParaRPr sz="24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Testing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practices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Are</a:t>
            </a:r>
            <a:r>
              <a:rPr sz="2400" b="1" i="1" spc="-7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test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suites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comprehensive</a:t>
            </a:r>
            <a:r>
              <a:rPr sz="2400" b="1" i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(enough)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Test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code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follows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good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code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design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practices</a:t>
            </a:r>
            <a:endParaRPr sz="24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Design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documentation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Is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documentation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being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kept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up-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to-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date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91490" marR="5080">
              <a:lnSpc>
                <a:spcPts val="3420"/>
              </a:lnSpc>
              <a:spcBef>
                <a:spcPts val="570"/>
              </a:spcBef>
            </a:pPr>
            <a:r>
              <a:rPr dirty="0"/>
              <a:t>Issuing</a:t>
            </a:r>
            <a:r>
              <a:rPr spc="-30" dirty="0"/>
              <a:t> </a:t>
            </a:r>
            <a:r>
              <a:rPr dirty="0"/>
              <a:t>pull</a:t>
            </a:r>
            <a:r>
              <a:rPr spc="-55" dirty="0"/>
              <a:t> </a:t>
            </a:r>
            <a:r>
              <a:rPr dirty="0"/>
              <a:t>requests</a:t>
            </a:r>
            <a:r>
              <a:rPr spc="-2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performing</a:t>
            </a:r>
            <a:r>
              <a:rPr spc="-50" dirty="0"/>
              <a:t> </a:t>
            </a:r>
            <a:r>
              <a:rPr dirty="0"/>
              <a:t>code</a:t>
            </a:r>
            <a:r>
              <a:rPr spc="-20" dirty="0"/>
              <a:t> </a:t>
            </a:r>
            <a:r>
              <a:rPr dirty="0"/>
              <a:t>reviews</a:t>
            </a:r>
            <a:r>
              <a:rPr spc="-40" dirty="0"/>
              <a:t> </a:t>
            </a:r>
            <a:r>
              <a:rPr dirty="0"/>
              <a:t>will</a:t>
            </a:r>
            <a:r>
              <a:rPr spc="-15" dirty="0"/>
              <a:t> </a:t>
            </a:r>
            <a:r>
              <a:rPr dirty="0"/>
              <a:t>now</a:t>
            </a:r>
            <a:r>
              <a:rPr spc="-40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spc="-50" dirty="0"/>
              <a:t>a </a:t>
            </a:r>
            <a:r>
              <a:rPr dirty="0"/>
              <a:t>part</a:t>
            </a:r>
            <a:r>
              <a:rPr spc="-4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your</a:t>
            </a:r>
            <a:r>
              <a:rPr spc="-30" dirty="0"/>
              <a:t> </a:t>
            </a:r>
            <a:r>
              <a:rPr dirty="0"/>
              <a:t>development</a:t>
            </a:r>
            <a:r>
              <a:rPr spc="-25" dirty="0"/>
              <a:t> </a:t>
            </a:r>
            <a:r>
              <a:rPr spc="-10" dirty="0"/>
              <a:t>workflow.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5991" y="1139952"/>
            <a:ext cx="4699000" cy="3218815"/>
            <a:chOff x="3745991" y="1139952"/>
            <a:chExt cx="4699000" cy="3218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7515" y="1139952"/>
              <a:ext cx="4696968" cy="32186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65041" y="3102102"/>
              <a:ext cx="3904615" cy="881380"/>
            </a:xfrm>
            <a:custGeom>
              <a:avLst/>
              <a:gdLst/>
              <a:ahLst/>
              <a:cxnLst/>
              <a:rect l="l" t="t" r="r" b="b"/>
              <a:pathLst>
                <a:path w="3904615" h="881379">
                  <a:moveTo>
                    <a:pt x="0" y="402336"/>
                  </a:moveTo>
                  <a:lnTo>
                    <a:pt x="3904488" y="402336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  <a:path w="3904615" h="881379">
                  <a:moveTo>
                    <a:pt x="0" y="880872"/>
                  </a:moveTo>
                  <a:lnTo>
                    <a:pt x="3904488" y="880872"/>
                  </a:lnTo>
                  <a:lnTo>
                    <a:pt x="3904488" y="478536"/>
                  </a:lnTo>
                  <a:lnTo>
                    <a:pt x="0" y="478536"/>
                  </a:lnTo>
                  <a:lnTo>
                    <a:pt x="0" y="880872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5421" y="4548632"/>
            <a:ext cx="1058862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257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Pull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Request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moves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Ready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for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Test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user 	</a:t>
            </a:r>
            <a:r>
              <a:rPr sz="2400" dirty="0">
                <a:latin typeface="Calibri"/>
                <a:cs typeface="Calibri"/>
              </a:rPr>
              <a:t>story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design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updated.</a:t>
            </a:r>
            <a:endParaRPr sz="2400">
              <a:latin typeface="Calibri"/>
              <a:cs typeface="Calibri"/>
            </a:endParaRPr>
          </a:p>
          <a:p>
            <a:pPr marL="241300" marR="929640" indent="-229235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242570" algn="l"/>
              </a:tabLst>
            </a:pPr>
            <a:r>
              <a:rPr sz="2400" dirty="0">
                <a:latin typeface="Calibri"/>
                <a:cs typeface="Calibri"/>
              </a:rPr>
              <a:t>Review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minimum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team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members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developer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story.</a:t>
            </a:r>
            <a:endParaRPr sz="24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Acceptance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parallel.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91490" marR="5080">
              <a:lnSpc>
                <a:spcPts val="3420"/>
              </a:lnSpc>
              <a:spcBef>
                <a:spcPts val="570"/>
              </a:spcBef>
            </a:pPr>
            <a:r>
              <a:rPr dirty="0"/>
              <a:t>How</a:t>
            </a:r>
            <a:r>
              <a:rPr spc="-20" dirty="0"/>
              <a:t> </a:t>
            </a:r>
            <a:r>
              <a:rPr dirty="0"/>
              <a:t>your</a:t>
            </a:r>
            <a:r>
              <a:rPr spc="-35" dirty="0"/>
              <a:t> </a:t>
            </a:r>
            <a:r>
              <a:rPr dirty="0"/>
              <a:t>code</a:t>
            </a:r>
            <a:r>
              <a:rPr spc="-35" dirty="0"/>
              <a:t> </a:t>
            </a:r>
            <a:r>
              <a:rPr dirty="0"/>
              <a:t>"reads"</a:t>
            </a:r>
            <a:r>
              <a:rPr spc="-6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critically</a:t>
            </a:r>
            <a:r>
              <a:rPr spc="-75" dirty="0"/>
              <a:t> </a:t>
            </a:r>
            <a:r>
              <a:rPr dirty="0"/>
              <a:t>important</a:t>
            </a:r>
            <a:r>
              <a:rPr spc="-4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humans</a:t>
            </a:r>
            <a:r>
              <a:rPr spc="-45" dirty="0"/>
              <a:t> </a:t>
            </a:r>
            <a:r>
              <a:rPr spc="-25" dirty="0"/>
              <a:t>who </a:t>
            </a:r>
            <a:r>
              <a:rPr dirty="0"/>
              <a:t>will</a:t>
            </a:r>
            <a:r>
              <a:rPr spc="-30" dirty="0"/>
              <a:t> </a:t>
            </a:r>
            <a:r>
              <a:rPr dirty="0"/>
              <a:t>read</a:t>
            </a:r>
            <a:r>
              <a:rPr spc="-25" dirty="0"/>
              <a:t> it.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99306"/>
            <a:ext cx="10904220" cy="514667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44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Code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humans 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much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machines.</a:t>
            </a:r>
            <a:endParaRPr sz="2800" dirty="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Code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readable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understandable by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team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members.</a:t>
            </a:r>
            <a:endParaRPr sz="2800" dirty="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Clear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includes:</a:t>
            </a:r>
            <a:endParaRPr sz="2800" dirty="0">
              <a:latin typeface="Calibri"/>
              <a:cs typeface="Calibri"/>
            </a:endParaRPr>
          </a:p>
          <a:p>
            <a:pPr marL="472440" lvl="1" indent="-225425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244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shared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code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style</a:t>
            </a:r>
            <a:endParaRPr sz="24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Use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good,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meaningful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names</a:t>
            </a:r>
            <a:endParaRPr sz="24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Component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APIs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are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clearly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documented</a:t>
            </a:r>
            <a:endParaRPr sz="24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Algorithms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are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clarified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using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in-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line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comments</a:t>
            </a:r>
            <a:endParaRPr sz="2400" dirty="0">
              <a:latin typeface="Calibri"/>
              <a:cs typeface="Calibri"/>
            </a:endParaRPr>
          </a:p>
          <a:p>
            <a:pPr marL="472440" lvl="1" indent="-225425">
              <a:lnSpc>
                <a:spcPct val="100000"/>
              </a:lnSpc>
              <a:buFont typeface="Calibri"/>
              <a:buChar char="•"/>
              <a:tabLst>
                <a:tab pos="47244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Indication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incomplete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or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broken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code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630"/>
              </a:spcBef>
            </a:pPr>
            <a:r>
              <a:rPr sz="2400" i="1" dirty="0">
                <a:latin typeface="Calibri"/>
                <a:cs typeface="Calibri"/>
              </a:rPr>
              <a:t>Any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fool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can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write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code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that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computer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can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understand.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Good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programmers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write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code </a:t>
            </a:r>
            <a:r>
              <a:rPr sz="2400" i="1" dirty="0">
                <a:latin typeface="Calibri"/>
                <a:cs typeface="Calibri"/>
              </a:rPr>
              <a:t>that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humans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can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understand.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i="1" dirty="0">
                <a:latin typeface="Calibri"/>
                <a:cs typeface="Calibri"/>
              </a:rPr>
              <a:t>Refactoring: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Improving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Design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of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Existing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Code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Martin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Fowler, et.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 (1999)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EFD3-C7DC-CC7C-1D57-EEE51BC8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6" y="28143"/>
            <a:ext cx="11778335" cy="492443"/>
          </a:xfrm>
        </p:spPr>
        <p:txBody>
          <a:bodyPr/>
          <a:lstStyle/>
          <a:p>
            <a:r>
              <a:rPr lang="en-US" dirty="0"/>
              <a:t>Follow “typical” naming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5FA2E-9493-1FA3-20D3-231EB3C43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421" y="1061973"/>
            <a:ext cx="7505065" cy="440120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do you name a variable?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How do you choose the words to use?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How do you determine their order?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When do you abbreviate or expand?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makes a variable name good?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makes a variable name bad?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Lets talk about some research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https://github.com/SCANL/identifier_name_structure_catalogue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don’t need to understand linguistics to write good variable names, but understanding something about linguistics can help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5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105"/>
              </a:spcBef>
            </a:pPr>
            <a:r>
              <a:rPr dirty="0"/>
              <a:t>Make</a:t>
            </a:r>
            <a:r>
              <a:rPr spc="-25" dirty="0"/>
              <a:t> </a:t>
            </a:r>
            <a:r>
              <a:rPr dirty="0"/>
              <a:t>names</a:t>
            </a:r>
            <a:r>
              <a:rPr spc="-30" dirty="0"/>
              <a:t> </a:t>
            </a:r>
            <a:r>
              <a:rPr dirty="0"/>
              <a:t>reflect</a:t>
            </a:r>
            <a:r>
              <a:rPr spc="-10" dirty="0"/>
              <a:t> </a:t>
            </a:r>
            <a:r>
              <a:rPr dirty="0"/>
              <a:t>what</a:t>
            </a:r>
            <a:r>
              <a:rPr spc="-20" dirty="0"/>
              <a:t> </a:t>
            </a:r>
            <a:r>
              <a:rPr dirty="0"/>
              <a:t>they</a:t>
            </a:r>
            <a:r>
              <a:rPr spc="-25" dirty="0"/>
              <a:t> </a:t>
            </a:r>
            <a:r>
              <a:rPr dirty="0"/>
              <a:t>mean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25" dirty="0"/>
              <a:t>do.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1061973"/>
            <a:ext cx="10776585" cy="458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Dos:</a:t>
            </a:r>
            <a:endParaRPr sz="28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Use</a:t>
            </a:r>
            <a:r>
              <a:rPr sz="24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names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that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reflect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purpose</a:t>
            </a:r>
            <a:endParaRPr sz="24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Use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class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names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from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analysis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domain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model</a:t>
            </a:r>
            <a:endParaRPr sz="2400" dirty="0">
              <a:latin typeface="Calibri"/>
              <a:cs typeface="Calibri"/>
            </a:endParaRPr>
          </a:p>
          <a:p>
            <a:pPr marL="473075" lvl="1" indent="-226060">
              <a:lnSpc>
                <a:spcPts val="283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Use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method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names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that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are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verbs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your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analysis</a:t>
            </a:r>
            <a:endParaRPr sz="2400" dirty="0">
              <a:latin typeface="Calibri"/>
              <a:cs typeface="Calibri"/>
            </a:endParaRPr>
          </a:p>
          <a:p>
            <a:pPr marL="473075" lvl="1" indent="-226060">
              <a:lnSpc>
                <a:spcPts val="283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Use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method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names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that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describe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what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it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does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not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how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it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does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it</a:t>
            </a:r>
            <a:endParaRPr sz="2400" dirty="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spc="-10" dirty="0">
                <a:latin typeface="Calibri"/>
                <a:cs typeface="Calibri"/>
              </a:rPr>
              <a:t>Don'ts:</a:t>
            </a:r>
            <a:endParaRPr sz="28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Don’t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lang="en-US"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needlessly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abbreviate;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spell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it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out</a:t>
            </a:r>
            <a:endParaRPr sz="2400" dirty="0">
              <a:latin typeface="Calibri"/>
              <a:cs typeface="Calibri"/>
            </a:endParaRPr>
          </a:p>
          <a:p>
            <a:pPr marL="695960" lvl="2" indent="-221615">
              <a:lnSpc>
                <a:spcPts val="2630"/>
              </a:lnSpc>
              <a:spcBef>
                <a:spcPts val="20"/>
              </a:spcBef>
              <a:buFont typeface="Wingdings"/>
              <a:buChar char=""/>
              <a:tabLst>
                <a:tab pos="695960" algn="l"/>
              </a:tabLst>
            </a:pPr>
            <a:r>
              <a:rPr sz="2200" spc="-20" dirty="0">
                <a:solidFill>
                  <a:srgbClr val="000080"/>
                </a:solidFill>
                <a:latin typeface="Consolas"/>
                <a:cs typeface="Consolas"/>
              </a:rPr>
              <a:t>pricePerUnit</a:t>
            </a:r>
            <a:r>
              <a:rPr sz="2200" spc="-70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is</a:t>
            </a:r>
            <a:r>
              <a:rPr sz="2200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better</a:t>
            </a:r>
            <a:r>
              <a:rPr sz="2200" spc="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than</a:t>
            </a:r>
            <a:r>
              <a:rPr sz="2200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0080"/>
                </a:solidFill>
                <a:latin typeface="Consolas"/>
                <a:cs typeface="Consolas"/>
              </a:rPr>
              <a:t>pPU</a:t>
            </a:r>
            <a:r>
              <a:rPr sz="2200" spc="-70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or</a:t>
            </a:r>
            <a:r>
              <a:rPr sz="2200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worse</a:t>
            </a:r>
            <a:r>
              <a:rPr sz="2200" spc="-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just</a:t>
            </a:r>
            <a:r>
              <a:rPr sz="2200" spc="-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endParaRPr sz="2200" dirty="0">
              <a:latin typeface="Consolas"/>
              <a:cs typeface="Consolas"/>
            </a:endParaRPr>
          </a:p>
          <a:p>
            <a:pPr marL="473075" marR="5080" lvl="1" indent="-226060">
              <a:lnSpc>
                <a:spcPts val="2880"/>
              </a:lnSpc>
              <a:spcBef>
                <a:spcPts val="85"/>
              </a:spcBef>
              <a:buFont typeface="Calibri"/>
              <a:buChar char="•"/>
              <a:tabLst>
                <a:tab pos="47434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Don't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use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same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local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variable</a:t>
            </a:r>
            <a:r>
              <a:rPr sz="24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for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two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purposes;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create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new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variable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with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an 	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appropriate</a:t>
            </a:r>
            <a:r>
              <a:rPr sz="2400" b="1" i="1" spc="-8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name</a:t>
            </a:r>
            <a:endParaRPr sz="2400" dirty="0">
              <a:latin typeface="Calibri"/>
              <a:cs typeface="Calibri"/>
            </a:endParaRPr>
          </a:p>
          <a:p>
            <a:pPr marL="473075" lvl="1" indent="-226060">
              <a:lnSpc>
                <a:spcPts val="2785"/>
              </a:lnSpc>
              <a:buFont typeface="Calibri"/>
              <a:buChar char="•"/>
              <a:tabLst>
                <a:tab pos="473075" algn="l"/>
              </a:tabLst>
            </a:pPr>
            <a:r>
              <a:rPr lang="en-US" sz="2400" b="1" i="1" dirty="0">
                <a:solidFill>
                  <a:srgbClr val="3333CC"/>
                </a:solidFill>
                <a:latin typeface="Calibri"/>
                <a:cs typeface="Calibri"/>
              </a:rPr>
              <a:t>Try not to use negation in variable names</a:t>
            </a:r>
            <a:endParaRPr sz="2400" dirty="0">
              <a:latin typeface="Calibri"/>
              <a:cs typeface="Calibri"/>
            </a:endParaRPr>
          </a:p>
          <a:p>
            <a:pPr marL="695960" lvl="2" indent="-221615">
              <a:lnSpc>
                <a:spcPct val="100000"/>
              </a:lnSpc>
              <a:spcBef>
                <a:spcPts val="20"/>
              </a:spcBef>
              <a:buFont typeface="Wingdings"/>
              <a:buChar char=""/>
              <a:tabLst>
                <a:tab pos="695960" algn="l"/>
              </a:tabLst>
            </a:pPr>
            <a:r>
              <a:rPr sz="2200" spc="-20" dirty="0">
                <a:solidFill>
                  <a:srgbClr val="000080"/>
                </a:solidFill>
                <a:latin typeface="Consolas"/>
                <a:cs typeface="Consolas"/>
              </a:rPr>
              <a:t>isValid</a:t>
            </a:r>
            <a:r>
              <a:rPr sz="2200" spc="-70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is</a:t>
            </a:r>
            <a:r>
              <a:rPr sz="2200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better</a:t>
            </a:r>
            <a:r>
              <a:rPr sz="2200" spc="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than </a:t>
            </a:r>
            <a:r>
              <a:rPr sz="2200" spc="-10" dirty="0">
                <a:solidFill>
                  <a:srgbClr val="000080"/>
                </a:solidFill>
                <a:latin typeface="Consolas"/>
                <a:cs typeface="Consolas"/>
              </a:rPr>
              <a:t>isNotValid</a:t>
            </a:r>
            <a:r>
              <a:rPr sz="2200" spc="-10" dirty="0">
                <a:solidFill>
                  <a:srgbClr val="00008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28143"/>
            <a:ext cx="6372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20" dirty="0"/>
              <a:t> </a:t>
            </a:r>
            <a:r>
              <a:rPr dirty="0"/>
              <a:t>shared</a:t>
            </a:r>
            <a:r>
              <a:rPr spc="-40" dirty="0"/>
              <a:t> </a:t>
            </a:r>
            <a:r>
              <a:rPr dirty="0"/>
              <a:t>code</a:t>
            </a:r>
            <a:r>
              <a:rPr spc="-15" dirty="0"/>
              <a:t> </a:t>
            </a:r>
            <a:r>
              <a:rPr dirty="0"/>
              <a:t>style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good</a:t>
            </a:r>
            <a:r>
              <a:rPr spc="-35" dirty="0"/>
              <a:t> </a:t>
            </a:r>
            <a:r>
              <a:rPr spc="-10" dirty="0"/>
              <a:t>etiquette.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55080"/>
            <a:ext cx="10702925" cy="4682692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style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includes:</a:t>
            </a:r>
            <a:endParaRPr sz="28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Spaces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vs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tabs</a:t>
            </a:r>
            <a:endParaRPr sz="24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Where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put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curly-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braces</a:t>
            </a:r>
            <a:endParaRPr sz="24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Naming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conventions</a:t>
            </a:r>
            <a:endParaRPr sz="2400" dirty="0">
              <a:latin typeface="Calibri"/>
              <a:cs typeface="Calibri"/>
            </a:endParaRPr>
          </a:p>
          <a:p>
            <a:pPr marL="695960" lvl="2" indent="-221615">
              <a:lnSpc>
                <a:spcPct val="100000"/>
              </a:lnSpc>
              <a:spcBef>
                <a:spcPts val="20"/>
              </a:spcBef>
              <a:buFont typeface="Wingdings"/>
              <a:buChar char=""/>
              <a:tabLst>
                <a:tab pos="695960" algn="l"/>
              </a:tabLst>
            </a:pPr>
            <a:r>
              <a:rPr sz="2200" spc="-20" dirty="0">
                <a:solidFill>
                  <a:srgbClr val="000080"/>
                </a:solidFill>
                <a:latin typeface="Consolas"/>
                <a:cs typeface="Consolas"/>
              </a:rPr>
              <a:t>CamelCase</a:t>
            </a:r>
            <a:r>
              <a:rPr sz="2200" spc="-70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class</a:t>
            </a:r>
            <a:r>
              <a:rPr sz="2200" spc="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80"/>
                </a:solidFill>
                <a:latin typeface="Calibri"/>
                <a:cs typeface="Calibri"/>
              </a:rPr>
              <a:t>names</a:t>
            </a:r>
            <a:endParaRPr sz="2200" dirty="0">
              <a:latin typeface="Calibri"/>
              <a:cs typeface="Calibri"/>
            </a:endParaRPr>
          </a:p>
          <a:p>
            <a:pPr marL="695960" lvl="2" indent="-221615">
              <a:lnSpc>
                <a:spcPct val="100000"/>
              </a:lnSpc>
              <a:spcBef>
                <a:spcPts val="5"/>
              </a:spcBef>
              <a:buFont typeface="Wingdings"/>
              <a:buChar char=""/>
              <a:tabLst>
                <a:tab pos="695960" algn="l"/>
              </a:tabLst>
            </a:pPr>
            <a:r>
              <a:rPr sz="2200" dirty="0">
                <a:solidFill>
                  <a:srgbClr val="000080"/>
                </a:solidFill>
                <a:latin typeface="Consolas"/>
                <a:cs typeface="Consolas"/>
              </a:rPr>
              <a:t>UPPER_CASE</a:t>
            </a:r>
            <a:r>
              <a:rPr sz="2200" spc="-9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for</a:t>
            </a:r>
            <a:r>
              <a:rPr sz="2200" spc="-3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80"/>
                </a:solidFill>
                <a:latin typeface="Calibri"/>
                <a:cs typeface="Calibri"/>
              </a:rPr>
              <a:t>constants</a:t>
            </a:r>
            <a:endParaRPr sz="2200" dirty="0">
              <a:latin typeface="Calibri"/>
              <a:cs typeface="Calibri"/>
            </a:endParaRPr>
          </a:p>
          <a:p>
            <a:pPr marL="695960" lvl="2" indent="-221615">
              <a:lnSpc>
                <a:spcPts val="2630"/>
              </a:lnSpc>
              <a:buFont typeface="Wingdings"/>
              <a:buChar char=""/>
              <a:tabLst>
                <a:tab pos="695960" algn="l"/>
              </a:tabLst>
            </a:pPr>
            <a:r>
              <a:rPr sz="2200" spc="-20" dirty="0">
                <a:solidFill>
                  <a:srgbClr val="000080"/>
                </a:solidFill>
                <a:latin typeface="Consolas"/>
                <a:cs typeface="Consolas"/>
              </a:rPr>
              <a:t>lowerCamelCase</a:t>
            </a:r>
            <a:r>
              <a:rPr sz="2200" spc="-70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for</a:t>
            </a:r>
            <a:r>
              <a:rPr sz="2200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attribute</a:t>
            </a:r>
            <a:r>
              <a:rPr sz="2200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method</a:t>
            </a:r>
            <a:r>
              <a:rPr sz="2200" spc="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80"/>
                </a:solidFill>
                <a:latin typeface="Calibri"/>
                <a:cs typeface="Calibri"/>
              </a:rPr>
              <a:t>names</a:t>
            </a:r>
            <a:endParaRPr sz="2200" dirty="0">
              <a:latin typeface="Calibri"/>
              <a:cs typeface="Calibri"/>
            </a:endParaRPr>
          </a:p>
          <a:p>
            <a:pPr marL="473075" lvl="1" indent="-226060">
              <a:lnSpc>
                <a:spcPts val="287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so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on</a:t>
            </a:r>
            <a:endParaRPr sz="2400" dirty="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Every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team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choose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style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stick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it.</a:t>
            </a:r>
            <a:endParaRPr sz="28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IDEs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provide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support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for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defining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code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style</a:t>
            </a:r>
            <a:endParaRPr lang="en-US" sz="2400" b="1" i="1" spc="-10" dirty="0">
              <a:solidFill>
                <a:srgbClr val="3333CC"/>
              </a:solidFill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3075" algn="l"/>
              </a:tabLst>
            </a:pPr>
            <a:r>
              <a:rPr lang="en-US" sz="2400" dirty="0">
                <a:latin typeface="Calibri"/>
                <a:cs typeface="Calibri"/>
                <a:hlinkClick r:id="rId2"/>
              </a:rPr>
              <a:t>Pep8 - https://peps.python.org/pep-0008/</a:t>
            </a:r>
            <a:endParaRPr lang="en-US" sz="2400" b="1" i="1" spc="-10" dirty="0">
              <a:solidFill>
                <a:srgbClr val="3333CC"/>
              </a:solidFill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3075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1974-D8DA-E7A2-D1EA-A59121D5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6" y="28143"/>
            <a:ext cx="11778335" cy="492443"/>
          </a:xfrm>
        </p:spPr>
        <p:txBody>
          <a:bodyPr/>
          <a:lstStyle/>
          <a:p>
            <a:r>
              <a:rPr lang="en-US" dirty="0"/>
              <a:t>Document your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E381D-59E2-2B1B-676A-317D67BA2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421" y="1061973"/>
            <a:ext cx="7505065" cy="43088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python, three quotes denotes a multi-line docstring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””” text here”””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Generally, these go just inside of the function (beneath the signature) and act as documentation for the function and its inputs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Python also has a module named </a:t>
            </a:r>
            <a:r>
              <a:rPr lang="en-US" dirty="0" err="1"/>
              <a:t>pydoc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https://www.datacamp.com/tutorial/docstrings-python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3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105"/>
              </a:spcBef>
            </a:pPr>
            <a:r>
              <a:rPr dirty="0"/>
              <a:t>Use</a:t>
            </a:r>
            <a:r>
              <a:rPr spc="-25" dirty="0"/>
              <a:t> </a:t>
            </a:r>
            <a:r>
              <a:rPr dirty="0"/>
              <a:t>in-line</a:t>
            </a:r>
            <a:r>
              <a:rPr spc="-50" dirty="0"/>
              <a:t> </a:t>
            </a:r>
            <a:r>
              <a:rPr dirty="0"/>
              <a:t>comments</a:t>
            </a:r>
            <a:r>
              <a:rPr spc="-4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communicate</a:t>
            </a:r>
            <a:r>
              <a:rPr spc="-50" dirty="0"/>
              <a:t> </a:t>
            </a:r>
            <a:r>
              <a:rPr dirty="0"/>
              <a:t>algorithms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intention.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1061973"/>
            <a:ext cx="9070340" cy="3787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in-</a:t>
            </a:r>
            <a:r>
              <a:rPr sz="2800" dirty="0">
                <a:latin typeface="Calibri"/>
                <a:cs typeface="Calibri"/>
              </a:rPr>
              <a:t>line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comments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describe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Dos:</a:t>
            </a:r>
            <a:endParaRPr sz="2400">
              <a:latin typeface="Calibri"/>
              <a:cs typeface="Calibri"/>
            </a:endParaRPr>
          </a:p>
          <a:p>
            <a:pPr marL="695960" lvl="2" indent="-221615">
              <a:lnSpc>
                <a:spcPct val="100000"/>
              </a:lnSpc>
              <a:spcBef>
                <a:spcPts val="20"/>
              </a:spcBef>
              <a:buFont typeface="Wingdings"/>
              <a:buChar char=""/>
              <a:tabLst>
                <a:tab pos="695960" algn="l"/>
              </a:tabLst>
            </a:pP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Use</a:t>
            </a:r>
            <a:r>
              <a:rPr sz="2200" spc="-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0080"/>
                </a:solidFill>
                <a:latin typeface="Calibri"/>
                <a:cs typeface="Calibri"/>
              </a:rPr>
              <a:t>pseudo-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code</a:t>
            </a:r>
            <a:r>
              <a:rPr sz="2200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80"/>
                </a:solidFill>
                <a:latin typeface="Calibri"/>
                <a:cs typeface="Calibri"/>
              </a:rPr>
              <a:t>steps</a:t>
            </a:r>
            <a:endParaRPr sz="2200">
              <a:latin typeface="Calibri"/>
              <a:cs typeface="Calibri"/>
            </a:endParaRPr>
          </a:p>
          <a:p>
            <a:pPr marL="695960" lvl="2" indent="-221615">
              <a:lnSpc>
                <a:spcPts val="2630"/>
              </a:lnSpc>
              <a:buFont typeface="Wingdings"/>
              <a:buChar char=""/>
              <a:tabLst>
                <a:tab pos="695960" algn="l"/>
              </a:tabLst>
            </a:pP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Explain</a:t>
            </a:r>
            <a:r>
              <a:rPr sz="2200" spc="-5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complex</a:t>
            </a:r>
            <a:r>
              <a:rPr sz="2200" spc="-4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data</a:t>
            </a:r>
            <a:r>
              <a:rPr sz="2200" spc="-5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80"/>
                </a:solidFill>
                <a:latin typeface="Calibri"/>
                <a:cs typeface="Calibri"/>
              </a:rPr>
              <a:t>structures</a:t>
            </a:r>
            <a:endParaRPr sz="2200">
              <a:latin typeface="Calibri"/>
              <a:cs typeface="Calibri"/>
            </a:endParaRPr>
          </a:p>
          <a:p>
            <a:pPr marL="473075" lvl="1" indent="-226060">
              <a:lnSpc>
                <a:spcPts val="287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Don'ts:</a:t>
            </a:r>
            <a:endParaRPr sz="2400">
              <a:latin typeface="Calibri"/>
              <a:cs typeface="Calibri"/>
            </a:endParaRPr>
          </a:p>
          <a:p>
            <a:pPr marL="695960" lvl="2" indent="-221615">
              <a:lnSpc>
                <a:spcPct val="100000"/>
              </a:lnSpc>
              <a:spcBef>
                <a:spcPts val="20"/>
              </a:spcBef>
              <a:buFont typeface="Wingdings"/>
              <a:buChar char=""/>
              <a:tabLst>
                <a:tab pos="695960" algn="l"/>
              </a:tabLst>
            </a:pP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Don't</a:t>
            </a:r>
            <a:r>
              <a:rPr sz="2200" spc="-4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repeat</a:t>
            </a:r>
            <a:r>
              <a:rPr sz="2200" spc="-4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code</a:t>
            </a:r>
            <a:r>
              <a:rPr sz="2200" spc="-4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in</a:t>
            </a:r>
            <a:r>
              <a:rPr sz="2200" spc="-4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80"/>
                </a:solidFill>
                <a:latin typeface="Calibri"/>
                <a:cs typeface="Calibri"/>
              </a:rPr>
              <a:t>English</a:t>
            </a:r>
            <a:endParaRPr sz="2200">
              <a:latin typeface="Calibri"/>
              <a:cs typeface="Calibri"/>
            </a:endParaRPr>
          </a:p>
          <a:p>
            <a:pPr marL="704215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solidFill>
                  <a:srgbClr val="000080"/>
                </a:solidFill>
                <a:latin typeface="Consolas"/>
                <a:cs typeface="Consolas"/>
              </a:rPr>
              <a:t>count++;</a:t>
            </a:r>
            <a:r>
              <a:rPr sz="1800" spc="-3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80"/>
                </a:solidFill>
                <a:latin typeface="Consolas"/>
                <a:cs typeface="Consolas"/>
              </a:rPr>
              <a:t>//</a:t>
            </a:r>
            <a:r>
              <a:rPr sz="1800" spc="-4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80"/>
                </a:solidFill>
                <a:latin typeface="Consolas"/>
                <a:cs typeface="Consolas"/>
              </a:rPr>
              <a:t>increment</a:t>
            </a:r>
            <a:r>
              <a:rPr sz="1800" spc="-4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80"/>
                </a:solidFill>
                <a:latin typeface="Consolas"/>
                <a:cs typeface="Consolas"/>
              </a:rPr>
              <a:t>the</a:t>
            </a:r>
            <a:r>
              <a:rPr sz="1800" spc="-4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0080"/>
                </a:solidFill>
                <a:latin typeface="Consolas"/>
                <a:cs typeface="Consolas"/>
              </a:rPr>
              <a:t>count</a:t>
            </a:r>
            <a:endParaRPr sz="1800">
              <a:latin typeface="Consolas"/>
              <a:cs typeface="Consolas"/>
            </a:endParaRPr>
          </a:p>
          <a:p>
            <a:pPr marL="241935" indent="-229235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comments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express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issues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intentions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TODO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comment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hints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at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future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feature</a:t>
            </a:r>
            <a:endParaRPr sz="2400">
              <a:latin typeface="Calibri"/>
              <a:cs typeface="Calibri"/>
            </a:endParaRPr>
          </a:p>
          <a:p>
            <a:pPr marL="472440" lvl="1" indent="-225425">
              <a:lnSpc>
                <a:spcPct val="100000"/>
              </a:lnSpc>
              <a:buFont typeface="Calibri"/>
              <a:buChar char="•"/>
              <a:tabLst>
                <a:tab pos="47244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FIX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(or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FIXME)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comment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points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known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bug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that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is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low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priority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91490" marR="5080">
              <a:lnSpc>
                <a:spcPts val="3420"/>
              </a:lnSpc>
              <a:spcBef>
                <a:spcPts val="570"/>
              </a:spcBef>
            </a:pPr>
            <a:r>
              <a:rPr dirty="0"/>
              <a:t>A</a:t>
            </a:r>
            <a:r>
              <a:rPr spc="-15" dirty="0"/>
              <a:t> </a:t>
            </a:r>
            <a:r>
              <a:rPr dirty="0"/>
              <a:t>code</a:t>
            </a:r>
            <a:r>
              <a:rPr spc="-25" dirty="0"/>
              <a:t> </a:t>
            </a:r>
            <a:r>
              <a:rPr dirty="0"/>
              <a:t>review</a:t>
            </a:r>
            <a:r>
              <a:rPr spc="-20" dirty="0"/>
              <a:t> </a:t>
            </a:r>
            <a:r>
              <a:rPr dirty="0"/>
              <a:t>can</a:t>
            </a:r>
            <a:r>
              <a:rPr spc="-30" dirty="0"/>
              <a:t> </a:t>
            </a:r>
            <a:r>
              <a:rPr dirty="0"/>
              <a:t>improve</a:t>
            </a:r>
            <a:r>
              <a:rPr spc="-4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quality</a:t>
            </a:r>
            <a:r>
              <a:rPr spc="-4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product</a:t>
            </a:r>
            <a:r>
              <a:rPr spc="-2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25" dirty="0"/>
              <a:t>the </a:t>
            </a:r>
            <a:r>
              <a:rPr dirty="0"/>
              <a:t>quality</a:t>
            </a:r>
            <a:r>
              <a:rPr spc="-5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team.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1061973"/>
            <a:ext cx="6998970" cy="3183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Increase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quality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Identify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fix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design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or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coding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violations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Identify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fix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code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communication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issues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Analyze</a:t>
            </a:r>
            <a:r>
              <a:rPr sz="2400" b="1" i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test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coverage,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identify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new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test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scenarios</a:t>
            </a:r>
            <a:endParaRPr sz="24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Increase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overall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team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skill</a:t>
            </a:r>
            <a:endParaRPr sz="2800">
              <a:latin typeface="Calibri"/>
              <a:cs typeface="Calibri"/>
            </a:endParaRPr>
          </a:p>
          <a:p>
            <a:pPr marL="472440" lvl="1" indent="-225425">
              <a:lnSpc>
                <a:spcPct val="100000"/>
              </a:lnSpc>
              <a:spcBef>
                <a:spcPts val="25"/>
              </a:spcBef>
              <a:buFont typeface="Calibri"/>
              <a:buChar char="•"/>
              <a:tabLst>
                <a:tab pos="47244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Discuss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code</a:t>
            </a:r>
            <a:r>
              <a:rPr sz="24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communication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5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Share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coding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400" b="1" i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testing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techniques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Discuss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design</a:t>
            </a:r>
            <a:r>
              <a:rPr sz="24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principles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&amp;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patterns,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as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appropriate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105"/>
              </a:spcBef>
            </a:pPr>
            <a:r>
              <a:rPr dirty="0"/>
              <a:t>There</a:t>
            </a:r>
            <a:r>
              <a:rPr spc="-20" dirty="0"/>
              <a:t> </a:t>
            </a:r>
            <a:r>
              <a:rPr dirty="0"/>
              <a:t>are</a:t>
            </a:r>
            <a:r>
              <a:rPr spc="-15" dirty="0"/>
              <a:t> </a:t>
            </a:r>
            <a:r>
              <a:rPr dirty="0"/>
              <a:t>several</a:t>
            </a:r>
            <a:r>
              <a:rPr spc="-25" dirty="0"/>
              <a:t> </a:t>
            </a:r>
            <a:r>
              <a:rPr dirty="0"/>
              <a:t>situations</a:t>
            </a:r>
            <a:r>
              <a:rPr spc="-45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dirty="0"/>
              <a:t>warrant</a:t>
            </a:r>
            <a:r>
              <a:rPr spc="-4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code</a:t>
            </a:r>
            <a:r>
              <a:rPr spc="-15" dirty="0"/>
              <a:t> </a:t>
            </a:r>
            <a:r>
              <a:rPr spc="-10" dirty="0"/>
              <a:t>review.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935" algn="l"/>
              </a:tabLst>
            </a:pPr>
            <a:r>
              <a:rPr dirty="0"/>
              <a:t>For</a:t>
            </a:r>
            <a:r>
              <a:rPr spc="-45" dirty="0"/>
              <a:t> </a:t>
            </a:r>
            <a:r>
              <a:rPr dirty="0"/>
              <a:t>new</a:t>
            </a:r>
            <a:r>
              <a:rPr spc="-60" dirty="0"/>
              <a:t> </a:t>
            </a:r>
            <a:r>
              <a:rPr dirty="0"/>
              <a:t>members</a:t>
            </a:r>
            <a:r>
              <a:rPr spc="-4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20" dirty="0"/>
              <a:t>team</a:t>
            </a: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Along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with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reading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Design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documentation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Code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review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(walk-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through)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with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senior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developer</a:t>
            </a:r>
            <a:endParaRPr sz="24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41935" algn="l"/>
              </a:tabLst>
            </a:pPr>
            <a:r>
              <a:rPr dirty="0"/>
              <a:t>For</a:t>
            </a:r>
            <a:r>
              <a:rPr spc="-30" dirty="0"/>
              <a:t> </a:t>
            </a:r>
            <a:r>
              <a:rPr spc="-10" dirty="0"/>
              <a:t>Spikes</a:t>
            </a:r>
          </a:p>
          <a:p>
            <a:pPr marL="473075" lvl="1" indent="-226060">
              <a:lnSpc>
                <a:spcPct val="100000"/>
              </a:lnSpc>
              <a:spcBef>
                <a:spcPts val="25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impart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lessons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from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Spike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rest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team</a:t>
            </a:r>
            <a:endParaRPr sz="24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41935" algn="l"/>
              </a:tabLst>
            </a:pPr>
            <a:r>
              <a:rPr dirty="0"/>
              <a:t>For</a:t>
            </a:r>
            <a:r>
              <a:rPr spc="-40" dirty="0"/>
              <a:t> </a:t>
            </a:r>
            <a:r>
              <a:rPr dirty="0"/>
              <a:t>User</a:t>
            </a:r>
            <a:r>
              <a:rPr spc="-45" dirty="0"/>
              <a:t> </a:t>
            </a:r>
            <a:r>
              <a:rPr spc="-10" dirty="0"/>
              <a:t>Stories</a:t>
            </a: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improve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quality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feature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share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best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practices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with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rest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team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Even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trivial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stories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should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have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reviews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952</Words>
  <Application>Microsoft Office PowerPoint</Application>
  <PresentationFormat>Widescreen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Wingdings</vt:lpstr>
      <vt:lpstr>Office Theme</vt:lpstr>
      <vt:lpstr>Design and Code Communication &amp; Code Reviews</vt:lpstr>
      <vt:lpstr>How your code "reads" is critically important for the humans who will read it.</vt:lpstr>
      <vt:lpstr>Follow “typical” naming conventions</vt:lpstr>
      <vt:lpstr>Make names reflect what they mean and do.</vt:lpstr>
      <vt:lpstr>A shared code style is good etiquette.</vt:lpstr>
      <vt:lpstr>Document your API</vt:lpstr>
      <vt:lpstr>Use in-line comments to communicate algorithms and intention.</vt:lpstr>
      <vt:lpstr>A code review can improve the quality of the product and the quality of the team.</vt:lpstr>
      <vt:lpstr>There are several situations that warrant a code review.</vt:lpstr>
      <vt:lpstr>There are several code review techniques.</vt:lpstr>
      <vt:lpstr>A team will often have a checklist of things to look for during the code review.</vt:lpstr>
      <vt:lpstr>Issuing pull requests and performing code reviews will now be a part of your development workflow.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Vallino</dc:creator>
  <cp:lastModifiedBy>Christian Newman</cp:lastModifiedBy>
  <cp:revision>1</cp:revision>
  <dcterms:created xsi:type="dcterms:W3CDTF">2024-10-08T17:07:22Z</dcterms:created>
  <dcterms:modified xsi:type="dcterms:W3CDTF">2024-10-08T17:21:44Z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2024-10-08T00:00:00Z</vt:filetime>
  </property>
  <property fmtid="{D5CDD505-2E9C-101B-9397-08002B2CF9AE}" pid="5" name="Producer">
    <vt:lpwstr>Microsoft® PowerPoint® for Microsoft 365</vt:lpwstr>
  </property>
</Properties>
</file>