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tags/tag5.xml" ContentType="application/vnd.openxmlformats-officedocument.presentationml.tags+xml"/>
  <Override PartName="/ppt/notesSlides/notesSlide6.xml" ContentType="application/vnd.openxmlformats-officedocument.presentationml.notesSlide+xml"/>
  <Override PartName="/ppt/tags/tag6.xml" ContentType="application/vnd.openxmlformats-officedocument.presentationml.tags+xml"/>
  <Override PartName="/ppt/notesSlides/notesSlide7.xml" ContentType="application/vnd.openxmlformats-officedocument.presentationml.notesSlide+xml"/>
  <Override PartName="/ppt/tags/tag7.xml" ContentType="application/vnd.openxmlformats-officedocument.presentationml.tags+xml"/>
  <Override PartName="/ppt/notesSlides/notesSlide8.xml" ContentType="application/vnd.openxmlformats-officedocument.presentationml.notesSlide+xml"/>
  <Override PartName="/ppt/tags/tag8.xml" ContentType="application/vnd.openxmlformats-officedocument.presentationml.tags+xml"/>
  <Override PartName="/ppt/notesSlides/notesSlide9.xml" ContentType="application/vnd.openxmlformats-officedocument.presentationml.notesSlide+xml"/>
  <Override PartName="/ppt/tags/tag9.xml" ContentType="application/vnd.openxmlformats-officedocument.presentationml.tags+xml"/>
  <Override PartName="/ppt/notesSlides/notesSlide10.xml" ContentType="application/vnd.openxmlformats-officedocument.presentationml.notesSlide+xml"/>
  <Override PartName="/ppt/tags/tag10.xml" ContentType="application/vnd.openxmlformats-officedocument.presentationml.tags+xml"/>
  <Override PartName="/ppt/notesSlides/notesSlide11.xml" ContentType="application/vnd.openxmlformats-officedocument.presentationml.notesSlide+xml"/>
  <Override PartName="/ppt/tags/tag11.xml" ContentType="application/vnd.openxmlformats-officedocument.presentationml.tags+xml"/>
  <Override PartName="/ppt/notesSlides/notesSlide12.xml" ContentType="application/vnd.openxmlformats-officedocument.presentationml.notesSlide+xml"/>
  <Override PartName="/ppt/tags/tag12.xml" ContentType="application/vnd.openxmlformats-officedocument.presentationml.tags+xml"/>
  <Override PartName="/ppt/notesSlides/notesSlide13.xml" ContentType="application/vnd.openxmlformats-officedocument.presentationml.notesSlide+xml"/>
  <Override PartName="/ppt/tags/tag13.xml" ContentType="application/vnd.openxmlformats-officedocument.presentationml.tags+xml"/>
  <Override PartName="/ppt/notesSlides/notesSlide14.xml" ContentType="application/vnd.openxmlformats-officedocument.presentationml.notesSlide+xml"/>
  <Override PartName="/ppt/tags/tag14.xml" ContentType="application/vnd.openxmlformats-officedocument.presentationml.tags+xml"/>
  <Override PartName="/ppt/notesSlides/notesSlide15.xml" ContentType="application/vnd.openxmlformats-officedocument.presentationml.notesSlide+xml"/>
  <Override PartName="/ppt/tags/tag15.xml" ContentType="application/vnd.openxmlformats-officedocument.presentationml.tags+xml"/>
  <Override PartName="/ppt/notesSlides/notesSlide16.xml" ContentType="application/vnd.openxmlformats-officedocument.presentationml.notesSlide+xml"/>
  <Override PartName="/ppt/tags/tag16.xml" ContentType="application/vnd.openxmlformats-officedocument.presentationml.tags+xml"/>
  <Override PartName="/ppt/notesSlides/notesSlide17.xml" ContentType="application/vnd.openxmlformats-officedocument.presentationml.notesSlide+xml"/>
  <Override PartName="/ppt/tags/tag17.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64" r:id="rId1"/>
    <p:sldMasterId id="2147483688" r:id="rId2"/>
  </p:sldMasterIdLst>
  <p:notesMasterIdLst>
    <p:notesMasterId r:id="rId20"/>
  </p:notesMasterIdLst>
  <p:handoutMasterIdLst>
    <p:handoutMasterId r:id="rId21"/>
  </p:handoutMasterIdLst>
  <p:sldIdLst>
    <p:sldId id="257" r:id="rId3"/>
    <p:sldId id="262" r:id="rId4"/>
    <p:sldId id="266" r:id="rId5"/>
    <p:sldId id="272" r:id="rId6"/>
    <p:sldId id="268" r:id="rId7"/>
    <p:sldId id="271" r:id="rId8"/>
    <p:sldId id="279" r:id="rId9"/>
    <p:sldId id="282" r:id="rId10"/>
    <p:sldId id="280" r:id="rId11"/>
    <p:sldId id="273" r:id="rId12"/>
    <p:sldId id="281" r:id="rId13"/>
    <p:sldId id="269" r:id="rId14"/>
    <p:sldId id="274" r:id="rId15"/>
    <p:sldId id="275" r:id="rId16"/>
    <p:sldId id="276" r:id="rId17"/>
    <p:sldId id="277" r:id="rId18"/>
    <p:sldId id="278" r:id="rId19"/>
  </p:sldIdLst>
  <p:sldSz cx="9144000" cy="6858000" type="screen4x3"/>
  <p:notesSz cx="7315200" cy="9601200"/>
  <p:defaultTextStyle>
    <a:defPPr>
      <a:defRPr lang="en-US"/>
    </a:defPPr>
    <a:lvl1pPr algn="l" rtl="0" fontAlgn="base">
      <a:spcBef>
        <a:spcPct val="0"/>
      </a:spcBef>
      <a:spcAft>
        <a:spcPct val="0"/>
      </a:spcAft>
      <a:defRPr sz="2400" kern="1200">
        <a:solidFill>
          <a:srgbClr val="000000"/>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rgbClr val="000000"/>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rgbClr val="000000"/>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rgbClr val="000000"/>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rgbClr val="000000"/>
        </a:solidFill>
        <a:latin typeface="Arial" charset="0"/>
        <a:ea typeface="ＭＳ Ｐゴシック" charset="0"/>
        <a:cs typeface="ＭＳ Ｐゴシック" charset="0"/>
      </a:defRPr>
    </a:lvl5pPr>
    <a:lvl6pPr marL="2286000" algn="l" defTabSz="457200" rtl="0" eaLnBrk="1" latinLnBrk="0" hangingPunct="1">
      <a:defRPr sz="2400" kern="1200">
        <a:solidFill>
          <a:srgbClr val="000000"/>
        </a:solidFill>
        <a:latin typeface="Arial" charset="0"/>
        <a:ea typeface="ＭＳ Ｐゴシック" charset="0"/>
        <a:cs typeface="ＭＳ Ｐゴシック" charset="0"/>
      </a:defRPr>
    </a:lvl6pPr>
    <a:lvl7pPr marL="2743200" algn="l" defTabSz="457200" rtl="0" eaLnBrk="1" latinLnBrk="0" hangingPunct="1">
      <a:defRPr sz="2400" kern="1200">
        <a:solidFill>
          <a:srgbClr val="000000"/>
        </a:solidFill>
        <a:latin typeface="Arial" charset="0"/>
        <a:ea typeface="ＭＳ Ｐゴシック" charset="0"/>
        <a:cs typeface="ＭＳ Ｐゴシック" charset="0"/>
      </a:defRPr>
    </a:lvl7pPr>
    <a:lvl8pPr marL="3200400" algn="l" defTabSz="457200" rtl="0" eaLnBrk="1" latinLnBrk="0" hangingPunct="1">
      <a:defRPr sz="2400" kern="1200">
        <a:solidFill>
          <a:srgbClr val="000000"/>
        </a:solidFill>
        <a:latin typeface="Arial" charset="0"/>
        <a:ea typeface="ＭＳ Ｐゴシック" charset="0"/>
        <a:cs typeface="ＭＳ Ｐゴシック" charset="0"/>
      </a:defRPr>
    </a:lvl8pPr>
    <a:lvl9pPr marL="3657600" algn="l" defTabSz="457200" rtl="0" eaLnBrk="1" latinLnBrk="0" hangingPunct="1">
      <a:defRPr sz="2400" kern="1200">
        <a:solidFill>
          <a:srgbClr val="000000"/>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800000"/>
    <a:srgbClr val="CC0000"/>
    <a:srgbClr val="FF3300"/>
    <a:srgbClr val="3366FF"/>
    <a:srgbClr val="0000FF"/>
    <a:srgbClr val="000099"/>
    <a:srgbClr val="66CC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vertBarState="minimized">
    <p:restoredLeft sz="15642" autoAdjust="0"/>
    <p:restoredTop sz="80397" autoAdjust="0"/>
  </p:normalViewPr>
  <p:slideViewPr>
    <p:cSldViewPr snapToGrid="0">
      <p:cViewPr varScale="1">
        <p:scale>
          <a:sx n="73" d="100"/>
          <a:sy n="73" d="100"/>
        </p:scale>
        <p:origin x="2251" y="67"/>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3170238"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t" anchorCtr="0" compatLnSpc="1">
            <a:prstTxWarp prst="textNoShape">
              <a:avLst/>
            </a:prstTxWarp>
          </a:bodyPr>
          <a:lstStyle>
            <a:lvl1pP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16387" name="Rectangle 3"/>
          <p:cNvSpPr>
            <a:spLocks noGrp="1" noChangeArrowheads="1"/>
          </p:cNvSpPr>
          <p:nvPr>
            <p:ph type="dt" sz="quarter" idx="1"/>
          </p:nvPr>
        </p:nvSpPr>
        <p:spPr bwMode="auto">
          <a:xfrm>
            <a:off x="4144963" y="0"/>
            <a:ext cx="317023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t" anchorCtr="0" compatLnSpc="1">
            <a:prstTxWarp prst="textNoShape">
              <a:avLst/>
            </a:prstTxWarp>
          </a:bodyPr>
          <a:lstStyle>
            <a:lvl1pPr algn="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16388" name="Rectangle 4"/>
          <p:cNvSpPr>
            <a:spLocks noGrp="1" noChangeArrowheads="1"/>
          </p:cNvSpPr>
          <p:nvPr>
            <p:ph type="ftr" sz="quarter" idx="2"/>
          </p:nvPr>
        </p:nvSpPr>
        <p:spPr bwMode="auto">
          <a:xfrm>
            <a:off x="0" y="9145588"/>
            <a:ext cx="3170238"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b" anchorCtr="0" compatLnSpc="1">
            <a:prstTxWarp prst="textNoShape">
              <a:avLst/>
            </a:prstTxWarp>
          </a:bodyPr>
          <a:lstStyle>
            <a:lvl1pP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16389" name="Rectangle 5"/>
          <p:cNvSpPr>
            <a:spLocks noGrp="1" noChangeArrowheads="1"/>
          </p:cNvSpPr>
          <p:nvPr>
            <p:ph type="sldNum" sz="quarter" idx="3"/>
          </p:nvPr>
        </p:nvSpPr>
        <p:spPr bwMode="auto">
          <a:xfrm>
            <a:off x="4144963" y="9145588"/>
            <a:ext cx="3170237" cy="4778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b" anchorCtr="0" compatLnSpc="1">
            <a:prstTxWarp prst="textNoShape">
              <a:avLst/>
            </a:prstTxWarp>
          </a:bodyPr>
          <a:lstStyle>
            <a:lvl1pPr algn="r" defTabSz="966788" eaLnBrk="0" hangingPunct="0">
              <a:lnSpc>
                <a:spcPct val="100000"/>
              </a:lnSpc>
              <a:spcBef>
                <a:spcPct val="0"/>
              </a:spcBef>
              <a:buFontTx/>
              <a:buNone/>
              <a:defRPr sz="1300">
                <a:solidFill>
                  <a:schemeClr val="tx1"/>
                </a:solidFill>
                <a:ea typeface="+mn-ea"/>
                <a:cs typeface="+mn-cs"/>
              </a:defRPr>
            </a:lvl1pPr>
          </a:lstStyle>
          <a:p>
            <a:pPr>
              <a:defRPr/>
            </a:pPr>
            <a:fld id="{0F29BFF0-79C8-3742-8DD8-B7E7A57C0F05}" type="slidenum">
              <a:rPr lang="en-US" altLang="en-US"/>
              <a:pPr>
                <a:defRPr/>
              </a:pPr>
              <a:t>‹#›</a:t>
            </a:fld>
            <a:endParaRPr lang="en-US" altLang="en-US"/>
          </a:p>
        </p:txBody>
      </p:sp>
    </p:spTree>
    <p:extLst>
      <p:ext uri="{BB962C8B-B14F-4D97-AF65-F5344CB8AC3E}">
        <p14:creationId xmlns:p14="http://schemas.microsoft.com/office/powerpoint/2010/main" val="83080837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t" anchorCtr="0" compatLnSpc="1">
            <a:prstTxWarp prst="textNoShape">
              <a:avLst/>
            </a:prstTxWarp>
          </a:bodyPr>
          <a:lstStyle>
            <a:lvl1pP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5123" name="Rectangle 3"/>
          <p:cNvSpPr>
            <a:spLocks noGrp="1" noChangeArrowheads="1"/>
          </p:cNvSpPr>
          <p:nvPr>
            <p:ph type="dt" idx="1"/>
          </p:nvPr>
        </p:nvSpPr>
        <p:spPr bwMode="auto">
          <a:xfrm>
            <a:off x="4144963" y="0"/>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t" anchorCtr="0" compatLnSpc="1">
            <a:prstTxWarp prst="textNoShape">
              <a:avLst/>
            </a:prstTxWarp>
          </a:bodyPr>
          <a:lstStyle>
            <a:lvl1pPr algn="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7172"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 uri="{FAA26D3D-D897-4be2-8F04-BA451C77F1D7}">
              <ma14:placeholderFlag xmlns="" xmlns:ma14="http://schemas.microsoft.com/office/mac/drawingml/2011/main" val="1"/>
            </a:ext>
          </a:extLst>
        </p:spPr>
      </p:sp>
      <p:sp>
        <p:nvSpPr>
          <p:cNvPr id="5125" name="Rectangle 5"/>
          <p:cNvSpPr>
            <a:spLocks noGrp="1" noChangeArrowheads="1"/>
          </p:cNvSpPr>
          <p:nvPr>
            <p:ph type="body" sz="quarter" idx="3"/>
          </p:nvPr>
        </p:nvSpPr>
        <p:spPr bwMode="auto">
          <a:xfrm>
            <a:off x="974725" y="4560888"/>
            <a:ext cx="5365750" cy="43195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t" anchorCtr="0" compatLnSpc="1">
            <a:prstTxWarp prst="textNoShape">
              <a:avLst/>
            </a:prstTxWarp>
          </a:bodyPr>
          <a:lstStyle/>
          <a:p>
            <a:pPr lvl="0"/>
            <a:r>
              <a:rPr lang="en-US" altLang="en-US" noProof="0"/>
              <a:t>Click to edit Master text styles</a:t>
            </a:r>
          </a:p>
          <a:p>
            <a:pPr lvl="0"/>
            <a:r>
              <a:rPr lang="en-US" altLang="en-US" noProof="0"/>
              <a:t>Second level</a:t>
            </a:r>
          </a:p>
          <a:p>
            <a:pPr lvl="0"/>
            <a:r>
              <a:rPr lang="en-US" altLang="en-US" noProof="0"/>
              <a:t>Third level</a:t>
            </a:r>
          </a:p>
          <a:p>
            <a:pPr lvl="0"/>
            <a:r>
              <a:rPr lang="en-US" altLang="en-US" noProof="0"/>
              <a:t>Fourth level</a:t>
            </a:r>
          </a:p>
          <a:p>
            <a:pPr lvl="0"/>
            <a:r>
              <a:rPr lang="en-US" altLang="en-US" noProof="0"/>
              <a:t>Fifth level</a:t>
            </a:r>
          </a:p>
        </p:txBody>
      </p:sp>
      <p:sp>
        <p:nvSpPr>
          <p:cNvPr id="5126" name="Rectangle 6"/>
          <p:cNvSpPr>
            <a:spLocks noGrp="1" noChangeArrowheads="1"/>
          </p:cNvSpPr>
          <p:nvPr>
            <p:ph type="ftr" sz="quarter" idx="4"/>
          </p:nvPr>
        </p:nvSpPr>
        <p:spPr bwMode="auto">
          <a:xfrm>
            <a:off x="0" y="9121775"/>
            <a:ext cx="3170238"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b" anchorCtr="0" compatLnSpc="1">
            <a:prstTxWarp prst="textNoShape">
              <a:avLst/>
            </a:prstTxWarp>
          </a:bodyPr>
          <a:lstStyle>
            <a:lvl1pPr defTabSz="966788" eaLnBrk="0" hangingPunct="0">
              <a:lnSpc>
                <a:spcPct val="100000"/>
              </a:lnSpc>
              <a:spcBef>
                <a:spcPct val="0"/>
              </a:spcBef>
              <a:buFontTx/>
              <a:buNone/>
              <a:defRPr sz="1300">
                <a:solidFill>
                  <a:schemeClr val="tx1"/>
                </a:solidFill>
                <a:ea typeface="+mn-ea"/>
                <a:cs typeface="+mn-cs"/>
              </a:defRPr>
            </a:lvl1pPr>
          </a:lstStyle>
          <a:p>
            <a:pPr>
              <a:defRPr/>
            </a:pPr>
            <a:endParaRPr lang="en-US" altLang="en-US"/>
          </a:p>
        </p:txBody>
      </p:sp>
      <p:sp>
        <p:nvSpPr>
          <p:cNvPr id="5127" name="Rectangle 7"/>
          <p:cNvSpPr>
            <a:spLocks noGrp="1" noChangeArrowheads="1"/>
          </p:cNvSpPr>
          <p:nvPr>
            <p:ph type="sldNum" sz="quarter" idx="5"/>
          </p:nvPr>
        </p:nvSpPr>
        <p:spPr bwMode="auto">
          <a:xfrm>
            <a:off x="4144963" y="9121775"/>
            <a:ext cx="3170237" cy="479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6659" tIns="48330" rIns="96659" bIns="48330" numCol="1" anchor="b" anchorCtr="0" compatLnSpc="1">
            <a:prstTxWarp prst="textNoShape">
              <a:avLst/>
            </a:prstTxWarp>
          </a:bodyPr>
          <a:lstStyle>
            <a:lvl1pPr algn="r" defTabSz="966788" eaLnBrk="0" hangingPunct="0">
              <a:lnSpc>
                <a:spcPct val="100000"/>
              </a:lnSpc>
              <a:spcBef>
                <a:spcPct val="0"/>
              </a:spcBef>
              <a:buFontTx/>
              <a:buNone/>
              <a:defRPr sz="1300">
                <a:solidFill>
                  <a:schemeClr val="tx1"/>
                </a:solidFill>
                <a:ea typeface="+mn-ea"/>
                <a:cs typeface="+mn-cs"/>
              </a:defRPr>
            </a:lvl1pPr>
          </a:lstStyle>
          <a:p>
            <a:pPr>
              <a:defRPr/>
            </a:pPr>
            <a:fld id="{D84C87DF-52B5-AF43-9AE5-00880B699A41}" type="slidenum">
              <a:rPr lang="en-US" altLang="en-US"/>
              <a:pPr>
                <a:defRPr/>
              </a:pPr>
              <a:t>‹#›</a:t>
            </a:fld>
            <a:endParaRPr lang="en-US" altLang="en-US"/>
          </a:p>
        </p:txBody>
      </p:sp>
    </p:spTree>
    <p:extLst>
      <p:ext uri="{BB962C8B-B14F-4D97-AF65-F5344CB8AC3E}">
        <p14:creationId xmlns:p14="http://schemas.microsoft.com/office/powerpoint/2010/main" val="2900183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0"/>
        <a:cs typeface="ＭＳ Ｐゴシック" charset="0"/>
      </a:defRPr>
    </a:lvl1pPr>
    <a:lvl2pPr marL="742950" indent="-285750" algn="l" rtl="0" eaLnBrk="0" fontAlgn="base" hangingPunct="0">
      <a:spcBef>
        <a:spcPct val="30000"/>
      </a:spcBef>
      <a:spcAft>
        <a:spcPct val="0"/>
      </a:spcAft>
      <a:defRPr sz="1200" kern="1200">
        <a:solidFill>
          <a:schemeClr val="tx1"/>
        </a:solidFill>
        <a:latin typeface="Arial" charset="0"/>
        <a:ea typeface="ＭＳ Ｐゴシック" charset="0"/>
        <a:cs typeface="+mn-cs"/>
      </a:defRPr>
    </a:lvl2pPr>
    <a:lvl3pPr marL="1143000" indent="-228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3pPr>
    <a:lvl4pPr marL="1600200" indent="-228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4pPr>
    <a:lvl5pPr marL="2057400" indent="-228600" algn="l" rtl="0" eaLnBrk="0" fontAlgn="base" hangingPunct="0">
      <a:spcBef>
        <a:spcPct val="30000"/>
      </a:spcBef>
      <a:spcAft>
        <a:spcPct val="0"/>
      </a:spcAft>
      <a:defRPr sz="1200" kern="1200">
        <a:solidFill>
          <a:schemeClr val="tx1"/>
        </a:solidFill>
        <a:latin typeface="Arial"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1.xml"/><Relationship Id="rId2" Type="http://schemas.openxmlformats.org/officeDocument/2006/relationships/notesMaster" Target="../notesMasters/notesMaster1.xml"/><Relationship Id="rId1" Type="http://schemas.openxmlformats.org/officeDocument/2006/relationships/tags" Target="../tags/tag1.xml"/></Relationships>
</file>

<file path=ppt/notesSlides/_rels/notesSlide10.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10.xml"/></Relationships>
</file>

<file path=ppt/notesSlides/_rels/notesSlide11.xml.rels><?xml version="1.0" encoding="UTF-8" standalone="yes"?>
<Relationships xmlns="http://schemas.openxmlformats.org/package/2006/relationships"><Relationship Id="rId3" Type="http://schemas.openxmlformats.org/officeDocument/2006/relationships/slide" Target="../slides/slide11.xml"/><Relationship Id="rId2" Type="http://schemas.openxmlformats.org/officeDocument/2006/relationships/notesMaster" Target="../notesMasters/notesMaster1.xml"/><Relationship Id="rId1" Type="http://schemas.openxmlformats.org/officeDocument/2006/relationships/tags" Target="../tags/tag11.xml"/></Relationships>
</file>

<file path=ppt/notesSlides/_rels/notesSlide12.xml.rels><?xml version="1.0" encoding="UTF-8" standalone="yes"?>
<Relationships xmlns="http://schemas.openxmlformats.org/package/2006/relationships"><Relationship Id="rId3" Type="http://schemas.openxmlformats.org/officeDocument/2006/relationships/slide" Target="../slides/slide12.xml"/><Relationship Id="rId2" Type="http://schemas.openxmlformats.org/officeDocument/2006/relationships/notesMaster" Target="../notesMasters/notesMaster1.xml"/><Relationship Id="rId1" Type="http://schemas.openxmlformats.org/officeDocument/2006/relationships/tags" Target="../tags/tag12.xml"/></Relationships>
</file>

<file path=ppt/notesSlides/_rels/notesSlide13.xml.rels><?xml version="1.0" encoding="UTF-8" standalone="yes"?>
<Relationships xmlns="http://schemas.openxmlformats.org/package/2006/relationships"><Relationship Id="rId3" Type="http://schemas.openxmlformats.org/officeDocument/2006/relationships/slide" Target="../slides/slide13.xml"/><Relationship Id="rId2" Type="http://schemas.openxmlformats.org/officeDocument/2006/relationships/notesMaster" Target="../notesMasters/notesMaster1.xml"/><Relationship Id="rId1" Type="http://schemas.openxmlformats.org/officeDocument/2006/relationships/tags" Target="../tags/tag13.xml"/></Relationships>
</file>

<file path=ppt/notesSlides/_rels/notesSlide14.xml.rels><?xml version="1.0" encoding="UTF-8" standalone="yes"?>
<Relationships xmlns="http://schemas.openxmlformats.org/package/2006/relationships"><Relationship Id="rId3" Type="http://schemas.openxmlformats.org/officeDocument/2006/relationships/slide" Target="../slides/slide14.xml"/><Relationship Id="rId2" Type="http://schemas.openxmlformats.org/officeDocument/2006/relationships/notesMaster" Target="../notesMasters/notesMaster1.xml"/><Relationship Id="rId1" Type="http://schemas.openxmlformats.org/officeDocument/2006/relationships/tags" Target="../tags/tag14.xml"/></Relationships>
</file>

<file path=ppt/notesSlides/_rels/notesSlide15.xml.rels><?xml version="1.0" encoding="UTF-8" standalone="yes"?>
<Relationships xmlns="http://schemas.openxmlformats.org/package/2006/relationships"><Relationship Id="rId3" Type="http://schemas.openxmlformats.org/officeDocument/2006/relationships/slide" Target="../slides/slide15.xml"/><Relationship Id="rId2" Type="http://schemas.openxmlformats.org/officeDocument/2006/relationships/notesMaster" Target="../notesMasters/notesMaster1.xml"/><Relationship Id="rId1" Type="http://schemas.openxmlformats.org/officeDocument/2006/relationships/tags" Target="../tags/tag15.xml"/></Relationships>
</file>

<file path=ppt/notesSlides/_rels/notesSlide16.xml.rels><?xml version="1.0" encoding="UTF-8" standalone="yes"?>
<Relationships xmlns="http://schemas.openxmlformats.org/package/2006/relationships"><Relationship Id="rId3" Type="http://schemas.openxmlformats.org/officeDocument/2006/relationships/slide" Target="../slides/slide16.xml"/><Relationship Id="rId2" Type="http://schemas.openxmlformats.org/officeDocument/2006/relationships/notesMaster" Target="../notesMasters/notesMaster1.xml"/><Relationship Id="rId1" Type="http://schemas.openxmlformats.org/officeDocument/2006/relationships/tags" Target="../tags/tag16.xml"/></Relationships>
</file>

<file path=ppt/notesSlides/_rels/notesSlide17.xml.rels><?xml version="1.0" encoding="UTF-8" standalone="yes"?>
<Relationships xmlns="http://schemas.openxmlformats.org/package/2006/relationships"><Relationship Id="rId3" Type="http://schemas.openxmlformats.org/officeDocument/2006/relationships/slide" Target="../slides/slide17.xml"/><Relationship Id="rId2" Type="http://schemas.openxmlformats.org/officeDocument/2006/relationships/notesMaster" Target="../notesMasters/notesMaster1.xml"/><Relationship Id="rId1" Type="http://schemas.openxmlformats.org/officeDocument/2006/relationships/tags" Target="../tags/tag17.xml"/></Relationships>
</file>

<file path=ppt/notesSlides/_rels/notesSlide2.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2.xml"/></Relationships>
</file>

<file path=ppt/notesSlides/_rels/notesSlide3.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notesMaster" Target="../notesMasters/notesMaster1.xml"/><Relationship Id="rId1" Type="http://schemas.openxmlformats.org/officeDocument/2006/relationships/tags" Target="../tags/tag3.xml"/></Relationships>
</file>

<file path=ppt/notesSlides/_rels/notesSlide4.xml.rels><?xml version="1.0" encoding="UTF-8" standalone="yes"?>
<Relationships xmlns="http://schemas.openxmlformats.org/package/2006/relationships"><Relationship Id="rId3" Type="http://schemas.openxmlformats.org/officeDocument/2006/relationships/slide" Target="../slides/slide4.xml"/><Relationship Id="rId2" Type="http://schemas.openxmlformats.org/officeDocument/2006/relationships/notesMaster" Target="../notesMasters/notesMaster1.xml"/><Relationship Id="rId1" Type="http://schemas.openxmlformats.org/officeDocument/2006/relationships/tags" Target="../tags/tag4.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6.xml"/><Relationship Id="rId2" Type="http://schemas.openxmlformats.org/officeDocument/2006/relationships/notesMaster" Target="../notesMasters/notesMaster1.xml"/><Relationship Id="rId1" Type="http://schemas.openxmlformats.org/officeDocument/2006/relationships/tags" Target="../tags/tag6.xml"/></Relationships>
</file>

<file path=ppt/notesSlides/_rels/notesSlide7.xml.rels><?xml version="1.0" encoding="UTF-8" standalone="yes"?>
<Relationships xmlns="http://schemas.openxmlformats.org/package/2006/relationships"><Relationship Id="rId3" Type="http://schemas.openxmlformats.org/officeDocument/2006/relationships/slide" Target="../slides/slide7.xml"/><Relationship Id="rId2" Type="http://schemas.openxmlformats.org/officeDocument/2006/relationships/notesMaster" Target="../notesMasters/notesMaster1.xml"/><Relationship Id="rId1" Type="http://schemas.openxmlformats.org/officeDocument/2006/relationships/tags" Target="../tags/tag7.xml"/></Relationships>
</file>

<file path=ppt/notesSlides/_rels/notesSlide8.xml.rels><?xml version="1.0" encoding="UTF-8" standalone="yes"?>
<Relationships xmlns="http://schemas.openxmlformats.org/package/2006/relationships"><Relationship Id="rId3" Type="http://schemas.openxmlformats.org/officeDocument/2006/relationships/slide" Target="../slides/slide8.xml"/><Relationship Id="rId2" Type="http://schemas.openxmlformats.org/officeDocument/2006/relationships/notesMaster" Target="../notesMasters/notesMaster1.xml"/><Relationship Id="rId1" Type="http://schemas.openxmlformats.org/officeDocument/2006/relationships/tags" Target="../tags/tag8.xml"/></Relationships>
</file>

<file path=ppt/notesSlides/_rels/notesSlide9.xml.rels><?xml version="1.0" encoding="UTF-8" standalone="yes"?>
<Relationships xmlns="http://schemas.openxmlformats.org/package/2006/relationships"><Relationship Id="rId3" Type="http://schemas.openxmlformats.org/officeDocument/2006/relationships/slide" Target="../slides/slide9.xml"/><Relationship Id="rId2" Type="http://schemas.openxmlformats.org/officeDocument/2006/relationships/notesMaster" Target="../notesMasters/notesMaster1.xml"/><Relationship Id="rId1" Type="http://schemas.openxmlformats.org/officeDocument/2006/relationships/tags" Target="../tags/tag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Rectangle 7"/>
          <p:cNvSpPr>
            <a:spLocks noGrp="1" noChangeArrowheads="1"/>
          </p:cNvSpPr>
          <p:nvPr>
            <p:ph type="sldNum" sz="quarter" idx="5"/>
          </p:nvPr>
        </p:nvSpPr>
        <p:spPr>
          <a:noFill/>
        </p:spPr>
        <p:txBody>
          <a:bodyPr/>
          <a:lstStyle>
            <a:lvl1pPr defTabSz="966788" eaLnBrk="0" hangingPunct="0">
              <a:lnSpc>
                <a:spcPct val="120000"/>
              </a:lnSpc>
              <a:spcBef>
                <a:spcPct val="50000"/>
              </a:spcBef>
              <a:buFont typeface="Wingdings" charset="0"/>
              <a:defRPr sz="2400">
                <a:solidFill>
                  <a:srgbClr val="000000"/>
                </a:solidFill>
                <a:latin typeface="Arial" charset="0"/>
                <a:ea typeface="ＭＳ Ｐゴシック" charset="0"/>
                <a:cs typeface="ＭＳ Ｐゴシック" charset="0"/>
              </a:defRPr>
            </a:lvl1pPr>
            <a:lvl2pPr marL="742950" indent="-28575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2pPr>
            <a:lvl3pPr marL="11430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3pPr>
            <a:lvl4pPr marL="16002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4pPr>
            <a:lvl5pPr marL="20574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5pPr>
            <a:lvl6pPr marL="25146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6pPr>
            <a:lvl7pPr marL="29718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7pPr>
            <a:lvl8pPr marL="34290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8pPr>
            <a:lvl9pPr marL="38862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9pPr>
          </a:lstStyle>
          <a:p>
            <a:pPr>
              <a:lnSpc>
                <a:spcPct val="100000"/>
              </a:lnSpc>
              <a:spcBef>
                <a:spcPct val="0"/>
              </a:spcBef>
              <a:buFontTx/>
              <a:buNone/>
            </a:pPr>
            <a:fld id="{2B95E955-BEC7-024D-ADB9-2BDC9C73A497}" type="slidenum">
              <a:rPr lang="en-US" sz="1300">
                <a:solidFill>
                  <a:schemeClr val="tx1"/>
                </a:solidFill>
              </a:rPr>
              <a:pPr>
                <a:lnSpc>
                  <a:spcPct val="100000"/>
                </a:lnSpc>
                <a:spcBef>
                  <a:spcPct val="0"/>
                </a:spcBef>
                <a:buFontTx/>
                <a:buNone/>
              </a:pPr>
              <a:t>1</a:t>
            </a:fld>
            <a:endParaRPr lang="en-US" sz="1300">
              <a:solidFill>
                <a:schemeClr val="tx1"/>
              </a:solidFill>
            </a:endParaRPr>
          </a:p>
        </p:txBody>
      </p:sp>
      <p:sp>
        <p:nvSpPr>
          <p:cNvPr id="8194" name="Rectangle 7"/>
          <p:cNvSpPr txBox="1">
            <a:spLocks noGrp="1" noChangeArrowheads="1"/>
          </p:cNvSpPr>
          <p:nvPr/>
        </p:nvSpPr>
        <p:spPr bwMode="auto">
          <a:xfrm>
            <a:off x="4143375" y="9120188"/>
            <a:ext cx="3170238"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6661" tIns="48331" rIns="96661" bIns="48331" anchor="b"/>
          <a:lstStyle>
            <a:lvl1pPr defTabSz="966788" eaLnBrk="0" hangingPunct="0">
              <a:lnSpc>
                <a:spcPct val="120000"/>
              </a:lnSpc>
              <a:spcBef>
                <a:spcPct val="50000"/>
              </a:spcBef>
              <a:buFont typeface="Wingdings" charset="0"/>
              <a:defRPr sz="2400">
                <a:solidFill>
                  <a:srgbClr val="000000"/>
                </a:solidFill>
                <a:latin typeface="Arial" charset="0"/>
                <a:ea typeface="ＭＳ Ｐゴシック" charset="0"/>
                <a:cs typeface="ＭＳ Ｐゴシック" charset="0"/>
              </a:defRPr>
            </a:lvl1pPr>
            <a:lvl2pPr marL="742950" indent="-28575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2pPr>
            <a:lvl3pPr marL="11430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3pPr>
            <a:lvl4pPr marL="16002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4pPr>
            <a:lvl5pPr marL="2057400" indent="-228600" defTabSz="966788" eaLnBrk="0" hangingPunct="0">
              <a:lnSpc>
                <a:spcPct val="120000"/>
              </a:lnSpc>
              <a:spcBef>
                <a:spcPct val="50000"/>
              </a:spcBef>
              <a:buFont typeface="Wingdings" charset="0"/>
              <a:defRPr sz="2400">
                <a:solidFill>
                  <a:srgbClr val="000000"/>
                </a:solidFill>
                <a:latin typeface="Arial" charset="0"/>
                <a:ea typeface="ＭＳ Ｐゴシック" charset="0"/>
              </a:defRPr>
            </a:lvl5pPr>
            <a:lvl6pPr marL="25146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6pPr>
            <a:lvl7pPr marL="29718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7pPr>
            <a:lvl8pPr marL="34290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8pPr>
            <a:lvl9pPr marL="3886200" indent="-228600" defTabSz="966788"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9pPr>
          </a:lstStyle>
          <a:p>
            <a:pPr algn="r" eaLnBrk="1" hangingPunct="1">
              <a:lnSpc>
                <a:spcPct val="100000"/>
              </a:lnSpc>
              <a:spcBef>
                <a:spcPct val="0"/>
              </a:spcBef>
              <a:buFontTx/>
              <a:buNone/>
            </a:pPr>
            <a:fld id="{6A4CB192-B357-5B40-A7F6-459678BE7012}" type="slidenum">
              <a:rPr lang="en-US" sz="1300">
                <a:solidFill>
                  <a:schemeClr val="tx1"/>
                </a:solidFill>
                <a:latin typeface="Calibri" charset="0"/>
              </a:rPr>
              <a:pPr algn="r" eaLnBrk="1" hangingPunct="1">
                <a:lnSpc>
                  <a:spcPct val="100000"/>
                </a:lnSpc>
                <a:spcBef>
                  <a:spcPct val="0"/>
                </a:spcBef>
                <a:buFontTx/>
                <a:buNone/>
              </a:pPr>
              <a:t>1</a:t>
            </a:fld>
            <a:endParaRPr lang="en-US" sz="1300">
              <a:solidFill>
                <a:schemeClr val="tx1"/>
              </a:solidFill>
              <a:latin typeface="Calibri" charset="0"/>
            </a:endParaRPr>
          </a:p>
        </p:txBody>
      </p:sp>
      <p:sp>
        <p:nvSpPr>
          <p:cNvPr id="8195" name="Rectangle 2"/>
          <p:cNvSpPr>
            <a:spLocks noGrp="1" noRot="1" noChangeAspect="1" noChangeArrowheads="1" noTextEdit="1"/>
          </p:cNvSpPr>
          <p:nvPr>
            <p:ph type="sldImg"/>
          </p:nvPr>
        </p:nvSpPr>
        <p:spPr>
          <a:xfrm>
            <a:off x="1276350" y="733425"/>
            <a:ext cx="4764088" cy="3573463"/>
          </a:xfrm>
          <a:ln/>
        </p:spPr>
      </p:sp>
      <p:sp>
        <p:nvSpPr>
          <p:cNvPr id="8196" name="Rectangle 3"/>
          <p:cNvSpPr>
            <a:spLocks noGrp="1" noChangeArrowheads="1"/>
          </p:cNvSpPr>
          <p:nvPr>
            <p:ph type="body" idx="1"/>
          </p:nvPr>
        </p:nvSpPr>
        <p:spPr>
          <a:xfrm>
            <a:off x="973138" y="4560888"/>
            <a:ext cx="5368925" cy="4318000"/>
          </a:xfrm>
          <a:noFill/>
        </p:spPr>
        <p:txBody>
          <a:bodyPr lIns="95633" tIns="46978" rIns="95633" bIns="46978"/>
          <a:lstStyle/>
          <a:p>
            <a:pPr eaLnBrk="1" hangingPunct="1">
              <a:spcBef>
                <a:spcPct val="0"/>
              </a:spcBef>
            </a:pPr>
            <a:endParaRPr lang="en-US" dirty="0"/>
          </a:p>
        </p:txBody>
      </p:sp>
      <p:sp>
        <p:nvSpPr>
          <p:cNvPr id="2" name="TextBox 1"/>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This slides reinforces the relationship between the five core activities (as mentioned in the </a:t>
            </a:r>
            <a:r>
              <a:rPr lang="en-US" i="1" dirty="0"/>
              <a:t>Appreciation</a:t>
            </a:r>
            <a:r>
              <a:rPr lang="en-US" i="1" baseline="0" dirty="0"/>
              <a:t> for Software Process</a:t>
            </a:r>
            <a:r>
              <a:rPr lang="en-US" i="0" baseline="0" dirty="0"/>
              <a:t> lesson) and each </a:t>
            </a:r>
            <a:r>
              <a:rPr lang="en-US" i="0" baseline="0" dirty="0" err="1"/>
              <a:t>Trello</a:t>
            </a:r>
            <a:r>
              <a:rPr lang="en-US" i="0" baseline="0" dirty="0"/>
              <a:t> list.</a:t>
            </a:r>
          </a:p>
          <a:p>
            <a:endParaRPr lang="en-US" i="0" baseline="0" dirty="0"/>
          </a:p>
          <a:p>
            <a:r>
              <a:rPr lang="en-US" i="0" baseline="0" dirty="0"/>
              <a:t>Each of the five core activities are animated indicating another perspective of the flow of the development of a story; including the cyclic nature of testing and debugging/maintenance.</a:t>
            </a:r>
          </a:p>
          <a:p>
            <a:endParaRPr lang="en-US" i="0" baseline="0" dirty="0"/>
          </a:p>
          <a:p>
            <a:r>
              <a:rPr lang="en-US" i="0" baseline="0" dirty="0"/>
              <a:t>Don't spend much time on this slide.</a:t>
            </a:r>
          </a:p>
          <a:p>
            <a:endParaRPr lang="en-US" i="0" baseline="0" dirty="0"/>
          </a:p>
          <a:p>
            <a:r>
              <a:rPr lang="en-US" i="0" baseline="0" dirty="0"/>
              <a:t>The next four slides talk about the process of using </a:t>
            </a:r>
            <a:r>
              <a:rPr lang="en-US" i="0" baseline="0" dirty="0" err="1"/>
              <a:t>Trello</a:t>
            </a:r>
            <a:r>
              <a:rPr lang="en-US" i="0" baseline="0" dirty="0"/>
              <a:t>.  It would be a more powerful lesson if you were to switch to performing a live demo of how to use </a:t>
            </a:r>
            <a:r>
              <a:rPr lang="en-US" i="0" baseline="0" dirty="0" err="1"/>
              <a:t>Trello</a:t>
            </a:r>
            <a:r>
              <a:rPr lang="en-US" i="0" baseline="0" dirty="0"/>
              <a:t> to coordinate story cards throughout the development process, assigning members, checking-off tasks, </a:t>
            </a:r>
            <a:r>
              <a:rPr lang="en-US" i="0" baseline="0" dirty="0" err="1"/>
              <a:t>DoD</a:t>
            </a:r>
            <a:r>
              <a:rPr lang="en-US" i="0" baseline="0" dirty="0"/>
              <a:t> activities and finally ACs during testing.  Doing a demo replaces the need to "talk to" the next five slides.</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10</a:t>
            </a:fld>
            <a:endParaRPr lang="en-US" altLang="en-US"/>
          </a:p>
        </p:txBody>
      </p:sp>
    </p:spTree>
    <p:extLst>
      <p:ext uri="{BB962C8B-B14F-4D97-AF65-F5344CB8AC3E}">
        <p14:creationId xmlns:p14="http://schemas.microsoft.com/office/powerpoint/2010/main" val="4256171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Edit the card and click on the Change Member button then select</a:t>
            </a:r>
            <a:r>
              <a:rPr lang="en-US" baseline="0" dirty="0"/>
              <a:t> each member working on the card for the next activity.</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11</a:t>
            </a:fld>
            <a:endParaRPr lang="en-US" altLang="en-US"/>
          </a:p>
        </p:txBody>
      </p:sp>
    </p:spTree>
    <p:extLst>
      <p:ext uri="{BB962C8B-B14F-4D97-AF65-F5344CB8AC3E}">
        <p14:creationId xmlns:p14="http://schemas.microsoft.com/office/powerpoint/2010/main" val="224498332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A</a:t>
            </a:r>
            <a:r>
              <a:rPr lang="en-US" baseline="0" dirty="0"/>
              <a:t> well-used </a:t>
            </a:r>
            <a:r>
              <a:rPr lang="en-US" baseline="0" dirty="0" err="1"/>
              <a:t>Trello</a:t>
            </a:r>
            <a:r>
              <a:rPr lang="en-US" baseline="0" dirty="0"/>
              <a:t> board is a snapshot of the status of the sprint's work: what is done, what is being working (and by whom) and also what is waiting for someone to pickup.</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12</a:t>
            </a:fld>
            <a:endParaRPr lang="en-US" altLang="en-US"/>
          </a:p>
        </p:txBody>
      </p:sp>
    </p:spTree>
    <p:extLst>
      <p:ext uri="{BB962C8B-B14F-4D97-AF65-F5344CB8AC3E}">
        <p14:creationId xmlns:p14="http://schemas.microsoft.com/office/powerpoint/2010/main" val="200018047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This slide represents what happens at</a:t>
            </a:r>
            <a:r>
              <a:rPr lang="en-US" baseline="0" dirty="0"/>
              <a:t> the end of a sprint.  Any work that is not done, i.e. </a:t>
            </a:r>
            <a:r>
              <a:rPr lang="en-US" b="1" baseline="0" dirty="0"/>
              <a:t>all</a:t>
            </a:r>
            <a:r>
              <a:rPr lang="en-US" b="0" baseline="0" dirty="0"/>
              <a:t> Definition of Done items are checked off,</a:t>
            </a:r>
            <a:r>
              <a:rPr lang="en-US" baseline="0" dirty="0"/>
              <a:t> goes back to the Product Backlog.  This gives the Product Owner the opportunity to rethink the priority of that story; for example, if the requirements weren't well understood or the team discovered it involved technology they needed to learn.</a:t>
            </a:r>
          </a:p>
          <a:p>
            <a:endParaRPr lang="en-US" baseline="0" dirty="0"/>
          </a:p>
          <a:p>
            <a:pPr marL="0" marR="0" indent="0" algn="l" defTabSz="914400" rtl="0" eaLnBrk="0" fontAlgn="base" latinLnBrk="0" hangingPunct="0">
              <a:lnSpc>
                <a:spcPct val="100000"/>
              </a:lnSpc>
              <a:spcBef>
                <a:spcPct val="30000"/>
              </a:spcBef>
              <a:spcAft>
                <a:spcPct val="0"/>
              </a:spcAft>
              <a:buClrTx/>
              <a:buSzTx/>
              <a:buFontTx/>
              <a:buNone/>
              <a:tabLst/>
              <a:defRPr/>
            </a:pPr>
            <a:r>
              <a:rPr lang="en-US" baseline="0" dirty="0"/>
              <a:t>In practice however, usually the story just stays were it is on the board and is continued into the next sprint.  Those points (all of them) are included in the next sprint's total; thus leading into the next slides discussion</a:t>
            </a:r>
            <a:r>
              <a:rPr lang="mr-IN" baseline="0" dirty="0"/>
              <a:t>…</a:t>
            </a:r>
            <a:endParaRPr lang="en-US" baseline="0" dirty="0"/>
          </a:p>
          <a:p>
            <a:endParaRPr lang="en-US" baseline="0"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13</a:t>
            </a:fld>
            <a:endParaRPr lang="en-US" altLang="en-US"/>
          </a:p>
        </p:txBody>
      </p:sp>
    </p:spTree>
    <p:extLst>
      <p:ext uri="{BB962C8B-B14F-4D97-AF65-F5344CB8AC3E}">
        <p14:creationId xmlns:p14="http://schemas.microsoft.com/office/powerpoint/2010/main" val="9553555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this slides shows the process</a:t>
            </a:r>
            <a:r>
              <a:rPr lang="en-US" baseline="0" dirty="0"/>
              <a:t> of picking Sprint Backlog stories but now we are including a story that is nearly done</a:t>
            </a:r>
          </a:p>
          <a:p>
            <a:endParaRPr lang="en-US" baseline="0" dirty="0"/>
          </a:p>
          <a:p>
            <a:r>
              <a:rPr lang="en-US" baseline="0" dirty="0"/>
              <a:t>That might raise two questions:</a:t>
            </a:r>
          </a:p>
          <a:p>
            <a:pPr marL="228600" indent="-228600">
              <a:buFont typeface="+mj-lt"/>
              <a:buAutoNum type="arabicPeriod"/>
            </a:pPr>
            <a:r>
              <a:rPr lang="en-US" baseline="0" dirty="0"/>
              <a:t>If I know that S4 is nearly done then the team might have a little more capacity to handle more that 25 </a:t>
            </a:r>
            <a:r>
              <a:rPr lang="en-US" baseline="0" dirty="0" err="1"/>
              <a:t>pts</a:t>
            </a:r>
            <a:r>
              <a:rPr lang="en-US" baseline="0" dirty="0"/>
              <a:t> (the static velocity measurement in these examples).</a:t>
            </a:r>
          </a:p>
          <a:p>
            <a:pPr marL="228600" indent="-228600">
              <a:buFont typeface="+mj-lt"/>
              <a:buAutoNum type="arabicPeriod"/>
            </a:pPr>
            <a:r>
              <a:rPr lang="en-US" baseline="0" dirty="0"/>
              <a:t>Or that if the team finishes the next sprint early they can pull in additional work (from the Product Backlog) when resources are available.</a:t>
            </a:r>
          </a:p>
          <a:p>
            <a:pPr marL="228600" indent="-228600">
              <a:buFont typeface="+mj-lt"/>
              <a:buAutoNum type="arabicPeriod"/>
            </a:pPr>
            <a:endParaRPr lang="en-US" baseline="0" dirty="0"/>
          </a:p>
          <a:p>
            <a:pPr marL="0" indent="0">
              <a:buFont typeface="+mj-lt"/>
              <a:buNone/>
            </a:pPr>
            <a:r>
              <a:rPr lang="en-US" dirty="0"/>
              <a:t>And</a:t>
            </a:r>
            <a:r>
              <a:rPr lang="en-US" baseline="0" dirty="0"/>
              <a:t> hopefully, this might lead to a discussion about where that fixed number comes from</a:t>
            </a:r>
            <a:r>
              <a:rPr lang="mr-IN" baseline="0" dirty="0"/>
              <a:t>…</a:t>
            </a:r>
            <a:r>
              <a:rPr lang="en-US" baseline="0" dirty="0"/>
              <a:t> ah, the magic of velocity our next topic. You will ask the students where this number comes from with the animation on the next slide.</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14</a:t>
            </a:fld>
            <a:endParaRPr lang="en-US" altLang="en-US"/>
          </a:p>
        </p:txBody>
      </p:sp>
    </p:spTree>
    <p:extLst>
      <p:ext uri="{BB962C8B-B14F-4D97-AF65-F5344CB8AC3E}">
        <p14:creationId xmlns:p14="http://schemas.microsoft.com/office/powerpoint/2010/main" val="40788717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start with the question and if a student remembers see if they can guess how it is calculated</a:t>
            </a:r>
          </a:p>
          <a:p>
            <a:endParaRPr lang="en-US" dirty="0"/>
          </a:p>
          <a:p>
            <a:r>
              <a:rPr lang="en-US" dirty="0"/>
              <a:t>Then</a:t>
            </a:r>
            <a:r>
              <a:rPr lang="en-US" baseline="0" dirty="0"/>
              <a:t> click to expose that information.</a:t>
            </a:r>
          </a:p>
          <a:p>
            <a:endParaRPr lang="en-US" dirty="0"/>
          </a:p>
          <a:p>
            <a:r>
              <a:rPr lang="en-US" dirty="0"/>
              <a:t>Then click again to show an example.</a:t>
            </a:r>
          </a:p>
        </p:txBody>
      </p:sp>
      <p:sp>
        <p:nvSpPr>
          <p:cNvPr id="4" name="Slide Number Placeholder 3"/>
          <p:cNvSpPr>
            <a:spLocks noGrp="1"/>
          </p:cNvSpPr>
          <p:nvPr>
            <p:ph type="sldNum" sz="quarter" idx="10"/>
          </p:nvPr>
        </p:nvSpPr>
        <p:spPr/>
        <p:txBody>
          <a:bodyPr/>
          <a:lstStyle/>
          <a:p>
            <a:fld id="{BFF95874-7CEF-4D50-BF9F-98C8B1AE867E}" type="slidenum">
              <a:rPr lang="en-US" altLang="en-US" smtClean="0"/>
              <a:pPr/>
              <a:t>15</a:t>
            </a:fld>
            <a:endParaRPr lang="en-US" altLang="en-US"/>
          </a:p>
        </p:txBody>
      </p:sp>
    </p:spTree>
    <p:extLst>
      <p:ext uri="{BB962C8B-B14F-4D97-AF65-F5344CB8AC3E}">
        <p14:creationId xmlns:p14="http://schemas.microsoft.com/office/powerpoint/2010/main" val="17760608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Every team is unique</a:t>
            </a:r>
            <a:r>
              <a:rPr lang="en-US" baseline="0" dirty="0"/>
              <a:t> and will have their own variations of estimating, skill level, </a:t>
            </a:r>
            <a:r>
              <a:rPr lang="en-US" baseline="0" dirty="0" err="1"/>
              <a:t>etc</a:t>
            </a:r>
            <a:r>
              <a:rPr lang="en-US" baseline="0" dirty="0"/>
              <a:t> that alters how velocity is measured.</a:t>
            </a:r>
            <a:endParaRPr lang="en-US" dirty="0"/>
          </a:p>
        </p:txBody>
      </p:sp>
      <p:sp>
        <p:nvSpPr>
          <p:cNvPr id="4" name="Slide Number Placeholder 3"/>
          <p:cNvSpPr>
            <a:spLocks noGrp="1"/>
          </p:cNvSpPr>
          <p:nvPr>
            <p:ph type="sldNum" sz="quarter" idx="10"/>
          </p:nvPr>
        </p:nvSpPr>
        <p:spPr/>
        <p:txBody>
          <a:bodyPr/>
          <a:lstStyle/>
          <a:p>
            <a:fld id="{BFF95874-7CEF-4D50-BF9F-98C8B1AE867E}" type="slidenum">
              <a:rPr lang="en-US" altLang="en-US" smtClean="0"/>
              <a:pPr/>
              <a:t>16</a:t>
            </a:fld>
            <a:endParaRPr lang="en-US" altLang="en-US"/>
          </a:p>
        </p:txBody>
      </p:sp>
    </p:spTree>
    <p:extLst>
      <p:ext uri="{BB962C8B-B14F-4D97-AF65-F5344CB8AC3E}">
        <p14:creationId xmlns:p14="http://schemas.microsoft.com/office/powerpoint/2010/main" val="39998785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Other activities</a:t>
            </a:r>
            <a:r>
              <a:rPr lang="en-US" baseline="0" dirty="0"/>
              <a:t> are not part of calculating velocity and shouldn't be tracked in story cards.</a:t>
            </a:r>
            <a:endParaRPr lang="en-US" dirty="0"/>
          </a:p>
        </p:txBody>
      </p:sp>
      <p:sp>
        <p:nvSpPr>
          <p:cNvPr id="4" name="Slide Number Placeholder 3"/>
          <p:cNvSpPr>
            <a:spLocks noGrp="1"/>
          </p:cNvSpPr>
          <p:nvPr>
            <p:ph type="sldNum" sz="quarter" idx="10"/>
          </p:nvPr>
        </p:nvSpPr>
        <p:spPr/>
        <p:txBody>
          <a:bodyPr/>
          <a:lstStyle/>
          <a:p>
            <a:fld id="{BFF95874-7CEF-4D50-BF9F-98C8B1AE867E}" type="slidenum">
              <a:rPr lang="en-US" altLang="en-US" smtClean="0"/>
              <a:pPr/>
              <a:t>17</a:t>
            </a:fld>
            <a:endParaRPr lang="en-US" altLang="en-US"/>
          </a:p>
        </p:txBody>
      </p:sp>
    </p:spTree>
    <p:extLst>
      <p:ext uri="{BB962C8B-B14F-4D97-AF65-F5344CB8AC3E}">
        <p14:creationId xmlns:p14="http://schemas.microsoft.com/office/powerpoint/2010/main" val="19232858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Bullet 1 </a:t>
            </a:r>
            <a:r>
              <a:rPr lang="mr-IN" dirty="0"/>
              <a:t>–</a:t>
            </a:r>
            <a:r>
              <a:rPr lang="en-US" dirty="0"/>
              <a:t> There are a few sprints that have a little less</a:t>
            </a:r>
            <a:r>
              <a:rPr lang="en-US" baseline="0" dirty="0"/>
              <a:t> than three weeks.</a:t>
            </a:r>
          </a:p>
          <a:p>
            <a:endParaRPr lang="en-US" baseline="0" dirty="0"/>
          </a:p>
          <a:p>
            <a:r>
              <a:rPr lang="en-US" baseline="0" dirty="0"/>
              <a:t>B2-b2 </a:t>
            </a:r>
            <a:r>
              <a:rPr lang="mr-IN" baseline="0" dirty="0"/>
              <a:t>–</a:t>
            </a:r>
            <a:r>
              <a:rPr lang="en-US" baseline="0" dirty="0"/>
              <a:t> By "sole focus" I mean it.  There is a temptation to design &amp; build for future sprints.  Don't do it!  (YAGNI https://en.wikipedia.org/wiki/You_aren't_gonna_need_it)  Just design and build what you need in this story. And at the larger scale, all effort should be directed to user stories that are in the minimum viable product (MVP) until that is complete. Teams will get at most 50% of 15 points in their final grade, if the final deliverable does not have a </a:t>
            </a:r>
            <a:r>
              <a:rPr lang="en-US" baseline="0" dirty="0" err="1"/>
              <a:t>bugfree</a:t>
            </a:r>
            <a:r>
              <a:rPr lang="en-US" baseline="0" dirty="0"/>
              <a:t> MVP. Make sure to highlight this multiple times through the term, and when you look at the user stories chosen for each sprint backlog.</a:t>
            </a:r>
          </a:p>
          <a:p>
            <a:endParaRPr lang="en-US" baseline="0" dirty="0"/>
          </a:p>
          <a:p>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2</a:t>
            </a:fld>
            <a:endParaRPr lang="en-US" altLang="en-US"/>
          </a:p>
        </p:txBody>
      </p:sp>
    </p:spTree>
    <p:extLst>
      <p:ext uri="{BB962C8B-B14F-4D97-AF65-F5344CB8AC3E}">
        <p14:creationId xmlns:p14="http://schemas.microsoft.com/office/powerpoint/2010/main" val="828932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This slide mimics</a:t>
            </a:r>
            <a:r>
              <a:rPr lang="en-US" baseline="0" dirty="0"/>
              <a:t> the process of Sprint Planning; in its simplest form it's a matter of picking the top X stories off the Product Backlog that don't exceed the team's velocity.</a:t>
            </a:r>
          </a:p>
          <a:p>
            <a:endParaRPr lang="en-US" baseline="0" dirty="0"/>
          </a:p>
          <a:p>
            <a:r>
              <a:rPr lang="en-US" baseline="0" dirty="0"/>
              <a:t>They haven't been introduced to velocity so on this slide you don't necessarily have to mention it.  All the students know is this team can only perform about 25 story points worth of work.</a:t>
            </a:r>
          </a:p>
          <a:p>
            <a:endParaRPr lang="en-US" baseline="0" dirty="0"/>
          </a:p>
          <a:p>
            <a:r>
              <a:rPr lang="en-US" baseline="0" dirty="0"/>
              <a:t>At the end of this lecture velocity is introduced but there won't be enough "working" sprints for them to accurately measure their team's velocity; so we won't spend much time on it.</a:t>
            </a:r>
          </a:p>
          <a:p>
            <a:endParaRPr lang="en-US" baseline="0" dirty="0"/>
          </a:p>
          <a:p>
            <a:r>
              <a:rPr lang="en-US" baseline="0" dirty="0"/>
              <a:t>Likewise, to make the sprint planning for Sprint 1 as simple as possible, the story points have all been specified for the two user stories that the teams will implement.  There is a lesson on Planning Poker later in the term so don't spend too much time on this aspect of planning.</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3</a:t>
            </a:fld>
            <a:endParaRPr lang="en-US" altLang="en-US"/>
          </a:p>
        </p:txBody>
      </p:sp>
    </p:spTree>
    <p:extLst>
      <p:ext uri="{BB962C8B-B14F-4D97-AF65-F5344CB8AC3E}">
        <p14:creationId xmlns:p14="http://schemas.microsoft.com/office/powerpoint/2010/main" val="30221699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When the slide opens ask the title question and within a second the "done" (gray) S1 card will move from left to right landing in the Done list.</a:t>
            </a:r>
          </a:p>
          <a:p>
            <a:endParaRPr lang="en-US" dirty="0"/>
          </a:p>
          <a:p>
            <a:r>
              <a:rPr lang="en-US" dirty="0"/>
              <a:t>Linger here and let the class offer suggested activities;</a:t>
            </a:r>
            <a:r>
              <a:rPr lang="en-US" baseline="0" dirty="0"/>
              <a:t> hopefully someone will mention </a:t>
            </a:r>
            <a:r>
              <a:rPr lang="en-US" dirty="0"/>
              <a:t>Developing and Testing.  But there are many others that are also valid</a:t>
            </a:r>
            <a:r>
              <a:rPr lang="mr-IN" dirty="0"/>
              <a:t>…</a:t>
            </a:r>
            <a:endParaRPr lang="en-US" dirty="0"/>
          </a:p>
          <a:p>
            <a:endParaRPr lang="en-US" dirty="0"/>
          </a:p>
          <a:p>
            <a:r>
              <a:rPr lang="en-US" dirty="0"/>
              <a:t>So then click the next animation to reveal the follow-up question: When are you really done?</a:t>
            </a:r>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4</a:t>
            </a:fld>
            <a:endParaRPr lang="en-US" altLang="en-US"/>
          </a:p>
        </p:txBody>
      </p:sp>
    </p:spTree>
    <p:extLst>
      <p:ext uri="{BB962C8B-B14F-4D97-AF65-F5344CB8AC3E}">
        <p14:creationId xmlns:p14="http://schemas.microsoft.com/office/powerpoint/2010/main" val="3022169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The slide first shows our starting point for the Definition of Done.  These are built into the template</a:t>
            </a:r>
            <a:r>
              <a:rPr lang="en-US" baseline="0" dirty="0"/>
              <a:t> </a:t>
            </a:r>
            <a:r>
              <a:rPr lang="en-US" baseline="0" dirty="0" err="1"/>
              <a:t>Trello</a:t>
            </a:r>
            <a:r>
              <a:rPr lang="en-US" baseline="0" dirty="0"/>
              <a:t> board in the S1 story cards.</a:t>
            </a:r>
          </a:p>
          <a:p>
            <a:endParaRPr lang="en-US" baseline="0" dirty="0"/>
          </a:p>
          <a:p>
            <a:r>
              <a:rPr lang="en-US" baseline="0" dirty="0"/>
              <a:t>After talking about S1 you can click the animation to reveal these other activities that the course teaches throughout the next two sprints.</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5</a:t>
            </a:fld>
            <a:endParaRPr lang="en-US" altLang="en-US"/>
          </a:p>
        </p:txBody>
      </p:sp>
    </p:spTree>
    <p:extLst>
      <p:ext uri="{BB962C8B-B14F-4D97-AF65-F5344CB8AC3E}">
        <p14:creationId xmlns:p14="http://schemas.microsoft.com/office/powerpoint/2010/main" val="30697101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sz="1200" b="1" dirty="0"/>
              <a:t>ANIMATION</a:t>
            </a:r>
            <a:r>
              <a:rPr lang="en-US" dirty="0"/>
              <a:t>: This slide introduces the structure of the </a:t>
            </a:r>
            <a:r>
              <a:rPr lang="en-US" dirty="0" err="1"/>
              <a:t>Trello</a:t>
            </a:r>
            <a:r>
              <a:rPr lang="en-US" dirty="0"/>
              <a:t> board.  Each list has a purpose and each transition can be seen</a:t>
            </a:r>
            <a:r>
              <a:rPr lang="en-US" baseline="0" dirty="0"/>
              <a:t> as a "gate".</a:t>
            </a:r>
          </a:p>
          <a:p>
            <a:endParaRPr lang="en-US" baseline="0" dirty="0"/>
          </a:p>
          <a:p>
            <a:r>
              <a:rPr lang="en-US" baseline="0" dirty="0"/>
              <a:t>Each blue list contains activities for one or more team members.  Analysis (Acceptance Criteria), design (Solution Tasks), and estimation (Planning Poker) in the </a:t>
            </a:r>
            <a:r>
              <a:rPr lang="en-US" b="1" baseline="0" dirty="0">
                <a:solidFill>
                  <a:srgbClr val="0000FF"/>
                </a:solidFill>
              </a:rPr>
              <a:t>Product Backlog </a:t>
            </a:r>
            <a:r>
              <a:rPr lang="en-US" baseline="0" dirty="0"/>
              <a:t>list. The first two are somewhat background tasks done in preparation for the all-hands Planning Poker activity and picking the stories to put in the </a:t>
            </a:r>
            <a:r>
              <a:rPr lang="en-US" b="1" baseline="0" dirty="0"/>
              <a:t>Sprint Backlog</a:t>
            </a:r>
            <a:r>
              <a:rPr lang="en-US" baseline="0" dirty="0"/>
              <a:t> during Sprint Planning. Actual development/debugging takes place in the </a:t>
            </a:r>
            <a:r>
              <a:rPr lang="en-US" b="1" baseline="0" dirty="0">
                <a:solidFill>
                  <a:srgbClr val="0000FF"/>
                </a:solidFill>
              </a:rPr>
              <a:t>In Dev </a:t>
            </a:r>
            <a:r>
              <a:rPr lang="en-US" baseline="0" dirty="0"/>
              <a:t>list where all the Solution Tasks are implemented and unit tests are passed. The final activity list is the </a:t>
            </a:r>
            <a:r>
              <a:rPr lang="en-US" b="1" baseline="0" dirty="0">
                <a:solidFill>
                  <a:srgbClr val="0000FF"/>
                </a:solidFill>
              </a:rPr>
              <a:t>In Test </a:t>
            </a:r>
            <a:r>
              <a:rPr lang="en-US" baseline="0" dirty="0"/>
              <a:t>list where a team member, other than the developer, tests the user story against its Acceptance Criteria.</a:t>
            </a:r>
          </a:p>
          <a:p>
            <a:endParaRPr lang="en-US" baseline="0" dirty="0"/>
          </a:p>
          <a:p>
            <a:r>
              <a:rPr lang="en-US" dirty="0"/>
              <a:t>The black lists are where the stories wait for someone to take on the next phase of work: waiting for a developer in the </a:t>
            </a:r>
            <a:r>
              <a:rPr lang="en-US" b="1" dirty="0"/>
              <a:t>Sprint Backlog </a:t>
            </a:r>
            <a:r>
              <a:rPr lang="en-US" dirty="0"/>
              <a:t>list, and waiting</a:t>
            </a:r>
            <a:r>
              <a:rPr lang="en-US" baseline="0" dirty="0"/>
              <a:t> for a tester in the </a:t>
            </a:r>
            <a:r>
              <a:rPr lang="en-US" b="1" baseline="0" dirty="0"/>
              <a:t>Ready for Test </a:t>
            </a:r>
            <a:r>
              <a:rPr lang="en-US" baseline="0" dirty="0"/>
              <a:t>list.  The </a:t>
            </a:r>
            <a:r>
              <a:rPr lang="en-US" b="1" baseline="0" dirty="0"/>
              <a:t>Done</a:t>
            </a:r>
            <a:r>
              <a:rPr lang="en-US" baseline="0" dirty="0"/>
              <a:t> list is the permanent waiting list. </a:t>
            </a:r>
            <a:r>
              <a:rPr lang="en-US" baseline="0" dirty="0">
                <a:sym typeface="Wingdings"/>
              </a:rPr>
              <a:t></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6</a:t>
            </a:fld>
            <a:endParaRPr lang="en-US" altLang="en-US"/>
          </a:p>
        </p:txBody>
      </p:sp>
    </p:spTree>
    <p:extLst>
      <p:ext uri="{BB962C8B-B14F-4D97-AF65-F5344CB8AC3E}">
        <p14:creationId xmlns:p14="http://schemas.microsoft.com/office/powerpoint/2010/main" val="10862029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Check-off</a:t>
            </a:r>
            <a:r>
              <a:rPr lang="en-US" baseline="0" dirty="0"/>
              <a:t> tasks during development.</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7</a:t>
            </a:fld>
            <a:endParaRPr lang="en-US" altLang="en-US"/>
          </a:p>
        </p:txBody>
      </p:sp>
    </p:spTree>
    <p:extLst>
      <p:ext uri="{BB962C8B-B14F-4D97-AF65-F5344CB8AC3E}">
        <p14:creationId xmlns:p14="http://schemas.microsoft.com/office/powerpoint/2010/main" val="19852574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Reinforce that only the tester checks-off ACs.</a:t>
            </a:r>
            <a:r>
              <a:rPr lang="en-US" baseline="0" dirty="0"/>
              <a:t>  I have seen teams check-off ACs during development but then had to uncheck them for testing.  That makes the audit log more messy than it needs to be.</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8</a:t>
            </a:fld>
            <a:endParaRPr lang="en-US" altLang="en-US"/>
          </a:p>
        </p:txBody>
      </p:sp>
    </p:spTree>
    <p:extLst>
      <p:ext uri="{BB962C8B-B14F-4D97-AF65-F5344CB8AC3E}">
        <p14:creationId xmlns:p14="http://schemas.microsoft.com/office/powerpoint/2010/main" val="466082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custDataLst>
              <p:tags r:id="rId1"/>
            </p:custDataLst>
          </p:nvPr>
        </p:nvSpPr>
        <p:spPr/>
        <p:txBody>
          <a:bodyPr/>
          <a:lstStyle/>
          <a:p>
            <a:r>
              <a:rPr lang="en-US" dirty="0"/>
              <a:t>Check-off DoD items as the card moves through</a:t>
            </a:r>
            <a:r>
              <a:rPr lang="en-US" baseline="0" dirty="0"/>
              <a:t> each gate.  The person doing the work should check-off these items.  If multiple people were involved then just make sure to evenly distribute the activity by members across multiple stories.  In the end, if everyone is doing work it will be clear in the long run across many stories.</a:t>
            </a:r>
            <a:endParaRPr lang="en-US" dirty="0"/>
          </a:p>
        </p:txBody>
      </p:sp>
      <p:sp>
        <p:nvSpPr>
          <p:cNvPr id="4" name="Slide Number Placeholder 3"/>
          <p:cNvSpPr>
            <a:spLocks noGrp="1"/>
          </p:cNvSpPr>
          <p:nvPr>
            <p:ph type="sldNum" sz="quarter" idx="10"/>
          </p:nvPr>
        </p:nvSpPr>
        <p:spPr/>
        <p:txBody>
          <a:bodyPr/>
          <a:lstStyle/>
          <a:p>
            <a:pPr>
              <a:defRPr/>
            </a:pPr>
            <a:fld id="{D84C87DF-52B5-AF43-9AE5-00880B699A41}" type="slidenum">
              <a:rPr lang="en-US" altLang="en-US" smtClean="0"/>
              <a:pPr>
                <a:defRPr/>
              </a:pPr>
              <a:t>9</a:t>
            </a:fld>
            <a:endParaRPr lang="en-US" altLang="en-US"/>
          </a:p>
        </p:txBody>
      </p:sp>
    </p:spTree>
    <p:extLst>
      <p:ext uri="{BB962C8B-B14F-4D97-AF65-F5344CB8AC3E}">
        <p14:creationId xmlns:p14="http://schemas.microsoft.com/office/powerpoint/2010/main" val="90931983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Rectangle 4"/>
          <p:cNvSpPr>
            <a:spLocks noChangeArrowheads="1"/>
          </p:cNvSpPr>
          <p:nvPr/>
        </p:nvSpPr>
        <p:spPr bwMode="auto">
          <a:xfrm>
            <a:off x="6350" y="6350"/>
            <a:ext cx="9129713" cy="6843713"/>
          </a:xfrm>
          <a:prstGeom prst="rect">
            <a:avLst/>
          </a:prstGeom>
          <a:noFill/>
          <a:ln w="12700">
            <a:solidFill>
              <a:srgbClr val="B7B7B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Font typeface="Wingdings" charset="0"/>
              <a:buNone/>
            </a:pPr>
            <a:endParaRPr lang="en-US"/>
          </a:p>
        </p:txBody>
      </p:sp>
      <p:sp>
        <p:nvSpPr>
          <p:cNvPr id="3" name="Text Box 5"/>
          <p:cNvSpPr txBox="1">
            <a:spLocks noChangeArrowheads="1"/>
          </p:cNvSpPr>
          <p:nvPr/>
        </p:nvSpPr>
        <p:spPr bwMode="auto">
          <a:xfrm>
            <a:off x="838200" y="1219200"/>
            <a:ext cx="7543800"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spAutoFit/>
          </a:bodyPr>
          <a:lstStyle>
            <a:lvl1pPr eaLnBrk="0" hangingPunct="0">
              <a:lnSpc>
                <a:spcPct val="120000"/>
              </a:lnSpc>
              <a:spcBef>
                <a:spcPct val="50000"/>
              </a:spcBef>
              <a:buFont typeface="Wingdings" charset="0"/>
              <a:defRPr sz="2400">
                <a:solidFill>
                  <a:srgbClr val="000000"/>
                </a:solidFill>
                <a:latin typeface="Arial" charset="0"/>
                <a:ea typeface="ＭＳ Ｐゴシック" charset="0"/>
                <a:cs typeface="ＭＳ Ｐゴシック" charset="0"/>
              </a:defRPr>
            </a:lvl1pPr>
            <a:lvl2pPr marL="742950" indent="-285750" eaLnBrk="0" hangingPunct="0">
              <a:lnSpc>
                <a:spcPct val="120000"/>
              </a:lnSpc>
              <a:spcBef>
                <a:spcPct val="50000"/>
              </a:spcBef>
              <a:buFont typeface="Wingdings" charset="0"/>
              <a:defRPr sz="2400">
                <a:solidFill>
                  <a:srgbClr val="000000"/>
                </a:solidFill>
                <a:latin typeface="Arial" charset="0"/>
                <a:ea typeface="ＭＳ Ｐゴシック" charset="0"/>
              </a:defRPr>
            </a:lvl2pPr>
            <a:lvl3pPr marL="11430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3pPr>
            <a:lvl4pPr marL="16002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4pPr>
            <a:lvl5pPr marL="20574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5pPr>
            <a:lvl6pPr marL="25146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6pPr>
            <a:lvl7pPr marL="29718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7pPr>
            <a:lvl8pPr marL="34290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8pPr>
            <a:lvl9pPr marL="38862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9pPr>
          </a:lstStyle>
          <a:p>
            <a:pPr eaLnBrk="1" hangingPunct="1">
              <a:lnSpc>
                <a:spcPct val="100000"/>
              </a:lnSpc>
              <a:buFontTx/>
              <a:buChar char="•"/>
            </a:pPr>
            <a:endParaRPr lang="en-US" sz="1800" b="1">
              <a:solidFill>
                <a:schemeClr val="tx1"/>
              </a:solidFill>
            </a:endParaRPr>
          </a:p>
        </p:txBody>
      </p:sp>
      <p:pic>
        <p:nvPicPr>
          <p:cNvPr id="4" name="Picture 10" descr="SE-Logo"/>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78775" y="5799138"/>
            <a:ext cx="1109663"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Slide Number Placeholder 3"/>
          <p:cNvSpPr txBox="1">
            <a:spLocks noGrp="1"/>
          </p:cNvSpPr>
          <p:nvPr/>
        </p:nvSpPr>
        <p:spPr bwMode="auto">
          <a:xfrm>
            <a:off x="457200" y="6356350"/>
            <a:ext cx="21336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eaLnBrk="0" hangingPunct="0">
              <a:lnSpc>
                <a:spcPct val="120000"/>
              </a:lnSpc>
              <a:spcBef>
                <a:spcPct val="50000"/>
              </a:spcBef>
              <a:buFont typeface="Wingdings" charset="0"/>
              <a:defRPr sz="2400">
                <a:solidFill>
                  <a:srgbClr val="000000"/>
                </a:solidFill>
                <a:latin typeface="Arial" charset="0"/>
                <a:ea typeface="ＭＳ Ｐゴシック" charset="0"/>
                <a:cs typeface="ＭＳ Ｐゴシック" charset="0"/>
              </a:defRPr>
            </a:lvl1pPr>
            <a:lvl2pPr marL="742950" indent="-285750" eaLnBrk="0" hangingPunct="0">
              <a:lnSpc>
                <a:spcPct val="120000"/>
              </a:lnSpc>
              <a:spcBef>
                <a:spcPct val="50000"/>
              </a:spcBef>
              <a:buFont typeface="Wingdings" charset="0"/>
              <a:defRPr sz="2400">
                <a:solidFill>
                  <a:srgbClr val="000000"/>
                </a:solidFill>
                <a:latin typeface="Arial" charset="0"/>
                <a:ea typeface="ＭＳ Ｐゴシック" charset="0"/>
              </a:defRPr>
            </a:lvl2pPr>
            <a:lvl3pPr marL="11430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3pPr>
            <a:lvl4pPr marL="16002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4pPr>
            <a:lvl5pPr marL="20574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5pPr>
            <a:lvl6pPr marL="25146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6pPr>
            <a:lvl7pPr marL="29718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7pPr>
            <a:lvl8pPr marL="34290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8pPr>
            <a:lvl9pPr marL="38862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9pPr>
          </a:lstStyle>
          <a:p>
            <a:pPr algn="r" eaLnBrk="1" hangingPunct="1">
              <a:lnSpc>
                <a:spcPct val="100000"/>
              </a:lnSpc>
              <a:spcBef>
                <a:spcPct val="0"/>
              </a:spcBef>
              <a:buFontTx/>
              <a:buNone/>
            </a:pPr>
            <a:endParaRPr lang="en-US" sz="1400" b="1">
              <a:solidFill>
                <a:srgbClr val="000099"/>
              </a:solidFill>
            </a:endParaRPr>
          </a:p>
          <a:p>
            <a:pPr algn="r" eaLnBrk="1" hangingPunct="1">
              <a:lnSpc>
                <a:spcPct val="100000"/>
              </a:lnSpc>
              <a:spcBef>
                <a:spcPct val="0"/>
              </a:spcBef>
              <a:buFontTx/>
              <a:buNone/>
            </a:pPr>
            <a:endParaRPr lang="en-US" sz="1400" b="1">
              <a:solidFill>
                <a:srgbClr val="000099"/>
              </a:solidFill>
            </a:endParaRPr>
          </a:p>
        </p:txBody>
      </p:sp>
      <p:sp>
        <p:nvSpPr>
          <p:cNvPr id="6" name="Rectangle 2"/>
          <p:cNvSpPr>
            <a:spLocks noChangeArrowheads="1"/>
          </p:cNvSpPr>
          <p:nvPr/>
        </p:nvSpPr>
        <p:spPr bwMode="auto">
          <a:xfrm>
            <a:off x="152400" y="2895600"/>
            <a:ext cx="1397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lvl1pPr eaLnBrk="0" hangingPunct="0">
              <a:spcBef>
                <a:spcPct val="0"/>
              </a:spcBef>
              <a:defRPr sz="2400">
                <a:solidFill>
                  <a:schemeClr val="tx1"/>
                </a:solidFill>
                <a:latin typeface="Arial" charset="0"/>
              </a:defRPr>
            </a:lvl1pPr>
            <a:lvl2pPr marL="742950" indent="-285750" eaLnBrk="0" hangingPunct="0">
              <a:spcBef>
                <a:spcPct val="0"/>
              </a:spcBef>
              <a:defRPr sz="2400">
                <a:solidFill>
                  <a:schemeClr val="tx1"/>
                </a:solidFill>
                <a:latin typeface="Arial" charset="0"/>
              </a:defRPr>
            </a:lvl2pPr>
            <a:lvl3pPr marL="1143000" indent="-228600" eaLnBrk="0" hangingPunct="0">
              <a:spcBef>
                <a:spcPct val="0"/>
              </a:spcBef>
              <a:defRPr sz="2400">
                <a:solidFill>
                  <a:schemeClr val="tx1"/>
                </a:solidFill>
                <a:latin typeface="Arial" charset="0"/>
              </a:defRPr>
            </a:lvl3pPr>
            <a:lvl4pPr marL="1600200" indent="-228600" eaLnBrk="0" hangingPunct="0">
              <a:spcBef>
                <a:spcPct val="0"/>
              </a:spcBef>
              <a:defRPr sz="2400">
                <a:solidFill>
                  <a:schemeClr val="tx1"/>
                </a:solidFill>
                <a:latin typeface="Arial" charset="0"/>
              </a:defRPr>
            </a:lvl4pPr>
            <a:lvl5pPr marL="2057400" indent="-228600" eaLnBrk="0" hangingPunct="0">
              <a:spcBef>
                <a:spcPct val="0"/>
              </a:spcBef>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altLang="en-US" b="1">
                <a:solidFill>
                  <a:srgbClr val="000099"/>
                </a:solidFill>
                <a:latin typeface="Calibri" pitchFamily="34" charset="0"/>
                <a:ea typeface="+mn-ea"/>
                <a:cs typeface="+mn-cs"/>
              </a:rPr>
              <a:t>Name</a:t>
            </a:r>
          </a:p>
          <a:p>
            <a:pPr>
              <a:defRPr/>
            </a:pPr>
            <a:r>
              <a:rPr lang="en-US" altLang="en-US" b="1">
                <a:solidFill>
                  <a:srgbClr val="000099"/>
                </a:solidFill>
                <a:latin typeface="Calibri" pitchFamily="34" charset="0"/>
                <a:ea typeface="+mn-ea"/>
                <a:cs typeface="+mn-cs"/>
              </a:rPr>
              <a:t>Name</a:t>
            </a:r>
          </a:p>
          <a:p>
            <a:pPr>
              <a:defRPr/>
            </a:pPr>
            <a:r>
              <a:rPr lang="en-US" altLang="en-US" b="1">
                <a:solidFill>
                  <a:srgbClr val="000099"/>
                </a:solidFill>
                <a:latin typeface="Calibri" pitchFamily="34" charset="0"/>
                <a:ea typeface="+mn-ea"/>
                <a:cs typeface="+mn-cs"/>
              </a:rPr>
              <a:t>Name</a:t>
            </a:r>
          </a:p>
          <a:p>
            <a:pPr>
              <a:spcBef>
                <a:spcPct val="50000"/>
              </a:spcBef>
              <a:defRPr/>
            </a:pPr>
            <a:r>
              <a:rPr lang="en-US" altLang="en-US" sz="1800" b="1">
                <a:solidFill>
                  <a:srgbClr val="000099"/>
                </a:solidFill>
                <a:latin typeface="Calibri" pitchFamily="34" charset="0"/>
                <a:ea typeface="+mn-ea"/>
                <a:cs typeface="+mn-cs"/>
              </a:rPr>
              <a:t>Department</a:t>
            </a:r>
          </a:p>
          <a:p>
            <a:pPr>
              <a:defRPr/>
            </a:pPr>
            <a:r>
              <a:rPr lang="en-US" altLang="en-US" sz="1800" b="1">
                <a:solidFill>
                  <a:srgbClr val="000099"/>
                </a:solidFill>
                <a:latin typeface="Calibri" pitchFamily="34" charset="0"/>
                <a:ea typeface="+mn-ea"/>
                <a:cs typeface="+mn-cs"/>
              </a:rPr>
              <a:t>Institution</a:t>
            </a:r>
          </a:p>
          <a:p>
            <a:pPr>
              <a:spcBef>
                <a:spcPct val="50000"/>
              </a:spcBef>
              <a:defRPr/>
            </a:pPr>
            <a:r>
              <a:rPr lang="en-US" altLang="en-US" sz="1800" b="1">
                <a:solidFill>
                  <a:srgbClr val="000099"/>
                </a:solidFill>
                <a:latin typeface="Calibri" pitchFamily="34" charset="0"/>
                <a:ea typeface="+mn-ea"/>
                <a:cs typeface="+mn-cs"/>
              </a:rPr>
              <a:t>Date</a:t>
            </a:r>
            <a:endParaRPr lang="en-US" altLang="en-US" b="1">
              <a:solidFill>
                <a:srgbClr val="000099"/>
              </a:solidFill>
              <a:latin typeface="Calibri" pitchFamily="34" charset="0"/>
              <a:ea typeface="+mn-ea"/>
              <a:cs typeface="+mn-cs"/>
            </a:endParaRPr>
          </a:p>
        </p:txBody>
      </p:sp>
      <p:sp>
        <p:nvSpPr>
          <p:cNvPr id="7" name="Rectangle 3"/>
          <p:cNvSpPr>
            <a:spLocks noChangeArrowheads="1"/>
          </p:cNvSpPr>
          <p:nvPr/>
        </p:nvSpPr>
        <p:spPr bwMode="auto">
          <a:xfrm>
            <a:off x="3651250" y="1897063"/>
            <a:ext cx="5264150" cy="3757612"/>
          </a:xfrm>
          <a:prstGeom prst="rect">
            <a:avLst/>
          </a:prstGeom>
          <a:solidFill>
            <a:srgbClr val="000099"/>
          </a:solidFill>
          <a:ln w="9525">
            <a:solidFill>
              <a:srgbClr val="000000"/>
            </a:solidFill>
            <a:miter lim="800000"/>
            <a:headEnd/>
            <a:tailEnd/>
          </a:ln>
        </p:spPr>
        <p:txBody>
          <a:bodyPr anchor="ctr">
            <a:spAutoFit/>
          </a:bodyPr>
          <a:lstStyle>
            <a:lvl1pPr eaLnBrk="0" hangingPunct="0">
              <a:spcBef>
                <a:spcPct val="0"/>
              </a:spcBef>
              <a:defRPr sz="2400">
                <a:solidFill>
                  <a:schemeClr val="tx1"/>
                </a:solidFill>
                <a:latin typeface="Arial" charset="0"/>
              </a:defRPr>
            </a:lvl1pPr>
            <a:lvl2pPr marL="742950" indent="-285750" eaLnBrk="0" hangingPunct="0">
              <a:spcBef>
                <a:spcPct val="0"/>
              </a:spcBef>
              <a:defRPr sz="2400">
                <a:solidFill>
                  <a:schemeClr val="tx1"/>
                </a:solidFill>
                <a:latin typeface="Arial" charset="0"/>
              </a:defRPr>
            </a:lvl2pPr>
            <a:lvl3pPr marL="1143000" indent="-228600" eaLnBrk="0" hangingPunct="0">
              <a:spcBef>
                <a:spcPct val="0"/>
              </a:spcBef>
              <a:defRPr sz="2400">
                <a:solidFill>
                  <a:schemeClr val="tx1"/>
                </a:solidFill>
                <a:latin typeface="Arial" charset="0"/>
              </a:defRPr>
            </a:lvl3pPr>
            <a:lvl4pPr marL="1600200" indent="-228600" eaLnBrk="0" hangingPunct="0">
              <a:spcBef>
                <a:spcPct val="0"/>
              </a:spcBef>
              <a:defRPr sz="2400">
                <a:solidFill>
                  <a:schemeClr val="tx1"/>
                </a:solidFill>
                <a:latin typeface="Arial" charset="0"/>
              </a:defRPr>
            </a:lvl4pPr>
            <a:lvl5pPr marL="2057400" indent="-228600" eaLnBrk="0" hangingPunct="0">
              <a:spcBef>
                <a:spcPct val="0"/>
              </a:spcBef>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lgn="ctr">
              <a:defRPr/>
            </a:pPr>
            <a:endParaRPr lang="en-US" altLang="en-US">
              <a:solidFill>
                <a:srgbClr val="EAEAEA"/>
              </a:solidFill>
              <a:latin typeface="Calibri" pitchFamily="34" charset="0"/>
              <a:ea typeface="+mn-ea"/>
              <a:cs typeface="+mn-cs"/>
            </a:endParaRPr>
          </a:p>
          <a:p>
            <a:pPr algn="ctr">
              <a:defRPr/>
            </a:pPr>
            <a:endParaRPr lang="en-US" altLang="en-US">
              <a:solidFill>
                <a:srgbClr val="EAEAEA"/>
              </a:solidFill>
              <a:latin typeface="Calibri" pitchFamily="34" charset="0"/>
              <a:ea typeface="+mn-ea"/>
              <a:cs typeface="+mn-cs"/>
            </a:endParaRPr>
          </a:p>
          <a:p>
            <a:pPr algn="ctr">
              <a:defRPr/>
            </a:pPr>
            <a:endParaRPr lang="en-US" altLang="en-US">
              <a:solidFill>
                <a:srgbClr val="EAEAEA"/>
              </a:solidFill>
              <a:latin typeface="Calibri" pitchFamily="34" charset="0"/>
              <a:ea typeface="+mn-ea"/>
              <a:cs typeface="+mn-cs"/>
            </a:endParaRPr>
          </a:p>
          <a:p>
            <a:pPr>
              <a:defRPr/>
            </a:pPr>
            <a:r>
              <a:rPr lang="en-US" altLang="en-US" sz="2800">
                <a:solidFill>
                  <a:srgbClr val="EAEAEA"/>
                </a:solidFill>
                <a:latin typeface="Calibri" pitchFamily="34" charset="0"/>
                <a:ea typeface="+mn-ea"/>
                <a:cs typeface="+mn-cs"/>
              </a:rPr>
              <a:t>Key image for introducing talk’s scope, importance, or background</a:t>
            </a:r>
          </a:p>
          <a:p>
            <a:pPr algn="ctr">
              <a:defRPr/>
            </a:pPr>
            <a:endParaRPr lang="en-US" altLang="en-US" sz="6000">
              <a:latin typeface="Calibri" pitchFamily="34" charset="0"/>
              <a:ea typeface="+mn-ea"/>
              <a:cs typeface="+mn-cs"/>
            </a:endParaRPr>
          </a:p>
          <a:p>
            <a:pPr algn="ctr">
              <a:defRPr/>
            </a:pPr>
            <a:endParaRPr lang="en-US" altLang="en-US">
              <a:latin typeface="Calibri" pitchFamily="34" charset="0"/>
              <a:ea typeface="+mn-ea"/>
              <a:cs typeface="+mn-cs"/>
            </a:endParaRPr>
          </a:p>
        </p:txBody>
      </p:sp>
      <p:sp>
        <p:nvSpPr>
          <p:cNvPr id="8" name="Text Box 5"/>
          <p:cNvSpPr txBox="1">
            <a:spLocks noChangeArrowheads="1"/>
          </p:cNvSpPr>
          <p:nvPr/>
        </p:nvSpPr>
        <p:spPr bwMode="auto">
          <a:xfrm>
            <a:off x="76200" y="76200"/>
            <a:ext cx="75025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0"/>
              </a:spcBef>
              <a:defRPr sz="2400">
                <a:solidFill>
                  <a:schemeClr val="tx1"/>
                </a:solidFill>
                <a:latin typeface="Arial" charset="0"/>
              </a:defRPr>
            </a:lvl1pPr>
            <a:lvl2pPr marL="742950" indent="-285750" eaLnBrk="0" hangingPunct="0">
              <a:spcBef>
                <a:spcPct val="0"/>
              </a:spcBef>
              <a:defRPr sz="2400">
                <a:solidFill>
                  <a:schemeClr val="tx1"/>
                </a:solidFill>
                <a:latin typeface="Arial" charset="0"/>
              </a:defRPr>
            </a:lvl2pPr>
            <a:lvl3pPr marL="1143000" indent="-228600" eaLnBrk="0" hangingPunct="0">
              <a:spcBef>
                <a:spcPct val="0"/>
              </a:spcBef>
              <a:defRPr sz="2400">
                <a:solidFill>
                  <a:schemeClr val="tx1"/>
                </a:solidFill>
                <a:latin typeface="Arial" charset="0"/>
              </a:defRPr>
            </a:lvl3pPr>
            <a:lvl4pPr marL="1600200" indent="-228600" eaLnBrk="0" hangingPunct="0">
              <a:spcBef>
                <a:spcPct val="0"/>
              </a:spcBef>
              <a:defRPr sz="2400">
                <a:solidFill>
                  <a:schemeClr val="tx1"/>
                </a:solidFill>
                <a:latin typeface="Arial" charset="0"/>
              </a:defRPr>
            </a:lvl4pPr>
            <a:lvl5pPr marL="2057400" indent="-228600" eaLnBrk="0" hangingPunct="0">
              <a:spcBef>
                <a:spcPct val="0"/>
              </a:spcBef>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pPr>
              <a:defRPr/>
            </a:pPr>
            <a:r>
              <a:rPr lang="en-US" altLang="en-US" sz="3600" b="1">
                <a:solidFill>
                  <a:srgbClr val="000000"/>
                </a:solidFill>
                <a:latin typeface="Calibri" pitchFamily="34" charset="0"/>
                <a:ea typeface="+mn-ea"/>
                <a:cs typeface="+mn-cs"/>
              </a:rPr>
              <a:t>Title of Presentation in Initial Capitals:</a:t>
            </a:r>
          </a:p>
          <a:p>
            <a:pPr>
              <a:defRPr/>
            </a:pPr>
            <a:r>
              <a:rPr lang="en-US" altLang="en-US" sz="3600" b="1">
                <a:solidFill>
                  <a:srgbClr val="000000"/>
                </a:solidFill>
                <a:latin typeface="Calibri" pitchFamily="34" charset="0"/>
                <a:ea typeface="+mn-ea"/>
                <a:cs typeface="+mn-cs"/>
              </a:rPr>
              <a:t>36 Points, Calibri Bold</a:t>
            </a:r>
            <a:r>
              <a:rPr lang="en-US" altLang="en-US" sz="3600" b="1">
                <a:latin typeface="Calibri" pitchFamily="34" charset="0"/>
                <a:ea typeface="+mn-ea"/>
                <a:cs typeface="+mn-cs"/>
              </a:rPr>
              <a:t> </a:t>
            </a:r>
          </a:p>
        </p:txBody>
      </p:sp>
    </p:spTree>
    <p:extLst>
      <p:ext uri="{BB962C8B-B14F-4D97-AF65-F5344CB8AC3E}">
        <p14:creationId xmlns:p14="http://schemas.microsoft.com/office/powerpoint/2010/main" val="97029250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AD663480-E3F8-EB41-BE5A-5732F2B82A63}" type="slidenum">
              <a:rPr lang="en-US"/>
              <a:pPr>
                <a:defRPr/>
              </a:pPr>
              <a:t>‹#›</a:t>
            </a:fld>
            <a:endParaRPr lang="en-US"/>
          </a:p>
        </p:txBody>
      </p:sp>
    </p:spTree>
    <p:extLst>
      <p:ext uri="{BB962C8B-B14F-4D97-AF65-F5344CB8AC3E}">
        <p14:creationId xmlns:p14="http://schemas.microsoft.com/office/powerpoint/2010/main" val="2005279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08788" y="76200"/>
            <a:ext cx="2243137" cy="3810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76200" y="76200"/>
            <a:ext cx="6580188" cy="3810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0CC986C-23FE-3A48-9447-95FAE608A18C}" type="slidenum">
              <a:rPr lang="en-US"/>
              <a:pPr>
                <a:defRPr/>
              </a:pPr>
              <a:t>‹#›</a:t>
            </a:fld>
            <a:endParaRPr lang="en-US"/>
          </a:p>
        </p:txBody>
      </p:sp>
    </p:spTree>
    <p:extLst>
      <p:ext uri="{BB962C8B-B14F-4D97-AF65-F5344CB8AC3E}">
        <p14:creationId xmlns:p14="http://schemas.microsoft.com/office/powerpoint/2010/main" val="1027092014"/>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64868" name="Rectangle 4"/>
          <p:cNvSpPr>
            <a:spLocks noChangeArrowheads="1"/>
          </p:cNvSpPr>
          <p:nvPr/>
        </p:nvSpPr>
        <p:spPr bwMode="auto">
          <a:xfrm>
            <a:off x="6350" y="6350"/>
            <a:ext cx="9129713" cy="6843713"/>
          </a:xfrm>
          <a:prstGeom prst="rect">
            <a:avLst/>
          </a:prstGeom>
          <a:noFill/>
          <a:ln w="12700">
            <a:solidFill>
              <a:srgbClr val="B7B7B7"/>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nSpc>
                <a:spcPct val="120000"/>
              </a:lnSpc>
              <a:spcBef>
                <a:spcPct val="50000"/>
              </a:spcBef>
              <a:buFont typeface="Wingdings" pitchFamily="2" charset="2"/>
              <a:buNone/>
            </a:pPr>
            <a:endParaRPr lang="en-US">
              <a:ea typeface="+mn-ea"/>
              <a:cs typeface="+mn-cs"/>
            </a:endParaRPr>
          </a:p>
        </p:txBody>
      </p:sp>
      <p:pic>
        <p:nvPicPr>
          <p:cNvPr id="164874" name="Picture 10" descr="SE-Logo"/>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7978775" y="5799138"/>
            <a:ext cx="1109663" cy="1014412"/>
          </a:xfrm>
          <a:prstGeom prst="rect">
            <a:avLst/>
          </a:prstGeom>
          <a:noFill/>
          <a:extLst>
            <a:ext uri="{909E8E84-426E-40DD-AFC4-6F175D3DCCD1}">
              <a14:hiddenFill xmlns:a14="http://schemas.microsoft.com/office/drawing/2010/main">
                <a:solidFill>
                  <a:srgbClr val="FFFFFF"/>
                </a:solidFill>
              </a14:hiddenFill>
            </a:ext>
          </a:extLst>
        </p:spPr>
      </p:pic>
      <p:sp>
        <p:nvSpPr>
          <p:cNvPr id="15362" name="Slide Number Placeholder 3"/>
          <p:cNvSpPr txBox="1">
            <a:spLocks noGrp="1"/>
          </p:cNvSpPr>
          <p:nvPr/>
        </p:nvSpPr>
        <p:spPr bwMode="auto">
          <a:xfrm>
            <a:off x="457200" y="6356350"/>
            <a:ext cx="2133600" cy="365125"/>
          </a:xfrm>
          <a:prstGeom prst="rect">
            <a:avLst/>
          </a:prstGeom>
          <a:noFill/>
          <a:ln>
            <a:miter lim="800000"/>
            <a:headEnd/>
            <a:tailEnd/>
          </a:ln>
        </p:spPr>
        <p:txBody>
          <a:bodyPr anchor="b"/>
          <a:lstStyle/>
          <a:p>
            <a:pPr algn="r">
              <a:defRPr/>
            </a:pPr>
            <a:endParaRPr lang="en-US" sz="1400" b="1">
              <a:solidFill>
                <a:srgbClr val="000099"/>
              </a:solidFill>
              <a:latin typeface="Arial"/>
              <a:ea typeface="+mn-ea"/>
              <a:cs typeface="+mn-cs"/>
            </a:endParaRPr>
          </a:p>
          <a:p>
            <a:pPr algn="r">
              <a:defRPr/>
            </a:pPr>
            <a:endParaRPr lang="en-US" sz="1400" b="1">
              <a:solidFill>
                <a:srgbClr val="000099"/>
              </a:solidFill>
              <a:latin typeface="Arial"/>
              <a:ea typeface="+mn-ea"/>
              <a:cs typeface="+mn-cs"/>
            </a:endParaRPr>
          </a:p>
        </p:txBody>
      </p:sp>
      <p:sp>
        <p:nvSpPr>
          <p:cNvPr id="3" name="Text Placeholder 2"/>
          <p:cNvSpPr>
            <a:spLocks noGrp="1"/>
          </p:cNvSpPr>
          <p:nvPr>
            <p:ph type="body" sz="quarter" idx="12" hasCustomPrompt="1"/>
          </p:nvPr>
        </p:nvSpPr>
        <p:spPr>
          <a:xfrm>
            <a:off x="73151" y="73152"/>
            <a:ext cx="7543800" cy="1200329"/>
          </a:xfrm>
        </p:spPr>
        <p:txBody>
          <a:bodyPr/>
          <a:lstStyle>
            <a:lvl1pPr marL="0" indent="0">
              <a:buFontTx/>
              <a:buNone/>
              <a:defRPr sz="3600" b="1" baseline="0">
                <a:latin typeface="Calibri" panose="020F0502020204030204" pitchFamily="34" charset="0"/>
              </a:defRPr>
            </a:lvl1pPr>
          </a:lstStyle>
          <a:p>
            <a:pPr lvl="0"/>
            <a:r>
              <a:rPr lang="en-US" dirty="0"/>
              <a:t>Title of Presentation in Initial Capitals: 36 Points, Calibri Bold</a:t>
            </a:r>
          </a:p>
        </p:txBody>
      </p:sp>
      <p:sp>
        <p:nvSpPr>
          <p:cNvPr id="6" name="Picture Placeholder 5"/>
          <p:cNvSpPr>
            <a:spLocks noGrp="1"/>
          </p:cNvSpPr>
          <p:nvPr>
            <p:ph type="pic" sz="quarter" idx="13" hasCustomPrompt="1"/>
          </p:nvPr>
        </p:nvSpPr>
        <p:spPr>
          <a:xfrm>
            <a:off x="3657600" y="1828799"/>
            <a:ext cx="5257800" cy="3886200"/>
          </a:xfrm>
        </p:spPr>
        <p:txBody>
          <a:bodyPr tIns="0" anchor="ctr">
            <a:noAutofit/>
          </a:bodyPr>
          <a:lstStyle>
            <a:lvl1pPr marL="0" indent="0" algn="ctr">
              <a:buFontTx/>
              <a:buNone/>
              <a:defRPr baseline="0">
                <a:latin typeface="Calibri" panose="020F0502020204030204" pitchFamily="34" charset="0"/>
              </a:defRPr>
            </a:lvl1pPr>
          </a:lstStyle>
          <a:p>
            <a:r>
              <a:rPr lang="en-US" dirty="0"/>
              <a:t>Key image for  introducing talk's scope, importance, or background</a:t>
            </a:r>
          </a:p>
        </p:txBody>
      </p:sp>
      <p:sp>
        <p:nvSpPr>
          <p:cNvPr id="15" name="Rectangle 2"/>
          <p:cNvSpPr>
            <a:spLocks noChangeArrowheads="1"/>
          </p:cNvSpPr>
          <p:nvPr userDrawn="1"/>
        </p:nvSpPr>
        <p:spPr bwMode="auto">
          <a:xfrm>
            <a:off x="187087" y="3940154"/>
            <a:ext cx="3318589" cy="17748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63500" tIns="25400" rIns="63500" bIns="25400">
            <a:spAutoFit/>
          </a:bodyPr>
          <a:lstStyle>
            <a:lvl1pPr eaLnBrk="0" hangingPunct="0">
              <a:spcBef>
                <a:spcPct val="0"/>
              </a:spcBef>
              <a:defRPr sz="2400">
                <a:solidFill>
                  <a:schemeClr val="tx1"/>
                </a:solidFill>
                <a:latin typeface="Arial" charset="0"/>
              </a:defRPr>
            </a:lvl1pPr>
            <a:lvl2pPr marL="742950" indent="-285750" eaLnBrk="0" hangingPunct="0">
              <a:spcBef>
                <a:spcPct val="0"/>
              </a:spcBef>
              <a:defRPr sz="2400">
                <a:solidFill>
                  <a:schemeClr val="tx1"/>
                </a:solidFill>
                <a:latin typeface="Arial" charset="0"/>
              </a:defRPr>
            </a:lvl2pPr>
            <a:lvl3pPr marL="1143000" indent="-228600" eaLnBrk="0" hangingPunct="0">
              <a:spcBef>
                <a:spcPct val="0"/>
              </a:spcBef>
              <a:defRPr sz="2400">
                <a:solidFill>
                  <a:schemeClr val="tx1"/>
                </a:solidFill>
                <a:latin typeface="Arial" charset="0"/>
              </a:defRPr>
            </a:lvl3pPr>
            <a:lvl4pPr marL="1600200" indent="-228600" eaLnBrk="0" hangingPunct="0">
              <a:spcBef>
                <a:spcPct val="0"/>
              </a:spcBef>
              <a:defRPr sz="2400">
                <a:solidFill>
                  <a:schemeClr val="tx1"/>
                </a:solidFill>
                <a:latin typeface="Arial" charset="0"/>
              </a:defRPr>
            </a:lvl4pPr>
            <a:lvl5pPr marL="2057400" indent="-228600" eaLnBrk="0" hangingPunct="0">
              <a:spcBef>
                <a:spcPct val="0"/>
              </a:spcBef>
              <a:defRPr sz="2400">
                <a:solidFill>
                  <a:schemeClr val="tx1"/>
                </a:solidFill>
                <a:latin typeface="Arial" charset="0"/>
              </a:defRPr>
            </a:lvl5pPr>
            <a:lvl6pPr marL="2514600" indent="-228600" eaLnBrk="0" fontAlgn="base" hangingPunct="0">
              <a:spcBef>
                <a:spcPct val="0"/>
              </a:spcBef>
              <a:spcAft>
                <a:spcPct val="0"/>
              </a:spcAft>
              <a:defRPr sz="2400">
                <a:solidFill>
                  <a:schemeClr val="tx1"/>
                </a:solidFill>
                <a:latin typeface="Arial" charset="0"/>
              </a:defRPr>
            </a:lvl6pPr>
            <a:lvl7pPr marL="2971800" indent="-228600" eaLnBrk="0" fontAlgn="base" hangingPunct="0">
              <a:spcBef>
                <a:spcPct val="0"/>
              </a:spcBef>
              <a:spcAft>
                <a:spcPct val="0"/>
              </a:spcAft>
              <a:defRPr sz="2400">
                <a:solidFill>
                  <a:schemeClr val="tx1"/>
                </a:solidFill>
                <a:latin typeface="Arial" charset="0"/>
              </a:defRPr>
            </a:lvl7pPr>
            <a:lvl8pPr marL="3429000" indent="-228600" eaLnBrk="0" fontAlgn="base" hangingPunct="0">
              <a:spcBef>
                <a:spcPct val="0"/>
              </a:spcBef>
              <a:spcAft>
                <a:spcPct val="0"/>
              </a:spcAft>
              <a:defRPr sz="2400">
                <a:solidFill>
                  <a:schemeClr val="tx1"/>
                </a:solidFill>
                <a:latin typeface="Arial" charset="0"/>
              </a:defRPr>
            </a:lvl8pPr>
            <a:lvl9pPr marL="3886200" indent="-228600" eaLnBrk="0" fontAlgn="base" hangingPunct="0">
              <a:spcBef>
                <a:spcPct val="0"/>
              </a:spcBef>
              <a:spcAft>
                <a:spcPct val="0"/>
              </a:spcAft>
              <a:defRPr sz="2400">
                <a:solidFill>
                  <a:schemeClr val="tx1"/>
                </a:solidFill>
                <a:latin typeface="Arial" charset="0"/>
              </a:defRPr>
            </a:lvl9pPr>
          </a:lstStyle>
          <a:p>
            <a:r>
              <a:rPr lang="en-US" altLang="en-US" b="1" dirty="0">
                <a:solidFill>
                  <a:srgbClr val="000099"/>
                </a:solidFill>
                <a:latin typeface="Calibri" pitchFamily="34" charset="0"/>
                <a:ea typeface="+mn-ea"/>
                <a:cs typeface="+mn-cs"/>
              </a:rPr>
              <a:t>SWEN-261</a:t>
            </a:r>
          </a:p>
          <a:p>
            <a:r>
              <a:rPr lang="en-US" altLang="en-US" b="1" dirty="0">
                <a:solidFill>
                  <a:srgbClr val="000099"/>
                </a:solidFill>
                <a:latin typeface="Calibri" pitchFamily="34" charset="0"/>
                <a:ea typeface="+mn-ea"/>
                <a:cs typeface="+mn-cs"/>
              </a:rPr>
              <a:t>Introduction to Software Engineering</a:t>
            </a:r>
          </a:p>
          <a:p>
            <a:pPr>
              <a:spcBef>
                <a:spcPct val="50000"/>
              </a:spcBef>
            </a:pPr>
            <a:r>
              <a:rPr lang="en-US" altLang="en-US" sz="1600" b="1" dirty="0">
                <a:solidFill>
                  <a:srgbClr val="000099"/>
                </a:solidFill>
                <a:latin typeface="Calibri" pitchFamily="34" charset="0"/>
                <a:ea typeface="+mn-ea"/>
                <a:cs typeface="+mn-cs"/>
              </a:rPr>
              <a:t>Department of Software Engineering</a:t>
            </a:r>
          </a:p>
          <a:p>
            <a:r>
              <a:rPr lang="en-US" altLang="en-US" sz="1600" b="1" dirty="0">
                <a:solidFill>
                  <a:srgbClr val="000099"/>
                </a:solidFill>
                <a:latin typeface="Calibri" pitchFamily="34" charset="0"/>
                <a:ea typeface="+mn-ea"/>
                <a:cs typeface="+mn-cs"/>
              </a:rPr>
              <a:t>Rochester Institute of Technology</a:t>
            </a:r>
          </a:p>
        </p:txBody>
      </p:sp>
    </p:spTree>
    <p:extLst>
      <p:ext uri="{BB962C8B-B14F-4D97-AF65-F5344CB8AC3E}">
        <p14:creationId xmlns:p14="http://schemas.microsoft.com/office/powerpoint/2010/main" val="675095343"/>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Single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475836"/>
          </a:xfrm>
        </p:spPr>
        <p:txBody>
          <a:bodyPr>
            <a:spAutoFit/>
          </a:bodyPr>
          <a:lstStyle>
            <a:lvl1pPr>
              <a:defRPr/>
            </a:lvl1pPr>
          </a:lstStyle>
          <a:p>
            <a:r>
              <a:rPr lang="en-US"/>
              <a:t>Click to edit Master title style</a:t>
            </a:r>
            <a:endParaRPr lang="en-US" dirty="0"/>
          </a:p>
        </p:txBody>
      </p:sp>
      <p:sp>
        <p:nvSpPr>
          <p:cNvPr id="3" name="Content Placeholder 2"/>
          <p:cNvSpPr>
            <a:spLocks noGrp="1"/>
          </p:cNvSpPr>
          <p:nvPr>
            <p:ph idx="1"/>
          </p:nvPr>
        </p:nvSpPr>
        <p:spPr>
          <a:xfrm>
            <a:off x="182415" y="1051560"/>
            <a:ext cx="8379691" cy="1895904"/>
          </a:xfrm>
        </p:spPr>
        <p:txBody>
          <a:bodyPr/>
          <a:lstStyle>
            <a:lvl1pPr marL="230188" indent="-230188">
              <a:defRPr/>
            </a:lvl1pPr>
            <a:lvl2pPr marL="461963" indent="-227013">
              <a:defRPr/>
            </a:lvl2pPr>
            <a:lvl3pPr marL="684213" indent="-222250">
              <a:defRPr/>
            </a:lvl3pPr>
            <a:lvl4pPr marL="914400" indent="-230188">
              <a:defRPr/>
            </a:lvl4pPr>
            <a:lvl5pPr marL="1144588" indent="-2286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Slide Number Placeholder 3"/>
          <p:cNvSpPr>
            <a:spLocks noGrp="1"/>
          </p:cNvSpPr>
          <p:nvPr>
            <p:ph type="sldNum" sz="quarter" idx="10"/>
          </p:nvPr>
        </p:nvSpPr>
        <p:spPr/>
        <p:txBody>
          <a:bodyPr/>
          <a:lstStyle>
            <a:lvl1pPr>
              <a:defRPr smtClean="0"/>
            </a:lvl1pPr>
          </a:lstStyle>
          <a:p>
            <a:pPr>
              <a:defRPr/>
            </a:pPr>
            <a:fld id="{F1DCB1E0-2156-4768-A567-64D2F4638118}"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980441039"/>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Double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10128" y="1051560"/>
            <a:ext cx="4114800" cy="2296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82844" y="1051560"/>
            <a:ext cx="4114800" cy="229601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4"/>
          <p:cNvSpPr>
            <a:spLocks noGrp="1"/>
          </p:cNvSpPr>
          <p:nvPr>
            <p:ph type="sldNum" sz="quarter" idx="10"/>
          </p:nvPr>
        </p:nvSpPr>
        <p:spPr/>
        <p:txBody>
          <a:bodyPr/>
          <a:lstStyle>
            <a:lvl1pPr>
              <a:defRPr smtClean="0"/>
            </a:lvl1pPr>
          </a:lstStyle>
          <a:p>
            <a:pPr>
              <a:defRPr/>
            </a:pPr>
            <a:fld id="{14FF9283-C22E-4839-AC5C-09A671A3130A}"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2903427927"/>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781" y="136098"/>
            <a:ext cx="8820727" cy="475836"/>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457200" y="1233046"/>
            <a:ext cx="4040188"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064043"/>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233046"/>
            <a:ext cx="4041775" cy="83099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064043"/>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6"/>
          <p:cNvSpPr>
            <a:spLocks noGrp="1"/>
          </p:cNvSpPr>
          <p:nvPr>
            <p:ph type="sldNum" sz="quarter" idx="10"/>
          </p:nvPr>
        </p:nvSpPr>
        <p:spPr/>
        <p:txBody>
          <a:bodyPr/>
          <a:lstStyle>
            <a:lvl1pPr>
              <a:defRPr smtClean="0"/>
            </a:lvl1pPr>
          </a:lstStyle>
          <a:p>
            <a:pPr>
              <a:defRPr/>
            </a:pPr>
            <a:fld id="{94132398-D0AF-40F4-B181-2C7CA8506C5B}"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3685194043"/>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Assertion Only">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475836"/>
          </a:xfrm>
        </p:spPr>
        <p:txBody>
          <a:bodyPr>
            <a:spAutoFit/>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lvl1pPr>
              <a:defRPr smtClean="0"/>
            </a:lvl1pPr>
          </a:lstStyle>
          <a:p>
            <a:pPr>
              <a:defRPr/>
            </a:pPr>
            <a:fld id="{A9DA9859-48CA-4D91-83A3-05DD381D77FE}"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1904618285"/>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p:cNvSpPr>
          <p:nvPr>
            <p:ph type="sldNum" sz="quarter" idx="10"/>
          </p:nvPr>
        </p:nvSpPr>
        <p:spPr/>
        <p:txBody>
          <a:bodyPr/>
          <a:lstStyle>
            <a:lvl1pPr>
              <a:defRPr smtClean="0"/>
            </a:lvl1pPr>
          </a:lstStyle>
          <a:p>
            <a:pPr>
              <a:defRPr/>
            </a:pPr>
            <a:fld id="{9E8FE30A-D41C-4FB5-A7AC-5B71EFD67DA7}"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261861327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1DE3CF1C-D361-4E69-8E9B-9271400D9E3C}"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3719577932"/>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4"/>
          <p:cNvSpPr>
            <a:spLocks noGrp="1"/>
          </p:cNvSpPr>
          <p:nvPr>
            <p:ph type="sldNum" sz="quarter" idx="10"/>
          </p:nvPr>
        </p:nvSpPr>
        <p:spPr/>
        <p:txBody>
          <a:bodyPr/>
          <a:lstStyle>
            <a:lvl1pPr>
              <a:defRPr smtClean="0"/>
            </a:lvl1pPr>
          </a:lstStyle>
          <a:p>
            <a:pPr>
              <a:defRPr/>
            </a:pPr>
            <a:fld id="{72FAEF97-37A7-463C-A0AB-071F75B62ABC}" type="slidenum">
              <a:rPr lang="en-US">
                <a:latin typeface="Arial"/>
              </a:rPr>
              <a:pPr>
                <a:defRPr/>
              </a:pPr>
              <a:t>‹#›</a:t>
            </a:fld>
            <a:endParaRPr lang="en-US">
              <a:latin typeface="Arial"/>
            </a:endParaRPr>
          </a:p>
        </p:txBody>
      </p:sp>
    </p:spTree>
    <p:extLst>
      <p:ext uri="{BB962C8B-B14F-4D97-AF65-F5344CB8AC3E}">
        <p14:creationId xmlns:p14="http://schemas.microsoft.com/office/powerpoint/2010/main" val="2949541984"/>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5"/>
          <p:cNvSpPr>
            <a:spLocks noGrp="1"/>
          </p:cNvSpPr>
          <p:nvPr>
            <p:ph type="sldNum" sz="quarter" idx="10"/>
          </p:nvPr>
        </p:nvSpPr>
        <p:spPr/>
        <p:txBody>
          <a:bodyPr/>
          <a:lstStyle>
            <a:lvl1pPr>
              <a:defRPr/>
            </a:lvl1pPr>
          </a:lstStyle>
          <a:p>
            <a:pPr>
              <a:defRPr/>
            </a:pPr>
            <a:fld id="{37F8E6E7-C09B-CE4F-8E2B-0332BA4F9B3D}" type="slidenum">
              <a:rPr lang="en-US"/>
              <a:pPr>
                <a:defRPr/>
              </a:pPr>
              <a:t>‹#›</a:t>
            </a:fld>
            <a:endParaRPr lang="en-US"/>
          </a:p>
        </p:txBody>
      </p:sp>
    </p:spTree>
    <p:extLst>
      <p:ext uri="{BB962C8B-B14F-4D97-AF65-F5344CB8AC3E}">
        <p14:creationId xmlns:p14="http://schemas.microsoft.com/office/powerpoint/2010/main" val="164560281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pPr>
              <a:defRPr/>
            </a:pPr>
            <a:fld id="{3D304646-B7D0-F24D-B902-477392B34BEA}" type="slidenum">
              <a:rPr lang="en-US"/>
              <a:pPr>
                <a:defRPr/>
              </a:pPr>
              <a:t>‹#›</a:t>
            </a:fld>
            <a:endParaRPr lang="en-US"/>
          </a:p>
        </p:txBody>
      </p:sp>
    </p:spTree>
    <p:extLst>
      <p:ext uri="{BB962C8B-B14F-4D97-AF65-F5344CB8AC3E}">
        <p14:creationId xmlns:p14="http://schemas.microsoft.com/office/powerpoint/2010/main" val="374000988"/>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28600" y="3429000"/>
            <a:ext cx="24384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2819400" y="3429000"/>
            <a:ext cx="2438400" cy="457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Slide Number Placeholder 5"/>
          <p:cNvSpPr>
            <a:spLocks noGrp="1"/>
          </p:cNvSpPr>
          <p:nvPr>
            <p:ph type="sldNum" sz="quarter" idx="10"/>
          </p:nvPr>
        </p:nvSpPr>
        <p:spPr/>
        <p:txBody>
          <a:bodyPr/>
          <a:lstStyle>
            <a:lvl1pPr>
              <a:defRPr/>
            </a:lvl1pPr>
          </a:lstStyle>
          <a:p>
            <a:pPr>
              <a:defRPr/>
            </a:pPr>
            <a:fld id="{15FE1B07-7E7D-824E-AFFA-1851F0E7781B}" type="slidenum">
              <a:rPr lang="en-US"/>
              <a:pPr>
                <a:defRPr/>
              </a:pPr>
              <a:t>‹#›</a:t>
            </a:fld>
            <a:endParaRPr lang="en-US"/>
          </a:p>
        </p:txBody>
      </p:sp>
    </p:spTree>
    <p:extLst>
      <p:ext uri="{BB962C8B-B14F-4D97-AF65-F5344CB8AC3E}">
        <p14:creationId xmlns:p14="http://schemas.microsoft.com/office/powerpoint/2010/main" val="57201531"/>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Slide Number Placeholder 5"/>
          <p:cNvSpPr>
            <a:spLocks noGrp="1"/>
          </p:cNvSpPr>
          <p:nvPr>
            <p:ph type="sldNum" sz="quarter" idx="10"/>
          </p:nvPr>
        </p:nvSpPr>
        <p:spPr/>
        <p:txBody>
          <a:bodyPr/>
          <a:lstStyle>
            <a:lvl1pPr>
              <a:defRPr/>
            </a:lvl1pPr>
          </a:lstStyle>
          <a:p>
            <a:pPr>
              <a:defRPr/>
            </a:pPr>
            <a:fld id="{CEBA475B-3623-8444-90DD-34539BBD57CE}" type="slidenum">
              <a:rPr lang="en-US"/>
              <a:pPr>
                <a:defRPr/>
              </a:pPr>
              <a:t>‹#›</a:t>
            </a:fld>
            <a:endParaRPr lang="en-US"/>
          </a:p>
        </p:txBody>
      </p:sp>
    </p:spTree>
    <p:extLst>
      <p:ext uri="{BB962C8B-B14F-4D97-AF65-F5344CB8AC3E}">
        <p14:creationId xmlns:p14="http://schemas.microsoft.com/office/powerpoint/2010/main" val="67256988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Slide Number Placeholder 5"/>
          <p:cNvSpPr>
            <a:spLocks noGrp="1"/>
          </p:cNvSpPr>
          <p:nvPr>
            <p:ph type="sldNum" sz="quarter" idx="10"/>
          </p:nvPr>
        </p:nvSpPr>
        <p:spPr/>
        <p:txBody>
          <a:bodyPr/>
          <a:lstStyle>
            <a:lvl1pPr>
              <a:defRPr/>
            </a:lvl1pPr>
          </a:lstStyle>
          <a:p>
            <a:pPr>
              <a:defRPr/>
            </a:pPr>
            <a:fld id="{8FB16C42-2396-8C4A-A73A-D0D432271314}" type="slidenum">
              <a:rPr lang="en-US"/>
              <a:pPr>
                <a:defRPr/>
              </a:pPr>
              <a:t>‹#›</a:t>
            </a:fld>
            <a:endParaRPr lang="en-US"/>
          </a:p>
        </p:txBody>
      </p:sp>
    </p:spTree>
    <p:extLst>
      <p:ext uri="{BB962C8B-B14F-4D97-AF65-F5344CB8AC3E}">
        <p14:creationId xmlns:p14="http://schemas.microsoft.com/office/powerpoint/2010/main" val="702928351"/>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pPr>
              <a:defRPr/>
            </a:pPr>
            <a:fld id="{2626E0DF-D6BC-FC49-BB28-632DE9CF5549}" type="slidenum">
              <a:rPr lang="en-US"/>
              <a:pPr>
                <a:defRPr/>
              </a:pPr>
              <a:t>‹#›</a:t>
            </a:fld>
            <a:endParaRPr lang="en-US"/>
          </a:p>
        </p:txBody>
      </p:sp>
    </p:spTree>
    <p:extLst>
      <p:ext uri="{BB962C8B-B14F-4D97-AF65-F5344CB8AC3E}">
        <p14:creationId xmlns:p14="http://schemas.microsoft.com/office/powerpoint/2010/main" val="81368742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FCFE8A58-181D-FC41-934D-3AD46D9DE480}" type="slidenum">
              <a:rPr lang="en-US"/>
              <a:pPr>
                <a:defRPr/>
              </a:pPr>
              <a:t>‹#›</a:t>
            </a:fld>
            <a:endParaRPr lang="en-US"/>
          </a:p>
        </p:txBody>
      </p:sp>
    </p:spTree>
    <p:extLst>
      <p:ext uri="{BB962C8B-B14F-4D97-AF65-F5344CB8AC3E}">
        <p14:creationId xmlns:p14="http://schemas.microsoft.com/office/powerpoint/2010/main" val="19297056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pPr>
              <a:defRPr/>
            </a:pPr>
            <a:fld id="{2CC38C04-EEC5-CD45-9457-7B8A13BF486D}" type="slidenum">
              <a:rPr lang="en-US"/>
              <a:pPr>
                <a:defRPr/>
              </a:pPr>
              <a:t>‹#›</a:t>
            </a:fld>
            <a:endParaRPr lang="en-US"/>
          </a:p>
        </p:txBody>
      </p:sp>
    </p:spTree>
    <p:extLst>
      <p:ext uri="{BB962C8B-B14F-4D97-AF65-F5344CB8AC3E}">
        <p14:creationId xmlns:p14="http://schemas.microsoft.com/office/powerpoint/2010/main" val="22809681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10" Type="http://schemas.openxmlformats.org/officeDocument/2006/relationships/image" Target="../media/image1.jpeg"/><Relationship Id="rId4" Type="http://schemas.openxmlformats.org/officeDocument/2006/relationships/slideLayout" Target="../slideLayouts/slideLayout15.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pic>
        <p:nvPicPr>
          <p:cNvPr id="1026" name="Picture 9" descr="SE-Logo"/>
          <p:cNvPicPr>
            <a:picLocks noChangeAspect="1" noChangeArrowheads="1"/>
          </p:cNvPicPr>
          <p:nvPr/>
        </p:nvPicPr>
        <p:blipFill>
          <a:blip r:embed="rId13" cstate="email">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001000" y="5819775"/>
            <a:ext cx="1109663" cy="1014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Title Placeholder 1"/>
          <p:cNvSpPr>
            <a:spLocks noGrp="1"/>
          </p:cNvSpPr>
          <p:nvPr>
            <p:ph type="title"/>
          </p:nvPr>
        </p:nvSpPr>
        <p:spPr bwMode="auto">
          <a:xfrm>
            <a:off x="76200" y="76200"/>
            <a:ext cx="8975725"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228600" y="3429000"/>
            <a:ext cx="5029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spAutoFit/>
          </a:bodyPr>
          <a:lstStyle/>
          <a:p>
            <a:pPr lvl="0"/>
            <a:r>
              <a:rPr lang="en-US"/>
              <a:t>Click to edit Master text styles</a:t>
            </a:r>
          </a:p>
        </p:txBody>
      </p:sp>
      <p:sp>
        <p:nvSpPr>
          <p:cNvPr id="5" name="Slide Number Placeholder 5"/>
          <p:cNvSpPr>
            <a:spLocks noGrp="1"/>
          </p:cNvSpPr>
          <p:nvPr>
            <p:ph type="sldNum" sz="quarter" idx="4"/>
          </p:nvPr>
        </p:nvSpPr>
        <p:spPr>
          <a:xfrm>
            <a:off x="76200" y="6416675"/>
            <a:ext cx="2133600" cy="365125"/>
          </a:xfrm>
          <a:prstGeom prst="rect">
            <a:avLst/>
          </a:prstGeom>
        </p:spPr>
        <p:txBody>
          <a:bodyPr vert="horz" lIns="91440" tIns="45720" rIns="91440" bIns="45720" rtlCol="0" anchor="b"/>
          <a:lstStyle>
            <a:lvl1pPr algn="l" fontAlgn="auto">
              <a:lnSpc>
                <a:spcPct val="100000"/>
              </a:lnSpc>
              <a:spcBef>
                <a:spcPts val="0"/>
              </a:spcBef>
              <a:spcAft>
                <a:spcPts val="0"/>
              </a:spcAft>
              <a:buFontTx/>
              <a:buNone/>
              <a:defRPr sz="1400" b="1">
                <a:solidFill>
                  <a:srgbClr val="000099"/>
                </a:solidFill>
                <a:latin typeface="+mn-lt"/>
                <a:ea typeface="+mn-ea"/>
                <a:cs typeface="+mn-cs"/>
              </a:defRPr>
            </a:lvl1pPr>
          </a:lstStyle>
          <a:p>
            <a:pPr>
              <a:defRPr/>
            </a:pPr>
            <a:fld id="{804D6043-1BAC-AF4C-993B-C94796D0759F}" type="slidenum">
              <a:rPr lang="en-US"/>
              <a:pPr>
                <a:defRPr/>
              </a:pPr>
              <a:t>‹#›</a:t>
            </a:fld>
            <a:endParaRPr lang="en-US"/>
          </a:p>
        </p:txBody>
      </p:sp>
    </p:spTree>
  </p:cSld>
  <p:clrMap bg1="dk2" tx1="lt1" bg2="dk1" tx2="lt2" accent1="accent1" accent2="accent2" accent3="accent3" accent4="accent4" accent5="accent5" accent6="accent6" hlink="hlink" folHlink="folHlink"/>
  <p:sldLayoutIdLst>
    <p:sldLayoutId id="2147483687"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Lst>
  <p:transition/>
  <p:hf hdr="0" ftr="0" dt="0"/>
  <p:txStyles>
    <p:titleStyle>
      <a:lvl1pPr algn="l" rtl="0" fontAlgn="base">
        <a:lnSpc>
          <a:spcPct val="89000"/>
        </a:lnSpc>
        <a:spcBef>
          <a:spcPct val="0"/>
        </a:spcBef>
        <a:spcAft>
          <a:spcPct val="0"/>
        </a:spcAft>
        <a:defRPr sz="2800" b="1">
          <a:solidFill>
            <a:srgbClr val="000000"/>
          </a:solidFill>
          <a:latin typeface="+mj-lt"/>
          <a:ea typeface="ＭＳ Ｐゴシック" charset="0"/>
          <a:cs typeface="ＭＳ Ｐゴシック" charset="0"/>
        </a:defRPr>
      </a:lvl1pPr>
      <a:lvl2pPr algn="l" rtl="0" fontAlgn="base">
        <a:lnSpc>
          <a:spcPct val="89000"/>
        </a:lnSpc>
        <a:spcBef>
          <a:spcPct val="0"/>
        </a:spcBef>
        <a:spcAft>
          <a:spcPct val="0"/>
        </a:spcAft>
        <a:defRPr sz="2800" b="1">
          <a:solidFill>
            <a:srgbClr val="000000"/>
          </a:solidFill>
          <a:latin typeface="Arial" charset="0"/>
          <a:ea typeface="ＭＳ Ｐゴシック" charset="0"/>
          <a:cs typeface="ＭＳ Ｐゴシック" charset="0"/>
        </a:defRPr>
      </a:lvl2pPr>
      <a:lvl3pPr algn="l" rtl="0" fontAlgn="base">
        <a:lnSpc>
          <a:spcPct val="89000"/>
        </a:lnSpc>
        <a:spcBef>
          <a:spcPct val="0"/>
        </a:spcBef>
        <a:spcAft>
          <a:spcPct val="0"/>
        </a:spcAft>
        <a:defRPr sz="2800" b="1">
          <a:solidFill>
            <a:srgbClr val="000000"/>
          </a:solidFill>
          <a:latin typeface="Arial" charset="0"/>
          <a:ea typeface="ＭＳ Ｐゴシック" charset="0"/>
          <a:cs typeface="ＭＳ Ｐゴシック" charset="0"/>
        </a:defRPr>
      </a:lvl3pPr>
      <a:lvl4pPr algn="l" rtl="0" fontAlgn="base">
        <a:lnSpc>
          <a:spcPct val="89000"/>
        </a:lnSpc>
        <a:spcBef>
          <a:spcPct val="0"/>
        </a:spcBef>
        <a:spcAft>
          <a:spcPct val="0"/>
        </a:spcAft>
        <a:defRPr sz="2800" b="1">
          <a:solidFill>
            <a:srgbClr val="000000"/>
          </a:solidFill>
          <a:latin typeface="Arial" charset="0"/>
          <a:ea typeface="ＭＳ Ｐゴシック" charset="0"/>
          <a:cs typeface="ＭＳ Ｐゴシック" charset="0"/>
        </a:defRPr>
      </a:lvl4pPr>
      <a:lvl5pPr algn="l" rtl="0" fontAlgn="base">
        <a:lnSpc>
          <a:spcPct val="89000"/>
        </a:lnSpc>
        <a:spcBef>
          <a:spcPct val="0"/>
        </a:spcBef>
        <a:spcAft>
          <a:spcPct val="0"/>
        </a:spcAft>
        <a:defRPr sz="2800" b="1">
          <a:solidFill>
            <a:srgbClr val="000000"/>
          </a:solidFill>
          <a:latin typeface="Arial" charset="0"/>
          <a:ea typeface="ＭＳ Ｐゴシック" charset="0"/>
          <a:cs typeface="ＭＳ Ｐゴシック" charset="0"/>
        </a:defRPr>
      </a:lvl5pPr>
      <a:lvl6pPr marL="457200" algn="l" rtl="0" eaLnBrk="1" fontAlgn="base" hangingPunct="1">
        <a:lnSpc>
          <a:spcPct val="89000"/>
        </a:lnSpc>
        <a:spcBef>
          <a:spcPct val="0"/>
        </a:spcBef>
        <a:spcAft>
          <a:spcPct val="0"/>
        </a:spcAft>
        <a:defRPr sz="2800" b="1">
          <a:solidFill>
            <a:srgbClr val="000000"/>
          </a:solidFill>
          <a:latin typeface="Arial" charset="0"/>
        </a:defRPr>
      </a:lvl6pPr>
      <a:lvl7pPr marL="914400" algn="l" rtl="0" eaLnBrk="1" fontAlgn="base" hangingPunct="1">
        <a:lnSpc>
          <a:spcPct val="89000"/>
        </a:lnSpc>
        <a:spcBef>
          <a:spcPct val="0"/>
        </a:spcBef>
        <a:spcAft>
          <a:spcPct val="0"/>
        </a:spcAft>
        <a:defRPr sz="2800" b="1">
          <a:solidFill>
            <a:srgbClr val="000000"/>
          </a:solidFill>
          <a:latin typeface="Arial" charset="0"/>
        </a:defRPr>
      </a:lvl7pPr>
      <a:lvl8pPr marL="1371600" algn="l" rtl="0" eaLnBrk="1" fontAlgn="base" hangingPunct="1">
        <a:lnSpc>
          <a:spcPct val="89000"/>
        </a:lnSpc>
        <a:spcBef>
          <a:spcPct val="0"/>
        </a:spcBef>
        <a:spcAft>
          <a:spcPct val="0"/>
        </a:spcAft>
        <a:defRPr sz="2800" b="1">
          <a:solidFill>
            <a:srgbClr val="000000"/>
          </a:solidFill>
          <a:latin typeface="Arial" charset="0"/>
        </a:defRPr>
      </a:lvl8pPr>
      <a:lvl9pPr marL="1828800" algn="l" rtl="0" eaLnBrk="1" fontAlgn="base" hangingPunct="1">
        <a:lnSpc>
          <a:spcPct val="89000"/>
        </a:lnSpc>
        <a:spcBef>
          <a:spcPct val="0"/>
        </a:spcBef>
        <a:spcAft>
          <a:spcPct val="0"/>
        </a:spcAft>
        <a:defRPr sz="2800" b="1">
          <a:solidFill>
            <a:srgbClr val="000000"/>
          </a:solidFill>
          <a:latin typeface="Arial" charset="0"/>
        </a:defRPr>
      </a:lvl9pPr>
    </p:titleStyle>
    <p:bodyStyle>
      <a:lvl1pPr marL="396875" indent="-396875" algn="l" rtl="0" fontAlgn="base">
        <a:spcBef>
          <a:spcPct val="25000"/>
        </a:spcBef>
        <a:spcAft>
          <a:spcPct val="0"/>
        </a:spcAft>
        <a:buFont typeface="Wingdings" charset="0"/>
        <a:buChar char="§"/>
        <a:tabLst>
          <a:tab pos="1484313" algn="l"/>
        </a:tabLst>
        <a:defRPr sz="2800">
          <a:solidFill>
            <a:srgbClr val="000000"/>
          </a:solidFill>
          <a:latin typeface="+mn-lt"/>
          <a:ea typeface="ＭＳ Ｐゴシック" charset="0"/>
          <a:cs typeface="ＭＳ Ｐゴシック" charset="0"/>
        </a:defRPr>
      </a:lvl1pPr>
      <a:lvl2pPr marL="795338" indent="-284163" algn="l" rtl="0" fontAlgn="base">
        <a:spcBef>
          <a:spcPct val="0"/>
        </a:spcBef>
        <a:spcAft>
          <a:spcPct val="0"/>
        </a:spcAft>
        <a:buChar char="•"/>
        <a:tabLst>
          <a:tab pos="1484313" algn="l"/>
        </a:tabLst>
        <a:defRPr sz="2400" b="1" i="1">
          <a:solidFill>
            <a:srgbClr val="3333CC"/>
          </a:solidFill>
          <a:latin typeface="+mn-lt"/>
          <a:ea typeface="ＭＳ Ｐゴシック" charset="0"/>
        </a:defRPr>
      </a:lvl2pPr>
      <a:lvl3pPr marL="1206500" indent="-296863" algn="l" rtl="0" fontAlgn="base">
        <a:spcBef>
          <a:spcPct val="0"/>
        </a:spcBef>
        <a:spcAft>
          <a:spcPct val="0"/>
        </a:spcAft>
        <a:buFont typeface="Wingdings" charset="0"/>
        <a:buChar char="w"/>
        <a:tabLst>
          <a:tab pos="1484313" algn="l"/>
        </a:tabLst>
        <a:defRPr sz="2200">
          <a:solidFill>
            <a:schemeClr val="bg1"/>
          </a:solidFill>
          <a:latin typeface="+mn-lt"/>
          <a:ea typeface="ＭＳ Ｐゴシック" charset="0"/>
        </a:defRPr>
      </a:lvl3pPr>
      <a:lvl4pPr marL="1641475" indent="-277813" algn="l" rtl="0" fontAlgn="base">
        <a:spcBef>
          <a:spcPct val="20000"/>
        </a:spcBef>
        <a:spcAft>
          <a:spcPct val="0"/>
        </a:spcAft>
        <a:buChar char="–"/>
        <a:tabLst>
          <a:tab pos="1484313" algn="l"/>
        </a:tabLst>
        <a:defRPr>
          <a:solidFill>
            <a:schemeClr val="bg1"/>
          </a:solidFill>
          <a:latin typeface="+mn-lt"/>
          <a:ea typeface="ＭＳ Ｐゴシック" charset="0"/>
        </a:defRPr>
      </a:lvl4pPr>
      <a:lvl5pPr marL="1933575" indent="-177800" algn="l" rtl="0" fontAlgn="base">
        <a:spcBef>
          <a:spcPct val="20000"/>
        </a:spcBef>
        <a:spcAft>
          <a:spcPct val="0"/>
        </a:spcAft>
        <a:buChar char="•"/>
        <a:tabLst>
          <a:tab pos="1484313" algn="l"/>
        </a:tabLst>
        <a:defRPr>
          <a:solidFill>
            <a:schemeClr val="bg1"/>
          </a:solidFill>
          <a:latin typeface="+mn-lt"/>
          <a:ea typeface="ＭＳ Ｐゴシック" charset="0"/>
        </a:defRPr>
      </a:lvl5pPr>
      <a:lvl6pPr marL="2390775" indent="-177800" algn="l" rtl="0" eaLnBrk="1" fontAlgn="base" hangingPunct="1">
        <a:spcBef>
          <a:spcPct val="20000"/>
        </a:spcBef>
        <a:spcAft>
          <a:spcPct val="0"/>
        </a:spcAft>
        <a:buChar char="•"/>
        <a:tabLst>
          <a:tab pos="1484313" algn="l"/>
        </a:tabLst>
        <a:defRPr>
          <a:solidFill>
            <a:schemeClr val="bg1"/>
          </a:solidFill>
          <a:latin typeface="+mn-lt"/>
        </a:defRPr>
      </a:lvl6pPr>
      <a:lvl7pPr marL="2847975" indent="-177800" algn="l" rtl="0" eaLnBrk="1" fontAlgn="base" hangingPunct="1">
        <a:spcBef>
          <a:spcPct val="20000"/>
        </a:spcBef>
        <a:spcAft>
          <a:spcPct val="0"/>
        </a:spcAft>
        <a:buChar char="•"/>
        <a:tabLst>
          <a:tab pos="1484313" algn="l"/>
        </a:tabLst>
        <a:defRPr>
          <a:solidFill>
            <a:schemeClr val="bg1"/>
          </a:solidFill>
          <a:latin typeface="+mn-lt"/>
        </a:defRPr>
      </a:lvl7pPr>
      <a:lvl8pPr marL="3305175" indent="-177800" algn="l" rtl="0" eaLnBrk="1" fontAlgn="base" hangingPunct="1">
        <a:spcBef>
          <a:spcPct val="20000"/>
        </a:spcBef>
        <a:spcAft>
          <a:spcPct val="0"/>
        </a:spcAft>
        <a:buChar char="•"/>
        <a:tabLst>
          <a:tab pos="1484313" algn="l"/>
        </a:tabLst>
        <a:defRPr>
          <a:solidFill>
            <a:schemeClr val="bg1"/>
          </a:solidFill>
          <a:latin typeface="+mn-lt"/>
        </a:defRPr>
      </a:lvl8pPr>
      <a:lvl9pPr marL="3762375" indent="-177800" algn="l" rtl="0" eaLnBrk="1" fontAlgn="base" hangingPunct="1">
        <a:spcBef>
          <a:spcPct val="20000"/>
        </a:spcBef>
        <a:spcAft>
          <a:spcPct val="0"/>
        </a:spcAft>
        <a:buChar char="•"/>
        <a:tabLst>
          <a:tab pos="1484313" algn="l"/>
        </a:tabLst>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63849" name="Picture 9" descr="SE-Logo"/>
          <p:cNvPicPr>
            <a:picLocks noChangeAspect="1" noChangeArrowheads="1"/>
          </p:cNvPicPr>
          <p:nvPr/>
        </p:nvPicPr>
        <p:blipFill>
          <a:blip r:embed="rId10" cstate="email">
            <a:clrChange>
              <a:clrFrom>
                <a:srgbClr val="FDFDFD"/>
              </a:clrFrom>
              <a:clrTo>
                <a:srgbClr val="FDFDFD">
                  <a:alpha val="0"/>
                </a:srgbClr>
              </a:clrTo>
            </a:clrChange>
            <a:extLst>
              <a:ext uri="{28A0092B-C50C-407E-A947-70E740481C1C}">
                <a14:useLocalDpi xmlns:a14="http://schemas.microsoft.com/office/drawing/2010/main" val="0"/>
              </a:ext>
            </a:extLst>
          </a:blip>
          <a:srcRect/>
          <a:stretch>
            <a:fillRect/>
          </a:stretch>
        </p:blipFill>
        <p:spPr bwMode="auto">
          <a:xfrm>
            <a:off x="8001000" y="5819775"/>
            <a:ext cx="1109663" cy="1014413"/>
          </a:xfrm>
          <a:prstGeom prst="rect">
            <a:avLst/>
          </a:prstGeom>
          <a:noFill/>
          <a:extLst>
            <a:ext uri="{909E8E84-426E-40DD-AFC4-6F175D3DCCD1}">
              <a14:hiddenFill xmlns:a14="http://schemas.microsoft.com/office/drawing/2010/main">
                <a:solidFill>
                  <a:srgbClr val="FFFFFF"/>
                </a:solidFill>
              </a14:hiddenFill>
            </a:ext>
          </a:extLst>
        </p:spPr>
      </p:pic>
      <p:sp>
        <p:nvSpPr>
          <p:cNvPr id="163853" name="Title Placeholder 1"/>
          <p:cNvSpPr>
            <a:spLocks noGrp="1"/>
          </p:cNvSpPr>
          <p:nvPr>
            <p:ph type="title"/>
          </p:nvPr>
        </p:nvSpPr>
        <p:spPr bwMode="auto">
          <a:xfrm>
            <a:off x="76200" y="76200"/>
            <a:ext cx="8975725" cy="475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title style</a:t>
            </a:r>
            <a:endParaRPr lang="en-US" altLang="en-US" dirty="0"/>
          </a:p>
        </p:txBody>
      </p:sp>
      <p:sp>
        <p:nvSpPr>
          <p:cNvPr id="163854" name="Text Placeholder 2"/>
          <p:cNvSpPr>
            <a:spLocks noGrp="1"/>
          </p:cNvSpPr>
          <p:nvPr>
            <p:ph type="body" idx="1"/>
          </p:nvPr>
        </p:nvSpPr>
        <p:spPr bwMode="auto">
          <a:xfrm>
            <a:off x="182418" y="1051560"/>
            <a:ext cx="8305800" cy="18959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US" altLang="en-US" dirty="0"/>
          </a:p>
        </p:txBody>
      </p:sp>
      <p:sp>
        <p:nvSpPr>
          <p:cNvPr id="5" name="Slide Number Placeholder 5"/>
          <p:cNvSpPr>
            <a:spLocks noGrp="1"/>
          </p:cNvSpPr>
          <p:nvPr>
            <p:ph type="sldNum" sz="quarter" idx="4"/>
          </p:nvPr>
        </p:nvSpPr>
        <p:spPr>
          <a:xfrm>
            <a:off x="76200" y="6416675"/>
            <a:ext cx="2133600" cy="365125"/>
          </a:xfrm>
          <a:prstGeom prst="rect">
            <a:avLst/>
          </a:prstGeom>
        </p:spPr>
        <p:txBody>
          <a:bodyPr vert="horz" lIns="91440" tIns="45720" rIns="91440" bIns="45720" rtlCol="0" anchor="b"/>
          <a:lstStyle>
            <a:lvl1pPr algn="l" fontAlgn="auto">
              <a:lnSpc>
                <a:spcPct val="100000"/>
              </a:lnSpc>
              <a:spcBef>
                <a:spcPts val="0"/>
              </a:spcBef>
              <a:spcAft>
                <a:spcPts val="0"/>
              </a:spcAft>
              <a:buFontTx/>
              <a:buNone/>
              <a:defRPr sz="1400" b="1">
                <a:solidFill>
                  <a:srgbClr val="000099"/>
                </a:solidFill>
                <a:latin typeface="+mn-lt"/>
              </a:defRPr>
            </a:lvl1pPr>
          </a:lstStyle>
          <a:p>
            <a:pPr>
              <a:defRPr/>
            </a:pPr>
            <a:fld id="{85FDA83F-0ACD-4465-AFED-6581E00AB2D1}" type="slidenum">
              <a:rPr lang="en-US">
                <a:latin typeface="Arial"/>
                <a:ea typeface="+mn-ea"/>
                <a:cs typeface="+mn-cs"/>
              </a:rPr>
              <a:pPr>
                <a:defRPr/>
              </a:pPr>
              <a:t>‹#›</a:t>
            </a:fld>
            <a:endParaRPr lang="en-US">
              <a:latin typeface="Arial"/>
              <a:ea typeface="+mn-ea"/>
              <a:cs typeface="+mn-cs"/>
            </a:endParaRPr>
          </a:p>
        </p:txBody>
      </p:sp>
    </p:spTree>
    <p:extLst>
      <p:ext uri="{BB962C8B-B14F-4D97-AF65-F5344CB8AC3E}">
        <p14:creationId xmlns:p14="http://schemas.microsoft.com/office/powerpoint/2010/main" val="4113025814"/>
      </p:ext>
    </p:extLst>
  </p:cSld>
  <p:clrMap bg1="dk2" tx1="lt1" bg2="dk1" tx2="lt2" accent1="accent1" accent2="accent2" accent3="accent3" accent4="accent4" accent5="accent5" accent6="accent6" hlink="hlink" folHlink="folHlink"/>
  <p:sldLayoutIdLst>
    <p:sldLayoutId id="2147483689" r:id="rId1"/>
    <p:sldLayoutId id="2147483690" r:id="rId2"/>
    <p:sldLayoutId id="2147483691" r:id="rId3"/>
    <p:sldLayoutId id="2147483692" r:id="rId4"/>
    <p:sldLayoutId id="2147483693" r:id="rId5"/>
    <p:sldLayoutId id="2147483694" r:id="rId6"/>
    <p:sldLayoutId id="2147483695" r:id="rId7"/>
    <p:sldLayoutId id="2147483696" r:id="rId8"/>
  </p:sldLayoutIdLst>
  <p:transition/>
  <p:hf hdr="0" ftr="0" dt="0"/>
  <p:txStyles>
    <p:titleStyle>
      <a:lvl1pPr algn="l" rtl="0" eaLnBrk="1" fontAlgn="base" hangingPunct="1">
        <a:lnSpc>
          <a:spcPct val="89000"/>
        </a:lnSpc>
        <a:spcBef>
          <a:spcPct val="0"/>
        </a:spcBef>
        <a:spcAft>
          <a:spcPct val="0"/>
        </a:spcAft>
        <a:defRPr sz="2800" b="1">
          <a:solidFill>
            <a:srgbClr val="000000"/>
          </a:solidFill>
          <a:latin typeface="+mj-lt"/>
          <a:ea typeface="+mj-ea"/>
          <a:cs typeface="+mj-cs"/>
        </a:defRPr>
      </a:lvl1pPr>
      <a:lvl2pPr algn="l" rtl="0" eaLnBrk="1" fontAlgn="base" hangingPunct="1">
        <a:lnSpc>
          <a:spcPct val="89000"/>
        </a:lnSpc>
        <a:spcBef>
          <a:spcPct val="0"/>
        </a:spcBef>
        <a:spcAft>
          <a:spcPct val="0"/>
        </a:spcAft>
        <a:defRPr sz="2800" b="1">
          <a:solidFill>
            <a:srgbClr val="000000"/>
          </a:solidFill>
          <a:latin typeface="Arial" charset="0"/>
        </a:defRPr>
      </a:lvl2pPr>
      <a:lvl3pPr algn="l" rtl="0" eaLnBrk="1" fontAlgn="base" hangingPunct="1">
        <a:lnSpc>
          <a:spcPct val="89000"/>
        </a:lnSpc>
        <a:spcBef>
          <a:spcPct val="0"/>
        </a:spcBef>
        <a:spcAft>
          <a:spcPct val="0"/>
        </a:spcAft>
        <a:defRPr sz="2800" b="1">
          <a:solidFill>
            <a:srgbClr val="000000"/>
          </a:solidFill>
          <a:latin typeface="Arial" charset="0"/>
        </a:defRPr>
      </a:lvl3pPr>
      <a:lvl4pPr algn="l" rtl="0" eaLnBrk="1" fontAlgn="base" hangingPunct="1">
        <a:lnSpc>
          <a:spcPct val="89000"/>
        </a:lnSpc>
        <a:spcBef>
          <a:spcPct val="0"/>
        </a:spcBef>
        <a:spcAft>
          <a:spcPct val="0"/>
        </a:spcAft>
        <a:defRPr sz="2800" b="1">
          <a:solidFill>
            <a:srgbClr val="000000"/>
          </a:solidFill>
          <a:latin typeface="Arial" charset="0"/>
        </a:defRPr>
      </a:lvl4pPr>
      <a:lvl5pPr algn="l" rtl="0" eaLnBrk="1" fontAlgn="base" hangingPunct="1">
        <a:lnSpc>
          <a:spcPct val="89000"/>
        </a:lnSpc>
        <a:spcBef>
          <a:spcPct val="0"/>
        </a:spcBef>
        <a:spcAft>
          <a:spcPct val="0"/>
        </a:spcAft>
        <a:defRPr sz="2800" b="1">
          <a:solidFill>
            <a:srgbClr val="000000"/>
          </a:solidFill>
          <a:latin typeface="Arial" charset="0"/>
        </a:defRPr>
      </a:lvl5pPr>
      <a:lvl6pPr marL="457200" algn="l" rtl="0" eaLnBrk="1" fontAlgn="base" hangingPunct="1">
        <a:lnSpc>
          <a:spcPct val="89000"/>
        </a:lnSpc>
        <a:spcBef>
          <a:spcPct val="0"/>
        </a:spcBef>
        <a:spcAft>
          <a:spcPct val="0"/>
        </a:spcAft>
        <a:defRPr sz="2800" b="1">
          <a:solidFill>
            <a:srgbClr val="000000"/>
          </a:solidFill>
          <a:latin typeface="Arial" charset="0"/>
        </a:defRPr>
      </a:lvl6pPr>
      <a:lvl7pPr marL="914400" algn="l" rtl="0" eaLnBrk="1" fontAlgn="base" hangingPunct="1">
        <a:lnSpc>
          <a:spcPct val="89000"/>
        </a:lnSpc>
        <a:spcBef>
          <a:spcPct val="0"/>
        </a:spcBef>
        <a:spcAft>
          <a:spcPct val="0"/>
        </a:spcAft>
        <a:defRPr sz="2800" b="1">
          <a:solidFill>
            <a:srgbClr val="000000"/>
          </a:solidFill>
          <a:latin typeface="Arial" charset="0"/>
        </a:defRPr>
      </a:lvl7pPr>
      <a:lvl8pPr marL="1371600" algn="l" rtl="0" eaLnBrk="1" fontAlgn="base" hangingPunct="1">
        <a:lnSpc>
          <a:spcPct val="89000"/>
        </a:lnSpc>
        <a:spcBef>
          <a:spcPct val="0"/>
        </a:spcBef>
        <a:spcAft>
          <a:spcPct val="0"/>
        </a:spcAft>
        <a:defRPr sz="2800" b="1">
          <a:solidFill>
            <a:srgbClr val="000000"/>
          </a:solidFill>
          <a:latin typeface="Arial" charset="0"/>
        </a:defRPr>
      </a:lvl8pPr>
      <a:lvl9pPr marL="1828800" algn="l" rtl="0" eaLnBrk="1" fontAlgn="base" hangingPunct="1">
        <a:lnSpc>
          <a:spcPct val="89000"/>
        </a:lnSpc>
        <a:spcBef>
          <a:spcPct val="0"/>
        </a:spcBef>
        <a:spcAft>
          <a:spcPct val="0"/>
        </a:spcAft>
        <a:defRPr sz="2800" b="1">
          <a:solidFill>
            <a:srgbClr val="000000"/>
          </a:solidFill>
          <a:latin typeface="Arial" charset="0"/>
        </a:defRPr>
      </a:lvl9pPr>
    </p:titleStyle>
    <p:bodyStyle>
      <a:lvl1pPr marL="230188" indent="-230188" algn="l" rtl="0" eaLnBrk="1" fontAlgn="base" hangingPunct="1">
        <a:spcBef>
          <a:spcPct val="25000"/>
        </a:spcBef>
        <a:spcAft>
          <a:spcPct val="0"/>
        </a:spcAft>
        <a:buFont typeface="Wingdings" pitchFamily="2" charset="2"/>
        <a:buChar char="§"/>
        <a:tabLst>
          <a:tab pos="1484313" algn="l"/>
        </a:tabLst>
        <a:defRPr sz="2800">
          <a:solidFill>
            <a:srgbClr val="000000"/>
          </a:solidFill>
          <a:latin typeface="+mn-lt"/>
          <a:ea typeface="+mn-ea"/>
          <a:cs typeface="+mn-cs"/>
        </a:defRPr>
      </a:lvl1pPr>
      <a:lvl2pPr marL="461963" indent="-231775" algn="l" rtl="0" eaLnBrk="1" fontAlgn="base" hangingPunct="1">
        <a:spcBef>
          <a:spcPct val="0"/>
        </a:spcBef>
        <a:spcAft>
          <a:spcPct val="0"/>
        </a:spcAft>
        <a:buChar char="•"/>
        <a:tabLst>
          <a:tab pos="1484313" algn="l"/>
        </a:tabLst>
        <a:defRPr sz="2400" b="1" i="1">
          <a:solidFill>
            <a:srgbClr val="3333CC"/>
          </a:solidFill>
          <a:latin typeface="+mn-lt"/>
        </a:defRPr>
      </a:lvl2pPr>
      <a:lvl3pPr marL="684213" indent="-222250" algn="l" rtl="0" eaLnBrk="1" fontAlgn="base" hangingPunct="1">
        <a:spcBef>
          <a:spcPct val="0"/>
        </a:spcBef>
        <a:spcAft>
          <a:spcPct val="0"/>
        </a:spcAft>
        <a:buFont typeface="Wingdings" pitchFamily="2" charset="2"/>
        <a:buChar char="w"/>
        <a:tabLst>
          <a:tab pos="1484313" algn="l"/>
        </a:tabLst>
        <a:defRPr sz="2200">
          <a:solidFill>
            <a:schemeClr val="bg1"/>
          </a:solidFill>
          <a:latin typeface="+mn-lt"/>
        </a:defRPr>
      </a:lvl3pPr>
      <a:lvl4pPr marL="914400" indent="-230188" algn="l" rtl="0" eaLnBrk="1" fontAlgn="base" hangingPunct="1">
        <a:spcBef>
          <a:spcPct val="20000"/>
        </a:spcBef>
        <a:spcAft>
          <a:spcPct val="0"/>
        </a:spcAft>
        <a:buChar char="–"/>
        <a:tabLst>
          <a:tab pos="1484313" algn="l"/>
        </a:tabLst>
        <a:defRPr>
          <a:solidFill>
            <a:schemeClr val="bg1"/>
          </a:solidFill>
          <a:latin typeface="+mn-lt"/>
        </a:defRPr>
      </a:lvl4pPr>
      <a:lvl5pPr marL="1144588" indent="-230188" algn="l" rtl="0" eaLnBrk="1" fontAlgn="base" hangingPunct="1">
        <a:spcBef>
          <a:spcPct val="20000"/>
        </a:spcBef>
        <a:spcAft>
          <a:spcPct val="0"/>
        </a:spcAft>
        <a:buChar char="•"/>
        <a:tabLst>
          <a:tab pos="1484313" algn="l"/>
        </a:tabLst>
        <a:defRPr>
          <a:solidFill>
            <a:schemeClr val="bg1"/>
          </a:solidFill>
          <a:latin typeface="+mn-lt"/>
        </a:defRPr>
      </a:lvl5pPr>
      <a:lvl6pPr marL="2390775" indent="-177800" algn="l" rtl="0" eaLnBrk="1" fontAlgn="base" hangingPunct="1">
        <a:spcBef>
          <a:spcPct val="20000"/>
        </a:spcBef>
        <a:spcAft>
          <a:spcPct val="0"/>
        </a:spcAft>
        <a:buChar char="•"/>
        <a:tabLst>
          <a:tab pos="1484313" algn="l"/>
        </a:tabLst>
        <a:defRPr>
          <a:solidFill>
            <a:schemeClr val="bg1"/>
          </a:solidFill>
          <a:latin typeface="+mn-lt"/>
        </a:defRPr>
      </a:lvl6pPr>
      <a:lvl7pPr marL="2847975" indent="-177800" algn="l" rtl="0" eaLnBrk="1" fontAlgn="base" hangingPunct="1">
        <a:spcBef>
          <a:spcPct val="20000"/>
        </a:spcBef>
        <a:spcAft>
          <a:spcPct val="0"/>
        </a:spcAft>
        <a:buChar char="•"/>
        <a:tabLst>
          <a:tab pos="1484313" algn="l"/>
        </a:tabLst>
        <a:defRPr>
          <a:solidFill>
            <a:schemeClr val="bg1"/>
          </a:solidFill>
          <a:latin typeface="+mn-lt"/>
        </a:defRPr>
      </a:lvl7pPr>
      <a:lvl8pPr marL="3305175" indent="-177800" algn="l" rtl="0" eaLnBrk="1" fontAlgn="base" hangingPunct="1">
        <a:spcBef>
          <a:spcPct val="20000"/>
        </a:spcBef>
        <a:spcAft>
          <a:spcPct val="0"/>
        </a:spcAft>
        <a:buChar char="•"/>
        <a:tabLst>
          <a:tab pos="1484313" algn="l"/>
        </a:tabLst>
        <a:defRPr>
          <a:solidFill>
            <a:schemeClr val="bg1"/>
          </a:solidFill>
          <a:latin typeface="+mn-lt"/>
        </a:defRPr>
      </a:lvl8pPr>
      <a:lvl9pPr marL="3762375" indent="-177800" algn="l" rtl="0" eaLnBrk="1" fontAlgn="base" hangingPunct="1">
        <a:spcBef>
          <a:spcPct val="20000"/>
        </a:spcBef>
        <a:spcAft>
          <a:spcPct val="0"/>
        </a:spcAft>
        <a:buChar char="•"/>
        <a:tabLst>
          <a:tab pos="1484313" algn="l"/>
        </a:tabLst>
        <a:defRPr>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5" Type="http://schemas.openxmlformats.org/officeDocument/2006/relationships/hyperlink" Target="https://commons.wikimedia.org/w/index.php?curid=3526338" TargetMode="External"/><Relationship Id="rId4" Type="http://schemas.openxmlformats.org/officeDocument/2006/relationships/image" Target="file://localhost/Users/bryan/Work/RIT/Courseware/SWEN-261/git_repo/course%20development/content/Process/Appreciate%20for%20SDLC/640px-Scrum_process.svg.p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p:cNvSpPr>
            <a:spLocks noGrp="1"/>
          </p:cNvSpPr>
          <p:nvPr>
            <p:ph type="sldNum" sz="quarter" idx="10"/>
          </p:nvPr>
        </p:nvSpPr>
        <p:spPr/>
        <p:txBody>
          <a:bodyPr/>
          <a:lstStyle/>
          <a:p>
            <a:pPr>
              <a:defRPr/>
            </a:pPr>
            <a:fld id="{E141EF65-D2E0-E648-A5D1-3489287BA505}" type="slidenum">
              <a:rPr lang="en-US"/>
              <a:pPr>
                <a:defRPr/>
              </a:pPr>
              <a:t>1</a:t>
            </a:fld>
            <a:endParaRPr lang="en-US"/>
          </a:p>
        </p:txBody>
      </p:sp>
      <p:sp>
        <p:nvSpPr>
          <p:cNvPr id="15362" name="Slide Number Placeholder 3"/>
          <p:cNvSpPr txBox="1">
            <a:spLocks noGrp="1"/>
          </p:cNvSpPr>
          <p:nvPr/>
        </p:nvSpPr>
        <p:spPr bwMode="auto">
          <a:xfrm>
            <a:off x="457200" y="6356350"/>
            <a:ext cx="2133600" cy="365125"/>
          </a:xfrm>
          <a:prstGeom prst="rect">
            <a:avLst/>
          </a:prstGeom>
          <a:noFill/>
          <a:ln>
            <a:miter lim="800000"/>
            <a:headEnd/>
            <a:tailEnd/>
          </a:ln>
        </p:spPr>
        <p:txBody>
          <a:bodyPr anchor="b"/>
          <a:lstStyle/>
          <a:p>
            <a:pPr algn="r">
              <a:defRPr/>
            </a:pPr>
            <a:endParaRPr lang="en-US" sz="1400" b="1">
              <a:solidFill>
                <a:srgbClr val="000099"/>
              </a:solidFill>
              <a:latin typeface="+mn-lt"/>
              <a:ea typeface="+mn-ea"/>
              <a:cs typeface="+mn-cs"/>
            </a:endParaRPr>
          </a:p>
          <a:p>
            <a:pPr algn="r">
              <a:defRPr/>
            </a:pPr>
            <a:endParaRPr lang="en-US" sz="1400" b="1">
              <a:solidFill>
                <a:srgbClr val="000099"/>
              </a:solidFill>
              <a:latin typeface="+mn-lt"/>
              <a:ea typeface="+mn-ea"/>
              <a:cs typeface="+mn-cs"/>
            </a:endParaRPr>
          </a:p>
        </p:txBody>
      </p:sp>
      <p:sp>
        <p:nvSpPr>
          <p:cNvPr id="3075" name="Rectangle 2"/>
          <p:cNvSpPr>
            <a:spLocks noChangeArrowheads="1"/>
          </p:cNvSpPr>
          <p:nvPr/>
        </p:nvSpPr>
        <p:spPr bwMode="auto">
          <a:xfrm>
            <a:off x="76200" y="4591050"/>
            <a:ext cx="3317875" cy="177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63500" tIns="25400" rIns="63500" bIns="25400">
            <a:spAutoFit/>
          </a:bodyPr>
          <a:lstStyle/>
          <a:p>
            <a:pPr eaLnBrk="0" hangingPunct="0"/>
            <a:r>
              <a:rPr lang="en-US" b="1" dirty="0">
                <a:solidFill>
                  <a:srgbClr val="000099"/>
                </a:solidFill>
                <a:latin typeface="Calibri" charset="0"/>
              </a:rPr>
              <a:t>SWEN-610</a:t>
            </a:r>
          </a:p>
          <a:p>
            <a:pPr eaLnBrk="0" hangingPunct="0"/>
            <a:r>
              <a:rPr lang="en-US" b="1" dirty="0">
                <a:solidFill>
                  <a:srgbClr val="000099"/>
                </a:solidFill>
                <a:latin typeface="Calibri" charset="0"/>
              </a:rPr>
              <a:t>Introduction to Software Engineering</a:t>
            </a:r>
          </a:p>
          <a:p>
            <a:pPr eaLnBrk="0" hangingPunct="0">
              <a:spcBef>
                <a:spcPct val="50000"/>
              </a:spcBef>
            </a:pPr>
            <a:r>
              <a:rPr lang="en-US" sz="1600" b="1" dirty="0">
                <a:solidFill>
                  <a:srgbClr val="000099"/>
                </a:solidFill>
                <a:latin typeface="Calibri" charset="0"/>
              </a:rPr>
              <a:t>Department of Software Engineering</a:t>
            </a:r>
          </a:p>
          <a:p>
            <a:pPr eaLnBrk="0" hangingPunct="0"/>
            <a:r>
              <a:rPr lang="en-US" sz="1600" b="1" dirty="0">
                <a:solidFill>
                  <a:srgbClr val="000099"/>
                </a:solidFill>
                <a:latin typeface="Calibri" charset="0"/>
              </a:rPr>
              <a:t>Rochester Institute of Technology</a:t>
            </a:r>
          </a:p>
        </p:txBody>
      </p:sp>
      <p:sp>
        <p:nvSpPr>
          <p:cNvPr id="3076" name="Text Box 5"/>
          <p:cNvSpPr txBox="1">
            <a:spLocks noChangeArrowheads="1"/>
          </p:cNvSpPr>
          <p:nvPr/>
        </p:nvSpPr>
        <p:spPr bwMode="auto">
          <a:xfrm>
            <a:off x="76200" y="76200"/>
            <a:ext cx="310197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lnSpc>
                <a:spcPct val="120000"/>
              </a:lnSpc>
              <a:spcBef>
                <a:spcPct val="50000"/>
              </a:spcBef>
              <a:buFont typeface="Wingdings" charset="0"/>
              <a:defRPr sz="2400">
                <a:solidFill>
                  <a:srgbClr val="000000"/>
                </a:solidFill>
                <a:latin typeface="Arial" charset="0"/>
                <a:ea typeface="ＭＳ Ｐゴシック" charset="0"/>
                <a:cs typeface="ＭＳ Ｐゴシック" charset="0"/>
              </a:defRPr>
            </a:lvl1pPr>
            <a:lvl2pPr marL="742950" indent="-285750" eaLnBrk="0" hangingPunct="0">
              <a:lnSpc>
                <a:spcPct val="120000"/>
              </a:lnSpc>
              <a:spcBef>
                <a:spcPct val="50000"/>
              </a:spcBef>
              <a:buFont typeface="Wingdings" charset="0"/>
              <a:defRPr sz="2400">
                <a:solidFill>
                  <a:srgbClr val="000000"/>
                </a:solidFill>
                <a:latin typeface="Arial" charset="0"/>
                <a:ea typeface="ＭＳ Ｐゴシック" charset="0"/>
              </a:defRPr>
            </a:lvl2pPr>
            <a:lvl3pPr marL="11430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3pPr>
            <a:lvl4pPr marL="16002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4pPr>
            <a:lvl5pPr marL="2057400" indent="-228600" eaLnBrk="0" hangingPunct="0">
              <a:lnSpc>
                <a:spcPct val="120000"/>
              </a:lnSpc>
              <a:spcBef>
                <a:spcPct val="50000"/>
              </a:spcBef>
              <a:buFont typeface="Wingdings" charset="0"/>
              <a:defRPr sz="2400">
                <a:solidFill>
                  <a:srgbClr val="000000"/>
                </a:solidFill>
                <a:latin typeface="Arial" charset="0"/>
                <a:ea typeface="ＭＳ Ｐゴシック" charset="0"/>
              </a:defRPr>
            </a:lvl5pPr>
            <a:lvl6pPr marL="25146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6pPr>
            <a:lvl7pPr marL="29718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7pPr>
            <a:lvl8pPr marL="34290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8pPr>
            <a:lvl9pPr marL="3886200" indent="-228600" eaLnBrk="0" fontAlgn="base" hangingPunct="0">
              <a:lnSpc>
                <a:spcPct val="120000"/>
              </a:lnSpc>
              <a:spcBef>
                <a:spcPct val="50000"/>
              </a:spcBef>
              <a:spcAft>
                <a:spcPct val="0"/>
              </a:spcAft>
              <a:buFont typeface="Wingdings" charset="0"/>
              <a:defRPr sz="2400">
                <a:solidFill>
                  <a:srgbClr val="000000"/>
                </a:solidFill>
                <a:latin typeface="Arial" charset="0"/>
                <a:ea typeface="ＭＳ Ｐゴシック" charset="0"/>
              </a:defRPr>
            </a:lvl9pPr>
          </a:lstStyle>
          <a:p>
            <a:pPr>
              <a:lnSpc>
                <a:spcPct val="100000"/>
              </a:lnSpc>
              <a:spcBef>
                <a:spcPct val="0"/>
              </a:spcBef>
              <a:buFontTx/>
              <a:buNone/>
            </a:pPr>
            <a:r>
              <a:rPr lang="en-US" sz="3600" b="1">
                <a:latin typeface="Calibri" charset="0"/>
              </a:rPr>
              <a:t>Sprint Planning</a:t>
            </a:r>
          </a:p>
        </p:txBody>
      </p:sp>
      <p:pic>
        <p:nvPicPr>
          <p:cNvPr id="7" name="640px-Scrum_process.svg.png" descr="/Users/bryan/Work/RIT/Courseware/SWEN-261/git_repo/course development/content/Process/Appreciate for SDLC/640px-Scrum_process.svg.png"/>
          <p:cNvPicPr>
            <a:picLocks noChangeAspect="1"/>
          </p:cNvPicPr>
          <p:nvPr/>
        </p:nvPicPr>
        <p:blipFill>
          <a:blip r:embed="rId3" r:link="rId4">
            <a:extLst>
              <a:ext uri="{28A0092B-C50C-407E-A947-70E740481C1C}">
                <a14:useLocalDpi xmlns:a14="http://schemas.microsoft.com/office/drawing/2010/main" val="0"/>
              </a:ext>
            </a:extLst>
          </a:blip>
          <a:stretch>
            <a:fillRect/>
          </a:stretch>
        </p:blipFill>
        <p:spPr>
          <a:xfrm>
            <a:off x="1529015" y="1459260"/>
            <a:ext cx="6096000" cy="3048000"/>
          </a:xfrm>
          <a:prstGeom prst="rect">
            <a:avLst/>
          </a:prstGeom>
        </p:spPr>
      </p:pic>
      <p:sp>
        <p:nvSpPr>
          <p:cNvPr id="8" name="Rectangle 7"/>
          <p:cNvSpPr/>
          <p:nvPr/>
        </p:nvSpPr>
        <p:spPr>
          <a:xfrm>
            <a:off x="4089400" y="4394893"/>
            <a:ext cx="4572000" cy="235962"/>
          </a:xfrm>
          <a:prstGeom prst="rect">
            <a:avLst/>
          </a:prstGeom>
        </p:spPr>
        <p:txBody>
          <a:bodyPr>
            <a:spAutoFit/>
          </a:bodyPr>
          <a:lstStyle/>
          <a:p>
            <a:r>
              <a:rPr lang="en-US" sz="800" dirty="0"/>
              <a:t>By </a:t>
            </a:r>
            <a:r>
              <a:rPr lang="en-US" sz="800" dirty="0" err="1"/>
              <a:t>Lakeworks</a:t>
            </a:r>
            <a:r>
              <a:rPr lang="en-US" sz="800" dirty="0"/>
              <a:t> - Own work, GFDL, </a:t>
            </a:r>
            <a:r>
              <a:rPr lang="en-US" sz="800" dirty="0">
                <a:hlinkClick r:id="rId5"/>
              </a:rPr>
              <a:t>https://</a:t>
            </a:r>
            <a:r>
              <a:rPr lang="en-US" sz="800" dirty="0" err="1">
                <a:hlinkClick r:id="rId5"/>
              </a:rPr>
              <a:t>commons.wikimedia.org</a:t>
            </a:r>
            <a:r>
              <a:rPr lang="en-US" sz="800" dirty="0">
                <a:hlinkClick r:id="rId5"/>
              </a:rPr>
              <a:t>/w/</a:t>
            </a:r>
            <a:r>
              <a:rPr lang="en-US" sz="800" dirty="0" err="1">
                <a:hlinkClick r:id="rId5"/>
              </a:rPr>
              <a:t>index.php?curid</a:t>
            </a:r>
            <a:r>
              <a:rPr lang="en-US" sz="800" dirty="0">
                <a:hlinkClick r:id="rId5"/>
              </a:rPr>
              <a:t>=3526338</a:t>
            </a:r>
            <a:endParaRPr lang="en-US" sz="800"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475836"/>
          </a:xfrm>
        </p:spPr>
        <p:txBody>
          <a:bodyPr>
            <a:spAutoFit/>
          </a:bodyPr>
          <a:lstStyle/>
          <a:p>
            <a:r>
              <a:rPr lang="en-US" dirty="0">
                <a:latin typeface="Arial" charset="0"/>
              </a:rPr>
              <a:t>A sprint holds a mini-waterfall of activities</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10</a:t>
            </a:fld>
            <a:endParaRPr lang="en-US"/>
          </a:p>
        </p:txBody>
      </p:sp>
      <p:grpSp>
        <p:nvGrpSpPr>
          <p:cNvPr id="15" name="Group 14"/>
          <p:cNvGrpSpPr/>
          <p:nvPr/>
        </p:nvGrpSpPr>
        <p:grpSpPr>
          <a:xfrm>
            <a:off x="4168140" y="2539543"/>
            <a:ext cx="1117600" cy="400110"/>
            <a:chOff x="774700" y="3124200"/>
            <a:chExt cx="1117600" cy="400110"/>
          </a:xfrm>
        </p:grpSpPr>
        <p:sp>
          <p:nvSpPr>
            <p:cNvPr id="16" name="TextBox 15"/>
            <p:cNvSpPr txBox="1"/>
            <p:nvPr/>
          </p:nvSpPr>
          <p:spPr>
            <a:xfrm>
              <a:off x="965451" y="3124200"/>
              <a:ext cx="736099" cy="400110"/>
            </a:xfrm>
            <a:prstGeom prst="rect">
              <a:avLst/>
            </a:prstGeom>
            <a:noFill/>
          </p:spPr>
          <p:txBody>
            <a:bodyPr vert="horz" wrap="none" lIns="91440" tIns="91440" bIns="91440" rtlCol="0">
              <a:spAutoFit/>
            </a:bodyPr>
            <a:lstStyle/>
            <a:p>
              <a:pPr algn="ctr"/>
              <a:r>
                <a:rPr lang="en-US" sz="1400" b="1" dirty="0">
                  <a:solidFill>
                    <a:srgbClr val="0000FF"/>
                  </a:solidFill>
                </a:rPr>
                <a:t>In </a:t>
              </a:r>
              <a:r>
                <a:rPr lang="en-US" sz="1400" b="1" dirty="0" err="1">
                  <a:solidFill>
                    <a:srgbClr val="0000FF"/>
                  </a:solidFill>
                </a:rPr>
                <a:t>Dev</a:t>
              </a:r>
              <a:endParaRPr lang="en-US" sz="1400" b="1" dirty="0">
                <a:solidFill>
                  <a:srgbClr val="0000FF"/>
                </a:solidFill>
              </a:endParaRPr>
            </a:p>
          </p:txBody>
        </p:sp>
        <p:cxnSp>
          <p:nvCxnSpPr>
            <p:cNvPr id="17" name="Straight Connector 1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 name="Group 23"/>
          <p:cNvGrpSpPr/>
          <p:nvPr/>
        </p:nvGrpSpPr>
        <p:grpSpPr>
          <a:xfrm>
            <a:off x="6621780" y="2539543"/>
            <a:ext cx="1117600" cy="400110"/>
            <a:chOff x="774700" y="3124200"/>
            <a:chExt cx="1117600" cy="400110"/>
          </a:xfrm>
        </p:grpSpPr>
        <p:sp>
          <p:nvSpPr>
            <p:cNvPr id="25" name="TextBox 24"/>
            <p:cNvSpPr txBox="1"/>
            <p:nvPr/>
          </p:nvSpPr>
          <p:spPr>
            <a:xfrm>
              <a:off x="958539" y="3124200"/>
              <a:ext cx="749925" cy="400110"/>
            </a:xfrm>
            <a:prstGeom prst="rect">
              <a:avLst/>
            </a:prstGeom>
            <a:noFill/>
          </p:spPr>
          <p:txBody>
            <a:bodyPr vert="horz" wrap="none" lIns="91440" tIns="91440" bIns="91440" rtlCol="0">
              <a:spAutoFit/>
            </a:bodyPr>
            <a:lstStyle/>
            <a:p>
              <a:pPr algn="ctr"/>
              <a:r>
                <a:rPr lang="en-US" sz="1400" b="1" dirty="0">
                  <a:solidFill>
                    <a:srgbClr val="0000FF"/>
                  </a:solidFill>
                </a:rPr>
                <a:t>In Test</a:t>
              </a:r>
            </a:p>
          </p:txBody>
        </p:sp>
        <p:cxnSp>
          <p:nvCxnSpPr>
            <p:cNvPr id="26" name="Straight Connector 25"/>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oup 26"/>
          <p:cNvGrpSpPr/>
          <p:nvPr/>
        </p:nvGrpSpPr>
        <p:grpSpPr>
          <a:xfrm>
            <a:off x="5394960" y="2336800"/>
            <a:ext cx="1117600" cy="615553"/>
            <a:chOff x="774700" y="2933700"/>
            <a:chExt cx="1117600" cy="615553"/>
          </a:xfrm>
        </p:grpSpPr>
        <p:sp>
          <p:nvSpPr>
            <p:cNvPr id="28" name="TextBox 27"/>
            <p:cNvSpPr txBox="1"/>
            <p:nvPr/>
          </p:nvSpPr>
          <p:spPr>
            <a:xfrm>
              <a:off x="914155" y="2933700"/>
              <a:ext cx="838691" cy="615553"/>
            </a:xfrm>
            <a:prstGeom prst="rect">
              <a:avLst/>
            </a:prstGeom>
            <a:noFill/>
          </p:spPr>
          <p:txBody>
            <a:bodyPr vert="horz" wrap="none" lIns="91440" tIns="91440" bIns="91440" rtlCol="0">
              <a:spAutoFit/>
            </a:bodyPr>
            <a:lstStyle/>
            <a:p>
              <a:pPr algn="ctr"/>
              <a:r>
                <a:rPr lang="en-US" sz="1400" b="1" dirty="0"/>
                <a:t>Ready</a:t>
              </a:r>
              <a:br>
                <a:rPr lang="en-US" sz="1400" b="1" dirty="0"/>
              </a:br>
              <a:r>
                <a:rPr lang="en-US" sz="1400" b="1" dirty="0"/>
                <a:t>for Test</a:t>
              </a:r>
            </a:p>
          </p:txBody>
        </p:sp>
        <p:cxnSp>
          <p:nvCxnSpPr>
            <p:cNvPr id="29" name="Straight Connector 28"/>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29"/>
          <p:cNvGrpSpPr/>
          <p:nvPr/>
        </p:nvGrpSpPr>
        <p:grpSpPr>
          <a:xfrm>
            <a:off x="7848600" y="2539543"/>
            <a:ext cx="1117600" cy="400110"/>
            <a:chOff x="774700" y="3124200"/>
            <a:chExt cx="1117600" cy="400110"/>
          </a:xfrm>
        </p:grpSpPr>
        <p:sp>
          <p:nvSpPr>
            <p:cNvPr id="31" name="TextBox 30"/>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t>Done</a:t>
              </a:r>
            </a:p>
          </p:txBody>
        </p:sp>
        <p:cxnSp>
          <p:nvCxnSpPr>
            <p:cNvPr id="32" name="Straight Connector 31"/>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Rectangle 38"/>
          <p:cNvSpPr/>
          <p:nvPr/>
        </p:nvSpPr>
        <p:spPr bwMode="auto">
          <a:xfrm>
            <a:off x="2781300" y="31115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40" name="Rectangle 39"/>
          <p:cNvSpPr/>
          <p:nvPr/>
        </p:nvSpPr>
        <p:spPr bwMode="auto">
          <a:xfrm>
            <a:off x="2781300" y="351971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41" name="Rectangle 40"/>
          <p:cNvSpPr/>
          <p:nvPr/>
        </p:nvSpPr>
        <p:spPr bwMode="auto">
          <a:xfrm>
            <a:off x="1346200" y="311512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42" name="Rectangle 41"/>
          <p:cNvSpPr/>
          <p:nvPr/>
        </p:nvSpPr>
        <p:spPr bwMode="auto">
          <a:xfrm>
            <a:off x="2781300" y="394244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43" name="Rectangle 42"/>
          <p:cNvSpPr/>
          <p:nvPr/>
        </p:nvSpPr>
        <p:spPr bwMode="auto">
          <a:xfrm>
            <a:off x="2781300" y="4350656"/>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44" name="Rectangle 43"/>
          <p:cNvSpPr/>
          <p:nvPr/>
        </p:nvSpPr>
        <p:spPr bwMode="auto">
          <a:xfrm>
            <a:off x="1346200" y="47715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grpSp>
        <p:nvGrpSpPr>
          <p:cNvPr id="45" name="Group 44"/>
          <p:cNvGrpSpPr/>
          <p:nvPr/>
        </p:nvGrpSpPr>
        <p:grpSpPr>
          <a:xfrm>
            <a:off x="1244600" y="2336800"/>
            <a:ext cx="1117600" cy="615553"/>
            <a:chOff x="774700" y="2933700"/>
            <a:chExt cx="1117600" cy="615553"/>
          </a:xfrm>
        </p:grpSpPr>
        <p:sp>
          <p:nvSpPr>
            <p:cNvPr id="46" name="TextBox 45"/>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47" name="Straight Connector 4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Group 47"/>
          <p:cNvGrpSpPr/>
          <p:nvPr/>
        </p:nvGrpSpPr>
        <p:grpSpPr>
          <a:xfrm>
            <a:off x="2679700" y="2336800"/>
            <a:ext cx="1117600" cy="615553"/>
            <a:chOff x="774700" y="2933700"/>
            <a:chExt cx="1117600" cy="615553"/>
          </a:xfrm>
        </p:grpSpPr>
        <p:sp>
          <p:nvSpPr>
            <p:cNvPr id="49" name="TextBox 48"/>
            <p:cNvSpPr txBox="1"/>
            <p:nvPr/>
          </p:nvSpPr>
          <p:spPr>
            <a:xfrm>
              <a:off x="891957" y="2933700"/>
              <a:ext cx="883087" cy="615553"/>
            </a:xfrm>
            <a:prstGeom prst="rect">
              <a:avLst/>
            </a:prstGeom>
            <a:noFill/>
            <a:ln>
              <a:noFill/>
            </a:ln>
          </p:spPr>
          <p:txBody>
            <a:bodyPr vert="horz" wrap="none" lIns="91440" tIns="91440" bIns="91440" rtlCol="0">
              <a:spAutoFit/>
            </a:bodyPr>
            <a:lstStyle/>
            <a:p>
              <a:pPr algn="ctr"/>
              <a:r>
                <a:rPr lang="en-US" sz="1400" b="1" dirty="0"/>
                <a:t>Sprint</a:t>
              </a:r>
              <a:br>
                <a:rPr lang="en-US" sz="1400" b="1" dirty="0"/>
              </a:br>
              <a:r>
                <a:rPr lang="en-US" sz="1400" b="1" dirty="0"/>
                <a:t>Backlog</a:t>
              </a:r>
            </a:p>
          </p:txBody>
        </p:sp>
        <p:cxnSp>
          <p:nvCxnSpPr>
            <p:cNvPr id="50" name="Straight Connector 49"/>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 name="Rectangle 50"/>
          <p:cNvSpPr/>
          <p:nvPr/>
        </p:nvSpPr>
        <p:spPr bwMode="auto">
          <a:xfrm>
            <a:off x="1346200" y="51797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52" name="Rectangle 51"/>
          <p:cNvSpPr/>
          <p:nvPr/>
        </p:nvSpPr>
        <p:spPr bwMode="auto">
          <a:xfrm>
            <a:off x="1346200" y="55880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53" name="Oval 52"/>
          <p:cNvSpPr/>
          <p:nvPr/>
        </p:nvSpPr>
        <p:spPr bwMode="auto">
          <a:xfrm>
            <a:off x="1752600" y="61468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4" name="Oval 53"/>
          <p:cNvSpPr/>
          <p:nvPr/>
        </p:nvSpPr>
        <p:spPr bwMode="auto">
          <a:xfrm>
            <a:off x="1752600" y="62992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5" name="Oval 54"/>
          <p:cNvSpPr/>
          <p:nvPr/>
        </p:nvSpPr>
        <p:spPr bwMode="auto">
          <a:xfrm>
            <a:off x="1752600" y="64516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6" name="Rectangle 55"/>
          <p:cNvSpPr/>
          <p:nvPr/>
        </p:nvSpPr>
        <p:spPr bwMode="auto">
          <a:xfrm>
            <a:off x="1346200" y="35396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57" name="Rectangle 56"/>
          <p:cNvSpPr/>
          <p:nvPr/>
        </p:nvSpPr>
        <p:spPr bwMode="auto">
          <a:xfrm>
            <a:off x="1346200" y="39478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58" name="Rectangle 57"/>
          <p:cNvSpPr/>
          <p:nvPr/>
        </p:nvSpPr>
        <p:spPr bwMode="auto">
          <a:xfrm>
            <a:off x="1346200" y="43561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
        <p:nvSpPr>
          <p:cNvPr id="59" name="Rounded Rectangle 58"/>
          <p:cNvSpPr/>
          <p:nvPr/>
        </p:nvSpPr>
        <p:spPr bwMode="auto">
          <a:xfrm>
            <a:off x="228600" y="1222136"/>
            <a:ext cx="1600200" cy="476726"/>
          </a:xfrm>
          <a:prstGeom prst="roundRect">
            <a:avLst/>
          </a:prstGeom>
          <a:solidFill>
            <a:srgbClr val="CC0000">
              <a:alpha val="25000"/>
            </a:srgbClr>
          </a:solidFill>
          <a:ln w="38100" cmpd="sng">
            <a:solidFill>
              <a:srgbClr val="FF3300"/>
            </a:solidFill>
          </a:ln>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Requirements</a:t>
            </a:r>
          </a:p>
        </p:txBody>
      </p:sp>
      <p:sp>
        <p:nvSpPr>
          <p:cNvPr id="64" name="Rounded Rectangle 63"/>
          <p:cNvSpPr/>
          <p:nvPr/>
        </p:nvSpPr>
        <p:spPr bwMode="auto">
          <a:xfrm>
            <a:off x="2006600" y="1222136"/>
            <a:ext cx="1600200" cy="476726"/>
          </a:xfrm>
          <a:prstGeom prst="roundRect">
            <a:avLst/>
          </a:prstGeom>
          <a:solidFill>
            <a:srgbClr val="660066">
              <a:alpha val="25000"/>
            </a:srgbClr>
          </a:solidFill>
          <a:ln w="38100" cmpd="sng">
            <a:solidFill>
              <a:srgbClr val="660066"/>
            </a:solidFill>
          </a:ln>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Design</a:t>
            </a:r>
          </a:p>
        </p:txBody>
      </p:sp>
      <p:sp>
        <p:nvSpPr>
          <p:cNvPr id="65" name="Rounded Rectangle 64"/>
          <p:cNvSpPr/>
          <p:nvPr/>
        </p:nvSpPr>
        <p:spPr bwMode="auto">
          <a:xfrm>
            <a:off x="3784600" y="4587636"/>
            <a:ext cx="1600200" cy="476726"/>
          </a:xfrm>
          <a:prstGeom prst="roundRect">
            <a:avLst/>
          </a:prstGeom>
          <a:solidFill>
            <a:schemeClr val="accent1">
              <a:lumMod val="60000"/>
              <a:lumOff val="40000"/>
              <a:alpha val="25000"/>
            </a:schemeClr>
          </a:solidFill>
          <a:ln w="38100" cmpd="sng">
            <a:solidFill>
              <a:schemeClr val="accent1">
                <a:lumMod val="60000"/>
                <a:lumOff val="40000"/>
              </a:schemeClr>
            </a:solidFill>
          </a:ln>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Maintenance</a:t>
            </a:r>
          </a:p>
        </p:txBody>
      </p:sp>
      <p:sp>
        <p:nvSpPr>
          <p:cNvPr id="70" name="Rounded Rectangle 69"/>
          <p:cNvSpPr/>
          <p:nvPr/>
        </p:nvSpPr>
        <p:spPr bwMode="auto">
          <a:xfrm>
            <a:off x="6388100" y="1247536"/>
            <a:ext cx="1600200" cy="476726"/>
          </a:xfrm>
          <a:prstGeom prst="roundRect">
            <a:avLst/>
          </a:prstGeom>
          <a:solidFill>
            <a:srgbClr val="FFFF00">
              <a:alpha val="25000"/>
            </a:srgbClr>
          </a:solidFill>
          <a:ln w="38100" cmpd="sng">
            <a:solidFill>
              <a:srgbClr val="FFFF00"/>
            </a:solidFill>
          </a:ln>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Verification</a:t>
            </a:r>
          </a:p>
        </p:txBody>
      </p:sp>
      <p:cxnSp>
        <p:nvCxnSpPr>
          <p:cNvPr id="71" name="Straight Arrow Connector 70"/>
          <p:cNvCxnSpPr>
            <a:stCxn id="59" idx="2"/>
          </p:cNvCxnSpPr>
          <p:nvPr/>
        </p:nvCxnSpPr>
        <p:spPr bwMode="auto">
          <a:xfrm>
            <a:off x="1028700" y="1698862"/>
            <a:ext cx="774701" cy="637938"/>
          </a:xfrm>
          <a:prstGeom prst="straightConnector1">
            <a:avLst/>
          </a:prstGeom>
          <a:noFill/>
          <a:ln w="28575" cap="flat" cmpd="sng" algn="ctr">
            <a:solidFill>
              <a:srgbClr val="FF33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3" name="Straight Arrow Connector 72"/>
          <p:cNvCxnSpPr>
            <a:stCxn id="64" idx="2"/>
          </p:cNvCxnSpPr>
          <p:nvPr/>
        </p:nvCxnSpPr>
        <p:spPr bwMode="auto">
          <a:xfrm flipH="1">
            <a:off x="1803401" y="1698862"/>
            <a:ext cx="1003299" cy="637938"/>
          </a:xfrm>
          <a:prstGeom prst="straightConnector1">
            <a:avLst/>
          </a:prstGeom>
          <a:noFill/>
          <a:ln w="28575" cap="flat" cmpd="sng" algn="ctr">
            <a:solidFill>
              <a:srgbClr val="660066"/>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4" name="Straight Arrow Connector 73"/>
          <p:cNvCxnSpPr/>
          <p:nvPr/>
        </p:nvCxnSpPr>
        <p:spPr bwMode="auto">
          <a:xfrm flipV="1">
            <a:off x="4711700" y="3035300"/>
            <a:ext cx="0" cy="1562100"/>
          </a:xfrm>
          <a:prstGeom prst="straightConnector1">
            <a:avLst/>
          </a:prstGeom>
          <a:noFill/>
          <a:ln w="28575" cap="flat" cmpd="sng" algn="ctr">
            <a:solidFill>
              <a:srgbClr val="66CCFF"/>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5" name="Straight Arrow Connector 74"/>
          <p:cNvCxnSpPr/>
          <p:nvPr/>
        </p:nvCxnSpPr>
        <p:spPr bwMode="auto">
          <a:xfrm flipV="1">
            <a:off x="5003800" y="3035300"/>
            <a:ext cx="12700" cy="498236"/>
          </a:xfrm>
          <a:prstGeom prst="straightConnector1">
            <a:avLst/>
          </a:prstGeom>
          <a:noFill/>
          <a:ln w="28575" cap="flat" cmpd="sng" algn="ctr">
            <a:solidFill>
              <a:schemeClr val="accent6">
                <a:lumMod val="75000"/>
              </a:schemeClr>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6" name="Rounded Rectangle 75"/>
          <p:cNvSpPr/>
          <p:nvPr/>
        </p:nvSpPr>
        <p:spPr bwMode="auto">
          <a:xfrm>
            <a:off x="4813300" y="3533536"/>
            <a:ext cx="1676400" cy="476726"/>
          </a:xfrm>
          <a:prstGeom prst="roundRect">
            <a:avLst/>
          </a:prstGeom>
          <a:solidFill>
            <a:schemeClr val="accent6">
              <a:lumMod val="75000"/>
              <a:alpha val="25000"/>
            </a:schemeClr>
          </a:solidFill>
          <a:ln w="38100" cmpd="sng">
            <a:solidFill>
              <a:schemeClr val="accent6">
                <a:lumMod val="75000"/>
              </a:schemeClr>
            </a:solidFill>
          </a:ln>
          <a:effectLst/>
        </p:spPr>
        <p:txBody>
          <a:bodyPr vert="horz" wrap="square" lIns="91440" tIns="91440" rIns="91440" bIns="91440" numCol="1" rtlCol="0" anchor="ctr"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Implementation</a:t>
            </a:r>
          </a:p>
        </p:txBody>
      </p:sp>
      <p:cxnSp>
        <p:nvCxnSpPr>
          <p:cNvPr id="77" name="Straight Arrow Connector 76"/>
          <p:cNvCxnSpPr>
            <a:stCxn id="70" idx="2"/>
          </p:cNvCxnSpPr>
          <p:nvPr/>
        </p:nvCxnSpPr>
        <p:spPr bwMode="auto">
          <a:xfrm>
            <a:off x="7188200" y="1724262"/>
            <a:ext cx="12700" cy="841138"/>
          </a:xfrm>
          <a:prstGeom prst="straightConnector1">
            <a:avLst/>
          </a:prstGeom>
          <a:noFill/>
          <a:ln w="28575" cap="flat" cmpd="sng" algn="ctr">
            <a:solidFill>
              <a:srgbClr val="FFFF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8" name="Curved Connector 77"/>
          <p:cNvCxnSpPr>
            <a:stCxn id="70" idx="3"/>
          </p:cNvCxnSpPr>
          <p:nvPr/>
        </p:nvCxnSpPr>
        <p:spPr bwMode="auto">
          <a:xfrm>
            <a:off x="7988300" y="1485899"/>
            <a:ext cx="698500" cy="1104901"/>
          </a:xfrm>
          <a:prstGeom prst="curvedConnector2">
            <a:avLst/>
          </a:prstGeom>
          <a:noFill/>
          <a:ln w="28575" cap="flat" cmpd="sng" algn="ctr">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9" name="Curved Connector 78"/>
          <p:cNvCxnSpPr>
            <a:endCxn id="65" idx="3"/>
          </p:cNvCxnSpPr>
          <p:nvPr/>
        </p:nvCxnSpPr>
        <p:spPr bwMode="auto">
          <a:xfrm rot="5400000">
            <a:off x="5143502" y="1917701"/>
            <a:ext cx="3149596" cy="2667000"/>
          </a:xfrm>
          <a:prstGeom prst="curvedConnector2">
            <a:avLst/>
          </a:prstGeom>
          <a:noFill/>
          <a:ln w="28575" cap="flat" cmpd="sng" algn="ctr">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80" name="Curved Connector 79"/>
          <p:cNvCxnSpPr>
            <a:endCxn id="70" idx="1"/>
          </p:cNvCxnSpPr>
          <p:nvPr/>
        </p:nvCxnSpPr>
        <p:spPr bwMode="auto">
          <a:xfrm rot="5400000" flipH="1" flipV="1">
            <a:off x="4133850" y="2330450"/>
            <a:ext cx="3098801" cy="1409700"/>
          </a:xfrm>
          <a:prstGeom prst="curvedConnector2">
            <a:avLst/>
          </a:prstGeom>
          <a:noFill/>
          <a:ln w="28575" cap="flat" cmpd="sng" algn="ctr">
            <a:solidFill>
              <a:srgbClr val="000000"/>
            </a:solidFill>
            <a:prstDash val="solid"/>
            <a:round/>
            <a:headEnd type="none" w="med" len="med"/>
            <a:tailEnd type="triangle"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0" name="Straight Arrow Connector 59">
            <a:extLst>
              <a:ext uri="{FF2B5EF4-FFF2-40B4-BE49-F238E27FC236}">
                <a16:creationId xmlns:a16="http://schemas.microsoft.com/office/drawing/2014/main" id="{674376F8-43F9-489D-BB8A-7CE885A598C7}"/>
              </a:ext>
            </a:extLst>
          </p:cNvPr>
          <p:cNvCxnSpPr>
            <a:stCxn id="64" idx="2"/>
          </p:cNvCxnSpPr>
          <p:nvPr/>
        </p:nvCxnSpPr>
        <p:spPr bwMode="auto">
          <a:xfrm>
            <a:off x="2806700" y="1698862"/>
            <a:ext cx="506112" cy="713404"/>
          </a:xfrm>
          <a:prstGeom prst="straightConnector1">
            <a:avLst/>
          </a:prstGeom>
          <a:noFill/>
          <a:ln w="28575" cap="flat" cmpd="sng" algn="ctr">
            <a:solidFill>
              <a:srgbClr val="660066"/>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1" name="Straight Arrow Connector 60">
            <a:extLst>
              <a:ext uri="{FF2B5EF4-FFF2-40B4-BE49-F238E27FC236}">
                <a16:creationId xmlns:a16="http://schemas.microsoft.com/office/drawing/2014/main" id="{E604E02F-1924-4918-92D7-9C8C752CB3BA}"/>
              </a:ext>
            </a:extLst>
          </p:cNvPr>
          <p:cNvCxnSpPr/>
          <p:nvPr/>
        </p:nvCxnSpPr>
        <p:spPr bwMode="auto">
          <a:xfrm>
            <a:off x="1181100" y="1731976"/>
            <a:ext cx="1903495" cy="655624"/>
          </a:xfrm>
          <a:prstGeom prst="straightConnector1">
            <a:avLst/>
          </a:prstGeom>
          <a:noFill/>
          <a:ln w="28575" cap="flat" cmpd="sng" algn="ctr">
            <a:solidFill>
              <a:srgbClr val="FF3300"/>
            </a:solidFill>
            <a:prstDash val="solid"/>
            <a:round/>
            <a:headEnd type="none" w="med" len="med"/>
            <a:tailEnd type="stealth" w="lg"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2" name="TextBox 61">
            <a:extLst>
              <a:ext uri="{FF2B5EF4-FFF2-40B4-BE49-F238E27FC236}">
                <a16:creationId xmlns:a16="http://schemas.microsoft.com/office/drawing/2014/main" id="{33695252-994B-46B8-9355-8D1B8631360F}"/>
              </a:ext>
            </a:extLst>
          </p:cNvPr>
          <p:cNvSpPr txBox="1"/>
          <p:nvPr/>
        </p:nvSpPr>
        <p:spPr>
          <a:xfrm>
            <a:off x="2710657" y="2080000"/>
            <a:ext cx="1159289" cy="253916"/>
          </a:xfrm>
          <a:prstGeom prst="rect">
            <a:avLst/>
          </a:prstGeom>
          <a:noFill/>
        </p:spPr>
        <p:txBody>
          <a:bodyPr wrap="square">
            <a:spAutoFit/>
          </a:bodyPr>
          <a:lstStyle/>
          <a:p>
            <a:r>
              <a:rPr lang="en-US" sz="1050" b="1" dirty="0">
                <a:solidFill>
                  <a:schemeClr val="bg1">
                    <a:lumMod val="60000"/>
                    <a:lumOff val="40000"/>
                  </a:schemeClr>
                </a:solidFill>
              </a:rPr>
              <a:t>adds   details</a:t>
            </a:r>
            <a:endParaRPr lang="en-US" sz="1050" dirty="0">
              <a:solidFill>
                <a:schemeClr val="bg1">
                  <a:lumMod val="60000"/>
                  <a:lumOff val="40000"/>
                </a:schemeClr>
              </a:solidFill>
            </a:endParaRPr>
          </a:p>
        </p:txBody>
      </p:sp>
    </p:spTree>
    <p:extLst>
      <p:ext uri="{BB962C8B-B14F-4D97-AF65-F5344CB8AC3E}">
        <p14:creationId xmlns:p14="http://schemas.microsoft.com/office/powerpoint/2010/main" val="27982351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7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8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0"/>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 grpId="0" animBg="1"/>
      <p:bldP spid="64" grpId="0" animBg="1"/>
      <p:bldP spid="65" grpId="0" animBg="1"/>
      <p:bldP spid="70" grpId="0" animBg="1"/>
      <p:bldP spid="7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spAutoFit/>
          </a:bodyPr>
          <a:lstStyle/>
          <a:p>
            <a:r>
              <a:rPr lang="en-US" dirty="0"/>
              <a:t>When members work on a Story they should be assigned to the card.</a:t>
            </a:r>
          </a:p>
        </p:txBody>
      </p:sp>
      <p:sp>
        <p:nvSpPr>
          <p:cNvPr id="4" name="Slide Number Placeholder 3"/>
          <p:cNvSpPr>
            <a:spLocks noGrp="1"/>
          </p:cNvSpPr>
          <p:nvPr>
            <p:ph type="sldNum" sz="quarter" idx="10"/>
          </p:nvPr>
        </p:nvSpPr>
        <p:spPr/>
        <p:txBody>
          <a:bodyPr/>
          <a:lstStyle/>
          <a:p>
            <a:pPr>
              <a:defRPr/>
            </a:pPr>
            <a:fld id="{37F8E6E7-C09B-CE4F-8E2B-0332BA4F9B3D}" type="slidenum">
              <a:rPr lang="en-US" smtClean="0"/>
              <a:pPr>
                <a:defRPr/>
              </a:pPr>
              <a:t>11</a:t>
            </a:fld>
            <a:endParaRPr lang="en-US"/>
          </a:p>
        </p:txBody>
      </p:sp>
      <p:pic>
        <p:nvPicPr>
          <p:cNvPr id="3" name="Picture 2" descr="Story_card_assign_member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171575" y="1441522"/>
            <a:ext cx="6800850" cy="4263390"/>
          </a:xfrm>
          <a:prstGeom prst="rect">
            <a:avLst/>
          </a:prstGeom>
        </p:spPr>
      </p:pic>
    </p:spTree>
    <p:extLst>
      <p:ext uri="{BB962C8B-B14F-4D97-AF65-F5344CB8AC3E}">
        <p14:creationId xmlns:p14="http://schemas.microsoft.com/office/powerpoint/2010/main" val="398517399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p:txBody>
          <a:bodyPr/>
          <a:lstStyle/>
          <a:p>
            <a:r>
              <a:rPr lang="en-US" dirty="0">
                <a:latin typeface="Arial" charset="0"/>
              </a:rPr>
              <a:t>On any given day, the sprint board tells us the status of all sprint work.</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12</a:t>
            </a:fld>
            <a:endParaRPr lang="en-US"/>
          </a:p>
        </p:txBody>
      </p:sp>
      <p:grpSp>
        <p:nvGrpSpPr>
          <p:cNvPr id="5" name="Group 4"/>
          <p:cNvGrpSpPr/>
          <p:nvPr/>
        </p:nvGrpSpPr>
        <p:grpSpPr>
          <a:xfrm>
            <a:off x="3340785" y="2151629"/>
            <a:ext cx="1117600" cy="400110"/>
            <a:chOff x="774700" y="3124200"/>
            <a:chExt cx="1117600" cy="400110"/>
          </a:xfrm>
        </p:grpSpPr>
        <p:sp>
          <p:nvSpPr>
            <p:cNvPr id="6" name="TextBox 5"/>
            <p:cNvSpPr txBox="1"/>
            <p:nvPr/>
          </p:nvSpPr>
          <p:spPr>
            <a:xfrm>
              <a:off x="965451" y="3124200"/>
              <a:ext cx="736099" cy="400110"/>
            </a:xfrm>
            <a:prstGeom prst="rect">
              <a:avLst/>
            </a:prstGeom>
            <a:noFill/>
          </p:spPr>
          <p:txBody>
            <a:bodyPr vert="horz" wrap="none" lIns="91440" tIns="91440" bIns="91440" rtlCol="0">
              <a:spAutoFit/>
            </a:bodyPr>
            <a:lstStyle/>
            <a:p>
              <a:pPr algn="ctr"/>
              <a:r>
                <a:rPr lang="en-US" sz="1400" b="1" dirty="0">
                  <a:solidFill>
                    <a:srgbClr val="0000FF"/>
                  </a:solidFill>
                </a:rPr>
                <a:t>In </a:t>
              </a:r>
              <a:r>
                <a:rPr lang="en-US" sz="1400" b="1" dirty="0" err="1">
                  <a:solidFill>
                    <a:srgbClr val="0000FF"/>
                  </a:solidFill>
                </a:rPr>
                <a:t>Dev</a:t>
              </a:r>
              <a:endParaRPr lang="en-US" sz="1400" b="1" dirty="0">
                <a:solidFill>
                  <a:srgbClr val="0000FF"/>
                </a:solidFill>
              </a:endParaRPr>
            </a:p>
          </p:txBody>
        </p:sp>
        <p:cxnSp>
          <p:nvCxnSpPr>
            <p:cNvPr id="7" name="Straight Connector 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0"/>
          <p:cNvGrpSpPr/>
          <p:nvPr/>
        </p:nvGrpSpPr>
        <p:grpSpPr>
          <a:xfrm>
            <a:off x="5794425" y="2142920"/>
            <a:ext cx="1117600" cy="400110"/>
            <a:chOff x="774700" y="3124200"/>
            <a:chExt cx="1117600" cy="400110"/>
          </a:xfrm>
        </p:grpSpPr>
        <p:sp>
          <p:nvSpPr>
            <p:cNvPr id="12" name="TextBox 11"/>
            <p:cNvSpPr txBox="1"/>
            <p:nvPr/>
          </p:nvSpPr>
          <p:spPr>
            <a:xfrm>
              <a:off x="958539" y="3124200"/>
              <a:ext cx="749925" cy="400110"/>
            </a:xfrm>
            <a:prstGeom prst="rect">
              <a:avLst/>
            </a:prstGeom>
            <a:noFill/>
          </p:spPr>
          <p:txBody>
            <a:bodyPr vert="horz" wrap="none" lIns="91440" tIns="91440" bIns="91440" rtlCol="0">
              <a:spAutoFit/>
            </a:bodyPr>
            <a:lstStyle/>
            <a:p>
              <a:pPr algn="ctr"/>
              <a:r>
                <a:rPr lang="en-US" sz="1400" b="1" dirty="0">
                  <a:solidFill>
                    <a:srgbClr val="0000FF"/>
                  </a:solidFill>
                </a:rPr>
                <a:t>In Test</a:t>
              </a:r>
            </a:p>
          </p:txBody>
        </p:sp>
        <p:cxnSp>
          <p:nvCxnSpPr>
            <p:cNvPr id="13" name="Straight Connector 12"/>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oup 13"/>
          <p:cNvGrpSpPr/>
          <p:nvPr/>
        </p:nvGrpSpPr>
        <p:grpSpPr>
          <a:xfrm>
            <a:off x="4567605" y="1962313"/>
            <a:ext cx="1117600" cy="615553"/>
            <a:chOff x="774700" y="2933700"/>
            <a:chExt cx="1117600" cy="615553"/>
          </a:xfrm>
        </p:grpSpPr>
        <p:sp>
          <p:nvSpPr>
            <p:cNvPr id="15" name="TextBox 14"/>
            <p:cNvSpPr txBox="1"/>
            <p:nvPr/>
          </p:nvSpPr>
          <p:spPr>
            <a:xfrm>
              <a:off x="914155" y="2933700"/>
              <a:ext cx="838691" cy="615553"/>
            </a:xfrm>
            <a:prstGeom prst="rect">
              <a:avLst/>
            </a:prstGeom>
            <a:noFill/>
          </p:spPr>
          <p:txBody>
            <a:bodyPr vert="horz" wrap="none" lIns="91440" tIns="91440" bIns="91440" rtlCol="0">
              <a:spAutoFit/>
            </a:bodyPr>
            <a:lstStyle/>
            <a:p>
              <a:pPr algn="ctr"/>
              <a:r>
                <a:rPr lang="en-US" sz="1400" b="1" dirty="0"/>
                <a:t>Ready</a:t>
              </a:r>
              <a:br>
                <a:rPr lang="en-US" sz="1400" b="1" dirty="0"/>
              </a:br>
              <a:r>
                <a:rPr lang="en-US" sz="1400" b="1" dirty="0"/>
                <a:t>for Test</a:t>
              </a:r>
            </a:p>
          </p:txBody>
        </p:sp>
        <p:cxnSp>
          <p:nvCxnSpPr>
            <p:cNvPr id="16" name="Straight Connector 15"/>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16"/>
          <p:cNvGrpSpPr/>
          <p:nvPr/>
        </p:nvGrpSpPr>
        <p:grpSpPr>
          <a:xfrm>
            <a:off x="7021245" y="2142920"/>
            <a:ext cx="1117600" cy="400110"/>
            <a:chOff x="774700" y="3124200"/>
            <a:chExt cx="1117600" cy="400110"/>
          </a:xfrm>
        </p:grpSpPr>
        <p:sp>
          <p:nvSpPr>
            <p:cNvPr id="18" name="TextBox 17"/>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t>Done</a:t>
              </a:r>
            </a:p>
          </p:txBody>
        </p:sp>
        <p:cxnSp>
          <p:nvCxnSpPr>
            <p:cNvPr id="19" name="Straight Connector 18"/>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Rectangle 19"/>
          <p:cNvSpPr/>
          <p:nvPr/>
        </p:nvSpPr>
        <p:spPr bwMode="auto">
          <a:xfrm>
            <a:off x="7122845" y="2737013"/>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21" name="Rectangle 20"/>
          <p:cNvSpPr/>
          <p:nvPr/>
        </p:nvSpPr>
        <p:spPr bwMode="auto">
          <a:xfrm>
            <a:off x="3439845" y="2738827"/>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22" name="Rectangle 21"/>
          <p:cNvSpPr/>
          <p:nvPr/>
        </p:nvSpPr>
        <p:spPr bwMode="auto">
          <a:xfrm>
            <a:off x="999339" y="2740641"/>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23" name="Rectangle 22"/>
          <p:cNvSpPr/>
          <p:nvPr/>
        </p:nvSpPr>
        <p:spPr bwMode="auto">
          <a:xfrm>
            <a:off x="2216714" y="2742455"/>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24" name="Rectangle 23"/>
          <p:cNvSpPr/>
          <p:nvPr/>
        </p:nvSpPr>
        <p:spPr bwMode="auto">
          <a:xfrm>
            <a:off x="3439845" y="3163369"/>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25" name="Rectangle 24"/>
          <p:cNvSpPr/>
          <p:nvPr/>
        </p:nvSpPr>
        <p:spPr bwMode="auto">
          <a:xfrm>
            <a:off x="999339" y="4397083"/>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grpSp>
        <p:nvGrpSpPr>
          <p:cNvPr id="26" name="Group 25"/>
          <p:cNvGrpSpPr/>
          <p:nvPr/>
        </p:nvGrpSpPr>
        <p:grpSpPr>
          <a:xfrm>
            <a:off x="897739" y="1962313"/>
            <a:ext cx="1117600" cy="615553"/>
            <a:chOff x="774700" y="2933700"/>
            <a:chExt cx="1117600" cy="615553"/>
          </a:xfrm>
        </p:grpSpPr>
        <p:sp>
          <p:nvSpPr>
            <p:cNvPr id="27" name="TextBox 26"/>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28" name="Straight Connector 27"/>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p:cNvGrpSpPr/>
          <p:nvPr/>
        </p:nvGrpSpPr>
        <p:grpSpPr>
          <a:xfrm>
            <a:off x="2115114" y="1962313"/>
            <a:ext cx="1117600" cy="615553"/>
            <a:chOff x="774700" y="2933700"/>
            <a:chExt cx="1117600" cy="615553"/>
          </a:xfrm>
        </p:grpSpPr>
        <p:sp>
          <p:nvSpPr>
            <p:cNvPr id="30" name="TextBox 29"/>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t>Sprint</a:t>
              </a:r>
              <a:br>
                <a:rPr lang="en-US" sz="1400" b="1" dirty="0"/>
              </a:br>
              <a:r>
                <a:rPr lang="en-US" sz="1400" b="1" dirty="0"/>
                <a:t>Backlog</a:t>
              </a:r>
            </a:p>
          </p:txBody>
        </p:sp>
        <p:cxnSp>
          <p:nvCxnSpPr>
            <p:cNvPr id="31" name="Straight Connector 30"/>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Rectangle 31"/>
          <p:cNvSpPr/>
          <p:nvPr/>
        </p:nvSpPr>
        <p:spPr bwMode="auto">
          <a:xfrm>
            <a:off x="999339" y="4805297"/>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33" name="Rectangle 32"/>
          <p:cNvSpPr/>
          <p:nvPr/>
        </p:nvSpPr>
        <p:spPr bwMode="auto">
          <a:xfrm>
            <a:off x="999339" y="5213513"/>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34" name="Oval 33"/>
          <p:cNvSpPr/>
          <p:nvPr/>
        </p:nvSpPr>
        <p:spPr bwMode="auto">
          <a:xfrm>
            <a:off x="1405739" y="5772313"/>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5" name="Oval 34"/>
          <p:cNvSpPr/>
          <p:nvPr/>
        </p:nvSpPr>
        <p:spPr bwMode="auto">
          <a:xfrm>
            <a:off x="1405739" y="5924713"/>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6" name="Oval 35"/>
          <p:cNvSpPr/>
          <p:nvPr/>
        </p:nvSpPr>
        <p:spPr bwMode="auto">
          <a:xfrm>
            <a:off x="1405739" y="6077113"/>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7" name="Rectangle 36"/>
          <p:cNvSpPr/>
          <p:nvPr/>
        </p:nvSpPr>
        <p:spPr bwMode="auto">
          <a:xfrm>
            <a:off x="999339" y="3165183"/>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38" name="Rectangle 37"/>
          <p:cNvSpPr/>
          <p:nvPr/>
        </p:nvSpPr>
        <p:spPr bwMode="auto">
          <a:xfrm>
            <a:off x="999339" y="3573397"/>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39" name="Rectangle 38"/>
          <p:cNvSpPr/>
          <p:nvPr/>
        </p:nvSpPr>
        <p:spPr bwMode="auto">
          <a:xfrm>
            <a:off x="999339" y="3981613"/>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Tree>
    <p:extLst>
      <p:ext uri="{BB962C8B-B14F-4D97-AF65-F5344CB8AC3E}">
        <p14:creationId xmlns:p14="http://schemas.microsoft.com/office/powerpoint/2010/main" val="145563172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859338"/>
          </a:xfrm>
        </p:spPr>
        <p:txBody>
          <a:bodyPr>
            <a:spAutoFit/>
          </a:bodyPr>
          <a:lstStyle/>
          <a:p>
            <a:r>
              <a:rPr lang="en-US" dirty="0">
                <a:latin typeface="Arial" charset="0"/>
              </a:rPr>
              <a:t>At the end of a sprint, unfinished work gets put back onto the Product Backlog.</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13</a:t>
            </a:fld>
            <a:endParaRPr lang="en-US"/>
          </a:p>
        </p:txBody>
      </p:sp>
      <p:grpSp>
        <p:nvGrpSpPr>
          <p:cNvPr id="5" name="Group 4"/>
          <p:cNvGrpSpPr/>
          <p:nvPr/>
        </p:nvGrpSpPr>
        <p:grpSpPr>
          <a:xfrm>
            <a:off x="3340785" y="2156347"/>
            <a:ext cx="1117600" cy="400110"/>
            <a:chOff x="774700" y="3124200"/>
            <a:chExt cx="1117600" cy="400110"/>
          </a:xfrm>
        </p:grpSpPr>
        <p:sp>
          <p:nvSpPr>
            <p:cNvPr id="6" name="TextBox 5"/>
            <p:cNvSpPr txBox="1"/>
            <p:nvPr/>
          </p:nvSpPr>
          <p:spPr>
            <a:xfrm>
              <a:off x="965451" y="3124200"/>
              <a:ext cx="736099" cy="400110"/>
            </a:xfrm>
            <a:prstGeom prst="rect">
              <a:avLst/>
            </a:prstGeom>
            <a:noFill/>
          </p:spPr>
          <p:txBody>
            <a:bodyPr vert="horz" wrap="none" lIns="91440" tIns="91440" bIns="91440" rtlCol="0">
              <a:spAutoFit/>
            </a:bodyPr>
            <a:lstStyle/>
            <a:p>
              <a:pPr algn="ctr"/>
              <a:r>
                <a:rPr lang="en-US" sz="1400" b="1" dirty="0">
                  <a:solidFill>
                    <a:srgbClr val="0000FF"/>
                  </a:solidFill>
                </a:rPr>
                <a:t>In </a:t>
              </a:r>
              <a:r>
                <a:rPr lang="en-US" sz="1400" b="1" dirty="0" err="1">
                  <a:solidFill>
                    <a:srgbClr val="0000FF"/>
                  </a:solidFill>
                </a:rPr>
                <a:t>Dev</a:t>
              </a:r>
              <a:endParaRPr lang="en-US" sz="1400" b="1" dirty="0">
                <a:solidFill>
                  <a:srgbClr val="0000FF"/>
                </a:solidFill>
              </a:endParaRPr>
            </a:p>
          </p:txBody>
        </p:sp>
        <p:cxnSp>
          <p:nvCxnSpPr>
            <p:cNvPr id="7" name="Straight Connector 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Group 10"/>
          <p:cNvGrpSpPr/>
          <p:nvPr/>
        </p:nvGrpSpPr>
        <p:grpSpPr>
          <a:xfrm>
            <a:off x="5794425" y="2147638"/>
            <a:ext cx="1117600" cy="400110"/>
            <a:chOff x="774700" y="3124200"/>
            <a:chExt cx="1117600" cy="400110"/>
          </a:xfrm>
        </p:grpSpPr>
        <p:sp>
          <p:nvSpPr>
            <p:cNvPr id="12" name="TextBox 11"/>
            <p:cNvSpPr txBox="1"/>
            <p:nvPr/>
          </p:nvSpPr>
          <p:spPr>
            <a:xfrm>
              <a:off x="958539" y="3124200"/>
              <a:ext cx="749925" cy="400110"/>
            </a:xfrm>
            <a:prstGeom prst="rect">
              <a:avLst/>
            </a:prstGeom>
            <a:noFill/>
          </p:spPr>
          <p:txBody>
            <a:bodyPr vert="horz" wrap="none" lIns="91440" tIns="91440" bIns="91440" rtlCol="0">
              <a:spAutoFit/>
            </a:bodyPr>
            <a:lstStyle/>
            <a:p>
              <a:pPr algn="ctr"/>
              <a:r>
                <a:rPr lang="en-US" sz="1400" b="1" dirty="0">
                  <a:solidFill>
                    <a:srgbClr val="0000FF"/>
                  </a:solidFill>
                </a:rPr>
                <a:t>In Test</a:t>
              </a:r>
            </a:p>
          </p:txBody>
        </p:sp>
        <p:cxnSp>
          <p:nvCxnSpPr>
            <p:cNvPr id="13" name="Straight Connector 12"/>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4" name="Group 13"/>
          <p:cNvGrpSpPr/>
          <p:nvPr/>
        </p:nvGrpSpPr>
        <p:grpSpPr>
          <a:xfrm>
            <a:off x="4567605" y="1962313"/>
            <a:ext cx="1117600" cy="615553"/>
            <a:chOff x="774700" y="2933700"/>
            <a:chExt cx="1117600" cy="615553"/>
          </a:xfrm>
        </p:grpSpPr>
        <p:sp>
          <p:nvSpPr>
            <p:cNvPr id="15" name="TextBox 14"/>
            <p:cNvSpPr txBox="1"/>
            <p:nvPr/>
          </p:nvSpPr>
          <p:spPr>
            <a:xfrm>
              <a:off x="914155" y="2933700"/>
              <a:ext cx="838691" cy="615553"/>
            </a:xfrm>
            <a:prstGeom prst="rect">
              <a:avLst/>
            </a:prstGeom>
            <a:noFill/>
          </p:spPr>
          <p:txBody>
            <a:bodyPr vert="horz" wrap="none" lIns="91440" tIns="91440" bIns="91440" rtlCol="0">
              <a:spAutoFit/>
            </a:bodyPr>
            <a:lstStyle/>
            <a:p>
              <a:pPr algn="ctr"/>
              <a:r>
                <a:rPr lang="en-US" sz="1400" b="1" dirty="0"/>
                <a:t>Ready</a:t>
              </a:r>
              <a:br>
                <a:rPr lang="en-US" sz="1400" b="1" dirty="0"/>
              </a:br>
              <a:r>
                <a:rPr lang="en-US" sz="1400" b="1" dirty="0"/>
                <a:t>for Test</a:t>
              </a:r>
            </a:p>
          </p:txBody>
        </p:sp>
        <p:cxnSp>
          <p:nvCxnSpPr>
            <p:cNvPr id="16" name="Straight Connector 15"/>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7" name="Group 16"/>
          <p:cNvGrpSpPr/>
          <p:nvPr/>
        </p:nvGrpSpPr>
        <p:grpSpPr>
          <a:xfrm>
            <a:off x="7021245" y="2156347"/>
            <a:ext cx="1117600" cy="400110"/>
            <a:chOff x="774700" y="3124200"/>
            <a:chExt cx="1117600" cy="400110"/>
          </a:xfrm>
        </p:grpSpPr>
        <p:sp>
          <p:nvSpPr>
            <p:cNvPr id="18" name="TextBox 17"/>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t>Done</a:t>
              </a:r>
            </a:p>
          </p:txBody>
        </p:sp>
        <p:cxnSp>
          <p:nvCxnSpPr>
            <p:cNvPr id="19" name="Straight Connector 18"/>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0" name="Rectangle 19"/>
          <p:cNvSpPr/>
          <p:nvPr/>
        </p:nvSpPr>
        <p:spPr bwMode="auto">
          <a:xfrm>
            <a:off x="7122845" y="2737013"/>
            <a:ext cx="914400" cy="338554"/>
          </a:xfrm>
          <a:prstGeom prst="rect">
            <a:avLst/>
          </a:prstGeom>
          <a:solidFill>
            <a:schemeClr val="bg2">
              <a:alpha val="25000"/>
            </a:schemeClr>
          </a:solidFill>
          <a:ln w="38100" cmpd="sng">
            <a:solidFill>
              <a:schemeClr val="bg2">
                <a:alpha val="50000"/>
              </a:schemeClr>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21" name="Rectangle 20"/>
          <p:cNvSpPr/>
          <p:nvPr/>
        </p:nvSpPr>
        <p:spPr bwMode="auto">
          <a:xfrm>
            <a:off x="7122845" y="3170627"/>
            <a:ext cx="914400" cy="338554"/>
          </a:xfrm>
          <a:prstGeom prst="rect">
            <a:avLst/>
          </a:prstGeom>
          <a:solidFill>
            <a:schemeClr val="bg2">
              <a:alpha val="25000"/>
            </a:schemeClr>
          </a:solidFill>
          <a:ln w="38100" cmpd="sng">
            <a:solidFill>
              <a:schemeClr val="bg2">
                <a:alpha val="50000"/>
              </a:schemeClr>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22" name="Rectangle 21"/>
          <p:cNvSpPr/>
          <p:nvPr/>
        </p:nvSpPr>
        <p:spPr bwMode="auto">
          <a:xfrm>
            <a:off x="999339" y="2673266"/>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23" name="Rectangle 22"/>
          <p:cNvSpPr/>
          <p:nvPr/>
        </p:nvSpPr>
        <p:spPr bwMode="auto">
          <a:xfrm>
            <a:off x="5890945" y="2717055"/>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24" name="Rectangle 23"/>
          <p:cNvSpPr/>
          <p:nvPr/>
        </p:nvSpPr>
        <p:spPr bwMode="auto">
          <a:xfrm>
            <a:off x="7122845" y="3582469"/>
            <a:ext cx="914400" cy="338554"/>
          </a:xfrm>
          <a:prstGeom prst="rect">
            <a:avLst/>
          </a:prstGeom>
          <a:solidFill>
            <a:schemeClr val="bg2">
              <a:alpha val="25000"/>
            </a:schemeClr>
          </a:solidFill>
          <a:ln w="38100" cmpd="sng">
            <a:solidFill>
              <a:schemeClr val="bg2">
                <a:alpha val="50000"/>
              </a:schemeClr>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25" name="Rectangle 24"/>
          <p:cNvSpPr/>
          <p:nvPr/>
        </p:nvSpPr>
        <p:spPr bwMode="auto">
          <a:xfrm>
            <a:off x="999339" y="431287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grpSp>
        <p:nvGrpSpPr>
          <p:cNvPr id="26" name="Group 25"/>
          <p:cNvGrpSpPr/>
          <p:nvPr/>
        </p:nvGrpSpPr>
        <p:grpSpPr>
          <a:xfrm>
            <a:off x="897739" y="1962313"/>
            <a:ext cx="1117600" cy="615553"/>
            <a:chOff x="774700" y="2933700"/>
            <a:chExt cx="1117600" cy="615553"/>
          </a:xfrm>
        </p:grpSpPr>
        <p:sp>
          <p:nvSpPr>
            <p:cNvPr id="27" name="TextBox 26"/>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28" name="Straight Connector 27"/>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9" name="Group 28"/>
          <p:cNvGrpSpPr/>
          <p:nvPr/>
        </p:nvGrpSpPr>
        <p:grpSpPr>
          <a:xfrm>
            <a:off x="2115114" y="1962313"/>
            <a:ext cx="1117600" cy="615553"/>
            <a:chOff x="774700" y="2933700"/>
            <a:chExt cx="1117600" cy="615553"/>
          </a:xfrm>
        </p:grpSpPr>
        <p:sp>
          <p:nvSpPr>
            <p:cNvPr id="30" name="TextBox 29"/>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t>Sprint</a:t>
              </a:r>
              <a:br>
                <a:rPr lang="en-US" sz="1400" b="1" dirty="0"/>
              </a:br>
              <a:r>
                <a:rPr lang="en-US" sz="1400" b="1" dirty="0"/>
                <a:t>Backlog</a:t>
              </a:r>
            </a:p>
          </p:txBody>
        </p:sp>
        <p:cxnSp>
          <p:nvCxnSpPr>
            <p:cNvPr id="31" name="Straight Connector 30"/>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2" name="Rectangle 31"/>
          <p:cNvSpPr/>
          <p:nvPr/>
        </p:nvSpPr>
        <p:spPr bwMode="auto">
          <a:xfrm>
            <a:off x="999339" y="472109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33" name="Rectangle 32"/>
          <p:cNvSpPr/>
          <p:nvPr/>
        </p:nvSpPr>
        <p:spPr bwMode="auto">
          <a:xfrm>
            <a:off x="999339" y="512930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34" name="Oval 33"/>
          <p:cNvSpPr/>
          <p:nvPr/>
        </p:nvSpPr>
        <p:spPr bwMode="auto">
          <a:xfrm>
            <a:off x="1405739" y="5704938"/>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5" name="Oval 34"/>
          <p:cNvSpPr/>
          <p:nvPr/>
        </p:nvSpPr>
        <p:spPr bwMode="auto">
          <a:xfrm>
            <a:off x="1405739" y="5857338"/>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6" name="Oval 35"/>
          <p:cNvSpPr/>
          <p:nvPr/>
        </p:nvSpPr>
        <p:spPr bwMode="auto">
          <a:xfrm>
            <a:off x="1405739" y="6009738"/>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7" name="Rectangle 36"/>
          <p:cNvSpPr/>
          <p:nvPr/>
        </p:nvSpPr>
        <p:spPr bwMode="auto">
          <a:xfrm>
            <a:off x="999339" y="309780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38" name="Rectangle 37"/>
          <p:cNvSpPr/>
          <p:nvPr/>
        </p:nvSpPr>
        <p:spPr bwMode="auto">
          <a:xfrm>
            <a:off x="999339" y="350602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39" name="Rectangle 38"/>
          <p:cNvSpPr/>
          <p:nvPr/>
        </p:nvSpPr>
        <p:spPr bwMode="auto">
          <a:xfrm>
            <a:off x="999339" y="391423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Tree>
    <p:extLst>
      <p:ext uri="{BB962C8B-B14F-4D97-AF65-F5344CB8AC3E}">
        <p14:creationId xmlns:p14="http://schemas.microsoft.com/office/powerpoint/2010/main" val="303215273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5E-6 -0.00115 L 5E-6 0.06848 " pathEditMode="relative" rAng="0" ptsTypes="AA">
                                      <p:cBhvr>
                                        <p:cTn id="6" dur="2000" fill="hold"/>
                                        <p:tgtEl>
                                          <p:spTgt spid="22"/>
                                        </p:tgtEl>
                                        <p:attrNameLst>
                                          <p:attrName>ppt_x</p:attrName>
                                          <p:attrName>ppt_y</p:attrName>
                                        </p:attrNameLst>
                                      </p:cBhvr>
                                      <p:rCtr x="0" y="3470"/>
                                    </p:animMotion>
                                  </p:childTnLst>
                                </p:cTn>
                              </p:par>
                              <p:par>
                                <p:cTn id="7" presetID="0" presetClass="path" presetSubtype="0" accel="50000" decel="50000" fill="hold" grpId="0" nodeType="withEffect">
                                  <p:stCondLst>
                                    <p:cond delay="0"/>
                                  </p:stCondLst>
                                  <p:childTnLst>
                                    <p:animMotion origin="layout" path="M 4.16667E-6 1.16613E-6 L 4.16667E-6 0.05599 " pathEditMode="relative" rAng="0" ptsTypes="AA">
                                      <p:cBhvr>
                                        <p:cTn id="8" dur="2000" fill="hold"/>
                                        <p:tgtEl>
                                          <p:spTgt spid="25"/>
                                        </p:tgtEl>
                                        <p:attrNameLst>
                                          <p:attrName>ppt_x</p:attrName>
                                          <p:attrName>ppt_y</p:attrName>
                                        </p:attrNameLst>
                                      </p:cBhvr>
                                      <p:rCtr x="0" y="2800"/>
                                    </p:animMotion>
                                  </p:childTnLst>
                                </p:cTn>
                              </p:par>
                              <p:par>
                                <p:cTn id="9" presetID="0" presetClass="path" presetSubtype="0" accel="50000" decel="50000" fill="hold" grpId="0" nodeType="withEffect">
                                  <p:stCondLst>
                                    <p:cond delay="0"/>
                                  </p:stCondLst>
                                  <p:childTnLst>
                                    <p:animMotion origin="layout" path="M 5E-6 0.00023 L 5E-6 0.05692 " pathEditMode="relative" rAng="0" ptsTypes="AA">
                                      <p:cBhvr>
                                        <p:cTn id="10" dur="2000" fill="hold"/>
                                        <p:tgtEl>
                                          <p:spTgt spid="32"/>
                                        </p:tgtEl>
                                        <p:attrNameLst>
                                          <p:attrName>ppt_x</p:attrName>
                                          <p:attrName>ppt_y</p:attrName>
                                        </p:attrNameLst>
                                      </p:cBhvr>
                                      <p:rCtr x="0" y="2823"/>
                                    </p:animMotion>
                                  </p:childTnLst>
                                </p:cTn>
                              </p:par>
                              <p:par>
                                <p:cTn id="11" presetID="0" presetClass="path" presetSubtype="0" accel="50000" decel="50000" fill="hold" grpId="0" nodeType="withEffect">
                                  <p:stCondLst>
                                    <p:cond delay="0"/>
                                  </p:stCondLst>
                                  <p:childTnLst>
                                    <p:animMotion origin="layout" path="M 5E-6 2.40629E-7 L 5E-6 0.05993 " pathEditMode="relative" rAng="0" ptsTypes="AA">
                                      <p:cBhvr>
                                        <p:cTn id="12" dur="2000" fill="hold"/>
                                        <p:tgtEl>
                                          <p:spTgt spid="33"/>
                                        </p:tgtEl>
                                        <p:attrNameLst>
                                          <p:attrName>ppt_x</p:attrName>
                                          <p:attrName>ppt_y</p:attrName>
                                        </p:attrNameLst>
                                      </p:cBhvr>
                                      <p:rCtr x="0" y="2985"/>
                                    </p:animMotion>
                                  </p:childTnLst>
                                </p:cTn>
                              </p:par>
                              <p:par>
                                <p:cTn id="13" presetID="0" presetClass="path" presetSubtype="0" accel="50000" decel="50000" fill="hold" grpId="0" nodeType="withEffect">
                                  <p:stCondLst>
                                    <p:cond delay="0"/>
                                  </p:stCondLst>
                                  <p:childTnLst>
                                    <p:animMotion origin="layout" path="M 0 0 L 0 0.08518 " pathEditMode="relative" ptsTypes="AA">
                                      <p:cBhvr>
                                        <p:cTn id="14" dur="2000" fill="hold"/>
                                        <p:tgtEl>
                                          <p:spTgt spid="34"/>
                                        </p:tgtEl>
                                        <p:attrNameLst>
                                          <p:attrName>ppt_x</p:attrName>
                                          <p:attrName>ppt_y</p:attrName>
                                        </p:attrNameLst>
                                      </p:cBhvr>
                                    </p:animMotion>
                                  </p:childTnLst>
                                </p:cTn>
                              </p:par>
                              <p:par>
                                <p:cTn id="15" presetID="0" presetClass="path" presetSubtype="0" accel="50000" decel="50000" fill="hold" grpId="0" nodeType="withEffect">
                                  <p:stCondLst>
                                    <p:cond delay="0"/>
                                  </p:stCondLst>
                                  <p:childTnLst>
                                    <p:animMotion origin="layout" path="M 0 0 L 0 0.08518 " pathEditMode="relative" ptsTypes="AA">
                                      <p:cBhvr>
                                        <p:cTn id="16" dur="2000" fill="hold"/>
                                        <p:tgtEl>
                                          <p:spTgt spid="35"/>
                                        </p:tgtEl>
                                        <p:attrNameLst>
                                          <p:attrName>ppt_x</p:attrName>
                                          <p:attrName>ppt_y</p:attrName>
                                        </p:attrNameLst>
                                      </p:cBhvr>
                                    </p:animMotion>
                                  </p:childTnLst>
                                </p:cTn>
                              </p:par>
                              <p:par>
                                <p:cTn id="17" presetID="0" presetClass="path" presetSubtype="0" accel="50000" decel="50000" fill="hold" grpId="0" nodeType="withEffect">
                                  <p:stCondLst>
                                    <p:cond delay="0"/>
                                  </p:stCondLst>
                                  <p:childTnLst>
                                    <p:animMotion origin="layout" path="M 0 0 L 0 0.08518 " pathEditMode="relative" ptsTypes="AA">
                                      <p:cBhvr>
                                        <p:cTn id="18" dur="2000" fill="hold"/>
                                        <p:tgtEl>
                                          <p:spTgt spid="36"/>
                                        </p:tgtEl>
                                        <p:attrNameLst>
                                          <p:attrName>ppt_x</p:attrName>
                                          <p:attrName>ppt_y</p:attrName>
                                        </p:attrNameLst>
                                      </p:cBhvr>
                                    </p:animMotion>
                                  </p:childTnLst>
                                </p:cTn>
                              </p:par>
                              <p:par>
                                <p:cTn id="19" presetID="0" presetClass="path" presetSubtype="0" accel="50000" decel="50000" fill="hold" grpId="0" nodeType="withEffect">
                                  <p:stCondLst>
                                    <p:cond delay="0"/>
                                  </p:stCondLst>
                                  <p:childTnLst>
                                    <p:animMotion origin="layout" path="M 5E-6 -3.70199E-6 L 5E-6 0.06155 " pathEditMode="relative" rAng="0" ptsTypes="AA">
                                      <p:cBhvr>
                                        <p:cTn id="20" dur="2000" fill="hold"/>
                                        <p:tgtEl>
                                          <p:spTgt spid="37"/>
                                        </p:tgtEl>
                                        <p:attrNameLst>
                                          <p:attrName>ppt_x</p:attrName>
                                          <p:attrName>ppt_y</p:attrName>
                                        </p:attrNameLst>
                                      </p:cBhvr>
                                      <p:rCtr x="0" y="3077"/>
                                    </p:animMotion>
                                  </p:childTnLst>
                                </p:cTn>
                              </p:par>
                              <p:par>
                                <p:cTn id="21" presetID="0" presetClass="path" presetSubtype="0" accel="50000" decel="50000" fill="hold" grpId="0" nodeType="withEffect">
                                  <p:stCondLst>
                                    <p:cond delay="0"/>
                                  </p:stCondLst>
                                  <p:childTnLst>
                                    <p:animMotion origin="layout" path="M 5E-6 0.00023 L 0.00053 0.05854 " pathEditMode="relative" rAng="0" ptsTypes="AA">
                                      <p:cBhvr>
                                        <p:cTn id="22" dur="2000" fill="hold"/>
                                        <p:tgtEl>
                                          <p:spTgt spid="38"/>
                                        </p:tgtEl>
                                        <p:attrNameLst>
                                          <p:attrName>ppt_x</p:attrName>
                                          <p:attrName>ppt_y</p:attrName>
                                        </p:attrNameLst>
                                      </p:cBhvr>
                                      <p:rCtr x="17" y="2915"/>
                                    </p:animMotion>
                                  </p:childTnLst>
                                </p:cTn>
                              </p:par>
                              <p:par>
                                <p:cTn id="23" presetID="0" presetClass="path" presetSubtype="0" accel="50000" decel="50000" fill="hold" grpId="0" nodeType="withEffect">
                                  <p:stCondLst>
                                    <p:cond delay="0"/>
                                  </p:stCondLst>
                                  <p:childTnLst>
                                    <p:animMotion origin="layout" path="M -0.00017 -0.00092 L -0.00017 0.056 " pathEditMode="relative" rAng="0" ptsTypes="AA">
                                      <p:cBhvr>
                                        <p:cTn id="24" dur="2000" fill="hold"/>
                                        <p:tgtEl>
                                          <p:spTgt spid="39"/>
                                        </p:tgtEl>
                                        <p:attrNameLst>
                                          <p:attrName>ppt_x</p:attrName>
                                          <p:attrName>ppt_y</p:attrName>
                                        </p:attrNameLst>
                                      </p:cBhvr>
                                      <p:rCtr x="0" y="2846"/>
                                    </p:animMotion>
                                  </p:childTnLst>
                                </p:cTn>
                              </p:par>
                            </p:childTnLst>
                          </p:cTn>
                        </p:par>
                        <p:par>
                          <p:cTn id="25" fill="hold">
                            <p:stCondLst>
                              <p:cond delay="2000"/>
                            </p:stCondLst>
                            <p:childTnLst>
                              <p:par>
                                <p:cTn id="26" presetID="0" presetClass="path" presetSubtype="0" accel="50000" decel="50000" fill="hold" grpId="0" nodeType="afterEffect">
                                  <p:stCondLst>
                                    <p:cond delay="0"/>
                                  </p:stCondLst>
                                  <p:childTnLst>
                                    <p:animMotion origin="layout" path="M 0.00538 0.00416 L -0.5349 0.00347 " pathEditMode="relative" rAng="0" ptsTypes="AA">
                                      <p:cBhvr>
                                        <p:cTn id="27" dur="2000" fill="hold"/>
                                        <p:tgtEl>
                                          <p:spTgt spid="23"/>
                                        </p:tgtEl>
                                        <p:attrNameLst>
                                          <p:attrName>ppt_x</p:attrName>
                                          <p:attrName>ppt_y</p:attrName>
                                        </p:attrNameLst>
                                      </p:cBhvr>
                                      <p:rCtr x="-27014"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5"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p:txBody>
          <a:bodyPr/>
          <a:lstStyle/>
          <a:p>
            <a:r>
              <a:rPr lang="en-US" dirty="0">
                <a:latin typeface="Arial" charset="0"/>
              </a:rPr>
              <a:t>And the process starts all over again at the start of the next sprint.</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14</a:t>
            </a:fld>
            <a:endParaRPr lang="en-US"/>
          </a:p>
        </p:txBody>
      </p:sp>
      <p:sp>
        <p:nvSpPr>
          <p:cNvPr id="22" name="Rectangle 21"/>
          <p:cNvSpPr/>
          <p:nvPr/>
        </p:nvSpPr>
        <p:spPr bwMode="auto">
          <a:xfrm>
            <a:off x="999339" y="311512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23" name="Rectangle 22"/>
          <p:cNvSpPr/>
          <p:nvPr/>
        </p:nvSpPr>
        <p:spPr bwMode="auto">
          <a:xfrm>
            <a:off x="999339" y="269784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25" name="Rectangle 24"/>
          <p:cNvSpPr/>
          <p:nvPr/>
        </p:nvSpPr>
        <p:spPr bwMode="auto">
          <a:xfrm>
            <a:off x="999339" y="47715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sp>
        <p:nvSpPr>
          <p:cNvPr id="32" name="Rectangle 31"/>
          <p:cNvSpPr/>
          <p:nvPr/>
        </p:nvSpPr>
        <p:spPr bwMode="auto">
          <a:xfrm>
            <a:off x="999339" y="51797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33" name="Rectangle 32"/>
          <p:cNvSpPr/>
          <p:nvPr/>
        </p:nvSpPr>
        <p:spPr bwMode="auto">
          <a:xfrm>
            <a:off x="999339" y="55880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34" name="Oval 33"/>
          <p:cNvSpPr/>
          <p:nvPr/>
        </p:nvSpPr>
        <p:spPr bwMode="auto">
          <a:xfrm>
            <a:off x="1405739" y="61468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5" name="Oval 34"/>
          <p:cNvSpPr/>
          <p:nvPr/>
        </p:nvSpPr>
        <p:spPr bwMode="auto">
          <a:xfrm>
            <a:off x="1405739" y="62992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6" name="Oval 35"/>
          <p:cNvSpPr/>
          <p:nvPr/>
        </p:nvSpPr>
        <p:spPr bwMode="auto">
          <a:xfrm>
            <a:off x="1405739" y="64516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7" name="Rectangle 36"/>
          <p:cNvSpPr/>
          <p:nvPr/>
        </p:nvSpPr>
        <p:spPr bwMode="auto">
          <a:xfrm>
            <a:off x="999339" y="35396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38" name="Rectangle 37"/>
          <p:cNvSpPr/>
          <p:nvPr/>
        </p:nvSpPr>
        <p:spPr bwMode="auto">
          <a:xfrm>
            <a:off x="999339" y="39478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39" name="Rectangle 38"/>
          <p:cNvSpPr/>
          <p:nvPr/>
        </p:nvSpPr>
        <p:spPr bwMode="auto">
          <a:xfrm>
            <a:off x="999339" y="43561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
        <p:nvSpPr>
          <p:cNvPr id="2" name="Right Brace 1"/>
          <p:cNvSpPr/>
          <p:nvPr/>
        </p:nvSpPr>
        <p:spPr bwMode="auto">
          <a:xfrm>
            <a:off x="3269905" y="2697842"/>
            <a:ext cx="206889" cy="1180382"/>
          </a:xfrm>
          <a:prstGeom prst="rightBrace">
            <a:avLst/>
          </a:prstGeom>
          <a:noFill/>
          <a:ln w="38100" cap="flat" cmpd="sng" algn="ctr">
            <a:solidFill>
              <a:schemeClr val="accent1">
                <a:lumMod val="40000"/>
                <a:lumOff val="60000"/>
              </a:schemeClr>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rtlCol="0" anchor="t" anchorCtr="0" compatLnSpc="1">
            <a:prstTxWarp prst="textNoShape">
              <a:avLst/>
            </a:prstTxWarp>
            <a:spAutoFit/>
          </a:bodyPr>
          <a:lstStyle/>
          <a:p>
            <a:pPr marL="0" marR="0" indent="0" algn="l" defTabSz="914400" rtl="0" eaLnBrk="1" fontAlgn="base" latinLnBrk="0" hangingPunct="1">
              <a:lnSpc>
                <a:spcPct val="120000"/>
              </a:lnSpc>
              <a:spcBef>
                <a:spcPct val="50000"/>
              </a:spcBef>
              <a:spcAft>
                <a:spcPct val="0"/>
              </a:spcAft>
              <a:buClrTx/>
              <a:buSzTx/>
              <a:buFont typeface="Wingdings" pitchFamily="2" charset="2"/>
              <a:buNone/>
              <a:tabLst/>
            </a:pPr>
            <a:endParaRPr kumimoji="0" lang="en-US" sz="2400" b="0" i="0" u="none" strike="noStrike" cap="none" normalizeH="0" baseline="0">
              <a:ln>
                <a:noFill/>
              </a:ln>
              <a:solidFill>
                <a:srgbClr val="000000"/>
              </a:solidFill>
              <a:effectLst/>
              <a:latin typeface="Arial" charset="0"/>
            </a:endParaRPr>
          </a:p>
        </p:txBody>
      </p:sp>
      <p:sp>
        <p:nvSpPr>
          <p:cNvPr id="40" name="Line Callout 1 39"/>
          <p:cNvSpPr/>
          <p:nvPr/>
        </p:nvSpPr>
        <p:spPr bwMode="auto">
          <a:xfrm>
            <a:off x="3945121" y="2732356"/>
            <a:ext cx="2719503" cy="1077218"/>
          </a:xfrm>
          <a:prstGeom prst="borderCallout1">
            <a:avLst>
              <a:gd name="adj1" fmla="val 49867"/>
              <a:gd name="adj2" fmla="val 710"/>
              <a:gd name="adj3" fmla="val 51161"/>
              <a:gd name="adj4" fmla="val -16967"/>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The team has some flexibility in what they are willing to commit to the product owner for</a:t>
            </a:r>
            <a:r>
              <a:rPr kumimoji="0" lang="en-US" sz="1600" b="0" i="0" u="none" strike="noStrike" cap="none" normalizeH="0" dirty="0">
                <a:ln>
                  <a:noFill/>
                </a:ln>
                <a:solidFill>
                  <a:srgbClr val="000000"/>
                </a:solidFill>
                <a:effectLst/>
                <a:latin typeface="Arial" charset="0"/>
              </a:rPr>
              <a:t> a sprint.</a:t>
            </a:r>
            <a:endParaRPr kumimoji="0" lang="en-US" sz="1600" b="0" i="0" u="none" strike="noStrike" cap="none" normalizeH="0" baseline="0" dirty="0">
              <a:ln>
                <a:noFill/>
              </a:ln>
              <a:solidFill>
                <a:srgbClr val="000000"/>
              </a:solidFill>
              <a:effectLst/>
              <a:latin typeface="Arial" charset="0"/>
            </a:endParaRPr>
          </a:p>
        </p:txBody>
      </p:sp>
      <p:grpSp>
        <p:nvGrpSpPr>
          <p:cNvPr id="41" name="Group 40"/>
          <p:cNvGrpSpPr/>
          <p:nvPr/>
        </p:nvGrpSpPr>
        <p:grpSpPr>
          <a:xfrm>
            <a:off x="3340785" y="2156347"/>
            <a:ext cx="1117600" cy="400110"/>
            <a:chOff x="774700" y="3124200"/>
            <a:chExt cx="1117600" cy="400110"/>
          </a:xfrm>
        </p:grpSpPr>
        <p:sp>
          <p:nvSpPr>
            <p:cNvPr id="42" name="TextBox 41"/>
            <p:cNvSpPr txBox="1"/>
            <p:nvPr/>
          </p:nvSpPr>
          <p:spPr>
            <a:xfrm>
              <a:off x="965451" y="3124200"/>
              <a:ext cx="736099" cy="400110"/>
            </a:xfrm>
            <a:prstGeom prst="rect">
              <a:avLst/>
            </a:prstGeom>
            <a:noFill/>
          </p:spPr>
          <p:txBody>
            <a:bodyPr vert="horz" wrap="none" lIns="91440" tIns="91440" bIns="91440" rtlCol="0">
              <a:spAutoFit/>
            </a:bodyPr>
            <a:lstStyle/>
            <a:p>
              <a:pPr algn="ctr"/>
              <a:r>
                <a:rPr lang="en-US" sz="1400" b="1" dirty="0">
                  <a:solidFill>
                    <a:srgbClr val="0000FF"/>
                  </a:solidFill>
                </a:rPr>
                <a:t>In </a:t>
              </a:r>
              <a:r>
                <a:rPr lang="en-US" sz="1400" b="1" dirty="0" err="1">
                  <a:solidFill>
                    <a:srgbClr val="0000FF"/>
                  </a:solidFill>
                </a:rPr>
                <a:t>Dev</a:t>
              </a:r>
              <a:endParaRPr lang="en-US" sz="1400" b="1" dirty="0">
                <a:solidFill>
                  <a:srgbClr val="0000FF"/>
                </a:solidFill>
              </a:endParaRPr>
            </a:p>
          </p:txBody>
        </p:sp>
        <p:cxnSp>
          <p:nvCxnSpPr>
            <p:cNvPr id="43" name="Straight Connector 42"/>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4" name="Group 43"/>
          <p:cNvGrpSpPr/>
          <p:nvPr/>
        </p:nvGrpSpPr>
        <p:grpSpPr>
          <a:xfrm>
            <a:off x="5794425" y="2147638"/>
            <a:ext cx="1117600" cy="400110"/>
            <a:chOff x="774700" y="3124200"/>
            <a:chExt cx="1117600" cy="400110"/>
          </a:xfrm>
        </p:grpSpPr>
        <p:sp>
          <p:nvSpPr>
            <p:cNvPr id="45" name="TextBox 44"/>
            <p:cNvSpPr txBox="1"/>
            <p:nvPr/>
          </p:nvSpPr>
          <p:spPr>
            <a:xfrm>
              <a:off x="958539" y="3124200"/>
              <a:ext cx="749925" cy="400110"/>
            </a:xfrm>
            <a:prstGeom prst="rect">
              <a:avLst/>
            </a:prstGeom>
            <a:noFill/>
          </p:spPr>
          <p:txBody>
            <a:bodyPr vert="horz" wrap="none" lIns="91440" tIns="91440" bIns="91440" rtlCol="0">
              <a:spAutoFit/>
            </a:bodyPr>
            <a:lstStyle/>
            <a:p>
              <a:pPr algn="ctr"/>
              <a:r>
                <a:rPr lang="en-US" sz="1400" b="1" dirty="0">
                  <a:solidFill>
                    <a:srgbClr val="0000FF"/>
                  </a:solidFill>
                </a:rPr>
                <a:t>In Test</a:t>
              </a:r>
            </a:p>
          </p:txBody>
        </p:sp>
        <p:cxnSp>
          <p:nvCxnSpPr>
            <p:cNvPr id="46" name="Straight Connector 45"/>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7" name="Group 46"/>
          <p:cNvGrpSpPr/>
          <p:nvPr/>
        </p:nvGrpSpPr>
        <p:grpSpPr>
          <a:xfrm>
            <a:off x="4567605" y="1962313"/>
            <a:ext cx="1117600" cy="615553"/>
            <a:chOff x="774700" y="2933700"/>
            <a:chExt cx="1117600" cy="615553"/>
          </a:xfrm>
        </p:grpSpPr>
        <p:sp>
          <p:nvSpPr>
            <p:cNvPr id="48" name="TextBox 47"/>
            <p:cNvSpPr txBox="1"/>
            <p:nvPr/>
          </p:nvSpPr>
          <p:spPr>
            <a:xfrm>
              <a:off x="914155" y="2933700"/>
              <a:ext cx="838691" cy="615553"/>
            </a:xfrm>
            <a:prstGeom prst="rect">
              <a:avLst/>
            </a:prstGeom>
            <a:noFill/>
          </p:spPr>
          <p:txBody>
            <a:bodyPr vert="horz" wrap="none" lIns="91440" tIns="91440" bIns="91440" rtlCol="0">
              <a:spAutoFit/>
            </a:bodyPr>
            <a:lstStyle/>
            <a:p>
              <a:pPr algn="ctr"/>
              <a:r>
                <a:rPr lang="en-US" sz="1400" b="1" dirty="0"/>
                <a:t>Ready</a:t>
              </a:r>
              <a:br>
                <a:rPr lang="en-US" sz="1400" b="1" dirty="0"/>
              </a:br>
              <a:r>
                <a:rPr lang="en-US" sz="1400" b="1" dirty="0"/>
                <a:t>for Test</a:t>
              </a:r>
            </a:p>
          </p:txBody>
        </p:sp>
        <p:cxnSp>
          <p:nvCxnSpPr>
            <p:cNvPr id="49" name="Straight Connector 48"/>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0" name="Group 49"/>
          <p:cNvGrpSpPr/>
          <p:nvPr/>
        </p:nvGrpSpPr>
        <p:grpSpPr>
          <a:xfrm>
            <a:off x="7021245" y="2156347"/>
            <a:ext cx="1117600" cy="400110"/>
            <a:chOff x="774700" y="3124200"/>
            <a:chExt cx="1117600" cy="400110"/>
          </a:xfrm>
        </p:grpSpPr>
        <p:sp>
          <p:nvSpPr>
            <p:cNvPr id="51" name="TextBox 50"/>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t>Done</a:t>
              </a:r>
            </a:p>
          </p:txBody>
        </p:sp>
        <p:cxnSp>
          <p:nvCxnSpPr>
            <p:cNvPr id="52" name="Straight Connector 51"/>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3" name="Group 52"/>
          <p:cNvGrpSpPr/>
          <p:nvPr/>
        </p:nvGrpSpPr>
        <p:grpSpPr>
          <a:xfrm>
            <a:off x="897739" y="1962313"/>
            <a:ext cx="1117600" cy="615553"/>
            <a:chOff x="774700" y="2933700"/>
            <a:chExt cx="1117600" cy="615553"/>
          </a:xfrm>
        </p:grpSpPr>
        <p:sp>
          <p:nvSpPr>
            <p:cNvPr id="54" name="TextBox 53"/>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55" name="Straight Connector 54"/>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56" name="Group 55"/>
          <p:cNvGrpSpPr/>
          <p:nvPr/>
        </p:nvGrpSpPr>
        <p:grpSpPr>
          <a:xfrm>
            <a:off x="2115114" y="1962313"/>
            <a:ext cx="1117600" cy="615553"/>
            <a:chOff x="774700" y="2933700"/>
            <a:chExt cx="1117600" cy="615553"/>
          </a:xfrm>
        </p:grpSpPr>
        <p:sp>
          <p:nvSpPr>
            <p:cNvPr id="57" name="TextBox 56"/>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t>Sprint</a:t>
              </a:r>
              <a:br>
                <a:rPr lang="en-US" sz="1400" b="1" dirty="0"/>
              </a:br>
              <a:r>
                <a:rPr lang="en-US" sz="1400" b="1" dirty="0"/>
                <a:t>Backlog</a:t>
              </a:r>
            </a:p>
          </p:txBody>
        </p:sp>
        <p:cxnSp>
          <p:nvCxnSpPr>
            <p:cNvPr id="58" name="Straight Connector 57"/>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Tree>
    <p:extLst>
      <p:ext uri="{BB962C8B-B14F-4D97-AF65-F5344CB8AC3E}">
        <p14:creationId xmlns:p14="http://schemas.microsoft.com/office/powerpoint/2010/main" val="16844148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209 4.55933E-6 L 0.1323 4.55933E-6 " pathEditMode="relative" rAng="0" ptsTypes="AA">
                                      <p:cBhvr>
                                        <p:cTn id="6" dur="2000" fill="hold"/>
                                        <p:tgtEl>
                                          <p:spTgt spid="23"/>
                                        </p:tgtEl>
                                        <p:attrNameLst>
                                          <p:attrName>ppt_x</p:attrName>
                                          <p:attrName>ppt_y</p:attrName>
                                        </p:attrNameLst>
                                      </p:cBhvr>
                                      <p:rCtr x="6510" y="0"/>
                                    </p:animMotion>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0.00417 -4.34622E-6 L 0.13126 0.00024 " pathEditMode="relative" rAng="0" ptsTypes="AA">
                                      <p:cBhvr>
                                        <p:cTn id="10" dur="2000" fill="hold"/>
                                        <p:tgtEl>
                                          <p:spTgt spid="22"/>
                                        </p:tgtEl>
                                        <p:attrNameLst>
                                          <p:attrName>ppt_x</p:attrName>
                                          <p:attrName>ppt_y</p:attrName>
                                        </p:attrNameLst>
                                      </p:cBhvr>
                                      <p:rCtr x="6354" y="0"/>
                                    </p:animMotion>
                                  </p:childTnLst>
                                </p:cTn>
                              </p:par>
                            </p:childTnLst>
                          </p:cTn>
                        </p:par>
                      </p:childTnLst>
                    </p:cTn>
                  </p:par>
                  <p:par>
                    <p:cTn id="11" fill="hold">
                      <p:stCondLst>
                        <p:cond delay="indefinite"/>
                      </p:stCondLst>
                      <p:childTnLst>
                        <p:par>
                          <p:cTn id="12" fill="hold">
                            <p:stCondLst>
                              <p:cond delay="0"/>
                            </p:stCondLst>
                            <p:childTnLst>
                              <p:par>
                                <p:cTn id="13" presetID="42" presetClass="path" presetSubtype="0" accel="50000" decel="50000" fill="hold" grpId="0" nodeType="clickEffect">
                                  <p:stCondLst>
                                    <p:cond delay="0"/>
                                  </p:stCondLst>
                                  <p:childTnLst>
                                    <p:animMotion origin="layout" path="M 0.00417 4.40176E-6 L 0.13091 4.40176E-6 " pathEditMode="relative" rAng="0" ptsTypes="AA">
                                      <p:cBhvr>
                                        <p:cTn id="14" dur="2000" fill="hold"/>
                                        <p:tgtEl>
                                          <p:spTgt spid="37"/>
                                        </p:tgtEl>
                                        <p:attrNameLst>
                                          <p:attrName>ppt_x</p:attrName>
                                          <p:attrName>ppt_y</p:attrName>
                                        </p:attrNameLst>
                                      </p:cBhvr>
                                      <p:rCtr x="6337" y="0"/>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37" grpId="0" animBg="1"/>
      <p:bldP spid="2" grpId="0" animBg="1"/>
      <p:bldP spid="4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67212"/>
          </a:xfrm>
        </p:spPr>
        <p:txBody>
          <a:bodyPr/>
          <a:lstStyle/>
          <a:p>
            <a:r>
              <a:rPr lang="en-US" dirty="0"/>
              <a:t>But how do you really know how many story points the team can accomplish in a sprint?</a:t>
            </a:r>
          </a:p>
        </p:txBody>
      </p:sp>
      <p:sp>
        <p:nvSpPr>
          <p:cNvPr id="3" name="Content Placeholder 2"/>
          <p:cNvSpPr>
            <a:spLocks noGrp="1"/>
          </p:cNvSpPr>
          <p:nvPr>
            <p:ph idx="1"/>
          </p:nvPr>
        </p:nvSpPr>
        <p:spPr>
          <a:xfrm>
            <a:off x="182415" y="965835"/>
            <a:ext cx="8379691" cy="5047535"/>
          </a:xfrm>
        </p:spPr>
        <p:txBody>
          <a:bodyPr/>
          <a:lstStyle/>
          <a:p>
            <a:r>
              <a:rPr lang="en-US" dirty="0"/>
              <a:t>Velocity is measured from the average of the last three sprints.</a:t>
            </a:r>
          </a:p>
          <a:p>
            <a:pPr lvl="1"/>
            <a:r>
              <a:rPr lang="en-US" dirty="0"/>
              <a:t>Only use the </a:t>
            </a:r>
            <a:r>
              <a:rPr lang="en-US" u="sng" dirty="0"/>
              <a:t>completed</a:t>
            </a:r>
            <a:r>
              <a:rPr lang="en-US" dirty="0"/>
              <a:t> stories.</a:t>
            </a:r>
          </a:p>
          <a:p>
            <a:pPr lvl="1"/>
            <a:r>
              <a:rPr lang="en-US" dirty="0"/>
              <a:t>This rolling average will change over time.</a:t>
            </a:r>
          </a:p>
          <a:p>
            <a:r>
              <a:rPr lang="en-US" dirty="0"/>
              <a:t>The average velocity is then used to cap the number of story points for the next sprint.</a:t>
            </a:r>
          </a:p>
          <a:p>
            <a:r>
              <a:rPr lang="en-US" dirty="0"/>
              <a:t>Example:</a:t>
            </a:r>
          </a:p>
          <a:p>
            <a:pPr lvl="1"/>
            <a:r>
              <a:rPr lang="en-US" dirty="0"/>
              <a:t>Sprint 7: 45 story points committed; 42 completed.</a:t>
            </a:r>
          </a:p>
          <a:p>
            <a:pPr lvl="1"/>
            <a:r>
              <a:rPr lang="en-US" dirty="0"/>
              <a:t>Sprint 8: 40 committed; 50 completed</a:t>
            </a:r>
          </a:p>
          <a:p>
            <a:pPr lvl="1"/>
            <a:r>
              <a:rPr lang="en-US" dirty="0"/>
              <a:t>Sprint 9: 48 committed; 47 completed</a:t>
            </a:r>
          </a:p>
          <a:p>
            <a:pPr lvl="1"/>
            <a:r>
              <a:rPr lang="en-US" dirty="0"/>
              <a:t>Velocity = (42 + 50 + 47) / 3 ~= 46.3333</a:t>
            </a:r>
          </a:p>
          <a:p>
            <a:pPr lvl="1"/>
            <a:r>
              <a:rPr lang="en-US" dirty="0"/>
              <a:t>Sprint 10 will be capped at 46 story points.</a:t>
            </a:r>
          </a:p>
        </p:txBody>
      </p:sp>
      <p:sp>
        <p:nvSpPr>
          <p:cNvPr id="4" name="Slide Number Placeholder 3"/>
          <p:cNvSpPr>
            <a:spLocks noGrp="1"/>
          </p:cNvSpPr>
          <p:nvPr>
            <p:ph type="sldNum" sz="quarter" idx="10"/>
          </p:nvPr>
        </p:nvSpPr>
        <p:spPr/>
        <p:txBody>
          <a:bodyPr/>
          <a:lstStyle/>
          <a:p>
            <a:pPr>
              <a:defRPr/>
            </a:pPr>
            <a:fld id="{F1DCB1E0-2156-4768-A567-64D2F4638118}" type="slidenum">
              <a:rPr lang="en-US">
                <a:latin typeface="Arial"/>
              </a:rPr>
              <a:pPr>
                <a:defRPr/>
              </a:pPr>
              <a:t>15</a:t>
            </a:fld>
            <a:endParaRPr lang="en-US">
              <a:latin typeface="Arial"/>
            </a:endParaRPr>
          </a:p>
        </p:txBody>
      </p:sp>
    </p:spTree>
    <p:extLst>
      <p:ext uri="{BB962C8B-B14F-4D97-AF65-F5344CB8AC3E}">
        <p14:creationId xmlns:p14="http://schemas.microsoft.com/office/powerpoint/2010/main" val="12321479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lstStyle/>
          <a:p>
            <a:r>
              <a:rPr lang="en-US" dirty="0"/>
              <a:t>Velocity is specific to one team working on one project.</a:t>
            </a:r>
          </a:p>
        </p:txBody>
      </p:sp>
      <p:sp>
        <p:nvSpPr>
          <p:cNvPr id="3" name="Content Placeholder 2"/>
          <p:cNvSpPr>
            <a:spLocks noGrp="1"/>
          </p:cNvSpPr>
          <p:nvPr>
            <p:ph idx="1"/>
          </p:nvPr>
        </p:nvSpPr>
        <p:spPr>
          <a:xfrm>
            <a:off x="182415" y="1118235"/>
            <a:ext cx="8379691" cy="5047536"/>
          </a:xfrm>
        </p:spPr>
        <p:txBody>
          <a:bodyPr/>
          <a:lstStyle/>
          <a:p>
            <a:r>
              <a:rPr lang="en-US" dirty="0"/>
              <a:t>This assumes that sprint length and team membership remain consistent.</a:t>
            </a:r>
          </a:p>
          <a:p>
            <a:pPr lvl="1"/>
            <a:r>
              <a:rPr lang="en-US" dirty="0"/>
              <a:t>If either of these two change, then velocity measurement must start over with a new running average.</a:t>
            </a:r>
          </a:p>
          <a:p>
            <a:r>
              <a:rPr lang="en-US" dirty="0"/>
              <a:t>Velocity is only measured for a single project, single team.</a:t>
            </a:r>
          </a:p>
          <a:p>
            <a:pPr lvl="1"/>
            <a:r>
              <a:rPr lang="en-US" dirty="0"/>
              <a:t>Story points are </a:t>
            </a:r>
            <a:r>
              <a:rPr lang="en-US" u="sng" dirty="0"/>
              <a:t>level of effort</a:t>
            </a:r>
            <a:r>
              <a:rPr lang="en-US" dirty="0"/>
              <a:t> estimates</a:t>
            </a:r>
          </a:p>
          <a:p>
            <a:pPr lvl="1"/>
            <a:r>
              <a:rPr lang="en-US" dirty="0"/>
              <a:t>Story points are determined by the team, for the team</a:t>
            </a:r>
          </a:p>
          <a:p>
            <a:pPr lvl="1"/>
            <a:r>
              <a:rPr lang="en-US" dirty="0"/>
              <a:t>Thus you cannot compare velocity's between teams</a:t>
            </a:r>
          </a:p>
          <a:p>
            <a:r>
              <a:rPr lang="en-US" dirty="0"/>
              <a:t>Management cannot </a:t>
            </a:r>
            <a:r>
              <a:rPr lang="en-US" b="1" dirty="0"/>
              <a:t>set</a:t>
            </a:r>
            <a:r>
              <a:rPr lang="en-US" dirty="0"/>
              <a:t> a team's velocity.</a:t>
            </a:r>
          </a:p>
        </p:txBody>
      </p:sp>
      <p:sp>
        <p:nvSpPr>
          <p:cNvPr id="4" name="Slide Number Placeholder 3"/>
          <p:cNvSpPr>
            <a:spLocks noGrp="1"/>
          </p:cNvSpPr>
          <p:nvPr>
            <p:ph type="sldNum" sz="quarter" idx="10"/>
          </p:nvPr>
        </p:nvSpPr>
        <p:spPr/>
        <p:txBody>
          <a:bodyPr/>
          <a:lstStyle/>
          <a:p>
            <a:pPr>
              <a:defRPr/>
            </a:pPr>
            <a:fld id="{F1DCB1E0-2156-4768-A567-64D2F4638118}" type="slidenum">
              <a:rPr lang="en-US">
                <a:latin typeface="Arial"/>
              </a:rPr>
              <a:pPr>
                <a:defRPr/>
              </a:pPr>
              <a:t>16</a:t>
            </a:fld>
            <a:endParaRPr lang="en-US">
              <a:latin typeface="Arial"/>
            </a:endParaRPr>
          </a:p>
        </p:txBody>
      </p:sp>
    </p:spTree>
    <p:extLst>
      <p:ext uri="{BB962C8B-B14F-4D97-AF65-F5344CB8AC3E}">
        <p14:creationId xmlns:p14="http://schemas.microsoft.com/office/powerpoint/2010/main" val="264942893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lstStyle/>
          <a:p>
            <a:r>
              <a:rPr lang="en-US" dirty="0"/>
              <a:t>Velocity is not the same as the team's overall capacity.</a:t>
            </a:r>
          </a:p>
        </p:txBody>
      </p:sp>
      <p:sp>
        <p:nvSpPr>
          <p:cNvPr id="3" name="Content Placeholder 2"/>
          <p:cNvSpPr>
            <a:spLocks noGrp="1"/>
          </p:cNvSpPr>
          <p:nvPr>
            <p:ph idx="1"/>
          </p:nvPr>
        </p:nvSpPr>
        <p:spPr>
          <a:xfrm>
            <a:off x="182415" y="927735"/>
            <a:ext cx="8379691" cy="5647700"/>
          </a:xfrm>
        </p:spPr>
        <p:txBody>
          <a:bodyPr/>
          <a:lstStyle/>
          <a:p>
            <a:r>
              <a:rPr lang="en-US" dirty="0"/>
              <a:t>Velocity is only a measure of effort for working on user stories.</a:t>
            </a:r>
          </a:p>
          <a:p>
            <a:pPr lvl="1"/>
            <a:r>
              <a:rPr lang="en-US" dirty="0"/>
              <a:t>It does not include company meetings, email communication, small "outside" tasks</a:t>
            </a:r>
          </a:p>
          <a:p>
            <a:pPr lvl="1"/>
            <a:r>
              <a:rPr lang="en-US" dirty="0"/>
              <a:t>For class, it does not include most before- and after-class activities</a:t>
            </a:r>
          </a:p>
          <a:p>
            <a:r>
              <a:rPr lang="en-US" dirty="0"/>
              <a:t>What about these issues?</a:t>
            </a:r>
          </a:p>
          <a:p>
            <a:pPr lvl="1"/>
            <a:r>
              <a:rPr lang="en-US" dirty="0"/>
              <a:t>Holidays or vacations</a:t>
            </a:r>
          </a:p>
          <a:p>
            <a:pPr lvl="1"/>
            <a:r>
              <a:rPr lang="en-US" dirty="0"/>
              <a:t>Members given large, outside tasks</a:t>
            </a:r>
          </a:p>
          <a:p>
            <a:r>
              <a:rPr lang="en-US" dirty="0"/>
              <a:t>Normally these issues can be ignored being smoothed out by the averaging process.</a:t>
            </a:r>
          </a:p>
          <a:p>
            <a:r>
              <a:rPr lang="en-US" dirty="0"/>
              <a:t>In extreme cases, the team can make adjustments to the calculated velocity usually by lowering it.</a:t>
            </a:r>
          </a:p>
        </p:txBody>
      </p:sp>
      <p:sp>
        <p:nvSpPr>
          <p:cNvPr id="4" name="Slide Number Placeholder 3"/>
          <p:cNvSpPr>
            <a:spLocks noGrp="1"/>
          </p:cNvSpPr>
          <p:nvPr>
            <p:ph type="sldNum" sz="quarter" idx="10"/>
          </p:nvPr>
        </p:nvSpPr>
        <p:spPr/>
        <p:txBody>
          <a:bodyPr/>
          <a:lstStyle/>
          <a:p>
            <a:pPr>
              <a:defRPr/>
            </a:pPr>
            <a:fld id="{F1DCB1E0-2156-4768-A567-64D2F4638118}" type="slidenum">
              <a:rPr lang="en-US">
                <a:latin typeface="Arial"/>
              </a:rPr>
              <a:pPr>
                <a:defRPr/>
              </a:pPr>
              <a:t>17</a:t>
            </a:fld>
            <a:endParaRPr lang="en-US">
              <a:latin typeface="Arial"/>
            </a:endParaRPr>
          </a:p>
        </p:txBody>
      </p:sp>
    </p:spTree>
    <p:extLst>
      <p:ext uri="{BB962C8B-B14F-4D97-AF65-F5344CB8AC3E}">
        <p14:creationId xmlns:p14="http://schemas.microsoft.com/office/powerpoint/2010/main" val="206688086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859338"/>
          </a:xfrm>
        </p:spPr>
        <p:txBody>
          <a:bodyPr>
            <a:spAutoFit/>
          </a:bodyPr>
          <a:lstStyle/>
          <a:p>
            <a:r>
              <a:rPr lang="en-US" dirty="0">
                <a:latin typeface="Arial" charset="0"/>
              </a:rPr>
              <a:t>A </a:t>
            </a:r>
            <a:r>
              <a:rPr lang="en-US" i="1" dirty="0">
                <a:latin typeface="Arial" charset="0"/>
              </a:rPr>
              <a:t>sprint plan</a:t>
            </a:r>
            <a:r>
              <a:rPr lang="en-US" dirty="0">
                <a:latin typeface="Arial" charset="0"/>
              </a:rPr>
              <a:t> is a plan to build a small, working increment of the product.</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2</a:t>
            </a:fld>
            <a:endParaRPr lang="en-US"/>
          </a:p>
        </p:txBody>
      </p:sp>
      <p:sp>
        <p:nvSpPr>
          <p:cNvPr id="4099" name="Content Placeholder 2"/>
          <p:cNvSpPr>
            <a:spLocks noGrp="1"/>
          </p:cNvSpPr>
          <p:nvPr>
            <p:ph idx="1"/>
          </p:nvPr>
        </p:nvSpPr>
        <p:spPr>
          <a:xfrm>
            <a:off x="228600" y="1143000"/>
            <a:ext cx="8686800" cy="4539704"/>
          </a:xfrm>
        </p:spPr>
        <p:txBody>
          <a:bodyPr/>
          <a:lstStyle/>
          <a:p>
            <a:r>
              <a:rPr lang="en-US" dirty="0">
                <a:latin typeface="Arial" charset="0"/>
              </a:rPr>
              <a:t>Each sprint is time-boxed; your sprints will be about three weeks long</a:t>
            </a:r>
          </a:p>
          <a:p>
            <a:r>
              <a:rPr lang="en-US" dirty="0">
                <a:latin typeface="Arial" charset="0"/>
              </a:rPr>
              <a:t>Each sprint has a backlog of work to be done during the sprint</a:t>
            </a:r>
          </a:p>
          <a:p>
            <a:pPr lvl="1"/>
            <a:r>
              <a:rPr lang="en-US" dirty="0">
                <a:latin typeface="Arial" charset="0"/>
              </a:rPr>
              <a:t>This is the team's commitment to the Product Owner</a:t>
            </a:r>
          </a:p>
          <a:p>
            <a:pPr lvl="1"/>
            <a:r>
              <a:rPr lang="en-US" dirty="0">
                <a:latin typeface="Arial" charset="0"/>
              </a:rPr>
              <a:t>It is the sole focus on the team's effort during this sprint</a:t>
            </a:r>
          </a:p>
          <a:p>
            <a:r>
              <a:rPr lang="en-US" dirty="0">
                <a:latin typeface="Arial" charset="0"/>
              </a:rPr>
              <a:t>The sprint planning meeting establishes the next sprint's backlog and launches the sprint</a:t>
            </a:r>
          </a:p>
          <a:p>
            <a:r>
              <a:rPr lang="en-US" dirty="0">
                <a:latin typeface="Arial" charset="0"/>
              </a:rPr>
              <a:t>Let's first consider how a sprint flows...</a:t>
            </a: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475836"/>
          </a:xfrm>
        </p:spPr>
        <p:txBody>
          <a:bodyPr>
            <a:spAutoFit/>
          </a:bodyPr>
          <a:lstStyle/>
          <a:p>
            <a:r>
              <a:rPr lang="en-US" dirty="0">
                <a:latin typeface="Arial" charset="0"/>
              </a:rPr>
              <a:t>So we start with a backlog for the new sprint.</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3</a:t>
            </a:fld>
            <a:endParaRPr lang="en-US"/>
          </a:p>
        </p:txBody>
      </p:sp>
      <p:sp>
        <p:nvSpPr>
          <p:cNvPr id="4099" name="Content Placeholder 2"/>
          <p:cNvSpPr>
            <a:spLocks noGrp="1"/>
          </p:cNvSpPr>
          <p:nvPr>
            <p:ph idx="1"/>
          </p:nvPr>
        </p:nvSpPr>
        <p:spPr>
          <a:xfrm>
            <a:off x="228600" y="1143000"/>
            <a:ext cx="8686800" cy="954107"/>
          </a:xfrm>
        </p:spPr>
        <p:txBody>
          <a:bodyPr/>
          <a:lstStyle/>
          <a:p>
            <a:r>
              <a:rPr lang="en-US" dirty="0">
                <a:latin typeface="Arial" charset="0"/>
              </a:rPr>
              <a:t>During the Sprint Planning meeting, stories from the Product Backlog are put on the Sprint Backlog.</a:t>
            </a:r>
          </a:p>
        </p:txBody>
      </p:sp>
      <p:sp>
        <p:nvSpPr>
          <p:cNvPr id="3" name="Rectangle 2"/>
          <p:cNvSpPr/>
          <p:nvPr/>
        </p:nvSpPr>
        <p:spPr bwMode="auto">
          <a:xfrm>
            <a:off x="381000" y="31115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7" name="Rectangle 6"/>
          <p:cNvSpPr/>
          <p:nvPr/>
        </p:nvSpPr>
        <p:spPr bwMode="auto">
          <a:xfrm>
            <a:off x="381000" y="351971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8" name="Rectangle 7"/>
          <p:cNvSpPr/>
          <p:nvPr/>
        </p:nvSpPr>
        <p:spPr bwMode="auto">
          <a:xfrm>
            <a:off x="381000" y="392792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9" name="Rectangle 8"/>
          <p:cNvSpPr/>
          <p:nvPr/>
        </p:nvSpPr>
        <p:spPr bwMode="auto">
          <a:xfrm>
            <a:off x="381000" y="433614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10" name="Rectangle 9"/>
          <p:cNvSpPr/>
          <p:nvPr/>
        </p:nvSpPr>
        <p:spPr bwMode="auto">
          <a:xfrm>
            <a:off x="381000" y="4744356"/>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11" name="Rectangle 10"/>
          <p:cNvSpPr/>
          <p:nvPr/>
        </p:nvSpPr>
        <p:spPr bwMode="auto">
          <a:xfrm>
            <a:off x="381000" y="51525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grpSp>
        <p:nvGrpSpPr>
          <p:cNvPr id="13" name="Group 12"/>
          <p:cNvGrpSpPr/>
          <p:nvPr/>
        </p:nvGrpSpPr>
        <p:grpSpPr>
          <a:xfrm>
            <a:off x="279400" y="2336800"/>
            <a:ext cx="1117600" cy="615553"/>
            <a:chOff x="774700" y="2933700"/>
            <a:chExt cx="1117600" cy="615553"/>
          </a:xfrm>
        </p:grpSpPr>
        <p:sp>
          <p:nvSpPr>
            <p:cNvPr id="5" name="TextBox 4"/>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12" name="Straight Connector 11"/>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2" name="Group 21"/>
          <p:cNvGrpSpPr/>
          <p:nvPr/>
        </p:nvGrpSpPr>
        <p:grpSpPr>
          <a:xfrm>
            <a:off x="1714500" y="2336800"/>
            <a:ext cx="1117600" cy="615553"/>
            <a:chOff x="774700" y="2933700"/>
            <a:chExt cx="1117600" cy="615553"/>
          </a:xfrm>
        </p:grpSpPr>
        <p:sp>
          <p:nvSpPr>
            <p:cNvPr id="23" name="TextBox 22"/>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Sprint</a:t>
              </a:r>
              <a:br>
                <a:rPr lang="en-US" sz="1400" b="1" dirty="0">
                  <a:solidFill>
                    <a:srgbClr val="0000FF"/>
                  </a:solidFill>
                </a:rPr>
              </a:br>
              <a:r>
                <a:rPr lang="en-US" sz="1400" b="1" dirty="0">
                  <a:solidFill>
                    <a:srgbClr val="0000FF"/>
                  </a:solidFill>
                </a:rPr>
                <a:t>Backlog</a:t>
              </a:r>
            </a:p>
          </p:txBody>
        </p:sp>
        <p:cxnSp>
          <p:nvCxnSpPr>
            <p:cNvPr id="24" name="Straight Connector 23"/>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7" name="Rectangle 36"/>
          <p:cNvSpPr/>
          <p:nvPr/>
        </p:nvSpPr>
        <p:spPr bwMode="auto">
          <a:xfrm>
            <a:off x="381000" y="5553469"/>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14" name="Line Callout 1 13"/>
          <p:cNvSpPr/>
          <p:nvPr/>
        </p:nvSpPr>
        <p:spPr bwMode="auto">
          <a:xfrm>
            <a:off x="4614897" y="2159577"/>
            <a:ext cx="3811255" cy="1815882"/>
          </a:xfrm>
          <a:prstGeom prst="borderCallout1">
            <a:avLst>
              <a:gd name="adj1" fmla="val 27983"/>
              <a:gd name="adj2" fmla="val -2462"/>
              <a:gd name="adj3" fmla="val 26781"/>
              <a:gd name="adj4" fmla="val -50266"/>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Let's assume that the team can do at most 25</a:t>
            </a:r>
            <a:r>
              <a:rPr kumimoji="0" lang="en-US" sz="1600" b="0" i="0" u="none" strike="noStrike" cap="none" normalizeH="0" dirty="0">
                <a:ln>
                  <a:noFill/>
                </a:ln>
                <a:solidFill>
                  <a:srgbClr val="000000"/>
                </a:solidFill>
                <a:effectLst/>
                <a:latin typeface="Arial" charset="0"/>
              </a:rPr>
              <a:t> points worth of work in a sprint.</a:t>
            </a:r>
          </a:p>
          <a:p>
            <a:pPr marL="0" marR="0" indent="0" defTabSz="914400" rtl="0" eaLnBrk="1" fontAlgn="base" latinLnBrk="0" hangingPunct="1">
              <a:lnSpc>
                <a:spcPct val="100000"/>
              </a:lnSpc>
              <a:spcBef>
                <a:spcPts val="0"/>
              </a:spcBef>
              <a:spcAft>
                <a:spcPct val="0"/>
              </a:spcAft>
              <a:buClrTx/>
              <a:buSzTx/>
              <a:buFont typeface="Wingdings" pitchFamily="2" charset="2"/>
              <a:buNone/>
              <a:tabLst/>
            </a:pPr>
            <a:endParaRPr lang="en-US" sz="1600" baseline="0" dirty="0"/>
          </a:p>
          <a:p>
            <a:pPr>
              <a:spcBef>
                <a:spcPts val="0"/>
              </a:spcBef>
            </a:pPr>
            <a:r>
              <a:rPr lang="en-US" sz="1600" dirty="0"/>
              <a:t>Stories are in the product backlog in priority order and you select stories in priority order until you are near the sprint work limit.</a:t>
            </a:r>
            <a:endParaRPr kumimoji="0" lang="en-US" sz="1600" b="0" i="0" u="none" strike="noStrike" cap="none" normalizeH="0" baseline="0" dirty="0">
              <a:ln>
                <a:noFill/>
              </a:ln>
              <a:solidFill>
                <a:srgbClr val="000000"/>
              </a:solidFill>
              <a:effectLst/>
              <a:latin typeface="Arial" charset="0"/>
            </a:endParaRPr>
          </a:p>
        </p:txBody>
      </p:sp>
      <p:sp>
        <p:nvSpPr>
          <p:cNvPr id="15" name="&quot;No&quot; Symbol 14"/>
          <p:cNvSpPr/>
          <p:nvPr/>
        </p:nvSpPr>
        <p:spPr bwMode="auto">
          <a:xfrm>
            <a:off x="254000" y="3975100"/>
            <a:ext cx="228600" cy="228600"/>
          </a:xfrm>
          <a:prstGeom prst="noSmoking">
            <a:avLst/>
          </a:prstGeom>
          <a:solidFill>
            <a:srgbClr val="FF0000">
              <a:alpha val="50000"/>
            </a:srgbClr>
          </a:solidFill>
          <a:ln w="12700" cmpd="sng">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45" name="Oval 44"/>
          <p:cNvSpPr/>
          <p:nvPr/>
        </p:nvSpPr>
        <p:spPr bwMode="auto">
          <a:xfrm>
            <a:off x="787400" y="59944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46" name="Oval 45"/>
          <p:cNvSpPr/>
          <p:nvPr/>
        </p:nvSpPr>
        <p:spPr bwMode="auto">
          <a:xfrm>
            <a:off x="787400" y="61468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47" name="Oval 46"/>
          <p:cNvSpPr/>
          <p:nvPr/>
        </p:nvSpPr>
        <p:spPr bwMode="auto">
          <a:xfrm>
            <a:off x="787400" y="62992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2" name="Line Callout 1 1"/>
          <p:cNvSpPr/>
          <p:nvPr/>
        </p:nvSpPr>
        <p:spPr bwMode="auto">
          <a:xfrm>
            <a:off x="1753811" y="5629701"/>
            <a:ext cx="5461000" cy="830997"/>
          </a:xfrm>
          <a:prstGeom prst="borderCallout1">
            <a:avLst>
              <a:gd name="adj1" fmla="val 21835"/>
              <a:gd name="adj2" fmla="val -1448"/>
              <a:gd name="adj3" fmla="val 13634"/>
              <a:gd name="adj4" fmla="val -10909"/>
            </a:avLst>
          </a:prstGeom>
          <a:solidFill>
            <a:srgbClr val="FF0000">
              <a:alpha val="25000"/>
            </a:srgbClr>
          </a:solidFill>
          <a:ln w="38100" cmpd="sng">
            <a:solidFill>
              <a:srgbClr val="FF0000"/>
            </a:solidFill>
          </a:ln>
          <a:effec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1" u="none" strike="noStrike" cap="none" normalizeH="0" baseline="0" dirty="0">
                <a:ln>
                  <a:noFill/>
                </a:ln>
                <a:solidFill>
                  <a:srgbClr val="000000"/>
                </a:solidFill>
                <a:effectLst/>
                <a:latin typeface="Arial" charset="0"/>
              </a:rPr>
              <a:t>NOTE:</a:t>
            </a:r>
            <a:r>
              <a:rPr kumimoji="0" lang="en-US" sz="1600" b="0" u="none" strike="noStrike" cap="none" normalizeH="0" dirty="0">
                <a:ln>
                  <a:noFill/>
                </a:ln>
                <a:solidFill>
                  <a:srgbClr val="000000"/>
                </a:solidFill>
                <a:effectLst/>
                <a:latin typeface="Arial" charset="0"/>
              </a:rPr>
              <a:t> In this illustration story points for each Story are provided.  A future lesson will show you how to play </a:t>
            </a:r>
            <a:r>
              <a:rPr kumimoji="0" lang="en-US" sz="1600" b="0" i="1" u="none" strike="noStrike" cap="none" normalizeH="0" dirty="0">
                <a:ln>
                  <a:noFill/>
                </a:ln>
                <a:solidFill>
                  <a:srgbClr val="000000"/>
                </a:solidFill>
                <a:effectLst/>
                <a:latin typeface="Arial" charset="0"/>
              </a:rPr>
              <a:t>planning poker </a:t>
            </a:r>
            <a:r>
              <a:rPr kumimoji="0" lang="en-US" sz="1600" b="0" u="none" strike="noStrike" cap="none" normalizeH="0" dirty="0">
                <a:ln>
                  <a:noFill/>
                </a:ln>
                <a:solidFill>
                  <a:srgbClr val="000000"/>
                </a:solidFill>
                <a:effectLst/>
                <a:latin typeface="Arial" charset="0"/>
              </a:rPr>
              <a:t>so these numbers will come from the team.</a:t>
            </a:r>
            <a:endParaRPr kumimoji="0" lang="en-US" sz="1600" b="0" i="1" u="none" strike="noStrike" cap="none" normalizeH="0" baseline="0" dirty="0">
              <a:ln>
                <a:noFill/>
              </a:ln>
              <a:solidFill>
                <a:srgbClr val="000000"/>
              </a:solidFill>
              <a:effectLst/>
              <a:latin typeface="Arial" charset="0"/>
            </a:endParaRPr>
          </a:p>
        </p:txBody>
      </p:sp>
      <p:grpSp>
        <p:nvGrpSpPr>
          <p:cNvPr id="6" name="Group 5"/>
          <p:cNvGrpSpPr/>
          <p:nvPr/>
        </p:nvGrpSpPr>
        <p:grpSpPr>
          <a:xfrm>
            <a:off x="381000" y="7366000"/>
            <a:ext cx="914400" cy="1570454"/>
            <a:chOff x="381000" y="7366000"/>
            <a:chExt cx="914400" cy="1570454"/>
          </a:xfrm>
        </p:grpSpPr>
        <p:sp>
          <p:nvSpPr>
            <p:cNvPr id="25" name="Rectangle 24"/>
            <p:cNvSpPr/>
            <p:nvPr/>
          </p:nvSpPr>
          <p:spPr bwMode="auto">
            <a:xfrm>
              <a:off x="381000" y="77814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sp>
          <p:nvSpPr>
            <p:cNvPr id="26" name="Rectangle 25"/>
            <p:cNvSpPr/>
            <p:nvPr/>
          </p:nvSpPr>
          <p:spPr bwMode="auto">
            <a:xfrm>
              <a:off x="381000" y="81896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27" name="Rectangle 26"/>
            <p:cNvSpPr/>
            <p:nvPr/>
          </p:nvSpPr>
          <p:spPr bwMode="auto">
            <a:xfrm>
              <a:off x="381000" y="85979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28" name="Rectangle 27"/>
            <p:cNvSpPr/>
            <p:nvPr/>
          </p:nvSpPr>
          <p:spPr bwMode="auto">
            <a:xfrm>
              <a:off x="381000" y="73660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grpSp>
      <p:sp>
        <p:nvSpPr>
          <p:cNvPr id="29" name="Line Callout 1 28"/>
          <p:cNvSpPr/>
          <p:nvPr/>
        </p:nvSpPr>
        <p:spPr bwMode="auto">
          <a:xfrm>
            <a:off x="3146809" y="4171869"/>
            <a:ext cx="2719503" cy="1323439"/>
          </a:xfrm>
          <a:prstGeom prst="borderCallout1">
            <a:avLst>
              <a:gd name="adj1" fmla="val 59900"/>
              <a:gd name="adj2" fmla="val -3710"/>
              <a:gd name="adj3" fmla="val 57475"/>
              <a:gd name="adj4" fmla="val -73583"/>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would fit into the sprint but may have been left out because of a dependency on an unimplemented </a:t>
            </a:r>
            <a:r>
              <a:rPr lang="en-US" sz="1600" dirty="0"/>
              <a:t>high</a:t>
            </a:r>
            <a:r>
              <a:rPr kumimoji="0" lang="en-US" sz="1600" b="0" i="0" u="none" strike="noStrike" cap="none" normalizeH="0" baseline="0" dirty="0">
                <a:ln>
                  <a:noFill/>
                </a:ln>
                <a:solidFill>
                  <a:srgbClr val="000000"/>
                </a:solidFill>
                <a:effectLst/>
                <a:latin typeface="Arial" charset="0"/>
              </a:rPr>
              <a:t>er priority</a:t>
            </a:r>
            <a:r>
              <a:rPr kumimoji="0" lang="en-US" sz="1600" b="0" i="0" u="none" strike="noStrike" cap="none" normalizeH="0" dirty="0">
                <a:ln>
                  <a:noFill/>
                </a:ln>
                <a:solidFill>
                  <a:srgbClr val="000000"/>
                </a:solidFill>
                <a:effectLst/>
                <a:latin typeface="Arial" charset="0"/>
              </a:rPr>
              <a:t> user story.</a:t>
            </a:r>
            <a:endParaRPr kumimoji="0" lang="en-US" sz="1600" b="0" i="0" u="none" strike="noStrike" cap="none" normalizeH="0" baseline="0" dirty="0">
              <a:ln>
                <a:noFill/>
              </a:ln>
              <a:solidFill>
                <a:srgbClr val="000000"/>
              </a:solidFill>
              <a:effectLst/>
              <a:latin typeface="Arial" charset="0"/>
            </a:endParaRPr>
          </a:p>
        </p:txBody>
      </p:sp>
    </p:spTree>
    <p:extLst>
      <p:ext uri="{BB962C8B-B14F-4D97-AF65-F5344CB8AC3E}">
        <p14:creationId xmlns:p14="http://schemas.microsoft.com/office/powerpoint/2010/main" val="37693528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accel="50000" decel="50000" fill="hold" grpId="0" nodeType="clickEffect">
                                  <p:stCondLst>
                                    <p:cond delay="0"/>
                                  </p:stCondLst>
                                  <p:childTnLst>
                                    <p:animMotion origin="layout" path="M 3.33333E-6 -7.40741E-7 L 0.15555 -7.40741E-7 " pathEditMode="relative" rAng="0" ptsTypes="AA">
                                      <p:cBhvr>
                                        <p:cTn id="10" dur="2000" fill="hold"/>
                                        <p:tgtEl>
                                          <p:spTgt spid="3"/>
                                        </p:tgtEl>
                                        <p:attrNameLst>
                                          <p:attrName>ppt_x</p:attrName>
                                          <p:attrName>ppt_y</p:attrName>
                                        </p:attrNameLst>
                                      </p:cBhvr>
                                      <p:rCtr x="7778" y="0"/>
                                    </p:animMotion>
                                  </p:childTnLst>
                                </p:cTn>
                              </p:par>
                            </p:childTnLst>
                          </p:cTn>
                        </p:par>
                      </p:childTnLst>
                    </p:cTn>
                  </p:par>
                  <p:par>
                    <p:cTn id="11" fill="hold">
                      <p:stCondLst>
                        <p:cond delay="indefinite"/>
                      </p:stCondLst>
                      <p:childTnLst>
                        <p:par>
                          <p:cTn id="12" fill="hold">
                            <p:stCondLst>
                              <p:cond delay="0"/>
                            </p:stCondLst>
                            <p:childTnLst>
                              <p:par>
                                <p:cTn id="13" presetID="0" presetClass="path" presetSubtype="0" accel="50000" decel="50000" fill="hold" grpId="0" nodeType="clickEffect">
                                  <p:stCondLst>
                                    <p:cond delay="0"/>
                                  </p:stCondLst>
                                  <p:childTnLst>
                                    <p:animMotion origin="layout" path="M 1.11111E-6 4.44444E-6 L 0.15555 -0.00185 " pathEditMode="relative" ptsTypes="AA">
                                      <p:cBhvr>
                                        <p:cTn id="14" dur="2000" fill="hold"/>
                                        <p:tgtEl>
                                          <p:spTgt spid="7"/>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0" presetClass="path" presetSubtype="0" accel="50000" decel="50000" fill="hold" grpId="0" nodeType="clickEffect">
                                  <p:stCondLst>
                                    <p:cond delay="0"/>
                                  </p:stCondLst>
                                  <p:childTnLst>
                                    <p:animMotion origin="layout" path="M 3.33333E-6 -4.44444E-6 L 0.15694 -0.06481 " pathEditMode="relative" rAng="0" ptsTypes="AA">
                                      <p:cBhvr>
                                        <p:cTn id="22" dur="2000" fill="hold"/>
                                        <p:tgtEl>
                                          <p:spTgt spid="9"/>
                                        </p:tgtEl>
                                        <p:attrNameLst>
                                          <p:attrName>ppt_x</p:attrName>
                                          <p:attrName>ppt_y</p:attrName>
                                        </p:attrNameLst>
                                      </p:cBhvr>
                                      <p:rCtr x="7847" y="-3241"/>
                                    </p:animMotion>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grpId="0" nodeType="clickEffect">
                                  <p:stCondLst>
                                    <p:cond delay="0"/>
                                  </p:stCondLst>
                                  <p:childTnLst>
                                    <p:animMotion origin="layout" path="M 3.33333E-6 4.81481E-6 L 0.15694 -0.06482 " pathEditMode="relative" rAng="0" ptsTypes="AA">
                                      <p:cBhvr>
                                        <p:cTn id="26" dur="2000" fill="hold"/>
                                        <p:tgtEl>
                                          <p:spTgt spid="10"/>
                                        </p:tgtEl>
                                        <p:attrNameLst>
                                          <p:attrName>ppt_x</p:attrName>
                                          <p:attrName>ppt_y</p:attrName>
                                        </p:attrNameLst>
                                      </p:cBhvr>
                                      <p:rCtr x="7847" y="-3241"/>
                                    </p:animMotion>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0" nodeType="clickEffect">
                                  <p:stCondLst>
                                    <p:cond delay="0"/>
                                  </p:stCondLst>
                                  <p:childTnLst>
                                    <p:set>
                                      <p:cBhvr>
                                        <p:cTn id="30" dur="1" fill="hold">
                                          <p:stCondLst>
                                            <p:cond delay="0"/>
                                          </p:stCondLst>
                                        </p:cTn>
                                        <p:tgtEl>
                                          <p:spTgt spid="2"/>
                                        </p:tgtEl>
                                        <p:attrNameLst>
                                          <p:attrName>style.visibility</p:attrName>
                                        </p:attrNameLst>
                                      </p:cBhvr>
                                      <p:to>
                                        <p:strVal val="hidden"/>
                                      </p:to>
                                    </p:set>
                                  </p:childTnLst>
                                </p:cTn>
                              </p:par>
                            </p:childTnLst>
                          </p:cTn>
                        </p:par>
                        <p:par>
                          <p:cTn id="31" fill="hold">
                            <p:stCondLst>
                              <p:cond delay="0"/>
                            </p:stCondLst>
                            <p:childTnLst>
                              <p:par>
                                <p:cTn id="32" presetID="42" presetClass="path" presetSubtype="0" accel="50000" decel="50000" fill="hold" grpId="0" nodeType="afterEffect">
                                  <p:stCondLst>
                                    <p:cond delay="0"/>
                                  </p:stCondLst>
                                  <p:childTnLst>
                                    <p:animMotion origin="layout" path="M 3.33333E-6 0.00324 L 3.33333E-6 -0.11921 " pathEditMode="relative" rAng="0" ptsTypes="AA">
                                      <p:cBhvr>
                                        <p:cTn id="33" dur="2000" fill="hold"/>
                                        <p:tgtEl>
                                          <p:spTgt spid="8"/>
                                        </p:tgtEl>
                                        <p:attrNameLst>
                                          <p:attrName>ppt_x</p:attrName>
                                          <p:attrName>ppt_y</p:attrName>
                                        </p:attrNameLst>
                                      </p:cBhvr>
                                      <p:rCtr x="0" y="-6134"/>
                                    </p:animMotion>
                                  </p:childTnLst>
                                </p:cTn>
                              </p:par>
                              <p:par>
                                <p:cTn id="34" presetID="42" presetClass="path" presetSubtype="0" accel="50000" decel="50000" fill="hold" grpId="0" nodeType="withEffect">
                                  <p:stCondLst>
                                    <p:cond delay="0"/>
                                  </p:stCondLst>
                                  <p:childTnLst>
                                    <p:animMotion origin="layout" path="M 3.33333E-6 0.00162 L 3.33333E-6 -0.2382 " pathEditMode="relative" rAng="0" ptsTypes="AA">
                                      <p:cBhvr>
                                        <p:cTn id="35" dur="2000" fill="hold"/>
                                        <p:tgtEl>
                                          <p:spTgt spid="11"/>
                                        </p:tgtEl>
                                        <p:attrNameLst>
                                          <p:attrName>ppt_x</p:attrName>
                                          <p:attrName>ppt_y</p:attrName>
                                        </p:attrNameLst>
                                      </p:cBhvr>
                                      <p:rCtr x="0" y="-11991"/>
                                    </p:animMotion>
                                  </p:childTnLst>
                                </p:cTn>
                              </p:par>
                              <p:par>
                                <p:cTn id="36" presetID="42" presetClass="path" presetSubtype="0" accel="50000" decel="50000" fill="hold" grpId="0" nodeType="withEffect">
                                  <p:stCondLst>
                                    <p:cond delay="0"/>
                                  </p:stCondLst>
                                  <p:childTnLst>
                                    <p:animMotion origin="layout" path="M 3.33333E-6 0.00116 L -0.00052 -0.23692 " pathEditMode="relative" rAng="0" ptsTypes="AA">
                                      <p:cBhvr>
                                        <p:cTn id="37" dur="2000" fill="hold"/>
                                        <p:tgtEl>
                                          <p:spTgt spid="37"/>
                                        </p:tgtEl>
                                        <p:attrNameLst>
                                          <p:attrName>ppt_x</p:attrName>
                                          <p:attrName>ppt_y</p:attrName>
                                        </p:attrNameLst>
                                      </p:cBhvr>
                                      <p:rCtr x="-35" y="-11916"/>
                                    </p:animMotion>
                                  </p:childTnLst>
                                </p:cTn>
                              </p:par>
                              <p:par>
                                <p:cTn id="38" presetID="1" presetClass="exit" presetSubtype="0" fill="hold" grpId="1" nodeType="withEffect">
                                  <p:stCondLst>
                                    <p:cond delay="0"/>
                                  </p:stCondLst>
                                  <p:childTnLst>
                                    <p:set>
                                      <p:cBhvr>
                                        <p:cTn id="39" dur="1" fill="hold">
                                          <p:stCondLst>
                                            <p:cond delay="0"/>
                                          </p:stCondLst>
                                        </p:cTn>
                                        <p:tgtEl>
                                          <p:spTgt spid="15"/>
                                        </p:tgtEl>
                                        <p:attrNameLst>
                                          <p:attrName>style.visibility</p:attrName>
                                        </p:attrNameLst>
                                      </p:cBhvr>
                                      <p:to>
                                        <p:strVal val="hidden"/>
                                      </p:to>
                                    </p:set>
                                  </p:childTnLst>
                                </p:cTn>
                              </p:par>
                              <p:par>
                                <p:cTn id="40" presetID="42" presetClass="path" presetSubtype="0" accel="50000" decel="50000" fill="hold" nodeType="withEffect">
                                  <p:stCondLst>
                                    <p:cond delay="0"/>
                                  </p:stCondLst>
                                  <p:childTnLst>
                                    <p:animMotion origin="layout" path="M -0.00139 -0.11546 L 3.33333E-6 -0.4417 " pathEditMode="relative" rAng="0" ptsTypes="AA">
                                      <p:cBhvr>
                                        <p:cTn id="41" dur="2000" fill="hold"/>
                                        <p:tgtEl>
                                          <p:spTgt spid="6"/>
                                        </p:tgtEl>
                                        <p:attrNameLst>
                                          <p:attrName>ppt_x</p:attrName>
                                          <p:attrName>ppt_y</p:attrName>
                                        </p:attrNameLst>
                                      </p:cBhvr>
                                      <p:rCtr x="69" y="-16312"/>
                                    </p:animMotion>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7" grpId="0" animBg="1"/>
      <p:bldP spid="8" grpId="0" animBg="1"/>
      <p:bldP spid="9" grpId="0" animBg="1"/>
      <p:bldP spid="10" grpId="0" animBg="1"/>
      <p:bldP spid="11" grpId="0" animBg="1"/>
      <p:bldP spid="37" grpId="0" animBg="1"/>
      <p:bldP spid="14" grpId="0" animBg="1"/>
      <p:bldP spid="15" grpId="0" animBg="1"/>
      <p:bldP spid="15" grpId="1" animBg="1"/>
      <p:bldP spid="2" grpId="0" animBg="1"/>
      <p:bldP spid="2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475836"/>
          </a:xfrm>
        </p:spPr>
        <p:txBody>
          <a:bodyPr>
            <a:spAutoFit/>
          </a:bodyPr>
          <a:lstStyle/>
          <a:p>
            <a:r>
              <a:rPr lang="en-US" dirty="0">
                <a:latin typeface="Arial" charset="0"/>
              </a:rPr>
              <a:t>How does a story get from Backlog to Done?</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4</a:t>
            </a:fld>
            <a:endParaRPr lang="en-US"/>
          </a:p>
        </p:txBody>
      </p:sp>
      <p:sp>
        <p:nvSpPr>
          <p:cNvPr id="4099" name="Content Placeholder 2"/>
          <p:cNvSpPr>
            <a:spLocks noGrp="1"/>
          </p:cNvSpPr>
          <p:nvPr>
            <p:ph idx="1"/>
          </p:nvPr>
        </p:nvSpPr>
        <p:spPr>
          <a:xfrm>
            <a:off x="228600" y="1143000"/>
            <a:ext cx="8686800" cy="523220"/>
          </a:xfrm>
        </p:spPr>
        <p:txBody>
          <a:bodyPr/>
          <a:lstStyle/>
          <a:p>
            <a:r>
              <a:rPr lang="en-US" dirty="0">
                <a:latin typeface="Arial" charset="0"/>
              </a:rPr>
              <a:t>When do you know that you're done with a story?</a:t>
            </a:r>
          </a:p>
        </p:txBody>
      </p:sp>
      <p:sp>
        <p:nvSpPr>
          <p:cNvPr id="6" name="Rectangle 5"/>
          <p:cNvSpPr/>
          <p:nvPr/>
        </p:nvSpPr>
        <p:spPr bwMode="auto">
          <a:xfrm>
            <a:off x="1816100" y="31115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7" name="Rectangle 6"/>
          <p:cNvSpPr/>
          <p:nvPr/>
        </p:nvSpPr>
        <p:spPr bwMode="auto">
          <a:xfrm>
            <a:off x="1816100" y="351971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8" name="Rectangle 7"/>
          <p:cNvSpPr/>
          <p:nvPr/>
        </p:nvSpPr>
        <p:spPr bwMode="auto">
          <a:xfrm>
            <a:off x="381000" y="311512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9" name="Rectangle 8"/>
          <p:cNvSpPr/>
          <p:nvPr/>
        </p:nvSpPr>
        <p:spPr bwMode="auto">
          <a:xfrm>
            <a:off x="1816100" y="394244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10" name="Rectangle 9"/>
          <p:cNvSpPr/>
          <p:nvPr/>
        </p:nvSpPr>
        <p:spPr bwMode="auto">
          <a:xfrm>
            <a:off x="1816100" y="4350656"/>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11" name="Rectangle 10"/>
          <p:cNvSpPr/>
          <p:nvPr/>
        </p:nvSpPr>
        <p:spPr bwMode="auto">
          <a:xfrm>
            <a:off x="381000" y="47715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grpSp>
        <p:nvGrpSpPr>
          <p:cNvPr id="12" name="Group 11"/>
          <p:cNvGrpSpPr/>
          <p:nvPr/>
        </p:nvGrpSpPr>
        <p:grpSpPr>
          <a:xfrm>
            <a:off x="279400" y="2336800"/>
            <a:ext cx="1117600" cy="615553"/>
            <a:chOff x="774700" y="2933700"/>
            <a:chExt cx="1117600" cy="615553"/>
          </a:xfrm>
        </p:grpSpPr>
        <p:sp>
          <p:nvSpPr>
            <p:cNvPr id="13" name="TextBox 12"/>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14" name="Straight Connector 13"/>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1" name="Group 20"/>
          <p:cNvGrpSpPr/>
          <p:nvPr/>
        </p:nvGrpSpPr>
        <p:grpSpPr>
          <a:xfrm>
            <a:off x="1714500" y="2336800"/>
            <a:ext cx="1117600" cy="615553"/>
            <a:chOff x="774700" y="2933700"/>
            <a:chExt cx="1117600" cy="615553"/>
          </a:xfrm>
        </p:grpSpPr>
        <p:sp>
          <p:nvSpPr>
            <p:cNvPr id="22" name="TextBox 21"/>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Sprint</a:t>
              </a:r>
              <a:br>
                <a:rPr lang="en-US" sz="1400" b="1" dirty="0">
                  <a:solidFill>
                    <a:srgbClr val="0000FF"/>
                  </a:solidFill>
                </a:rPr>
              </a:br>
              <a:r>
                <a:rPr lang="en-US" sz="1400" b="1" dirty="0">
                  <a:solidFill>
                    <a:srgbClr val="0000FF"/>
                  </a:solidFill>
                </a:rPr>
                <a:t>Backlog</a:t>
              </a:r>
            </a:p>
          </p:txBody>
        </p:sp>
        <p:cxnSp>
          <p:nvCxnSpPr>
            <p:cNvPr id="23" name="Straight Connector 22"/>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29"/>
          <p:cNvGrpSpPr/>
          <p:nvPr/>
        </p:nvGrpSpPr>
        <p:grpSpPr>
          <a:xfrm>
            <a:off x="7848600" y="2539543"/>
            <a:ext cx="1117600" cy="400110"/>
            <a:chOff x="774700" y="3124200"/>
            <a:chExt cx="1117600" cy="400110"/>
          </a:xfrm>
        </p:grpSpPr>
        <p:sp>
          <p:nvSpPr>
            <p:cNvPr id="31" name="TextBox 30"/>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solidFill>
                    <a:srgbClr val="0000FF"/>
                  </a:solidFill>
                </a:rPr>
                <a:t>Done</a:t>
              </a:r>
            </a:p>
          </p:txBody>
        </p:sp>
        <p:cxnSp>
          <p:nvCxnSpPr>
            <p:cNvPr id="32" name="Straight Connector 31"/>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3" name="Rectangle 32"/>
          <p:cNvSpPr/>
          <p:nvPr/>
        </p:nvSpPr>
        <p:spPr bwMode="auto">
          <a:xfrm>
            <a:off x="381000" y="51797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34" name="Rectangle 33"/>
          <p:cNvSpPr/>
          <p:nvPr/>
        </p:nvSpPr>
        <p:spPr bwMode="auto">
          <a:xfrm>
            <a:off x="381000" y="55880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3" name="Oval 2"/>
          <p:cNvSpPr/>
          <p:nvPr/>
        </p:nvSpPr>
        <p:spPr bwMode="auto">
          <a:xfrm>
            <a:off x="787400" y="61468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6" name="Oval 35"/>
          <p:cNvSpPr/>
          <p:nvPr/>
        </p:nvSpPr>
        <p:spPr bwMode="auto">
          <a:xfrm>
            <a:off x="787400" y="62992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7" name="Oval 36"/>
          <p:cNvSpPr/>
          <p:nvPr/>
        </p:nvSpPr>
        <p:spPr bwMode="auto">
          <a:xfrm>
            <a:off x="787400" y="64516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38" name="Rectangle 37"/>
          <p:cNvSpPr/>
          <p:nvPr/>
        </p:nvSpPr>
        <p:spPr bwMode="auto">
          <a:xfrm>
            <a:off x="381000" y="35396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39" name="Rectangle 38"/>
          <p:cNvSpPr/>
          <p:nvPr/>
        </p:nvSpPr>
        <p:spPr bwMode="auto">
          <a:xfrm>
            <a:off x="381000" y="39478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40" name="Rectangle 39"/>
          <p:cNvSpPr/>
          <p:nvPr/>
        </p:nvSpPr>
        <p:spPr bwMode="auto">
          <a:xfrm>
            <a:off x="381000" y="43561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
        <p:nvSpPr>
          <p:cNvPr id="5" name="Striped Right Arrow 4"/>
          <p:cNvSpPr/>
          <p:nvPr/>
        </p:nvSpPr>
        <p:spPr bwMode="auto">
          <a:xfrm>
            <a:off x="3073400" y="2908300"/>
            <a:ext cx="4508500" cy="749300"/>
          </a:xfrm>
          <a:prstGeom prst="stripedRightArrow">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42" name="Rectangle 41"/>
          <p:cNvSpPr/>
          <p:nvPr/>
        </p:nvSpPr>
        <p:spPr bwMode="auto">
          <a:xfrm>
            <a:off x="7950200" y="3073400"/>
            <a:ext cx="914400" cy="338554"/>
          </a:xfrm>
          <a:prstGeom prst="rect">
            <a:avLst/>
          </a:prstGeom>
          <a:solidFill>
            <a:schemeClr val="bg2">
              <a:alpha val="25000"/>
            </a:schemeClr>
          </a:solidFill>
          <a:ln w="38100" cmpd="sng">
            <a:solidFill>
              <a:schemeClr val="bg2">
                <a:alpha val="50000"/>
              </a:schemeClr>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Tree>
    <p:extLst>
      <p:ext uri="{BB962C8B-B14F-4D97-AF65-F5344CB8AC3E}">
        <p14:creationId xmlns:p14="http://schemas.microsoft.com/office/powerpoint/2010/main" val="214016545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100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000"/>
                                  </p:stCondLst>
                                  <p:childTnLst>
                                    <p:set>
                                      <p:cBhvr>
                                        <p:cTn id="10" dur="1" fill="hold">
                                          <p:stCondLst>
                                            <p:cond delay="0"/>
                                          </p:stCondLst>
                                        </p:cTn>
                                        <p:tgtEl>
                                          <p:spTgt spid="42"/>
                                        </p:tgtEl>
                                        <p:attrNameLst>
                                          <p:attrName>style.visibility</p:attrName>
                                        </p:attrNameLst>
                                      </p:cBhvr>
                                      <p:to>
                                        <p:strVal val="visible"/>
                                      </p:to>
                                    </p:set>
                                    <p:anim calcmode="lin" valueType="num">
                                      <p:cBhvr additive="base">
                                        <p:cTn id="11" dur="500" fill="hold"/>
                                        <p:tgtEl>
                                          <p:spTgt spid="42"/>
                                        </p:tgtEl>
                                        <p:attrNameLst>
                                          <p:attrName>ppt_x</p:attrName>
                                        </p:attrNameLst>
                                      </p:cBhvr>
                                      <p:tavLst>
                                        <p:tav tm="0">
                                          <p:val>
                                            <p:strVal val="0-#ppt_w/2"/>
                                          </p:val>
                                        </p:tav>
                                        <p:tav tm="100000">
                                          <p:val>
                                            <p:strVal val="#ppt_x"/>
                                          </p:val>
                                        </p:tav>
                                      </p:tavLst>
                                    </p:anim>
                                    <p:anim calcmode="lin" valueType="num">
                                      <p:cBhvr additive="base">
                                        <p:cTn id="12" dur="500" fill="hold"/>
                                        <p:tgtEl>
                                          <p:spTgt spid="42"/>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09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475836"/>
          </a:xfrm>
        </p:spPr>
        <p:txBody>
          <a:bodyPr>
            <a:spAutoFit/>
          </a:bodyPr>
          <a:lstStyle/>
          <a:p>
            <a:r>
              <a:rPr lang="en-US" dirty="0">
                <a:latin typeface="Arial" charset="0"/>
              </a:rPr>
              <a:t>The team must establish a </a:t>
            </a:r>
            <a:r>
              <a:rPr lang="en-US" i="1" dirty="0">
                <a:latin typeface="Arial" charset="0"/>
              </a:rPr>
              <a:t>Definition of Done</a:t>
            </a:r>
            <a:r>
              <a:rPr lang="en-US" dirty="0">
                <a:latin typeface="Arial" charset="0"/>
              </a:rPr>
              <a:t>.</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5</a:t>
            </a:fld>
            <a:endParaRPr lang="en-US"/>
          </a:p>
        </p:txBody>
      </p:sp>
      <p:sp>
        <p:nvSpPr>
          <p:cNvPr id="4099" name="Content Placeholder 2"/>
          <p:cNvSpPr>
            <a:spLocks noGrp="1"/>
          </p:cNvSpPr>
          <p:nvPr>
            <p:ph idx="1"/>
          </p:nvPr>
        </p:nvSpPr>
        <p:spPr>
          <a:xfrm>
            <a:off x="228600" y="1143000"/>
            <a:ext cx="8686800" cy="4385816"/>
          </a:xfrm>
        </p:spPr>
        <p:txBody>
          <a:bodyPr/>
          <a:lstStyle/>
          <a:p>
            <a:r>
              <a:rPr lang="en-US" dirty="0">
                <a:latin typeface="Arial" charset="0"/>
              </a:rPr>
              <a:t>Core activities:</a:t>
            </a:r>
          </a:p>
          <a:p>
            <a:pPr lvl="1"/>
            <a:r>
              <a:rPr lang="en-US" dirty="0">
                <a:latin typeface="Arial" charset="0"/>
              </a:rPr>
              <a:t>Acceptance criteria are defined</a:t>
            </a:r>
          </a:p>
          <a:p>
            <a:pPr lvl="1"/>
            <a:r>
              <a:rPr lang="en-US" dirty="0">
                <a:latin typeface="Arial" charset="0"/>
              </a:rPr>
              <a:t>Solution is designed</a:t>
            </a:r>
          </a:p>
          <a:p>
            <a:pPr lvl="1"/>
            <a:r>
              <a:rPr lang="en-US" dirty="0">
                <a:latin typeface="Arial" charset="0"/>
              </a:rPr>
              <a:t>Solution is developed; aka "code complete"</a:t>
            </a:r>
          </a:p>
          <a:p>
            <a:pPr lvl="1"/>
            <a:r>
              <a:rPr lang="en-US" dirty="0">
                <a:latin typeface="Arial" charset="0"/>
              </a:rPr>
              <a:t>Feature has been tested (manually)</a:t>
            </a:r>
          </a:p>
          <a:p>
            <a:r>
              <a:rPr lang="en-US" dirty="0">
                <a:latin typeface="Arial" charset="0"/>
              </a:rPr>
              <a:t>Other activities we'll add throughout the course:</a:t>
            </a:r>
          </a:p>
          <a:p>
            <a:pPr lvl="1"/>
            <a:r>
              <a:rPr lang="en-US" dirty="0">
                <a:latin typeface="Arial" charset="0"/>
              </a:rPr>
              <a:t>Feature branches (configuration management)</a:t>
            </a:r>
          </a:p>
          <a:p>
            <a:pPr lvl="1"/>
            <a:r>
              <a:rPr lang="en-US" dirty="0">
                <a:latin typeface="Arial" charset="0"/>
              </a:rPr>
              <a:t>Unit testing</a:t>
            </a:r>
          </a:p>
          <a:p>
            <a:pPr lvl="1"/>
            <a:r>
              <a:rPr lang="en-US" dirty="0">
                <a:latin typeface="Arial" charset="0"/>
              </a:rPr>
              <a:t>Code coverage analysis (goals)</a:t>
            </a:r>
          </a:p>
          <a:p>
            <a:pPr lvl="1"/>
            <a:r>
              <a:rPr lang="en-US" dirty="0">
                <a:latin typeface="Arial" charset="0"/>
              </a:rPr>
              <a:t>Code reviews</a:t>
            </a:r>
          </a:p>
          <a:p>
            <a:pPr lvl="1"/>
            <a:r>
              <a:rPr lang="en-US" dirty="0">
                <a:latin typeface="Arial" charset="0"/>
              </a:rPr>
              <a:t>Demo increment to stakeholders</a:t>
            </a:r>
          </a:p>
        </p:txBody>
      </p:sp>
    </p:spTree>
    <p:extLst>
      <p:ext uri="{BB962C8B-B14F-4D97-AF65-F5344CB8AC3E}">
        <p14:creationId xmlns:p14="http://schemas.microsoft.com/office/powerpoint/2010/main" val="154074819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0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099">
                                            <p:txEl>
                                              <p:pRg st="9" end="9"/>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9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Title 1"/>
          <p:cNvSpPr>
            <a:spLocks noGrp="1"/>
          </p:cNvSpPr>
          <p:nvPr>
            <p:ph type="title"/>
          </p:nvPr>
        </p:nvSpPr>
        <p:spPr>
          <a:xfrm>
            <a:off x="76200" y="76200"/>
            <a:ext cx="8975725" cy="475836"/>
          </a:xfrm>
        </p:spPr>
        <p:txBody>
          <a:bodyPr>
            <a:spAutoFit/>
          </a:bodyPr>
          <a:lstStyle/>
          <a:p>
            <a:r>
              <a:rPr lang="en-US" dirty="0">
                <a:latin typeface="Arial" charset="0"/>
              </a:rPr>
              <a:t>A story goes through five "gates" to get to </a:t>
            </a:r>
            <a:r>
              <a:rPr lang="en-US" i="1" dirty="0">
                <a:latin typeface="Arial" charset="0"/>
              </a:rPr>
              <a:t>Done</a:t>
            </a:r>
            <a:r>
              <a:rPr lang="en-US" dirty="0">
                <a:latin typeface="Arial" charset="0"/>
              </a:rPr>
              <a:t>.</a:t>
            </a:r>
          </a:p>
        </p:txBody>
      </p:sp>
      <p:sp>
        <p:nvSpPr>
          <p:cNvPr id="4" name="Slide Number Placeholder 3"/>
          <p:cNvSpPr>
            <a:spLocks noGrp="1"/>
          </p:cNvSpPr>
          <p:nvPr>
            <p:ph type="sldNum" sz="quarter" idx="10"/>
          </p:nvPr>
        </p:nvSpPr>
        <p:spPr/>
        <p:txBody>
          <a:bodyPr/>
          <a:lstStyle/>
          <a:p>
            <a:pPr>
              <a:defRPr/>
            </a:pPr>
            <a:fld id="{8E178529-D8A3-9547-8494-C1F63419D328}" type="slidenum">
              <a:rPr lang="en-US" smtClean="0"/>
              <a:pPr>
                <a:defRPr/>
              </a:pPr>
              <a:t>6</a:t>
            </a:fld>
            <a:endParaRPr lang="en-US"/>
          </a:p>
        </p:txBody>
      </p:sp>
      <p:grpSp>
        <p:nvGrpSpPr>
          <p:cNvPr id="15" name="Group 14"/>
          <p:cNvGrpSpPr/>
          <p:nvPr/>
        </p:nvGrpSpPr>
        <p:grpSpPr>
          <a:xfrm>
            <a:off x="3506256" y="2524947"/>
            <a:ext cx="1117600" cy="400110"/>
            <a:chOff x="774700" y="3124200"/>
            <a:chExt cx="1117600" cy="400110"/>
          </a:xfrm>
        </p:grpSpPr>
        <p:sp>
          <p:nvSpPr>
            <p:cNvPr id="16" name="TextBox 15"/>
            <p:cNvSpPr txBox="1"/>
            <p:nvPr/>
          </p:nvSpPr>
          <p:spPr>
            <a:xfrm>
              <a:off x="965451" y="3124200"/>
              <a:ext cx="736099" cy="400110"/>
            </a:xfrm>
            <a:prstGeom prst="rect">
              <a:avLst/>
            </a:prstGeom>
            <a:noFill/>
          </p:spPr>
          <p:txBody>
            <a:bodyPr vert="horz" wrap="none" lIns="91440" tIns="91440" bIns="91440" rtlCol="0">
              <a:spAutoFit/>
            </a:bodyPr>
            <a:lstStyle/>
            <a:p>
              <a:pPr algn="ctr"/>
              <a:r>
                <a:rPr lang="en-US" sz="1400" b="1" dirty="0">
                  <a:solidFill>
                    <a:srgbClr val="0000FF"/>
                  </a:solidFill>
                </a:rPr>
                <a:t>In </a:t>
              </a:r>
              <a:r>
                <a:rPr lang="en-US" sz="1400" b="1" dirty="0" err="1">
                  <a:solidFill>
                    <a:srgbClr val="0000FF"/>
                  </a:solidFill>
                </a:rPr>
                <a:t>Dev</a:t>
              </a:r>
              <a:endParaRPr lang="en-US" sz="1400" b="1" dirty="0">
                <a:solidFill>
                  <a:srgbClr val="0000FF"/>
                </a:solidFill>
              </a:endParaRPr>
            </a:p>
          </p:txBody>
        </p:sp>
        <p:cxnSp>
          <p:nvCxnSpPr>
            <p:cNvPr id="17" name="Straight Connector 1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4" name="Group 23"/>
          <p:cNvGrpSpPr/>
          <p:nvPr/>
        </p:nvGrpSpPr>
        <p:grpSpPr>
          <a:xfrm>
            <a:off x="6003441" y="2524947"/>
            <a:ext cx="1117600" cy="400110"/>
            <a:chOff x="774700" y="3124200"/>
            <a:chExt cx="1117600" cy="400110"/>
          </a:xfrm>
        </p:grpSpPr>
        <p:sp>
          <p:nvSpPr>
            <p:cNvPr id="25" name="TextBox 24"/>
            <p:cNvSpPr txBox="1"/>
            <p:nvPr/>
          </p:nvSpPr>
          <p:spPr>
            <a:xfrm>
              <a:off x="958539" y="3124200"/>
              <a:ext cx="749925" cy="400110"/>
            </a:xfrm>
            <a:prstGeom prst="rect">
              <a:avLst/>
            </a:prstGeom>
            <a:noFill/>
          </p:spPr>
          <p:txBody>
            <a:bodyPr vert="horz" wrap="none" lIns="91440" tIns="91440" bIns="91440" rtlCol="0">
              <a:spAutoFit/>
            </a:bodyPr>
            <a:lstStyle/>
            <a:p>
              <a:pPr algn="ctr"/>
              <a:r>
                <a:rPr lang="en-US" sz="1400" b="1" dirty="0">
                  <a:solidFill>
                    <a:srgbClr val="0000FF"/>
                  </a:solidFill>
                </a:rPr>
                <a:t>In Test</a:t>
              </a:r>
            </a:p>
          </p:txBody>
        </p:sp>
        <p:cxnSp>
          <p:nvCxnSpPr>
            <p:cNvPr id="26" name="Straight Connector 25"/>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7" name="Group 26"/>
          <p:cNvGrpSpPr/>
          <p:nvPr/>
        </p:nvGrpSpPr>
        <p:grpSpPr>
          <a:xfrm>
            <a:off x="4761549" y="2336800"/>
            <a:ext cx="1117600" cy="615553"/>
            <a:chOff x="774700" y="2933700"/>
            <a:chExt cx="1117600" cy="615553"/>
          </a:xfrm>
        </p:grpSpPr>
        <p:sp>
          <p:nvSpPr>
            <p:cNvPr id="28" name="TextBox 27"/>
            <p:cNvSpPr txBox="1"/>
            <p:nvPr/>
          </p:nvSpPr>
          <p:spPr>
            <a:xfrm>
              <a:off x="914155" y="2933700"/>
              <a:ext cx="838691" cy="615553"/>
            </a:xfrm>
            <a:prstGeom prst="rect">
              <a:avLst/>
            </a:prstGeom>
            <a:noFill/>
          </p:spPr>
          <p:txBody>
            <a:bodyPr vert="horz" wrap="none" lIns="91440" tIns="91440" bIns="91440" rtlCol="0">
              <a:spAutoFit/>
            </a:bodyPr>
            <a:lstStyle/>
            <a:p>
              <a:pPr algn="ctr"/>
              <a:r>
                <a:rPr lang="en-US" sz="1400" b="1" dirty="0"/>
                <a:t>Ready</a:t>
              </a:r>
              <a:br>
                <a:rPr lang="en-US" sz="1400" b="1" dirty="0"/>
              </a:br>
              <a:r>
                <a:rPr lang="en-US" sz="1400" b="1" dirty="0"/>
                <a:t>for Test</a:t>
              </a:r>
            </a:p>
          </p:txBody>
        </p:sp>
        <p:cxnSp>
          <p:nvCxnSpPr>
            <p:cNvPr id="29" name="Straight Connector 28"/>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0" name="Group 29"/>
          <p:cNvGrpSpPr/>
          <p:nvPr/>
        </p:nvGrpSpPr>
        <p:grpSpPr>
          <a:xfrm>
            <a:off x="7230261" y="2524947"/>
            <a:ext cx="1117600" cy="400110"/>
            <a:chOff x="774700" y="3124200"/>
            <a:chExt cx="1117600" cy="400110"/>
          </a:xfrm>
        </p:grpSpPr>
        <p:sp>
          <p:nvSpPr>
            <p:cNvPr id="31" name="TextBox 30"/>
            <p:cNvSpPr txBox="1"/>
            <p:nvPr/>
          </p:nvSpPr>
          <p:spPr>
            <a:xfrm>
              <a:off x="1016747" y="3124200"/>
              <a:ext cx="633507" cy="400110"/>
            </a:xfrm>
            <a:prstGeom prst="rect">
              <a:avLst/>
            </a:prstGeom>
            <a:noFill/>
          </p:spPr>
          <p:txBody>
            <a:bodyPr vert="horz" wrap="none" lIns="91440" tIns="91440" bIns="91440" rtlCol="0">
              <a:spAutoFit/>
            </a:bodyPr>
            <a:lstStyle/>
            <a:p>
              <a:pPr algn="ctr"/>
              <a:r>
                <a:rPr lang="en-US" sz="1400" b="1" dirty="0"/>
                <a:t>Done</a:t>
              </a:r>
            </a:p>
          </p:txBody>
        </p:sp>
        <p:cxnSp>
          <p:nvCxnSpPr>
            <p:cNvPr id="32" name="Straight Connector 31"/>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9" name="Rectangle 38"/>
          <p:cNvSpPr/>
          <p:nvPr/>
        </p:nvSpPr>
        <p:spPr bwMode="auto">
          <a:xfrm>
            <a:off x="2321222" y="31115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 </a:t>
            </a:r>
            <a:r>
              <a:rPr kumimoji="0" lang="en-US" sz="1200" b="0" i="0" u="none" strike="noStrike" cap="none" normalizeH="0" baseline="0" dirty="0">
                <a:ln>
                  <a:noFill/>
                </a:ln>
                <a:solidFill>
                  <a:srgbClr val="000000"/>
                </a:solidFill>
                <a:effectLst/>
                <a:latin typeface="Arial" charset="0"/>
              </a:rPr>
              <a:t>(5)</a:t>
            </a:r>
          </a:p>
        </p:txBody>
      </p:sp>
      <p:sp>
        <p:nvSpPr>
          <p:cNvPr id="40" name="Rectangle 39"/>
          <p:cNvSpPr/>
          <p:nvPr/>
        </p:nvSpPr>
        <p:spPr bwMode="auto">
          <a:xfrm>
            <a:off x="2321222" y="351971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S2 </a:t>
            </a:r>
            <a:r>
              <a:rPr kumimoji="0" lang="en-US" sz="1200" b="0" i="0" u="none" strike="noStrike" cap="none" normalizeH="0" baseline="0" dirty="0">
                <a:ln>
                  <a:noFill/>
                </a:ln>
                <a:solidFill>
                  <a:srgbClr val="000000"/>
                </a:solidFill>
                <a:effectLst/>
                <a:latin typeface="Arial" charset="0"/>
              </a:rPr>
              <a:t>(13)</a:t>
            </a:r>
          </a:p>
        </p:txBody>
      </p:sp>
      <p:sp>
        <p:nvSpPr>
          <p:cNvPr id="41" name="Rectangle 40"/>
          <p:cNvSpPr/>
          <p:nvPr/>
        </p:nvSpPr>
        <p:spPr bwMode="auto">
          <a:xfrm>
            <a:off x="1025466" y="3115128"/>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S3 </a:t>
            </a:r>
            <a:r>
              <a:rPr kumimoji="0" lang="en-US" sz="1200" b="0" i="0" u="none" strike="noStrike" cap="none" normalizeH="0" baseline="0" dirty="0">
                <a:ln>
                  <a:noFill/>
                </a:ln>
                <a:solidFill>
                  <a:srgbClr val="000000"/>
                </a:solidFill>
                <a:effectLst/>
                <a:latin typeface="Arial" charset="0"/>
              </a:rPr>
              <a:t>(21)</a:t>
            </a:r>
          </a:p>
        </p:txBody>
      </p:sp>
      <p:sp>
        <p:nvSpPr>
          <p:cNvPr id="42" name="Rectangle 41"/>
          <p:cNvSpPr/>
          <p:nvPr/>
        </p:nvSpPr>
        <p:spPr bwMode="auto">
          <a:xfrm>
            <a:off x="2321222" y="3942442"/>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S4 </a:t>
            </a:r>
            <a:r>
              <a:rPr kumimoji="0" lang="en-US" sz="1200" b="0" i="0" u="none" strike="noStrike" cap="none" normalizeH="0" baseline="0" dirty="0">
                <a:ln>
                  <a:noFill/>
                </a:ln>
                <a:solidFill>
                  <a:srgbClr val="000000"/>
                </a:solidFill>
                <a:effectLst/>
                <a:latin typeface="Arial" charset="0"/>
              </a:rPr>
              <a:t>(3)</a:t>
            </a:r>
          </a:p>
        </p:txBody>
      </p:sp>
      <p:sp>
        <p:nvSpPr>
          <p:cNvPr id="43" name="Rectangle 42"/>
          <p:cNvSpPr/>
          <p:nvPr/>
        </p:nvSpPr>
        <p:spPr bwMode="auto">
          <a:xfrm>
            <a:off x="2321222" y="4350656"/>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S5 </a:t>
            </a:r>
            <a:r>
              <a:rPr kumimoji="0" lang="en-US" sz="1200" b="0" i="0" u="none" strike="noStrike" cap="none" normalizeH="0" baseline="0" dirty="0">
                <a:ln>
                  <a:noFill/>
                </a:ln>
                <a:solidFill>
                  <a:srgbClr val="000000"/>
                </a:solidFill>
                <a:effectLst/>
                <a:latin typeface="Arial" charset="0"/>
              </a:rPr>
              <a:t>(3)</a:t>
            </a:r>
          </a:p>
        </p:txBody>
      </p:sp>
      <p:sp>
        <p:nvSpPr>
          <p:cNvPr id="44" name="Rectangle 43"/>
          <p:cNvSpPr/>
          <p:nvPr/>
        </p:nvSpPr>
        <p:spPr bwMode="auto">
          <a:xfrm>
            <a:off x="1025466" y="47715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S9 </a:t>
            </a:r>
            <a:r>
              <a:rPr kumimoji="0" lang="en-US" sz="1200" b="0" i="0" u="none" strike="noStrike" cap="none" normalizeH="0" baseline="0" dirty="0">
                <a:ln>
                  <a:noFill/>
                </a:ln>
                <a:solidFill>
                  <a:srgbClr val="000000"/>
                </a:solidFill>
                <a:effectLst/>
                <a:latin typeface="Arial" charset="0"/>
              </a:rPr>
              <a:t>(1)</a:t>
            </a:r>
          </a:p>
        </p:txBody>
      </p:sp>
      <p:grpSp>
        <p:nvGrpSpPr>
          <p:cNvPr id="45" name="Group 44"/>
          <p:cNvGrpSpPr/>
          <p:nvPr/>
        </p:nvGrpSpPr>
        <p:grpSpPr>
          <a:xfrm>
            <a:off x="923866" y="2336800"/>
            <a:ext cx="1117600" cy="615553"/>
            <a:chOff x="774700" y="2933700"/>
            <a:chExt cx="1117600" cy="615553"/>
          </a:xfrm>
        </p:grpSpPr>
        <p:sp>
          <p:nvSpPr>
            <p:cNvPr id="46" name="TextBox 45"/>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solidFill>
                    <a:srgbClr val="0000FF"/>
                  </a:solidFill>
                </a:rPr>
                <a:t>Product</a:t>
              </a:r>
              <a:br>
                <a:rPr lang="en-US" sz="1400" b="1" dirty="0">
                  <a:solidFill>
                    <a:srgbClr val="0000FF"/>
                  </a:solidFill>
                </a:rPr>
              </a:br>
              <a:r>
                <a:rPr lang="en-US" sz="1400" b="1" dirty="0">
                  <a:solidFill>
                    <a:srgbClr val="0000FF"/>
                  </a:solidFill>
                </a:rPr>
                <a:t>Backlog</a:t>
              </a:r>
            </a:p>
          </p:txBody>
        </p:sp>
        <p:cxnSp>
          <p:nvCxnSpPr>
            <p:cNvPr id="47" name="Straight Connector 46"/>
            <p:cNvCxnSpPr/>
            <p:nvPr/>
          </p:nvCxnSpPr>
          <p:spPr bwMode="auto">
            <a:xfrm flipV="1">
              <a:off x="774700" y="3505200"/>
              <a:ext cx="1117600" cy="0"/>
            </a:xfrm>
            <a:prstGeom prst="line">
              <a:avLst/>
            </a:prstGeom>
            <a:noFill/>
            <a:ln w="28575" cap="rnd" cmpd="sng" algn="ctr">
              <a:solidFill>
                <a:srgbClr val="0000FF"/>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48" name="Group 47"/>
          <p:cNvGrpSpPr/>
          <p:nvPr/>
        </p:nvGrpSpPr>
        <p:grpSpPr>
          <a:xfrm>
            <a:off x="2219622" y="2336800"/>
            <a:ext cx="1117600" cy="615553"/>
            <a:chOff x="774700" y="2933700"/>
            <a:chExt cx="1117600" cy="615553"/>
          </a:xfrm>
        </p:grpSpPr>
        <p:sp>
          <p:nvSpPr>
            <p:cNvPr id="49" name="TextBox 48"/>
            <p:cNvSpPr txBox="1"/>
            <p:nvPr/>
          </p:nvSpPr>
          <p:spPr>
            <a:xfrm>
              <a:off x="891957" y="2933700"/>
              <a:ext cx="883087" cy="615553"/>
            </a:xfrm>
            <a:prstGeom prst="rect">
              <a:avLst/>
            </a:prstGeom>
            <a:noFill/>
          </p:spPr>
          <p:txBody>
            <a:bodyPr vert="horz" wrap="none" lIns="91440" tIns="91440" bIns="91440" rtlCol="0">
              <a:spAutoFit/>
            </a:bodyPr>
            <a:lstStyle/>
            <a:p>
              <a:pPr algn="ctr"/>
              <a:r>
                <a:rPr lang="en-US" sz="1400" b="1" dirty="0"/>
                <a:t>Sprint</a:t>
              </a:r>
              <a:br>
                <a:rPr lang="en-US" sz="1400" b="1" dirty="0"/>
              </a:br>
              <a:r>
                <a:rPr lang="en-US" sz="1400" b="1" dirty="0"/>
                <a:t>Backlog</a:t>
              </a:r>
            </a:p>
          </p:txBody>
        </p:sp>
        <p:cxnSp>
          <p:nvCxnSpPr>
            <p:cNvPr id="50" name="Straight Connector 49"/>
            <p:cNvCxnSpPr/>
            <p:nvPr/>
          </p:nvCxnSpPr>
          <p:spPr bwMode="auto">
            <a:xfrm flipV="1">
              <a:off x="774700" y="3505200"/>
              <a:ext cx="1117600" cy="0"/>
            </a:xfrm>
            <a:prstGeom prst="line">
              <a:avLst/>
            </a:prstGeom>
            <a:noFill/>
            <a:ln w="28575" cap="rnd" cmpd="sng" algn="ctr">
              <a:solidFill>
                <a:srgbClr val="000000"/>
              </a:solidFill>
              <a:prstDash val="solid"/>
              <a:round/>
              <a:headEnd type="none" w="med" len="med"/>
              <a:tailEnd type="non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1" name="Rectangle 50"/>
          <p:cNvSpPr/>
          <p:nvPr/>
        </p:nvSpPr>
        <p:spPr bwMode="auto">
          <a:xfrm>
            <a:off x="1025466" y="51797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S10 </a:t>
            </a:r>
            <a:r>
              <a:rPr kumimoji="0" lang="en-US" sz="1200" b="0" i="0" u="none" strike="noStrike" cap="none" normalizeH="0" baseline="0" dirty="0">
                <a:ln>
                  <a:noFill/>
                </a:ln>
                <a:solidFill>
                  <a:srgbClr val="000000"/>
                </a:solidFill>
                <a:effectLst/>
                <a:latin typeface="Arial" charset="0"/>
              </a:rPr>
              <a:t>(3)</a:t>
            </a:r>
          </a:p>
        </p:txBody>
      </p:sp>
      <p:sp>
        <p:nvSpPr>
          <p:cNvPr id="52" name="Rectangle 51"/>
          <p:cNvSpPr/>
          <p:nvPr/>
        </p:nvSpPr>
        <p:spPr bwMode="auto">
          <a:xfrm>
            <a:off x="1025466" y="55880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S11 </a:t>
            </a:r>
            <a:r>
              <a:rPr kumimoji="0" lang="en-US" sz="1200" b="0" i="0" u="none" strike="noStrike" cap="none" normalizeH="0" baseline="0" dirty="0">
                <a:ln>
                  <a:noFill/>
                </a:ln>
                <a:solidFill>
                  <a:srgbClr val="000000"/>
                </a:solidFill>
                <a:effectLst/>
                <a:latin typeface="Arial" charset="0"/>
              </a:rPr>
              <a:t>(5)</a:t>
            </a:r>
          </a:p>
        </p:txBody>
      </p:sp>
      <p:sp>
        <p:nvSpPr>
          <p:cNvPr id="53" name="Oval 52"/>
          <p:cNvSpPr/>
          <p:nvPr/>
        </p:nvSpPr>
        <p:spPr bwMode="auto">
          <a:xfrm>
            <a:off x="1431866" y="61468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4" name="Oval 53"/>
          <p:cNvSpPr/>
          <p:nvPr/>
        </p:nvSpPr>
        <p:spPr bwMode="auto">
          <a:xfrm>
            <a:off x="1431866" y="62992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5" name="Oval 54"/>
          <p:cNvSpPr/>
          <p:nvPr/>
        </p:nvSpPr>
        <p:spPr bwMode="auto">
          <a:xfrm>
            <a:off x="1431866" y="6451600"/>
            <a:ext cx="101600" cy="101600"/>
          </a:xfrm>
          <a:prstGeom prst="ellipse">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endParaRPr kumimoji="0" lang="en-US" sz="1600" b="0" i="0" u="none" strike="noStrike" cap="none" normalizeH="0" baseline="0" dirty="0">
              <a:ln>
                <a:noFill/>
              </a:ln>
              <a:solidFill>
                <a:srgbClr val="000000"/>
              </a:solidFill>
              <a:effectLst/>
              <a:latin typeface="Arial" charset="0"/>
            </a:endParaRPr>
          </a:p>
        </p:txBody>
      </p:sp>
      <p:sp>
        <p:nvSpPr>
          <p:cNvPr id="56" name="Rectangle 55"/>
          <p:cNvSpPr/>
          <p:nvPr/>
        </p:nvSpPr>
        <p:spPr bwMode="auto">
          <a:xfrm>
            <a:off x="1025466" y="353967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S6 </a:t>
            </a:r>
            <a:r>
              <a:rPr kumimoji="0" lang="en-US" sz="1200" b="0" i="0" u="none" strike="noStrike" cap="none" normalizeH="0" baseline="0" dirty="0">
                <a:ln>
                  <a:noFill/>
                </a:ln>
                <a:solidFill>
                  <a:srgbClr val="000000"/>
                </a:solidFill>
                <a:effectLst/>
                <a:latin typeface="Arial" charset="0"/>
              </a:rPr>
              <a:t>(2)</a:t>
            </a:r>
          </a:p>
        </p:txBody>
      </p:sp>
      <p:sp>
        <p:nvSpPr>
          <p:cNvPr id="57" name="Rectangle 56"/>
          <p:cNvSpPr/>
          <p:nvPr/>
        </p:nvSpPr>
        <p:spPr bwMode="auto">
          <a:xfrm>
            <a:off x="1025466" y="3947884"/>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S7 </a:t>
            </a:r>
            <a:r>
              <a:rPr kumimoji="0" lang="en-US" sz="1200" b="0" i="0" u="none" strike="noStrike" cap="none" normalizeH="0" baseline="0" dirty="0">
                <a:ln>
                  <a:noFill/>
                </a:ln>
                <a:solidFill>
                  <a:srgbClr val="000000"/>
                </a:solidFill>
                <a:effectLst/>
                <a:latin typeface="Arial" charset="0"/>
              </a:rPr>
              <a:t>(13)</a:t>
            </a:r>
          </a:p>
        </p:txBody>
      </p:sp>
      <p:sp>
        <p:nvSpPr>
          <p:cNvPr id="58" name="Rectangle 57"/>
          <p:cNvSpPr/>
          <p:nvPr/>
        </p:nvSpPr>
        <p:spPr bwMode="auto">
          <a:xfrm>
            <a:off x="1025466" y="4356100"/>
            <a:ext cx="914400" cy="338554"/>
          </a:xfrm>
          <a:prstGeom prst="rect">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600" b="0" i="0" u="none" strike="noStrike" cap="none" normalizeH="0" baseline="0" dirty="0">
                <a:ln>
                  <a:noFill/>
                </a:ln>
                <a:solidFill>
                  <a:srgbClr val="000000"/>
                </a:solidFill>
                <a:effectLst/>
                <a:latin typeface="Arial" charset="0"/>
              </a:rPr>
              <a:t>S8 </a:t>
            </a:r>
            <a:r>
              <a:rPr kumimoji="0" lang="en-US" sz="1200" b="0" i="0" u="none" strike="noStrike" cap="none" normalizeH="0" baseline="0" dirty="0">
                <a:ln>
                  <a:noFill/>
                </a:ln>
                <a:solidFill>
                  <a:srgbClr val="000000"/>
                </a:solidFill>
                <a:effectLst/>
                <a:latin typeface="Arial" charset="0"/>
              </a:rPr>
              <a:t>(5)</a:t>
            </a:r>
          </a:p>
        </p:txBody>
      </p:sp>
      <p:sp>
        <p:nvSpPr>
          <p:cNvPr id="72" name="Line Callout 1 71"/>
          <p:cNvSpPr/>
          <p:nvPr/>
        </p:nvSpPr>
        <p:spPr bwMode="auto">
          <a:xfrm>
            <a:off x="2321222" y="5130800"/>
            <a:ext cx="1902380" cy="954107"/>
          </a:xfrm>
          <a:prstGeom prst="borderCallout1">
            <a:avLst>
              <a:gd name="adj1" fmla="val -10014"/>
              <a:gd name="adj2" fmla="val 58424"/>
              <a:gd name="adj3" fmla="val -278096"/>
              <a:gd name="adj4" fmla="val 57809"/>
            </a:avLst>
          </a:prstGeom>
          <a:solidFill>
            <a:schemeClr val="bg2">
              <a:alpha val="25000"/>
            </a:schemeClr>
          </a:solidFill>
          <a:ln w="38100" cmpd="sng">
            <a:solidFill>
              <a:schemeClr val="bg2"/>
            </a:solidFill>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ts val="0"/>
              </a:spcBef>
              <a:spcAft>
                <a:spcPct val="0"/>
              </a:spcAft>
              <a:buClrTx/>
              <a:buSzTx/>
              <a:buFont typeface="Wingdings" pitchFamily="2" charset="2"/>
              <a:buNone/>
              <a:tabLst/>
            </a:pPr>
            <a:r>
              <a:rPr kumimoji="0" lang="en-US" sz="1400" b="0" i="0" u="none" strike="noStrike" cap="none" normalizeH="0" baseline="0" dirty="0">
                <a:ln>
                  <a:noFill/>
                </a:ln>
                <a:solidFill>
                  <a:srgbClr val="000000"/>
                </a:solidFill>
                <a:effectLst/>
                <a:latin typeface="Arial" charset="0"/>
              </a:rPr>
              <a:t>A story goes through this gate when a free developer</a:t>
            </a:r>
            <a:r>
              <a:rPr kumimoji="0" lang="en-US" sz="1400" b="0" i="0" u="none" strike="noStrike" cap="none" normalizeH="0" dirty="0">
                <a:ln>
                  <a:noFill/>
                </a:ln>
                <a:solidFill>
                  <a:srgbClr val="000000"/>
                </a:solidFill>
                <a:effectLst/>
                <a:latin typeface="Arial" charset="0"/>
              </a:rPr>
              <a:t> starts implementing it</a:t>
            </a:r>
            <a:r>
              <a:rPr kumimoji="0" lang="en-US" sz="1400" b="0" i="0" u="none" strike="noStrike" cap="none" normalizeH="0" baseline="0" dirty="0">
                <a:ln>
                  <a:noFill/>
                </a:ln>
                <a:solidFill>
                  <a:srgbClr val="000000"/>
                </a:solidFill>
                <a:effectLst/>
                <a:latin typeface="Arial" charset="0"/>
              </a:rPr>
              <a:t>.</a:t>
            </a:r>
          </a:p>
        </p:txBody>
      </p:sp>
      <p:sp>
        <p:nvSpPr>
          <p:cNvPr id="75" name="Line Callout 1 74"/>
          <p:cNvSpPr/>
          <p:nvPr/>
        </p:nvSpPr>
        <p:spPr bwMode="auto">
          <a:xfrm>
            <a:off x="365760" y="812800"/>
            <a:ext cx="2708366" cy="1169551"/>
          </a:xfrm>
          <a:prstGeom prst="borderCallout1">
            <a:avLst>
              <a:gd name="adj1" fmla="val 105249"/>
              <a:gd name="adj2" fmla="val 64456"/>
              <a:gd name="adj3" fmla="val 209825"/>
              <a:gd name="adj4" fmla="val 64324"/>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algn="ctr">
              <a:spcBef>
                <a:spcPts val="0"/>
              </a:spcBef>
            </a:pPr>
            <a:r>
              <a:rPr lang="en-US" sz="1400" dirty="0"/>
              <a:t>A story goes through this gate when </a:t>
            </a:r>
            <a:r>
              <a:rPr lang="en-US" sz="1400" i="1" dirty="0"/>
              <a:t>acceptance criteria</a:t>
            </a:r>
            <a:r>
              <a:rPr lang="en-US" sz="1400" dirty="0"/>
              <a:t> and </a:t>
            </a:r>
            <a:r>
              <a:rPr lang="en-US" sz="1400" i="1" dirty="0"/>
              <a:t>solution tasks </a:t>
            </a:r>
            <a:r>
              <a:rPr lang="en-US" sz="1400" dirty="0"/>
              <a:t>are defined, it is estimated, and then selected to be worked on in the next sprint.</a:t>
            </a:r>
          </a:p>
        </p:txBody>
      </p:sp>
      <p:sp>
        <p:nvSpPr>
          <p:cNvPr id="76" name="Line Callout 1 75"/>
          <p:cNvSpPr/>
          <p:nvPr/>
        </p:nvSpPr>
        <p:spPr bwMode="auto">
          <a:xfrm>
            <a:off x="3347270" y="806659"/>
            <a:ext cx="1701800" cy="954107"/>
          </a:xfrm>
          <a:prstGeom prst="borderCallout1">
            <a:avLst>
              <a:gd name="adj1" fmla="val 108990"/>
              <a:gd name="adj2" fmla="val 79234"/>
              <a:gd name="adj3" fmla="val 258227"/>
              <a:gd name="adj4" fmla="val 79555"/>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algn="ctr">
              <a:spcBef>
                <a:spcPts val="0"/>
              </a:spcBef>
            </a:pPr>
            <a:r>
              <a:rPr lang="en-US" sz="1400" dirty="0"/>
              <a:t>A story goes through this gate when it has been fully </a:t>
            </a:r>
            <a:r>
              <a:rPr lang="en-US" sz="1400" i="1" dirty="0"/>
              <a:t>developed</a:t>
            </a:r>
            <a:r>
              <a:rPr lang="en-US" sz="1400" dirty="0"/>
              <a:t>.</a:t>
            </a:r>
          </a:p>
        </p:txBody>
      </p:sp>
      <p:sp>
        <p:nvSpPr>
          <p:cNvPr id="79" name="Line Callout 1 78"/>
          <p:cNvSpPr/>
          <p:nvPr/>
        </p:nvSpPr>
        <p:spPr bwMode="auto">
          <a:xfrm>
            <a:off x="5438286" y="825500"/>
            <a:ext cx="2911629" cy="954107"/>
          </a:xfrm>
          <a:prstGeom prst="borderCallout1">
            <a:avLst>
              <a:gd name="adj1" fmla="val 113494"/>
              <a:gd name="adj2" fmla="val 59477"/>
              <a:gd name="adj3" fmla="val 257521"/>
              <a:gd name="adj4" fmla="val 59736"/>
            </a:avLst>
          </a:prstGeom>
          <a:solidFill>
            <a:schemeClr val="accent5">
              <a:alpha val="50000"/>
            </a:schemeClr>
          </a:solidFill>
          <a:ln w="38100" cmpd="sng">
            <a:solidFill>
              <a:schemeClr val="accent5"/>
            </a:solidFill>
          </a:ln>
          <a:effectLst/>
        </p:spPr>
        <p:txBody>
          <a:bodyPr vert="horz" wrap="square" lIns="91440" tIns="45720" rIns="91440" bIns="45720" numCol="1" rtlCol="0" anchor="t" anchorCtr="0" compatLnSpc="1">
            <a:prstTxWarp prst="textNoShape">
              <a:avLst/>
            </a:prstTxWarp>
            <a:spAutoFit/>
          </a:bodyPr>
          <a:lstStyle/>
          <a:p>
            <a:pPr algn="ctr">
              <a:spcBef>
                <a:spcPts val="0"/>
              </a:spcBef>
            </a:pPr>
            <a:r>
              <a:rPr lang="en-US" sz="1400" dirty="0"/>
              <a:t>A story goes through this gate when it has been </a:t>
            </a:r>
            <a:r>
              <a:rPr lang="en-US" sz="1400" i="1" dirty="0"/>
              <a:t>verified</a:t>
            </a:r>
            <a:r>
              <a:rPr lang="en-US" sz="1400" dirty="0"/>
              <a:t> to pass all of the </a:t>
            </a:r>
            <a:r>
              <a:rPr lang="en-US" sz="1400" i="1" dirty="0"/>
              <a:t>acceptance criteria</a:t>
            </a:r>
            <a:r>
              <a:rPr lang="en-US" sz="1400" dirty="0"/>
              <a:t> and it is considered done.</a:t>
            </a:r>
          </a:p>
        </p:txBody>
      </p:sp>
      <p:sp>
        <p:nvSpPr>
          <p:cNvPr id="80" name="Line Callout 1 79"/>
          <p:cNvSpPr/>
          <p:nvPr/>
        </p:nvSpPr>
        <p:spPr bwMode="auto">
          <a:xfrm>
            <a:off x="4758866" y="5130800"/>
            <a:ext cx="1901644" cy="954107"/>
          </a:xfrm>
          <a:prstGeom prst="borderCallout1">
            <a:avLst>
              <a:gd name="adj1" fmla="val -8556"/>
              <a:gd name="adj2" fmla="val 62583"/>
              <a:gd name="adj3" fmla="val -277497"/>
              <a:gd name="adj4" fmla="val 62556"/>
            </a:avLst>
          </a:prstGeom>
          <a:solidFill>
            <a:schemeClr val="bg2">
              <a:alpha val="25000"/>
            </a:schemeClr>
          </a:solidFill>
          <a:ln w="38100" cmpd="sng">
            <a:solidFill>
              <a:schemeClr val="bg2"/>
            </a:solidFill>
          </a:ln>
          <a:effectLst/>
        </p:spPr>
        <p:txBody>
          <a:bodyPr vert="horz" wrap="square" lIns="91440" tIns="45720" rIns="91440" bIns="45720" numCol="1" rtlCol="0" anchor="t" anchorCtr="0" compatLnSpc="1">
            <a:prstTxWarp prst="textNoShape">
              <a:avLst/>
            </a:prstTxWarp>
            <a:spAutoFit/>
          </a:bodyPr>
          <a:lstStyle/>
          <a:p>
            <a:pPr algn="ctr">
              <a:spcBef>
                <a:spcPts val="0"/>
              </a:spcBef>
            </a:pPr>
            <a:r>
              <a:rPr kumimoji="0" lang="en-US" sz="1400" b="0" i="0" u="none" strike="noStrike" cap="none" normalizeH="0" baseline="0" dirty="0">
                <a:ln>
                  <a:noFill/>
                </a:ln>
                <a:solidFill>
                  <a:srgbClr val="000000"/>
                </a:solidFill>
                <a:effectLst/>
                <a:latin typeface="Arial" charset="0"/>
              </a:rPr>
              <a:t>A story goes through this gate when a team member starts testing it</a:t>
            </a:r>
            <a:r>
              <a:rPr lang="en-US" sz="1400" dirty="0"/>
              <a:t>.</a:t>
            </a:r>
            <a:endParaRPr kumimoji="0" lang="en-US" sz="1400" b="0" i="0" u="none" strike="noStrike" cap="none" normalizeH="0" baseline="0" dirty="0">
              <a:ln>
                <a:noFill/>
              </a:ln>
              <a:solidFill>
                <a:srgbClr val="000000"/>
              </a:solidFill>
              <a:effectLst/>
              <a:latin typeface="Arial" charset="0"/>
            </a:endParaRPr>
          </a:p>
        </p:txBody>
      </p:sp>
    </p:spTree>
    <p:extLst>
      <p:ext uri="{BB962C8B-B14F-4D97-AF65-F5344CB8AC3E}">
        <p14:creationId xmlns:p14="http://schemas.microsoft.com/office/powerpoint/2010/main" val="41720000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2" grpId="0" animBg="1"/>
      <p:bldP spid="75" grpId="0" animBg="1"/>
      <p:bldP spid="76" grpId="0" animBg="1"/>
      <p:bldP spid="79" grpId="0" animBg="1"/>
      <p:bldP spid="8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spAutoFit/>
          </a:bodyPr>
          <a:lstStyle/>
          <a:p>
            <a:r>
              <a:rPr lang="en-US" dirty="0"/>
              <a:t>As solution tasks are completed, the person doing the work checks off the task as done.</a:t>
            </a:r>
          </a:p>
        </p:txBody>
      </p:sp>
      <p:sp>
        <p:nvSpPr>
          <p:cNvPr id="4" name="Slide Number Placeholder 3"/>
          <p:cNvSpPr>
            <a:spLocks noGrp="1"/>
          </p:cNvSpPr>
          <p:nvPr>
            <p:ph type="sldNum" sz="quarter" idx="10"/>
          </p:nvPr>
        </p:nvSpPr>
        <p:spPr/>
        <p:txBody>
          <a:bodyPr/>
          <a:lstStyle/>
          <a:p>
            <a:pPr>
              <a:defRPr/>
            </a:pPr>
            <a:fld id="{37F8E6E7-C09B-CE4F-8E2B-0332BA4F9B3D}" type="slidenum">
              <a:rPr lang="en-US" smtClean="0"/>
              <a:pPr>
                <a:defRPr/>
              </a:pPr>
              <a:t>7</a:t>
            </a:fld>
            <a:endParaRPr lang="en-US"/>
          </a:p>
        </p:txBody>
      </p:sp>
      <p:pic>
        <p:nvPicPr>
          <p:cNvPr id="5" name="Picture 4" descr="Story_card_check_off_dev_work.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949450" y="1115762"/>
            <a:ext cx="5245100" cy="5298440"/>
          </a:xfrm>
          <a:prstGeom prst="rect">
            <a:avLst/>
          </a:prstGeom>
        </p:spPr>
      </p:pic>
    </p:spTree>
    <p:extLst>
      <p:ext uri="{BB962C8B-B14F-4D97-AF65-F5344CB8AC3E}">
        <p14:creationId xmlns:p14="http://schemas.microsoft.com/office/powerpoint/2010/main" val="2738429231"/>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spAutoFit/>
          </a:bodyPr>
          <a:lstStyle/>
          <a:p>
            <a:r>
              <a:rPr lang="en-US" dirty="0"/>
              <a:t>The tester checks off </a:t>
            </a:r>
            <a:r>
              <a:rPr lang="en-US" i="1" dirty="0"/>
              <a:t>Acceptance Criteria</a:t>
            </a:r>
            <a:r>
              <a:rPr lang="en-US" dirty="0"/>
              <a:t> as they validate the behavior of the system.</a:t>
            </a:r>
          </a:p>
        </p:txBody>
      </p:sp>
      <p:sp>
        <p:nvSpPr>
          <p:cNvPr id="4" name="Slide Number Placeholder 3"/>
          <p:cNvSpPr>
            <a:spLocks noGrp="1"/>
          </p:cNvSpPr>
          <p:nvPr>
            <p:ph type="sldNum" sz="quarter" idx="10"/>
          </p:nvPr>
        </p:nvSpPr>
        <p:spPr/>
        <p:txBody>
          <a:bodyPr/>
          <a:lstStyle/>
          <a:p>
            <a:pPr>
              <a:defRPr/>
            </a:pPr>
            <a:fld id="{37F8E6E7-C09B-CE4F-8E2B-0332BA4F9B3D}" type="slidenum">
              <a:rPr lang="en-US" smtClean="0"/>
              <a:pPr>
                <a:defRPr/>
              </a:pPr>
              <a:t>8</a:t>
            </a:fld>
            <a:endParaRPr lang="en-US"/>
          </a:p>
        </p:txBody>
      </p:sp>
      <p:pic>
        <p:nvPicPr>
          <p:cNvPr id="3" name="Picture 2"/>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172962" y="1231900"/>
            <a:ext cx="4798077" cy="4914900"/>
          </a:xfrm>
          <a:prstGeom prst="rect">
            <a:avLst/>
          </a:prstGeom>
        </p:spPr>
      </p:pic>
    </p:spTree>
    <p:extLst>
      <p:ext uri="{BB962C8B-B14F-4D97-AF65-F5344CB8AC3E}">
        <p14:creationId xmlns:p14="http://schemas.microsoft.com/office/powerpoint/2010/main" val="1625344448"/>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76200"/>
            <a:ext cx="8975725" cy="859338"/>
          </a:xfrm>
        </p:spPr>
        <p:txBody>
          <a:bodyPr>
            <a:spAutoFit/>
          </a:bodyPr>
          <a:lstStyle/>
          <a:p>
            <a:r>
              <a:rPr lang="en-US" dirty="0"/>
              <a:t>Check-off </a:t>
            </a:r>
            <a:r>
              <a:rPr lang="en-US" i="1" dirty="0"/>
              <a:t>Definition of Done </a:t>
            </a:r>
            <a:r>
              <a:rPr lang="en-US" dirty="0"/>
              <a:t>items as the work gets completed.</a:t>
            </a:r>
          </a:p>
        </p:txBody>
      </p:sp>
      <p:sp>
        <p:nvSpPr>
          <p:cNvPr id="4" name="Slide Number Placeholder 3"/>
          <p:cNvSpPr>
            <a:spLocks noGrp="1"/>
          </p:cNvSpPr>
          <p:nvPr>
            <p:ph type="sldNum" sz="quarter" idx="10"/>
          </p:nvPr>
        </p:nvSpPr>
        <p:spPr/>
        <p:txBody>
          <a:bodyPr/>
          <a:lstStyle/>
          <a:p>
            <a:pPr>
              <a:defRPr/>
            </a:pPr>
            <a:fld id="{37F8E6E7-C09B-CE4F-8E2B-0332BA4F9B3D}" type="slidenum">
              <a:rPr lang="en-US" smtClean="0"/>
              <a:pPr>
                <a:defRPr/>
              </a:pPr>
              <a:t>9</a:t>
            </a:fld>
            <a:endParaRPr lang="en-US"/>
          </a:p>
        </p:txBody>
      </p:sp>
      <p:pic>
        <p:nvPicPr>
          <p:cNvPr id="3" name="Picture 2" descr="Story_card_check_DoD_phases.png"/>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14513" y="1231900"/>
            <a:ext cx="5514975" cy="4914900"/>
          </a:xfrm>
          <a:prstGeom prst="rect">
            <a:avLst/>
          </a:prstGeom>
        </p:spPr>
      </p:pic>
    </p:spTree>
    <p:extLst>
      <p:ext uri="{BB962C8B-B14F-4D97-AF65-F5344CB8AC3E}">
        <p14:creationId xmlns:p14="http://schemas.microsoft.com/office/powerpoint/2010/main" val="328011617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0.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1.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1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4.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7.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8.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SentenceAssertion">
  <a:themeElements>
    <a:clrScheme name="">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0000CC"/>
      </a:hlink>
      <a:folHlink>
        <a:srgbClr val="FFFF00"/>
      </a:folHlink>
    </a:clrScheme>
    <a:fontScheme name="Assertion-Eviden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alpha val="50000"/>
          </a:schemeClr>
        </a:solidFill>
        <a:ln w="38100" cmpd="sng">
          <a:solidFill>
            <a:schemeClr val="accent5"/>
          </a:solidFill>
        </a:ln>
        <a:effectLst/>
      </a:spPr>
      <a:bodyPr vert="horz" wrap="square" lIns="91440" tIns="45720" rIns="91440" bIns="45720" numCol="1" rtlCol="0" anchor="t" anchorCtr="0" compatLnSpc="1">
        <a:prstTxWarp prst="textNoShape">
          <a:avLst/>
        </a:prstTxWarp>
        <a:spAutoFit/>
      </a:bodyPr>
      <a:lstStyle>
        <a:defPPr marL="0" marR="0" indent="0" defTabSz="914400" rtl="0" eaLnBrk="1" fontAlgn="base" latinLnBrk="0" hangingPunct="1">
          <a:lnSpc>
            <a:spcPct val="100000"/>
          </a:lnSpc>
          <a:spcBef>
            <a:spcPts val="0"/>
          </a:spcBef>
          <a:spcAft>
            <a:spcPct val="0"/>
          </a:spcAft>
          <a:buClrTx/>
          <a:buSzTx/>
          <a:buFont typeface="Wingdings" pitchFamily="2" charset="2"/>
          <a:buNone/>
          <a:tabLst/>
          <a:defRPr kumimoji="0" sz="1600" b="0" i="0" u="none" strike="noStrike" cap="none" normalizeH="0" baseline="0" dirty="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 typeface="Wingdings" pitchFamily="2" charset="2"/>
          <a:buNone/>
          <a:tabLst/>
          <a:defRPr kumimoji="0" lang="en-US" altLang="en-US" sz="2400" b="0" i="0" u="none" strike="noStrike" cap="none" normalizeH="0" baseline="0" smtClean="0">
            <a:ln>
              <a:noFill/>
            </a:ln>
            <a:solidFill>
              <a:srgbClr val="000000"/>
            </a:solidFill>
            <a:effectLst/>
            <a:latin typeface="Arial" charset="0"/>
          </a:defRPr>
        </a:defPPr>
      </a:lstStyle>
    </a:lnDef>
  </a:objectDefaults>
  <a:extraClrSchemeLst>
    <a:extraClrScheme>
      <a:clrScheme name="Assertion-Evidence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Assertion-Evidence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SentenceAssertion">
  <a:themeElements>
    <a:clrScheme name="">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0000CC"/>
      </a:hlink>
      <a:folHlink>
        <a:srgbClr val="FFFF00"/>
      </a:folHlink>
    </a:clrScheme>
    <a:fontScheme name="Assertion-Evidenc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5">
            <a:alpha val="50000"/>
          </a:schemeClr>
        </a:solidFill>
        <a:ln w="38100" cmpd="sng">
          <a:solidFill>
            <a:schemeClr val="accent5"/>
          </a:solidFill>
        </a:ln>
        <a:effectLst/>
      </a:spPr>
      <a:bodyPr vert="horz" wrap="square" lIns="91440" tIns="45720" rIns="91440" bIns="45720" numCol="1" rtlCol="0" anchor="t" anchorCtr="0" compatLnSpc="1">
        <a:prstTxWarp prst="textNoShape">
          <a:avLst/>
        </a:prstTxWarp>
        <a:spAutoFit/>
      </a:bodyPr>
      <a:lstStyle>
        <a:defPPr marL="0" marR="0" indent="0" algn="ctr" defTabSz="914400" rtl="0" eaLnBrk="1" fontAlgn="base" latinLnBrk="0" hangingPunct="1">
          <a:lnSpc>
            <a:spcPct val="100000"/>
          </a:lnSpc>
          <a:spcBef>
            <a:spcPts val="0"/>
          </a:spcBef>
          <a:spcAft>
            <a:spcPct val="0"/>
          </a:spcAft>
          <a:buClrTx/>
          <a:buSzTx/>
          <a:buFont typeface="Wingdings" pitchFamily="2" charset="2"/>
          <a:buNone/>
          <a:tabLst/>
          <a:defRPr kumimoji="0" sz="1600" b="0" i="0" u="none" strike="noStrike" cap="none" normalizeH="0" baseline="0" dirty="0" smtClean="0">
            <a:ln>
              <a:noFill/>
            </a:ln>
            <a:solidFill>
              <a:srgbClr val="000000"/>
            </a:solidFill>
            <a:effectLst/>
            <a:latin typeface="Arial"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t" anchorCtr="0" compatLnSpc="1">
        <a:prstTxWarp prst="textNoShape">
          <a:avLst/>
        </a:prstTxWarp>
        <a:spAutoFit/>
      </a:bodyPr>
      <a:lstStyle>
        <a:defPPr marL="0" marR="0" indent="0" algn="l" defTabSz="914400" rtl="0" eaLnBrk="1" fontAlgn="base" latinLnBrk="0" hangingPunct="1">
          <a:lnSpc>
            <a:spcPct val="120000"/>
          </a:lnSpc>
          <a:spcBef>
            <a:spcPct val="50000"/>
          </a:spcBef>
          <a:spcAft>
            <a:spcPct val="0"/>
          </a:spcAft>
          <a:buClrTx/>
          <a:buSzTx/>
          <a:buFont typeface="Wingdings" pitchFamily="2" charset="2"/>
          <a:buNone/>
          <a:tabLst/>
          <a:defRPr kumimoji="0" lang="en-US" altLang="en-US" sz="2400" b="0" i="0" u="none" strike="noStrike" cap="none" normalizeH="0" baseline="0" smtClean="0">
            <a:ln>
              <a:noFill/>
            </a:ln>
            <a:solidFill>
              <a:srgbClr val="000000"/>
            </a:solidFill>
            <a:effectLst/>
            <a:latin typeface="Arial" charset="0"/>
          </a:defRPr>
        </a:defPPr>
      </a:lstStyle>
    </a:lnDef>
  </a:objectDefaults>
  <a:extraClrSchemeLst>
    <a:extraClrScheme>
      <a:clrScheme name="Assertion-Evidence 1">
        <a:dk1>
          <a:srgbClr val="969696"/>
        </a:dk1>
        <a:lt1>
          <a:srgbClr val="FFFFFF"/>
        </a:lt1>
        <a:dk2>
          <a:srgbClr val="000080"/>
        </a:dk2>
        <a:lt2>
          <a:srgbClr val="FFFFFF"/>
        </a:lt2>
        <a:accent1>
          <a:srgbClr val="3399FF"/>
        </a:accent1>
        <a:accent2>
          <a:srgbClr val="009900"/>
        </a:accent2>
        <a:accent3>
          <a:srgbClr val="AAAAC0"/>
        </a:accent3>
        <a:accent4>
          <a:srgbClr val="DADADA"/>
        </a:accent4>
        <a:accent5>
          <a:srgbClr val="ADCAFF"/>
        </a:accent5>
        <a:accent6>
          <a:srgbClr val="008A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
      <a:clrScheme name="Assertion-Evidence 2">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2771</TotalTime>
  <Words>2594</Words>
  <Application>Microsoft Office PowerPoint</Application>
  <PresentationFormat>On-screen Show (4:3)</PresentationFormat>
  <Paragraphs>280</Paragraphs>
  <Slides>17</Slides>
  <Notes>17</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Calibri</vt:lpstr>
      <vt:lpstr>Wingdings</vt:lpstr>
      <vt:lpstr>SentenceAssertion</vt:lpstr>
      <vt:lpstr>1_SentenceAssertion</vt:lpstr>
      <vt:lpstr>PowerPoint Presentation</vt:lpstr>
      <vt:lpstr>A sprint plan is a plan to build a small, working increment of the product.</vt:lpstr>
      <vt:lpstr>So we start with a backlog for the new sprint.</vt:lpstr>
      <vt:lpstr>How does a story get from Backlog to Done?</vt:lpstr>
      <vt:lpstr>The team must establish a Definition of Done.</vt:lpstr>
      <vt:lpstr>A story goes through five "gates" to get to Done.</vt:lpstr>
      <vt:lpstr>As solution tasks are completed, the person doing the work checks off the task as done.</vt:lpstr>
      <vt:lpstr>The tester checks off Acceptance Criteria as they validate the behavior of the system.</vt:lpstr>
      <vt:lpstr>Check-off Definition of Done items as the work gets completed.</vt:lpstr>
      <vt:lpstr>A sprint holds a mini-waterfall of activities</vt:lpstr>
      <vt:lpstr>When members work on a Story they should be assigned to the card.</vt:lpstr>
      <vt:lpstr>On any given day, the sprint board tells us the status of all sprint work.</vt:lpstr>
      <vt:lpstr>At the end of a sprint, unfinished work gets put back onto the Product Backlog.</vt:lpstr>
      <vt:lpstr>And the process starts all over again at the start of the next sprint.</vt:lpstr>
      <vt:lpstr>But how do you really know how many story points the team can accomplish in a sprint?</vt:lpstr>
      <vt:lpstr>Velocity is specific to one team working on one project.</vt:lpstr>
      <vt:lpstr>Velocity is not the same as the team's overall capacity.</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James Vallino</dc:creator>
  <cp:lastModifiedBy>Christian Newman</cp:lastModifiedBy>
  <cp:revision>94</cp:revision>
  <cp:lastPrinted>1998-03-16T21:52:13Z</cp:lastPrinted>
  <dcterms:created xsi:type="dcterms:W3CDTF">2016-12-30T15:55:25Z</dcterms:created>
  <dcterms:modified xsi:type="dcterms:W3CDTF">2025-09-16T11:56:10Z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80</vt:i4>
  </property>
  <property fmtid="{D5CDD505-2E9C-101B-9397-08002B2CF9AE}" pid="5" name="ScreenSize">
    <vt:i4>1</vt:i4>
  </property>
  <property fmtid="{D5CDD505-2E9C-101B-9397-08002B2CF9AE}" pid="6" name="ScreenUsage">
    <vt:i4>2</vt:i4>
  </property>
  <property fmtid="{D5CDD505-2E9C-101B-9397-08002B2CF9AE}" pid="7" name="MailAddress">
    <vt:lpwstr>mjlics@rit.edu</vt:lpwstr>
  </property>
  <property fmtid="{D5CDD505-2E9C-101B-9397-08002B2CF9AE}" pid="8" name="HomePage">
    <vt:lpwstr>http://www.cs.rit.edu/~se362</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D:\Mike\3010-362 SW Subsystems\Lectures\Lecture-HTML</vt:lpwstr>
  </property>
</Properties>
</file>