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oboto Mono Medium" panose="00000009000000000000" pitchFamily="49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0D17FA-3231-45BC-9EFB-BF00DEA408D2}">
  <a:tblStyle styleId="{ED0D17FA-3231-45BC-9EFB-BF00DEA40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 Rabb" userId="3edf06299a4717ec" providerId="LiveId" clId="{F666EDDB-8D2F-4759-8863-7B51AF0A42E3}"/>
    <pc:docChg chg="custSel modSld">
      <pc:chgData name="Kal Rabb" userId="3edf06299a4717ec" providerId="LiveId" clId="{F666EDDB-8D2F-4759-8863-7B51AF0A42E3}" dt="2021-09-03T21:51:48.704" v="26" actId="313"/>
      <pc:docMkLst>
        <pc:docMk/>
      </pc:docMkLst>
      <pc:sldChg chg="modSp mod">
        <pc:chgData name="Kal Rabb" userId="3edf06299a4717ec" providerId="LiveId" clId="{F666EDDB-8D2F-4759-8863-7B51AF0A42E3}" dt="2021-09-03T21:51:48.704" v="26" actId="313"/>
        <pc:sldMkLst>
          <pc:docMk/>
          <pc:sldMk cId="0" sldId="266"/>
        </pc:sldMkLst>
        <pc:spChg chg="mod">
          <ac:chgData name="Kal Rabb" userId="3edf06299a4717ec" providerId="LiveId" clId="{F666EDDB-8D2F-4759-8863-7B51AF0A42E3}" dt="2021-09-03T21:51:48.704" v="26" actId="313"/>
          <ac:spMkLst>
            <pc:docMk/>
            <pc:sldMk cId="0" sldId="266"/>
            <ac:spMk id="13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en/rankin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db99da23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db99da23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db99da23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db99da23f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db99da23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db99da23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dff0a229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dff0a229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dff0a229a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dff0a229a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b473d4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b473d4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b473d4d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db473d4d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db473d4d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db473d4d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db473d4d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db473d4d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https://db-engines.com/en/ranking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db473d4d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db473d4d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db473d4d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db473d4d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db473d4d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db473d4d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db99da23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db99da23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Relational Databases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SWEN-610 Foundations of Software Engineering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CREATE, DROP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Column names are case insensitive, convetionally use snake_case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SQL keywords are capitalized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PRIMARY KEY says id will always be unique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SERIAL says “autoincrement one for me if not specified”</a:t>
            </a:r>
            <a:endParaRPr/>
          </a:p>
        </p:txBody>
      </p:sp>
      <p:graphicFrame>
        <p:nvGraphicFramePr>
          <p:cNvPr id="126" name="Google Shape;126;p22"/>
          <p:cNvGraphicFramePr/>
          <p:nvPr/>
        </p:nvGraphicFramePr>
        <p:xfrm>
          <a:off x="784750" y="3362800"/>
          <a:ext cx="7239000" cy="1188630"/>
        </p:xfrm>
        <a:graphic>
          <a:graphicData uri="http://schemas.openxmlformats.org/drawingml/2006/table">
            <a:tbl>
              <a:tblPr>
                <a:noFill/>
                <a:tableStyleId>{ED0D17FA-3231-45BC-9EFB-BF00DEA408D2}</a:tableStyleId>
              </a:tblPr>
              <a:tblGrid>
                <a:gridCol w="67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ID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first_name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last_name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SSN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7" name="Google Shape;127;p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rgbClr val="0D0A0B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people (</a:t>
            </a:r>
            <a:endParaRPr sz="1100" b="1" dirty="0">
              <a:solidFill>
                <a:srgbClr val="0D0A0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rgbClr val="0D0A0B"/>
                </a:solidFill>
                <a:latin typeface="Courier New"/>
                <a:ea typeface="Courier New"/>
                <a:cs typeface="Courier New"/>
                <a:sym typeface="Courier New"/>
              </a:rPr>
              <a:t>    id         SERIAL PRIMARY KEY NOT NULL,</a:t>
            </a:r>
            <a:endParaRPr sz="1100" b="1" dirty="0">
              <a:solidFill>
                <a:srgbClr val="0D0A0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0D0A0B"/>
                </a:solidFill>
                <a:latin typeface="Courier New"/>
                <a:ea typeface="Courier New"/>
                <a:cs typeface="Courier New"/>
                <a:sym typeface="Courier New"/>
              </a:rPr>
              <a:t>    first_name VARCHAR(30) NOT NULL,</a:t>
            </a:r>
            <a:endParaRPr sz="1100" b="1" dirty="0">
              <a:solidFill>
                <a:srgbClr val="0D0A0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rgbClr val="0D0A0B"/>
                </a:solidFill>
                <a:latin typeface="Courier New"/>
                <a:ea typeface="Courier New"/>
                <a:cs typeface="Courier New"/>
                <a:sym typeface="Courier New"/>
              </a:rPr>
              <a:t>    last_name  VARCHAR(30) NOT NULL DEFAULT “Doe”,</a:t>
            </a:r>
            <a:endParaRPr sz="1100" b="1" dirty="0">
              <a:solidFill>
                <a:srgbClr val="0D0A0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rgbClr val="0D0A0B"/>
                </a:solidFill>
                <a:latin typeface="Courier New"/>
                <a:ea typeface="Courier New"/>
                <a:cs typeface="Courier New"/>
                <a:sym typeface="Courier New"/>
              </a:rPr>
              <a:t>    ssn        VARCHAR(11) NOT NULL</a:t>
            </a:r>
            <a:endParaRPr sz="1100" b="1" dirty="0">
              <a:solidFill>
                <a:srgbClr val="0D0A0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0D0A0B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 b="1" dirty="0">
              <a:solidFill>
                <a:srgbClr val="0D0A0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1" dirty="0">
              <a:solidFill>
                <a:srgbClr val="0D0A0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00" b="1" dirty="0">
                <a:solidFill>
                  <a:srgbClr val="0D0A0B"/>
                </a:solidFill>
                <a:latin typeface="Courier New"/>
                <a:ea typeface="Courier New"/>
                <a:cs typeface="Courier New"/>
                <a:sym typeface="Courier New"/>
              </a:rPr>
              <a:t>DROP TABLE people</a:t>
            </a:r>
            <a:endParaRPr sz="1100" b="1" dirty="0">
              <a:solidFill>
                <a:srgbClr val="0D0A0B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852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Make sure the order of columns you specify matches the order of fields you provide</a:t>
            </a:r>
            <a:endParaRPr sz="1300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Bulk insert: multiple VALUEs rows</a:t>
            </a:r>
            <a:endParaRPr sz="1300"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Can insert using a query </a:t>
            </a:r>
            <a:endParaRPr sz="1300"/>
          </a:p>
          <a:p>
            <a:pPr marL="457200" lvl="0" indent="-311150" algn="l" rtl="0">
              <a:spcBef>
                <a:spcPts val="1000"/>
              </a:spcBef>
              <a:spcAft>
                <a:spcPts val="1000"/>
              </a:spcAft>
              <a:buSzPts val="1300"/>
              <a:buChar char="●"/>
            </a:pPr>
            <a:r>
              <a:rPr lang="en" sz="1300"/>
              <a:t>Not specified? Defaults to NULL. Ick. Typically use DEFAULT keyword.</a:t>
            </a:r>
            <a:endParaRPr sz="1300"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2"/>
          </p:nvPr>
        </p:nvSpPr>
        <p:spPr>
          <a:xfrm>
            <a:off x="3163800" y="1152475"/>
            <a:ext cx="5668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latin typeface="Courier New"/>
                <a:ea typeface="Courier New"/>
                <a:cs typeface="Courier New"/>
                <a:sym typeface="Courier New"/>
              </a:rPr>
              <a:t>INSERT INTO people(first_name, last_name, ssn)</a:t>
            </a:r>
            <a:br>
              <a:rPr lang="en" sz="13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 dirty="0">
                <a:latin typeface="Courier New"/>
                <a:ea typeface="Courier New"/>
                <a:cs typeface="Courier New"/>
                <a:sym typeface="Courier New"/>
              </a:rPr>
              <a:t>	VALUES ('larry', 'king', '000-000-0001'),</a:t>
            </a:r>
            <a:br>
              <a:rPr lang="en" sz="13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 dirty="0">
                <a:latin typeface="Courier New"/>
                <a:ea typeface="Courier New"/>
                <a:cs typeface="Courier New"/>
                <a:sym typeface="Courier New"/>
              </a:rPr>
              <a:t>		('John’,, '000-000-0001’)</a:t>
            </a:r>
            <a:br>
              <a:rPr lang="en" sz="13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300" b="1" dirty="0">
                <a:latin typeface="Courier New"/>
                <a:ea typeface="Courier New"/>
                <a:cs typeface="Courier New"/>
                <a:sym typeface="Courier New"/>
              </a:rPr>
              <a:t>Or</a:t>
            </a:r>
            <a:br>
              <a:rPr lang="en-US" sz="13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300" b="1" dirty="0">
                <a:latin typeface="Courier New"/>
                <a:ea typeface="Courier New"/>
                <a:cs typeface="Courier New"/>
                <a:sym typeface="Courier New"/>
              </a:rPr>
              <a:t>INSERT INTO people(</a:t>
            </a:r>
            <a:r>
              <a:rPr lang="en-US" sz="1300" b="1" dirty="0" err="1">
                <a:latin typeface="Courier New"/>
                <a:ea typeface="Courier New"/>
                <a:cs typeface="Courier New"/>
                <a:sym typeface="Courier New"/>
              </a:rPr>
              <a:t>first_name</a:t>
            </a:r>
            <a:r>
              <a:rPr lang="en-US" sz="13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300" b="1" dirty="0" err="1">
                <a:latin typeface="Courier New"/>
                <a:ea typeface="Courier New"/>
                <a:cs typeface="Courier New"/>
                <a:sym typeface="Courier New"/>
              </a:rPr>
              <a:t>last_name</a:t>
            </a:r>
            <a:r>
              <a:rPr lang="en-US" sz="1300" b="1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300" b="1" dirty="0" err="1">
                <a:latin typeface="Courier New"/>
                <a:ea typeface="Courier New"/>
                <a:cs typeface="Courier New"/>
                <a:sym typeface="Courier New"/>
              </a:rPr>
              <a:t>ssn</a:t>
            </a:r>
            <a:r>
              <a:rPr lang="en-US" sz="13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en-US" sz="13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300" b="1" dirty="0">
                <a:latin typeface="Courier New"/>
                <a:ea typeface="Courier New"/>
                <a:cs typeface="Courier New"/>
                <a:sym typeface="Courier New"/>
              </a:rPr>
              <a:t>	VALUES ('</a:t>
            </a:r>
            <a:r>
              <a:rPr lang="en-US" sz="1300" b="1" dirty="0" err="1">
                <a:latin typeface="Courier New"/>
                <a:ea typeface="Courier New"/>
                <a:cs typeface="Courier New"/>
                <a:sym typeface="Courier New"/>
              </a:rPr>
              <a:t>larry</a:t>
            </a:r>
            <a:r>
              <a:rPr lang="en-US" sz="1300" b="1" dirty="0">
                <a:latin typeface="Courier New"/>
                <a:ea typeface="Courier New"/>
                <a:cs typeface="Courier New"/>
                <a:sym typeface="Courier New"/>
              </a:rPr>
              <a:t>', 'king', '000-000-0001'),</a:t>
            </a:r>
            <a:br>
              <a:rPr lang="en-US" sz="13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300" b="1" dirty="0">
                <a:latin typeface="Courier New"/>
                <a:ea typeface="Courier New"/>
                <a:cs typeface="Courier New"/>
                <a:sym typeface="Courier New"/>
              </a:rPr>
              <a:t>		('</a:t>
            </a:r>
            <a:r>
              <a:rPr lang="en-US" sz="1300" b="1" dirty="0" err="1">
                <a:latin typeface="Courier New"/>
                <a:ea typeface="Courier New"/>
                <a:cs typeface="Courier New"/>
                <a:sym typeface="Courier New"/>
              </a:rPr>
              <a:t>John’,DEFAULT</a:t>
            </a:r>
            <a:r>
              <a:rPr lang="en-US" sz="1300" b="1" dirty="0">
                <a:latin typeface="Courier New"/>
                <a:ea typeface="Courier New"/>
                <a:cs typeface="Courier New"/>
                <a:sym typeface="Courier New"/>
              </a:rPr>
              <a:t>, '000-000-0001’)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3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dirty="0">
                <a:latin typeface="Courier New"/>
                <a:ea typeface="Courier New"/>
                <a:cs typeface="Courier New"/>
                <a:sym typeface="Courier New"/>
              </a:rPr>
              <a:t>INSERT INTO people(first_name, ssn)</a:t>
            </a:r>
            <a:br>
              <a:rPr lang="en" sz="1300" b="1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 dirty="0">
                <a:latin typeface="Courier New"/>
                <a:ea typeface="Courier New"/>
                <a:cs typeface="Courier New"/>
                <a:sym typeface="Courier New"/>
              </a:rPr>
              <a:t>	VALUES ('larry', '000-000-0001')</a:t>
            </a:r>
            <a:endParaRPr sz="13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300" b="1" dirty="0">
                <a:latin typeface="Courier New"/>
                <a:ea typeface="Courier New"/>
                <a:cs typeface="Courier New"/>
                <a:sym typeface="Courier New"/>
              </a:rPr>
              <a:t>INSERT INTO mytable SELECT first_name FROM othertable</a:t>
            </a:r>
            <a:endParaRPr sz="13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and WHERE</a:t>
            </a:r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520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star * here means “all columns” </a:t>
            </a:r>
            <a:br>
              <a:rPr lang="en"/>
            </a:br>
            <a:r>
              <a:rPr lang="en" sz="900"/>
              <a:t>NOT “all rows”</a:t>
            </a:r>
            <a:endParaRPr sz="90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Design tip: always we’re under WHERE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Rare that you will need to return ALL rows in production code. 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Lacking a WHERE clause is often a performance bottleneck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Design tip: don’t use * in production code. 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Performance, maintainability, *security reasons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Instead, always specify columns you need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Formatting across multiple lines is more readable</a:t>
            </a: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SELECT * FROM people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SELECT first_name 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FROM people 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WHERE last_name = 'king'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 &amp; OFFSET</a:t>
            </a:r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SELECT query does not return data! </a:t>
            </a:r>
            <a:r>
              <a:rPr lang="en" sz="600"/>
              <a:t>directly</a:t>
            </a:r>
            <a:endParaRPr sz="6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It returns a “cursor” to the “result set”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It lazily loads results as needed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Think pagination: why load everything?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LIMIT n</a:t>
            </a:r>
            <a:br>
              <a:rPr lang="en"/>
            </a:br>
            <a:r>
              <a:rPr lang="en"/>
              <a:t>“get a maximum of </a:t>
            </a: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n</a:t>
            </a:r>
            <a:r>
              <a:rPr lang="en"/>
              <a:t> records that you want and then later get more”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latin typeface="Roboto Mono Medium"/>
                <a:ea typeface="Roboto Mono Medium"/>
                <a:cs typeface="Roboto Mono Medium"/>
                <a:sym typeface="Roboto Mono Medium"/>
              </a:rPr>
              <a:t>OFFSET m</a:t>
            </a:r>
            <a:br>
              <a:rPr lang="en"/>
            </a:br>
            <a:r>
              <a:rPr lang="en"/>
              <a:t>“Start with the m</a:t>
            </a:r>
            <a:r>
              <a:rPr lang="en" baseline="30000"/>
              <a:t>th</a:t>
            </a:r>
            <a:r>
              <a:rPr lang="en"/>
              <a:t> record”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Thus, for later pages you will be running this query multiple times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BUT! The DB can optimize between calls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Keep its “plan” for getting the data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Anticipate you might need more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Performance note: these are your friend</a:t>
            </a:r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SELECT first_name FROM people 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	LIMIT 10 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	OFFSET 5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“Return records 6-16”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SELECT first_name FROM people 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	LIMIT 1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“Return only the first one you find”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By default, the order of records from a SELECT is unpredictable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NOT necessarily the order it was inserted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Don’t ever assume order without ORDER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Can be a headache for unit testing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Sort the records from SELECT according to the given column ascending or descending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Comparison algorithm is determined by the column type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e.g.  integers, time w/locale, strings, etc.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Performance note </a:t>
            </a:r>
            <a:r>
              <a:rPr lang="en" sz="900"/>
              <a:t>(will discuss in depth later)</a:t>
            </a:r>
            <a:endParaRPr sz="9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Sorting is slow. No matter who’s doing it.</a:t>
            </a:r>
            <a:endParaRPr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BUT sorting is often fastest in the DB than in your client for various reasons</a:t>
            </a:r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 BY </a:t>
            </a:r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SELECT first_name FROM people 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ORDER BY ssn ASC 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SELECT first_name FROM people 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ORDER BY ssn ASC, last_name DESC 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Databases? Persistence 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Relational databases have been the primary way of persisting data in many production software systems </a:t>
            </a:r>
            <a:r>
              <a:rPr lang="en" sz="1700" i="1">
                <a:solidFill>
                  <a:schemeClr val="dk1"/>
                </a:solidFill>
              </a:rPr>
              <a:t>literally since the beginning of time</a:t>
            </a:r>
            <a:r>
              <a:rPr lang="en" sz="1700">
                <a:solidFill>
                  <a:schemeClr val="dk1"/>
                </a:solidFill>
              </a:rPr>
              <a:t> (Codd, 1970)</a:t>
            </a:r>
            <a:endParaRPr sz="17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500">
                <a:solidFill>
                  <a:schemeClr val="dk1"/>
                </a:solidFill>
              </a:rPr>
              <a:t>Ubiquitous in web stacks</a:t>
            </a:r>
            <a:endParaRPr sz="15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500">
                <a:solidFill>
                  <a:schemeClr val="dk1"/>
                </a:solidFill>
              </a:rPr>
              <a:t>Embedded in desktop applications</a:t>
            </a:r>
            <a:endParaRPr sz="1500"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500">
                <a:solidFill>
                  <a:schemeClr val="dk1"/>
                </a:solidFill>
              </a:rPr>
              <a:t>Backing for both monolithic and microservices</a:t>
            </a:r>
            <a:endParaRPr sz="15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Advantages</a:t>
            </a:r>
            <a:endParaRPr sz="1700">
              <a:solidFill>
                <a:schemeClr val="dk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SQL is a very expressive language</a:t>
            </a:r>
            <a:endParaRPr sz="1500">
              <a:solidFill>
                <a:schemeClr val="dk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Concurrency is a first-class citizen</a:t>
            </a:r>
            <a:endParaRPr sz="1500">
              <a:solidFill>
                <a:schemeClr val="dk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Taking trips on ACID</a:t>
            </a:r>
            <a:endParaRPr sz="1500">
              <a:solidFill>
                <a:schemeClr val="dk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Can be </a:t>
            </a:r>
            <a:r>
              <a:rPr lang="en" sz="1500" i="1">
                <a:solidFill>
                  <a:schemeClr val="dk1"/>
                </a:solidFill>
              </a:rPr>
              <a:t>very </a:t>
            </a:r>
            <a:r>
              <a:rPr lang="en" sz="1500">
                <a:solidFill>
                  <a:schemeClr val="dk1"/>
                </a:solidFill>
              </a:rPr>
              <a:t>fast</a:t>
            </a:r>
            <a:endParaRPr sz="1500">
              <a:solidFill>
                <a:schemeClr val="dk1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Disadvantages:</a:t>
            </a:r>
            <a:endParaRPr sz="1700">
              <a:solidFill>
                <a:schemeClr val="dk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They take some learning</a:t>
            </a:r>
            <a:endParaRPr sz="1500">
              <a:solidFill>
                <a:schemeClr val="dk1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Need to have pre-defined schemas. But our dev processes support that!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Persistence storage systems are be </a:t>
            </a:r>
            <a:r>
              <a:rPr lang="en" sz="1600" i="1">
                <a:solidFill>
                  <a:schemeClr val="dk1"/>
                </a:solidFill>
              </a:rPr>
              <a:t>transactional</a:t>
            </a:r>
            <a:endParaRPr sz="1600" i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set of properties of transactional databases: ACID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Atomicity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Consistency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Isolation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Durability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Atomicity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Every transaction cannot be divided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Aborted transactions simply don’t happen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If one part of the transaction fails, entire transaction fails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Consistency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Every transaction will keep the database in a valid state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No transaction should “corrupt” the database 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Every constraint imposed on the system is always respected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Stay on ACID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Put the ID on ACID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2100">
                <a:solidFill>
                  <a:schemeClr val="dk1"/>
                </a:solidFill>
              </a:rPr>
              <a:t>Isolation</a:t>
            </a:r>
            <a:endParaRPr sz="21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700">
                <a:solidFill>
                  <a:schemeClr val="dk1"/>
                </a:solidFill>
              </a:rPr>
              <a:t>Transactions should not collide with one another</a:t>
            </a:r>
            <a:endParaRPr sz="17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700">
                <a:solidFill>
                  <a:schemeClr val="dk1"/>
                </a:solidFill>
              </a:rPr>
              <a:t>Every transaction executed in parallel should result in a system state that would have been the same if executed sequentially</a:t>
            </a:r>
            <a:endParaRPr sz="170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2100">
                <a:solidFill>
                  <a:schemeClr val="dk1"/>
                </a:solidFill>
              </a:rPr>
              <a:t>Durability</a:t>
            </a:r>
            <a:endParaRPr sz="21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700">
                <a:solidFill>
                  <a:schemeClr val="dk1"/>
                </a:solidFill>
              </a:rPr>
              <a:t>When a transaction is committed, the data should persist</a:t>
            </a:r>
            <a:endParaRPr sz="17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700">
                <a:solidFill>
                  <a:schemeClr val="dk1"/>
                </a:solidFill>
              </a:rPr>
              <a:t>Protection against power loss, crashes, etc.</a:t>
            </a:r>
            <a:endParaRPr sz="170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700">
                <a:solidFill>
                  <a:schemeClr val="dk1"/>
                </a:solidFill>
              </a:rPr>
              <a:t>e.g. Everything must be committed to disk after a transaction (non-volatile memory)</a:t>
            </a:r>
            <a:endParaRPr sz="1700"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Unfair comparison: are flat CSV files ACID-compliant?</a:t>
            </a:r>
            <a:endParaRPr sz="2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Postgres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>
                <a:solidFill>
                  <a:schemeClr val="dk1"/>
                </a:solidFill>
              </a:rPr>
              <a:t>Top 4 DBMS’s in the world: Oracle, MS SQL Server, MySQL, PostgreSQL. </a:t>
            </a:r>
            <a:r>
              <a:rPr lang="en" sz="1400">
                <a:solidFill>
                  <a:schemeClr val="dk1"/>
                </a:solidFill>
              </a:rPr>
              <a:t>(Honorable mention: SQLite)</a:t>
            </a:r>
            <a:endParaRPr sz="14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Supports HUGE databases - millions of rows. Scales well.</a:t>
            </a:r>
            <a:endParaRPr>
              <a:solidFill>
                <a:schemeClr val="dk1"/>
              </a:solidFill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>
                <a:solidFill>
                  <a:schemeClr val="dk1"/>
                </a:solidFill>
              </a:rPr>
              <a:t>FAST. </a:t>
            </a:r>
            <a:r>
              <a:rPr lang="en" sz="1100">
                <a:solidFill>
                  <a:schemeClr val="dk1"/>
                </a:solidFill>
              </a:rPr>
              <a:t>And tells you why it’s not fast when it’s not.</a:t>
            </a:r>
            <a:endParaRPr sz="11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Supports many different persistence models: relational and non-relational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Why did we choose it this for class?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It’s a real, industrial-strength system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Meneely knows it well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Best documentation of any software system Meneely has worked with.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Terminology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9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chemeClr val="dk1"/>
                </a:solidFill>
              </a:rPr>
              <a:t>Field</a:t>
            </a:r>
            <a:r>
              <a:rPr lang="en">
                <a:solidFill>
                  <a:schemeClr val="dk1"/>
                </a:solidFill>
              </a:rPr>
              <a:t>: the “smallest” item of stored data, akin to a “cell” in a spreadsheet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chemeClr val="dk1"/>
                </a:solidFill>
              </a:rPr>
              <a:t>Record</a:t>
            </a:r>
            <a:r>
              <a:rPr lang="en">
                <a:solidFill>
                  <a:schemeClr val="dk1"/>
                </a:solidFill>
              </a:rPr>
              <a:t>, or Row: group of related fields and associated values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chemeClr val="dk1"/>
                </a:solidFill>
              </a:rPr>
              <a:t>Columns</a:t>
            </a:r>
            <a:r>
              <a:rPr lang="en">
                <a:solidFill>
                  <a:schemeClr val="dk1"/>
                </a:solidFill>
              </a:rPr>
              <a:t>:  the fields of all records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chemeClr val="dk1"/>
                </a:solidFill>
              </a:rPr>
              <a:t>Primary Key</a:t>
            </a:r>
            <a:r>
              <a:rPr lang="en">
                <a:solidFill>
                  <a:schemeClr val="dk1"/>
                </a:solidFill>
              </a:rPr>
              <a:t>: a column where the field is a unique identifier for a row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chemeClr val="dk1"/>
                </a:solidFill>
              </a:rPr>
              <a:t>Table</a:t>
            </a:r>
            <a:r>
              <a:rPr lang="en">
                <a:solidFill>
                  <a:schemeClr val="dk1"/>
                </a:solidFill>
              </a:rPr>
              <a:t>: collection of records that are frequently categorized for given purpose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chemeClr val="dk1"/>
                </a:solidFill>
              </a:rPr>
              <a:t>Database</a:t>
            </a:r>
            <a:r>
              <a:rPr lang="en">
                <a:solidFill>
                  <a:schemeClr val="dk1"/>
                </a:solidFill>
              </a:rPr>
              <a:t>: a collection of related tables, </a:t>
            </a:r>
            <a:r>
              <a:rPr lang="en" sz="1100">
                <a:solidFill>
                  <a:schemeClr val="dk1"/>
                </a:solidFill>
              </a:rPr>
              <a:t>and other things like indexes, stored procedures, triggers</a:t>
            </a:r>
            <a:endParaRPr sz="11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chemeClr val="dk1"/>
                </a:solidFill>
              </a:rPr>
              <a:t>Schema</a:t>
            </a:r>
            <a:r>
              <a:rPr lang="en">
                <a:solidFill>
                  <a:schemeClr val="dk1"/>
                </a:solidFill>
              </a:rPr>
              <a:t>: detailed specification of a database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>
                <a:solidFill>
                  <a:schemeClr val="dk1"/>
                </a:solidFill>
              </a:rPr>
              <a:t>Database Management System (DBMS)</a:t>
            </a:r>
            <a:r>
              <a:rPr lang="en">
                <a:solidFill>
                  <a:schemeClr val="dk1"/>
                </a:solidFill>
              </a:rPr>
              <a:t>: a system providing control over definition, access and manipulation of the information stored in the database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graphicFrame>
        <p:nvGraphicFramePr>
          <p:cNvPr id="91" name="Google Shape;91;p19"/>
          <p:cNvGraphicFramePr/>
          <p:nvPr/>
        </p:nvGraphicFramePr>
        <p:xfrm>
          <a:off x="827275" y="1468150"/>
          <a:ext cx="7239000" cy="1188630"/>
        </p:xfrm>
        <a:graphic>
          <a:graphicData uri="http://schemas.openxmlformats.org/drawingml/2006/table">
            <a:tbl>
              <a:tblPr>
                <a:noFill/>
                <a:tableStyleId>{ED0D17FA-3231-45BC-9EFB-BF00DEA408D2}</a:tableStyleId>
              </a:tblPr>
              <a:tblGrid>
                <a:gridCol w="672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ID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first_name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last_name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</a:rPr>
                        <a:t>SSN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John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Doe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123-45-6789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Larry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000-00-0001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2" name="Google Shape;92;p19"/>
          <p:cNvSpPr/>
          <p:nvPr/>
        </p:nvSpPr>
        <p:spPr>
          <a:xfrm>
            <a:off x="1506000" y="1846075"/>
            <a:ext cx="2940900" cy="410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1615300" y="1038938"/>
            <a:ext cx="607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Field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94" name="Google Shape;94;p19"/>
          <p:cNvCxnSpPr/>
          <p:nvPr/>
        </p:nvCxnSpPr>
        <p:spPr>
          <a:xfrm>
            <a:off x="2016100" y="1354200"/>
            <a:ext cx="443400" cy="479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19"/>
          <p:cNvSpPr/>
          <p:nvPr/>
        </p:nvSpPr>
        <p:spPr>
          <a:xfrm>
            <a:off x="6286775" y="1468213"/>
            <a:ext cx="1809900" cy="1184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5047975" y="680125"/>
            <a:ext cx="1747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Column, Attribute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97" name="Google Shape;97;p19"/>
          <p:cNvCxnSpPr/>
          <p:nvPr/>
        </p:nvCxnSpPr>
        <p:spPr>
          <a:xfrm>
            <a:off x="6514600" y="1003100"/>
            <a:ext cx="443400" cy="479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Google Shape;98;p19"/>
          <p:cNvSpPr txBox="1"/>
          <p:nvPr/>
        </p:nvSpPr>
        <p:spPr>
          <a:xfrm>
            <a:off x="55225" y="899850"/>
            <a:ext cx="12990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Primary Key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99" name="Google Shape;99;p19"/>
          <p:cNvCxnSpPr/>
          <p:nvPr/>
        </p:nvCxnSpPr>
        <p:spPr>
          <a:xfrm>
            <a:off x="552600" y="1184150"/>
            <a:ext cx="498600" cy="468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9"/>
          <p:cNvSpPr/>
          <p:nvPr/>
        </p:nvSpPr>
        <p:spPr>
          <a:xfrm>
            <a:off x="1051200" y="1549100"/>
            <a:ext cx="242400" cy="254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910825" y="3480725"/>
            <a:ext cx="13725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Row, Record</a:t>
            </a:r>
            <a:endParaRPr b="1">
              <a:solidFill>
                <a:srgbClr val="FF0000"/>
              </a:solidFill>
            </a:endParaRPr>
          </a:p>
        </p:txBody>
      </p:sp>
      <p:cxnSp>
        <p:nvCxnSpPr>
          <p:cNvPr id="102" name="Google Shape;102;p19"/>
          <p:cNvCxnSpPr/>
          <p:nvPr/>
        </p:nvCxnSpPr>
        <p:spPr>
          <a:xfrm rot="10800000">
            <a:off x="704800" y="2256750"/>
            <a:ext cx="5700" cy="4152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9"/>
          <p:cNvCxnSpPr/>
          <p:nvPr/>
        </p:nvCxnSpPr>
        <p:spPr>
          <a:xfrm rot="10800000">
            <a:off x="707625" y="2735575"/>
            <a:ext cx="768600" cy="7689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9"/>
          <p:cNvCxnSpPr/>
          <p:nvPr/>
        </p:nvCxnSpPr>
        <p:spPr>
          <a:xfrm>
            <a:off x="595825" y="2256775"/>
            <a:ext cx="217800" cy="1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9"/>
          <p:cNvCxnSpPr/>
          <p:nvPr/>
        </p:nvCxnSpPr>
        <p:spPr>
          <a:xfrm>
            <a:off x="595814" y="2652977"/>
            <a:ext cx="217800" cy="1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database terminology you will encounter...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426450" y="944275"/>
            <a:ext cx="3318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Query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Client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Index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Transactions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Commit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Foreign keys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Primary keys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Inner Join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B-Trees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Hash tables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Sequences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Constraints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Stored procedures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3867375" y="1017725"/>
            <a:ext cx="4093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Outer join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Grouping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Aggregate functions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Views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Triggers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Constraints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Uniqueness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Distributions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Journaling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Parse trees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Logical query plan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Triggers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Partition</a:t>
            </a:r>
            <a:endParaRPr sz="16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 Types in Postgres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Basics</a:t>
            </a:r>
            <a:endParaRPr>
              <a:solidFill>
                <a:srgbClr val="000000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BOOLEAN</a:t>
            </a:r>
            <a:endParaRPr>
              <a:solidFill>
                <a:srgbClr val="000000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CHARACTER</a:t>
            </a:r>
            <a:endParaRPr>
              <a:solidFill>
                <a:srgbClr val="000000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TEXT</a:t>
            </a:r>
            <a:endParaRPr>
              <a:solidFill>
                <a:srgbClr val="000000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VARCHAR()</a:t>
            </a:r>
            <a:endParaRPr>
              <a:solidFill>
                <a:srgbClr val="000000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INTEGER</a:t>
            </a:r>
            <a:endParaRPr>
              <a:solidFill>
                <a:srgbClr val="000000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SERIAL</a:t>
            </a:r>
            <a:endParaRPr>
              <a:solidFill>
                <a:srgbClr val="000000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NUMERIC</a:t>
            </a:r>
            <a:endParaRPr>
              <a:solidFill>
                <a:srgbClr val="000000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rgbClr val="000000"/>
                </a:solidFill>
              </a:rPr>
              <a:t>TIMESTAMP</a:t>
            </a:r>
            <a:endParaRPr>
              <a:solidFill>
                <a:srgbClr val="000000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UUID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You can get away with these for our DB project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2"/>
          </p:nvPr>
        </p:nvSpPr>
        <p:spPr>
          <a:xfrm>
            <a:off x="4832400" y="10762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Fancy!</a:t>
            </a:r>
            <a:endParaRPr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CIRCLE, PATH, BOX, POLYGON</a:t>
            </a:r>
            <a:endParaRPr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JSON, JSONB, XML</a:t>
            </a:r>
            <a:endParaRPr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MACADDR</a:t>
            </a:r>
            <a:endParaRPr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MONEY</a:t>
            </a:r>
            <a:endParaRPr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REAL</a:t>
            </a:r>
            <a:endParaRPr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TSVECTOR</a:t>
            </a:r>
            <a:endParaRPr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INTERVAL</a:t>
            </a:r>
            <a:endParaRPr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TIME (time zone handling)</a:t>
            </a:r>
            <a:endParaRPr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GIS coordinates</a:t>
            </a:r>
            <a:endParaRPr>
              <a:solidFill>
                <a:schemeClr val="dk1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...and many more…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We’ll cover JSON, JSONB but not the others. You are welcome to use them though.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1211</Words>
  <Application>Microsoft Office PowerPoint</Application>
  <PresentationFormat>On-screen Show (16:9)</PresentationFormat>
  <Paragraphs>192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Roboto Mono Medium</vt:lpstr>
      <vt:lpstr>Arial</vt:lpstr>
      <vt:lpstr>Courier New</vt:lpstr>
      <vt:lpstr>Simple Light</vt:lpstr>
      <vt:lpstr>Intro to Relational Databases</vt:lpstr>
      <vt:lpstr>Why Databases? Persistence </vt:lpstr>
      <vt:lpstr>Stay on ACID</vt:lpstr>
      <vt:lpstr>Put the ID on ACID </vt:lpstr>
      <vt:lpstr>About Postgres</vt:lpstr>
      <vt:lpstr>Database Terminology</vt:lpstr>
      <vt:lpstr>Terminology</vt:lpstr>
      <vt:lpstr>More database terminology you will encounter...</vt:lpstr>
      <vt:lpstr>Column Types in Postgres</vt:lpstr>
      <vt:lpstr>CREATE, DROP</vt:lpstr>
      <vt:lpstr>INSERT</vt:lpstr>
      <vt:lpstr>SELECT and WHERE</vt:lpstr>
      <vt:lpstr>LIMIT &amp; OFFSET</vt:lpstr>
      <vt:lpstr>ORDER BY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Relational Databases</dc:title>
  <cp:lastModifiedBy>Christian Newman</cp:lastModifiedBy>
  <cp:revision>3</cp:revision>
  <dcterms:modified xsi:type="dcterms:W3CDTF">2024-08-27T17:23:42Z</dcterms:modified>
</cp:coreProperties>
</file>