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jiazun" initials="陈" lastIdx="1" clrIdx="0">
    <p:extLst>
      <p:ext uri="{19B8F6BF-5375-455C-9EA6-DF929625EA0E}">
        <p15:presenceInfo xmlns:p15="http://schemas.microsoft.com/office/powerpoint/2012/main" userId="e3615e7d905e80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0101"/>
    <a:srgbClr val="B43500"/>
    <a:srgbClr val="F9D849"/>
    <a:srgbClr val="8DA6E9"/>
    <a:srgbClr val="88A6EF"/>
    <a:srgbClr val="8578AF"/>
    <a:srgbClr val="D3B5E3"/>
    <a:srgbClr val="BFFC5B"/>
    <a:srgbClr val="53BD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80188" autoAdjust="0"/>
  </p:normalViewPr>
  <p:slideViewPr>
    <p:cSldViewPr snapToGrid="0">
      <p:cViewPr varScale="1">
        <p:scale>
          <a:sx n="113" d="100"/>
          <a:sy n="113" d="100"/>
        </p:scale>
        <p:origin x="47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69DA0-ECD8-6F4D-8FBF-DA3DA795D08A}" type="datetimeFigureOut">
              <a:rPr kumimoji="1" lang="zh-CN" altLang="en-US" smtClean="0"/>
              <a:t>2024/8/27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A7C5D-8C16-1848-AD0C-70F8748D5D42}" type="slidenum">
              <a:rPr kumimoji="1" lang="zh-CN" altLang="en-US" smtClean="0"/>
              <a:t>‹#›</a:t>
            </a:fld>
            <a:endParaRPr kumimoji="1" lang="zh-CN" altLang="en-US"/>
          </a:p>
        </p:txBody>
      </p:sp>
    </p:spTree>
    <p:extLst>
      <p:ext uri="{BB962C8B-B14F-4D97-AF65-F5344CB8AC3E}">
        <p14:creationId xmlns:p14="http://schemas.microsoft.com/office/powerpoint/2010/main" val="120673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1</a:t>
            </a:fld>
            <a:endParaRPr kumimoji="1" lang="zh-CN" altLang="en-US"/>
          </a:p>
        </p:txBody>
      </p:sp>
    </p:spTree>
    <p:extLst>
      <p:ext uri="{BB962C8B-B14F-4D97-AF65-F5344CB8AC3E}">
        <p14:creationId xmlns:p14="http://schemas.microsoft.com/office/powerpoint/2010/main" val="825902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10</a:t>
            </a:fld>
            <a:endParaRPr kumimoji="1" lang="zh-CN" altLang="en-US"/>
          </a:p>
        </p:txBody>
      </p:sp>
    </p:spTree>
    <p:extLst>
      <p:ext uri="{BB962C8B-B14F-4D97-AF65-F5344CB8AC3E}">
        <p14:creationId xmlns:p14="http://schemas.microsoft.com/office/powerpoint/2010/main" val="216560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11</a:t>
            </a:fld>
            <a:endParaRPr kumimoji="1" lang="zh-CN" altLang="en-US"/>
          </a:p>
        </p:txBody>
      </p:sp>
    </p:spTree>
    <p:extLst>
      <p:ext uri="{BB962C8B-B14F-4D97-AF65-F5344CB8AC3E}">
        <p14:creationId xmlns:p14="http://schemas.microsoft.com/office/powerpoint/2010/main" val="3353808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12</a:t>
            </a:fld>
            <a:endParaRPr kumimoji="1" lang="zh-CN" altLang="en-US"/>
          </a:p>
        </p:txBody>
      </p:sp>
    </p:spTree>
    <p:extLst>
      <p:ext uri="{BB962C8B-B14F-4D97-AF65-F5344CB8AC3E}">
        <p14:creationId xmlns:p14="http://schemas.microsoft.com/office/powerpoint/2010/main" val="3677654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13</a:t>
            </a:fld>
            <a:endParaRPr kumimoji="1" lang="zh-CN" altLang="en-US"/>
          </a:p>
        </p:txBody>
      </p:sp>
    </p:spTree>
    <p:extLst>
      <p:ext uri="{BB962C8B-B14F-4D97-AF65-F5344CB8AC3E}">
        <p14:creationId xmlns:p14="http://schemas.microsoft.com/office/powerpoint/2010/main" val="1624960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CE9178"/>
                </a:solidFill>
                <a:effectLst/>
                <a:latin typeface="Consolas" panose="020B0609020204030204" pitchFamily="49" charset="0"/>
              </a:rPr>
              <a:t>Lastly, we present our experimental content.</a:t>
            </a:r>
            <a:endParaRPr lang="en-US" altLang="zh-CN" b="0" dirty="0">
              <a:solidFill>
                <a:srgbClr val="CCCCCC"/>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14</a:t>
            </a:fld>
            <a:endParaRPr kumimoji="1" lang="zh-CN" altLang="en-US"/>
          </a:p>
        </p:txBody>
      </p:sp>
    </p:spTree>
    <p:extLst>
      <p:ext uri="{BB962C8B-B14F-4D97-AF65-F5344CB8AC3E}">
        <p14:creationId xmlns:p14="http://schemas.microsoft.com/office/powerpoint/2010/main" val="9798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2</a:t>
            </a:fld>
            <a:endParaRPr kumimoji="1" lang="zh-CN" altLang="en-US"/>
          </a:p>
        </p:txBody>
      </p:sp>
    </p:spTree>
    <p:extLst>
      <p:ext uri="{BB962C8B-B14F-4D97-AF65-F5344CB8AC3E}">
        <p14:creationId xmlns:p14="http://schemas.microsoft.com/office/powerpoint/2010/main" val="1390576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3</a:t>
            </a:fld>
            <a:endParaRPr kumimoji="1" lang="zh-CN" altLang="en-US"/>
          </a:p>
        </p:txBody>
      </p:sp>
    </p:spTree>
    <p:extLst>
      <p:ext uri="{BB962C8B-B14F-4D97-AF65-F5344CB8AC3E}">
        <p14:creationId xmlns:p14="http://schemas.microsoft.com/office/powerpoint/2010/main" val="2933741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4</a:t>
            </a:fld>
            <a:endParaRPr kumimoji="1" lang="zh-CN" altLang="en-US"/>
          </a:p>
        </p:txBody>
      </p:sp>
    </p:spTree>
    <p:extLst>
      <p:ext uri="{BB962C8B-B14F-4D97-AF65-F5344CB8AC3E}">
        <p14:creationId xmlns:p14="http://schemas.microsoft.com/office/powerpoint/2010/main" val="3421076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5</a:t>
            </a:fld>
            <a:endParaRPr kumimoji="1" lang="zh-CN" altLang="en-US"/>
          </a:p>
        </p:txBody>
      </p:sp>
    </p:spTree>
    <p:extLst>
      <p:ext uri="{BB962C8B-B14F-4D97-AF65-F5344CB8AC3E}">
        <p14:creationId xmlns:p14="http://schemas.microsoft.com/office/powerpoint/2010/main" val="3798084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6</a:t>
            </a:fld>
            <a:endParaRPr kumimoji="1" lang="zh-CN" altLang="en-US"/>
          </a:p>
        </p:txBody>
      </p:sp>
    </p:spTree>
    <p:extLst>
      <p:ext uri="{BB962C8B-B14F-4D97-AF65-F5344CB8AC3E}">
        <p14:creationId xmlns:p14="http://schemas.microsoft.com/office/powerpoint/2010/main" val="1187204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7</a:t>
            </a:fld>
            <a:endParaRPr kumimoji="1" lang="zh-CN" altLang="en-US"/>
          </a:p>
        </p:txBody>
      </p:sp>
    </p:spTree>
    <p:extLst>
      <p:ext uri="{BB962C8B-B14F-4D97-AF65-F5344CB8AC3E}">
        <p14:creationId xmlns:p14="http://schemas.microsoft.com/office/powerpoint/2010/main" val="1717154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8</a:t>
            </a:fld>
            <a:endParaRPr kumimoji="1" lang="zh-CN" altLang="en-US"/>
          </a:p>
        </p:txBody>
      </p:sp>
    </p:spTree>
    <p:extLst>
      <p:ext uri="{BB962C8B-B14F-4D97-AF65-F5344CB8AC3E}">
        <p14:creationId xmlns:p14="http://schemas.microsoft.com/office/powerpoint/2010/main" val="3623346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CE9178"/>
                </a:solidFill>
                <a:effectLst/>
                <a:latin typeface="Consolas" panose="020B0609020204030204" pitchFamily="49" charset="0"/>
              </a:rPr>
              <a:t> </a:t>
            </a:r>
            <a:endParaRPr lang="zh-CN" altLang="en-US" dirty="0"/>
          </a:p>
        </p:txBody>
      </p:sp>
      <p:sp>
        <p:nvSpPr>
          <p:cNvPr id="4" name="灯片编号占位符 3"/>
          <p:cNvSpPr>
            <a:spLocks noGrp="1"/>
          </p:cNvSpPr>
          <p:nvPr>
            <p:ph type="sldNum" sz="quarter" idx="5"/>
          </p:nvPr>
        </p:nvSpPr>
        <p:spPr/>
        <p:txBody>
          <a:bodyPr/>
          <a:lstStyle/>
          <a:p>
            <a:fld id="{E4CA7C5D-8C16-1848-AD0C-70F8748D5D42}" type="slidenum">
              <a:rPr kumimoji="1" lang="zh-CN" altLang="en-US" smtClean="0"/>
              <a:t>9</a:t>
            </a:fld>
            <a:endParaRPr kumimoji="1" lang="zh-CN" altLang="en-US"/>
          </a:p>
        </p:txBody>
      </p:sp>
    </p:spTree>
    <p:extLst>
      <p:ext uri="{BB962C8B-B14F-4D97-AF65-F5344CB8AC3E}">
        <p14:creationId xmlns:p14="http://schemas.microsoft.com/office/powerpoint/2010/main" val="1379327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F92B9481-D3B0-3941-9092-64EEF78E6105}"/>
              </a:ext>
            </a:extLst>
          </p:cNvPr>
          <p:cNvSpPr/>
          <p:nvPr userDrawn="1"/>
        </p:nvSpPr>
        <p:spPr>
          <a:xfrm>
            <a:off x="-11016" y="1760471"/>
            <a:ext cx="12222000" cy="2424448"/>
          </a:xfrm>
          <a:prstGeom prst="rect">
            <a:avLst/>
          </a:prstGeom>
          <a:solidFill>
            <a:srgbClr val="82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3" name="组合 12">
            <a:extLst>
              <a:ext uri="{FF2B5EF4-FFF2-40B4-BE49-F238E27FC236}">
                <a16:creationId xmlns:a16="http://schemas.microsoft.com/office/drawing/2014/main" id="{DDEE7CEA-CCE1-FC41-BB3B-92DF054D1DE7}"/>
              </a:ext>
            </a:extLst>
          </p:cNvPr>
          <p:cNvGrpSpPr/>
          <p:nvPr userDrawn="1"/>
        </p:nvGrpSpPr>
        <p:grpSpPr>
          <a:xfrm>
            <a:off x="2913329" y="1175645"/>
            <a:ext cx="6365343" cy="3594100"/>
            <a:chOff x="3702709" y="1374199"/>
            <a:chExt cx="6365343" cy="3594100"/>
          </a:xfrm>
        </p:grpSpPr>
        <p:pic>
          <p:nvPicPr>
            <p:cNvPr id="14" name="图片 13">
              <a:extLst>
                <a:ext uri="{FF2B5EF4-FFF2-40B4-BE49-F238E27FC236}">
                  <a16:creationId xmlns:a16="http://schemas.microsoft.com/office/drawing/2014/main" id="{33474D26-062B-A448-9933-4D71184EDC54}"/>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702709" y="1780365"/>
              <a:ext cx="2771243" cy="2771243"/>
            </a:xfrm>
            <a:prstGeom prst="rect">
              <a:avLst/>
            </a:prstGeom>
          </p:spPr>
        </p:pic>
        <p:pic>
          <p:nvPicPr>
            <p:cNvPr id="15" name="图片 14">
              <a:extLst>
                <a:ext uri="{FF2B5EF4-FFF2-40B4-BE49-F238E27FC236}">
                  <a16:creationId xmlns:a16="http://schemas.microsoft.com/office/drawing/2014/main" id="{5074BF06-95B2-F044-8A3F-D87A9415FB6D}"/>
                </a:ext>
              </a:extLst>
            </p:cNvPr>
            <p:cNvPicPr>
              <a:picLocks noChangeAspect="1"/>
            </p:cNvPicPr>
            <p:nvPr/>
          </p:nvPicPr>
          <p:blipFill>
            <a:blip r:embed="rId3">
              <a:alphaModFix amt="20000"/>
            </a:blip>
            <a:stretch>
              <a:fillRect/>
            </a:stretch>
          </p:blipFill>
          <p:spPr>
            <a:xfrm>
              <a:off x="6473952" y="1374199"/>
              <a:ext cx="3594100" cy="3594100"/>
            </a:xfrm>
            <a:prstGeom prst="rect">
              <a:avLst/>
            </a:prstGeom>
            <a:noFill/>
            <a:ln>
              <a:noFill/>
            </a:ln>
          </p:spPr>
        </p:pic>
      </p:grpSp>
      <p:sp>
        <p:nvSpPr>
          <p:cNvPr id="3" name="副标题 2"/>
          <p:cNvSpPr>
            <a:spLocks noGrp="1"/>
          </p:cNvSpPr>
          <p:nvPr>
            <p:ph type="subTitle" idx="1"/>
          </p:nvPr>
        </p:nvSpPr>
        <p:spPr>
          <a:xfrm>
            <a:off x="1524000" y="4348030"/>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992F36D-79C7-9E48-BB95-EECC689E89CC}" type="slidenum">
              <a:rPr kumimoji="1" lang="zh-CN" altLang="en-US" smtClean="0"/>
              <a:t>‹#›</a:t>
            </a:fld>
            <a:endParaRPr kumimoji="1" lang="zh-CN" altLang="en-US"/>
          </a:p>
        </p:txBody>
      </p:sp>
      <p:sp>
        <p:nvSpPr>
          <p:cNvPr id="16" name="标题 1">
            <a:extLst>
              <a:ext uri="{FF2B5EF4-FFF2-40B4-BE49-F238E27FC236}">
                <a16:creationId xmlns:a16="http://schemas.microsoft.com/office/drawing/2014/main" id="{D5680EF0-ADEF-AC42-9714-C62D0CEB3A49}"/>
              </a:ext>
            </a:extLst>
          </p:cNvPr>
          <p:cNvSpPr>
            <a:spLocks noGrp="1"/>
          </p:cNvSpPr>
          <p:nvPr>
            <p:ph type="ctrTitle"/>
          </p:nvPr>
        </p:nvSpPr>
        <p:spPr>
          <a:xfrm>
            <a:off x="1524000" y="1760471"/>
            <a:ext cx="9144000" cy="2387600"/>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kumimoji="1" lang="zh-CN" altLang="en-US"/>
              <a:t>单击此处编辑母版标题样式</a:t>
            </a:r>
          </a:p>
        </p:txBody>
      </p:sp>
    </p:spTree>
    <p:extLst>
      <p:ext uri="{BB962C8B-B14F-4D97-AF65-F5344CB8AC3E}">
        <p14:creationId xmlns:p14="http://schemas.microsoft.com/office/powerpoint/2010/main" val="215047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1"/>
            <a:ext cx="12192000" cy="869949"/>
          </a:xfrm>
          <a:prstGeom prst="rect">
            <a:avLst/>
          </a:prstGeom>
          <a:solidFill>
            <a:srgbClr val="82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DengXian" charset="0"/>
              <a:ea typeface="DengXian" charset="0"/>
              <a:cs typeface="DengXian" charset="0"/>
            </a:endParaRPr>
          </a:p>
        </p:txBody>
      </p:sp>
      <p:sp>
        <p:nvSpPr>
          <p:cNvPr id="2" name="标题 1"/>
          <p:cNvSpPr>
            <a:spLocks noGrp="1"/>
          </p:cNvSpPr>
          <p:nvPr>
            <p:ph type="title"/>
          </p:nvPr>
        </p:nvSpPr>
        <p:spPr>
          <a:xfrm>
            <a:off x="304800" y="69846"/>
            <a:ext cx="11096625" cy="800101"/>
          </a:xfrm>
        </p:spPr>
        <p:txBody>
          <a:bodyPr anchor="ctr">
            <a:normAutofit/>
          </a:bodyPr>
          <a:lstStyle>
            <a:lvl1pPr>
              <a:defRPr sz="4000" b="0" baseline="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sp>
        <p:nvSpPr>
          <p:cNvPr id="3" name="内容占位符 2"/>
          <p:cNvSpPr>
            <a:spLocks noGrp="1"/>
          </p:cNvSpPr>
          <p:nvPr>
            <p:ph idx="1"/>
          </p:nvPr>
        </p:nvSpPr>
        <p:spPr>
          <a:xfrm>
            <a:off x="304800" y="1098411"/>
            <a:ext cx="11096625" cy="5078552"/>
          </a:xfrm>
        </p:spPr>
        <p:txBody>
          <a:bodyPr/>
          <a:lstStyle>
            <a:lvl1pPr marL="228600" indent="-228600">
              <a:lnSpc>
                <a:spcPct val="100000"/>
              </a:lnSpc>
              <a:buFont typeface="Arial" charset="0"/>
              <a:buChar char="•"/>
              <a:defRPr b="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nSpc>
                <a:spcPct val="100000"/>
              </a:lnSpc>
              <a:buFont typeface="Arial" charset="0"/>
              <a:buChar char="•"/>
              <a:defRPr b="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nSpc>
                <a:spcPct val="100000"/>
              </a:lnSpc>
              <a:buFont typeface="Arial" charset="0"/>
              <a:buChar char="•"/>
              <a:defRPr b="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nSpc>
                <a:spcPct val="100000"/>
              </a:lnSpc>
              <a:buFont typeface="Arial" charset="0"/>
              <a:buChar char="•"/>
              <a:defRPr b="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nSpc>
                <a:spcPct val="100000"/>
              </a:lnSpc>
              <a:buFont typeface="Arial" charset="0"/>
              <a:buChar char="•"/>
              <a:defRPr b="0" baseline="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8" name="矩形 7"/>
          <p:cNvSpPr/>
          <p:nvPr userDrawn="1"/>
        </p:nvSpPr>
        <p:spPr>
          <a:xfrm>
            <a:off x="0" y="6646862"/>
            <a:ext cx="12192000" cy="216000"/>
          </a:xfrm>
          <a:prstGeom prst="rect">
            <a:avLst/>
          </a:prstGeom>
          <a:solidFill>
            <a:srgbClr val="82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DengXian" charset="0"/>
              <a:ea typeface="DengXian" charset="0"/>
              <a:cs typeface="DengXian" charset="0"/>
            </a:endParaRPr>
          </a:p>
        </p:txBody>
      </p:sp>
      <p:grpSp>
        <p:nvGrpSpPr>
          <p:cNvPr id="12" name="组合 11">
            <a:extLst>
              <a:ext uri="{FF2B5EF4-FFF2-40B4-BE49-F238E27FC236}">
                <a16:creationId xmlns:a16="http://schemas.microsoft.com/office/drawing/2014/main" id="{725F819A-DB02-9045-819C-A368F3C32904}"/>
              </a:ext>
            </a:extLst>
          </p:cNvPr>
          <p:cNvGrpSpPr/>
          <p:nvPr userDrawn="1"/>
        </p:nvGrpSpPr>
        <p:grpSpPr>
          <a:xfrm>
            <a:off x="9838481" y="-230470"/>
            <a:ext cx="2353519" cy="1328881"/>
            <a:chOff x="3702709" y="1374199"/>
            <a:chExt cx="6365343" cy="3594100"/>
          </a:xfrm>
        </p:grpSpPr>
        <p:pic>
          <p:nvPicPr>
            <p:cNvPr id="13" name="图片 12">
              <a:extLst>
                <a:ext uri="{FF2B5EF4-FFF2-40B4-BE49-F238E27FC236}">
                  <a16:creationId xmlns:a16="http://schemas.microsoft.com/office/drawing/2014/main" id="{E6B78956-CD7F-CA45-A85A-5F7721DF34C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3702709" y="1780365"/>
              <a:ext cx="2771243" cy="2771243"/>
            </a:xfrm>
            <a:prstGeom prst="rect">
              <a:avLst/>
            </a:prstGeom>
          </p:spPr>
        </p:pic>
        <p:pic>
          <p:nvPicPr>
            <p:cNvPr id="15" name="图片 14">
              <a:extLst>
                <a:ext uri="{FF2B5EF4-FFF2-40B4-BE49-F238E27FC236}">
                  <a16:creationId xmlns:a16="http://schemas.microsoft.com/office/drawing/2014/main" id="{01B621F8-DA9F-664A-919C-128612EB41EF}"/>
                </a:ext>
              </a:extLst>
            </p:cNvPr>
            <p:cNvPicPr>
              <a:picLocks noChangeAspect="1"/>
            </p:cNvPicPr>
            <p:nvPr/>
          </p:nvPicPr>
          <p:blipFill>
            <a:blip r:embed="rId3">
              <a:alphaModFix amt="20000"/>
            </a:blip>
            <a:stretch>
              <a:fillRect/>
            </a:stretch>
          </p:blipFill>
          <p:spPr>
            <a:xfrm>
              <a:off x="6473952" y="1374199"/>
              <a:ext cx="3594100" cy="3594100"/>
            </a:xfrm>
            <a:prstGeom prst="rect">
              <a:avLst/>
            </a:prstGeom>
          </p:spPr>
        </p:pic>
      </p:grpSp>
      <p:sp>
        <p:nvSpPr>
          <p:cNvPr id="6" name="幻灯片编号占位符 5"/>
          <p:cNvSpPr>
            <a:spLocks noGrp="1"/>
          </p:cNvSpPr>
          <p:nvPr>
            <p:ph type="sldNum" sz="quarter" idx="12"/>
          </p:nvPr>
        </p:nvSpPr>
        <p:spPr>
          <a:xfrm>
            <a:off x="0" y="6565323"/>
            <a:ext cx="2743200" cy="365125"/>
          </a:xfrm>
        </p:spPr>
        <p:txBody>
          <a:bodyPr/>
          <a:lstStyle>
            <a:lvl1pPr algn="l">
              <a:defRPr sz="1400">
                <a:solidFill>
                  <a:schemeClr val="bg1"/>
                </a:solidFill>
                <a:latin typeface="DengXian" charset="0"/>
                <a:ea typeface="DengXian" charset="0"/>
                <a:cs typeface="DengXian" charset="0"/>
              </a:defRPr>
            </a:lvl1pPr>
          </a:lstStyle>
          <a:p>
            <a:fld id="{C992F36D-79C7-9E48-BB95-EECC689E89CC}" type="slidenum">
              <a:rPr kumimoji="1" lang="zh-CN" altLang="en-US" smtClean="0"/>
              <a:pPr/>
              <a:t>‹#›</a:t>
            </a:fld>
            <a:endParaRPr kumimoji="1" lang="zh-CN" altLang="en-US"/>
          </a:p>
        </p:txBody>
      </p:sp>
    </p:spTree>
    <p:extLst>
      <p:ext uri="{BB962C8B-B14F-4D97-AF65-F5344CB8AC3E}">
        <p14:creationId xmlns:p14="http://schemas.microsoft.com/office/powerpoint/2010/main" val="435390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7" name="矩形 6"/>
          <p:cNvSpPr/>
          <p:nvPr userDrawn="1"/>
        </p:nvSpPr>
        <p:spPr>
          <a:xfrm>
            <a:off x="-1" y="0"/>
            <a:ext cx="3929063" cy="6858000"/>
          </a:xfrm>
          <a:prstGeom prst="rect">
            <a:avLst/>
          </a:prstGeom>
          <a:solidFill>
            <a:srgbClr val="82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nvPr>
        </p:nvSpPr>
        <p:spPr>
          <a:xfrm>
            <a:off x="310340" y="2002631"/>
            <a:ext cx="3308380" cy="2852737"/>
          </a:xfrm>
          <a:noFill/>
          <a:ln>
            <a:noFill/>
          </a:ln>
        </p:spPr>
        <p:txBody>
          <a:bodyPr anchor="ctr">
            <a:normAutofit/>
          </a:bodyPr>
          <a:lstStyle>
            <a:lvl1pPr algn="ctr">
              <a:defRPr sz="5400" b="1" baseline="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节标题名称</a:t>
            </a:r>
          </a:p>
        </p:txBody>
      </p:sp>
      <p:pic>
        <p:nvPicPr>
          <p:cNvPr id="9" name="图片 8"/>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5260975" y="647699"/>
            <a:ext cx="5562600" cy="5562600"/>
          </a:xfrm>
          <a:prstGeom prst="rect">
            <a:avLst/>
          </a:prstGeom>
        </p:spPr>
      </p:pic>
      <p:sp>
        <p:nvSpPr>
          <p:cNvPr id="10" name="内容占位符 2"/>
          <p:cNvSpPr>
            <a:spLocks noGrp="1"/>
          </p:cNvSpPr>
          <p:nvPr>
            <p:ph idx="1"/>
          </p:nvPr>
        </p:nvSpPr>
        <p:spPr>
          <a:xfrm>
            <a:off x="4623062" y="992584"/>
            <a:ext cx="6838426" cy="4872830"/>
          </a:xfrm>
        </p:spPr>
        <p:txBody>
          <a:bodyPr anchor="ctr">
            <a:normAutofit/>
          </a:bodyPr>
          <a:lstStyle>
            <a:lvl1pPr marL="514350" indent="-514350">
              <a:buFont typeface="Wingdings" charset="2"/>
              <a:buChar char="p"/>
              <a:defRPr sz="3200" baseline="0">
                <a:latin typeface="微软雅黑" panose="020B0503020204020204" pitchFamily="34" charset="-122"/>
                <a:ea typeface="微软雅黑" panose="020B0503020204020204" pitchFamily="34" charset="-122"/>
                <a:cs typeface="微软雅黑" panose="020B0503020204020204" pitchFamily="34" charset="-122"/>
              </a:defRPr>
            </a:lvl1pPr>
            <a:lvl2pPr marL="971550" indent="-514350">
              <a:buFont typeface="Wingdings" charset="2"/>
              <a:buChar char="p"/>
              <a:defRPr sz="2800" baseline="0">
                <a:latin typeface="微软雅黑" panose="020B0503020204020204" pitchFamily="34" charset="-122"/>
                <a:ea typeface="微软雅黑" panose="020B0503020204020204" pitchFamily="34" charset="-122"/>
                <a:cs typeface="微软雅黑" panose="020B0503020204020204" pitchFamily="34" charset="-122"/>
              </a:defRPr>
            </a:lvl2pPr>
            <a:lvl3pPr marL="1371600" indent="-457200">
              <a:buFont typeface="Wingdings" charset="2"/>
              <a:buChar char="p"/>
              <a:defRPr sz="2400" baseline="0">
                <a:latin typeface="微软雅黑" panose="020B0503020204020204" pitchFamily="34" charset="-122"/>
                <a:ea typeface="微软雅黑" panose="020B0503020204020204" pitchFamily="34" charset="-122"/>
                <a:cs typeface="微软雅黑" panose="020B0503020204020204" pitchFamily="34" charset="-122"/>
              </a:defRPr>
            </a:lvl3pPr>
            <a:lvl4pPr marL="1828800" indent="-457200">
              <a:buFont typeface="Wingdings" charset="2"/>
              <a:buChar char="p"/>
              <a:defRPr sz="2000" baseline="0">
                <a:latin typeface="微软雅黑" panose="020B0503020204020204" pitchFamily="34" charset="-122"/>
                <a:ea typeface="微软雅黑" panose="020B0503020204020204" pitchFamily="34" charset="-122"/>
                <a:cs typeface="微软雅黑" panose="020B0503020204020204" pitchFamily="34" charset="-122"/>
              </a:defRPr>
            </a:lvl4pPr>
            <a:lvl5pPr marL="2286000" indent="-457200">
              <a:buFont typeface="Wingdings" charset="2"/>
              <a:buChar char="p"/>
              <a:defRPr sz="2000" baseline="0">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Tree>
    <p:extLst>
      <p:ext uri="{BB962C8B-B14F-4D97-AF65-F5344CB8AC3E}">
        <p14:creationId xmlns:p14="http://schemas.microsoft.com/office/powerpoint/2010/main" val="488258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ntinghei SC Demibold" charset="-122"/>
                <a:ea typeface="Lantinghei SC Demibold" charset="-122"/>
                <a:cs typeface="Lantinghei SC Demibold" charset="-122"/>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ntinghei SC Demibold" charset="-122"/>
                <a:ea typeface="Lantinghei SC Demibold" charset="-122"/>
                <a:cs typeface="Lantinghei SC Demibold" charset="-122"/>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Lantinghei SC Demibold" charset="-122"/>
                <a:ea typeface="Lantinghei SC Demibold" charset="-122"/>
                <a:cs typeface="Lantinghei SC Demibold" charset="-122"/>
              </a:defRPr>
            </a:lvl1pPr>
          </a:lstStyle>
          <a:p>
            <a:fld id="{C992F36D-79C7-9E48-BB95-EECC689E89CC}" type="slidenum">
              <a:rPr kumimoji="1" lang="zh-CN" altLang="en-US" smtClean="0"/>
              <a:pPr/>
              <a:t>‹#›</a:t>
            </a:fld>
            <a:endParaRPr kumimoji="1" lang="zh-CN" altLang="en-US"/>
          </a:p>
        </p:txBody>
      </p:sp>
    </p:spTree>
    <p:extLst>
      <p:ext uri="{BB962C8B-B14F-4D97-AF65-F5344CB8AC3E}">
        <p14:creationId xmlns:p14="http://schemas.microsoft.com/office/powerpoint/2010/main" val="2703101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8E5F963E-6F8B-4BE1-8B44-EDAE01915C8C}"/>
              </a:ext>
            </a:extLst>
          </p:cNvPr>
          <p:cNvSpPr>
            <a:spLocks noGrp="1"/>
          </p:cNvSpPr>
          <p:nvPr>
            <p:ph type="subTitle" idx="1"/>
          </p:nvPr>
        </p:nvSpPr>
        <p:spPr>
          <a:xfrm>
            <a:off x="420130" y="4865265"/>
            <a:ext cx="11351740" cy="1877280"/>
          </a:xfrm>
        </p:spPr>
        <p:txBody>
          <a:bodyPr>
            <a:normAutofit/>
          </a:bodyPr>
          <a:lstStyle/>
          <a:p>
            <a:pPr lvl="0"/>
            <a:r>
              <a:rPr lang="en-US" altLang="zh-CN" sz="2800" dirty="0">
                <a:cs typeface="Times New Roman" panose="02020603050405020304" pitchFamily="18" charset="0"/>
              </a:rPr>
              <a:t>Yikuan Xia, Jiazun Chen, Jun Gao</a:t>
            </a:r>
            <a:endParaRPr lang="en-US" altLang="zh-CN" sz="2800" baseline="30000" dirty="0">
              <a:cs typeface="Times New Roman" panose="02020603050405020304" pitchFamily="18" charset="0"/>
            </a:endParaRPr>
          </a:p>
          <a:p>
            <a:pPr lvl="0"/>
            <a:r>
              <a:rPr lang="en-US" altLang="zh-CN" sz="2000" dirty="0">
                <a:cs typeface="Times New Roman" panose="02020603050405020304" pitchFamily="18" charset="0"/>
              </a:rPr>
              <a:t>National Key Laboratory for Multimedia Information Processing, </a:t>
            </a:r>
          </a:p>
          <a:p>
            <a:pPr lvl="0"/>
            <a:r>
              <a:rPr lang="en-US" altLang="zh-CN" sz="2000" dirty="0">
                <a:effectLst/>
                <a:latin typeface="Arial" panose="020B0604020202020204" pitchFamily="34" charset="0"/>
              </a:rPr>
              <a:t>School of Computer Science, </a:t>
            </a:r>
          </a:p>
          <a:p>
            <a:pPr lvl="0"/>
            <a:r>
              <a:rPr lang="en-US" altLang="zh-CN" sz="2000" dirty="0">
                <a:cs typeface="Times New Roman" panose="02020603050405020304" pitchFamily="18" charset="0"/>
              </a:rPr>
              <a:t>Peking University</a:t>
            </a:r>
          </a:p>
          <a:p>
            <a:pPr lvl="0"/>
            <a:endParaRPr lang="en-US" altLang="zh-CN" sz="2000" dirty="0">
              <a:cs typeface="Times New Roman" panose="02020603050405020304" pitchFamily="18" charset="0"/>
            </a:endParaRPr>
          </a:p>
          <a:p>
            <a:endParaRPr lang="zh-CN" altLang="en-US" sz="2000" dirty="0"/>
          </a:p>
        </p:txBody>
      </p:sp>
      <p:sp>
        <p:nvSpPr>
          <p:cNvPr id="3" name="灯片编号占位符 2">
            <a:extLst>
              <a:ext uri="{FF2B5EF4-FFF2-40B4-BE49-F238E27FC236}">
                <a16:creationId xmlns:a16="http://schemas.microsoft.com/office/drawing/2014/main" id="{9DFBEE1B-176E-4871-9FF1-99601AF08A4F}"/>
              </a:ext>
            </a:extLst>
          </p:cNvPr>
          <p:cNvSpPr>
            <a:spLocks noGrp="1"/>
          </p:cNvSpPr>
          <p:nvPr>
            <p:ph type="sldNum" sz="quarter" idx="12"/>
          </p:nvPr>
        </p:nvSpPr>
        <p:spPr/>
        <p:txBody>
          <a:bodyPr/>
          <a:lstStyle/>
          <a:p>
            <a:fld id="{C992F36D-79C7-9E48-BB95-EECC689E89CC}" type="slidenum">
              <a:rPr kumimoji="1" lang="zh-CN" altLang="en-US" smtClean="0"/>
              <a:t>1</a:t>
            </a:fld>
            <a:endParaRPr kumimoji="1" lang="zh-CN" altLang="en-US"/>
          </a:p>
        </p:txBody>
      </p:sp>
      <p:sp>
        <p:nvSpPr>
          <p:cNvPr id="4" name="标题 3">
            <a:extLst>
              <a:ext uri="{FF2B5EF4-FFF2-40B4-BE49-F238E27FC236}">
                <a16:creationId xmlns:a16="http://schemas.microsoft.com/office/drawing/2014/main" id="{82BD488F-CD7E-43F6-A9E4-02A030A05ECD}"/>
              </a:ext>
            </a:extLst>
          </p:cNvPr>
          <p:cNvSpPr>
            <a:spLocks noGrp="1"/>
          </p:cNvSpPr>
          <p:nvPr>
            <p:ph type="ctrTitle"/>
          </p:nvPr>
        </p:nvSpPr>
        <p:spPr>
          <a:xfrm>
            <a:off x="420130" y="1041400"/>
            <a:ext cx="11351740" cy="2387600"/>
          </a:xfrm>
        </p:spPr>
        <p:txBody>
          <a:bodyPr>
            <a:normAutofit/>
          </a:bodyPr>
          <a:lstStyle/>
          <a:p>
            <a:pPr>
              <a:lnSpc>
                <a:spcPct val="100000"/>
              </a:lnSpc>
            </a:pPr>
            <a:r>
              <a:rPr lang="en-US" altLang="zh-CN" sz="4000" b="1" i="1" dirty="0">
                <a:solidFill>
                  <a:srgbClr val="FFFF00"/>
                </a:solidFill>
                <a:latin typeface="Times New Roman" panose="02020603050405020304" pitchFamily="18" charset="0"/>
                <a:cs typeface="Times New Roman" panose="02020603050405020304" pitchFamily="18" charset="0"/>
              </a:rPr>
              <a:t>Winning Solution </a:t>
            </a:r>
            <a:r>
              <a:rPr lang="en-US" altLang="zh-CN" sz="4000" b="1" dirty="0">
                <a:latin typeface="Times New Roman" panose="02020603050405020304" pitchFamily="18" charset="0"/>
                <a:cs typeface="Times New Roman" panose="02020603050405020304" pitchFamily="18" charset="0"/>
              </a:rPr>
              <a:t>for Meta KDD Cup’24</a:t>
            </a:r>
            <a:endParaRPr lang="zh-CN" altLang="en-US" sz="4000" dirty="0"/>
          </a:p>
        </p:txBody>
      </p:sp>
    </p:spTree>
    <p:extLst>
      <p:ext uri="{BB962C8B-B14F-4D97-AF65-F5344CB8AC3E}">
        <p14:creationId xmlns:p14="http://schemas.microsoft.com/office/powerpoint/2010/main" val="21368211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Solution to Task #2 and Task#3</a:t>
            </a:r>
          </a:p>
        </p:txBody>
      </p:sp>
      <p:sp>
        <p:nvSpPr>
          <p:cNvPr id="4" name="灯片编号占位符 3">
            <a:extLst>
              <a:ext uri="{FF2B5EF4-FFF2-40B4-BE49-F238E27FC236}">
                <a16:creationId xmlns:a16="http://schemas.microsoft.com/office/drawing/2014/main" id="{547BF0C5-95D2-48D1-BEB4-617D055DBC0A}"/>
              </a:ext>
            </a:extLst>
          </p:cNvPr>
          <p:cNvSpPr>
            <a:spLocks noGrp="1"/>
          </p:cNvSpPr>
          <p:nvPr>
            <p:ph type="sldNum" sz="quarter" idx="12"/>
          </p:nvPr>
        </p:nvSpPr>
        <p:spPr/>
        <p:txBody>
          <a:bodyPr/>
          <a:lstStyle/>
          <a:p>
            <a:fld id="{C992F36D-79C7-9E48-BB95-EECC689E89CC}" type="slidenum">
              <a:rPr kumimoji="1" lang="zh-CN" altLang="en-US" smtClean="0"/>
              <a:pPr/>
              <a:t>10</a:t>
            </a:fld>
            <a:endParaRPr kumimoji="1" lang="zh-CN" altLang="en-US"/>
          </a:p>
        </p:txBody>
      </p:sp>
      <p:sp>
        <p:nvSpPr>
          <p:cNvPr id="49" name="文本框 48">
            <a:extLst>
              <a:ext uri="{FF2B5EF4-FFF2-40B4-BE49-F238E27FC236}">
                <a16:creationId xmlns:a16="http://schemas.microsoft.com/office/drawing/2014/main" id="{79D125F9-A759-8574-A0F9-A4A76C76E70A}"/>
              </a:ext>
            </a:extLst>
          </p:cNvPr>
          <p:cNvSpPr txBox="1"/>
          <p:nvPr/>
        </p:nvSpPr>
        <p:spPr>
          <a:xfrm>
            <a:off x="410298" y="1160217"/>
            <a:ext cx="11686452" cy="4278094"/>
          </a:xfrm>
          <a:prstGeom prst="rect">
            <a:avLst/>
          </a:prstGeom>
          <a:noFill/>
        </p:spPr>
        <p:txBody>
          <a:bodyPr wrap="square">
            <a:spAutoFit/>
          </a:bodyPr>
          <a:lstStyle/>
          <a:p>
            <a:r>
              <a:rPr lang="en-US" altLang="zh-CN" sz="2400" b="1" dirty="0">
                <a:solidFill>
                  <a:srgbClr val="820101"/>
                </a:solidFill>
              </a:rPr>
              <a:t>Knowledge Graph Retrieval Module</a:t>
            </a:r>
          </a:p>
          <a:p>
            <a:endParaRPr lang="en-US" altLang="zh-CN" sz="2400" i="0" u="none" strike="noStrike" baseline="0" dirty="0"/>
          </a:p>
          <a:p>
            <a:pPr algn="l"/>
            <a:r>
              <a:rPr lang="en-US" altLang="zh-CN" sz="2200" b="1" i="0" u="none" strike="noStrike" baseline="0" dirty="0"/>
              <a:t>Details of the API System</a:t>
            </a:r>
            <a:r>
              <a:rPr lang="en-US" altLang="zh-CN" sz="2200" i="0" u="none" strike="noStrike" baseline="0" dirty="0"/>
              <a:t>:  </a:t>
            </a:r>
            <a:r>
              <a:rPr lang="en-US" altLang="zh-CN" sz="2000" b="0" i="0" u="none" strike="noStrike" baseline="0" dirty="0"/>
              <a:t>make the conditions work in the system</a:t>
            </a:r>
            <a:endParaRPr lang="en-US" altLang="zh-CN" sz="2400" i="0" u="none" strike="noStrike" baseline="0" dirty="0"/>
          </a:p>
          <a:p>
            <a:pPr marL="285750" indent="-285750" algn="l">
              <a:buFont typeface="Arial" panose="020B0604020202020204" pitchFamily="34" charset="0"/>
              <a:buChar char="•"/>
            </a:pPr>
            <a:r>
              <a:rPr lang="en-US" altLang="zh-CN" sz="2000" b="0" i="0" u="none" strike="noStrike" baseline="0" dirty="0"/>
              <a:t>We can use </a:t>
            </a:r>
            <a:r>
              <a:rPr lang="en-US" altLang="zh-CN" sz="2000" b="1" i="0" u="none" strike="noStrike" baseline="0" dirty="0" err="1">
                <a:solidFill>
                  <a:srgbClr val="820101"/>
                </a:solidFill>
              </a:rPr>
              <a:t>cmp</a:t>
            </a:r>
            <a:r>
              <a:rPr lang="en-US" altLang="zh-CN" sz="2000" b="1" i="0" u="none" strike="noStrike" baseline="0" dirty="0">
                <a:solidFill>
                  <a:srgbClr val="820101"/>
                </a:solidFill>
              </a:rPr>
              <a:t> (</a:t>
            </a:r>
            <a:r>
              <a:rPr lang="en-US" altLang="zh-CN" sz="2000" b="1" i="0" u="none" strike="noStrike" baseline="0" dirty="0" err="1">
                <a:solidFill>
                  <a:srgbClr val="820101"/>
                </a:solidFill>
              </a:rPr>
              <a:t>key_name,value_name</a:t>
            </a:r>
            <a:r>
              <a:rPr lang="en-US" altLang="zh-CN" sz="2000" b="1" i="0" u="none" strike="noStrike" baseline="0" dirty="0">
                <a:solidFill>
                  <a:srgbClr val="820101"/>
                </a:solidFill>
              </a:rPr>
              <a:t>) </a:t>
            </a:r>
            <a:r>
              <a:rPr lang="en-US" altLang="zh-CN" sz="2000" b="0" i="0" u="none" strike="noStrike" baseline="0" dirty="0"/>
              <a:t>to set a condition, e.g., </a:t>
            </a:r>
            <a:r>
              <a:rPr lang="en-US" altLang="zh-CN" sz="2000" b="1" dirty="0">
                <a:solidFill>
                  <a:srgbClr val="820101"/>
                </a:solidFill>
              </a:rPr>
              <a:t>eq(</a:t>
            </a:r>
            <a:r>
              <a:rPr lang="en-US" altLang="zh-CN" sz="2000" b="1" dirty="0" err="1">
                <a:solidFill>
                  <a:srgbClr val="820101"/>
                </a:solidFill>
              </a:rPr>
              <a:t>gender,male</a:t>
            </a:r>
            <a:r>
              <a:rPr lang="en-US" altLang="zh-CN" sz="2000" b="1" dirty="0">
                <a:solidFill>
                  <a:srgbClr val="820101"/>
                </a:solidFill>
              </a:rPr>
              <a:t>), </a:t>
            </a:r>
            <a:r>
              <a:rPr lang="en-US" altLang="zh-CN" sz="2000" b="0" i="0" u="none" strike="noStrike" baseline="0" dirty="0"/>
              <a:t>which means the condition of gender to be male. The condition can be a list of multiple conditions , e.g., </a:t>
            </a:r>
            <a:r>
              <a:rPr lang="en-US" altLang="zh-CN" sz="2000" b="1" dirty="0">
                <a:solidFill>
                  <a:srgbClr val="820101"/>
                </a:solidFill>
              </a:rPr>
              <a:t>[eq(</a:t>
            </a:r>
            <a:r>
              <a:rPr lang="en-US" altLang="zh-CN" sz="2000" b="1" dirty="0" err="1">
                <a:solidFill>
                  <a:srgbClr val="820101"/>
                </a:solidFill>
              </a:rPr>
              <a:t>gender,"male</a:t>
            </a:r>
            <a:r>
              <a:rPr lang="en-US" altLang="zh-CN" sz="2000" b="1" dirty="0">
                <a:solidFill>
                  <a:srgbClr val="820101"/>
                </a:solidFill>
              </a:rPr>
              <a:t>"), eq(</a:t>
            </a:r>
            <a:r>
              <a:rPr lang="en-US" altLang="zh-CN" sz="2000" b="1" dirty="0" err="1">
                <a:solidFill>
                  <a:srgbClr val="820101"/>
                </a:solidFill>
              </a:rPr>
              <a:t>character,"batman</a:t>
            </a:r>
            <a:r>
              <a:rPr lang="en-US" altLang="zh-CN" sz="2000" b="1" dirty="0">
                <a:solidFill>
                  <a:srgbClr val="820101"/>
                </a:solidFill>
              </a:rPr>
              <a:t>")]</a:t>
            </a:r>
            <a:endParaRPr lang="en-US" altLang="zh-CN" sz="2000" b="0" i="0" u="none" strike="noStrike" baseline="0" dirty="0"/>
          </a:p>
          <a:p>
            <a:pPr marL="285750" indent="-285750" algn="l">
              <a:buFont typeface="Arial" panose="020B0604020202020204" pitchFamily="34" charset="0"/>
              <a:buChar char="•"/>
            </a:pPr>
            <a:r>
              <a:rPr lang="en-US" altLang="zh-CN" sz="2000" b="0" i="0" u="none" strike="noStrike" baseline="0" dirty="0"/>
              <a:t>We can use </a:t>
            </a:r>
            <a:r>
              <a:rPr lang="en-US" altLang="zh-CN" sz="2000" b="1" dirty="0">
                <a:solidFill>
                  <a:srgbClr val="820101"/>
                </a:solidFill>
              </a:rPr>
              <a:t>["</a:t>
            </a:r>
            <a:r>
              <a:rPr lang="en-US" altLang="zh-CN" sz="2000" b="1" dirty="0" err="1">
                <a:solidFill>
                  <a:srgbClr val="820101"/>
                </a:solidFill>
              </a:rPr>
              <a:t>len</a:t>
            </a:r>
            <a:r>
              <a:rPr lang="en-US" altLang="zh-CN" sz="2000" b="1" dirty="0">
                <a:solidFill>
                  <a:srgbClr val="820101"/>
                </a:solidFill>
              </a:rPr>
              <a:t>"] </a:t>
            </a:r>
            <a:r>
              <a:rPr lang="en-US" altLang="zh-CN" sz="2000" b="0" i="0" u="none" strike="noStrike" baseline="0" dirty="0"/>
              <a:t>to get the output lengths of a result, and we can use </a:t>
            </a:r>
            <a:r>
              <a:rPr lang="en-US" altLang="zh-CN" sz="2000" b="1" dirty="0">
                <a:solidFill>
                  <a:srgbClr val="820101"/>
                </a:solidFill>
              </a:rPr>
              <a:t>AVG</a:t>
            </a:r>
            <a:r>
              <a:rPr lang="en-US" altLang="zh-CN" sz="2000" b="0" i="0" u="none" strike="noStrike" baseline="0" dirty="0"/>
              <a:t> to get the average numeric value of the output</a:t>
            </a:r>
          </a:p>
          <a:p>
            <a:pPr marL="285750" indent="-285750" algn="l">
              <a:buFont typeface="Arial" panose="020B0604020202020204" pitchFamily="34" charset="0"/>
              <a:buChar char="•"/>
            </a:pPr>
            <a:r>
              <a:rPr lang="en-US" altLang="zh-CN" sz="2000" b="0" i="0" u="none" strike="noStrike" baseline="0" dirty="0"/>
              <a:t>We can use </a:t>
            </a:r>
            <a:r>
              <a:rPr lang="en-US" altLang="zh-CN" sz="2000" b="1" dirty="0">
                <a:solidFill>
                  <a:srgbClr val="820101"/>
                </a:solidFill>
              </a:rPr>
              <a:t>sort(</a:t>
            </a:r>
            <a:r>
              <a:rPr lang="en-US" altLang="zh-CN" sz="2000" b="1" dirty="0" err="1">
                <a:solidFill>
                  <a:srgbClr val="820101"/>
                </a:solidFill>
              </a:rPr>
              <a:t>condition,sort_key_name</a:t>
            </a:r>
            <a:r>
              <a:rPr lang="en-US" altLang="zh-CN" sz="2000" b="1" dirty="0">
                <a:solidFill>
                  <a:srgbClr val="820101"/>
                </a:solidFill>
              </a:rPr>
              <a:t>) </a:t>
            </a:r>
            <a:r>
              <a:rPr lang="en-US" altLang="zh-CN" sz="2000" b="0" i="0" u="none" strike="noStrike" baseline="0" dirty="0"/>
              <a:t>to get a sorted list which satisfies such condition, and the list is sorted using the </a:t>
            </a:r>
            <a:r>
              <a:rPr lang="en-US" altLang="zh-CN" sz="2000" b="0" i="0" u="none" strike="noStrike" baseline="0" dirty="0" err="1"/>
              <a:t>sort_key_name</a:t>
            </a:r>
            <a:r>
              <a:rPr lang="en-US" altLang="zh-CN" sz="2000" b="0" i="0" u="none" strike="noStrike" baseline="0" dirty="0"/>
              <a:t>. If we want descending sort, we can use -</a:t>
            </a:r>
            <a:r>
              <a:rPr lang="en-US" altLang="zh-CN" sz="2000" b="0" i="0" u="none" strike="noStrike" baseline="0" dirty="0" err="1"/>
              <a:t>sort_key_name</a:t>
            </a:r>
            <a:endParaRPr lang="en-US" altLang="zh-CN" sz="2800" dirty="0">
              <a:solidFill>
                <a:srgbClr val="820101"/>
              </a:solidFill>
            </a:endParaRPr>
          </a:p>
          <a:p>
            <a:pPr algn="l"/>
            <a:r>
              <a:rPr lang="en-US" altLang="zh-CN" sz="2000" b="0" i="0" u="none" strike="noStrike" baseline="0" dirty="0"/>
              <a:t> </a:t>
            </a:r>
          </a:p>
          <a:p>
            <a:pPr algn="l"/>
            <a:endParaRPr lang="en-US" altLang="zh-CN" sz="2000" dirty="0">
              <a:solidFill>
                <a:srgbClr val="820101"/>
              </a:solidFill>
            </a:endParaRPr>
          </a:p>
          <a:p>
            <a:pPr algn="l"/>
            <a:r>
              <a:rPr lang="en-US" altLang="zh-CN" sz="2200" b="1" dirty="0"/>
              <a:t>Parser: </a:t>
            </a:r>
            <a:r>
              <a:rPr lang="en-US" altLang="zh-CN" sz="2000" b="0" i="0" u="none" strike="noStrike" baseline="0" dirty="0"/>
              <a:t>We manually program the parser to meet the requirements of most queries in the development set</a:t>
            </a:r>
            <a:endParaRPr lang="en-US" altLang="zh-CN" sz="2400" b="1" dirty="0"/>
          </a:p>
        </p:txBody>
      </p:sp>
    </p:spTree>
    <p:extLst>
      <p:ext uri="{BB962C8B-B14F-4D97-AF65-F5344CB8AC3E}">
        <p14:creationId xmlns:p14="http://schemas.microsoft.com/office/powerpoint/2010/main" val="389405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Solution to Task #2 and Task#3</a:t>
            </a:r>
          </a:p>
        </p:txBody>
      </p:sp>
      <p:sp>
        <p:nvSpPr>
          <p:cNvPr id="4" name="灯片编号占位符 3">
            <a:extLst>
              <a:ext uri="{FF2B5EF4-FFF2-40B4-BE49-F238E27FC236}">
                <a16:creationId xmlns:a16="http://schemas.microsoft.com/office/drawing/2014/main" id="{547BF0C5-95D2-48D1-BEB4-617D055DBC0A}"/>
              </a:ext>
            </a:extLst>
          </p:cNvPr>
          <p:cNvSpPr>
            <a:spLocks noGrp="1"/>
          </p:cNvSpPr>
          <p:nvPr>
            <p:ph type="sldNum" sz="quarter" idx="12"/>
          </p:nvPr>
        </p:nvSpPr>
        <p:spPr/>
        <p:txBody>
          <a:bodyPr/>
          <a:lstStyle/>
          <a:p>
            <a:fld id="{C992F36D-79C7-9E48-BB95-EECC689E89CC}" type="slidenum">
              <a:rPr kumimoji="1" lang="zh-CN" altLang="en-US" smtClean="0"/>
              <a:pPr/>
              <a:t>11</a:t>
            </a:fld>
            <a:endParaRPr kumimoji="1" lang="zh-CN" altLang="en-US"/>
          </a:p>
        </p:txBody>
      </p:sp>
      <p:sp>
        <p:nvSpPr>
          <p:cNvPr id="49" name="文本框 48">
            <a:extLst>
              <a:ext uri="{FF2B5EF4-FFF2-40B4-BE49-F238E27FC236}">
                <a16:creationId xmlns:a16="http://schemas.microsoft.com/office/drawing/2014/main" id="{79D125F9-A759-8574-A0F9-A4A76C76E70A}"/>
              </a:ext>
            </a:extLst>
          </p:cNvPr>
          <p:cNvSpPr txBox="1"/>
          <p:nvPr/>
        </p:nvSpPr>
        <p:spPr>
          <a:xfrm>
            <a:off x="410298" y="1160217"/>
            <a:ext cx="11686452" cy="1477328"/>
          </a:xfrm>
          <a:prstGeom prst="rect">
            <a:avLst/>
          </a:prstGeom>
          <a:noFill/>
        </p:spPr>
        <p:txBody>
          <a:bodyPr wrap="square">
            <a:spAutoFit/>
          </a:bodyPr>
          <a:lstStyle/>
          <a:p>
            <a:r>
              <a:rPr lang="en-US" altLang="zh-CN" sz="2400" b="1" dirty="0">
                <a:solidFill>
                  <a:srgbClr val="820101"/>
                </a:solidFill>
              </a:rPr>
              <a:t>Knowledge Graph Retrieval Module</a:t>
            </a:r>
          </a:p>
          <a:p>
            <a:endParaRPr lang="en-US" altLang="zh-CN" sz="2400" i="0" u="none" strike="noStrike" baseline="0" dirty="0"/>
          </a:p>
          <a:p>
            <a:pPr algn="l"/>
            <a:r>
              <a:rPr lang="en-US" altLang="zh-CN" sz="2200" b="1" i="0" u="none" strike="noStrike" baseline="0" dirty="0"/>
              <a:t>API Generation</a:t>
            </a:r>
            <a:r>
              <a:rPr lang="en-US" altLang="zh-CN" sz="2200" i="0" u="none" strike="noStrike" baseline="0" dirty="0"/>
              <a:t>:  </a:t>
            </a:r>
            <a:r>
              <a:rPr lang="en-US" altLang="zh-CN" sz="2000" b="0" i="0" u="none" strike="noStrike" baseline="0" dirty="0"/>
              <a:t>We use prompts to help the LLM generate as many valid APIs as possible to help us extract information.</a:t>
            </a:r>
            <a:endParaRPr lang="en-US" altLang="zh-CN" sz="2400" i="0" u="none" strike="noStrike" baseline="0" dirty="0"/>
          </a:p>
        </p:txBody>
      </p:sp>
      <p:sp>
        <p:nvSpPr>
          <p:cNvPr id="3" name="文本框 2">
            <a:extLst>
              <a:ext uri="{FF2B5EF4-FFF2-40B4-BE49-F238E27FC236}">
                <a16:creationId xmlns:a16="http://schemas.microsoft.com/office/drawing/2014/main" id="{F0C42ED4-47F9-BE9D-47CD-8F6A798B4610}"/>
              </a:ext>
            </a:extLst>
          </p:cNvPr>
          <p:cNvSpPr txBox="1"/>
          <p:nvPr/>
        </p:nvSpPr>
        <p:spPr>
          <a:xfrm>
            <a:off x="538523" y="2773906"/>
            <a:ext cx="11430001" cy="2246769"/>
          </a:xfrm>
          <a:prstGeom prst="rect">
            <a:avLst/>
          </a:prstGeom>
          <a:noFill/>
          <a:ln w="28575">
            <a:solidFill>
              <a:schemeClr val="tx1"/>
            </a:solidFill>
            <a:prstDash val="sysDot"/>
          </a:ln>
        </p:spPr>
        <p:txBody>
          <a:bodyPr wrap="square" rtlCol="0">
            <a:spAutoFit/>
          </a:bodyPr>
          <a:lstStyle>
            <a:defPPr>
              <a:defRPr lang="zh-CN"/>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i="1" dirty="0"/>
              <a:t>......</a:t>
            </a:r>
          </a:p>
          <a:p>
            <a:r>
              <a:rPr lang="en-US" altLang="zh-CN" i="1" dirty="0"/>
              <a:t>You are given a query about movies, and several APIs to get information from a database How to collect useful information from the database using the given APIs. The schema of entities is as follows:{</a:t>
            </a:r>
            <a:r>
              <a:rPr lang="en-US" altLang="zh-CN" i="1" dirty="0" err="1"/>
              <a:t>Schema_info</a:t>
            </a:r>
            <a:r>
              <a:rPr lang="en-US" altLang="zh-CN" i="1" dirty="0"/>
              <a:t>}</a:t>
            </a:r>
          </a:p>
          <a:p>
            <a:r>
              <a:rPr lang="en-US" altLang="zh-CN" i="1" dirty="0"/>
              <a:t>The API rules are below:{</a:t>
            </a:r>
            <a:r>
              <a:rPr lang="en-US" altLang="zh-CN" i="1" dirty="0" err="1"/>
              <a:t>API_rules</a:t>
            </a:r>
            <a:r>
              <a:rPr lang="en-US" altLang="zh-CN" i="1" dirty="0"/>
              <a:t>}</a:t>
            </a:r>
          </a:p>
          <a:p>
            <a:r>
              <a:rPr lang="en-US" altLang="zh-CN" i="1" dirty="0"/>
              <a:t>Here are some examples:{</a:t>
            </a:r>
            <a:r>
              <a:rPr lang="en-US" altLang="zh-CN" i="1" dirty="0" err="1"/>
              <a:t>ICL_examples</a:t>
            </a:r>
            <a:r>
              <a:rPr lang="en-US" altLang="zh-CN" i="1" dirty="0"/>
              <a:t>}</a:t>
            </a:r>
          </a:p>
          <a:p>
            <a:r>
              <a:rPr lang="en-US" altLang="zh-CN" i="1" dirty="0"/>
              <a:t>Generate the answer only using the information from the query. Please strictly follow the format in the examples and APIs, you do not have to provide the code, only the use of API in the examples. The only allowed format is multiple lines of </a:t>
            </a:r>
            <a:r>
              <a:rPr lang="en-US" altLang="zh-CN" i="1" dirty="0" err="1"/>
              <a:t>get_X,sort</a:t>
            </a:r>
            <a:r>
              <a:rPr lang="en-US" altLang="zh-CN" i="1" dirty="0"/>
              <a:t>. (sort is optional) Please complete the answer only.</a:t>
            </a:r>
          </a:p>
          <a:p>
            <a:r>
              <a:rPr lang="en-US" altLang="zh-CN" i="1" dirty="0"/>
              <a:t>Query:{</a:t>
            </a:r>
            <a:r>
              <a:rPr lang="en-US" altLang="zh-CN" i="1" dirty="0" err="1"/>
              <a:t>query_str</a:t>
            </a:r>
            <a:r>
              <a:rPr lang="en-US" altLang="zh-CN" i="1" dirty="0"/>
              <a:t>}</a:t>
            </a:r>
          </a:p>
          <a:p>
            <a:r>
              <a:rPr lang="en-US" altLang="zh-CN" i="1" dirty="0"/>
              <a:t>Answer: </a:t>
            </a:r>
            <a:endParaRPr lang="zh-CN" altLang="en-US" i="1" dirty="0"/>
          </a:p>
        </p:txBody>
      </p:sp>
      <p:sp>
        <p:nvSpPr>
          <p:cNvPr id="6" name="文本框 5">
            <a:extLst>
              <a:ext uri="{FF2B5EF4-FFF2-40B4-BE49-F238E27FC236}">
                <a16:creationId xmlns:a16="http://schemas.microsoft.com/office/drawing/2014/main" id="{A5B951F9-133F-7909-BBB4-398571E8D189}"/>
              </a:ext>
            </a:extLst>
          </p:cNvPr>
          <p:cNvSpPr txBox="1"/>
          <p:nvPr/>
        </p:nvSpPr>
        <p:spPr>
          <a:xfrm>
            <a:off x="410298" y="5157036"/>
            <a:ext cx="11558226" cy="1415772"/>
          </a:xfrm>
          <a:prstGeom prst="rect">
            <a:avLst/>
          </a:prstGeom>
          <a:noFill/>
        </p:spPr>
        <p:txBody>
          <a:bodyPr wrap="square">
            <a:spAutoFit/>
          </a:bodyPr>
          <a:lstStyle/>
          <a:p>
            <a:r>
              <a:rPr lang="en-US" altLang="zh-CN" sz="2200" b="1" dirty="0"/>
              <a:t>Fine-tuning for API Generation: </a:t>
            </a:r>
            <a:r>
              <a:rPr lang="en-US" altLang="zh-CN" sz="2000" dirty="0"/>
              <a:t>Through experiment, we observe that using API Prompt still requires the LLM to have relatively strong capabilities. </a:t>
            </a:r>
          </a:p>
          <a:p>
            <a:pPr marL="342900" indent="-342900">
              <a:buFont typeface="Arial" panose="020B0604020202020204" pitchFamily="34" charset="0"/>
              <a:buChar char="•"/>
            </a:pPr>
            <a:r>
              <a:rPr lang="en-US" altLang="zh-CN" sz="2200" dirty="0"/>
              <a:t>GPT-4</a:t>
            </a:r>
            <a:r>
              <a:rPr lang="en-US" altLang="zh-CN" sz="2000" dirty="0"/>
              <a:t> label</a:t>
            </a:r>
          </a:p>
          <a:p>
            <a:pPr marL="342900" indent="-342900">
              <a:buFont typeface="Arial" panose="020B0604020202020204" pitchFamily="34" charset="0"/>
              <a:buChar char="•"/>
            </a:pPr>
            <a:r>
              <a:rPr lang="en-US" altLang="zh-CN" sz="2200" dirty="0"/>
              <a:t>manually label</a:t>
            </a:r>
            <a:endParaRPr lang="zh-CN" altLang="en-US" sz="2200" dirty="0"/>
          </a:p>
        </p:txBody>
      </p:sp>
      <p:sp>
        <p:nvSpPr>
          <p:cNvPr id="7" name="文本框 6">
            <a:extLst>
              <a:ext uri="{FF2B5EF4-FFF2-40B4-BE49-F238E27FC236}">
                <a16:creationId xmlns:a16="http://schemas.microsoft.com/office/drawing/2014/main" id="{7C63F580-6140-2F0C-A549-FD3E930DBAAD}"/>
              </a:ext>
            </a:extLst>
          </p:cNvPr>
          <p:cNvSpPr txBox="1"/>
          <p:nvPr/>
        </p:nvSpPr>
        <p:spPr>
          <a:xfrm>
            <a:off x="9344387" y="4593918"/>
            <a:ext cx="2624137" cy="369332"/>
          </a:xfrm>
          <a:prstGeom prst="rect">
            <a:avLst/>
          </a:prstGeom>
          <a:noFill/>
        </p:spPr>
        <p:txBody>
          <a:bodyPr wrap="square">
            <a:spAutoFit/>
          </a:bodyPr>
          <a:lstStyle/>
          <a:p>
            <a:r>
              <a:rPr lang="en-US" altLang="zh-CN" dirty="0"/>
              <a:t>API Prompt </a:t>
            </a:r>
          </a:p>
        </p:txBody>
      </p:sp>
    </p:spTree>
    <p:extLst>
      <p:ext uri="{BB962C8B-B14F-4D97-AF65-F5344CB8AC3E}">
        <p14:creationId xmlns:p14="http://schemas.microsoft.com/office/powerpoint/2010/main" val="292191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Results</a:t>
            </a:r>
          </a:p>
        </p:txBody>
      </p:sp>
      <p:pic>
        <p:nvPicPr>
          <p:cNvPr id="9" name="图片 8">
            <a:extLst>
              <a:ext uri="{FF2B5EF4-FFF2-40B4-BE49-F238E27FC236}">
                <a16:creationId xmlns:a16="http://schemas.microsoft.com/office/drawing/2014/main" id="{EA4C4FCD-C404-F3F7-6B5A-07EC89F271F0}"/>
              </a:ext>
            </a:extLst>
          </p:cNvPr>
          <p:cNvPicPr>
            <a:picLocks noChangeAspect="1"/>
          </p:cNvPicPr>
          <p:nvPr/>
        </p:nvPicPr>
        <p:blipFill>
          <a:blip r:embed="rId3"/>
          <a:stretch>
            <a:fillRect/>
          </a:stretch>
        </p:blipFill>
        <p:spPr>
          <a:xfrm>
            <a:off x="2146408" y="1209674"/>
            <a:ext cx="9959868" cy="5223947"/>
          </a:xfrm>
          <a:prstGeom prst="rect">
            <a:avLst/>
          </a:prstGeom>
        </p:spPr>
      </p:pic>
      <p:sp>
        <p:nvSpPr>
          <p:cNvPr id="11" name="文本框 10">
            <a:extLst>
              <a:ext uri="{FF2B5EF4-FFF2-40B4-BE49-F238E27FC236}">
                <a16:creationId xmlns:a16="http://schemas.microsoft.com/office/drawing/2014/main" id="{58FD14B6-1CD0-016A-7F42-70033B02C178}"/>
              </a:ext>
            </a:extLst>
          </p:cNvPr>
          <p:cNvSpPr txBox="1"/>
          <p:nvPr/>
        </p:nvSpPr>
        <p:spPr>
          <a:xfrm>
            <a:off x="200025" y="2486025"/>
            <a:ext cx="6096000" cy="1569660"/>
          </a:xfrm>
          <a:prstGeom prst="rect">
            <a:avLst/>
          </a:prstGeom>
          <a:noFill/>
        </p:spPr>
        <p:txBody>
          <a:bodyPr wrap="square">
            <a:spAutoFit/>
          </a:bodyPr>
          <a:lstStyle/>
          <a:p>
            <a:r>
              <a:rPr lang="en-US" altLang="zh-CN" sz="2400" dirty="0"/>
              <a:t>Total points</a:t>
            </a:r>
          </a:p>
          <a:p>
            <a:r>
              <a:rPr lang="en-US" altLang="zh-CN" sz="2400" dirty="0"/>
              <a:t>Task#1 </a:t>
            </a:r>
            <a:r>
              <a:rPr lang="zh-CN" altLang="en-US" sz="2400" dirty="0"/>
              <a:t>28.4%,</a:t>
            </a:r>
            <a:endParaRPr lang="en-US" altLang="zh-CN" sz="2400" dirty="0"/>
          </a:p>
          <a:p>
            <a:r>
              <a:rPr lang="en-US" altLang="zh-CN" sz="2400" dirty="0"/>
              <a:t>Task#2 </a:t>
            </a:r>
            <a:r>
              <a:rPr lang="zh-CN" altLang="en-US" sz="2400" dirty="0"/>
              <a:t>42.7%</a:t>
            </a:r>
            <a:endParaRPr lang="en-US" altLang="zh-CN" sz="2400" dirty="0"/>
          </a:p>
          <a:p>
            <a:r>
              <a:rPr lang="en-US" altLang="zh-CN" sz="2400" dirty="0"/>
              <a:t>Task#3 </a:t>
            </a:r>
            <a:r>
              <a:rPr lang="zh-CN" altLang="en-US" sz="2400" dirty="0"/>
              <a:t>47.8%</a:t>
            </a:r>
          </a:p>
        </p:txBody>
      </p:sp>
    </p:spTree>
    <p:extLst>
      <p:ext uri="{BB962C8B-B14F-4D97-AF65-F5344CB8AC3E}">
        <p14:creationId xmlns:p14="http://schemas.microsoft.com/office/powerpoint/2010/main" val="304302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Conclusion</a:t>
            </a:r>
          </a:p>
        </p:txBody>
      </p:sp>
      <p:sp>
        <p:nvSpPr>
          <p:cNvPr id="11" name="文本框 10">
            <a:extLst>
              <a:ext uri="{FF2B5EF4-FFF2-40B4-BE49-F238E27FC236}">
                <a16:creationId xmlns:a16="http://schemas.microsoft.com/office/drawing/2014/main" id="{58FD14B6-1CD0-016A-7F42-70033B02C178}"/>
              </a:ext>
            </a:extLst>
          </p:cNvPr>
          <p:cNvSpPr txBox="1"/>
          <p:nvPr/>
        </p:nvSpPr>
        <p:spPr>
          <a:xfrm>
            <a:off x="428625" y="2171700"/>
            <a:ext cx="11334750" cy="2677656"/>
          </a:xfrm>
          <a:prstGeom prst="rect">
            <a:avLst/>
          </a:prstGeom>
          <a:noFill/>
        </p:spPr>
        <p:txBody>
          <a:bodyPr wrap="square">
            <a:spAutoFit/>
          </a:bodyPr>
          <a:lstStyle/>
          <a:p>
            <a:pPr marL="342900" indent="-342900">
              <a:buFont typeface="Arial" panose="020B0604020202020204" pitchFamily="34" charset="0"/>
              <a:buChar char="•"/>
            </a:pPr>
            <a:r>
              <a:rPr lang="en-US" altLang="zh-CN" sz="2400" dirty="0"/>
              <a:t>Our solution for Task #1 is a framework of web or open-data retrieval and tuned LLM for question answering. </a:t>
            </a:r>
          </a:p>
          <a:p>
            <a:pPr marL="342900" indent="-342900">
              <a:buFont typeface="Arial" panose="020B0604020202020204" pitchFamily="34" charset="0"/>
              <a:buChar char="•"/>
            </a:pPr>
            <a:r>
              <a:rPr lang="en-US" altLang="zh-CN" sz="2400" dirty="0"/>
              <a:t>The solution to Task #2 and Task #3 is based on a regularized API set for domain questions and the API generation method using tuned LLM.</a:t>
            </a:r>
          </a:p>
          <a:p>
            <a:pPr marL="342900" indent="-342900">
              <a:buFont typeface="Arial" panose="020B0604020202020204" pitchFamily="34" charset="0"/>
              <a:buChar char="•"/>
            </a:pPr>
            <a:r>
              <a:rPr lang="en-US" altLang="zh-CN" sz="2400" dirty="0"/>
              <a:t>We will further look into the balance of efficiency and effectiveness in RAG and a refined API parsing system for RAG to extract information from structured sources in the future.</a:t>
            </a:r>
            <a:endParaRPr lang="zh-CN" altLang="en-US" sz="2400" dirty="0"/>
          </a:p>
        </p:txBody>
      </p:sp>
    </p:spTree>
    <p:extLst>
      <p:ext uri="{BB962C8B-B14F-4D97-AF65-F5344CB8AC3E}">
        <p14:creationId xmlns:p14="http://schemas.microsoft.com/office/powerpoint/2010/main" val="29836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8CB9559-3301-46FD-A7F1-6482CABEBAE6}"/>
              </a:ext>
            </a:extLst>
          </p:cNvPr>
          <p:cNvSpPr>
            <a:spLocks noGrp="1"/>
          </p:cNvSpPr>
          <p:nvPr>
            <p:ph type="sldNum" sz="quarter" idx="12"/>
          </p:nvPr>
        </p:nvSpPr>
        <p:spPr/>
        <p:txBody>
          <a:bodyPr/>
          <a:lstStyle/>
          <a:p>
            <a:fld id="{C992F36D-79C7-9E48-BB95-EECC689E89CC}" type="slidenum">
              <a:rPr kumimoji="1" lang="zh-CN" altLang="en-US" smtClean="0"/>
              <a:pPr/>
              <a:t>14</a:t>
            </a:fld>
            <a:endParaRPr kumimoji="1" lang="zh-CN" altLang="en-US"/>
          </a:p>
        </p:txBody>
      </p:sp>
      <p:sp>
        <p:nvSpPr>
          <p:cNvPr id="7" name="标题 6">
            <a:extLst>
              <a:ext uri="{FF2B5EF4-FFF2-40B4-BE49-F238E27FC236}">
                <a16:creationId xmlns:a16="http://schemas.microsoft.com/office/drawing/2014/main" id="{08A65933-C7D9-4F27-A377-D0158C8C271F}"/>
              </a:ext>
            </a:extLst>
          </p:cNvPr>
          <p:cNvSpPr>
            <a:spLocks noGrp="1"/>
          </p:cNvSpPr>
          <p:nvPr>
            <p:ph type="ctrTitle"/>
          </p:nvPr>
        </p:nvSpPr>
        <p:spPr>
          <a:xfrm>
            <a:off x="1524000" y="1760471"/>
            <a:ext cx="9144000" cy="1668529"/>
          </a:xfrm>
        </p:spPr>
        <p:txBody>
          <a:bodyPr>
            <a:normAutofit/>
          </a:bodyPr>
          <a:lstStyle/>
          <a:p>
            <a:r>
              <a:rPr lang="af-ZA" altLang="zh-CN" sz="7200" dirty="0"/>
              <a:t>Q&amp;A</a:t>
            </a:r>
            <a:endParaRPr lang="zh-CN" altLang="en-US" sz="7200" dirty="0"/>
          </a:p>
        </p:txBody>
      </p:sp>
    </p:spTree>
    <p:extLst>
      <p:ext uri="{BB962C8B-B14F-4D97-AF65-F5344CB8AC3E}">
        <p14:creationId xmlns:p14="http://schemas.microsoft.com/office/powerpoint/2010/main" val="241770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14EE0F-D02F-4C00-AD47-9CA8059C84C9}"/>
              </a:ext>
            </a:extLst>
          </p:cNvPr>
          <p:cNvSpPr>
            <a:spLocks noGrp="1"/>
          </p:cNvSpPr>
          <p:nvPr>
            <p:ph idx="1"/>
          </p:nvPr>
        </p:nvSpPr>
        <p:spPr>
          <a:xfrm>
            <a:off x="33556" y="2656136"/>
            <a:ext cx="6274965" cy="5376280"/>
          </a:xfrm>
        </p:spPr>
        <p:txBody>
          <a:bodyPr>
            <a:normAutofit/>
          </a:bodyPr>
          <a:lstStyle/>
          <a:p>
            <a:pPr marL="0" indent="0">
              <a:buNone/>
            </a:pPr>
            <a:r>
              <a:rPr lang="en-US" altLang="zh-CN" sz="2200" b="1" dirty="0">
                <a:latin typeface="+mn-lt"/>
              </a:rPr>
              <a:t>Objectives of the Meta KDD Cup</a:t>
            </a:r>
          </a:p>
          <a:p>
            <a:pPr marL="342900" indent="-342900" algn="l">
              <a:buFont typeface="Arial" panose="020B0604020202020204" pitchFamily="34" charset="0"/>
              <a:buChar char="•"/>
            </a:pPr>
            <a:r>
              <a:rPr lang="en-US" altLang="zh-CN" sz="2200" dirty="0">
                <a:latin typeface="+mn-lt"/>
              </a:rPr>
              <a:t>Encourage participants to build Retrieval-Augmented Generation (RAG) systems using web sources and knowledge graphs to enhance information accuracy</a:t>
            </a:r>
          </a:p>
          <a:p>
            <a:pPr marL="342900" indent="-342900" algn="l">
              <a:buFont typeface="Arial" panose="020B0604020202020204" pitchFamily="34" charset="0"/>
              <a:buChar char="•"/>
            </a:pPr>
            <a:r>
              <a:rPr lang="en-US" altLang="zh-CN" sz="2200" dirty="0">
                <a:latin typeface="+mn-lt"/>
              </a:rPr>
              <a:t>Evaluate system performance across five domains and eight question types through the Comprehensive RAG (CRAG) benchmark, ensuring rigorous assessment standards</a:t>
            </a:r>
          </a:p>
          <a:p>
            <a:pPr marL="0" indent="0" algn="l">
              <a:buNone/>
            </a:pPr>
            <a:endParaRPr lang="en-US" altLang="zh-CN" sz="2200" dirty="0">
              <a:latin typeface="+mn-lt"/>
            </a:endParaRPr>
          </a:p>
          <a:p>
            <a:pPr marL="0" indent="0">
              <a:buNone/>
            </a:pPr>
            <a:endParaRPr lang="zh-CN" altLang="en-US" sz="2200" dirty="0">
              <a:latin typeface="+mn-lt"/>
              <a:cs typeface="Times New Roman" panose="02020603050405020304" pitchFamily="18" charset="0"/>
            </a:endParaRPr>
          </a:p>
        </p:txBody>
      </p:sp>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Introduction</a:t>
            </a:r>
            <a:endParaRPr lang="zh-CN" altLang="en-US" dirty="0"/>
          </a:p>
        </p:txBody>
      </p:sp>
      <p:sp>
        <p:nvSpPr>
          <p:cNvPr id="4" name="灯片编号占位符 3">
            <a:extLst>
              <a:ext uri="{FF2B5EF4-FFF2-40B4-BE49-F238E27FC236}">
                <a16:creationId xmlns:a16="http://schemas.microsoft.com/office/drawing/2014/main" id="{547BF0C5-95D2-48D1-BEB4-617D055DBC0A}"/>
              </a:ext>
            </a:extLst>
          </p:cNvPr>
          <p:cNvSpPr>
            <a:spLocks noGrp="1"/>
          </p:cNvSpPr>
          <p:nvPr>
            <p:ph type="sldNum" sz="quarter" idx="12"/>
          </p:nvPr>
        </p:nvSpPr>
        <p:spPr/>
        <p:txBody>
          <a:bodyPr/>
          <a:lstStyle/>
          <a:p>
            <a:fld id="{C992F36D-79C7-9E48-BB95-EECC689E89CC}" type="slidenum">
              <a:rPr kumimoji="1" lang="zh-CN" altLang="en-US" smtClean="0"/>
              <a:pPr/>
              <a:t>2</a:t>
            </a:fld>
            <a:endParaRPr kumimoji="1" lang="zh-CN" altLang="en-US"/>
          </a:p>
        </p:txBody>
      </p:sp>
      <p:sp>
        <p:nvSpPr>
          <p:cNvPr id="22" name="文本框 21">
            <a:extLst>
              <a:ext uri="{FF2B5EF4-FFF2-40B4-BE49-F238E27FC236}">
                <a16:creationId xmlns:a16="http://schemas.microsoft.com/office/drawing/2014/main" id="{F15F3586-5BA3-3056-A876-240979678261}"/>
              </a:ext>
            </a:extLst>
          </p:cNvPr>
          <p:cNvSpPr txBox="1"/>
          <p:nvPr/>
        </p:nvSpPr>
        <p:spPr>
          <a:xfrm>
            <a:off x="33556" y="869947"/>
            <a:ext cx="11795154" cy="1446550"/>
          </a:xfrm>
          <a:prstGeom prst="rect">
            <a:avLst/>
          </a:prstGeom>
          <a:noFill/>
        </p:spPr>
        <p:txBody>
          <a:bodyPr wrap="square">
            <a:spAutoFit/>
          </a:bodyPr>
          <a:lstStyle/>
          <a:p>
            <a:r>
              <a:rPr lang="en-US" altLang="zh-CN" sz="2200" b="1" dirty="0"/>
              <a:t>Background of the Study</a:t>
            </a:r>
          </a:p>
          <a:p>
            <a:pPr marL="342900" indent="-342900">
              <a:buFont typeface="Arial" panose="020B0604020202020204" pitchFamily="34" charset="0"/>
              <a:buChar char="•"/>
            </a:pPr>
            <a:r>
              <a:rPr lang="en-US" altLang="zh-CN" sz="2200" dirty="0"/>
              <a:t>RAG (Retrieval-Augmented Generation) integrates external information retrieval with large language models (LLMs) to provide grounded answers</a:t>
            </a:r>
          </a:p>
          <a:p>
            <a:pPr marL="342900" indent="-342900">
              <a:buFont typeface="Arial" panose="020B0604020202020204" pitchFamily="34" charset="0"/>
              <a:buChar char="•"/>
            </a:pPr>
            <a:r>
              <a:rPr lang="en-US" altLang="zh-CN" sz="2200" dirty="0"/>
              <a:t>Addressing the issue of hallucination, where models generate inaccurate or ungrounded responses</a:t>
            </a:r>
          </a:p>
        </p:txBody>
      </p:sp>
      <p:pic>
        <p:nvPicPr>
          <p:cNvPr id="9" name="图片 8">
            <a:extLst>
              <a:ext uri="{FF2B5EF4-FFF2-40B4-BE49-F238E27FC236}">
                <a16:creationId xmlns:a16="http://schemas.microsoft.com/office/drawing/2014/main" id="{3E5F09E9-E199-32B5-018B-8BCC69D28EF8}"/>
              </a:ext>
            </a:extLst>
          </p:cNvPr>
          <p:cNvPicPr>
            <a:picLocks noChangeAspect="1"/>
          </p:cNvPicPr>
          <p:nvPr/>
        </p:nvPicPr>
        <p:blipFill>
          <a:blip r:embed="rId3"/>
          <a:stretch>
            <a:fillRect/>
          </a:stretch>
        </p:blipFill>
        <p:spPr>
          <a:xfrm>
            <a:off x="6121167" y="2983603"/>
            <a:ext cx="5986074" cy="2646018"/>
          </a:xfrm>
          <a:prstGeom prst="rect">
            <a:avLst/>
          </a:prstGeom>
        </p:spPr>
      </p:pic>
      <p:sp>
        <p:nvSpPr>
          <p:cNvPr id="10" name="文本框 9">
            <a:extLst>
              <a:ext uri="{FF2B5EF4-FFF2-40B4-BE49-F238E27FC236}">
                <a16:creationId xmlns:a16="http://schemas.microsoft.com/office/drawing/2014/main" id="{ACED07C6-1DE2-7A79-A4A2-0E96B8E6200E}"/>
              </a:ext>
            </a:extLst>
          </p:cNvPr>
          <p:cNvSpPr txBox="1"/>
          <p:nvPr/>
        </p:nvSpPr>
        <p:spPr>
          <a:xfrm>
            <a:off x="7526430" y="5649499"/>
            <a:ext cx="3175549" cy="338554"/>
          </a:xfrm>
          <a:prstGeom prst="rect">
            <a:avLst/>
          </a:prstGeom>
          <a:noFill/>
        </p:spPr>
        <p:txBody>
          <a:bodyPr wrap="none" rtlCol="0">
            <a:spAutoFit/>
          </a:bodyPr>
          <a:lstStyle/>
          <a:p>
            <a:r>
              <a:rPr lang="en-US" altLang="zh-CN" sz="1600" b="0" i="0" u="none" strike="noStrike" baseline="0" dirty="0"/>
              <a:t>Figure 1: Illustration of RAG </a:t>
            </a:r>
            <a:r>
              <a:rPr lang="en-US" altLang="zh-CN" sz="1600" dirty="0"/>
              <a:t>systems</a:t>
            </a:r>
            <a:endParaRPr lang="zh-CN" altLang="en-US" sz="1600" dirty="0"/>
          </a:p>
        </p:txBody>
      </p:sp>
    </p:spTree>
    <p:extLst>
      <p:ext uri="{BB962C8B-B14F-4D97-AF65-F5344CB8AC3E}">
        <p14:creationId xmlns:p14="http://schemas.microsoft.com/office/powerpoint/2010/main" val="9752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14EE0F-D02F-4C00-AD47-9CA8059C84C9}"/>
              </a:ext>
            </a:extLst>
          </p:cNvPr>
          <p:cNvSpPr>
            <a:spLocks noGrp="1"/>
          </p:cNvSpPr>
          <p:nvPr>
            <p:ph idx="1"/>
          </p:nvPr>
        </p:nvSpPr>
        <p:spPr>
          <a:xfrm>
            <a:off x="304800" y="2122415"/>
            <a:ext cx="6274965" cy="4001549"/>
          </a:xfrm>
        </p:spPr>
        <p:txBody>
          <a:bodyPr>
            <a:normAutofit/>
          </a:bodyPr>
          <a:lstStyle/>
          <a:p>
            <a:pPr marL="0" indent="0">
              <a:buNone/>
            </a:pPr>
            <a:r>
              <a:rPr lang="en-US" altLang="zh-CN" sz="2000" b="1" dirty="0">
                <a:latin typeface="+mn-lt"/>
              </a:rPr>
              <a:t>Task 1: Web-based Retrieval Summarization</a:t>
            </a:r>
          </a:p>
          <a:p>
            <a:pPr algn="l"/>
            <a:r>
              <a:rPr lang="en-US" altLang="zh-CN" sz="1800" b="0" i="0" u="none" strike="noStrike" baseline="0" dirty="0">
                <a:latin typeface="LinLibertineT"/>
              </a:rPr>
              <a:t>There are </a:t>
            </a:r>
            <a:r>
              <a:rPr lang="en-US" altLang="zh-CN" sz="1800" b="1" i="0" u="none" strike="noStrike" baseline="0" dirty="0">
                <a:solidFill>
                  <a:srgbClr val="820101"/>
                </a:solidFill>
                <a:latin typeface="LinLibertineT"/>
              </a:rPr>
              <a:t>5 web pages </a:t>
            </a:r>
            <a:r>
              <a:rPr lang="en-US" altLang="zh-CN" sz="1800" b="0" i="0" u="none" strike="noStrike" baseline="0" dirty="0">
                <a:latin typeface="LinLibertineT"/>
              </a:rPr>
              <a:t>per question to identify and condense relevant information into accurate answers</a:t>
            </a:r>
            <a:endParaRPr lang="en-US" altLang="zh-CN" sz="2000" b="1" dirty="0">
              <a:latin typeface="+mn-lt"/>
            </a:endParaRPr>
          </a:p>
          <a:p>
            <a:pPr marL="0" indent="0">
              <a:buNone/>
            </a:pPr>
            <a:r>
              <a:rPr lang="en-US" altLang="zh-CN" sz="2000" b="1" dirty="0">
                <a:latin typeface="+mn-lt"/>
              </a:rPr>
              <a:t>Task 2: Knowledge Graph and Web Augmentation</a:t>
            </a:r>
          </a:p>
          <a:p>
            <a:pPr algn="l"/>
            <a:r>
              <a:rPr lang="en-US" altLang="zh-CN" sz="1800" b="1" i="0" u="none" strike="noStrike" baseline="0" dirty="0">
                <a:solidFill>
                  <a:srgbClr val="820101"/>
                </a:solidFill>
                <a:latin typeface="LinLibertineT"/>
              </a:rPr>
              <a:t>Mock APIs </a:t>
            </a:r>
            <a:r>
              <a:rPr lang="en-US" altLang="zh-CN" sz="1800" b="0" i="0" u="none" strike="noStrike" baseline="0" dirty="0">
                <a:latin typeface="LinLibertineT"/>
              </a:rPr>
              <a:t>are provided to access structured data from mock Knowledge Graphs to integrate information into comprehensive answers</a:t>
            </a:r>
            <a:endParaRPr lang="en-US" altLang="zh-CN" sz="2000" b="1" dirty="0">
              <a:latin typeface="+mn-lt"/>
            </a:endParaRPr>
          </a:p>
          <a:p>
            <a:pPr marL="0" indent="0">
              <a:buNone/>
            </a:pPr>
            <a:r>
              <a:rPr lang="en-US" altLang="zh-CN" sz="2000" b="1" dirty="0">
                <a:latin typeface="+mn-lt"/>
              </a:rPr>
              <a:t>Task 3: End-to-End RAG</a:t>
            </a:r>
          </a:p>
          <a:p>
            <a:pPr algn="l"/>
            <a:r>
              <a:rPr lang="en-US" altLang="zh-CN" sz="1800" b="1" i="0" u="none" strike="noStrike" baseline="0" dirty="0">
                <a:solidFill>
                  <a:srgbClr val="820101"/>
                </a:solidFill>
                <a:latin typeface="LinLibertineT"/>
              </a:rPr>
              <a:t>50 web pages </a:t>
            </a:r>
            <a:r>
              <a:rPr lang="en-US" altLang="zh-CN" sz="1800" i="0" u="none" strike="noStrike" baseline="0" dirty="0">
                <a:latin typeface="LinLibertineT"/>
              </a:rPr>
              <a:t>and</a:t>
            </a:r>
            <a:r>
              <a:rPr lang="en-US" altLang="zh-CN" sz="1800" i="0" u="none" strike="noStrike" baseline="0" dirty="0">
                <a:solidFill>
                  <a:srgbClr val="820101"/>
                </a:solidFill>
                <a:latin typeface="LinLibertineT"/>
              </a:rPr>
              <a:t> </a:t>
            </a:r>
            <a:r>
              <a:rPr lang="en-US" altLang="zh-CN" sz="1800" b="1" i="0" u="none" strike="noStrike" baseline="0" dirty="0">
                <a:solidFill>
                  <a:srgbClr val="820101"/>
                </a:solidFill>
                <a:latin typeface="LinLibertineT"/>
              </a:rPr>
              <a:t>Mock APIs </a:t>
            </a:r>
            <a:r>
              <a:rPr lang="en-US" altLang="zh-CN" sz="1800" b="0" i="0" u="none" strike="noStrike" baseline="0" dirty="0">
                <a:latin typeface="LinLibertineT"/>
              </a:rPr>
              <a:t>access per question are provided to select and integrate the most important data, reflecting real-world information retrieval challenges</a:t>
            </a:r>
            <a:endParaRPr lang="en-US" altLang="zh-CN" sz="2000" b="1" dirty="0">
              <a:latin typeface="+mn-lt"/>
            </a:endParaRPr>
          </a:p>
          <a:p>
            <a:pPr marL="0" indent="0" algn="l">
              <a:buNone/>
            </a:pPr>
            <a:endParaRPr lang="en-US" altLang="zh-CN" sz="2000" dirty="0">
              <a:latin typeface="+mn-lt"/>
            </a:endParaRPr>
          </a:p>
          <a:p>
            <a:pPr marL="0" indent="0" algn="l">
              <a:buNone/>
            </a:pPr>
            <a:endParaRPr lang="en-US" altLang="zh-CN" sz="2000" dirty="0">
              <a:latin typeface="+mn-lt"/>
            </a:endParaRPr>
          </a:p>
          <a:p>
            <a:pPr marL="0" indent="0" algn="l">
              <a:buNone/>
            </a:pPr>
            <a:endParaRPr lang="en-US" altLang="zh-CN" sz="2000" dirty="0">
              <a:latin typeface="+mn-lt"/>
            </a:endParaRPr>
          </a:p>
          <a:p>
            <a:pPr marL="0" indent="0">
              <a:buNone/>
            </a:pPr>
            <a:endParaRPr lang="zh-CN" altLang="en-US" sz="2000" dirty="0">
              <a:latin typeface="+mn-lt"/>
              <a:cs typeface="Times New Roman" panose="02020603050405020304" pitchFamily="18" charset="0"/>
            </a:endParaRPr>
          </a:p>
        </p:txBody>
      </p:sp>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Overview of the Tasks</a:t>
            </a:r>
          </a:p>
        </p:txBody>
      </p:sp>
      <p:sp>
        <p:nvSpPr>
          <p:cNvPr id="4" name="灯片编号占位符 3">
            <a:extLst>
              <a:ext uri="{FF2B5EF4-FFF2-40B4-BE49-F238E27FC236}">
                <a16:creationId xmlns:a16="http://schemas.microsoft.com/office/drawing/2014/main" id="{547BF0C5-95D2-48D1-BEB4-617D055DBC0A}"/>
              </a:ext>
            </a:extLst>
          </p:cNvPr>
          <p:cNvSpPr>
            <a:spLocks noGrp="1"/>
          </p:cNvSpPr>
          <p:nvPr>
            <p:ph type="sldNum" sz="quarter" idx="12"/>
          </p:nvPr>
        </p:nvSpPr>
        <p:spPr/>
        <p:txBody>
          <a:bodyPr/>
          <a:lstStyle/>
          <a:p>
            <a:fld id="{C992F36D-79C7-9E48-BB95-EECC689E89CC}" type="slidenum">
              <a:rPr kumimoji="1" lang="zh-CN" altLang="en-US" smtClean="0"/>
              <a:pPr/>
              <a:t>3</a:t>
            </a:fld>
            <a:endParaRPr kumimoji="1" lang="zh-CN" altLang="en-US"/>
          </a:p>
        </p:txBody>
      </p:sp>
      <p:sp>
        <p:nvSpPr>
          <p:cNvPr id="22" name="文本框 21">
            <a:extLst>
              <a:ext uri="{FF2B5EF4-FFF2-40B4-BE49-F238E27FC236}">
                <a16:creationId xmlns:a16="http://schemas.microsoft.com/office/drawing/2014/main" id="{F15F3586-5BA3-3056-A876-240979678261}"/>
              </a:ext>
            </a:extLst>
          </p:cNvPr>
          <p:cNvSpPr txBox="1"/>
          <p:nvPr/>
        </p:nvSpPr>
        <p:spPr>
          <a:xfrm>
            <a:off x="304800" y="1200225"/>
            <a:ext cx="11795154" cy="707886"/>
          </a:xfrm>
          <a:prstGeom prst="rect">
            <a:avLst/>
          </a:prstGeom>
          <a:noFill/>
        </p:spPr>
        <p:txBody>
          <a:bodyPr wrap="square">
            <a:spAutoFit/>
          </a:bodyPr>
          <a:lstStyle/>
          <a:p>
            <a:r>
              <a:rPr lang="en-US" altLang="zh-CN" sz="2000" dirty="0"/>
              <a:t>The CRAG Challenge aims to evaluate Retrieval-Augmented Generation (RAG) systems across multiple tasks, focusing on their ability to integrate diverse information sources and produce accurate, grounded responses</a:t>
            </a:r>
          </a:p>
        </p:txBody>
      </p:sp>
      <p:pic>
        <p:nvPicPr>
          <p:cNvPr id="7" name="图片 6">
            <a:extLst>
              <a:ext uri="{FF2B5EF4-FFF2-40B4-BE49-F238E27FC236}">
                <a16:creationId xmlns:a16="http://schemas.microsoft.com/office/drawing/2014/main" id="{37FE0432-47B8-A7D1-1060-D7A271C584CF}"/>
              </a:ext>
            </a:extLst>
          </p:cNvPr>
          <p:cNvPicPr>
            <a:picLocks noChangeAspect="1"/>
          </p:cNvPicPr>
          <p:nvPr/>
        </p:nvPicPr>
        <p:blipFill>
          <a:blip r:embed="rId3"/>
          <a:stretch>
            <a:fillRect/>
          </a:stretch>
        </p:blipFill>
        <p:spPr>
          <a:xfrm>
            <a:off x="6657976" y="2488749"/>
            <a:ext cx="5156752" cy="3268881"/>
          </a:xfrm>
          <a:prstGeom prst="rect">
            <a:avLst/>
          </a:prstGeom>
        </p:spPr>
      </p:pic>
      <p:sp>
        <p:nvSpPr>
          <p:cNvPr id="8" name="文本框 7">
            <a:extLst>
              <a:ext uri="{FF2B5EF4-FFF2-40B4-BE49-F238E27FC236}">
                <a16:creationId xmlns:a16="http://schemas.microsoft.com/office/drawing/2014/main" id="{84E2D388-2235-401A-A90B-2314CF9FBD9D}"/>
              </a:ext>
            </a:extLst>
          </p:cNvPr>
          <p:cNvSpPr txBox="1"/>
          <p:nvPr/>
        </p:nvSpPr>
        <p:spPr>
          <a:xfrm>
            <a:off x="7888996" y="5785410"/>
            <a:ext cx="2694712" cy="338554"/>
          </a:xfrm>
          <a:prstGeom prst="rect">
            <a:avLst/>
          </a:prstGeom>
          <a:noFill/>
        </p:spPr>
        <p:txBody>
          <a:bodyPr wrap="none" rtlCol="0">
            <a:spAutoFit/>
          </a:bodyPr>
          <a:lstStyle/>
          <a:p>
            <a:r>
              <a:rPr lang="en-US" altLang="zh-CN" sz="1600" b="0" i="0" u="none" strike="noStrike" baseline="0" dirty="0"/>
              <a:t>Figure 2: Illustration of 3 t</a:t>
            </a:r>
            <a:r>
              <a:rPr lang="en-US" altLang="zh-CN" sz="1600" dirty="0"/>
              <a:t>asks</a:t>
            </a:r>
            <a:endParaRPr lang="zh-CN" altLang="en-US" sz="1600" dirty="0"/>
          </a:p>
        </p:txBody>
      </p:sp>
    </p:spTree>
    <p:extLst>
      <p:ext uri="{BB962C8B-B14F-4D97-AF65-F5344CB8AC3E}">
        <p14:creationId xmlns:p14="http://schemas.microsoft.com/office/powerpoint/2010/main" val="827908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Solution to Task #1</a:t>
            </a:r>
          </a:p>
        </p:txBody>
      </p:sp>
      <p:sp>
        <p:nvSpPr>
          <p:cNvPr id="4" name="灯片编号占位符 3">
            <a:extLst>
              <a:ext uri="{FF2B5EF4-FFF2-40B4-BE49-F238E27FC236}">
                <a16:creationId xmlns:a16="http://schemas.microsoft.com/office/drawing/2014/main" id="{547BF0C5-95D2-48D1-BEB4-617D055DBC0A}"/>
              </a:ext>
            </a:extLst>
          </p:cNvPr>
          <p:cNvSpPr>
            <a:spLocks noGrp="1"/>
          </p:cNvSpPr>
          <p:nvPr>
            <p:ph type="sldNum" sz="quarter" idx="12"/>
          </p:nvPr>
        </p:nvSpPr>
        <p:spPr/>
        <p:txBody>
          <a:bodyPr/>
          <a:lstStyle/>
          <a:p>
            <a:fld id="{C992F36D-79C7-9E48-BB95-EECC689E89CC}" type="slidenum">
              <a:rPr kumimoji="1" lang="zh-CN" altLang="en-US" smtClean="0"/>
              <a:pPr/>
              <a:t>4</a:t>
            </a:fld>
            <a:endParaRPr kumimoji="1" lang="zh-CN" altLang="en-US"/>
          </a:p>
        </p:txBody>
      </p:sp>
      <p:sp>
        <p:nvSpPr>
          <p:cNvPr id="46" name="文本框 45">
            <a:extLst>
              <a:ext uri="{FF2B5EF4-FFF2-40B4-BE49-F238E27FC236}">
                <a16:creationId xmlns:a16="http://schemas.microsoft.com/office/drawing/2014/main" id="{DE3297BF-EC19-AEF5-1672-594318231B8D}"/>
              </a:ext>
            </a:extLst>
          </p:cNvPr>
          <p:cNvSpPr txBox="1"/>
          <p:nvPr/>
        </p:nvSpPr>
        <p:spPr>
          <a:xfrm>
            <a:off x="4329955" y="6202319"/>
            <a:ext cx="3575915" cy="338554"/>
          </a:xfrm>
          <a:prstGeom prst="rect">
            <a:avLst/>
          </a:prstGeom>
          <a:noFill/>
        </p:spPr>
        <p:txBody>
          <a:bodyPr wrap="none" rtlCol="0">
            <a:spAutoFit/>
          </a:bodyPr>
          <a:lstStyle/>
          <a:p>
            <a:r>
              <a:rPr lang="en-US" altLang="zh-CN" sz="1600" b="0" i="0" u="none" strike="noStrike" baseline="0" dirty="0"/>
              <a:t>Figure 3: Illustration of Task 1 framework</a:t>
            </a:r>
            <a:endParaRPr lang="zh-CN" altLang="en-US" sz="1600" dirty="0"/>
          </a:p>
        </p:txBody>
      </p:sp>
      <p:sp>
        <p:nvSpPr>
          <p:cNvPr id="49" name="文本框 48">
            <a:extLst>
              <a:ext uri="{FF2B5EF4-FFF2-40B4-BE49-F238E27FC236}">
                <a16:creationId xmlns:a16="http://schemas.microsoft.com/office/drawing/2014/main" id="{79D125F9-A759-8574-A0F9-A4A76C76E70A}"/>
              </a:ext>
            </a:extLst>
          </p:cNvPr>
          <p:cNvSpPr txBox="1"/>
          <p:nvPr/>
        </p:nvSpPr>
        <p:spPr>
          <a:xfrm>
            <a:off x="569600" y="1294446"/>
            <a:ext cx="11096625" cy="1600438"/>
          </a:xfrm>
          <a:prstGeom prst="rect">
            <a:avLst/>
          </a:prstGeom>
          <a:noFill/>
        </p:spPr>
        <p:txBody>
          <a:bodyPr wrap="square">
            <a:spAutoFit/>
          </a:bodyPr>
          <a:lstStyle/>
          <a:p>
            <a:r>
              <a:rPr lang="en-US" altLang="zh-CN" sz="2000" dirty="0"/>
              <a:t>We utilize two pathways for information retrieval, ultimately leveraging a tuned LLM to generate answers.</a:t>
            </a:r>
            <a:endParaRPr lang="en-US" altLang="zh-CN" sz="2200" dirty="0"/>
          </a:p>
          <a:p>
            <a:pPr marL="342900" indent="-342900" algn="l">
              <a:buFont typeface="Arial" panose="020B0604020202020204" pitchFamily="34" charset="0"/>
              <a:buChar char="•"/>
            </a:pPr>
            <a:r>
              <a:rPr lang="en-US" altLang="zh-CN" sz="2000" b="1" i="0" u="none" strike="noStrike" baseline="0" dirty="0">
                <a:solidFill>
                  <a:srgbClr val="820101"/>
                </a:solidFill>
              </a:rPr>
              <a:t>Web Retrieval Pathway:  </a:t>
            </a:r>
            <a:r>
              <a:rPr lang="en-US" altLang="zh-CN" b="0" i="0" u="none" strike="noStrike" baseline="0" dirty="0">
                <a:latin typeface="LinLibertineT"/>
              </a:rPr>
              <a:t>Follow the widely used retriever and </a:t>
            </a:r>
            <a:r>
              <a:rPr lang="en-US" altLang="zh-CN" b="0" i="0" u="none" strike="noStrike" baseline="0" dirty="0" err="1">
                <a:latin typeface="LinLibertineT"/>
              </a:rPr>
              <a:t>reranker</a:t>
            </a:r>
            <a:r>
              <a:rPr lang="en-US" altLang="zh-CN" b="0" i="0" u="none" strike="noStrike" baseline="0" dirty="0">
                <a:latin typeface="LinLibertineT"/>
              </a:rPr>
              <a:t> framework to acquire content from web pages</a:t>
            </a:r>
            <a:endParaRPr lang="en-US" altLang="zh-CN" sz="2000" i="0" u="none" strike="noStrike" baseline="0" dirty="0"/>
          </a:p>
          <a:p>
            <a:pPr marL="342900" indent="-342900">
              <a:buFont typeface="Arial" panose="020B0604020202020204" pitchFamily="34" charset="0"/>
              <a:buChar char="•"/>
            </a:pPr>
            <a:r>
              <a:rPr lang="en-US" altLang="zh-CN" sz="2000" b="1" dirty="0">
                <a:solidFill>
                  <a:srgbClr val="820101"/>
                </a:solidFill>
              </a:rPr>
              <a:t>Public Data Pathway: </a:t>
            </a:r>
            <a:r>
              <a:rPr lang="en-US" altLang="zh-CN" dirty="0">
                <a:latin typeface="LinLibertineT"/>
              </a:rPr>
              <a:t>Collect public data and utilize large models to identify entities and obtain stable facts</a:t>
            </a:r>
          </a:p>
          <a:p>
            <a:pPr marL="342900" indent="-342900" algn="l">
              <a:buFont typeface="Arial" panose="020B0604020202020204" pitchFamily="34" charset="0"/>
              <a:buChar char="•"/>
            </a:pPr>
            <a:r>
              <a:rPr lang="en-US" altLang="zh-CN" sz="2000" b="1" dirty="0">
                <a:solidFill>
                  <a:srgbClr val="820101"/>
                </a:solidFill>
              </a:rPr>
              <a:t>Tuned LLM: </a:t>
            </a:r>
            <a:r>
              <a:rPr lang="en-US" altLang="zh-CN" sz="1800" b="0" i="0" u="none" strike="noStrike" baseline="0" dirty="0">
                <a:latin typeface="LinLibertineT"/>
              </a:rPr>
              <a:t>Reducing hallucinations and dealing with invalid questions</a:t>
            </a:r>
            <a:endParaRPr lang="zh-CN" altLang="en-US" sz="2000" b="1" dirty="0">
              <a:solidFill>
                <a:srgbClr val="820101"/>
              </a:solidFill>
            </a:endParaRPr>
          </a:p>
        </p:txBody>
      </p:sp>
      <p:pic>
        <p:nvPicPr>
          <p:cNvPr id="50" name="图片 49">
            <a:extLst>
              <a:ext uri="{FF2B5EF4-FFF2-40B4-BE49-F238E27FC236}">
                <a16:creationId xmlns:a16="http://schemas.microsoft.com/office/drawing/2014/main" id="{0E40746A-2466-B4A4-7820-AF58640BE87C}"/>
              </a:ext>
            </a:extLst>
          </p:cNvPr>
          <p:cNvPicPr>
            <a:picLocks noChangeAspect="1"/>
          </p:cNvPicPr>
          <p:nvPr/>
        </p:nvPicPr>
        <p:blipFill>
          <a:blip r:embed="rId3"/>
          <a:stretch>
            <a:fillRect/>
          </a:stretch>
        </p:blipFill>
        <p:spPr>
          <a:xfrm>
            <a:off x="1861575" y="3439487"/>
            <a:ext cx="8512674" cy="2751724"/>
          </a:xfrm>
          <a:prstGeom prst="rect">
            <a:avLst/>
          </a:prstGeom>
        </p:spPr>
      </p:pic>
    </p:spTree>
    <p:extLst>
      <p:ext uri="{BB962C8B-B14F-4D97-AF65-F5344CB8AC3E}">
        <p14:creationId xmlns:p14="http://schemas.microsoft.com/office/powerpoint/2010/main" val="176602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Solution to Task #1</a:t>
            </a:r>
          </a:p>
        </p:txBody>
      </p:sp>
      <p:sp>
        <p:nvSpPr>
          <p:cNvPr id="4" name="灯片编号占位符 3">
            <a:extLst>
              <a:ext uri="{FF2B5EF4-FFF2-40B4-BE49-F238E27FC236}">
                <a16:creationId xmlns:a16="http://schemas.microsoft.com/office/drawing/2014/main" id="{547BF0C5-95D2-48D1-BEB4-617D055DBC0A}"/>
              </a:ext>
            </a:extLst>
          </p:cNvPr>
          <p:cNvSpPr>
            <a:spLocks noGrp="1"/>
          </p:cNvSpPr>
          <p:nvPr>
            <p:ph type="sldNum" sz="quarter" idx="12"/>
          </p:nvPr>
        </p:nvSpPr>
        <p:spPr/>
        <p:txBody>
          <a:bodyPr/>
          <a:lstStyle/>
          <a:p>
            <a:fld id="{C992F36D-79C7-9E48-BB95-EECC689E89CC}" type="slidenum">
              <a:rPr kumimoji="1" lang="zh-CN" altLang="en-US" smtClean="0"/>
              <a:pPr/>
              <a:t>5</a:t>
            </a:fld>
            <a:endParaRPr kumimoji="1" lang="zh-CN" altLang="en-US"/>
          </a:p>
        </p:txBody>
      </p:sp>
      <p:sp>
        <p:nvSpPr>
          <p:cNvPr id="46" name="文本框 45">
            <a:extLst>
              <a:ext uri="{FF2B5EF4-FFF2-40B4-BE49-F238E27FC236}">
                <a16:creationId xmlns:a16="http://schemas.microsoft.com/office/drawing/2014/main" id="{DE3297BF-EC19-AEF5-1672-594318231B8D}"/>
              </a:ext>
            </a:extLst>
          </p:cNvPr>
          <p:cNvSpPr txBox="1"/>
          <p:nvPr/>
        </p:nvSpPr>
        <p:spPr>
          <a:xfrm>
            <a:off x="3907058" y="5551861"/>
            <a:ext cx="4027513" cy="338554"/>
          </a:xfrm>
          <a:prstGeom prst="rect">
            <a:avLst/>
          </a:prstGeom>
          <a:noFill/>
        </p:spPr>
        <p:txBody>
          <a:bodyPr wrap="none" rtlCol="0">
            <a:spAutoFit/>
          </a:bodyPr>
          <a:lstStyle/>
          <a:p>
            <a:r>
              <a:rPr lang="en-US" altLang="zh-CN" sz="1600" b="0" i="0" u="none" strike="noStrike" baseline="0" dirty="0"/>
              <a:t>Figure 4: Illustration of web retrieval pathway</a:t>
            </a:r>
            <a:endParaRPr lang="zh-CN" altLang="en-US" sz="1600" dirty="0"/>
          </a:p>
        </p:txBody>
      </p:sp>
      <p:sp>
        <p:nvSpPr>
          <p:cNvPr id="49" name="文本框 48">
            <a:extLst>
              <a:ext uri="{FF2B5EF4-FFF2-40B4-BE49-F238E27FC236}">
                <a16:creationId xmlns:a16="http://schemas.microsoft.com/office/drawing/2014/main" id="{79D125F9-A759-8574-A0F9-A4A76C76E70A}"/>
              </a:ext>
            </a:extLst>
          </p:cNvPr>
          <p:cNvSpPr txBox="1"/>
          <p:nvPr/>
        </p:nvSpPr>
        <p:spPr>
          <a:xfrm>
            <a:off x="410299" y="1160217"/>
            <a:ext cx="11535714" cy="2154436"/>
          </a:xfrm>
          <a:prstGeom prst="rect">
            <a:avLst/>
          </a:prstGeom>
          <a:noFill/>
        </p:spPr>
        <p:txBody>
          <a:bodyPr wrap="square">
            <a:spAutoFit/>
          </a:bodyPr>
          <a:lstStyle/>
          <a:p>
            <a:pPr algn="l"/>
            <a:r>
              <a:rPr lang="en-US" altLang="zh-CN" sz="2400" b="1" i="0" u="none" strike="noStrike" baseline="0" dirty="0">
                <a:solidFill>
                  <a:srgbClr val="820101"/>
                </a:solidFill>
              </a:rPr>
              <a:t>Web Retrieval Pathway:</a:t>
            </a:r>
          </a:p>
          <a:p>
            <a:pPr marL="342900" indent="-342900" algn="l">
              <a:lnSpc>
                <a:spcPct val="150000"/>
              </a:lnSpc>
              <a:buFont typeface="+mj-lt"/>
              <a:buAutoNum type="arabicPeriod"/>
            </a:pPr>
            <a:r>
              <a:rPr lang="en-US" altLang="zh-CN" sz="2000" dirty="0"/>
              <a:t>Text Extraction: Processes HTML content from search results, converting it into plain text chunks</a:t>
            </a:r>
          </a:p>
          <a:p>
            <a:pPr marL="342900" indent="-342900" algn="l">
              <a:buFont typeface="+mj-lt"/>
              <a:buAutoNum type="arabicPeriod"/>
            </a:pPr>
            <a:r>
              <a:rPr lang="en-US" altLang="zh-CN" sz="2000" dirty="0"/>
              <a:t>Parent-Child Chunk Retriever:  </a:t>
            </a:r>
            <a:r>
              <a:rPr lang="en-US" altLang="zh-CN" sz="2000" b="0" i="0" u="none" strike="noStrike" baseline="0" dirty="0">
                <a:latin typeface="LinLibertineT"/>
              </a:rPr>
              <a:t> Ranks text chunks by calculating the similarity between the query and each chunk</a:t>
            </a:r>
          </a:p>
          <a:p>
            <a:pPr marL="342900" indent="-342900" algn="l">
              <a:buFont typeface="+mj-lt"/>
              <a:buAutoNum type="arabicPeriod"/>
            </a:pPr>
            <a:r>
              <a:rPr lang="en-US" altLang="zh-CN" sz="2000" dirty="0" err="1"/>
              <a:t>Reranker</a:t>
            </a:r>
            <a:r>
              <a:rPr lang="en-US" altLang="zh-CN" sz="2000" dirty="0"/>
              <a:t>: Refines the ranking of retrieved chunks to optimize the use of relevant information within the limited context</a:t>
            </a:r>
          </a:p>
        </p:txBody>
      </p:sp>
      <p:sp>
        <p:nvSpPr>
          <p:cNvPr id="31" name="矩形: 圆角 30">
            <a:extLst>
              <a:ext uri="{FF2B5EF4-FFF2-40B4-BE49-F238E27FC236}">
                <a16:creationId xmlns:a16="http://schemas.microsoft.com/office/drawing/2014/main" id="{A3CCA3EF-32F5-9F28-AC86-DD357C967713}"/>
              </a:ext>
            </a:extLst>
          </p:cNvPr>
          <p:cNvSpPr/>
          <p:nvPr/>
        </p:nvSpPr>
        <p:spPr>
          <a:xfrm>
            <a:off x="3596225" y="3989560"/>
            <a:ext cx="4513774" cy="1355150"/>
          </a:xfrm>
          <a:prstGeom prst="roundRect">
            <a:avLst/>
          </a:prstGeom>
          <a:solidFill>
            <a:schemeClr val="bg1">
              <a:lumMod val="95000"/>
            </a:schemeClr>
          </a:solidFill>
          <a:ln w="38100">
            <a:solidFill>
              <a:srgbClr val="82010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星形: 八角 31">
            <a:extLst>
              <a:ext uri="{FF2B5EF4-FFF2-40B4-BE49-F238E27FC236}">
                <a16:creationId xmlns:a16="http://schemas.microsoft.com/office/drawing/2014/main" id="{C687D868-0174-8605-C151-3439E5930D35}"/>
              </a:ext>
            </a:extLst>
          </p:cNvPr>
          <p:cNvSpPr/>
          <p:nvPr/>
        </p:nvSpPr>
        <p:spPr>
          <a:xfrm>
            <a:off x="3715137" y="4045077"/>
            <a:ext cx="383843" cy="371641"/>
          </a:xfrm>
          <a:prstGeom prst="star8">
            <a:avLst/>
          </a:prstGeom>
          <a:solidFill>
            <a:srgbClr val="82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sp>
        <p:nvSpPr>
          <p:cNvPr id="35" name="矩形 34">
            <a:extLst>
              <a:ext uri="{FF2B5EF4-FFF2-40B4-BE49-F238E27FC236}">
                <a16:creationId xmlns:a16="http://schemas.microsoft.com/office/drawing/2014/main" id="{2ED99B8E-BC52-1FE3-7ABE-68214095E1F7}"/>
              </a:ext>
            </a:extLst>
          </p:cNvPr>
          <p:cNvSpPr/>
          <p:nvPr/>
        </p:nvSpPr>
        <p:spPr>
          <a:xfrm>
            <a:off x="4224767" y="4174024"/>
            <a:ext cx="592283" cy="1023093"/>
          </a:xfrm>
          <a:prstGeom prst="rect">
            <a:avLst/>
          </a:prstGeom>
          <a:solidFill>
            <a:schemeClr val="accent1">
              <a:lumMod val="40000"/>
              <a:lumOff val="60000"/>
            </a:schemeClr>
          </a:solidFill>
          <a:ln w="381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600" dirty="0">
                <a:solidFill>
                  <a:schemeClr val="tx1"/>
                </a:solidFill>
                <a:latin typeface="Consolas" panose="020B0609020204030204" pitchFamily="49" charset="0"/>
                <a:cs typeface="Times New Roman" panose="02020603050405020304" pitchFamily="18" charset="0"/>
              </a:rPr>
              <a:t>Child Retrieve</a:t>
            </a:r>
            <a:endParaRPr lang="zh-CN" altLang="en-US" sz="1600" dirty="0">
              <a:solidFill>
                <a:schemeClr val="tx1"/>
              </a:solidFill>
              <a:latin typeface="Consolas" panose="020B0609020204030204" pitchFamily="49" charset="0"/>
              <a:cs typeface="Times New Roman" panose="02020603050405020304" pitchFamily="18" charset="0"/>
            </a:endParaRPr>
          </a:p>
        </p:txBody>
      </p:sp>
      <p:sp>
        <p:nvSpPr>
          <p:cNvPr id="36" name="矩形: 圆角 35">
            <a:extLst>
              <a:ext uri="{FF2B5EF4-FFF2-40B4-BE49-F238E27FC236}">
                <a16:creationId xmlns:a16="http://schemas.microsoft.com/office/drawing/2014/main" id="{F306B5AB-3E48-600C-C81B-12FC7561EFF2}"/>
              </a:ext>
            </a:extLst>
          </p:cNvPr>
          <p:cNvSpPr/>
          <p:nvPr/>
        </p:nvSpPr>
        <p:spPr>
          <a:xfrm>
            <a:off x="8534124" y="3989560"/>
            <a:ext cx="3163502" cy="1355150"/>
          </a:xfrm>
          <a:prstGeom prst="roundRect">
            <a:avLst/>
          </a:prstGeom>
          <a:solidFill>
            <a:schemeClr val="bg1">
              <a:lumMod val="95000"/>
            </a:schemeClr>
          </a:solidFill>
          <a:ln w="38100">
            <a:solidFill>
              <a:srgbClr val="82010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星形: 八角 36">
            <a:extLst>
              <a:ext uri="{FF2B5EF4-FFF2-40B4-BE49-F238E27FC236}">
                <a16:creationId xmlns:a16="http://schemas.microsoft.com/office/drawing/2014/main" id="{77DE2173-C81F-3DFB-F830-E060E125C806}"/>
              </a:ext>
            </a:extLst>
          </p:cNvPr>
          <p:cNvSpPr/>
          <p:nvPr/>
        </p:nvSpPr>
        <p:spPr>
          <a:xfrm>
            <a:off x="8676735" y="4003132"/>
            <a:ext cx="383843" cy="371641"/>
          </a:xfrm>
          <a:prstGeom prst="star8">
            <a:avLst/>
          </a:prstGeom>
          <a:solidFill>
            <a:srgbClr val="82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3</a:t>
            </a:r>
            <a:endParaRPr lang="zh-CN" altLang="en-US" sz="1600" dirty="0"/>
          </a:p>
        </p:txBody>
      </p:sp>
      <p:sp>
        <p:nvSpPr>
          <p:cNvPr id="12" name="矩形: 圆角 11">
            <a:extLst>
              <a:ext uri="{FF2B5EF4-FFF2-40B4-BE49-F238E27FC236}">
                <a16:creationId xmlns:a16="http://schemas.microsoft.com/office/drawing/2014/main" id="{34456D82-A221-658D-FE34-665D67B3D58C}"/>
              </a:ext>
            </a:extLst>
          </p:cNvPr>
          <p:cNvSpPr/>
          <p:nvPr/>
        </p:nvSpPr>
        <p:spPr>
          <a:xfrm>
            <a:off x="601001" y="3989560"/>
            <a:ext cx="2738060" cy="1355150"/>
          </a:xfrm>
          <a:prstGeom prst="roundRect">
            <a:avLst/>
          </a:prstGeom>
          <a:solidFill>
            <a:schemeClr val="bg1">
              <a:lumMod val="95000"/>
            </a:schemeClr>
          </a:solidFill>
          <a:ln w="38100">
            <a:solidFill>
              <a:srgbClr val="82010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14" name="星形: 八角 13">
            <a:extLst>
              <a:ext uri="{FF2B5EF4-FFF2-40B4-BE49-F238E27FC236}">
                <a16:creationId xmlns:a16="http://schemas.microsoft.com/office/drawing/2014/main" id="{CEBF3911-F186-C887-9487-D0F17094174E}"/>
              </a:ext>
            </a:extLst>
          </p:cNvPr>
          <p:cNvSpPr/>
          <p:nvPr/>
        </p:nvSpPr>
        <p:spPr>
          <a:xfrm>
            <a:off x="743612" y="3996162"/>
            <a:ext cx="383843" cy="371641"/>
          </a:xfrm>
          <a:prstGeom prst="star8">
            <a:avLst/>
          </a:prstGeom>
          <a:solidFill>
            <a:srgbClr val="82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endParaRPr lang="zh-CN" altLang="en-US" sz="1600" dirty="0"/>
          </a:p>
        </p:txBody>
      </p:sp>
      <p:sp>
        <p:nvSpPr>
          <p:cNvPr id="15" name="流程图: 卡片 14">
            <a:extLst>
              <a:ext uri="{FF2B5EF4-FFF2-40B4-BE49-F238E27FC236}">
                <a16:creationId xmlns:a16="http://schemas.microsoft.com/office/drawing/2014/main" id="{2216239E-1512-8C6E-FA10-45223EDB2485}"/>
              </a:ext>
            </a:extLst>
          </p:cNvPr>
          <p:cNvSpPr/>
          <p:nvPr/>
        </p:nvSpPr>
        <p:spPr>
          <a:xfrm>
            <a:off x="858166" y="4340849"/>
            <a:ext cx="962145" cy="522777"/>
          </a:xfrm>
          <a:prstGeom prst="flowChartPunchedCard">
            <a:avLst/>
          </a:prstGeom>
          <a:solidFill>
            <a:srgbClr val="FFEFB0"/>
          </a:solidFill>
          <a:ln w="19050">
            <a:solidFill>
              <a:srgbClr val="FFCC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Consolas" panose="020B0609020204030204" pitchFamily="49" charset="0"/>
                <a:cs typeface="Times New Roman" panose="02020603050405020304" pitchFamily="18" charset="0"/>
              </a:rPr>
              <a:t>Web Results</a:t>
            </a:r>
            <a:endParaRPr lang="zh-CN" altLang="en-US" sz="1600" dirty="0">
              <a:solidFill>
                <a:schemeClr val="tx1"/>
              </a:solidFill>
              <a:latin typeface="Consolas" panose="020B0609020204030204" pitchFamily="49" charset="0"/>
              <a:cs typeface="Times New Roman" panose="02020603050405020304" pitchFamily="18" charset="0"/>
            </a:endParaRPr>
          </a:p>
        </p:txBody>
      </p:sp>
      <p:sp>
        <p:nvSpPr>
          <p:cNvPr id="55" name="文本框 54">
            <a:extLst>
              <a:ext uri="{FF2B5EF4-FFF2-40B4-BE49-F238E27FC236}">
                <a16:creationId xmlns:a16="http://schemas.microsoft.com/office/drawing/2014/main" id="{C5687F05-D87F-1447-3D97-DE342552B03D}"/>
              </a:ext>
            </a:extLst>
          </p:cNvPr>
          <p:cNvSpPr txBox="1"/>
          <p:nvPr/>
        </p:nvSpPr>
        <p:spPr>
          <a:xfrm>
            <a:off x="2257417" y="4208517"/>
            <a:ext cx="873695" cy="954107"/>
          </a:xfrm>
          <a:prstGeom prst="rect">
            <a:avLst/>
          </a:prstGeom>
          <a:noFill/>
          <a:ln w="28575">
            <a:solidFill>
              <a:schemeClr val="tx1"/>
            </a:solidFill>
            <a:prstDash val="sysDot"/>
          </a:ln>
        </p:spPr>
        <p:txBody>
          <a:bodyPr wrap="square" rtlCol="0">
            <a:spAutoFit/>
          </a:bodyPr>
          <a:lstStyle>
            <a:defPPr>
              <a:defRPr lang="en-US"/>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a:t>Cleaned </a:t>
            </a:r>
            <a:r>
              <a:rPr lang="en-US" altLang="zh-CN" dirty="0"/>
              <a:t>plain text chunks</a:t>
            </a:r>
            <a:endParaRPr lang="zh-CN" altLang="en-US" dirty="0"/>
          </a:p>
        </p:txBody>
      </p:sp>
      <p:sp>
        <p:nvSpPr>
          <p:cNvPr id="65" name="文本框 64">
            <a:extLst>
              <a:ext uri="{FF2B5EF4-FFF2-40B4-BE49-F238E27FC236}">
                <a16:creationId xmlns:a16="http://schemas.microsoft.com/office/drawing/2014/main" id="{3E54658D-0AC8-EE9F-8C94-58BFBE30580F}"/>
              </a:ext>
            </a:extLst>
          </p:cNvPr>
          <p:cNvSpPr txBox="1"/>
          <p:nvPr/>
        </p:nvSpPr>
        <p:spPr>
          <a:xfrm>
            <a:off x="5068960" y="4208517"/>
            <a:ext cx="888687" cy="954107"/>
          </a:xfrm>
          <a:prstGeom prst="rect">
            <a:avLst/>
          </a:prstGeom>
          <a:noFill/>
          <a:ln w="28575">
            <a:solidFill>
              <a:schemeClr val="tx1"/>
            </a:solidFill>
            <a:prstDash val="sysDot"/>
          </a:ln>
        </p:spPr>
        <p:txBody>
          <a:bodyPr wrap="square" rtlCol="0">
            <a:spAutoFit/>
          </a:bodyPr>
          <a:lstStyle>
            <a:defPPr>
              <a:defRPr lang="en-US"/>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dirty="0"/>
              <a:t>Coarse-Grained </a:t>
            </a:r>
            <a:r>
              <a:rPr lang="en-US" altLang="zh-CN"/>
              <a:t>S</a:t>
            </a:r>
            <a:r>
              <a:rPr lang="zh-CN" altLang="en-US"/>
              <a:t>mall </a:t>
            </a:r>
            <a:r>
              <a:rPr lang="en-US" altLang="zh-CN" dirty="0"/>
              <a:t>C</a:t>
            </a:r>
            <a:r>
              <a:rPr lang="zh-CN" altLang="en-US" dirty="0"/>
              <a:t>hunks</a:t>
            </a:r>
          </a:p>
        </p:txBody>
      </p:sp>
      <p:sp>
        <p:nvSpPr>
          <p:cNvPr id="69" name="文本框 68">
            <a:extLst>
              <a:ext uri="{FF2B5EF4-FFF2-40B4-BE49-F238E27FC236}">
                <a16:creationId xmlns:a16="http://schemas.microsoft.com/office/drawing/2014/main" id="{13AEEA5C-43B1-C619-A29C-E408D218C9BA}"/>
              </a:ext>
            </a:extLst>
          </p:cNvPr>
          <p:cNvSpPr txBox="1"/>
          <p:nvPr/>
        </p:nvSpPr>
        <p:spPr>
          <a:xfrm>
            <a:off x="7053751" y="4208517"/>
            <a:ext cx="877364" cy="954107"/>
          </a:xfrm>
          <a:prstGeom prst="rect">
            <a:avLst/>
          </a:prstGeom>
          <a:noFill/>
          <a:ln w="28575">
            <a:solidFill>
              <a:schemeClr val="tx1"/>
            </a:solidFill>
            <a:prstDash val="sysDot"/>
          </a:ln>
        </p:spPr>
        <p:txBody>
          <a:bodyPr wrap="square" rtlCol="0">
            <a:spAutoFit/>
          </a:bodyPr>
          <a:lstStyle>
            <a:defPPr>
              <a:defRPr lang="en-US"/>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a:t>Coarse-Grained Large</a:t>
            </a:r>
            <a:r>
              <a:rPr lang="zh-CN" altLang="en-US"/>
              <a:t> </a:t>
            </a:r>
            <a:r>
              <a:rPr lang="en-US" altLang="zh-CN" dirty="0"/>
              <a:t>C</a:t>
            </a:r>
            <a:r>
              <a:rPr lang="zh-CN" altLang="en-US" dirty="0"/>
              <a:t>hunks</a:t>
            </a:r>
          </a:p>
        </p:txBody>
      </p:sp>
      <p:sp>
        <p:nvSpPr>
          <p:cNvPr id="82" name="矩形 81">
            <a:extLst>
              <a:ext uri="{FF2B5EF4-FFF2-40B4-BE49-F238E27FC236}">
                <a16:creationId xmlns:a16="http://schemas.microsoft.com/office/drawing/2014/main" id="{3E37CD07-E1A0-9ABE-92DC-A384128C42A0}"/>
              </a:ext>
            </a:extLst>
          </p:cNvPr>
          <p:cNvSpPr/>
          <p:nvPr/>
        </p:nvSpPr>
        <p:spPr>
          <a:xfrm>
            <a:off x="6209557" y="4174024"/>
            <a:ext cx="592283" cy="1023093"/>
          </a:xfrm>
          <a:prstGeom prst="rect">
            <a:avLst/>
          </a:prstGeom>
          <a:solidFill>
            <a:schemeClr val="accent1">
              <a:lumMod val="40000"/>
              <a:lumOff val="60000"/>
            </a:schemeClr>
          </a:solidFill>
          <a:ln w="381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600" dirty="0">
                <a:solidFill>
                  <a:schemeClr val="tx1"/>
                </a:solidFill>
                <a:latin typeface="Consolas" panose="020B0609020204030204" pitchFamily="49" charset="0"/>
                <a:cs typeface="Times New Roman" panose="02020603050405020304" pitchFamily="18" charset="0"/>
              </a:rPr>
              <a:t>Parent Retrieve</a:t>
            </a:r>
            <a:endParaRPr lang="zh-CN" altLang="en-US" sz="1600" dirty="0">
              <a:solidFill>
                <a:schemeClr val="tx1"/>
              </a:solidFill>
              <a:latin typeface="Consolas" panose="020B0609020204030204" pitchFamily="49" charset="0"/>
              <a:cs typeface="Times New Roman" panose="02020603050405020304" pitchFamily="18" charset="0"/>
            </a:endParaRPr>
          </a:p>
        </p:txBody>
      </p:sp>
      <p:cxnSp>
        <p:nvCxnSpPr>
          <p:cNvPr id="92" name="直接箭头连接符 91">
            <a:extLst>
              <a:ext uri="{FF2B5EF4-FFF2-40B4-BE49-F238E27FC236}">
                <a16:creationId xmlns:a16="http://schemas.microsoft.com/office/drawing/2014/main" id="{7552535B-A152-289E-8691-C69C3FA0C934}"/>
              </a:ext>
            </a:extLst>
          </p:cNvPr>
          <p:cNvCxnSpPr>
            <a:cxnSpLocks/>
            <a:stCxn id="55" idx="3"/>
            <a:endCxn id="35" idx="1"/>
          </p:cNvCxnSpPr>
          <p:nvPr/>
        </p:nvCxnSpPr>
        <p:spPr>
          <a:xfrm>
            <a:off x="3131112" y="4685571"/>
            <a:ext cx="109365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5" name="矩形 94">
            <a:extLst>
              <a:ext uri="{FF2B5EF4-FFF2-40B4-BE49-F238E27FC236}">
                <a16:creationId xmlns:a16="http://schemas.microsoft.com/office/drawing/2014/main" id="{138787EC-A230-3125-B7E2-08C5F50B6AF6}"/>
              </a:ext>
            </a:extLst>
          </p:cNvPr>
          <p:cNvSpPr/>
          <p:nvPr/>
        </p:nvSpPr>
        <p:spPr>
          <a:xfrm>
            <a:off x="9188561" y="4174024"/>
            <a:ext cx="592283" cy="1023093"/>
          </a:xfrm>
          <a:prstGeom prst="rect">
            <a:avLst/>
          </a:prstGeom>
          <a:solidFill>
            <a:schemeClr val="accent1">
              <a:lumMod val="40000"/>
              <a:lumOff val="60000"/>
            </a:schemeClr>
          </a:solidFill>
          <a:ln w="381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600" dirty="0" err="1">
                <a:solidFill>
                  <a:schemeClr val="tx1"/>
                </a:solidFill>
                <a:latin typeface="Consolas" panose="020B0609020204030204" pitchFamily="49" charset="0"/>
                <a:cs typeface="Times New Roman" panose="02020603050405020304" pitchFamily="18" charset="0"/>
              </a:rPr>
              <a:t>Reranker</a:t>
            </a:r>
            <a:endParaRPr lang="zh-CN" altLang="en-US" sz="1600" dirty="0">
              <a:solidFill>
                <a:schemeClr val="tx1"/>
              </a:solidFill>
              <a:latin typeface="Consolas" panose="020B0609020204030204" pitchFamily="49" charset="0"/>
              <a:cs typeface="Times New Roman" panose="02020603050405020304" pitchFamily="18" charset="0"/>
            </a:endParaRPr>
          </a:p>
        </p:txBody>
      </p:sp>
      <p:sp>
        <p:nvSpPr>
          <p:cNvPr id="96" name="文本框 95">
            <a:extLst>
              <a:ext uri="{FF2B5EF4-FFF2-40B4-BE49-F238E27FC236}">
                <a16:creationId xmlns:a16="http://schemas.microsoft.com/office/drawing/2014/main" id="{DDC5D3A1-B8DA-7806-433A-BEA004EDB7B2}"/>
              </a:ext>
            </a:extLst>
          </p:cNvPr>
          <p:cNvSpPr txBox="1"/>
          <p:nvPr/>
        </p:nvSpPr>
        <p:spPr>
          <a:xfrm>
            <a:off x="10410219" y="4208517"/>
            <a:ext cx="877364" cy="954107"/>
          </a:xfrm>
          <a:prstGeom prst="rect">
            <a:avLst/>
          </a:prstGeom>
          <a:noFill/>
          <a:ln w="28575">
            <a:solidFill>
              <a:schemeClr val="tx1"/>
            </a:solidFill>
            <a:prstDash val="sysDot"/>
          </a:ln>
        </p:spPr>
        <p:txBody>
          <a:bodyPr wrap="square" rtlCol="0">
            <a:spAutoFit/>
          </a:bodyPr>
          <a:lstStyle>
            <a:defPPr>
              <a:defRPr lang="en-US"/>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dirty="0"/>
              <a:t>Fine-Grained </a:t>
            </a:r>
            <a:r>
              <a:rPr lang="en-US" altLang="zh-CN"/>
              <a:t>Large</a:t>
            </a:r>
            <a:r>
              <a:rPr lang="zh-CN" altLang="en-US"/>
              <a:t> </a:t>
            </a:r>
            <a:r>
              <a:rPr lang="en-US" altLang="zh-CN" dirty="0"/>
              <a:t>C</a:t>
            </a:r>
            <a:r>
              <a:rPr lang="zh-CN" altLang="en-US" dirty="0"/>
              <a:t>hunks</a:t>
            </a:r>
          </a:p>
        </p:txBody>
      </p:sp>
      <p:cxnSp>
        <p:nvCxnSpPr>
          <p:cNvPr id="97" name="直接箭头连接符 96">
            <a:extLst>
              <a:ext uri="{FF2B5EF4-FFF2-40B4-BE49-F238E27FC236}">
                <a16:creationId xmlns:a16="http://schemas.microsoft.com/office/drawing/2014/main" id="{D231CB0B-B0F0-7FE1-9E21-7F5F1DDF9158}"/>
              </a:ext>
            </a:extLst>
          </p:cNvPr>
          <p:cNvCxnSpPr>
            <a:cxnSpLocks/>
            <a:stCxn id="35" idx="3"/>
            <a:endCxn id="65" idx="1"/>
          </p:cNvCxnSpPr>
          <p:nvPr/>
        </p:nvCxnSpPr>
        <p:spPr>
          <a:xfrm>
            <a:off x="4817050" y="4685571"/>
            <a:ext cx="25191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7F205F90-2B5C-FB90-F734-652DFED0C7FD}"/>
              </a:ext>
            </a:extLst>
          </p:cNvPr>
          <p:cNvCxnSpPr>
            <a:cxnSpLocks/>
            <a:stCxn id="65" idx="3"/>
            <a:endCxn id="82" idx="1"/>
          </p:cNvCxnSpPr>
          <p:nvPr/>
        </p:nvCxnSpPr>
        <p:spPr>
          <a:xfrm>
            <a:off x="5957647" y="4685571"/>
            <a:ext cx="25191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C15AC142-1C98-600B-AC39-9C5043FC14E4}"/>
              </a:ext>
            </a:extLst>
          </p:cNvPr>
          <p:cNvCxnSpPr>
            <a:cxnSpLocks/>
            <a:stCxn id="82" idx="3"/>
            <a:endCxn id="69" idx="1"/>
          </p:cNvCxnSpPr>
          <p:nvPr/>
        </p:nvCxnSpPr>
        <p:spPr>
          <a:xfrm>
            <a:off x="6801840" y="4685571"/>
            <a:ext cx="251911"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AE698FC0-4242-4D92-4CC6-55F9455E28B9}"/>
              </a:ext>
            </a:extLst>
          </p:cNvPr>
          <p:cNvCxnSpPr>
            <a:cxnSpLocks/>
            <a:stCxn id="69" idx="3"/>
            <a:endCxn id="95" idx="1"/>
          </p:cNvCxnSpPr>
          <p:nvPr/>
        </p:nvCxnSpPr>
        <p:spPr>
          <a:xfrm>
            <a:off x="7931115" y="4685571"/>
            <a:ext cx="1257446"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987D091F-2E0C-9790-E4EF-D2159D5E62F6}"/>
              </a:ext>
            </a:extLst>
          </p:cNvPr>
          <p:cNvCxnSpPr>
            <a:cxnSpLocks/>
            <a:stCxn id="95" idx="3"/>
            <a:endCxn id="96" idx="1"/>
          </p:cNvCxnSpPr>
          <p:nvPr/>
        </p:nvCxnSpPr>
        <p:spPr>
          <a:xfrm>
            <a:off x="9780844" y="4685571"/>
            <a:ext cx="62937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2" name="矩形: 圆角 111">
            <a:extLst>
              <a:ext uri="{FF2B5EF4-FFF2-40B4-BE49-F238E27FC236}">
                <a16:creationId xmlns:a16="http://schemas.microsoft.com/office/drawing/2014/main" id="{69316617-B560-388B-6E6B-C754E0B2F042}"/>
              </a:ext>
            </a:extLst>
          </p:cNvPr>
          <p:cNvSpPr/>
          <p:nvPr/>
        </p:nvSpPr>
        <p:spPr>
          <a:xfrm>
            <a:off x="858165" y="4967038"/>
            <a:ext cx="962146" cy="315954"/>
          </a:xfrm>
          <a:prstGeom prst="roundRect">
            <a:avLst/>
          </a:prstGeom>
          <a:solidFill>
            <a:schemeClr val="accent6">
              <a:lumMod val="20000"/>
              <a:lumOff val="80000"/>
            </a:schemeClr>
          </a:solidFill>
          <a:ln w="19050">
            <a:solidFill>
              <a:schemeClr val="accent6">
                <a:lumMod val="60000"/>
                <a:lumOff val="4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Consolas" panose="020B0609020204030204" pitchFamily="49" charset="0"/>
                <a:cs typeface="Times New Roman" panose="02020603050405020304" pitchFamily="18" charset="0"/>
              </a:rPr>
              <a:t>Query</a:t>
            </a:r>
            <a:endParaRPr lang="zh-CN" altLang="en-US" sz="1600" dirty="0">
              <a:solidFill>
                <a:schemeClr val="tx1"/>
              </a:solidFill>
              <a:latin typeface="Consolas" panose="020B0609020204030204" pitchFamily="49" charset="0"/>
              <a:cs typeface="Times New Roman" panose="02020603050405020304" pitchFamily="18" charset="0"/>
            </a:endParaRPr>
          </a:p>
        </p:txBody>
      </p:sp>
      <p:cxnSp>
        <p:nvCxnSpPr>
          <p:cNvPr id="118" name="连接符: 肘形 117">
            <a:extLst>
              <a:ext uri="{FF2B5EF4-FFF2-40B4-BE49-F238E27FC236}">
                <a16:creationId xmlns:a16="http://schemas.microsoft.com/office/drawing/2014/main" id="{4D6B5A09-B95F-C22C-9163-188A14D5FB84}"/>
              </a:ext>
            </a:extLst>
          </p:cNvPr>
          <p:cNvCxnSpPr>
            <a:stCxn id="112" idx="3"/>
            <a:endCxn id="55" idx="1"/>
          </p:cNvCxnSpPr>
          <p:nvPr/>
        </p:nvCxnSpPr>
        <p:spPr>
          <a:xfrm flipV="1">
            <a:off x="1820311" y="4685571"/>
            <a:ext cx="437106" cy="439444"/>
          </a:xfrm>
          <a:prstGeom prst="bentConnector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0" name="连接符: 肘形 119">
            <a:extLst>
              <a:ext uri="{FF2B5EF4-FFF2-40B4-BE49-F238E27FC236}">
                <a16:creationId xmlns:a16="http://schemas.microsoft.com/office/drawing/2014/main" id="{C508DA4F-4232-B071-7FA8-7E7AF46DC2C0}"/>
              </a:ext>
            </a:extLst>
          </p:cNvPr>
          <p:cNvCxnSpPr>
            <a:endCxn id="55" idx="1"/>
          </p:cNvCxnSpPr>
          <p:nvPr/>
        </p:nvCxnSpPr>
        <p:spPr>
          <a:xfrm>
            <a:off x="1820311" y="4602237"/>
            <a:ext cx="437106" cy="83334"/>
          </a:xfrm>
          <a:prstGeom prst="bentConnector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351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Solution to Task #1</a:t>
            </a:r>
          </a:p>
        </p:txBody>
      </p:sp>
      <p:sp>
        <p:nvSpPr>
          <p:cNvPr id="4" name="灯片编号占位符 3">
            <a:extLst>
              <a:ext uri="{FF2B5EF4-FFF2-40B4-BE49-F238E27FC236}">
                <a16:creationId xmlns:a16="http://schemas.microsoft.com/office/drawing/2014/main" id="{547BF0C5-95D2-48D1-BEB4-617D055DBC0A}"/>
              </a:ext>
            </a:extLst>
          </p:cNvPr>
          <p:cNvSpPr>
            <a:spLocks noGrp="1"/>
          </p:cNvSpPr>
          <p:nvPr>
            <p:ph type="sldNum" sz="quarter" idx="12"/>
          </p:nvPr>
        </p:nvSpPr>
        <p:spPr/>
        <p:txBody>
          <a:bodyPr/>
          <a:lstStyle/>
          <a:p>
            <a:fld id="{C992F36D-79C7-9E48-BB95-EECC689E89CC}" type="slidenum">
              <a:rPr kumimoji="1" lang="zh-CN" altLang="en-US" smtClean="0"/>
              <a:pPr/>
              <a:t>6</a:t>
            </a:fld>
            <a:endParaRPr kumimoji="1" lang="zh-CN" altLang="en-US"/>
          </a:p>
        </p:txBody>
      </p:sp>
      <p:sp>
        <p:nvSpPr>
          <p:cNvPr id="49" name="文本框 48">
            <a:extLst>
              <a:ext uri="{FF2B5EF4-FFF2-40B4-BE49-F238E27FC236}">
                <a16:creationId xmlns:a16="http://schemas.microsoft.com/office/drawing/2014/main" id="{79D125F9-A759-8574-A0F9-A4A76C76E70A}"/>
              </a:ext>
            </a:extLst>
          </p:cNvPr>
          <p:cNvSpPr txBox="1"/>
          <p:nvPr/>
        </p:nvSpPr>
        <p:spPr>
          <a:xfrm>
            <a:off x="410299" y="1160217"/>
            <a:ext cx="2831681" cy="461665"/>
          </a:xfrm>
          <a:prstGeom prst="rect">
            <a:avLst/>
          </a:prstGeom>
          <a:noFill/>
        </p:spPr>
        <p:txBody>
          <a:bodyPr wrap="square">
            <a:spAutoFit/>
          </a:bodyPr>
          <a:lstStyle/>
          <a:p>
            <a:pPr algn="l"/>
            <a:r>
              <a:rPr lang="en-US" altLang="zh-CN" sz="2400" b="1" i="0" u="none" strike="noStrike" baseline="0" dirty="0">
                <a:solidFill>
                  <a:srgbClr val="820101"/>
                </a:solidFill>
              </a:rPr>
              <a:t>Public Data Pathway:</a:t>
            </a:r>
          </a:p>
        </p:txBody>
      </p:sp>
      <p:sp>
        <p:nvSpPr>
          <p:cNvPr id="45" name="文本框 44">
            <a:extLst>
              <a:ext uri="{FF2B5EF4-FFF2-40B4-BE49-F238E27FC236}">
                <a16:creationId xmlns:a16="http://schemas.microsoft.com/office/drawing/2014/main" id="{AEC509EE-C072-7A68-34E6-E9957AEE3C27}"/>
              </a:ext>
            </a:extLst>
          </p:cNvPr>
          <p:cNvSpPr txBox="1"/>
          <p:nvPr/>
        </p:nvSpPr>
        <p:spPr>
          <a:xfrm>
            <a:off x="5588967" y="1360228"/>
            <a:ext cx="3782446" cy="338554"/>
          </a:xfrm>
          <a:prstGeom prst="rect">
            <a:avLst/>
          </a:prstGeom>
          <a:ln w="19050">
            <a:noFill/>
            <a:tailEnd type="triangle" w="lg" len="lg"/>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n-US" altLang="zh-CN" sz="1600" b="0" i="0" u="none" strike="noStrike" baseline="0" dirty="0"/>
              <a:t>Figure 5: Illustration of Public data pathway</a:t>
            </a:r>
            <a:endParaRPr lang="zh-CN" altLang="en-US" sz="1600" dirty="0"/>
          </a:p>
        </p:txBody>
      </p:sp>
      <p:grpSp>
        <p:nvGrpSpPr>
          <p:cNvPr id="140" name="组合 139">
            <a:extLst>
              <a:ext uri="{FF2B5EF4-FFF2-40B4-BE49-F238E27FC236}">
                <a16:creationId xmlns:a16="http://schemas.microsoft.com/office/drawing/2014/main" id="{49C750F6-2B4A-182E-C6DB-C4A840CB7A46}"/>
              </a:ext>
            </a:extLst>
          </p:cNvPr>
          <p:cNvGrpSpPr/>
          <p:nvPr/>
        </p:nvGrpSpPr>
        <p:grpSpPr>
          <a:xfrm>
            <a:off x="2885813" y="1785278"/>
            <a:ext cx="9079895" cy="1355150"/>
            <a:chOff x="2701806" y="1618926"/>
            <a:chExt cx="9079895" cy="1355150"/>
          </a:xfrm>
        </p:grpSpPr>
        <p:sp>
          <p:nvSpPr>
            <p:cNvPr id="47" name="矩形: 圆角 46">
              <a:extLst>
                <a:ext uri="{FF2B5EF4-FFF2-40B4-BE49-F238E27FC236}">
                  <a16:creationId xmlns:a16="http://schemas.microsoft.com/office/drawing/2014/main" id="{80A5FF03-D9AD-3866-6A3C-4BA5238C9FDD}"/>
                </a:ext>
              </a:extLst>
            </p:cNvPr>
            <p:cNvSpPr/>
            <p:nvPr/>
          </p:nvSpPr>
          <p:spPr>
            <a:xfrm>
              <a:off x="6251317" y="1618926"/>
              <a:ext cx="3069022" cy="1355150"/>
            </a:xfrm>
            <a:prstGeom prst="roundRect">
              <a:avLst/>
            </a:prstGeom>
            <a:solidFill>
              <a:schemeClr val="bg1">
                <a:lumMod val="95000"/>
              </a:schemeClr>
            </a:solidFill>
            <a:ln w="38100">
              <a:solidFill>
                <a:srgbClr val="82010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8" name="星形: 八角 47">
              <a:extLst>
                <a:ext uri="{FF2B5EF4-FFF2-40B4-BE49-F238E27FC236}">
                  <a16:creationId xmlns:a16="http://schemas.microsoft.com/office/drawing/2014/main" id="{AB6C6319-56A4-2CF2-FD09-996C215E6349}"/>
                </a:ext>
              </a:extLst>
            </p:cNvPr>
            <p:cNvSpPr/>
            <p:nvPr/>
          </p:nvSpPr>
          <p:spPr>
            <a:xfrm>
              <a:off x="6302505" y="1674443"/>
              <a:ext cx="383843" cy="371641"/>
            </a:xfrm>
            <a:prstGeom prst="star8">
              <a:avLst/>
            </a:prstGeom>
            <a:solidFill>
              <a:srgbClr val="82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endParaRPr lang="zh-CN" altLang="en-US" sz="1600" dirty="0"/>
            </a:p>
          </p:txBody>
        </p:sp>
        <p:sp>
          <p:nvSpPr>
            <p:cNvPr id="51" name="矩形: 圆角 50">
              <a:extLst>
                <a:ext uri="{FF2B5EF4-FFF2-40B4-BE49-F238E27FC236}">
                  <a16:creationId xmlns:a16="http://schemas.microsoft.com/office/drawing/2014/main" id="{0937FDBE-EF47-0780-71E1-1F08C67EFB50}"/>
                </a:ext>
              </a:extLst>
            </p:cNvPr>
            <p:cNvSpPr/>
            <p:nvPr/>
          </p:nvSpPr>
          <p:spPr>
            <a:xfrm>
              <a:off x="9546862" y="1618926"/>
              <a:ext cx="2234839" cy="1355150"/>
            </a:xfrm>
            <a:prstGeom prst="roundRect">
              <a:avLst/>
            </a:prstGeom>
            <a:solidFill>
              <a:schemeClr val="bg1">
                <a:lumMod val="95000"/>
              </a:schemeClr>
            </a:solidFill>
            <a:ln w="38100">
              <a:solidFill>
                <a:srgbClr val="82010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 name="星形: 八角 51">
              <a:extLst>
                <a:ext uri="{FF2B5EF4-FFF2-40B4-BE49-F238E27FC236}">
                  <a16:creationId xmlns:a16="http://schemas.microsoft.com/office/drawing/2014/main" id="{545C200A-1F1E-9305-A20E-888A806B0ED5}"/>
                </a:ext>
              </a:extLst>
            </p:cNvPr>
            <p:cNvSpPr/>
            <p:nvPr/>
          </p:nvSpPr>
          <p:spPr>
            <a:xfrm>
              <a:off x="9689473" y="1632498"/>
              <a:ext cx="383843" cy="371641"/>
            </a:xfrm>
            <a:prstGeom prst="star8">
              <a:avLst/>
            </a:prstGeom>
            <a:solidFill>
              <a:srgbClr val="82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3</a:t>
              </a:r>
              <a:endParaRPr lang="zh-CN" altLang="en-US" sz="1600" dirty="0"/>
            </a:p>
          </p:txBody>
        </p:sp>
        <p:sp>
          <p:nvSpPr>
            <p:cNvPr id="53" name="矩形: 圆角 52">
              <a:extLst>
                <a:ext uri="{FF2B5EF4-FFF2-40B4-BE49-F238E27FC236}">
                  <a16:creationId xmlns:a16="http://schemas.microsoft.com/office/drawing/2014/main" id="{D24A490C-AF31-F0EB-E1ED-B6D79EEBA118}"/>
                </a:ext>
              </a:extLst>
            </p:cNvPr>
            <p:cNvSpPr/>
            <p:nvPr/>
          </p:nvSpPr>
          <p:spPr>
            <a:xfrm>
              <a:off x="2701806" y="1618926"/>
              <a:ext cx="3297600" cy="1355150"/>
            </a:xfrm>
            <a:prstGeom prst="roundRect">
              <a:avLst/>
            </a:prstGeom>
            <a:solidFill>
              <a:schemeClr val="bg1">
                <a:lumMod val="95000"/>
              </a:schemeClr>
            </a:solidFill>
            <a:ln w="38100">
              <a:solidFill>
                <a:srgbClr val="82010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4" name="星形: 八角 53">
              <a:extLst>
                <a:ext uri="{FF2B5EF4-FFF2-40B4-BE49-F238E27FC236}">
                  <a16:creationId xmlns:a16="http://schemas.microsoft.com/office/drawing/2014/main" id="{3FA81D41-A555-E6D8-957B-64AFD8DEA82C}"/>
                </a:ext>
              </a:extLst>
            </p:cNvPr>
            <p:cNvSpPr/>
            <p:nvPr/>
          </p:nvSpPr>
          <p:spPr>
            <a:xfrm>
              <a:off x="2844418" y="1625528"/>
              <a:ext cx="383843" cy="371641"/>
            </a:xfrm>
            <a:prstGeom prst="star8">
              <a:avLst/>
            </a:prstGeom>
            <a:solidFill>
              <a:srgbClr val="82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endParaRPr lang="zh-CN" altLang="en-US" sz="1600" dirty="0"/>
            </a:p>
          </p:txBody>
        </p:sp>
        <p:sp>
          <p:nvSpPr>
            <p:cNvPr id="58" name="文本框 57">
              <a:extLst>
                <a:ext uri="{FF2B5EF4-FFF2-40B4-BE49-F238E27FC236}">
                  <a16:creationId xmlns:a16="http://schemas.microsoft.com/office/drawing/2014/main" id="{A8A50D54-9CE9-C965-06DF-D612065B45A2}"/>
                </a:ext>
              </a:extLst>
            </p:cNvPr>
            <p:cNvSpPr txBox="1"/>
            <p:nvPr/>
          </p:nvSpPr>
          <p:spPr>
            <a:xfrm>
              <a:off x="6392154" y="2358005"/>
              <a:ext cx="792352" cy="523220"/>
            </a:xfrm>
            <a:prstGeom prst="rect">
              <a:avLst/>
            </a:prstGeom>
            <a:noFill/>
            <a:ln w="28575">
              <a:solidFill>
                <a:schemeClr val="tx1"/>
              </a:solidFill>
              <a:prstDash val="sysDot"/>
            </a:ln>
          </p:spPr>
          <p:txBody>
            <a:bodyPr wrap="square" rtlCol="0">
              <a:spAutoFit/>
            </a:bodyPr>
            <a:lstStyle>
              <a:defPPr>
                <a:defRPr lang="en-US"/>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pPr algn="l"/>
              <a:r>
                <a:rPr lang="en-US" altLang="zh-CN" sz="1400" dirty="0">
                  <a:latin typeface="Consolas" panose="020B0609020204030204" pitchFamily="49" charset="0"/>
                  <a:cs typeface="Times New Roman" panose="02020603050405020304" pitchFamily="18" charset="0"/>
                </a:rPr>
                <a:t>Entity Prompt</a:t>
              </a:r>
              <a:endParaRPr lang="zh-CN" altLang="en-US" sz="1400" dirty="0">
                <a:latin typeface="Consolas" panose="020B0609020204030204" pitchFamily="49" charset="0"/>
                <a:cs typeface="Times New Roman" panose="02020603050405020304" pitchFamily="18" charset="0"/>
              </a:endParaRPr>
            </a:p>
          </p:txBody>
        </p:sp>
        <p:sp>
          <p:nvSpPr>
            <p:cNvPr id="59" name="文本框 58">
              <a:extLst>
                <a:ext uri="{FF2B5EF4-FFF2-40B4-BE49-F238E27FC236}">
                  <a16:creationId xmlns:a16="http://schemas.microsoft.com/office/drawing/2014/main" id="{7042BCEE-01F7-47AE-4FE7-BBF606493007}"/>
                </a:ext>
              </a:extLst>
            </p:cNvPr>
            <p:cNvSpPr txBox="1"/>
            <p:nvPr/>
          </p:nvSpPr>
          <p:spPr>
            <a:xfrm>
              <a:off x="8377142" y="2046084"/>
              <a:ext cx="810264" cy="523220"/>
            </a:xfrm>
            <a:prstGeom prst="rect">
              <a:avLst/>
            </a:prstGeom>
            <a:noFill/>
            <a:ln w="28575">
              <a:solidFill>
                <a:schemeClr val="tx1"/>
              </a:solidFill>
              <a:prstDash val="sysDot"/>
            </a:ln>
          </p:spPr>
          <p:txBody>
            <a:bodyPr wrap="square" rtlCol="0">
              <a:spAutoFit/>
            </a:bodyPr>
            <a:lstStyle>
              <a:defPPr>
                <a:defRPr lang="en-US"/>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dirty="0"/>
                <a:t>Query </a:t>
              </a:r>
            </a:p>
            <a:p>
              <a:r>
                <a:rPr lang="en-US" altLang="zh-CN" sz="1400" dirty="0">
                  <a:latin typeface="Consolas" panose="020B0609020204030204" pitchFamily="49" charset="0"/>
                  <a:cs typeface="Times New Roman" panose="02020603050405020304" pitchFamily="18" charset="0"/>
                </a:rPr>
                <a:t>Entity</a:t>
              </a:r>
              <a:endParaRPr lang="zh-CN" altLang="en-US" dirty="0"/>
            </a:p>
          </p:txBody>
        </p:sp>
        <p:sp>
          <p:nvSpPr>
            <p:cNvPr id="60" name="矩形 59">
              <a:extLst>
                <a:ext uri="{FF2B5EF4-FFF2-40B4-BE49-F238E27FC236}">
                  <a16:creationId xmlns:a16="http://schemas.microsoft.com/office/drawing/2014/main" id="{C722DB12-5A34-01B6-7E7B-06968E980F82}"/>
                </a:ext>
              </a:extLst>
            </p:cNvPr>
            <p:cNvSpPr/>
            <p:nvPr/>
          </p:nvSpPr>
          <p:spPr>
            <a:xfrm>
              <a:off x="7548210" y="1795196"/>
              <a:ext cx="592283" cy="1023093"/>
            </a:xfrm>
            <a:prstGeom prst="rect">
              <a:avLst/>
            </a:prstGeom>
            <a:solidFill>
              <a:schemeClr val="accent1">
                <a:lumMod val="40000"/>
                <a:lumOff val="60000"/>
              </a:schemeClr>
            </a:solidFill>
            <a:ln w="381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600" dirty="0">
                  <a:solidFill>
                    <a:schemeClr val="tx1"/>
                  </a:solidFill>
                  <a:latin typeface="Consolas" panose="020B0609020204030204" pitchFamily="49" charset="0"/>
                  <a:cs typeface="Times New Roman" panose="02020603050405020304" pitchFamily="18" charset="0"/>
                </a:rPr>
                <a:t>Base</a:t>
              </a:r>
            </a:p>
            <a:p>
              <a:pPr algn="ctr"/>
              <a:r>
                <a:rPr lang="en-US" altLang="zh-CN" sz="1600" dirty="0">
                  <a:solidFill>
                    <a:schemeClr val="tx1"/>
                  </a:solidFill>
                  <a:latin typeface="Consolas" panose="020B0609020204030204" pitchFamily="49" charset="0"/>
                  <a:cs typeface="Times New Roman" panose="02020603050405020304" pitchFamily="18" charset="0"/>
                </a:rPr>
                <a:t>LLM</a:t>
              </a:r>
              <a:endParaRPr lang="zh-CN" altLang="en-US" sz="1600" dirty="0">
                <a:solidFill>
                  <a:schemeClr val="tx1"/>
                </a:solidFill>
                <a:latin typeface="Consolas" panose="020B0609020204030204" pitchFamily="49" charset="0"/>
                <a:cs typeface="Times New Roman" panose="02020603050405020304" pitchFamily="18" charset="0"/>
              </a:endParaRPr>
            </a:p>
          </p:txBody>
        </p:sp>
        <p:cxnSp>
          <p:nvCxnSpPr>
            <p:cNvPr id="67" name="直接箭头连接符 66">
              <a:extLst>
                <a:ext uri="{FF2B5EF4-FFF2-40B4-BE49-F238E27FC236}">
                  <a16:creationId xmlns:a16="http://schemas.microsoft.com/office/drawing/2014/main" id="{5E251C76-88AD-11DF-D159-F9C777934F64}"/>
                </a:ext>
              </a:extLst>
            </p:cNvPr>
            <p:cNvCxnSpPr>
              <a:cxnSpLocks/>
              <a:stCxn id="60" idx="3"/>
              <a:endCxn id="59" idx="1"/>
            </p:cNvCxnSpPr>
            <p:nvPr/>
          </p:nvCxnSpPr>
          <p:spPr>
            <a:xfrm>
              <a:off x="8140493" y="2306743"/>
              <a:ext cx="236649" cy="95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046E5CCE-7C82-75E7-8E63-5850627F8F19}"/>
                </a:ext>
              </a:extLst>
            </p:cNvPr>
            <p:cNvCxnSpPr>
              <a:cxnSpLocks/>
              <a:stCxn id="59" idx="3"/>
            </p:cNvCxnSpPr>
            <p:nvPr/>
          </p:nvCxnSpPr>
          <p:spPr>
            <a:xfrm>
              <a:off x="9187406" y="2307694"/>
              <a:ext cx="656439"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1" name="矩形: 圆角 70">
              <a:extLst>
                <a:ext uri="{FF2B5EF4-FFF2-40B4-BE49-F238E27FC236}">
                  <a16:creationId xmlns:a16="http://schemas.microsoft.com/office/drawing/2014/main" id="{6DCD62C0-543B-7E53-00D5-ED5B94569555}"/>
                </a:ext>
              </a:extLst>
            </p:cNvPr>
            <p:cNvSpPr/>
            <p:nvPr/>
          </p:nvSpPr>
          <p:spPr>
            <a:xfrm>
              <a:off x="2958971" y="1992396"/>
              <a:ext cx="962146" cy="315954"/>
            </a:xfrm>
            <a:prstGeom prst="roundRect">
              <a:avLst/>
            </a:prstGeom>
            <a:solidFill>
              <a:schemeClr val="accent6">
                <a:lumMod val="20000"/>
                <a:lumOff val="80000"/>
              </a:schemeClr>
            </a:solidFill>
            <a:ln w="19050">
              <a:solidFill>
                <a:schemeClr val="accent6">
                  <a:lumMod val="60000"/>
                  <a:lumOff val="4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Consolas" panose="020B0609020204030204" pitchFamily="49" charset="0"/>
                  <a:cs typeface="Times New Roman" panose="02020603050405020304" pitchFamily="18" charset="0"/>
                </a:rPr>
                <a:t>Query</a:t>
              </a:r>
              <a:endParaRPr lang="zh-CN" altLang="en-US" sz="1600" dirty="0">
                <a:solidFill>
                  <a:schemeClr val="tx1"/>
                </a:solidFill>
                <a:latin typeface="Consolas" panose="020B0609020204030204" pitchFamily="49" charset="0"/>
                <a:cs typeface="Times New Roman" panose="02020603050405020304" pitchFamily="18" charset="0"/>
              </a:endParaRPr>
            </a:p>
          </p:txBody>
        </p:sp>
        <p:cxnSp>
          <p:nvCxnSpPr>
            <p:cNvPr id="72" name="连接符: 肘形 71">
              <a:extLst>
                <a:ext uri="{FF2B5EF4-FFF2-40B4-BE49-F238E27FC236}">
                  <a16:creationId xmlns:a16="http://schemas.microsoft.com/office/drawing/2014/main" id="{1E3680D4-50B5-1082-B640-4D556B0ACE21}"/>
                </a:ext>
              </a:extLst>
            </p:cNvPr>
            <p:cNvCxnSpPr>
              <a:cxnSpLocks/>
              <a:stCxn id="71" idx="3"/>
              <a:endCxn id="50" idx="1"/>
            </p:cNvCxnSpPr>
            <p:nvPr/>
          </p:nvCxnSpPr>
          <p:spPr>
            <a:xfrm>
              <a:off x="3921117" y="2150373"/>
              <a:ext cx="409059" cy="146128"/>
            </a:xfrm>
            <a:prstGeom prst="bentConnector3">
              <a:avLst>
                <a:gd name="adj1" fmla="val 43636"/>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0C12AEFA-7D01-FA26-EC83-B8275145B093}"/>
                </a:ext>
              </a:extLst>
            </p:cNvPr>
            <p:cNvSpPr txBox="1"/>
            <p:nvPr/>
          </p:nvSpPr>
          <p:spPr>
            <a:xfrm>
              <a:off x="2988345" y="2387047"/>
              <a:ext cx="873695" cy="523220"/>
            </a:xfrm>
            <a:prstGeom prst="rect">
              <a:avLst/>
            </a:prstGeom>
            <a:noFill/>
            <a:ln w="28575">
              <a:solidFill>
                <a:schemeClr val="tx1"/>
              </a:solidFill>
              <a:prstDash val="sysDot"/>
            </a:ln>
          </p:spPr>
          <p:txBody>
            <a:bodyPr wrap="square" rtlCol="0">
              <a:spAutoFit/>
            </a:bodyPr>
            <a:lstStyle>
              <a:defPPr>
                <a:defRPr lang="en-US"/>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dirty="0"/>
                <a:t>Domain prompt</a:t>
              </a:r>
              <a:endParaRPr lang="zh-CN" altLang="en-US" dirty="0"/>
            </a:p>
          </p:txBody>
        </p:sp>
        <p:sp>
          <p:nvSpPr>
            <p:cNvPr id="50" name="矩形 49">
              <a:extLst>
                <a:ext uri="{FF2B5EF4-FFF2-40B4-BE49-F238E27FC236}">
                  <a16:creationId xmlns:a16="http://schemas.microsoft.com/office/drawing/2014/main" id="{8AC60DB7-F2AD-F336-7015-8F85557DB040}"/>
                </a:ext>
              </a:extLst>
            </p:cNvPr>
            <p:cNvSpPr/>
            <p:nvPr/>
          </p:nvSpPr>
          <p:spPr>
            <a:xfrm>
              <a:off x="4330176" y="1784954"/>
              <a:ext cx="498998" cy="1023093"/>
            </a:xfrm>
            <a:prstGeom prst="rect">
              <a:avLst/>
            </a:prstGeom>
            <a:solidFill>
              <a:schemeClr val="accent1">
                <a:lumMod val="40000"/>
                <a:lumOff val="60000"/>
              </a:schemeClr>
            </a:solidFill>
            <a:ln w="381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1600" dirty="0">
                  <a:solidFill>
                    <a:schemeClr val="tx1"/>
                  </a:solidFill>
                  <a:latin typeface="Consolas" panose="020B0609020204030204" pitchFamily="49" charset="0"/>
                  <a:cs typeface="Times New Roman" panose="02020603050405020304" pitchFamily="18" charset="0"/>
                </a:rPr>
                <a:t>Base</a:t>
              </a:r>
            </a:p>
            <a:p>
              <a:pPr algn="ctr"/>
              <a:r>
                <a:rPr lang="en-US" altLang="zh-CN" sz="1600" dirty="0">
                  <a:solidFill>
                    <a:schemeClr val="tx1"/>
                  </a:solidFill>
                  <a:latin typeface="Consolas" panose="020B0609020204030204" pitchFamily="49" charset="0"/>
                  <a:cs typeface="Times New Roman" panose="02020603050405020304" pitchFamily="18" charset="0"/>
                </a:rPr>
                <a:t>LLM</a:t>
              </a:r>
              <a:endParaRPr lang="zh-CN" altLang="en-US" sz="1600" dirty="0">
                <a:solidFill>
                  <a:schemeClr val="tx1"/>
                </a:solidFill>
                <a:latin typeface="Consolas" panose="020B0609020204030204" pitchFamily="49" charset="0"/>
                <a:cs typeface="Times New Roman" panose="02020603050405020304" pitchFamily="18" charset="0"/>
              </a:endParaRPr>
            </a:p>
          </p:txBody>
        </p:sp>
        <p:cxnSp>
          <p:nvCxnSpPr>
            <p:cNvPr id="81" name="连接符: 肘形 80">
              <a:extLst>
                <a:ext uri="{FF2B5EF4-FFF2-40B4-BE49-F238E27FC236}">
                  <a16:creationId xmlns:a16="http://schemas.microsoft.com/office/drawing/2014/main" id="{02EC7B0C-CCF9-67EF-C47E-29605CE444E9}"/>
                </a:ext>
              </a:extLst>
            </p:cNvPr>
            <p:cNvCxnSpPr>
              <a:stCxn id="76" idx="3"/>
              <a:endCxn id="50" idx="1"/>
            </p:cNvCxnSpPr>
            <p:nvPr/>
          </p:nvCxnSpPr>
          <p:spPr>
            <a:xfrm flipV="1">
              <a:off x="3862040" y="2296501"/>
              <a:ext cx="468136" cy="352156"/>
            </a:xfrm>
            <a:prstGeom prst="bentConnector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7A075F9B-BAD0-5470-C73D-51D78F56D245}"/>
                </a:ext>
              </a:extLst>
            </p:cNvPr>
            <p:cNvSpPr txBox="1"/>
            <p:nvPr/>
          </p:nvSpPr>
          <p:spPr>
            <a:xfrm>
              <a:off x="5081084" y="1890957"/>
              <a:ext cx="777224" cy="523220"/>
            </a:xfrm>
            <a:prstGeom prst="rect">
              <a:avLst/>
            </a:prstGeom>
            <a:noFill/>
            <a:ln w="28575">
              <a:solidFill>
                <a:schemeClr val="tx1"/>
              </a:solidFill>
              <a:prstDash val="sysDot"/>
            </a:ln>
          </p:spPr>
          <p:txBody>
            <a:bodyPr wrap="square" rtlCol="0">
              <a:spAutoFit/>
            </a:bodyPr>
            <a:lstStyle>
              <a:defPPr>
                <a:defRPr lang="en-US"/>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dirty="0"/>
                <a:t>Query </a:t>
              </a:r>
            </a:p>
            <a:p>
              <a:r>
                <a:rPr lang="en-US" altLang="zh-CN" dirty="0"/>
                <a:t>Domain</a:t>
              </a:r>
              <a:endParaRPr lang="zh-CN" altLang="en-US" dirty="0"/>
            </a:p>
          </p:txBody>
        </p:sp>
        <p:cxnSp>
          <p:nvCxnSpPr>
            <p:cNvPr id="84" name="直接箭头连接符 83">
              <a:extLst>
                <a:ext uri="{FF2B5EF4-FFF2-40B4-BE49-F238E27FC236}">
                  <a16:creationId xmlns:a16="http://schemas.microsoft.com/office/drawing/2014/main" id="{471F44E2-AC0D-45CA-1480-C55011D0CE70}"/>
                </a:ext>
              </a:extLst>
            </p:cNvPr>
            <p:cNvCxnSpPr>
              <a:cxnSpLocks/>
              <a:endCxn id="83" idx="1"/>
            </p:cNvCxnSpPr>
            <p:nvPr/>
          </p:nvCxnSpPr>
          <p:spPr>
            <a:xfrm>
              <a:off x="4842893" y="2150373"/>
              <a:ext cx="238191" cy="219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9" name="连接符: 肘形 98">
              <a:extLst>
                <a:ext uri="{FF2B5EF4-FFF2-40B4-BE49-F238E27FC236}">
                  <a16:creationId xmlns:a16="http://schemas.microsoft.com/office/drawing/2014/main" id="{258D0044-4D12-211F-2F3E-F3EEFF22F660}"/>
                </a:ext>
              </a:extLst>
            </p:cNvPr>
            <p:cNvCxnSpPr>
              <a:stCxn id="83" idx="3"/>
              <a:endCxn id="60" idx="1"/>
            </p:cNvCxnSpPr>
            <p:nvPr/>
          </p:nvCxnSpPr>
          <p:spPr>
            <a:xfrm>
              <a:off x="5858308" y="2152567"/>
              <a:ext cx="1689902" cy="154176"/>
            </a:xfrm>
            <a:prstGeom prst="bentConnector3">
              <a:avLst>
                <a:gd name="adj1" fmla="val 86355"/>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2" name="连接符: 肘形 101">
              <a:extLst>
                <a:ext uri="{FF2B5EF4-FFF2-40B4-BE49-F238E27FC236}">
                  <a16:creationId xmlns:a16="http://schemas.microsoft.com/office/drawing/2014/main" id="{7383AC45-FAF9-80B6-92FA-56A598299FF2}"/>
                </a:ext>
              </a:extLst>
            </p:cNvPr>
            <p:cNvCxnSpPr>
              <a:cxnSpLocks/>
              <a:stCxn id="58" idx="3"/>
              <a:endCxn id="60" idx="1"/>
            </p:cNvCxnSpPr>
            <p:nvPr/>
          </p:nvCxnSpPr>
          <p:spPr>
            <a:xfrm flipV="1">
              <a:off x="7184506" y="2306743"/>
              <a:ext cx="363704" cy="312872"/>
            </a:xfrm>
            <a:prstGeom prst="bentConnector3">
              <a:avLst>
                <a:gd name="adj1" fmla="val 36906"/>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10" name="图形 109">
              <a:extLst>
                <a:ext uri="{FF2B5EF4-FFF2-40B4-BE49-F238E27FC236}">
                  <a16:creationId xmlns:a16="http://schemas.microsoft.com/office/drawing/2014/main" id="{43938734-7C28-1D12-BFCD-00EEBCF9CB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06582" y="2039133"/>
              <a:ext cx="541803" cy="541803"/>
            </a:xfrm>
            <a:prstGeom prst="rect">
              <a:avLst/>
            </a:prstGeom>
          </p:spPr>
        </p:pic>
        <p:sp>
          <p:nvSpPr>
            <p:cNvPr id="111" name="文本框 110">
              <a:extLst>
                <a:ext uri="{FF2B5EF4-FFF2-40B4-BE49-F238E27FC236}">
                  <a16:creationId xmlns:a16="http://schemas.microsoft.com/office/drawing/2014/main" id="{AC6BBC73-6FB4-A5F9-8D1E-4BD61EB8DBB7}"/>
                </a:ext>
              </a:extLst>
            </p:cNvPr>
            <p:cNvSpPr txBox="1"/>
            <p:nvPr/>
          </p:nvSpPr>
          <p:spPr>
            <a:xfrm>
              <a:off x="9583217" y="2611976"/>
              <a:ext cx="1391964" cy="307777"/>
            </a:xfrm>
            <a:prstGeom prst="rect">
              <a:avLst/>
            </a:prstGeom>
            <a:noFill/>
          </p:spPr>
          <p:txBody>
            <a:bodyPr wrap="square">
              <a:spAutoFit/>
            </a:bodyPr>
            <a:lstStyle/>
            <a:p>
              <a:r>
                <a:rPr lang="en-US" altLang="zh-CN" sz="1400" dirty="0">
                  <a:latin typeface="Consolas" panose="020B0609020204030204" pitchFamily="49" charset="0"/>
                  <a:cs typeface="Times New Roman" panose="02020603050405020304" pitchFamily="18" charset="0"/>
                </a:rPr>
                <a:t>Public Data</a:t>
              </a:r>
              <a:endParaRPr lang="zh-CN" altLang="en-US" sz="1400" dirty="0">
                <a:latin typeface="Consolas" panose="020B0609020204030204" pitchFamily="49" charset="0"/>
                <a:cs typeface="Times New Roman" panose="02020603050405020304" pitchFamily="18" charset="0"/>
              </a:endParaRPr>
            </a:p>
          </p:txBody>
        </p:sp>
        <p:cxnSp>
          <p:nvCxnSpPr>
            <p:cNvPr id="113" name="直接箭头连接符 112">
              <a:extLst>
                <a:ext uri="{FF2B5EF4-FFF2-40B4-BE49-F238E27FC236}">
                  <a16:creationId xmlns:a16="http://schemas.microsoft.com/office/drawing/2014/main" id="{39B011DB-3B46-E2B9-2605-A3044955C65F}"/>
                </a:ext>
              </a:extLst>
            </p:cNvPr>
            <p:cNvCxnSpPr>
              <a:cxnSpLocks/>
              <a:endCxn id="116" idx="1"/>
            </p:cNvCxnSpPr>
            <p:nvPr/>
          </p:nvCxnSpPr>
          <p:spPr>
            <a:xfrm>
              <a:off x="10511122" y="2312218"/>
              <a:ext cx="29698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4A8698AC-3D78-9972-6769-0E472C7FCB11}"/>
                </a:ext>
              </a:extLst>
            </p:cNvPr>
            <p:cNvSpPr txBox="1"/>
            <p:nvPr/>
          </p:nvSpPr>
          <p:spPr>
            <a:xfrm>
              <a:off x="10808105" y="2050608"/>
              <a:ext cx="785986" cy="523220"/>
            </a:xfrm>
            <a:prstGeom prst="rect">
              <a:avLst/>
            </a:prstGeom>
            <a:noFill/>
            <a:ln w="28575">
              <a:solidFill>
                <a:schemeClr val="tx1"/>
              </a:solidFill>
              <a:prstDash val="sysDot"/>
            </a:ln>
          </p:spPr>
          <p:txBody>
            <a:bodyPr wrap="square" rtlCol="0">
              <a:spAutoFit/>
            </a:bodyPr>
            <a:lstStyle>
              <a:defPPr>
                <a:defRPr lang="en-US"/>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dirty="0"/>
                <a:t>Text Chunks</a:t>
              </a:r>
              <a:endParaRPr lang="zh-CN" altLang="en-US" dirty="0"/>
            </a:p>
          </p:txBody>
        </p:sp>
      </p:grpSp>
      <p:sp>
        <p:nvSpPr>
          <p:cNvPr id="139" name="文本框 138">
            <a:extLst>
              <a:ext uri="{FF2B5EF4-FFF2-40B4-BE49-F238E27FC236}">
                <a16:creationId xmlns:a16="http://schemas.microsoft.com/office/drawing/2014/main" id="{05131F49-759E-9214-3BEC-52BC766FBC87}"/>
              </a:ext>
            </a:extLst>
          </p:cNvPr>
          <p:cNvSpPr txBox="1"/>
          <p:nvPr/>
        </p:nvSpPr>
        <p:spPr>
          <a:xfrm>
            <a:off x="314339" y="1837102"/>
            <a:ext cx="2591990" cy="1631216"/>
          </a:xfrm>
          <a:prstGeom prst="rect">
            <a:avLst/>
          </a:prstGeom>
          <a:noFill/>
        </p:spPr>
        <p:txBody>
          <a:bodyPr wrap="square">
            <a:spAutoFit/>
          </a:bodyPr>
          <a:lstStyle/>
          <a:p>
            <a:pPr marL="342900" indent="-342900" algn="l">
              <a:buFont typeface="+mj-lt"/>
              <a:buAutoNum type="arabicPeriod"/>
            </a:pPr>
            <a:r>
              <a:rPr lang="en-US" altLang="zh-CN" sz="2000" dirty="0"/>
              <a:t>Identify the domain</a:t>
            </a:r>
          </a:p>
          <a:p>
            <a:pPr marL="342900" indent="-342900" algn="l">
              <a:buFont typeface="+mj-lt"/>
              <a:buAutoNum type="arabicPeriod"/>
            </a:pPr>
            <a:r>
              <a:rPr lang="en-US" altLang="zh-CN" sz="2000" dirty="0"/>
              <a:t>Identify the entity</a:t>
            </a:r>
            <a:endParaRPr lang="en-US" altLang="zh-CN" sz="2000" b="0" i="0" u="none" strike="noStrike" baseline="0" dirty="0">
              <a:latin typeface="LinLibertineT"/>
            </a:endParaRPr>
          </a:p>
          <a:p>
            <a:pPr marL="342900" indent="-342900" algn="l">
              <a:buFont typeface="+mj-lt"/>
              <a:buAutoNum type="arabicPeriod"/>
            </a:pPr>
            <a:r>
              <a:rPr lang="en-US" altLang="zh-CN" sz="2000" dirty="0"/>
              <a:t>Index from collected public data</a:t>
            </a:r>
          </a:p>
        </p:txBody>
      </p:sp>
      <p:sp>
        <p:nvSpPr>
          <p:cNvPr id="142" name="文本框 141">
            <a:extLst>
              <a:ext uri="{FF2B5EF4-FFF2-40B4-BE49-F238E27FC236}">
                <a16:creationId xmlns:a16="http://schemas.microsoft.com/office/drawing/2014/main" id="{AC6BE990-1F07-1CD9-41B1-DA35DA91CF51}"/>
              </a:ext>
            </a:extLst>
          </p:cNvPr>
          <p:cNvSpPr txBox="1"/>
          <p:nvPr/>
        </p:nvSpPr>
        <p:spPr>
          <a:xfrm>
            <a:off x="469293" y="3442576"/>
            <a:ext cx="4065320" cy="2893100"/>
          </a:xfrm>
          <a:prstGeom prst="rect">
            <a:avLst/>
          </a:prstGeom>
          <a:noFill/>
          <a:ln w="28575">
            <a:solidFill>
              <a:schemeClr val="tx1"/>
            </a:solidFill>
            <a:prstDash val="sysDot"/>
          </a:ln>
        </p:spPr>
        <p:txBody>
          <a:bodyPr wrap="square" rtlCol="0">
            <a:spAutoFit/>
          </a:bodyPr>
          <a:lstStyle>
            <a:defPPr>
              <a:defRPr lang="zh-CN"/>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b="1" i="1" dirty="0"/>
              <a:t>You are an assistant expert in movie, sports, finance and music fields.</a:t>
            </a:r>
          </a:p>
          <a:p>
            <a:endParaRPr lang="en-US" altLang="zh-CN" b="1" i="1" dirty="0"/>
          </a:p>
          <a:p>
            <a:r>
              <a:rPr lang="en-US" altLang="zh-CN" dirty="0"/>
              <a:t>Please judge which category the query belongs to, without answering the query. You can only and must output one word in (movie, sports, finance, music).</a:t>
            </a:r>
          </a:p>
          <a:p>
            <a:endParaRPr lang="en-US" altLang="zh-CN" dirty="0"/>
          </a:p>
          <a:p>
            <a:r>
              <a:rPr lang="en-US" altLang="zh-CN" dirty="0"/>
              <a:t>If the question doesn’t belong to movie, sports, finance, music,</a:t>
            </a:r>
          </a:p>
          <a:p>
            <a:r>
              <a:rPr lang="en-US" altLang="zh-CN" dirty="0"/>
              <a:t>please answer other.</a:t>
            </a:r>
          </a:p>
          <a:p>
            <a:r>
              <a:rPr lang="en-US" altLang="zh-CN" dirty="0"/>
              <a:t>Question: {query}</a:t>
            </a:r>
          </a:p>
          <a:p>
            <a:r>
              <a:rPr lang="en-US" altLang="zh-CN" dirty="0"/>
              <a:t>Answer:</a:t>
            </a:r>
            <a:endParaRPr lang="zh-CN" altLang="en-US" dirty="0"/>
          </a:p>
        </p:txBody>
      </p:sp>
      <p:sp>
        <p:nvSpPr>
          <p:cNvPr id="144" name="文本框 143">
            <a:extLst>
              <a:ext uri="{FF2B5EF4-FFF2-40B4-BE49-F238E27FC236}">
                <a16:creationId xmlns:a16="http://schemas.microsoft.com/office/drawing/2014/main" id="{A3C141CA-29D2-7882-AF8C-D5C3020EC292}"/>
              </a:ext>
            </a:extLst>
          </p:cNvPr>
          <p:cNvSpPr txBox="1"/>
          <p:nvPr/>
        </p:nvSpPr>
        <p:spPr>
          <a:xfrm>
            <a:off x="2822047" y="5966344"/>
            <a:ext cx="1712566" cy="369332"/>
          </a:xfrm>
          <a:prstGeom prst="rect">
            <a:avLst/>
          </a:prstGeom>
          <a:noFill/>
        </p:spPr>
        <p:txBody>
          <a:bodyPr wrap="square">
            <a:spAutoFit/>
          </a:bodyPr>
          <a:lstStyle/>
          <a:p>
            <a:r>
              <a:rPr lang="en-US" altLang="zh-CN" dirty="0"/>
              <a:t>Domain prompt</a:t>
            </a:r>
            <a:endParaRPr lang="zh-CN" altLang="en-US" dirty="0"/>
          </a:p>
        </p:txBody>
      </p:sp>
      <p:sp>
        <p:nvSpPr>
          <p:cNvPr id="145" name="文本框 144">
            <a:extLst>
              <a:ext uri="{FF2B5EF4-FFF2-40B4-BE49-F238E27FC236}">
                <a16:creationId xmlns:a16="http://schemas.microsoft.com/office/drawing/2014/main" id="{C0609875-18B2-D874-E0E2-A740DC005B1F}"/>
              </a:ext>
            </a:extLst>
          </p:cNvPr>
          <p:cNvSpPr txBox="1"/>
          <p:nvPr/>
        </p:nvSpPr>
        <p:spPr>
          <a:xfrm>
            <a:off x="5171200" y="3411799"/>
            <a:ext cx="6778017" cy="3108543"/>
          </a:xfrm>
          <a:prstGeom prst="rect">
            <a:avLst/>
          </a:prstGeom>
          <a:noFill/>
          <a:ln w="28575">
            <a:solidFill>
              <a:schemeClr val="tx1"/>
            </a:solidFill>
            <a:prstDash val="sysDot"/>
          </a:ln>
        </p:spPr>
        <p:txBody>
          <a:bodyPr wrap="square" rtlCol="0">
            <a:spAutoFit/>
          </a:bodyPr>
          <a:lstStyle>
            <a:defPPr>
              <a:defRPr lang="zh-CN"/>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b="1" i="1" dirty="0"/>
              <a:t>You are a helpful and honest assistant. Please, respond concisely and truthfully in {</a:t>
            </a:r>
            <a:r>
              <a:rPr lang="en-US" altLang="zh-CN" b="1" i="1" dirty="0" err="1"/>
              <a:t>token_limit</a:t>
            </a:r>
            <a:r>
              <a:rPr lang="en-US" altLang="zh-CN" b="1" i="1" dirty="0"/>
              <a:t>} words or less. If you are not sure about the query, answer I don't know. There is no need to explain the reasoning behind your answers.</a:t>
            </a:r>
          </a:p>
          <a:p>
            <a:endParaRPr lang="en-US" altLang="zh-CN" b="1" i="1" dirty="0"/>
          </a:p>
          <a:p>
            <a:r>
              <a:rPr lang="en-US" altLang="zh-CN" i="1" dirty="0"/>
              <a:t>Given a query about movies, return the title of each movie in below formats. If multiple movie names are involved, connect with '&amp;&amp;’.</a:t>
            </a:r>
          </a:p>
          <a:p>
            <a:r>
              <a:rPr lang="en-US" altLang="zh-CN" i="1" dirty="0"/>
              <a:t>#Examples:</a:t>
            </a:r>
          </a:p>
          <a:p>
            <a:r>
              <a:rPr lang="en-US" altLang="zh-CN" i="1" dirty="0"/>
              <a:t>Question:  which movie was created first, a walk to remember or the notebook?</a:t>
            </a:r>
          </a:p>
          <a:p>
            <a:r>
              <a:rPr lang="en-US" altLang="zh-CN" i="1" dirty="0"/>
              <a:t>Answer:    a walk to remember &amp;&amp; the notebook</a:t>
            </a:r>
          </a:p>
          <a:p>
            <a:r>
              <a:rPr lang="en-US" altLang="zh-CN" i="1" dirty="0"/>
              <a:t>#Query:</a:t>
            </a:r>
          </a:p>
          <a:p>
            <a:r>
              <a:rPr lang="en-US" altLang="zh-CN" i="1" dirty="0"/>
              <a:t>Question: {</a:t>
            </a:r>
            <a:r>
              <a:rPr lang="en-US" altLang="zh-CN" i="1" dirty="0" err="1"/>
              <a:t>query_str</a:t>
            </a:r>
            <a:r>
              <a:rPr lang="en-US" altLang="zh-CN" i="1" dirty="0"/>
              <a:t>}</a:t>
            </a:r>
          </a:p>
          <a:p>
            <a:r>
              <a:rPr lang="en-US" altLang="zh-CN" i="1" dirty="0"/>
              <a:t>Answer:</a:t>
            </a:r>
            <a:endParaRPr lang="zh-CN" altLang="en-US" i="1" dirty="0"/>
          </a:p>
        </p:txBody>
      </p:sp>
      <p:sp>
        <p:nvSpPr>
          <p:cNvPr id="146" name="文本框 145">
            <a:extLst>
              <a:ext uri="{FF2B5EF4-FFF2-40B4-BE49-F238E27FC236}">
                <a16:creationId xmlns:a16="http://schemas.microsoft.com/office/drawing/2014/main" id="{AB15AC58-B0FF-9D65-066F-6C90547248E4}"/>
              </a:ext>
            </a:extLst>
          </p:cNvPr>
          <p:cNvSpPr txBox="1"/>
          <p:nvPr/>
        </p:nvSpPr>
        <p:spPr>
          <a:xfrm>
            <a:off x="9987337" y="6151010"/>
            <a:ext cx="1712566" cy="369332"/>
          </a:xfrm>
          <a:prstGeom prst="rect">
            <a:avLst/>
          </a:prstGeom>
          <a:noFill/>
        </p:spPr>
        <p:txBody>
          <a:bodyPr wrap="square">
            <a:spAutoFit/>
          </a:bodyPr>
          <a:lstStyle/>
          <a:p>
            <a:r>
              <a:rPr lang="en-US" altLang="zh-CN" dirty="0"/>
              <a:t>Entity Prompt</a:t>
            </a:r>
          </a:p>
        </p:txBody>
      </p:sp>
    </p:spTree>
    <p:extLst>
      <p:ext uri="{BB962C8B-B14F-4D97-AF65-F5344CB8AC3E}">
        <p14:creationId xmlns:p14="http://schemas.microsoft.com/office/powerpoint/2010/main" val="1387404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Solution to Task #1</a:t>
            </a:r>
          </a:p>
        </p:txBody>
      </p:sp>
      <p:sp>
        <p:nvSpPr>
          <p:cNvPr id="4" name="灯片编号占位符 3">
            <a:extLst>
              <a:ext uri="{FF2B5EF4-FFF2-40B4-BE49-F238E27FC236}">
                <a16:creationId xmlns:a16="http://schemas.microsoft.com/office/drawing/2014/main" id="{547BF0C5-95D2-48D1-BEB4-617D055DBC0A}"/>
              </a:ext>
            </a:extLst>
          </p:cNvPr>
          <p:cNvSpPr>
            <a:spLocks noGrp="1"/>
          </p:cNvSpPr>
          <p:nvPr>
            <p:ph type="sldNum" sz="quarter" idx="12"/>
          </p:nvPr>
        </p:nvSpPr>
        <p:spPr/>
        <p:txBody>
          <a:bodyPr/>
          <a:lstStyle/>
          <a:p>
            <a:fld id="{C992F36D-79C7-9E48-BB95-EECC689E89CC}" type="slidenum">
              <a:rPr kumimoji="1" lang="zh-CN" altLang="en-US" smtClean="0"/>
              <a:pPr/>
              <a:t>7</a:t>
            </a:fld>
            <a:endParaRPr kumimoji="1" lang="zh-CN" altLang="en-US"/>
          </a:p>
        </p:txBody>
      </p:sp>
      <p:sp>
        <p:nvSpPr>
          <p:cNvPr id="49" name="文本框 48">
            <a:extLst>
              <a:ext uri="{FF2B5EF4-FFF2-40B4-BE49-F238E27FC236}">
                <a16:creationId xmlns:a16="http://schemas.microsoft.com/office/drawing/2014/main" id="{79D125F9-A759-8574-A0F9-A4A76C76E70A}"/>
              </a:ext>
            </a:extLst>
          </p:cNvPr>
          <p:cNvSpPr txBox="1"/>
          <p:nvPr/>
        </p:nvSpPr>
        <p:spPr>
          <a:xfrm>
            <a:off x="486588" y="1065839"/>
            <a:ext cx="2831681" cy="461665"/>
          </a:xfrm>
          <a:prstGeom prst="rect">
            <a:avLst/>
          </a:prstGeom>
          <a:noFill/>
        </p:spPr>
        <p:txBody>
          <a:bodyPr wrap="square">
            <a:spAutoFit/>
          </a:bodyPr>
          <a:lstStyle/>
          <a:p>
            <a:pPr algn="l"/>
            <a:r>
              <a:rPr lang="en-US" altLang="zh-CN" sz="2400" b="1" i="0" u="none" strike="noStrike" baseline="0" dirty="0">
                <a:solidFill>
                  <a:srgbClr val="820101"/>
                </a:solidFill>
              </a:rPr>
              <a:t>Tuned LLM</a:t>
            </a:r>
          </a:p>
        </p:txBody>
      </p:sp>
      <p:sp>
        <p:nvSpPr>
          <p:cNvPr id="5" name="文本框 4">
            <a:extLst>
              <a:ext uri="{FF2B5EF4-FFF2-40B4-BE49-F238E27FC236}">
                <a16:creationId xmlns:a16="http://schemas.microsoft.com/office/drawing/2014/main" id="{DAB9604E-125E-7BD7-6A43-AB0BD7E49618}"/>
              </a:ext>
            </a:extLst>
          </p:cNvPr>
          <p:cNvSpPr txBox="1"/>
          <p:nvPr/>
        </p:nvSpPr>
        <p:spPr>
          <a:xfrm>
            <a:off x="486588" y="1586613"/>
            <a:ext cx="6885762" cy="2585323"/>
          </a:xfrm>
          <a:prstGeom prst="rect">
            <a:avLst/>
          </a:prstGeom>
          <a:noFill/>
        </p:spPr>
        <p:txBody>
          <a:bodyPr wrap="square">
            <a:spAutoFit/>
          </a:bodyPr>
          <a:lstStyle/>
          <a:p>
            <a:pPr algn="l"/>
            <a:r>
              <a:rPr lang="en-US" altLang="zh-CN" sz="2200" b="0" i="0" u="none" baseline="0" dirty="0"/>
              <a:t>Three significant improvements</a:t>
            </a:r>
            <a:r>
              <a:rPr lang="en-US" altLang="zh-CN" sz="2200" b="0" i="0" u="none" strike="noStrike" baseline="0" dirty="0">
                <a:latin typeface="LinLibertineT"/>
              </a:rPr>
              <a:t>:</a:t>
            </a:r>
            <a:endParaRPr lang="en-US" altLang="zh-CN" sz="2200" b="0" i="0" u="none" strike="noStrike" baseline="0" dirty="0"/>
          </a:p>
          <a:p>
            <a:pPr marL="342900" indent="-342900" algn="l">
              <a:buFont typeface="Arial" panose="020B0604020202020204" pitchFamily="34" charset="0"/>
              <a:buChar char="•"/>
            </a:pPr>
            <a:r>
              <a:rPr lang="en-US" altLang="zh-CN" sz="2000" b="0" i="0" u="none" strike="noStrike" baseline="0" dirty="0"/>
              <a:t>The </a:t>
            </a:r>
            <a:r>
              <a:rPr lang="en-US" altLang="zh-CN" sz="2000" b="1" i="0" u="none" strike="noStrike" baseline="0" dirty="0">
                <a:solidFill>
                  <a:srgbClr val="820101"/>
                </a:solidFill>
              </a:rPr>
              <a:t>answer style </a:t>
            </a:r>
            <a:r>
              <a:rPr lang="en-US" altLang="zh-CN" sz="2000" b="0" i="0" u="none" strike="noStrike" baseline="0" dirty="0"/>
              <a:t>becomes closer to the </a:t>
            </a:r>
            <a:r>
              <a:rPr lang="en-US" altLang="zh-CN" sz="2000" b="1" i="0" u="none" strike="noStrike" baseline="0" dirty="0">
                <a:solidFill>
                  <a:srgbClr val="820101"/>
                </a:solidFill>
              </a:rPr>
              <a:t>short and direct </a:t>
            </a:r>
            <a:r>
              <a:rPr lang="en-US" altLang="zh-CN" sz="2000" b="0" i="0" u="none" strike="noStrike" baseline="0" dirty="0"/>
              <a:t>answer as the ground truth answers, making it harder for the LLM to generate hallucinations during reasoning</a:t>
            </a:r>
          </a:p>
          <a:p>
            <a:pPr marL="342900" indent="-342900" algn="l">
              <a:buFont typeface="Arial" panose="020B0604020202020204" pitchFamily="34" charset="0"/>
              <a:buChar char="•"/>
            </a:pPr>
            <a:r>
              <a:rPr lang="en-US" altLang="zh-CN" sz="2000" b="0" i="0" u="none" strike="noStrike" baseline="0" dirty="0"/>
              <a:t>The LLM can </a:t>
            </a:r>
            <a:r>
              <a:rPr lang="en-US" altLang="zh-CN" sz="2000" i="0" u="none" strike="noStrike" baseline="0" dirty="0"/>
              <a:t>judge the </a:t>
            </a:r>
            <a:r>
              <a:rPr lang="en-US" altLang="zh-CN" sz="2000" b="1" i="0" u="none" strike="noStrike" baseline="0" dirty="0">
                <a:solidFill>
                  <a:srgbClr val="820101"/>
                </a:solidFill>
              </a:rPr>
              <a:t>"</a:t>
            </a:r>
            <a:r>
              <a:rPr lang="en-US" altLang="zh-CN" sz="2000" b="1" i="0" u="none" strike="noStrike" baseline="0" dirty="0" err="1">
                <a:solidFill>
                  <a:srgbClr val="820101"/>
                </a:solidFill>
              </a:rPr>
              <a:t>i</a:t>
            </a:r>
            <a:r>
              <a:rPr lang="en-US" altLang="zh-CN" sz="2000" b="1" i="0" u="none" strike="noStrike" baseline="0" dirty="0">
                <a:solidFill>
                  <a:srgbClr val="820101"/>
                </a:solidFill>
              </a:rPr>
              <a:t> don’t know" case </a:t>
            </a:r>
            <a:r>
              <a:rPr lang="en-US" altLang="zh-CN" sz="2000" b="0" i="0" u="none" strike="noStrike" baseline="0" dirty="0"/>
              <a:t>more accurately, leading to a better result</a:t>
            </a:r>
          </a:p>
          <a:p>
            <a:pPr marL="342900" indent="-342900" algn="l">
              <a:buFont typeface="Arial" panose="020B0604020202020204" pitchFamily="34" charset="0"/>
              <a:buChar char="•"/>
            </a:pPr>
            <a:r>
              <a:rPr lang="en-US" altLang="zh-CN" sz="2000" dirty="0"/>
              <a:t>T</a:t>
            </a:r>
            <a:r>
              <a:rPr lang="en-US" altLang="zh-CN" sz="2000" b="0" i="0" u="none" strike="noStrike" baseline="0" dirty="0"/>
              <a:t>he LLM can deal with some </a:t>
            </a:r>
            <a:r>
              <a:rPr lang="en-US" altLang="zh-CN" sz="2000" b="1" i="0" u="none" strike="noStrike" baseline="0" dirty="0">
                <a:solidFill>
                  <a:srgbClr val="820101"/>
                </a:solidFill>
              </a:rPr>
              <a:t>false premise cases</a:t>
            </a:r>
            <a:r>
              <a:rPr lang="en-US" altLang="zh-CN" sz="2000" b="0" i="0" u="none" strike="noStrike" baseline="0" dirty="0"/>
              <a:t>, saving many points</a:t>
            </a:r>
            <a:endParaRPr lang="zh-CN" altLang="en-US" sz="2000" dirty="0"/>
          </a:p>
        </p:txBody>
      </p:sp>
      <p:sp>
        <p:nvSpPr>
          <p:cNvPr id="94" name="文本框 93">
            <a:extLst>
              <a:ext uri="{FF2B5EF4-FFF2-40B4-BE49-F238E27FC236}">
                <a16:creationId xmlns:a16="http://schemas.microsoft.com/office/drawing/2014/main" id="{9DBA117C-F4DC-E7DA-FCA1-DDEB9B52227F}"/>
              </a:ext>
            </a:extLst>
          </p:cNvPr>
          <p:cNvSpPr txBox="1"/>
          <p:nvPr/>
        </p:nvSpPr>
        <p:spPr>
          <a:xfrm>
            <a:off x="1371600" y="6176559"/>
            <a:ext cx="4418325" cy="338554"/>
          </a:xfrm>
          <a:prstGeom prst="rect">
            <a:avLst/>
          </a:prstGeom>
          <a:ln w="19050">
            <a:noFill/>
            <a:tailEnd type="triangle" w="lg" len="lg"/>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n-US" altLang="zh-CN" sz="1600" b="0" i="0" u="none" strike="noStrike" baseline="0" dirty="0"/>
              <a:t>Figure 6: Illustration of how to </a:t>
            </a:r>
            <a:r>
              <a:rPr lang="en-US" altLang="zh-CN" sz="1600" dirty="0"/>
              <a:t>generate the labels</a:t>
            </a:r>
            <a:r>
              <a:rPr lang="en-US" altLang="zh-CN" sz="1600" b="0" i="0" u="none" strike="noStrike" baseline="0" dirty="0"/>
              <a:t> </a:t>
            </a:r>
            <a:endParaRPr lang="zh-CN" altLang="en-US" sz="1600" dirty="0"/>
          </a:p>
        </p:txBody>
      </p:sp>
      <p:pic>
        <p:nvPicPr>
          <p:cNvPr id="96" name="图片 95">
            <a:extLst>
              <a:ext uri="{FF2B5EF4-FFF2-40B4-BE49-F238E27FC236}">
                <a16:creationId xmlns:a16="http://schemas.microsoft.com/office/drawing/2014/main" id="{A8A6B81A-DCF0-FBC3-BC5D-031346C82F3C}"/>
              </a:ext>
            </a:extLst>
          </p:cNvPr>
          <p:cNvPicPr>
            <a:picLocks noChangeAspect="1"/>
          </p:cNvPicPr>
          <p:nvPr/>
        </p:nvPicPr>
        <p:blipFill>
          <a:blip r:embed="rId3"/>
          <a:stretch>
            <a:fillRect/>
          </a:stretch>
        </p:blipFill>
        <p:spPr>
          <a:xfrm>
            <a:off x="430049" y="4329912"/>
            <a:ext cx="6737952" cy="1704000"/>
          </a:xfrm>
          <a:prstGeom prst="rect">
            <a:avLst/>
          </a:prstGeom>
          <a:ln>
            <a:solidFill>
              <a:schemeClr val="tx1"/>
            </a:solidFill>
          </a:ln>
        </p:spPr>
      </p:pic>
      <p:sp>
        <p:nvSpPr>
          <p:cNvPr id="97" name="文本框 96">
            <a:extLst>
              <a:ext uri="{FF2B5EF4-FFF2-40B4-BE49-F238E27FC236}">
                <a16:creationId xmlns:a16="http://schemas.microsoft.com/office/drawing/2014/main" id="{A1755912-CB90-C7EC-03C3-DB5180735163}"/>
              </a:ext>
            </a:extLst>
          </p:cNvPr>
          <p:cNvSpPr txBox="1"/>
          <p:nvPr/>
        </p:nvSpPr>
        <p:spPr>
          <a:xfrm>
            <a:off x="7486650" y="922072"/>
            <a:ext cx="4629149" cy="2893100"/>
          </a:xfrm>
          <a:prstGeom prst="rect">
            <a:avLst/>
          </a:prstGeom>
          <a:noFill/>
          <a:ln w="28575">
            <a:solidFill>
              <a:schemeClr val="tx1"/>
            </a:solidFill>
            <a:prstDash val="sysDot"/>
          </a:ln>
        </p:spPr>
        <p:txBody>
          <a:bodyPr wrap="square" rtlCol="0">
            <a:spAutoFit/>
          </a:bodyPr>
          <a:lstStyle>
            <a:defPPr>
              <a:defRPr lang="zh-CN"/>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b="1" i="1" dirty="0"/>
              <a:t>You are a helpful and honest assistant. Please, respond concisely and truthfully in {</a:t>
            </a:r>
            <a:r>
              <a:rPr lang="en-US" altLang="zh-CN" b="1" i="1" dirty="0" err="1"/>
              <a:t>token_limit</a:t>
            </a:r>
            <a:r>
              <a:rPr lang="en-US" altLang="zh-CN" b="1" i="1" dirty="0"/>
              <a:t>} words or less. Now is {</a:t>
            </a:r>
            <a:r>
              <a:rPr lang="en-US" altLang="zh-CN" b="1" i="1" dirty="0" err="1"/>
              <a:t>query_time</a:t>
            </a:r>
            <a:r>
              <a:rPr lang="en-US" altLang="zh-CN" b="1" i="1" dirty="0"/>
              <a:t>}</a:t>
            </a:r>
          </a:p>
          <a:p>
            <a:endParaRPr lang="en-US" altLang="zh-CN" b="1" i="1" dirty="0"/>
          </a:p>
          <a:p>
            <a:r>
              <a:rPr lang="en-US" altLang="zh-CN" i="1" dirty="0"/>
              <a:t>Context information is below.</a:t>
            </a:r>
          </a:p>
          <a:p>
            <a:r>
              <a:rPr lang="en-US" altLang="zh-CN" i="1" dirty="0"/>
              <a:t>{</a:t>
            </a:r>
            <a:r>
              <a:rPr lang="en-US" altLang="zh-CN" i="1" dirty="0" err="1"/>
              <a:t>context_str</a:t>
            </a:r>
            <a:r>
              <a:rPr lang="en-US" altLang="zh-CN" i="1" dirty="0"/>
              <a:t>}</a:t>
            </a:r>
          </a:p>
          <a:p>
            <a:r>
              <a:rPr lang="en-US" altLang="zh-CN" i="1" dirty="0"/>
              <a:t>Given the context information and using your prior knowledge, please provide your answer in concise style. End your answer with a period. Answer the question in one line only.</a:t>
            </a:r>
          </a:p>
          <a:p>
            <a:r>
              <a:rPr lang="en-US" altLang="zh-CN" i="1" dirty="0"/>
              <a:t>Question: {</a:t>
            </a:r>
            <a:r>
              <a:rPr lang="en-US" altLang="zh-CN" i="1" dirty="0" err="1"/>
              <a:t>query_str</a:t>
            </a:r>
            <a:r>
              <a:rPr lang="en-US" altLang="zh-CN" i="1" dirty="0"/>
              <a:t>}</a:t>
            </a:r>
          </a:p>
          <a:p>
            <a:r>
              <a:rPr lang="en-US" altLang="zh-CN" i="1" dirty="0"/>
              <a:t>Answer:</a:t>
            </a:r>
            <a:endParaRPr lang="zh-CN" altLang="en-US" i="1" dirty="0"/>
          </a:p>
        </p:txBody>
      </p:sp>
      <p:grpSp>
        <p:nvGrpSpPr>
          <p:cNvPr id="98" name="组合 97">
            <a:extLst>
              <a:ext uri="{FF2B5EF4-FFF2-40B4-BE49-F238E27FC236}">
                <a16:creationId xmlns:a16="http://schemas.microsoft.com/office/drawing/2014/main" id="{3AEC8FE2-9CF6-4862-39C9-B93C6D0CA7E7}"/>
              </a:ext>
            </a:extLst>
          </p:cNvPr>
          <p:cNvGrpSpPr/>
          <p:nvPr/>
        </p:nvGrpSpPr>
        <p:grpSpPr>
          <a:xfrm>
            <a:off x="982815" y="7222880"/>
            <a:ext cx="9454843" cy="2251789"/>
            <a:chOff x="528642" y="3717168"/>
            <a:chExt cx="9454843" cy="2251789"/>
          </a:xfrm>
        </p:grpSpPr>
        <p:sp>
          <p:nvSpPr>
            <p:cNvPr id="100" name="矩形: 圆角 99">
              <a:extLst>
                <a:ext uri="{FF2B5EF4-FFF2-40B4-BE49-F238E27FC236}">
                  <a16:creationId xmlns:a16="http://schemas.microsoft.com/office/drawing/2014/main" id="{354D79D4-CAA1-1632-3D35-ABEAB4D5B610}"/>
                </a:ext>
              </a:extLst>
            </p:cNvPr>
            <p:cNvSpPr/>
            <p:nvPr/>
          </p:nvSpPr>
          <p:spPr>
            <a:xfrm>
              <a:off x="528642" y="4735727"/>
              <a:ext cx="962146" cy="315954"/>
            </a:xfrm>
            <a:prstGeom prst="roundRect">
              <a:avLst/>
            </a:prstGeom>
            <a:solidFill>
              <a:schemeClr val="accent6">
                <a:lumMod val="20000"/>
                <a:lumOff val="80000"/>
              </a:schemeClr>
            </a:solidFill>
            <a:ln w="19050">
              <a:solidFill>
                <a:schemeClr val="accent6">
                  <a:lumMod val="60000"/>
                  <a:lumOff val="4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Consolas" panose="020B0609020204030204" pitchFamily="49" charset="0"/>
                  <a:cs typeface="Times New Roman" panose="02020603050405020304" pitchFamily="18" charset="0"/>
                </a:rPr>
                <a:t>Query</a:t>
              </a:r>
              <a:endParaRPr lang="zh-CN" altLang="en-US" sz="1600" dirty="0">
                <a:solidFill>
                  <a:schemeClr val="tx1"/>
                </a:solidFill>
                <a:latin typeface="Consolas" panose="020B0609020204030204" pitchFamily="49" charset="0"/>
                <a:cs typeface="Times New Roman" panose="02020603050405020304" pitchFamily="18" charset="0"/>
              </a:endParaRPr>
            </a:p>
          </p:txBody>
        </p:sp>
        <p:sp>
          <p:nvSpPr>
            <p:cNvPr id="101" name="流程图: 决策 100">
              <a:extLst>
                <a:ext uri="{FF2B5EF4-FFF2-40B4-BE49-F238E27FC236}">
                  <a16:creationId xmlns:a16="http://schemas.microsoft.com/office/drawing/2014/main" id="{BF82A33B-6E35-5E5D-9B47-C24A628CF0A2}"/>
                </a:ext>
              </a:extLst>
            </p:cNvPr>
            <p:cNvSpPr/>
            <p:nvPr/>
          </p:nvSpPr>
          <p:spPr>
            <a:xfrm>
              <a:off x="2338488" y="4648669"/>
              <a:ext cx="504825" cy="490070"/>
            </a:xfrm>
            <a:prstGeom prst="flowChartDecision">
              <a:avLst/>
            </a:prstGeom>
            <a:solidFill>
              <a:schemeClr val="accent1">
                <a:lumMod val="40000"/>
                <a:lumOff val="60000"/>
              </a:schemeClr>
            </a:solidFill>
            <a:ln w="381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sz="1600" dirty="0">
                <a:solidFill>
                  <a:schemeClr val="tx1"/>
                </a:solidFill>
                <a:latin typeface="Consolas" panose="020B0609020204030204" pitchFamily="49" charset="0"/>
                <a:cs typeface="Times New Roman" panose="02020603050405020304" pitchFamily="18" charset="0"/>
              </a:endParaRPr>
            </a:p>
          </p:txBody>
        </p:sp>
        <p:sp>
          <p:nvSpPr>
            <p:cNvPr id="103" name="文本框 102">
              <a:extLst>
                <a:ext uri="{FF2B5EF4-FFF2-40B4-BE49-F238E27FC236}">
                  <a16:creationId xmlns:a16="http://schemas.microsoft.com/office/drawing/2014/main" id="{B1E15F2B-5A86-6D29-6C6D-768F3CF2EEAD}"/>
                </a:ext>
              </a:extLst>
            </p:cNvPr>
            <p:cNvSpPr txBox="1"/>
            <p:nvPr/>
          </p:nvSpPr>
          <p:spPr>
            <a:xfrm>
              <a:off x="1817883" y="3983503"/>
              <a:ext cx="1850634" cy="646331"/>
            </a:xfrm>
            <a:prstGeom prst="rect">
              <a:avLst/>
            </a:prstGeom>
            <a:noFill/>
          </p:spPr>
          <p:txBody>
            <a:bodyPr wrap="square">
              <a:spAutoFit/>
            </a:bodyPr>
            <a:lstStyle/>
            <a:p>
              <a:r>
                <a:rPr lang="en-US" altLang="zh-CN" dirty="0"/>
                <a:t>whether the problem is invalid</a:t>
              </a:r>
              <a:endParaRPr lang="zh-CN" altLang="en-US" dirty="0"/>
            </a:p>
          </p:txBody>
        </p:sp>
        <p:cxnSp>
          <p:nvCxnSpPr>
            <p:cNvPr id="104" name="直接箭头连接符 103">
              <a:extLst>
                <a:ext uri="{FF2B5EF4-FFF2-40B4-BE49-F238E27FC236}">
                  <a16:creationId xmlns:a16="http://schemas.microsoft.com/office/drawing/2014/main" id="{871DC5EF-BD12-4073-EAC6-3EF883C8B6D7}"/>
                </a:ext>
              </a:extLst>
            </p:cNvPr>
            <p:cNvCxnSpPr>
              <a:cxnSpLocks/>
            </p:cNvCxnSpPr>
            <p:nvPr/>
          </p:nvCxnSpPr>
          <p:spPr>
            <a:xfrm>
              <a:off x="1490788" y="4893704"/>
              <a:ext cx="84770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646B18CA-0D5E-1BD9-D4B4-5A6794C9A965}"/>
                </a:ext>
              </a:extLst>
            </p:cNvPr>
            <p:cNvCxnSpPr>
              <a:cxnSpLocks/>
            </p:cNvCxnSpPr>
            <p:nvPr/>
          </p:nvCxnSpPr>
          <p:spPr>
            <a:xfrm flipV="1">
              <a:off x="2843313" y="4886542"/>
              <a:ext cx="847700" cy="1432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6" name="流程图: 终止 105">
              <a:extLst>
                <a:ext uri="{FF2B5EF4-FFF2-40B4-BE49-F238E27FC236}">
                  <a16:creationId xmlns:a16="http://schemas.microsoft.com/office/drawing/2014/main" id="{A2C4BDC3-8C0F-EDCF-1901-79D4B8AD1834}"/>
                </a:ext>
              </a:extLst>
            </p:cNvPr>
            <p:cNvSpPr/>
            <p:nvPr/>
          </p:nvSpPr>
          <p:spPr>
            <a:xfrm>
              <a:off x="1844927" y="5462545"/>
              <a:ext cx="1491945" cy="506412"/>
            </a:xfrm>
            <a:prstGeom prst="flowChartTerminator">
              <a:avLst/>
            </a:prstGeom>
            <a:solidFill>
              <a:schemeClr val="accent2">
                <a:lumMod val="20000"/>
                <a:lumOff val="80000"/>
              </a:schemeClr>
            </a:solidFill>
            <a:ln w="19050">
              <a:solidFill>
                <a:schemeClr val="accent2">
                  <a:lumMod val="60000"/>
                  <a:lumOff val="4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Consolas" panose="020B0609020204030204" pitchFamily="49" charset="0"/>
                  <a:cs typeface="Times New Roman" panose="02020603050405020304" pitchFamily="18" charset="0"/>
                </a:rPr>
                <a:t>invalid question</a:t>
              </a:r>
              <a:endParaRPr lang="zh-CN" altLang="en-US" sz="1600" dirty="0">
                <a:solidFill>
                  <a:schemeClr val="tx1"/>
                </a:solidFill>
                <a:latin typeface="Consolas" panose="020B0609020204030204" pitchFamily="49" charset="0"/>
                <a:cs typeface="Times New Roman" panose="02020603050405020304" pitchFamily="18" charset="0"/>
              </a:endParaRPr>
            </a:p>
          </p:txBody>
        </p:sp>
        <p:sp>
          <p:nvSpPr>
            <p:cNvPr id="107" name="流程图: 过程 106">
              <a:extLst>
                <a:ext uri="{FF2B5EF4-FFF2-40B4-BE49-F238E27FC236}">
                  <a16:creationId xmlns:a16="http://schemas.microsoft.com/office/drawing/2014/main" id="{F459D6F8-F5FB-9EF6-0D51-C1DC83AF528F}"/>
                </a:ext>
              </a:extLst>
            </p:cNvPr>
            <p:cNvSpPr/>
            <p:nvPr/>
          </p:nvSpPr>
          <p:spPr>
            <a:xfrm>
              <a:off x="3691013" y="4648670"/>
              <a:ext cx="1247775" cy="490069"/>
            </a:xfrm>
            <a:prstGeom prst="flowChartProcess">
              <a:avLst/>
            </a:prstGeom>
            <a:solidFill>
              <a:schemeClr val="accent1">
                <a:lumMod val="40000"/>
                <a:lumOff val="60000"/>
              </a:schemeClr>
            </a:solidFill>
            <a:ln w="381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600" dirty="0">
                  <a:solidFill>
                    <a:schemeClr val="tx1"/>
                  </a:solidFill>
                  <a:latin typeface="Consolas" panose="020B0609020204030204" pitchFamily="49" charset="0"/>
                  <a:cs typeface="Times New Roman" panose="02020603050405020304" pitchFamily="18" charset="0"/>
                </a:rPr>
                <a:t>generate answers</a:t>
              </a:r>
              <a:endParaRPr lang="zh-CN" altLang="en-US" sz="1600" dirty="0">
                <a:solidFill>
                  <a:schemeClr val="tx1"/>
                </a:solidFill>
                <a:latin typeface="Consolas" panose="020B0609020204030204" pitchFamily="49" charset="0"/>
                <a:cs typeface="Times New Roman" panose="02020603050405020304" pitchFamily="18" charset="0"/>
              </a:endParaRPr>
            </a:p>
          </p:txBody>
        </p:sp>
        <p:sp>
          <p:nvSpPr>
            <p:cNvPr id="108" name="流程图: 决策 107">
              <a:extLst>
                <a:ext uri="{FF2B5EF4-FFF2-40B4-BE49-F238E27FC236}">
                  <a16:creationId xmlns:a16="http://schemas.microsoft.com/office/drawing/2014/main" id="{ECF83D88-8E5C-6EE2-DB3A-780F31884AE9}"/>
                </a:ext>
              </a:extLst>
            </p:cNvPr>
            <p:cNvSpPr/>
            <p:nvPr/>
          </p:nvSpPr>
          <p:spPr>
            <a:xfrm>
              <a:off x="5491213" y="4648669"/>
              <a:ext cx="504825" cy="490070"/>
            </a:xfrm>
            <a:prstGeom prst="flowChartDecision">
              <a:avLst/>
            </a:prstGeom>
            <a:solidFill>
              <a:schemeClr val="accent1">
                <a:lumMod val="40000"/>
                <a:lumOff val="60000"/>
              </a:schemeClr>
            </a:solidFill>
            <a:ln w="381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sz="1600" dirty="0">
                <a:solidFill>
                  <a:schemeClr val="tx1"/>
                </a:solidFill>
                <a:latin typeface="Consolas" panose="020B0609020204030204" pitchFamily="49" charset="0"/>
                <a:cs typeface="Times New Roman" panose="02020603050405020304" pitchFamily="18" charset="0"/>
              </a:endParaRPr>
            </a:p>
          </p:txBody>
        </p:sp>
        <p:cxnSp>
          <p:nvCxnSpPr>
            <p:cNvPr id="109" name="直接箭头连接符 108">
              <a:extLst>
                <a:ext uri="{FF2B5EF4-FFF2-40B4-BE49-F238E27FC236}">
                  <a16:creationId xmlns:a16="http://schemas.microsoft.com/office/drawing/2014/main" id="{26EE613B-D15F-8AD9-4555-9A6507586461}"/>
                </a:ext>
              </a:extLst>
            </p:cNvPr>
            <p:cNvCxnSpPr>
              <a:cxnSpLocks/>
              <a:endCxn id="108" idx="1"/>
            </p:cNvCxnSpPr>
            <p:nvPr/>
          </p:nvCxnSpPr>
          <p:spPr>
            <a:xfrm flipV="1">
              <a:off x="4938788" y="4893704"/>
              <a:ext cx="552425" cy="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F0BB2CF9-033F-93C5-ADFC-0B15CAED9461}"/>
                </a:ext>
              </a:extLst>
            </p:cNvPr>
            <p:cNvSpPr txBox="1"/>
            <p:nvPr/>
          </p:nvSpPr>
          <p:spPr>
            <a:xfrm>
              <a:off x="5100664" y="3747485"/>
              <a:ext cx="1247775" cy="923330"/>
            </a:xfrm>
            <a:prstGeom prst="rect">
              <a:avLst/>
            </a:prstGeom>
            <a:noFill/>
          </p:spPr>
          <p:txBody>
            <a:bodyPr wrap="square">
              <a:spAutoFit/>
            </a:bodyPr>
            <a:lstStyle/>
            <a:p>
              <a:r>
                <a:rPr lang="en-US" altLang="zh-CN" dirty="0"/>
                <a:t>whether the answer is right</a:t>
              </a:r>
              <a:endParaRPr lang="zh-CN" altLang="en-US" dirty="0"/>
            </a:p>
          </p:txBody>
        </p:sp>
        <p:sp>
          <p:nvSpPr>
            <p:cNvPr id="114" name="流程图: 决策 113">
              <a:extLst>
                <a:ext uri="{FF2B5EF4-FFF2-40B4-BE49-F238E27FC236}">
                  <a16:creationId xmlns:a16="http://schemas.microsoft.com/office/drawing/2014/main" id="{5EB3836A-9B12-F89C-77F6-C7804A239B58}"/>
                </a:ext>
              </a:extLst>
            </p:cNvPr>
            <p:cNvSpPr/>
            <p:nvPr/>
          </p:nvSpPr>
          <p:spPr>
            <a:xfrm>
              <a:off x="7139013" y="4648669"/>
              <a:ext cx="504825" cy="490070"/>
            </a:xfrm>
            <a:prstGeom prst="flowChartDecision">
              <a:avLst/>
            </a:prstGeom>
            <a:solidFill>
              <a:schemeClr val="accent1">
                <a:lumMod val="40000"/>
                <a:lumOff val="60000"/>
              </a:schemeClr>
            </a:solidFill>
            <a:ln w="38100">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zh-CN" altLang="en-US" sz="1600" dirty="0">
                <a:solidFill>
                  <a:schemeClr val="tx1"/>
                </a:solidFill>
                <a:latin typeface="Consolas" panose="020B0609020204030204" pitchFamily="49" charset="0"/>
                <a:cs typeface="Times New Roman" panose="02020603050405020304" pitchFamily="18" charset="0"/>
              </a:endParaRPr>
            </a:p>
          </p:txBody>
        </p:sp>
        <p:cxnSp>
          <p:nvCxnSpPr>
            <p:cNvPr id="115" name="直接箭头连接符 114">
              <a:extLst>
                <a:ext uri="{FF2B5EF4-FFF2-40B4-BE49-F238E27FC236}">
                  <a16:creationId xmlns:a16="http://schemas.microsoft.com/office/drawing/2014/main" id="{99E22E58-9145-19B2-FED5-29E8FC6DD7D2}"/>
                </a:ext>
              </a:extLst>
            </p:cNvPr>
            <p:cNvCxnSpPr>
              <a:cxnSpLocks/>
              <a:stCxn id="108" idx="3"/>
            </p:cNvCxnSpPr>
            <p:nvPr/>
          </p:nvCxnSpPr>
          <p:spPr>
            <a:xfrm>
              <a:off x="5996038" y="4893704"/>
              <a:ext cx="1142975"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9952E244-889C-459A-1332-8ED311E4F025}"/>
                </a:ext>
              </a:extLst>
            </p:cNvPr>
            <p:cNvSpPr txBox="1"/>
            <p:nvPr/>
          </p:nvSpPr>
          <p:spPr>
            <a:xfrm>
              <a:off x="6734216" y="3717168"/>
              <a:ext cx="2624137" cy="923330"/>
            </a:xfrm>
            <a:prstGeom prst="rect">
              <a:avLst/>
            </a:prstGeom>
            <a:noFill/>
          </p:spPr>
          <p:txBody>
            <a:bodyPr wrap="square">
              <a:spAutoFit/>
            </a:bodyPr>
            <a:lstStyle/>
            <a:p>
              <a:r>
                <a:rPr lang="zh-CN" altLang="en-US" dirty="0"/>
                <a:t>whether the ground truth answer can be inferred from the context</a:t>
              </a:r>
            </a:p>
          </p:txBody>
        </p:sp>
        <p:sp>
          <p:nvSpPr>
            <p:cNvPr id="118" name="流程图: 终止 117">
              <a:extLst>
                <a:ext uri="{FF2B5EF4-FFF2-40B4-BE49-F238E27FC236}">
                  <a16:creationId xmlns:a16="http://schemas.microsoft.com/office/drawing/2014/main" id="{1597EE78-B1F3-4E33-61BF-EEF9DE55CCC2}"/>
                </a:ext>
              </a:extLst>
            </p:cNvPr>
            <p:cNvSpPr/>
            <p:nvPr/>
          </p:nvSpPr>
          <p:spPr>
            <a:xfrm>
              <a:off x="6151893" y="5462545"/>
              <a:ext cx="1491945" cy="506412"/>
            </a:xfrm>
            <a:prstGeom prst="flowChartTerminator">
              <a:avLst/>
            </a:prstGeom>
            <a:solidFill>
              <a:schemeClr val="accent2">
                <a:lumMod val="20000"/>
                <a:lumOff val="80000"/>
              </a:schemeClr>
            </a:solidFill>
            <a:ln w="19050">
              <a:solidFill>
                <a:schemeClr val="accent2">
                  <a:lumMod val="60000"/>
                  <a:lumOff val="4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Consolas" panose="020B0609020204030204" pitchFamily="49" charset="0"/>
                  <a:cs typeface="Times New Roman" panose="02020603050405020304" pitchFamily="18" charset="0"/>
                </a:rPr>
                <a:t>the ground truth</a:t>
              </a:r>
              <a:endParaRPr lang="zh-CN" altLang="en-US" sz="1600" dirty="0">
                <a:solidFill>
                  <a:schemeClr val="tx1"/>
                </a:solidFill>
                <a:latin typeface="Consolas" panose="020B0609020204030204" pitchFamily="49" charset="0"/>
                <a:cs typeface="Times New Roman" panose="02020603050405020304" pitchFamily="18" charset="0"/>
              </a:endParaRPr>
            </a:p>
          </p:txBody>
        </p:sp>
        <p:cxnSp>
          <p:nvCxnSpPr>
            <p:cNvPr id="119" name="直接箭头连接符 118">
              <a:extLst>
                <a:ext uri="{FF2B5EF4-FFF2-40B4-BE49-F238E27FC236}">
                  <a16:creationId xmlns:a16="http://schemas.microsoft.com/office/drawing/2014/main" id="{ABF4C397-16F8-5188-049D-4F4B7864F4EA}"/>
                </a:ext>
              </a:extLst>
            </p:cNvPr>
            <p:cNvCxnSpPr>
              <a:cxnSpLocks/>
            </p:cNvCxnSpPr>
            <p:nvPr/>
          </p:nvCxnSpPr>
          <p:spPr>
            <a:xfrm>
              <a:off x="7643838" y="4886489"/>
              <a:ext cx="847702" cy="1443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0" name="流程图: 终止 119">
              <a:extLst>
                <a:ext uri="{FF2B5EF4-FFF2-40B4-BE49-F238E27FC236}">
                  <a16:creationId xmlns:a16="http://schemas.microsoft.com/office/drawing/2014/main" id="{56956A56-9122-97D5-D1B5-C59B647A102F}"/>
                </a:ext>
              </a:extLst>
            </p:cNvPr>
            <p:cNvSpPr/>
            <p:nvPr/>
          </p:nvSpPr>
          <p:spPr>
            <a:xfrm>
              <a:off x="8491540" y="4640498"/>
              <a:ext cx="1491945" cy="506412"/>
            </a:xfrm>
            <a:prstGeom prst="flowChartTerminator">
              <a:avLst/>
            </a:prstGeom>
            <a:solidFill>
              <a:schemeClr val="accent2">
                <a:lumMod val="20000"/>
                <a:lumOff val="80000"/>
              </a:schemeClr>
            </a:solidFill>
            <a:ln w="19050">
              <a:solidFill>
                <a:schemeClr val="accent2">
                  <a:lumMod val="60000"/>
                  <a:lumOff val="4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latin typeface="Consolas" panose="020B0609020204030204" pitchFamily="49" charset="0"/>
                  <a:cs typeface="Times New Roman" panose="02020603050405020304" pitchFamily="18" charset="0"/>
                </a:rPr>
                <a:t>i</a:t>
              </a:r>
              <a:r>
                <a:rPr lang="en-US" altLang="zh-CN" sz="1600" dirty="0">
                  <a:solidFill>
                    <a:schemeClr val="tx1"/>
                  </a:solidFill>
                  <a:latin typeface="Consolas" panose="020B0609020204030204" pitchFamily="49" charset="0"/>
                  <a:cs typeface="Times New Roman" panose="02020603050405020304" pitchFamily="18" charset="0"/>
                </a:rPr>
                <a:t> don't know</a:t>
              </a:r>
              <a:endParaRPr lang="zh-CN" altLang="en-US" sz="1600" dirty="0">
                <a:solidFill>
                  <a:schemeClr val="tx1"/>
                </a:solidFill>
                <a:latin typeface="Consolas" panose="020B0609020204030204" pitchFamily="49" charset="0"/>
                <a:cs typeface="Times New Roman" panose="02020603050405020304" pitchFamily="18" charset="0"/>
              </a:endParaRPr>
            </a:p>
          </p:txBody>
        </p:sp>
        <p:cxnSp>
          <p:nvCxnSpPr>
            <p:cNvPr id="121" name="直接箭头连接符 120">
              <a:extLst>
                <a:ext uri="{FF2B5EF4-FFF2-40B4-BE49-F238E27FC236}">
                  <a16:creationId xmlns:a16="http://schemas.microsoft.com/office/drawing/2014/main" id="{9813B98D-DD05-770E-60B6-165A1DD272B7}"/>
                </a:ext>
              </a:extLst>
            </p:cNvPr>
            <p:cNvCxnSpPr>
              <a:cxnSpLocks/>
              <a:stCxn id="101" idx="2"/>
              <a:endCxn id="106" idx="0"/>
            </p:cNvCxnSpPr>
            <p:nvPr/>
          </p:nvCxnSpPr>
          <p:spPr>
            <a:xfrm flipH="1">
              <a:off x="2590900" y="5138739"/>
              <a:ext cx="1" cy="32380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2" name="连接符: 肘形 121">
              <a:extLst>
                <a:ext uri="{FF2B5EF4-FFF2-40B4-BE49-F238E27FC236}">
                  <a16:creationId xmlns:a16="http://schemas.microsoft.com/office/drawing/2014/main" id="{6458EA18-9E8D-D859-68C1-02264ABFF325}"/>
                </a:ext>
              </a:extLst>
            </p:cNvPr>
            <p:cNvCxnSpPr>
              <a:stCxn id="108" idx="2"/>
              <a:endCxn id="118" idx="0"/>
            </p:cNvCxnSpPr>
            <p:nvPr/>
          </p:nvCxnSpPr>
          <p:spPr>
            <a:xfrm rot="16200000" flipH="1">
              <a:off x="6158843" y="4723522"/>
              <a:ext cx="323806" cy="1154240"/>
            </a:xfrm>
            <a:prstGeom prst="bentConnector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3" name="连接符: 肘形 122">
              <a:extLst>
                <a:ext uri="{FF2B5EF4-FFF2-40B4-BE49-F238E27FC236}">
                  <a16:creationId xmlns:a16="http://schemas.microsoft.com/office/drawing/2014/main" id="{3E8A67F1-9152-73F3-3503-F15CB2475EDB}"/>
                </a:ext>
              </a:extLst>
            </p:cNvPr>
            <p:cNvCxnSpPr>
              <a:stCxn id="114" idx="2"/>
              <a:endCxn id="118" idx="0"/>
            </p:cNvCxnSpPr>
            <p:nvPr/>
          </p:nvCxnSpPr>
          <p:spPr>
            <a:xfrm rot="5400000">
              <a:off x="6982743" y="5053862"/>
              <a:ext cx="323806" cy="493560"/>
            </a:xfrm>
            <a:prstGeom prst="bentConnector3">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4" name="文本框 123">
              <a:extLst>
                <a:ext uri="{FF2B5EF4-FFF2-40B4-BE49-F238E27FC236}">
                  <a16:creationId xmlns:a16="http://schemas.microsoft.com/office/drawing/2014/main" id="{EA8619DD-0855-BE67-0F07-1B20F43A6700}"/>
                </a:ext>
              </a:extLst>
            </p:cNvPr>
            <p:cNvSpPr txBox="1"/>
            <p:nvPr/>
          </p:nvSpPr>
          <p:spPr>
            <a:xfrm>
              <a:off x="2208515" y="5076590"/>
              <a:ext cx="296876" cy="369332"/>
            </a:xfrm>
            <a:prstGeom prst="rect">
              <a:avLst/>
            </a:prstGeom>
            <a:noFill/>
          </p:spPr>
          <p:txBody>
            <a:bodyPr wrap="none" rtlCol="0">
              <a:spAutoFit/>
            </a:bodyPr>
            <a:lstStyle/>
            <a:p>
              <a:r>
                <a:rPr lang="en-US" altLang="zh-CN" dirty="0"/>
                <a:t>Y</a:t>
              </a:r>
              <a:endParaRPr lang="zh-CN" altLang="en-US" dirty="0"/>
            </a:p>
          </p:txBody>
        </p:sp>
        <p:sp>
          <p:nvSpPr>
            <p:cNvPr id="125" name="文本框 124">
              <a:extLst>
                <a:ext uri="{FF2B5EF4-FFF2-40B4-BE49-F238E27FC236}">
                  <a16:creationId xmlns:a16="http://schemas.microsoft.com/office/drawing/2014/main" id="{997F7750-55BD-9F15-0620-F6A61441746C}"/>
                </a:ext>
              </a:extLst>
            </p:cNvPr>
            <p:cNvSpPr txBox="1"/>
            <p:nvPr/>
          </p:nvSpPr>
          <p:spPr>
            <a:xfrm>
              <a:off x="5418975" y="5051681"/>
              <a:ext cx="296876" cy="369332"/>
            </a:xfrm>
            <a:prstGeom prst="rect">
              <a:avLst/>
            </a:prstGeom>
            <a:noFill/>
          </p:spPr>
          <p:txBody>
            <a:bodyPr wrap="none" rtlCol="0">
              <a:spAutoFit/>
            </a:bodyPr>
            <a:lstStyle/>
            <a:p>
              <a:r>
                <a:rPr lang="en-US" altLang="zh-CN" dirty="0"/>
                <a:t>Y</a:t>
              </a:r>
              <a:endParaRPr lang="zh-CN" altLang="en-US" dirty="0"/>
            </a:p>
          </p:txBody>
        </p:sp>
        <p:sp>
          <p:nvSpPr>
            <p:cNvPr id="126" name="文本框 125">
              <a:extLst>
                <a:ext uri="{FF2B5EF4-FFF2-40B4-BE49-F238E27FC236}">
                  <a16:creationId xmlns:a16="http://schemas.microsoft.com/office/drawing/2014/main" id="{76C6837F-E7A0-A67F-38F8-2BECC1025835}"/>
                </a:ext>
              </a:extLst>
            </p:cNvPr>
            <p:cNvSpPr txBox="1"/>
            <p:nvPr/>
          </p:nvSpPr>
          <p:spPr>
            <a:xfrm>
              <a:off x="7518401" y="5071785"/>
              <a:ext cx="296876" cy="369332"/>
            </a:xfrm>
            <a:prstGeom prst="rect">
              <a:avLst/>
            </a:prstGeom>
            <a:noFill/>
          </p:spPr>
          <p:txBody>
            <a:bodyPr wrap="none" rtlCol="0">
              <a:spAutoFit/>
            </a:bodyPr>
            <a:lstStyle/>
            <a:p>
              <a:r>
                <a:rPr lang="en-US" altLang="zh-CN" dirty="0"/>
                <a:t>Y</a:t>
              </a:r>
              <a:endParaRPr lang="zh-CN" altLang="en-US" dirty="0"/>
            </a:p>
          </p:txBody>
        </p:sp>
        <p:sp>
          <p:nvSpPr>
            <p:cNvPr id="127" name="文本框 126">
              <a:extLst>
                <a:ext uri="{FF2B5EF4-FFF2-40B4-BE49-F238E27FC236}">
                  <a16:creationId xmlns:a16="http://schemas.microsoft.com/office/drawing/2014/main" id="{79B88DF5-9622-229C-2AE9-734235958C96}"/>
                </a:ext>
              </a:extLst>
            </p:cNvPr>
            <p:cNvSpPr txBox="1"/>
            <p:nvPr/>
          </p:nvSpPr>
          <p:spPr>
            <a:xfrm>
              <a:off x="2899331" y="4565373"/>
              <a:ext cx="333746" cy="369332"/>
            </a:xfrm>
            <a:prstGeom prst="rect">
              <a:avLst/>
            </a:prstGeom>
            <a:noFill/>
          </p:spPr>
          <p:txBody>
            <a:bodyPr wrap="none" rtlCol="0">
              <a:spAutoFit/>
            </a:bodyPr>
            <a:lstStyle/>
            <a:p>
              <a:r>
                <a:rPr lang="en-US" altLang="zh-CN" dirty="0"/>
                <a:t>N</a:t>
              </a:r>
              <a:endParaRPr lang="zh-CN" altLang="en-US" dirty="0"/>
            </a:p>
          </p:txBody>
        </p:sp>
        <p:sp>
          <p:nvSpPr>
            <p:cNvPr id="128" name="文本框 127">
              <a:extLst>
                <a:ext uri="{FF2B5EF4-FFF2-40B4-BE49-F238E27FC236}">
                  <a16:creationId xmlns:a16="http://schemas.microsoft.com/office/drawing/2014/main" id="{96AB85A5-6F37-4F7E-5F47-10D02AA75924}"/>
                </a:ext>
              </a:extLst>
            </p:cNvPr>
            <p:cNvSpPr txBox="1"/>
            <p:nvPr/>
          </p:nvSpPr>
          <p:spPr>
            <a:xfrm>
              <a:off x="6041926" y="4565373"/>
              <a:ext cx="333746" cy="369332"/>
            </a:xfrm>
            <a:prstGeom prst="rect">
              <a:avLst/>
            </a:prstGeom>
            <a:noFill/>
          </p:spPr>
          <p:txBody>
            <a:bodyPr wrap="none" rtlCol="0">
              <a:spAutoFit/>
            </a:bodyPr>
            <a:lstStyle/>
            <a:p>
              <a:r>
                <a:rPr lang="en-US" altLang="zh-CN" dirty="0"/>
                <a:t>N</a:t>
              </a:r>
              <a:endParaRPr lang="zh-CN" altLang="en-US" dirty="0"/>
            </a:p>
          </p:txBody>
        </p:sp>
        <p:sp>
          <p:nvSpPr>
            <p:cNvPr id="129" name="文本框 128">
              <a:extLst>
                <a:ext uri="{FF2B5EF4-FFF2-40B4-BE49-F238E27FC236}">
                  <a16:creationId xmlns:a16="http://schemas.microsoft.com/office/drawing/2014/main" id="{995AF081-F3A1-49D4-8116-90DDFB75B74E}"/>
                </a:ext>
              </a:extLst>
            </p:cNvPr>
            <p:cNvSpPr txBox="1"/>
            <p:nvPr/>
          </p:nvSpPr>
          <p:spPr>
            <a:xfrm>
              <a:off x="7739429" y="4551061"/>
              <a:ext cx="333746" cy="369332"/>
            </a:xfrm>
            <a:prstGeom prst="rect">
              <a:avLst/>
            </a:prstGeom>
            <a:noFill/>
          </p:spPr>
          <p:txBody>
            <a:bodyPr wrap="none" rtlCol="0">
              <a:spAutoFit/>
            </a:bodyPr>
            <a:lstStyle/>
            <a:p>
              <a:r>
                <a:rPr lang="en-US" altLang="zh-CN" dirty="0"/>
                <a:t>N</a:t>
              </a:r>
              <a:endParaRPr lang="zh-CN" altLang="en-US" dirty="0"/>
            </a:p>
          </p:txBody>
        </p:sp>
      </p:grpSp>
      <p:sp>
        <p:nvSpPr>
          <p:cNvPr id="131" name="文本框 130">
            <a:extLst>
              <a:ext uri="{FF2B5EF4-FFF2-40B4-BE49-F238E27FC236}">
                <a16:creationId xmlns:a16="http://schemas.microsoft.com/office/drawing/2014/main" id="{C3FAA948-110E-9FFA-8DD8-E04E6B2570AB}"/>
              </a:ext>
            </a:extLst>
          </p:cNvPr>
          <p:cNvSpPr txBox="1"/>
          <p:nvPr/>
        </p:nvSpPr>
        <p:spPr>
          <a:xfrm>
            <a:off x="10016403" y="3457828"/>
            <a:ext cx="2099396" cy="369332"/>
          </a:xfrm>
          <a:prstGeom prst="rect">
            <a:avLst/>
          </a:prstGeom>
          <a:noFill/>
        </p:spPr>
        <p:txBody>
          <a:bodyPr wrap="square">
            <a:spAutoFit/>
          </a:bodyPr>
          <a:lstStyle/>
          <a:p>
            <a:r>
              <a:rPr lang="en-US" altLang="zh-CN" dirty="0"/>
              <a:t>Basic Query Prompt </a:t>
            </a:r>
          </a:p>
        </p:txBody>
      </p:sp>
      <p:sp>
        <p:nvSpPr>
          <p:cNvPr id="132" name="文本框 131">
            <a:extLst>
              <a:ext uri="{FF2B5EF4-FFF2-40B4-BE49-F238E27FC236}">
                <a16:creationId xmlns:a16="http://schemas.microsoft.com/office/drawing/2014/main" id="{AA177AA0-1BE7-8B88-1121-344A776F9ED3}"/>
              </a:ext>
            </a:extLst>
          </p:cNvPr>
          <p:cNvSpPr txBox="1"/>
          <p:nvPr/>
        </p:nvSpPr>
        <p:spPr>
          <a:xfrm>
            <a:off x="7486650" y="4065612"/>
            <a:ext cx="4616538" cy="2246769"/>
          </a:xfrm>
          <a:prstGeom prst="rect">
            <a:avLst/>
          </a:prstGeom>
          <a:noFill/>
          <a:ln w="28575">
            <a:solidFill>
              <a:schemeClr val="tx1"/>
            </a:solidFill>
            <a:prstDash val="sysDot"/>
          </a:ln>
        </p:spPr>
        <p:txBody>
          <a:bodyPr wrap="square" rtlCol="0">
            <a:spAutoFit/>
          </a:bodyPr>
          <a:lstStyle>
            <a:defPPr>
              <a:defRPr lang="zh-CN"/>
            </a:defPPr>
            <a:lvl1pPr defTabSz="457200">
              <a:defRPr sz="1400">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r>
              <a:rPr lang="en-US" altLang="zh-CN" i="1" dirty="0"/>
              <a:t>......</a:t>
            </a:r>
          </a:p>
          <a:p>
            <a:r>
              <a:rPr lang="en-US" altLang="zh-CN" i="1" dirty="0"/>
              <a:t>If the question is based on false prepositions or assumptions, output "invalid question". For example, What's the name of Taylor Swift's rap album before she transitioned to pop? (Taylor Swift didn't release any rap album.)If you are not sure about the question, output "</a:t>
            </a:r>
            <a:r>
              <a:rPr lang="en-US" altLang="zh-CN" i="1" dirty="0" err="1"/>
              <a:t>i</a:t>
            </a:r>
            <a:r>
              <a:rPr lang="en-US" altLang="zh-CN" i="1" dirty="0"/>
              <a:t> don't know".</a:t>
            </a:r>
          </a:p>
          <a:p>
            <a:r>
              <a:rPr lang="en-US" altLang="zh-CN" i="1" dirty="0"/>
              <a:t>Question: {</a:t>
            </a:r>
            <a:r>
              <a:rPr lang="en-US" altLang="zh-CN" i="1" dirty="0" err="1"/>
              <a:t>query_str</a:t>
            </a:r>
            <a:r>
              <a:rPr lang="en-US" altLang="zh-CN" i="1" dirty="0"/>
              <a:t>}</a:t>
            </a:r>
          </a:p>
          <a:p>
            <a:r>
              <a:rPr lang="en-US" altLang="zh-CN" i="1" dirty="0"/>
              <a:t>Answer:</a:t>
            </a:r>
            <a:endParaRPr lang="zh-CN" altLang="en-US" i="1" dirty="0"/>
          </a:p>
        </p:txBody>
      </p:sp>
      <p:sp>
        <p:nvSpPr>
          <p:cNvPr id="133" name="文本框 132">
            <a:extLst>
              <a:ext uri="{FF2B5EF4-FFF2-40B4-BE49-F238E27FC236}">
                <a16:creationId xmlns:a16="http://schemas.microsoft.com/office/drawing/2014/main" id="{2150C8C1-D022-C886-3C04-1FD823795E4E}"/>
              </a:ext>
            </a:extLst>
          </p:cNvPr>
          <p:cNvSpPr txBox="1"/>
          <p:nvPr/>
        </p:nvSpPr>
        <p:spPr>
          <a:xfrm>
            <a:off x="9567863" y="5976504"/>
            <a:ext cx="2624137" cy="369332"/>
          </a:xfrm>
          <a:prstGeom prst="rect">
            <a:avLst/>
          </a:prstGeom>
          <a:noFill/>
        </p:spPr>
        <p:txBody>
          <a:bodyPr wrap="square">
            <a:spAutoFit/>
          </a:bodyPr>
          <a:lstStyle/>
          <a:p>
            <a:r>
              <a:rPr lang="en-US" altLang="zh-CN" dirty="0"/>
              <a:t>Controlled  Query Prompt </a:t>
            </a:r>
          </a:p>
        </p:txBody>
      </p:sp>
    </p:spTree>
    <p:extLst>
      <p:ext uri="{BB962C8B-B14F-4D97-AF65-F5344CB8AC3E}">
        <p14:creationId xmlns:p14="http://schemas.microsoft.com/office/powerpoint/2010/main" val="403483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Solution to Task #2 and Task#3</a:t>
            </a:r>
          </a:p>
        </p:txBody>
      </p:sp>
      <p:sp>
        <p:nvSpPr>
          <p:cNvPr id="4" name="灯片编号占位符 3">
            <a:extLst>
              <a:ext uri="{FF2B5EF4-FFF2-40B4-BE49-F238E27FC236}">
                <a16:creationId xmlns:a16="http://schemas.microsoft.com/office/drawing/2014/main" id="{547BF0C5-95D2-48D1-BEB4-617D055DBC0A}"/>
              </a:ext>
            </a:extLst>
          </p:cNvPr>
          <p:cNvSpPr>
            <a:spLocks noGrp="1"/>
          </p:cNvSpPr>
          <p:nvPr>
            <p:ph type="sldNum" sz="quarter" idx="12"/>
          </p:nvPr>
        </p:nvSpPr>
        <p:spPr/>
        <p:txBody>
          <a:bodyPr/>
          <a:lstStyle/>
          <a:p>
            <a:fld id="{C992F36D-79C7-9E48-BB95-EECC689E89CC}" type="slidenum">
              <a:rPr kumimoji="1" lang="zh-CN" altLang="en-US" smtClean="0"/>
              <a:pPr/>
              <a:t>8</a:t>
            </a:fld>
            <a:endParaRPr kumimoji="1" lang="zh-CN" altLang="en-US"/>
          </a:p>
        </p:txBody>
      </p:sp>
      <p:sp>
        <p:nvSpPr>
          <p:cNvPr id="49" name="文本框 48">
            <a:extLst>
              <a:ext uri="{FF2B5EF4-FFF2-40B4-BE49-F238E27FC236}">
                <a16:creationId xmlns:a16="http://schemas.microsoft.com/office/drawing/2014/main" id="{79D125F9-A759-8574-A0F9-A4A76C76E70A}"/>
              </a:ext>
            </a:extLst>
          </p:cNvPr>
          <p:cNvSpPr txBox="1"/>
          <p:nvPr/>
        </p:nvSpPr>
        <p:spPr>
          <a:xfrm>
            <a:off x="410298" y="1160217"/>
            <a:ext cx="11534051" cy="707886"/>
          </a:xfrm>
          <a:prstGeom prst="rect">
            <a:avLst/>
          </a:prstGeom>
          <a:noFill/>
        </p:spPr>
        <p:txBody>
          <a:bodyPr wrap="square">
            <a:spAutoFit/>
          </a:bodyPr>
          <a:lstStyle/>
          <a:p>
            <a:pPr algn="l"/>
            <a:r>
              <a:rPr lang="en-US" altLang="zh-CN" sz="2000" dirty="0"/>
              <a:t>Our framework separates the answer from the Mock API and web pages, and we prioritize the results based on the Mock API results</a:t>
            </a:r>
          </a:p>
        </p:txBody>
      </p:sp>
      <p:sp>
        <p:nvSpPr>
          <p:cNvPr id="94" name="文本框 93">
            <a:extLst>
              <a:ext uri="{FF2B5EF4-FFF2-40B4-BE49-F238E27FC236}">
                <a16:creationId xmlns:a16="http://schemas.microsoft.com/office/drawing/2014/main" id="{9DBA117C-F4DC-E7DA-FCA1-DDEB9B52227F}"/>
              </a:ext>
            </a:extLst>
          </p:cNvPr>
          <p:cNvSpPr txBox="1"/>
          <p:nvPr/>
        </p:nvSpPr>
        <p:spPr>
          <a:xfrm>
            <a:off x="3643949" y="6257941"/>
            <a:ext cx="4418325" cy="338554"/>
          </a:xfrm>
          <a:prstGeom prst="rect">
            <a:avLst/>
          </a:prstGeom>
          <a:ln w="19050">
            <a:noFill/>
            <a:tailEnd type="triangle" w="lg" len="lg"/>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n-US" altLang="zh-CN" sz="1600" b="0" i="0" u="none" strike="noStrike" baseline="0" dirty="0"/>
              <a:t>Figure 7: Illustration of Task #2 and #3 framework</a:t>
            </a:r>
            <a:endParaRPr lang="zh-CN" altLang="en-US" sz="1600" dirty="0"/>
          </a:p>
        </p:txBody>
      </p:sp>
      <p:pic>
        <p:nvPicPr>
          <p:cNvPr id="51" name="图片 50">
            <a:extLst>
              <a:ext uri="{FF2B5EF4-FFF2-40B4-BE49-F238E27FC236}">
                <a16:creationId xmlns:a16="http://schemas.microsoft.com/office/drawing/2014/main" id="{88FA7AA0-8A19-E878-2485-3A6B4D667C69}"/>
              </a:ext>
            </a:extLst>
          </p:cNvPr>
          <p:cNvPicPr>
            <a:picLocks noChangeAspect="1"/>
          </p:cNvPicPr>
          <p:nvPr/>
        </p:nvPicPr>
        <p:blipFill>
          <a:blip r:embed="rId3"/>
          <a:stretch>
            <a:fillRect/>
          </a:stretch>
        </p:blipFill>
        <p:spPr>
          <a:xfrm>
            <a:off x="1436310" y="2215212"/>
            <a:ext cx="9319380" cy="4011556"/>
          </a:xfrm>
          <a:prstGeom prst="rect">
            <a:avLst/>
          </a:prstGeom>
        </p:spPr>
      </p:pic>
    </p:spTree>
    <p:extLst>
      <p:ext uri="{BB962C8B-B14F-4D97-AF65-F5344CB8AC3E}">
        <p14:creationId xmlns:p14="http://schemas.microsoft.com/office/powerpoint/2010/main" val="219729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3E04-00EF-4845-A4CF-38BB65A3BDFD}"/>
              </a:ext>
            </a:extLst>
          </p:cNvPr>
          <p:cNvSpPr>
            <a:spLocks noGrp="1"/>
          </p:cNvSpPr>
          <p:nvPr>
            <p:ph type="title"/>
          </p:nvPr>
        </p:nvSpPr>
        <p:spPr/>
        <p:txBody>
          <a:bodyPr/>
          <a:lstStyle/>
          <a:p>
            <a:r>
              <a:rPr lang="en-US" altLang="zh-CN" dirty="0"/>
              <a:t>Solution to Task #2 and Task#3</a:t>
            </a:r>
          </a:p>
        </p:txBody>
      </p:sp>
      <p:sp>
        <p:nvSpPr>
          <p:cNvPr id="4" name="灯片编号占位符 3">
            <a:extLst>
              <a:ext uri="{FF2B5EF4-FFF2-40B4-BE49-F238E27FC236}">
                <a16:creationId xmlns:a16="http://schemas.microsoft.com/office/drawing/2014/main" id="{547BF0C5-95D2-48D1-BEB4-617D055DBC0A}"/>
              </a:ext>
            </a:extLst>
          </p:cNvPr>
          <p:cNvSpPr>
            <a:spLocks noGrp="1"/>
          </p:cNvSpPr>
          <p:nvPr>
            <p:ph type="sldNum" sz="quarter" idx="12"/>
          </p:nvPr>
        </p:nvSpPr>
        <p:spPr/>
        <p:txBody>
          <a:bodyPr/>
          <a:lstStyle/>
          <a:p>
            <a:fld id="{C992F36D-79C7-9E48-BB95-EECC689E89CC}" type="slidenum">
              <a:rPr kumimoji="1" lang="zh-CN" altLang="en-US" smtClean="0"/>
              <a:pPr/>
              <a:t>9</a:t>
            </a:fld>
            <a:endParaRPr kumimoji="1" lang="zh-CN" altLang="en-US"/>
          </a:p>
        </p:txBody>
      </p:sp>
      <p:sp>
        <p:nvSpPr>
          <p:cNvPr id="49" name="文本框 48">
            <a:extLst>
              <a:ext uri="{FF2B5EF4-FFF2-40B4-BE49-F238E27FC236}">
                <a16:creationId xmlns:a16="http://schemas.microsoft.com/office/drawing/2014/main" id="{79D125F9-A759-8574-A0F9-A4A76C76E70A}"/>
              </a:ext>
            </a:extLst>
          </p:cNvPr>
          <p:cNvSpPr txBox="1"/>
          <p:nvPr/>
        </p:nvSpPr>
        <p:spPr>
          <a:xfrm>
            <a:off x="410298" y="1160217"/>
            <a:ext cx="11534051" cy="2031325"/>
          </a:xfrm>
          <a:prstGeom prst="rect">
            <a:avLst/>
          </a:prstGeom>
          <a:noFill/>
        </p:spPr>
        <p:txBody>
          <a:bodyPr wrap="square">
            <a:spAutoFit/>
          </a:bodyPr>
          <a:lstStyle/>
          <a:p>
            <a:r>
              <a:rPr lang="en-US" altLang="zh-CN" sz="2400" b="1" dirty="0">
                <a:solidFill>
                  <a:srgbClr val="820101"/>
                </a:solidFill>
              </a:rPr>
              <a:t>Knowledge Graph Retrieval Module</a:t>
            </a:r>
          </a:p>
          <a:p>
            <a:endParaRPr lang="en-US" altLang="zh-CN" sz="2000" i="0" u="none" strike="noStrike" baseline="0" dirty="0"/>
          </a:p>
          <a:p>
            <a:r>
              <a:rPr lang="en-US" altLang="zh-CN" sz="2000" b="1" i="0" u="none" strike="noStrike" baseline="0" dirty="0"/>
              <a:t>Regularization of the API</a:t>
            </a:r>
            <a:r>
              <a:rPr lang="en-US" altLang="zh-CN" sz="2000" i="0" u="none" strike="noStrike" baseline="0" dirty="0"/>
              <a:t>:  Though the APIs provided contain rich information, it’s quite hard to locate the exact information</a:t>
            </a:r>
          </a:p>
          <a:p>
            <a:pPr marL="285750" indent="-285750">
              <a:buFont typeface="Arial" panose="020B0604020202020204" pitchFamily="34" charset="0"/>
              <a:buChar char="•"/>
            </a:pPr>
            <a:endParaRPr lang="en-US" altLang="zh-CN" sz="2400" dirty="0">
              <a:solidFill>
                <a:srgbClr val="820101"/>
              </a:solidFill>
            </a:endParaRPr>
          </a:p>
          <a:p>
            <a:pPr algn="l"/>
            <a:r>
              <a:rPr lang="en-US" altLang="zh-CN" sz="1800" b="0" i="0" u="none" strike="noStrike" baseline="0" dirty="0">
                <a:latin typeface="LinLibertineT"/>
              </a:rPr>
              <a:t> </a:t>
            </a:r>
            <a:endParaRPr lang="en-US" altLang="zh-CN" sz="2400" dirty="0">
              <a:solidFill>
                <a:srgbClr val="820101"/>
              </a:solidFill>
            </a:endParaRPr>
          </a:p>
        </p:txBody>
      </p:sp>
      <p:sp>
        <p:nvSpPr>
          <p:cNvPr id="5" name="文本框 4">
            <a:extLst>
              <a:ext uri="{FF2B5EF4-FFF2-40B4-BE49-F238E27FC236}">
                <a16:creationId xmlns:a16="http://schemas.microsoft.com/office/drawing/2014/main" id="{5A18DEC6-30F3-097C-C997-0D74460744DC}"/>
              </a:ext>
            </a:extLst>
          </p:cNvPr>
          <p:cNvSpPr txBox="1"/>
          <p:nvPr/>
        </p:nvSpPr>
        <p:spPr>
          <a:xfrm>
            <a:off x="553172" y="2736502"/>
            <a:ext cx="11391177" cy="1384995"/>
          </a:xfrm>
          <a:prstGeom prst="rect">
            <a:avLst/>
          </a:prstGeom>
          <a:noFill/>
          <a:ln w="28575">
            <a:solidFill>
              <a:schemeClr val="tx1"/>
            </a:solidFill>
            <a:prstDash val="sysDot"/>
          </a:ln>
        </p:spPr>
        <p:txBody>
          <a:bodyPr wrap="square" rtlCol="0">
            <a:spAutoFit/>
          </a:bodyPr>
          <a:lstStyle>
            <a:defPPr>
              <a:defRPr lang="zh-CN"/>
            </a:defPPr>
            <a:lvl1pPr defTabSz="457200">
              <a:defRPr sz="1400" b="1" i="1">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pPr marL="285750" indent="-285750">
              <a:buFont typeface="Arial" panose="020B0604020202020204" pitchFamily="34" charset="0"/>
              <a:buChar char="•"/>
            </a:pPr>
            <a:r>
              <a:rPr lang="en-US" altLang="zh-CN" dirty="0"/>
              <a:t>get_person_info(</a:t>
            </a:r>
            <a:r>
              <a:rPr lang="en-US" altLang="zh-CN" dirty="0" err="1"/>
              <a:t>person_name</a:t>
            </a:r>
            <a:r>
              <a:rPr lang="en-US" altLang="zh-CN" dirty="0"/>
              <a:t>) </a:t>
            </a:r>
            <a:r>
              <a:rPr lang="en-US" altLang="zh-CN" b="0" dirty="0"/>
              <a:t>→ name (string); </a:t>
            </a:r>
            <a:r>
              <a:rPr lang="en-US" altLang="zh-CN" b="0" dirty="0" err="1"/>
              <a:t>acted_movies</a:t>
            </a:r>
            <a:r>
              <a:rPr lang="en-US" altLang="zh-CN" b="0" dirty="0"/>
              <a:t> (list); </a:t>
            </a:r>
            <a:r>
              <a:rPr lang="en-US" altLang="zh-CN" b="0" dirty="0" err="1"/>
              <a:t>directed_movies</a:t>
            </a:r>
            <a:r>
              <a:rPr lang="en-US" altLang="zh-CN" b="0" dirty="0"/>
              <a:t> (list); birthday (string); </a:t>
            </a:r>
            <a:r>
              <a:rPr lang="en-US" altLang="zh-CN" b="0" dirty="0" err="1"/>
              <a:t>oscar_awards</a:t>
            </a:r>
            <a:r>
              <a:rPr lang="en-US" altLang="zh-CN" b="0" dirty="0"/>
              <a:t>;</a:t>
            </a:r>
          </a:p>
          <a:p>
            <a:pPr marL="285750" indent="-285750">
              <a:buFont typeface="Arial" panose="020B0604020202020204" pitchFamily="34" charset="0"/>
              <a:buChar char="•"/>
            </a:pPr>
            <a:r>
              <a:rPr lang="en-US" altLang="zh-CN" dirty="0" err="1"/>
              <a:t>get_movie_info</a:t>
            </a:r>
            <a:r>
              <a:rPr lang="en-US" altLang="zh-CN" dirty="0"/>
              <a:t>(</a:t>
            </a:r>
            <a:r>
              <a:rPr lang="en-US" altLang="zh-CN" dirty="0" err="1"/>
              <a:t>person_name</a:t>
            </a:r>
            <a:r>
              <a:rPr lang="en-US" altLang="zh-CN" dirty="0"/>
              <a:t>) </a:t>
            </a:r>
            <a:r>
              <a:rPr lang="en-US" altLang="zh-CN" b="0" dirty="0"/>
              <a:t>→ title (string); </a:t>
            </a:r>
            <a:r>
              <a:rPr lang="en-US" altLang="zh-CN" b="0" dirty="0" err="1"/>
              <a:t>release_date</a:t>
            </a:r>
            <a:r>
              <a:rPr lang="en-US" altLang="zh-CN" b="0" dirty="0"/>
              <a:t> (string); </a:t>
            </a:r>
            <a:r>
              <a:rPr lang="en-US" altLang="zh-CN" b="0" dirty="0" err="1"/>
              <a:t>original_title</a:t>
            </a:r>
            <a:r>
              <a:rPr lang="en-US" altLang="zh-CN" b="0" dirty="0"/>
              <a:t> (string); </a:t>
            </a:r>
            <a:r>
              <a:rPr lang="en-US" altLang="zh-CN" b="0" dirty="0" err="1"/>
              <a:t>original_language</a:t>
            </a:r>
            <a:r>
              <a:rPr lang="en-US" altLang="zh-CN" b="0" dirty="0"/>
              <a:t> (string); budget (int); revenue (int); rating (float); genres (list); </a:t>
            </a:r>
            <a:r>
              <a:rPr lang="en-US" altLang="zh-CN" b="0" dirty="0" err="1"/>
              <a:t>oscar_awards</a:t>
            </a:r>
            <a:r>
              <a:rPr lang="en-US" altLang="zh-CN" b="0" dirty="0"/>
              <a:t>; cast (list); crew (list);</a:t>
            </a:r>
          </a:p>
          <a:p>
            <a:pPr marL="285750" indent="-285750">
              <a:buFont typeface="Arial" panose="020B0604020202020204" pitchFamily="34" charset="0"/>
              <a:buChar char="•"/>
            </a:pPr>
            <a:r>
              <a:rPr lang="en-US" altLang="zh-CN" dirty="0" err="1"/>
              <a:t>get_year_info</a:t>
            </a:r>
            <a:r>
              <a:rPr lang="en-US" altLang="zh-CN" dirty="0"/>
              <a:t>(year) </a:t>
            </a:r>
            <a:r>
              <a:rPr lang="en-US" altLang="zh-CN" b="0" dirty="0"/>
              <a:t>→ </a:t>
            </a:r>
            <a:r>
              <a:rPr lang="en-US" altLang="zh-CN" b="0" dirty="0" err="1"/>
              <a:t>movie_list</a:t>
            </a:r>
            <a:r>
              <a:rPr lang="en-US" altLang="zh-CN" b="0" dirty="0"/>
              <a:t> (list); </a:t>
            </a:r>
            <a:r>
              <a:rPr lang="en-US" altLang="zh-CN" b="0" dirty="0" err="1"/>
              <a:t>oscar_awards</a:t>
            </a:r>
            <a:r>
              <a:rPr lang="en-US" altLang="zh-CN" b="0" dirty="0"/>
              <a:t> (list);</a:t>
            </a:r>
            <a:endParaRPr lang="zh-CN" altLang="en-US" b="0" dirty="0"/>
          </a:p>
        </p:txBody>
      </p:sp>
      <p:sp>
        <p:nvSpPr>
          <p:cNvPr id="6" name="箭头: 下 5">
            <a:extLst>
              <a:ext uri="{FF2B5EF4-FFF2-40B4-BE49-F238E27FC236}">
                <a16:creationId xmlns:a16="http://schemas.microsoft.com/office/drawing/2014/main" id="{EFAE8FF7-CC25-AAB6-3564-7A4AE154A879}"/>
              </a:ext>
            </a:extLst>
          </p:cNvPr>
          <p:cNvSpPr/>
          <p:nvPr/>
        </p:nvSpPr>
        <p:spPr>
          <a:xfrm>
            <a:off x="5820495" y="4295642"/>
            <a:ext cx="390525" cy="304800"/>
          </a:xfrm>
          <a:prstGeom prst="downArrow">
            <a:avLst/>
          </a:prstGeom>
          <a:solidFill>
            <a:srgbClr val="B43500"/>
          </a:solidFill>
          <a:ln w="28575">
            <a:solidFill>
              <a:srgbClr val="8201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06DCD25-7581-3D72-F84D-66C61E3B78D8}"/>
              </a:ext>
            </a:extLst>
          </p:cNvPr>
          <p:cNvSpPr txBox="1"/>
          <p:nvPr/>
        </p:nvSpPr>
        <p:spPr>
          <a:xfrm>
            <a:off x="553172" y="4767827"/>
            <a:ext cx="11391177" cy="1384995"/>
          </a:xfrm>
          <a:prstGeom prst="rect">
            <a:avLst/>
          </a:prstGeom>
          <a:noFill/>
          <a:ln w="28575">
            <a:solidFill>
              <a:schemeClr val="tx1"/>
            </a:solidFill>
            <a:prstDash val="sysDot"/>
          </a:ln>
        </p:spPr>
        <p:txBody>
          <a:bodyPr wrap="square" rtlCol="0">
            <a:spAutoFit/>
          </a:bodyPr>
          <a:lstStyle>
            <a:defPPr>
              <a:defRPr lang="zh-CN"/>
            </a:defPPr>
            <a:lvl1pPr defTabSz="457200">
              <a:defRPr sz="1400" b="1" i="1">
                <a:latin typeface="Consolas" panose="020B0609020204030204" pitchFamily="49" charset="0"/>
                <a:cs typeface="Times New Roman" panose="02020603050405020304" pitchFamily="18" charset="0"/>
              </a:defRPr>
            </a:lvl1pPr>
            <a:lvl2pPr defTabSz="457200"/>
            <a:lvl3pPr defTabSz="457200"/>
            <a:lvl4pPr defTabSz="457200"/>
            <a:lvl5pPr defTabSz="457200"/>
            <a:lvl6pPr defTabSz="457200"/>
            <a:lvl7pPr defTabSz="457200"/>
            <a:lvl8pPr defTabSz="457200"/>
            <a:lvl9pPr defTabSz="457200"/>
          </a:lstStyle>
          <a:p>
            <a:pPr marL="285750" indent="-285750">
              <a:buFont typeface="Arial" panose="020B0604020202020204" pitchFamily="34" charset="0"/>
              <a:buChar char="•"/>
            </a:pPr>
            <a:r>
              <a:rPr lang="en-US" altLang="zh-CN" dirty="0" err="1"/>
              <a:t>get_person</a:t>
            </a:r>
            <a:r>
              <a:rPr lang="en-US" altLang="zh-CN" dirty="0"/>
              <a:t>(person, condition)[</a:t>
            </a:r>
            <a:r>
              <a:rPr lang="en-US" altLang="zh-CN" dirty="0" err="1"/>
              <a:t>key_name</a:t>
            </a:r>
            <a:r>
              <a:rPr lang="en-US" altLang="zh-CN" dirty="0"/>
              <a:t>], </a:t>
            </a:r>
            <a:r>
              <a:rPr lang="en-US" altLang="zh-CN" b="0" dirty="0"/>
              <a:t>which is equal to SELECT </a:t>
            </a:r>
            <a:r>
              <a:rPr lang="en-US" altLang="zh-CN" b="0" dirty="0" err="1"/>
              <a:t>key_name</a:t>
            </a:r>
            <a:r>
              <a:rPr lang="en-US" altLang="zh-CN" b="0" dirty="0"/>
              <a:t> FROM PERSON WHERE condition AND name = person;</a:t>
            </a:r>
          </a:p>
          <a:p>
            <a:pPr marL="285750" indent="-285750">
              <a:buFont typeface="Arial" panose="020B0604020202020204" pitchFamily="34" charset="0"/>
              <a:buChar char="•"/>
            </a:pPr>
            <a:r>
              <a:rPr lang="en-US" altLang="zh-CN" dirty="0" err="1"/>
              <a:t>get_movie</a:t>
            </a:r>
            <a:r>
              <a:rPr lang="en-US" altLang="zh-CN" dirty="0"/>
              <a:t>(</a:t>
            </a:r>
            <a:r>
              <a:rPr lang="en-US" altLang="zh-CN" dirty="0" err="1"/>
              <a:t>movie_name</a:t>
            </a:r>
            <a:r>
              <a:rPr lang="en-US" altLang="zh-CN" dirty="0"/>
              <a:t>, condition)[</a:t>
            </a:r>
            <a:r>
              <a:rPr lang="en-US" altLang="zh-CN" dirty="0" err="1"/>
              <a:t>key_name</a:t>
            </a:r>
            <a:r>
              <a:rPr lang="en-US" altLang="zh-CN" dirty="0"/>
              <a:t>]</a:t>
            </a:r>
            <a:r>
              <a:rPr lang="en-US" altLang="zh-CN" b="0" dirty="0"/>
              <a:t>, which is equal to SELECT </a:t>
            </a:r>
            <a:r>
              <a:rPr lang="en-US" altLang="zh-CN" b="0" dirty="0" err="1"/>
              <a:t>key_name</a:t>
            </a:r>
            <a:r>
              <a:rPr lang="en-US" altLang="zh-CN" b="0" dirty="0"/>
              <a:t> FROM MOVIE WHERE condition AND title = </a:t>
            </a:r>
            <a:r>
              <a:rPr lang="en-US" altLang="zh-CN" b="0" dirty="0" err="1"/>
              <a:t>movie_name</a:t>
            </a:r>
            <a:r>
              <a:rPr lang="en-US" altLang="zh-CN" b="0" dirty="0"/>
              <a:t>;</a:t>
            </a:r>
          </a:p>
          <a:p>
            <a:pPr marL="285750" indent="-285750">
              <a:buFont typeface="Arial" panose="020B0604020202020204" pitchFamily="34" charset="0"/>
              <a:buChar char="•"/>
            </a:pPr>
            <a:r>
              <a:rPr lang="en-US" altLang="zh-CN" dirty="0" err="1"/>
              <a:t>get_movie_person_X</a:t>
            </a:r>
            <a:r>
              <a:rPr lang="en-US" altLang="zh-CN" dirty="0"/>
              <a:t>(</a:t>
            </a:r>
            <a:r>
              <a:rPr lang="en-US" altLang="zh-CN" dirty="0" err="1"/>
              <a:t>movie_k</a:t>
            </a:r>
            <a:r>
              <a:rPr lang="en-US" altLang="zh-CN" dirty="0"/>
              <a:t>, </a:t>
            </a:r>
            <a:r>
              <a:rPr lang="en-US" altLang="zh-CN" dirty="0" err="1"/>
              <a:t>person_k</a:t>
            </a:r>
            <a:r>
              <a:rPr lang="en-US" altLang="zh-CN" dirty="0"/>
              <a:t>, condition)[</a:t>
            </a:r>
            <a:r>
              <a:rPr lang="en-US" altLang="zh-CN" dirty="0" err="1"/>
              <a:t>key_name</a:t>
            </a:r>
            <a:r>
              <a:rPr lang="en-US" altLang="zh-CN" dirty="0"/>
              <a:t>]</a:t>
            </a:r>
            <a:r>
              <a:rPr lang="en-US" altLang="zh-CN" b="0" dirty="0"/>
              <a:t>,</a:t>
            </a:r>
            <a:r>
              <a:rPr lang="en-US" altLang="zh-CN" dirty="0"/>
              <a:t> </a:t>
            </a:r>
            <a:r>
              <a:rPr lang="en-US" altLang="zh-CN" b="0" dirty="0"/>
              <a:t>(where X = CREW, CAST, or OSCAR), which is equal to SELECT </a:t>
            </a:r>
            <a:r>
              <a:rPr lang="en-US" altLang="zh-CN" b="0" dirty="0" err="1"/>
              <a:t>key_name</a:t>
            </a:r>
            <a:r>
              <a:rPr lang="en-US" altLang="zh-CN" b="0" dirty="0"/>
              <a:t> FROM MOVIE, PERSON, X WHERE condition AND title = </a:t>
            </a:r>
            <a:r>
              <a:rPr lang="en-US" altLang="zh-CN" b="0" dirty="0" err="1"/>
              <a:t>movie_k</a:t>
            </a:r>
            <a:r>
              <a:rPr lang="en-US" altLang="zh-CN" b="0" dirty="0"/>
              <a:t> AND name = </a:t>
            </a:r>
            <a:r>
              <a:rPr lang="en-US" altLang="zh-CN" b="0" dirty="0" err="1"/>
              <a:t>person_k</a:t>
            </a:r>
            <a:r>
              <a:rPr lang="en-US" altLang="zh-CN" b="0" dirty="0"/>
              <a:t>;</a:t>
            </a:r>
            <a:endParaRPr lang="zh-CN" altLang="en-US" b="0" dirty="0"/>
          </a:p>
        </p:txBody>
      </p:sp>
    </p:spTree>
    <p:extLst>
      <p:ext uri="{BB962C8B-B14F-4D97-AF65-F5344CB8AC3E}">
        <p14:creationId xmlns:p14="http://schemas.microsoft.com/office/powerpoint/2010/main" val="26896969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ont">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4432</TotalTime>
  <Words>1799</Words>
  <Application>Microsoft Office PowerPoint</Application>
  <PresentationFormat>宽屏</PresentationFormat>
  <Paragraphs>213</Paragraphs>
  <Slides>14</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Lantinghei SC Demibold</vt:lpstr>
      <vt:lpstr>LinLibertineT</vt:lpstr>
      <vt:lpstr>等线</vt:lpstr>
      <vt:lpstr>等线</vt:lpstr>
      <vt:lpstr>宋体</vt:lpstr>
      <vt:lpstr>微软雅黑</vt:lpstr>
      <vt:lpstr>Arial</vt:lpstr>
      <vt:lpstr>Calibri</vt:lpstr>
      <vt:lpstr>Consolas</vt:lpstr>
      <vt:lpstr>Times New Roman</vt:lpstr>
      <vt:lpstr>Wingdings</vt:lpstr>
      <vt:lpstr>Office 主题</vt:lpstr>
      <vt:lpstr>Winning Solution for Meta KDD Cup’24</vt:lpstr>
      <vt:lpstr>Introduction</vt:lpstr>
      <vt:lpstr>Overview of the Tasks</vt:lpstr>
      <vt:lpstr>Solution to Task #1</vt:lpstr>
      <vt:lpstr>Solution to Task #1</vt:lpstr>
      <vt:lpstr>Solution to Task #1</vt:lpstr>
      <vt:lpstr>Solution to Task #1</vt:lpstr>
      <vt:lpstr>Solution to Task #2 and Task#3</vt:lpstr>
      <vt:lpstr>Solution to Task #2 and Task#3</vt:lpstr>
      <vt:lpstr>Solution to Task #2 and Task#3</vt:lpstr>
      <vt:lpstr>Solution to Task #2 and Task#3</vt:lpstr>
      <vt:lpstr>Results</vt:lpstr>
      <vt:lpstr>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 福气</dc:creator>
  <cp:lastModifiedBy>Xia</cp:lastModifiedBy>
  <cp:revision>822</cp:revision>
  <dcterms:created xsi:type="dcterms:W3CDTF">2018-05-13T07:23:34Z</dcterms:created>
  <dcterms:modified xsi:type="dcterms:W3CDTF">2024-08-26T17:57:14Z</dcterms:modified>
</cp:coreProperties>
</file>