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0.svg" ContentType="image/svg+xml"/>
  <Override PartName="/ppt/media/image12.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7" r:id="rId7"/>
    <p:sldId id="270" r:id="rId8"/>
    <p:sldId id="268" r:id="rId9"/>
    <p:sldId id="269" r:id="rId10"/>
    <p:sldId id="271" r:id="rId11"/>
    <p:sldId id="272" r:id="rId12"/>
    <p:sldId id="266" r:id="rId13"/>
  </p:sldIdLst>
  <p:sldSz cx="12192000" cy="6858000"/>
  <p:notesSz cx="6858000" cy="9144000"/>
  <p:embeddedFontLst>
    <p:embeddedFont>
      <p:font typeface="Roboto" panose="0200000000000000000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D8F"/>
    <a:srgbClr val="FD01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8"/>
  </p:normalViewPr>
  <p:slideViewPr>
    <p:cSldViewPr snapToGrid="0" showGuides="1">
      <p:cViewPr varScale="1">
        <p:scale>
          <a:sx n="117" d="100"/>
          <a:sy n="117" d="100"/>
        </p:scale>
        <p:origin x="360" y="16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kern="1200" dirty="0">
                <a:solidFill>
                  <a:schemeClr val="tx1"/>
                </a:solidFill>
                <a:effectLst/>
                <a:latin typeface="+mn-lt"/>
                <a:ea typeface="+mn-ea"/>
                <a:cs typeface="+mn-cs"/>
                <a:sym typeface="+mn-ea"/>
              </a:rPr>
              <a:t>Hello everyone, my name is Liyang He, our team menbers are from </a:t>
            </a:r>
            <a:r>
              <a:rPr lang="en-US">
                <a:solidFill>
                  <a:srgbClr val="4B4F58"/>
                </a:solidFill>
                <a:latin typeface="Roboto" panose="02000000000000000000"/>
                <a:ea typeface="Roboto" panose="02000000000000000000"/>
                <a:cs typeface="Roboto" panose="02000000000000000000"/>
                <a:sym typeface="Roboto" panose="02000000000000000000"/>
              </a:rPr>
              <a:t>University of Science and Technology of China, Institute of Artificial Intelligence Comprehensive National, and </a:t>
            </a:r>
            <a:r>
              <a:rPr>
                <a:solidFill>
                  <a:srgbClr val="4B4F58"/>
                </a:solidFill>
                <a:latin typeface="Roboto" panose="02000000000000000000"/>
                <a:ea typeface="Roboto" panose="02000000000000000000"/>
                <a:cs typeface="Roboto" panose="02000000000000000000"/>
                <a:sym typeface="Roboto" panose="02000000000000000000"/>
              </a:rPr>
              <a:t>Hefei Normal University</a:t>
            </a:r>
            <a:r>
              <a:rPr lang="en-US">
                <a:solidFill>
                  <a:srgbClr val="4B4F58"/>
                </a:solidFill>
                <a:latin typeface="Roboto" panose="02000000000000000000"/>
                <a:ea typeface="Roboto" panose="02000000000000000000"/>
                <a:cs typeface="Roboto" panose="02000000000000000000"/>
                <a:sym typeface="Roboto" panose="02000000000000000000"/>
              </a:rPr>
              <a:t>. We propose a simple yet effective RAG framework for the meta KDD CUP 2024. </a:t>
            </a:r>
            <a:endParaRPr lang="en-US" altLang="zh-CN" kern="1200" dirty="0">
              <a:solidFill>
                <a:schemeClr val="tx1"/>
              </a:solidFill>
              <a:effectLst/>
              <a:latin typeface="+mn-lt"/>
              <a:ea typeface="+mn-ea"/>
              <a:cs typeface="+mn-cs"/>
            </a:endParaRPr>
          </a:p>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3" name="Google Shape;1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g2588ac39394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We will present our method in five sections, incuding abstract, data process, retrieval, generation and conclusion.</a:t>
            </a:r>
            <a:endParaRPr lang="en-US"/>
          </a:p>
        </p:txBody>
      </p:sp>
      <p:sp>
        <p:nvSpPr>
          <p:cNvPr id="92" name="Google Shape;92;g2588ac3939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Firstly, I </a:t>
            </a:r>
            <a:r>
              <a:rPr lang="en-US"/>
              <a:t>want</a:t>
            </a:r>
            <a:r>
              <a:t> to provide a brief overview of </a:t>
            </a:r>
            <a:r>
              <a:rPr lang="en-US"/>
              <a:t>our work</a:t>
            </a:r>
            <a:endParaRPr lang="en-US"/>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5B5B5B"/>
                </a:solidFill>
                <a:sym typeface="Arial" panose="020B0604020202090204"/>
              </a:rPr>
              <a:t>We think it is an very challenging benchmark due to the diversity and </a:t>
            </a:r>
            <a:r>
              <a:rPr lang="en-US">
                <a:solidFill>
                  <a:srgbClr val="5B5B5B"/>
                </a:solidFill>
                <a:sym typeface="Arial" panose="020B0604020202090204"/>
              </a:rPr>
              <a:t>complexity of the questions.</a:t>
            </a:r>
            <a:endParaRPr lang="en-US">
              <a:solidFill>
                <a:srgbClr val="5B5B5B"/>
              </a:solidFill>
              <a:sym typeface="Arial" panose="020B0604020202090204"/>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5B5B5B"/>
                </a:solidFill>
                <a:sym typeface="Arial" panose="020B0604020202090204"/>
              </a:rPr>
              <a:t>Our data processing is divided into two parts. The reference documents are collected from web pages, they contain various HTML tags. Therefore, it is crucial to first convert this structured format into natural language text.</a:t>
            </a:r>
            <a:endParaRPr lang="en-US">
              <a:solidFill>
                <a:srgbClr val="5B5B5B"/>
              </a:solidFill>
              <a:sym typeface="Arial" panose="020B0604020202090204"/>
            </a:endParaRPr>
          </a:p>
          <a:p>
            <a:pPr marL="0" lvl="0" indent="0" algn="l" rtl="0">
              <a:spcBef>
                <a:spcPts val="0"/>
              </a:spcBef>
              <a:spcAft>
                <a:spcPts val="0"/>
              </a:spcAft>
              <a:buNone/>
            </a:pPr>
            <a:endParaRPr lang="en-US">
              <a:solidFill>
                <a:srgbClr val="5B5B5B"/>
              </a:solidFill>
              <a:sym typeface="Arial" panose="020B0604020202090204"/>
            </a:endParaRPr>
          </a:p>
          <a:p>
            <a:pPr marL="0" lvl="0" indent="0" algn="l" rtl="0">
              <a:spcBef>
                <a:spcPts val="0"/>
              </a:spcBef>
              <a:spcAft>
                <a:spcPts val="0"/>
              </a:spcAft>
              <a:buNone/>
            </a:pPr>
            <a:r>
              <a:rPr lang="en-US">
                <a:solidFill>
                  <a:srgbClr val="5B5B5B"/>
                </a:solidFill>
                <a:sym typeface="Arial" panose="020B0604020202090204"/>
              </a:rPr>
              <a:t>Query augmentation is a crucial step in modern information retrieval. Currently, various query enhancement methods have been proposed in the RAG field. We have experimented with these methods, including xxxx. Among these methods, we find Hyde and Step-Back prompting is benificail for some types of questions. For example, t</a:t>
            </a:r>
            <a:r>
              <a:rPr lang="en-US"/>
              <a:t>he Step-Back prompting technique has shown an increase of 0.09 points in accuracy for simple with condition </a:t>
            </a:r>
            <a:r>
              <a:rPr lang="en-US">
                <a:sym typeface="+mn-ea"/>
              </a:rPr>
              <a:t>questions</a:t>
            </a:r>
            <a:r>
              <a:rPr lang="en-US"/>
              <a:t>. Hyde is also benificail for  set and false_premise questions. However, </a:t>
            </a:r>
            <a:r>
              <a:rPr lang="en-US" altLang="zh-CN">
                <a:latin typeface="LinLibertineT"/>
                <a:ea typeface="LinLibertineT"/>
                <a:sym typeface="+mn-ea"/>
              </a:rPr>
              <a:t>the time overhead can not be overlooked. The time overhead renders them challenging to implement in this competition.</a:t>
            </a:r>
            <a:endParaRPr lang="en-US" altLang="zh-CN">
              <a:latin typeface="LinLibertineT"/>
              <a:ea typeface="LinLibertineT"/>
              <a:sym typeface="+mn-ea"/>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5B5B5B"/>
                </a:solidFill>
                <a:sym typeface="Arial" panose="020B0604020202090204"/>
              </a:rPr>
              <a:t>In retrieval, we tried many framework, such as an xxx </a:t>
            </a:r>
            <a:endParaRPr lang="en-US">
              <a:solidFill>
                <a:srgbClr val="5B5B5B"/>
              </a:solidFill>
              <a:sym typeface="Arial" panose="020B0604020202090204"/>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5B5B5B"/>
                </a:solidFill>
                <a:sym typeface="Arial" panose="020B0604020202090204"/>
              </a:rPr>
              <a:t>In </a:t>
            </a:r>
            <a:r>
              <a:rPr lang="en-US">
                <a:solidFill>
                  <a:srgbClr val="5B5B5B"/>
                </a:solidFill>
                <a:sym typeface="Arial" panose="020B0604020202090204"/>
              </a:rPr>
              <a:t>generation stage, we also tired many method</a:t>
            </a:r>
            <a:endParaRPr lang="en-US">
              <a:solidFill>
                <a:srgbClr val="5B5B5B"/>
              </a:solidFill>
              <a:sym typeface="Arial" panose="020B0604020202090204"/>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5B5B5B"/>
                </a:solidFill>
                <a:sym typeface="Arial" panose="020B0604020202090204"/>
              </a:rPr>
              <a:t>using ReAct</a:t>
            </a:r>
            <a:r>
              <a:rPr lang="en-US">
                <a:solidFill>
                  <a:srgbClr val="5B5B5B"/>
                </a:solidFill>
                <a:sym typeface="Arial" panose="020B0604020202090204"/>
              </a:rPr>
              <a:t> can achieve </a:t>
            </a:r>
            <a:r>
              <a:rPr lang="en-US">
                <a:solidFill>
                  <a:srgbClr val="5B5B5B"/>
                </a:solidFill>
                <a:sym typeface="Arial" panose="020B0604020202090204"/>
              </a:rPr>
              <a:t>a higher</a:t>
            </a:r>
            <a:r>
              <a:rPr lang="en-US">
                <a:solidFill>
                  <a:srgbClr val="5B5B5B"/>
                </a:solidFill>
                <a:sym typeface="Arial" panose="020B0604020202090204"/>
              </a:rPr>
              <a:t> </a:t>
            </a:r>
            <a:r>
              <a:rPr lang="en-US">
                <a:solidFill>
                  <a:srgbClr val="5B5B5B"/>
                </a:solidFill>
                <a:sym typeface="Arial" panose="020B0604020202090204"/>
              </a:rPr>
              <a:t>accuracy on multi-hop questions, capmpred to cot prompt, but there were significant timeout problem with ReAct and the total score </a:t>
            </a:r>
            <a:r>
              <a:rPr lang="en-US">
                <a:solidFill>
                  <a:srgbClr val="5B5B5B"/>
                </a:solidFill>
                <a:sym typeface="Arial" panose="020B0604020202090204"/>
              </a:rPr>
              <a:t>was 0.1 lower than the CoT prompt.</a:t>
            </a:r>
            <a:endParaRPr lang="en-US">
              <a:solidFill>
                <a:srgbClr val="5B5B5B"/>
              </a:solidFill>
              <a:sym typeface="Arial" panose="020B0604020202090204"/>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5B5B5B"/>
                </a:solidFill>
                <a:sym typeface="Arial" panose="020B0604020202090204"/>
              </a:rPr>
              <a:t>In conclusion, we tried many popular RAG method or components  and </a:t>
            </a:r>
            <a:r>
              <a:rPr lang="en-US">
                <a:solidFill>
                  <a:srgbClr val="5B5B5B"/>
                </a:solidFill>
                <a:sym typeface="Arial" panose="020B0604020202090204"/>
              </a:rPr>
              <a:t>finally constructed our framework. </a:t>
            </a:r>
            <a:endParaRPr lang="en-US">
              <a:solidFill>
                <a:srgbClr val="5B5B5B"/>
              </a:solidFill>
              <a:sym typeface="Arial" panose="020B0604020202090204"/>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5"/>
        <p:cNvGrpSpPr/>
        <p:nvPr/>
      </p:nvGrpSpPr>
      <p:grpSpPr>
        <a:xfrm>
          <a:off x="0" y="0"/>
          <a:ext cx="0" cy="0"/>
          <a:chOff x="0" y="0"/>
          <a:chExt cx="0" cy="0"/>
        </a:xfrm>
      </p:grpSpPr>
      <p:sp>
        <p:nvSpPr>
          <p:cNvPr id="26" name="Google Shape;26;p27"/>
          <p:cNvSpPr>
            <a:spLocks noGrp="1"/>
          </p:cNvSpPr>
          <p:nvPr>
            <p:ph type="pic" idx="2"/>
          </p:nvPr>
        </p:nvSpPr>
        <p:spPr>
          <a:xfrm>
            <a:off x="1429828" y="2120452"/>
            <a:ext cx="3560100" cy="20184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7"/>
        <p:cNvGrpSpPr/>
        <p:nvPr/>
      </p:nvGrpSpPr>
      <p:grpSpPr>
        <a:xfrm>
          <a:off x="0" y="0"/>
          <a:ext cx="0" cy="0"/>
          <a:chOff x="0" y="0"/>
          <a:chExt cx="0" cy="0"/>
        </a:xfrm>
      </p:grpSpPr>
      <p:sp>
        <p:nvSpPr>
          <p:cNvPr id="28" name="Google Shape;28;p28"/>
          <p:cNvSpPr>
            <a:spLocks noGrp="1"/>
          </p:cNvSpPr>
          <p:nvPr>
            <p:ph type="pic" idx="2"/>
          </p:nvPr>
        </p:nvSpPr>
        <p:spPr>
          <a:xfrm>
            <a:off x="1292977" y="2045844"/>
            <a:ext cx="3165600" cy="1815900"/>
          </a:xfrm>
          <a:prstGeom prst="rect">
            <a:avLst/>
          </a:prstGeom>
          <a:solidFill>
            <a:schemeClr val="lt1"/>
          </a:solidFill>
          <a:ln>
            <a:noFill/>
          </a:ln>
        </p:spPr>
      </p:sp>
      <p:sp>
        <p:nvSpPr>
          <p:cNvPr id="29" name="Google Shape;29;p28"/>
          <p:cNvSpPr>
            <a:spLocks noGrp="1"/>
          </p:cNvSpPr>
          <p:nvPr>
            <p:ph type="pic" idx="3"/>
          </p:nvPr>
        </p:nvSpPr>
        <p:spPr>
          <a:xfrm>
            <a:off x="3647465" y="3250453"/>
            <a:ext cx="2872200" cy="1814700"/>
          </a:xfrm>
          <a:prstGeom prst="rect">
            <a:avLst/>
          </a:prstGeom>
          <a:solidFill>
            <a:schemeClr val="lt1"/>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0"/>
        <p:cNvGrpSpPr/>
        <p:nvPr/>
      </p:nvGrpSpPr>
      <p:grpSpPr>
        <a:xfrm>
          <a:off x="0" y="0"/>
          <a:ext cx="0" cy="0"/>
          <a:chOff x="0" y="0"/>
          <a:chExt cx="0" cy="0"/>
        </a:xfrm>
      </p:grpSpPr>
      <p:sp>
        <p:nvSpPr>
          <p:cNvPr id="31" name="Google Shape;31;p29"/>
          <p:cNvSpPr>
            <a:spLocks noGrp="1"/>
          </p:cNvSpPr>
          <p:nvPr>
            <p:ph type="pic" idx="2"/>
          </p:nvPr>
        </p:nvSpPr>
        <p:spPr>
          <a:xfrm>
            <a:off x="0" y="0"/>
            <a:ext cx="12192000" cy="6858000"/>
          </a:xfrm>
          <a:prstGeom prst="rect">
            <a:avLst/>
          </a:prstGeom>
          <a:solidFill>
            <a:schemeClr val="lt1"/>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32"/>
        <p:cNvGrpSpPr/>
        <p:nvPr/>
      </p:nvGrpSpPr>
      <p:grpSpPr>
        <a:xfrm>
          <a:off x="0" y="0"/>
          <a:ext cx="0" cy="0"/>
          <a:chOff x="0" y="0"/>
          <a:chExt cx="0" cy="0"/>
        </a:xfrm>
      </p:grpSpPr>
      <p:sp>
        <p:nvSpPr>
          <p:cNvPr id="33" name="Google Shape;33;p30"/>
          <p:cNvSpPr>
            <a:spLocks noGrp="1"/>
          </p:cNvSpPr>
          <p:nvPr>
            <p:ph type="pic" idx="2"/>
          </p:nvPr>
        </p:nvSpPr>
        <p:spPr>
          <a:xfrm>
            <a:off x="3885293" y="0"/>
            <a:ext cx="4305300" cy="6858000"/>
          </a:xfrm>
          <a:prstGeom prst="rect">
            <a:avLst/>
          </a:prstGeom>
          <a:solidFill>
            <a:schemeClr val="l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34"/>
        <p:cNvGrpSpPr/>
        <p:nvPr/>
      </p:nvGrpSpPr>
      <p:grpSpPr>
        <a:xfrm>
          <a:off x="0" y="0"/>
          <a:ext cx="0" cy="0"/>
          <a:chOff x="0" y="0"/>
          <a:chExt cx="0" cy="0"/>
        </a:xfrm>
      </p:grpSpPr>
      <p:sp>
        <p:nvSpPr>
          <p:cNvPr id="35" name="Google Shape;35;p31"/>
          <p:cNvSpPr>
            <a:spLocks noGrp="1"/>
          </p:cNvSpPr>
          <p:nvPr>
            <p:ph type="pic" idx="2"/>
          </p:nvPr>
        </p:nvSpPr>
        <p:spPr>
          <a:xfrm>
            <a:off x="0" y="1574800"/>
            <a:ext cx="7067700" cy="3708300"/>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36"/>
        <p:cNvGrpSpPr/>
        <p:nvPr/>
      </p:nvGrpSpPr>
      <p:grpSpPr>
        <a:xfrm>
          <a:off x="0" y="0"/>
          <a:ext cx="0" cy="0"/>
          <a:chOff x="0" y="0"/>
          <a:chExt cx="0" cy="0"/>
        </a:xfrm>
      </p:grpSpPr>
      <p:sp>
        <p:nvSpPr>
          <p:cNvPr id="37" name="Google Shape;37;p32"/>
          <p:cNvSpPr>
            <a:spLocks noGrp="1"/>
          </p:cNvSpPr>
          <p:nvPr>
            <p:ph type="pic" idx="2"/>
          </p:nvPr>
        </p:nvSpPr>
        <p:spPr>
          <a:xfrm>
            <a:off x="1053193" y="1333500"/>
            <a:ext cx="3314700" cy="4191000"/>
          </a:xfrm>
          <a:prstGeom prst="rect">
            <a:avLst/>
          </a:prstGeom>
          <a:solidFill>
            <a:schemeClr val="lt1"/>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38"/>
        <p:cNvGrpSpPr/>
        <p:nvPr/>
      </p:nvGrpSpPr>
      <p:grpSpPr>
        <a:xfrm>
          <a:off x="0" y="0"/>
          <a:ext cx="0" cy="0"/>
          <a:chOff x="0" y="0"/>
          <a:chExt cx="0" cy="0"/>
        </a:xfrm>
      </p:grpSpPr>
      <p:sp>
        <p:nvSpPr>
          <p:cNvPr id="39" name="Google Shape;39;p33"/>
          <p:cNvSpPr>
            <a:spLocks noGrp="1"/>
          </p:cNvSpPr>
          <p:nvPr>
            <p:ph type="pic" idx="2"/>
          </p:nvPr>
        </p:nvSpPr>
        <p:spPr>
          <a:xfrm>
            <a:off x="4486275" y="1562100"/>
            <a:ext cx="3219600" cy="3733800"/>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40"/>
        <p:cNvGrpSpPr/>
        <p:nvPr/>
      </p:nvGrpSpPr>
      <p:grpSpPr>
        <a:xfrm>
          <a:off x="0" y="0"/>
          <a:ext cx="0" cy="0"/>
          <a:chOff x="0" y="0"/>
          <a:chExt cx="0" cy="0"/>
        </a:xfrm>
      </p:grpSpPr>
      <p:sp>
        <p:nvSpPr>
          <p:cNvPr id="41" name="Google Shape;41;p34"/>
          <p:cNvSpPr>
            <a:spLocks noGrp="1"/>
          </p:cNvSpPr>
          <p:nvPr>
            <p:ph type="pic" idx="2"/>
          </p:nvPr>
        </p:nvSpPr>
        <p:spPr>
          <a:xfrm>
            <a:off x="3735256" y="3429000"/>
            <a:ext cx="2360700" cy="2499000"/>
          </a:xfrm>
          <a:prstGeom prst="rect">
            <a:avLst/>
          </a:prstGeom>
          <a:solidFill>
            <a:schemeClr val="lt1"/>
          </a:solidFill>
          <a:ln>
            <a:noFill/>
          </a:ln>
        </p:spPr>
      </p:sp>
      <p:sp>
        <p:nvSpPr>
          <p:cNvPr id="42" name="Google Shape;42;p34"/>
          <p:cNvSpPr>
            <a:spLocks noGrp="1"/>
          </p:cNvSpPr>
          <p:nvPr>
            <p:ph type="pic" idx="3"/>
          </p:nvPr>
        </p:nvSpPr>
        <p:spPr>
          <a:xfrm>
            <a:off x="6096000" y="930126"/>
            <a:ext cx="2360700" cy="2499000"/>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43"/>
        <p:cNvGrpSpPr/>
        <p:nvPr/>
      </p:nvGrpSpPr>
      <p:grpSpPr>
        <a:xfrm>
          <a:off x="0" y="0"/>
          <a:ext cx="0" cy="0"/>
          <a:chOff x="0" y="0"/>
          <a:chExt cx="0" cy="0"/>
        </a:xfrm>
      </p:grpSpPr>
      <p:sp>
        <p:nvSpPr>
          <p:cNvPr id="44" name="Google Shape;44;p35"/>
          <p:cNvSpPr>
            <a:spLocks noGrp="1"/>
          </p:cNvSpPr>
          <p:nvPr>
            <p:ph type="pic" idx="2"/>
          </p:nvPr>
        </p:nvSpPr>
        <p:spPr>
          <a:xfrm>
            <a:off x="3891534" y="0"/>
            <a:ext cx="5334000" cy="3276600"/>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45"/>
        <p:cNvGrpSpPr/>
        <p:nvPr/>
      </p:nvGrpSpPr>
      <p:grpSpPr>
        <a:xfrm>
          <a:off x="0" y="0"/>
          <a:ext cx="0" cy="0"/>
          <a:chOff x="0" y="0"/>
          <a:chExt cx="0" cy="0"/>
        </a:xfrm>
      </p:grpSpPr>
      <p:sp>
        <p:nvSpPr>
          <p:cNvPr id="46" name="Google Shape;46;p36"/>
          <p:cNvSpPr>
            <a:spLocks noGrp="1"/>
          </p:cNvSpPr>
          <p:nvPr>
            <p:ph type="pic" idx="2"/>
          </p:nvPr>
        </p:nvSpPr>
        <p:spPr>
          <a:xfrm>
            <a:off x="6096000" y="3429000"/>
            <a:ext cx="6096000" cy="3429000"/>
          </a:xfrm>
          <a:prstGeom prst="rect">
            <a:avLst/>
          </a:prstGeom>
          <a:solidFill>
            <a:schemeClr val="lt1"/>
          </a:solidFill>
          <a:ln>
            <a:noFill/>
          </a:ln>
        </p:spPr>
      </p:sp>
      <p:sp>
        <p:nvSpPr>
          <p:cNvPr id="47" name="Google Shape;47;p36"/>
          <p:cNvSpPr>
            <a:spLocks noGrp="1"/>
          </p:cNvSpPr>
          <p:nvPr>
            <p:ph type="pic" idx="3"/>
          </p:nvPr>
        </p:nvSpPr>
        <p:spPr>
          <a:xfrm>
            <a:off x="6096000" y="0"/>
            <a:ext cx="6096000" cy="3429000"/>
          </a:xfrm>
          <a:prstGeom prst="rect">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7"/>
        <p:cNvGrpSpPr/>
        <p:nvPr/>
      </p:nvGrpSpPr>
      <p:grpSpPr>
        <a:xfrm>
          <a:off x="0" y="0"/>
          <a:ext cx="0" cy="0"/>
          <a:chOff x="0" y="0"/>
          <a:chExt cx="0" cy="0"/>
        </a:xfrm>
      </p:grpSpPr>
      <p:sp>
        <p:nvSpPr>
          <p:cNvPr id="8" name="Google Shape;8;p19"/>
          <p:cNvSpPr>
            <a:spLocks noGrp="1"/>
          </p:cNvSpPr>
          <p:nvPr>
            <p:ph type="pic" idx="2"/>
          </p:nvPr>
        </p:nvSpPr>
        <p:spPr>
          <a:xfrm>
            <a:off x="5543550" y="0"/>
            <a:ext cx="6648600" cy="4629300"/>
          </a:xfrm>
          <a:prstGeom prst="rect">
            <a:avLst/>
          </a:prstGeom>
          <a:solidFill>
            <a:schemeClr val="lt1"/>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48"/>
        <p:cNvGrpSpPr/>
        <p:nvPr/>
      </p:nvGrpSpPr>
      <p:grpSpPr>
        <a:xfrm>
          <a:off x="0" y="0"/>
          <a:ext cx="0" cy="0"/>
          <a:chOff x="0" y="0"/>
          <a:chExt cx="0" cy="0"/>
        </a:xfrm>
      </p:grpSpPr>
      <p:sp>
        <p:nvSpPr>
          <p:cNvPr id="49" name="Google Shape;49;p37"/>
          <p:cNvSpPr>
            <a:spLocks noGrp="1"/>
          </p:cNvSpPr>
          <p:nvPr>
            <p:ph type="pic" idx="2"/>
          </p:nvPr>
        </p:nvSpPr>
        <p:spPr>
          <a:xfrm>
            <a:off x="2754190" y="0"/>
            <a:ext cx="5106000" cy="3429000"/>
          </a:xfrm>
          <a:prstGeom prst="rect">
            <a:avLst/>
          </a:prstGeom>
          <a:solidFill>
            <a:schemeClr val="lt1"/>
          </a:solidFill>
          <a:ln>
            <a:noFill/>
          </a:ln>
        </p:spPr>
      </p:sp>
      <p:sp>
        <p:nvSpPr>
          <p:cNvPr id="50" name="Google Shape;50;p37"/>
          <p:cNvSpPr>
            <a:spLocks noGrp="1"/>
          </p:cNvSpPr>
          <p:nvPr>
            <p:ph type="pic" idx="3"/>
          </p:nvPr>
        </p:nvSpPr>
        <p:spPr>
          <a:xfrm>
            <a:off x="2754190" y="3429000"/>
            <a:ext cx="2644200" cy="3429000"/>
          </a:xfrm>
          <a:prstGeom prst="rect">
            <a:avLst/>
          </a:prstGeom>
          <a:solidFill>
            <a:schemeClr val="lt1"/>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51"/>
        <p:cNvGrpSpPr/>
        <p:nvPr/>
      </p:nvGrpSpPr>
      <p:grpSpPr>
        <a:xfrm>
          <a:off x="0" y="0"/>
          <a:ext cx="0" cy="0"/>
          <a:chOff x="0" y="0"/>
          <a:chExt cx="0" cy="0"/>
        </a:xfrm>
      </p:grpSpPr>
      <p:sp>
        <p:nvSpPr>
          <p:cNvPr id="52" name="Google Shape;52;p38"/>
          <p:cNvSpPr>
            <a:spLocks noGrp="1"/>
          </p:cNvSpPr>
          <p:nvPr>
            <p:ph type="pic" idx="2"/>
          </p:nvPr>
        </p:nvSpPr>
        <p:spPr>
          <a:xfrm>
            <a:off x="0" y="709448"/>
            <a:ext cx="2351400" cy="2719500"/>
          </a:xfrm>
          <a:prstGeom prst="rect">
            <a:avLst/>
          </a:prstGeom>
          <a:solidFill>
            <a:schemeClr val="lt1"/>
          </a:solidFill>
          <a:ln>
            <a:noFill/>
          </a:ln>
        </p:spPr>
      </p:sp>
      <p:sp>
        <p:nvSpPr>
          <p:cNvPr id="53" name="Google Shape;53;p38"/>
          <p:cNvSpPr>
            <a:spLocks noGrp="1"/>
          </p:cNvSpPr>
          <p:nvPr>
            <p:ph type="pic" idx="3"/>
          </p:nvPr>
        </p:nvSpPr>
        <p:spPr>
          <a:xfrm>
            <a:off x="0" y="3429000"/>
            <a:ext cx="2351400" cy="2719500"/>
          </a:xfrm>
          <a:prstGeom prst="rect">
            <a:avLst/>
          </a:prstGeom>
          <a:solidFill>
            <a:schemeClr val="lt1"/>
          </a:solidFill>
          <a:ln>
            <a:noFill/>
          </a:ln>
        </p:spPr>
      </p:sp>
      <p:sp>
        <p:nvSpPr>
          <p:cNvPr id="54" name="Google Shape;54;p38"/>
          <p:cNvSpPr>
            <a:spLocks noGrp="1"/>
          </p:cNvSpPr>
          <p:nvPr>
            <p:ph type="pic" idx="4"/>
          </p:nvPr>
        </p:nvSpPr>
        <p:spPr>
          <a:xfrm>
            <a:off x="5878286" y="709448"/>
            <a:ext cx="2351400" cy="2719500"/>
          </a:xfrm>
          <a:prstGeom prst="rect">
            <a:avLst/>
          </a:prstGeom>
          <a:solidFill>
            <a:schemeClr val="lt1"/>
          </a:solidFill>
          <a:ln>
            <a:noFill/>
          </a:ln>
        </p:spPr>
      </p:sp>
      <p:sp>
        <p:nvSpPr>
          <p:cNvPr id="55" name="Google Shape;55;p38"/>
          <p:cNvSpPr>
            <a:spLocks noGrp="1"/>
          </p:cNvSpPr>
          <p:nvPr>
            <p:ph type="pic" idx="5"/>
          </p:nvPr>
        </p:nvSpPr>
        <p:spPr>
          <a:xfrm>
            <a:off x="5878286" y="3429000"/>
            <a:ext cx="2351400" cy="2719500"/>
          </a:xfrm>
          <a:prstGeom prst="rect">
            <a:avLst/>
          </a:pr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1" name="Shape 56"/>
        <p:cNvGrpSpPr/>
        <p:nvPr/>
      </p:nvGrpSpPr>
      <p:grpSpPr>
        <a:xfrm>
          <a:off x="0" y="0"/>
          <a:ext cx="0" cy="0"/>
          <a:chOff x="0" y="0"/>
          <a:chExt cx="0" cy="0"/>
        </a:xfrm>
      </p:grpSpPr>
      <p:sp>
        <p:nvSpPr>
          <p:cNvPr id="57" name="Google Shape;57;p39"/>
          <p:cNvSpPr>
            <a:spLocks noGrp="1"/>
          </p:cNvSpPr>
          <p:nvPr>
            <p:ph type="pic" idx="2"/>
          </p:nvPr>
        </p:nvSpPr>
        <p:spPr>
          <a:xfrm flipH="1">
            <a:off x="4905525" y="2275870"/>
            <a:ext cx="2381100" cy="2353200"/>
          </a:xfrm>
          <a:prstGeom prst="rect">
            <a:avLst/>
          </a:prstGeom>
          <a:solidFill>
            <a:schemeClr val="lt1"/>
          </a:solidFill>
          <a:ln>
            <a:noFill/>
          </a:ln>
        </p:spPr>
      </p:sp>
      <p:sp>
        <p:nvSpPr>
          <p:cNvPr id="58" name="Google Shape;58;p39"/>
          <p:cNvSpPr>
            <a:spLocks noGrp="1"/>
          </p:cNvSpPr>
          <p:nvPr>
            <p:ph type="pic" idx="3"/>
          </p:nvPr>
        </p:nvSpPr>
        <p:spPr>
          <a:xfrm>
            <a:off x="2021416" y="1099230"/>
            <a:ext cx="2381400" cy="2353200"/>
          </a:xfrm>
          <a:prstGeom prst="rect">
            <a:avLst/>
          </a:prstGeom>
          <a:solidFill>
            <a:schemeClr val="lt1"/>
          </a:solidFill>
          <a:ln>
            <a:noFill/>
          </a:ln>
        </p:spPr>
      </p:sp>
      <p:sp>
        <p:nvSpPr>
          <p:cNvPr id="59" name="Google Shape;59;p39"/>
          <p:cNvSpPr>
            <a:spLocks noGrp="1"/>
          </p:cNvSpPr>
          <p:nvPr>
            <p:ph type="pic" idx="4"/>
          </p:nvPr>
        </p:nvSpPr>
        <p:spPr>
          <a:xfrm flipH="1">
            <a:off x="7789484" y="3452510"/>
            <a:ext cx="2381100" cy="2353200"/>
          </a:xfrm>
          <a:prstGeom prst="rect">
            <a:avLst/>
          </a:prstGeom>
          <a:solidFill>
            <a:schemeClr val="lt1"/>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8_Custom Layout">
  <p:cSld name="18_Custom Layout">
    <p:spTree>
      <p:nvGrpSpPr>
        <p:cNvPr id="1" name="Shape 60"/>
        <p:cNvGrpSpPr/>
        <p:nvPr/>
      </p:nvGrpSpPr>
      <p:grpSpPr>
        <a:xfrm>
          <a:off x="0" y="0"/>
          <a:ext cx="0" cy="0"/>
          <a:chOff x="0" y="0"/>
          <a:chExt cx="0" cy="0"/>
        </a:xfrm>
      </p:grpSpPr>
      <p:sp>
        <p:nvSpPr>
          <p:cNvPr id="61" name="Google Shape;61;p40"/>
          <p:cNvSpPr>
            <a:spLocks noGrp="1"/>
          </p:cNvSpPr>
          <p:nvPr>
            <p:ph type="pic" idx="2"/>
          </p:nvPr>
        </p:nvSpPr>
        <p:spPr>
          <a:xfrm>
            <a:off x="0" y="0"/>
            <a:ext cx="6185700" cy="3429000"/>
          </a:xfrm>
          <a:prstGeom prst="rect">
            <a:avLst/>
          </a:prstGeom>
          <a:solidFill>
            <a:schemeClr val="lt1"/>
          </a:solidFill>
          <a:ln>
            <a:noFill/>
          </a:ln>
        </p:spPr>
      </p:sp>
      <p:sp>
        <p:nvSpPr>
          <p:cNvPr id="62" name="Google Shape;62;p40"/>
          <p:cNvSpPr>
            <a:spLocks noGrp="1"/>
          </p:cNvSpPr>
          <p:nvPr>
            <p:ph type="pic" idx="3"/>
          </p:nvPr>
        </p:nvSpPr>
        <p:spPr>
          <a:xfrm>
            <a:off x="0" y="3429000"/>
            <a:ext cx="3092700" cy="3429000"/>
          </a:xfrm>
          <a:prstGeom prst="rect">
            <a:avLst/>
          </a:prstGeom>
          <a:solidFill>
            <a:schemeClr val="lt1"/>
          </a:solidFill>
          <a:ln>
            <a:noFill/>
          </a:ln>
        </p:spPr>
      </p:sp>
      <p:sp>
        <p:nvSpPr>
          <p:cNvPr id="63" name="Google Shape;63;p40"/>
          <p:cNvSpPr>
            <a:spLocks noGrp="1"/>
          </p:cNvSpPr>
          <p:nvPr>
            <p:ph type="pic" idx="4"/>
          </p:nvPr>
        </p:nvSpPr>
        <p:spPr>
          <a:xfrm>
            <a:off x="3092824" y="3429000"/>
            <a:ext cx="3092700" cy="3429000"/>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1" name="Shape 64"/>
        <p:cNvGrpSpPr/>
        <p:nvPr/>
      </p:nvGrpSpPr>
      <p:grpSpPr>
        <a:xfrm>
          <a:off x="0" y="0"/>
          <a:ext cx="0" cy="0"/>
          <a:chOff x="0" y="0"/>
          <a:chExt cx="0" cy="0"/>
        </a:xfrm>
      </p:grpSpPr>
      <p:sp>
        <p:nvSpPr>
          <p:cNvPr id="65" name="Google Shape;65;p41"/>
          <p:cNvSpPr>
            <a:spLocks noGrp="1"/>
          </p:cNvSpPr>
          <p:nvPr>
            <p:ph type="pic" idx="2"/>
          </p:nvPr>
        </p:nvSpPr>
        <p:spPr>
          <a:xfrm>
            <a:off x="0" y="0"/>
            <a:ext cx="3429000" cy="3791100"/>
          </a:xfrm>
          <a:prstGeom prst="rect">
            <a:avLst/>
          </a:prstGeom>
          <a:solidFill>
            <a:schemeClr val="lt1"/>
          </a:solidFill>
          <a:ln>
            <a:noFill/>
          </a:ln>
        </p:spPr>
      </p:sp>
      <p:sp>
        <p:nvSpPr>
          <p:cNvPr id="66" name="Google Shape;66;p41"/>
          <p:cNvSpPr>
            <a:spLocks noGrp="1"/>
          </p:cNvSpPr>
          <p:nvPr>
            <p:ph type="pic" idx="3"/>
          </p:nvPr>
        </p:nvSpPr>
        <p:spPr>
          <a:xfrm>
            <a:off x="3429000" y="0"/>
            <a:ext cx="3429000" cy="3791100"/>
          </a:xfrm>
          <a:prstGeom prst="rect">
            <a:avLst/>
          </a:prstGeom>
          <a:solidFill>
            <a:schemeClr val="lt1"/>
          </a:solidFill>
          <a:ln>
            <a:noFill/>
          </a:ln>
        </p:spPr>
      </p:sp>
      <p:sp>
        <p:nvSpPr>
          <p:cNvPr id="67" name="Google Shape;67;p41"/>
          <p:cNvSpPr>
            <a:spLocks noGrp="1"/>
          </p:cNvSpPr>
          <p:nvPr>
            <p:ph type="pic" idx="4"/>
          </p:nvPr>
        </p:nvSpPr>
        <p:spPr>
          <a:xfrm>
            <a:off x="6858000" y="3790950"/>
            <a:ext cx="3429000" cy="3067200"/>
          </a:xfrm>
          <a:prstGeom prst="rect">
            <a:avLst/>
          </a:prstGeom>
          <a:solidFill>
            <a:schemeClr val="lt1"/>
          </a:solidFill>
          <a:ln>
            <a:noFill/>
          </a:ln>
        </p:spPr>
      </p:sp>
      <p:sp>
        <p:nvSpPr>
          <p:cNvPr id="68" name="Google Shape;68;p41"/>
          <p:cNvSpPr>
            <a:spLocks noGrp="1"/>
          </p:cNvSpPr>
          <p:nvPr>
            <p:ph type="pic" idx="5"/>
          </p:nvPr>
        </p:nvSpPr>
        <p:spPr>
          <a:xfrm>
            <a:off x="10287000" y="3790950"/>
            <a:ext cx="1905000" cy="3067200"/>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69"/>
        <p:cNvGrpSpPr/>
        <p:nvPr/>
      </p:nvGrpSpPr>
      <p:grpSpPr>
        <a:xfrm>
          <a:off x="0" y="0"/>
          <a:ext cx="0" cy="0"/>
          <a:chOff x="0" y="0"/>
          <a:chExt cx="0" cy="0"/>
        </a:xfrm>
      </p:grpSpPr>
      <p:sp>
        <p:nvSpPr>
          <p:cNvPr id="70" name="Google Shape;70;p42"/>
          <p:cNvSpPr>
            <a:spLocks noGrp="1"/>
          </p:cNvSpPr>
          <p:nvPr>
            <p:ph type="pic" idx="2"/>
          </p:nvPr>
        </p:nvSpPr>
        <p:spPr>
          <a:xfrm>
            <a:off x="1181100" y="250"/>
            <a:ext cx="4515000" cy="3496800"/>
          </a:xfrm>
          <a:prstGeom prst="rect">
            <a:avLst/>
          </a:prstGeom>
          <a:solidFill>
            <a:schemeClr val="lt1"/>
          </a:solidFill>
          <a:ln>
            <a:noFill/>
          </a:ln>
        </p:spPr>
      </p:sp>
      <p:sp>
        <p:nvSpPr>
          <p:cNvPr id="71" name="Google Shape;71;p42"/>
          <p:cNvSpPr>
            <a:spLocks noGrp="1"/>
          </p:cNvSpPr>
          <p:nvPr>
            <p:ph type="pic" idx="3"/>
          </p:nvPr>
        </p:nvSpPr>
        <p:spPr>
          <a:xfrm>
            <a:off x="3333750" y="3533775"/>
            <a:ext cx="2362200" cy="3324300"/>
          </a:xfrm>
          <a:prstGeom prst="rect">
            <a:avLst/>
          </a:prstGeom>
          <a:solidFill>
            <a:schemeClr val="lt1"/>
          </a:solidFill>
          <a:ln>
            <a:noFill/>
          </a:ln>
        </p:spPr>
      </p:sp>
      <p:sp>
        <p:nvSpPr>
          <p:cNvPr id="72" name="Google Shape;72;p42"/>
          <p:cNvSpPr>
            <a:spLocks noGrp="1"/>
          </p:cNvSpPr>
          <p:nvPr>
            <p:ph type="pic" idx="4"/>
          </p:nvPr>
        </p:nvSpPr>
        <p:spPr>
          <a:xfrm>
            <a:off x="5695950" y="3533775"/>
            <a:ext cx="4712100" cy="3324300"/>
          </a:xfrm>
          <a:prstGeom prst="rect">
            <a:avLst/>
          </a:prstGeom>
          <a:solidFill>
            <a:schemeClr val="lt1"/>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73"/>
        <p:cNvGrpSpPr/>
        <p:nvPr/>
      </p:nvGrpSpPr>
      <p:grpSpPr>
        <a:xfrm>
          <a:off x="0" y="0"/>
          <a:ext cx="0" cy="0"/>
          <a:chOff x="0" y="0"/>
          <a:chExt cx="0" cy="0"/>
        </a:xfrm>
      </p:grpSpPr>
      <p:sp>
        <p:nvSpPr>
          <p:cNvPr id="74" name="Google Shape;74;p43"/>
          <p:cNvSpPr>
            <a:spLocks noGrp="1"/>
          </p:cNvSpPr>
          <p:nvPr>
            <p:ph type="pic" idx="2"/>
          </p:nvPr>
        </p:nvSpPr>
        <p:spPr>
          <a:xfrm>
            <a:off x="8629650" y="895350"/>
            <a:ext cx="2533800" cy="2533800"/>
          </a:xfrm>
          <a:prstGeom prst="rect">
            <a:avLst/>
          </a:prstGeom>
          <a:solidFill>
            <a:schemeClr val="lt1"/>
          </a:solidFill>
          <a:ln>
            <a:noFill/>
          </a:ln>
        </p:spPr>
      </p:sp>
      <p:sp>
        <p:nvSpPr>
          <p:cNvPr id="75" name="Google Shape;75;p43"/>
          <p:cNvSpPr>
            <a:spLocks noGrp="1"/>
          </p:cNvSpPr>
          <p:nvPr>
            <p:ph type="pic" idx="3"/>
          </p:nvPr>
        </p:nvSpPr>
        <p:spPr>
          <a:xfrm>
            <a:off x="6096000" y="895350"/>
            <a:ext cx="2533800" cy="2533800"/>
          </a:xfrm>
          <a:prstGeom prst="rect">
            <a:avLst/>
          </a:prstGeom>
          <a:solidFill>
            <a:schemeClr val="lt1"/>
          </a:solidFill>
          <a:ln>
            <a:noFill/>
          </a:ln>
        </p:spPr>
      </p:sp>
      <p:sp>
        <p:nvSpPr>
          <p:cNvPr id="76" name="Google Shape;76;p43"/>
          <p:cNvSpPr>
            <a:spLocks noGrp="1"/>
          </p:cNvSpPr>
          <p:nvPr>
            <p:ph type="pic" idx="4"/>
          </p:nvPr>
        </p:nvSpPr>
        <p:spPr>
          <a:xfrm>
            <a:off x="6096000" y="3429000"/>
            <a:ext cx="2533800" cy="2533800"/>
          </a:xfrm>
          <a:prstGeom prst="rect">
            <a:avLst/>
          </a:prstGeom>
          <a:solidFill>
            <a:schemeClr val="lt1"/>
          </a:solidFill>
          <a:ln>
            <a:noFill/>
          </a:ln>
        </p:spPr>
      </p:sp>
      <p:sp>
        <p:nvSpPr>
          <p:cNvPr id="77" name="Google Shape;77;p43"/>
          <p:cNvSpPr>
            <a:spLocks noGrp="1"/>
          </p:cNvSpPr>
          <p:nvPr>
            <p:ph type="pic" idx="5"/>
          </p:nvPr>
        </p:nvSpPr>
        <p:spPr>
          <a:xfrm>
            <a:off x="8629650" y="3429000"/>
            <a:ext cx="2533800" cy="2533800"/>
          </a:xfrm>
          <a:prstGeom prst="rect">
            <a:avLst/>
          </a:prstGeom>
          <a:solidFill>
            <a:schemeClr val="lt1"/>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78"/>
        <p:cNvGrpSpPr/>
        <p:nvPr/>
      </p:nvGrpSpPr>
      <p:grpSpPr>
        <a:xfrm>
          <a:off x="0" y="0"/>
          <a:ext cx="0" cy="0"/>
          <a:chOff x="0" y="0"/>
          <a:chExt cx="0" cy="0"/>
        </a:xfrm>
      </p:grpSpPr>
      <p:sp>
        <p:nvSpPr>
          <p:cNvPr id="79" name="Google Shape;79;p44"/>
          <p:cNvSpPr>
            <a:spLocks noGrp="1"/>
          </p:cNvSpPr>
          <p:nvPr>
            <p:ph type="pic" idx="2"/>
          </p:nvPr>
        </p:nvSpPr>
        <p:spPr>
          <a:xfrm>
            <a:off x="1901003" y="2042832"/>
            <a:ext cx="1568700" cy="2834100"/>
          </a:xfrm>
          <a:prstGeom prst="rect">
            <a:avLst/>
          </a:prstGeom>
          <a:solidFill>
            <a:schemeClr val="lt1"/>
          </a:solidFill>
          <a:ln>
            <a:noFill/>
          </a:ln>
        </p:spPr>
      </p:sp>
      <p:sp>
        <p:nvSpPr>
          <p:cNvPr id="80" name="Google Shape;80;p44"/>
          <p:cNvSpPr>
            <a:spLocks noGrp="1"/>
          </p:cNvSpPr>
          <p:nvPr>
            <p:ph type="pic" idx="3"/>
          </p:nvPr>
        </p:nvSpPr>
        <p:spPr>
          <a:xfrm>
            <a:off x="4028383" y="2042832"/>
            <a:ext cx="1568700" cy="2834100"/>
          </a:xfrm>
          <a:prstGeom prst="rect">
            <a:avLst/>
          </a:prstGeom>
          <a:solidFill>
            <a:schemeClr val="lt1"/>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81"/>
        <p:cNvGrpSpPr/>
        <p:nvPr/>
      </p:nvGrpSpPr>
      <p:grpSpPr>
        <a:xfrm>
          <a:off x="0" y="0"/>
          <a:ext cx="0" cy="0"/>
          <a:chOff x="0" y="0"/>
          <a:chExt cx="0" cy="0"/>
        </a:xfrm>
      </p:grpSpPr>
      <p:sp>
        <p:nvSpPr>
          <p:cNvPr id="82" name="Google Shape;82;p45"/>
          <p:cNvSpPr>
            <a:spLocks noGrp="1"/>
          </p:cNvSpPr>
          <p:nvPr>
            <p:ph type="pic" idx="2"/>
          </p:nvPr>
        </p:nvSpPr>
        <p:spPr>
          <a:xfrm>
            <a:off x="1275793" y="2233890"/>
            <a:ext cx="3990300" cy="2520900"/>
          </a:xfrm>
          <a:prstGeom prst="rect">
            <a:avLst/>
          </a:prstGeom>
          <a:solidFill>
            <a:schemeClr val="l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9"/>
        <p:cNvGrpSpPr/>
        <p:nvPr/>
      </p:nvGrpSpPr>
      <p:grpSpPr>
        <a:xfrm>
          <a:off x="0" y="0"/>
          <a:ext cx="0" cy="0"/>
          <a:chOff x="0" y="0"/>
          <a:chExt cx="0" cy="0"/>
        </a:xfrm>
      </p:grpSpPr>
      <p:sp>
        <p:nvSpPr>
          <p:cNvPr id="10" name="Google Shape;10;p20"/>
          <p:cNvSpPr>
            <a:spLocks noGrp="1"/>
          </p:cNvSpPr>
          <p:nvPr>
            <p:ph type="pic" idx="2"/>
          </p:nvPr>
        </p:nvSpPr>
        <p:spPr>
          <a:xfrm>
            <a:off x="1" y="1021079"/>
            <a:ext cx="3892500" cy="4815900"/>
          </a:xfrm>
          <a:prstGeom prst="rect">
            <a:avLst/>
          </a:prstGeom>
          <a:solidFill>
            <a:schemeClr val="l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11"/>
        <p:cNvGrpSpPr/>
        <p:nvPr/>
      </p:nvGrpSpPr>
      <p:grpSpPr>
        <a:xfrm>
          <a:off x="0" y="0"/>
          <a:ext cx="0" cy="0"/>
          <a:chOff x="0" y="0"/>
          <a:chExt cx="0" cy="0"/>
        </a:xfrm>
      </p:grpSpPr>
      <p:sp>
        <p:nvSpPr>
          <p:cNvPr id="12" name="Google Shape;12;p21"/>
          <p:cNvSpPr>
            <a:spLocks noGrp="1"/>
          </p:cNvSpPr>
          <p:nvPr>
            <p:ph type="pic" idx="2"/>
          </p:nvPr>
        </p:nvSpPr>
        <p:spPr>
          <a:xfrm>
            <a:off x="6843227" y="1476375"/>
            <a:ext cx="3581400" cy="39054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13"/>
        <p:cNvGrpSpPr/>
        <p:nvPr/>
      </p:nvGrpSpPr>
      <p:grpSpPr>
        <a:xfrm>
          <a:off x="0" y="0"/>
          <a:ext cx="0" cy="0"/>
          <a:chOff x="0" y="0"/>
          <a:chExt cx="0" cy="0"/>
        </a:xfrm>
      </p:grpSpPr>
      <p:sp>
        <p:nvSpPr>
          <p:cNvPr id="14" name="Google Shape;14;p22"/>
          <p:cNvSpPr>
            <a:spLocks noGrp="1"/>
          </p:cNvSpPr>
          <p:nvPr>
            <p:ph type="pic" idx="2"/>
          </p:nvPr>
        </p:nvSpPr>
        <p:spPr>
          <a:xfrm>
            <a:off x="1428842" y="1113906"/>
            <a:ext cx="3087300" cy="4630200"/>
          </a:xfrm>
          <a:prstGeom prst="rect">
            <a:avLst/>
          </a:prstGeom>
          <a:solidFill>
            <a:schemeClr val="l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15"/>
        <p:cNvGrpSpPr/>
        <p:nvPr/>
      </p:nvGrpSpPr>
      <p:grpSpPr>
        <a:xfrm>
          <a:off x="0" y="0"/>
          <a:ext cx="0" cy="0"/>
          <a:chOff x="0" y="0"/>
          <a:chExt cx="0" cy="0"/>
        </a:xfrm>
      </p:grpSpPr>
      <p:sp>
        <p:nvSpPr>
          <p:cNvPr id="16" name="Google Shape;16;p23"/>
          <p:cNvSpPr>
            <a:spLocks noGrp="1"/>
          </p:cNvSpPr>
          <p:nvPr>
            <p:ph type="pic" idx="2"/>
          </p:nvPr>
        </p:nvSpPr>
        <p:spPr>
          <a:xfrm>
            <a:off x="4552414" y="0"/>
            <a:ext cx="3087300" cy="6858000"/>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7"/>
        <p:cNvGrpSpPr/>
        <p:nvPr/>
      </p:nvGrpSpPr>
      <p:grpSpPr>
        <a:xfrm>
          <a:off x="0" y="0"/>
          <a:ext cx="0" cy="0"/>
          <a:chOff x="0" y="0"/>
          <a:chExt cx="0" cy="0"/>
        </a:xfrm>
      </p:grpSpPr>
      <p:sp>
        <p:nvSpPr>
          <p:cNvPr id="18" name="Google Shape;18;p24"/>
          <p:cNvSpPr>
            <a:spLocks noGrp="1"/>
          </p:cNvSpPr>
          <p:nvPr>
            <p:ph type="pic" idx="2"/>
          </p:nvPr>
        </p:nvSpPr>
        <p:spPr>
          <a:xfrm>
            <a:off x="8226639" y="893445"/>
            <a:ext cx="3169800" cy="4362600"/>
          </a:xfrm>
          <a:prstGeom prst="rect">
            <a:avLst/>
          </a:prstGeom>
          <a:solidFill>
            <a:schemeClr val="lt1"/>
          </a:solidFill>
          <a:ln>
            <a:noFill/>
          </a:ln>
        </p:spPr>
      </p:sp>
      <p:sp>
        <p:nvSpPr>
          <p:cNvPr id="19" name="Google Shape;19;p24"/>
          <p:cNvSpPr>
            <a:spLocks noGrp="1"/>
          </p:cNvSpPr>
          <p:nvPr>
            <p:ph type="pic" idx="3"/>
          </p:nvPr>
        </p:nvSpPr>
        <p:spPr>
          <a:xfrm>
            <a:off x="0" y="3074670"/>
            <a:ext cx="2748900" cy="3783300"/>
          </a:xfrm>
          <a:prstGeom prst="rect">
            <a:avLst/>
          </a:prstGeom>
          <a:solidFill>
            <a:schemeClr val="l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20"/>
        <p:cNvGrpSpPr/>
        <p:nvPr/>
      </p:nvGrpSpPr>
      <p:grpSpPr>
        <a:xfrm>
          <a:off x="0" y="0"/>
          <a:ext cx="0" cy="0"/>
          <a:chOff x="0" y="0"/>
          <a:chExt cx="0" cy="0"/>
        </a:xfrm>
      </p:grpSpPr>
      <p:sp>
        <p:nvSpPr>
          <p:cNvPr id="21" name="Google Shape;21;p25"/>
          <p:cNvSpPr>
            <a:spLocks noGrp="1"/>
          </p:cNvSpPr>
          <p:nvPr>
            <p:ph type="pic" idx="2"/>
          </p:nvPr>
        </p:nvSpPr>
        <p:spPr>
          <a:xfrm>
            <a:off x="8158369" y="0"/>
            <a:ext cx="3482100" cy="4660200"/>
          </a:xfrm>
          <a:prstGeom prst="rect">
            <a:avLst/>
          </a:prstGeom>
          <a:solidFill>
            <a:schemeClr val="lt1"/>
          </a:solidFill>
          <a:ln>
            <a:noFill/>
          </a:ln>
        </p:spPr>
      </p:sp>
      <p:sp>
        <p:nvSpPr>
          <p:cNvPr id="22" name="Google Shape;22;p25"/>
          <p:cNvSpPr>
            <a:spLocks noGrp="1"/>
          </p:cNvSpPr>
          <p:nvPr>
            <p:ph type="pic" idx="3"/>
          </p:nvPr>
        </p:nvSpPr>
        <p:spPr>
          <a:xfrm>
            <a:off x="4676141" y="0"/>
            <a:ext cx="3482100" cy="4660200"/>
          </a:xfrm>
          <a:prstGeom prst="rect">
            <a:avLst/>
          </a:prstGeom>
          <a:solidFill>
            <a:schemeClr val="l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3"/>
        <p:cNvGrpSpPr/>
        <p:nvPr/>
      </p:nvGrpSpPr>
      <p:grpSpPr>
        <a:xfrm>
          <a:off x="0" y="0"/>
          <a:ext cx="0" cy="0"/>
          <a:chOff x="0" y="0"/>
          <a:chExt cx="0" cy="0"/>
        </a:xfrm>
      </p:grpSpPr>
      <p:sp>
        <p:nvSpPr>
          <p:cNvPr id="24" name="Google Shape;24;p26"/>
          <p:cNvSpPr>
            <a:spLocks noGrp="1"/>
          </p:cNvSpPr>
          <p:nvPr>
            <p:ph type="pic" idx="2"/>
          </p:nvPr>
        </p:nvSpPr>
        <p:spPr>
          <a:xfrm>
            <a:off x="1591021" y="1989368"/>
            <a:ext cx="2299800" cy="3048900"/>
          </a:xfrm>
          <a:prstGeom prst="rect">
            <a:avLst/>
          </a:prstGeom>
          <a:solidFill>
            <a:schemeClr val="lt1"/>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46.xml"/><Relationship Id="rId2" Type="http://schemas.openxmlformats.org/officeDocument/2006/relationships/image" Target="../media/image1.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notesSlide" Target="../notesSlides/notesSlide2.xml"/><Relationship Id="rId11" Type="http://schemas.openxmlformats.org/officeDocument/2006/relationships/slideLayout" Target="../slideLayouts/slideLayout7.xml"/><Relationship Id="rId10" Type="http://schemas.openxmlformats.org/officeDocument/2006/relationships/tags" Target="../tags/tag10.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11.xml"/><Relationship Id="rId2" Type="http://schemas.openxmlformats.org/officeDocument/2006/relationships/image" Target="../media/image1.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2.xml"/><Relationship Id="rId2" Type="http://schemas.openxmlformats.org/officeDocument/2006/relationships/image" Target="../media/image1.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media/image6.png"/><Relationship Id="rId3" Type="http://schemas.openxmlformats.org/officeDocument/2006/relationships/tags" Target="../tags/tag14.xml"/><Relationship Id="rId2" Type="http://schemas.openxmlformats.org/officeDocument/2006/relationships/tags" Target="../tags/tag13.xml"/><Relationship Id="rId17" Type="http://schemas.openxmlformats.org/officeDocument/2006/relationships/notesSlide" Target="../notesSlides/notesSlide5.xml"/><Relationship Id="rId16" Type="http://schemas.openxmlformats.org/officeDocument/2006/relationships/slideLayout" Target="../slideLayouts/slideLayout2.xml"/><Relationship Id="rId15" Type="http://schemas.openxmlformats.org/officeDocument/2006/relationships/tags" Target="../tags/tag19.xml"/><Relationship Id="rId14" Type="http://schemas.openxmlformats.org/officeDocument/2006/relationships/image" Target="../media/image12.svg"/><Relationship Id="rId13" Type="http://schemas.openxmlformats.org/officeDocument/2006/relationships/image" Target="../media/image11.png"/><Relationship Id="rId12" Type="http://schemas.openxmlformats.org/officeDocument/2006/relationships/tags" Target="../tags/tag18.xml"/><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image" Target="../media/image8.svg"/><Relationship Id="rId6" Type="http://schemas.openxmlformats.org/officeDocument/2006/relationships/image" Target="../media/image7.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1.jpeg"/><Relationship Id="rId17" Type="http://schemas.openxmlformats.org/officeDocument/2006/relationships/notesSlide" Target="../notesSlides/notesSlide6.xml"/><Relationship Id="rId16" Type="http://schemas.openxmlformats.org/officeDocument/2006/relationships/slideLayout" Target="../slideLayouts/slideLayout2.xml"/><Relationship Id="rId15" Type="http://schemas.openxmlformats.org/officeDocument/2006/relationships/image" Target="../media/image12.svg"/><Relationship Id="rId14" Type="http://schemas.openxmlformats.org/officeDocument/2006/relationships/image" Target="../media/image11.png"/><Relationship Id="rId13" Type="http://schemas.openxmlformats.org/officeDocument/2006/relationships/tags" Target="../tags/tag26.xml"/><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tags" Target="../tags/tag25.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30.xml"/><Relationship Id="rId7" Type="http://schemas.openxmlformats.org/officeDocument/2006/relationships/image" Target="../media/image14.png"/><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image" Target="../media/image13.png"/><Relationship Id="rId3" Type="http://schemas.openxmlformats.org/officeDocument/2006/relationships/tags" Target="../tags/tag27.xml"/><Relationship Id="rId2" Type="http://schemas.openxmlformats.org/officeDocument/2006/relationships/image" Target="../media/image1.jpeg"/><Relationship Id="rId12" Type="http://schemas.openxmlformats.org/officeDocument/2006/relationships/notesSlide" Target="../notesSlides/notesSlide7.xml"/><Relationship Id="rId11" Type="http://schemas.openxmlformats.org/officeDocument/2006/relationships/slideLayout" Target="../slideLayouts/slideLayout2.xml"/><Relationship Id="rId10" Type="http://schemas.openxmlformats.org/officeDocument/2006/relationships/image" Target="../media/image10.sv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9" Type="http://schemas.openxmlformats.org/officeDocument/2006/relationships/image" Target="../media/image12.svg"/><Relationship Id="rId8" Type="http://schemas.openxmlformats.org/officeDocument/2006/relationships/image" Target="../media/image11.png"/><Relationship Id="rId7" Type="http://schemas.openxmlformats.org/officeDocument/2006/relationships/tags" Target="../tags/tag3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tags" Target="../tags/tag32.xml"/><Relationship Id="rId3" Type="http://schemas.openxmlformats.org/officeDocument/2006/relationships/image" Target="../media/image15.png"/><Relationship Id="rId2" Type="http://schemas.openxmlformats.org/officeDocument/2006/relationships/tags" Target="../tags/tag31.xml"/><Relationship Id="rId11" Type="http://schemas.openxmlformats.org/officeDocument/2006/relationships/notesSlide" Target="../notesSlides/notesSlide8.xml"/><Relationship Id="rId10"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image" Target="../media/image10.svg"/><Relationship Id="rId6" Type="http://schemas.openxmlformats.org/officeDocument/2006/relationships/image" Target="../media/image9.png"/><Relationship Id="rId5" Type="http://schemas.openxmlformats.org/officeDocument/2006/relationships/tags" Target="../tags/tag35.xml"/><Relationship Id="rId4" Type="http://schemas.openxmlformats.org/officeDocument/2006/relationships/image" Target="../media/image16.png"/><Relationship Id="rId3" Type="http://schemas.openxmlformats.org/officeDocument/2006/relationships/tags" Target="../tags/tag34.xml"/><Relationship Id="rId23" Type="http://schemas.openxmlformats.org/officeDocument/2006/relationships/notesSlide" Target="../notesSlides/notesSlide9.xml"/><Relationship Id="rId22" Type="http://schemas.openxmlformats.org/officeDocument/2006/relationships/slideLayout" Target="../slideLayouts/slideLayout2.xml"/><Relationship Id="rId21" Type="http://schemas.openxmlformats.org/officeDocument/2006/relationships/tags" Target="../tags/tag45.xml"/><Relationship Id="rId20" Type="http://schemas.openxmlformats.org/officeDocument/2006/relationships/tags" Target="../tags/tag44.xml"/><Relationship Id="rId2" Type="http://schemas.openxmlformats.org/officeDocument/2006/relationships/image" Target="../media/image1.jpeg"/><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image" Target="../media/image12.svg"/><Relationship Id="rId10" Type="http://schemas.openxmlformats.org/officeDocument/2006/relationships/image" Target="../media/image11.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
          <p:cNvSpPr txBox="1"/>
          <p:nvPr/>
        </p:nvSpPr>
        <p:spPr>
          <a:xfrm>
            <a:off x="795655" y="995680"/>
            <a:ext cx="10808335" cy="11360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dirty="0">
                <a:solidFill>
                  <a:srgbClr val="2C3D8F"/>
                </a:solidFill>
                <a:sym typeface="Arial" panose="020B0604020202090204"/>
              </a:rPr>
              <a:t>A Simple yet Effective Retrieval-Augmented Generation Framework for the Meta KDD Cup 2024</a:t>
            </a:r>
            <a:endParaRPr lang="en-US" sz="3400" b="1" dirty="0">
              <a:solidFill>
                <a:srgbClr val="2C3D8F"/>
              </a:solidFill>
              <a:sym typeface="Arial" panose="020B0604020202090204"/>
            </a:endParaRPr>
          </a:p>
        </p:txBody>
      </p:sp>
      <p:pic>
        <p:nvPicPr>
          <p:cNvPr id="3" name="Picture 2"/>
          <p:cNvPicPr>
            <a:picLocks noChangeAspect="1"/>
          </p:cNvPicPr>
          <p:nvPr/>
        </p:nvPicPr>
        <p:blipFill>
          <a:blip r:embed="rId1"/>
          <a:stretch>
            <a:fillRect/>
          </a:stretch>
        </p:blipFill>
        <p:spPr>
          <a:xfrm>
            <a:off x="0" y="4108999"/>
            <a:ext cx="12192000" cy="2749001"/>
          </a:xfrm>
          <a:prstGeom prst="rect">
            <a:avLst/>
          </a:prstGeom>
        </p:spPr>
      </p:pic>
      <p:sp>
        <p:nvSpPr>
          <p:cNvPr id="4" name="Google Shape;100;g2588ac39394_0_21"/>
          <p:cNvSpPr txBox="1"/>
          <p:nvPr>
            <p:custDataLst>
              <p:tags r:id="rId2"/>
            </p:custDataLst>
          </p:nvPr>
        </p:nvSpPr>
        <p:spPr>
          <a:xfrm>
            <a:off x="596900" y="2414270"/>
            <a:ext cx="10431145" cy="1412240"/>
          </a:xfrm>
          <a:prstGeom prst="rect">
            <a:avLst/>
          </a:prstGeom>
          <a:noFill/>
          <a:ln>
            <a:noFill/>
          </a:ln>
        </p:spPr>
        <p:txBody>
          <a:bodyPr spcFirstLastPara="1" wrap="square" lIns="91425" tIns="91425" rIns="91425" bIns="91425" anchor="t" anchorCtr="0">
            <a:spAutoFit/>
          </a:bodyPr>
          <a:p>
            <a:pPr marL="0" lvl="0" indent="0" algn="ctr" rtl="0">
              <a:spcBef>
                <a:spcPts val="0"/>
              </a:spcBef>
              <a:spcAft>
                <a:spcPts val="0"/>
              </a:spcAft>
              <a:buNone/>
            </a:pPr>
            <a:r>
              <a:rPr lang="en-US" sz="2000">
                <a:solidFill>
                  <a:srgbClr val="4B4F58"/>
                </a:solidFill>
                <a:latin typeface="Roboto" panose="02000000000000000000"/>
                <a:ea typeface="Roboto" panose="02000000000000000000"/>
                <a:cs typeface="Roboto" panose="02000000000000000000"/>
                <a:sym typeface="Roboto" panose="02000000000000000000"/>
              </a:rPr>
              <a:t>Liyang He</a:t>
            </a:r>
            <a:r>
              <a:rPr lang="en-US" sz="2000" baseline="30000">
                <a:solidFill>
                  <a:srgbClr val="4B4F58"/>
                </a:solidFill>
                <a:latin typeface="Roboto" panose="02000000000000000000"/>
                <a:ea typeface="Roboto" panose="02000000000000000000"/>
                <a:cs typeface="Roboto" panose="02000000000000000000"/>
                <a:sym typeface="Roboto" panose="02000000000000000000"/>
              </a:rPr>
              <a:t>1</a:t>
            </a:r>
            <a:r>
              <a:rPr lang="en-US" sz="2000">
                <a:solidFill>
                  <a:srgbClr val="4B4F58"/>
                </a:solidFill>
                <a:latin typeface="Roboto" panose="02000000000000000000"/>
                <a:ea typeface="Roboto" panose="02000000000000000000"/>
                <a:cs typeface="Roboto" panose="02000000000000000000"/>
                <a:sym typeface="Roboto" panose="02000000000000000000"/>
              </a:rPr>
              <a:t>, Rui Li</a:t>
            </a:r>
            <a:r>
              <a:rPr lang="en-US" sz="2000" baseline="30000">
                <a:solidFill>
                  <a:srgbClr val="4B4F58"/>
                </a:solidFill>
                <a:latin typeface="Roboto" panose="02000000000000000000"/>
                <a:ea typeface="Roboto" panose="02000000000000000000"/>
                <a:cs typeface="Roboto" panose="02000000000000000000"/>
                <a:sym typeface="Roboto" panose="02000000000000000000"/>
              </a:rPr>
              <a:t>1</a:t>
            </a:r>
            <a:r>
              <a:rPr lang="en-US" sz="2000">
                <a:solidFill>
                  <a:srgbClr val="4B4F58"/>
                </a:solidFill>
                <a:latin typeface="Roboto" panose="02000000000000000000"/>
                <a:ea typeface="Roboto" panose="02000000000000000000"/>
                <a:cs typeface="Roboto" panose="02000000000000000000"/>
                <a:sym typeface="Roboto" panose="02000000000000000000"/>
              </a:rPr>
              <a:t>, Shuanghong Shen</a:t>
            </a:r>
            <a:r>
              <a:rPr lang="en-US" sz="2000" baseline="30000">
                <a:solidFill>
                  <a:srgbClr val="4B4F58"/>
                </a:solidFill>
                <a:latin typeface="Roboto" panose="02000000000000000000"/>
                <a:ea typeface="Roboto" panose="02000000000000000000"/>
                <a:cs typeface="Roboto" panose="02000000000000000000"/>
                <a:sym typeface="Roboto" panose="02000000000000000000"/>
              </a:rPr>
              <a:t>1</a:t>
            </a:r>
            <a:r>
              <a:rPr lang="en-US" sz="2000">
                <a:solidFill>
                  <a:srgbClr val="4B4F58"/>
                </a:solidFill>
                <a:latin typeface="Roboto" panose="02000000000000000000"/>
                <a:ea typeface="Roboto" panose="02000000000000000000"/>
                <a:cs typeface="Roboto" panose="02000000000000000000"/>
                <a:sym typeface="Roboto" panose="02000000000000000000"/>
              </a:rPr>
              <a:t>, Junyu Lu</a:t>
            </a:r>
            <a:r>
              <a:rPr lang="en-US" sz="2000" baseline="30000">
                <a:solidFill>
                  <a:srgbClr val="4B4F58"/>
                </a:solidFill>
                <a:latin typeface="Roboto" panose="02000000000000000000"/>
                <a:ea typeface="Roboto" panose="02000000000000000000"/>
                <a:cs typeface="Roboto" panose="02000000000000000000"/>
                <a:sym typeface="Roboto" panose="02000000000000000000"/>
              </a:rPr>
              <a:t>1,2</a:t>
            </a:r>
            <a:r>
              <a:rPr lang="en-US" sz="2000">
                <a:solidFill>
                  <a:srgbClr val="4B4F58"/>
                </a:solidFill>
                <a:latin typeface="Roboto" panose="02000000000000000000"/>
                <a:ea typeface="Roboto" panose="02000000000000000000"/>
                <a:cs typeface="Roboto" panose="02000000000000000000"/>
                <a:sym typeface="Roboto" panose="02000000000000000000"/>
              </a:rPr>
              <a:t>, Linbo Zhu</a:t>
            </a:r>
            <a:r>
              <a:rPr lang="en-US" sz="2000" baseline="30000">
                <a:solidFill>
                  <a:srgbClr val="4B4F58"/>
                </a:solidFill>
                <a:latin typeface="Roboto" panose="02000000000000000000"/>
                <a:ea typeface="Roboto" panose="02000000000000000000"/>
                <a:cs typeface="Roboto" panose="02000000000000000000"/>
                <a:sym typeface="Roboto" panose="02000000000000000000"/>
              </a:rPr>
              <a:t>1,2</a:t>
            </a:r>
            <a:r>
              <a:rPr lang="en-US" sz="2000">
                <a:solidFill>
                  <a:srgbClr val="4B4F58"/>
                </a:solidFill>
                <a:latin typeface="Roboto" panose="02000000000000000000"/>
                <a:ea typeface="Roboto" panose="02000000000000000000"/>
                <a:cs typeface="Roboto" panose="02000000000000000000"/>
                <a:sym typeface="Roboto" panose="02000000000000000000"/>
              </a:rPr>
              <a:t>, Yu Su</a:t>
            </a:r>
            <a:r>
              <a:rPr lang="en-US" sz="2000" baseline="30000">
                <a:solidFill>
                  <a:srgbClr val="4B4F58"/>
                </a:solidFill>
                <a:latin typeface="Roboto" panose="02000000000000000000"/>
                <a:ea typeface="Roboto" panose="02000000000000000000"/>
                <a:cs typeface="Roboto" panose="02000000000000000000"/>
                <a:sym typeface="Roboto" panose="02000000000000000000"/>
              </a:rPr>
              <a:t>2,3</a:t>
            </a:r>
            <a:r>
              <a:rPr lang="en-US" sz="2000">
                <a:solidFill>
                  <a:srgbClr val="4B4F58"/>
                </a:solidFill>
                <a:latin typeface="Roboto" panose="02000000000000000000"/>
                <a:ea typeface="Roboto" panose="02000000000000000000"/>
                <a:cs typeface="Roboto" panose="02000000000000000000"/>
                <a:sym typeface="Roboto" panose="02000000000000000000"/>
              </a:rPr>
              <a:t>, Zhenya Huang</a:t>
            </a:r>
            <a:r>
              <a:rPr lang="en-US" sz="2000" baseline="30000">
                <a:solidFill>
                  <a:srgbClr val="4B4F58"/>
                </a:solidFill>
                <a:latin typeface="Roboto" panose="02000000000000000000"/>
                <a:ea typeface="Roboto" panose="02000000000000000000"/>
                <a:cs typeface="Roboto" panose="02000000000000000000"/>
                <a:sym typeface="Roboto" panose="02000000000000000000"/>
              </a:rPr>
              <a:t>1</a:t>
            </a:r>
            <a:endParaRPr lang="en-US" sz="2000">
              <a:solidFill>
                <a:srgbClr val="4B4F58"/>
              </a:solidFill>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r>
              <a:rPr lang="en-US" sz="2000">
                <a:solidFill>
                  <a:srgbClr val="4B4F58"/>
                </a:solidFill>
                <a:latin typeface="Roboto" panose="02000000000000000000"/>
                <a:ea typeface="Roboto" panose="02000000000000000000"/>
                <a:cs typeface="Roboto" panose="02000000000000000000"/>
                <a:sym typeface="Roboto" panose="02000000000000000000"/>
              </a:rPr>
              <a:t>1. University of Science and Technology of China</a:t>
            </a:r>
            <a:endParaRPr lang="en-US" sz="2000">
              <a:solidFill>
                <a:srgbClr val="4B4F58"/>
              </a:solidFill>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r>
              <a:rPr lang="en-US" sz="2000">
                <a:solidFill>
                  <a:srgbClr val="4B4F58"/>
                </a:solidFill>
                <a:latin typeface="Roboto" panose="02000000000000000000"/>
                <a:ea typeface="Roboto" panose="02000000000000000000"/>
                <a:cs typeface="Roboto" panose="02000000000000000000"/>
                <a:sym typeface="Roboto" panose="02000000000000000000"/>
              </a:rPr>
              <a:t>2. Institute of Artificial Intelligence Comprehensive National </a:t>
            </a:r>
            <a:endParaRPr lang="en-US" sz="2000">
              <a:solidFill>
                <a:srgbClr val="4B4F58"/>
              </a:solidFill>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r>
              <a:rPr lang="en-US" sz="2000">
                <a:solidFill>
                  <a:srgbClr val="4B4F58"/>
                </a:solidFill>
                <a:latin typeface="Roboto" panose="02000000000000000000"/>
                <a:ea typeface="Roboto" panose="02000000000000000000"/>
                <a:cs typeface="Roboto" panose="02000000000000000000"/>
                <a:sym typeface="Roboto" panose="02000000000000000000"/>
              </a:rPr>
              <a:t>3. </a:t>
            </a:r>
            <a:r>
              <a:rPr sz="2000">
                <a:solidFill>
                  <a:srgbClr val="4B4F58"/>
                </a:solidFill>
                <a:latin typeface="Roboto" panose="02000000000000000000"/>
                <a:ea typeface="Roboto" panose="02000000000000000000"/>
                <a:cs typeface="Roboto" panose="02000000000000000000"/>
                <a:sym typeface="Roboto" panose="02000000000000000000"/>
              </a:rPr>
              <a:t>Hefei Normal University</a:t>
            </a:r>
            <a:endParaRPr sz="2000">
              <a:solidFill>
                <a:srgbClr val="4B4F58"/>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p:nvPr/>
        </p:nvSpPr>
        <p:spPr>
          <a:xfrm>
            <a:off x="3856056" y="2048855"/>
            <a:ext cx="5142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600" b="1" dirty="0">
                <a:solidFill>
                  <a:srgbClr val="2C3D8F"/>
                </a:solidFill>
                <a:latin typeface="Arial" panose="020B0604020202090204"/>
                <a:ea typeface="Arial" panose="020B0604020202090204"/>
                <a:cs typeface="Arial" panose="020B0604020202090204"/>
                <a:sym typeface="Arial" panose="020B0604020202090204"/>
              </a:rPr>
              <a:t>THAN</a:t>
            </a:r>
            <a:r>
              <a:rPr lang="en-US" sz="4600" b="1" dirty="0">
                <a:solidFill>
                  <a:srgbClr val="2C3D8F"/>
                </a:solidFill>
              </a:rPr>
              <a:t>K YOU</a:t>
            </a:r>
            <a:endParaRPr sz="2000" dirty="0">
              <a:solidFill>
                <a:srgbClr val="2C3D8F"/>
              </a:solidFill>
            </a:endParaRPr>
          </a:p>
        </p:txBody>
      </p:sp>
      <p:pic>
        <p:nvPicPr>
          <p:cNvPr id="189" name="Google Shape;189;p16"/>
          <p:cNvPicPr preferRelativeResize="0"/>
          <p:nvPr/>
        </p:nvPicPr>
        <p:blipFill rotWithShape="1">
          <a:blip r:embed="rId1"/>
          <a:srcRect t="71678" b="39175"/>
          <a:stretch>
            <a:fillRect/>
          </a:stretch>
        </p:blipFill>
        <p:spPr>
          <a:xfrm rot="-5400000" flipH="1">
            <a:off x="8510412" y="3161113"/>
            <a:ext cx="6845450" cy="523225"/>
          </a:xfrm>
          <a:prstGeom prst="rect">
            <a:avLst/>
          </a:prstGeom>
          <a:noFill/>
          <a:ln>
            <a:noFill/>
          </a:ln>
        </p:spPr>
      </p:pic>
      <p:pic>
        <p:nvPicPr>
          <p:cNvPr id="190" name="Google Shape;190;p16"/>
          <p:cNvPicPr preferRelativeResize="0"/>
          <p:nvPr/>
        </p:nvPicPr>
        <p:blipFill rotWithShape="1">
          <a:blip r:embed="rId1"/>
          <a:srcRect t="71678" b="37305"/>
          <a:stretch>
            <a:fillRect/>
          </a:stretch>
        </p:blipFill>
        <p:spPr>
          <a:xfrm rot="-5400000" flipH="1">
            <a:off x="8541550" y="3206175"/>
            <a:ext cx="6845450" cy="433100"/>
          </a:xfrm>
          <a:prstGeom prst="rect">
            <a:avLst/>
          </a:prstGeom>
          <a:noFill/>
          <a:ln>
            <a:noFill/>
          </a:ln>
        </p:spPr>
      </p:pic>
      <p:pic>
        <p:nvPicPr>
          <p:cNvPr id="3" name="Picture 2"/>
          <p:cNvPicPr>
            <a:picLocks noChangeAspect="1"/>
          </p:cNvPicPr>
          <p:nvPr/>
        </p:nvPicPr>
        <p:blipFill>
          <a:blip r:embed="rId2"/>
          <a:stretch>
            <a:fillRect/>
          </a:stretch>
        </p:blipFill>
        <p:spPr>
          <a:xfrm>
            <a:off x="0" y="4108999"/>
            <a:ext cx="12192000" cy="2749001"/>
          </a:xfrm>
          <a:prstGeom prst="rect">
            <a:avLst/>
          </a:prstGeom>
        </p:spPr>
      </p:pic>
      <p:sp>
        <p:nvSpPr>
          <p:cNvPr id="100" name="Google Shape;100;g2588ac39394_0_21"/>
          <p:cNvSpPr txBox="1"/>
          <p:nvPr>
            <p:custDataLst>
              <p:tags r:id="rId3"/>
            </p:custDataLst>
          </p:nvPr>
        </p:nvSpPr>
        <p:spPr>
          <a:xfrm>
            <a:off x="881380" y="3063875"/>
            <a:ext cx="9756140" cy="535305"/>
          </a:xfrm>
          <a:prstGeom prst="rect">
            <a:avLst/>
          </a:prstGeom>
          <a:noFill/>
          <a:ln>
            <a:noFill/>
          </a:ln>
        </p:spPr>
        <p:txBody>
          <a:bodyPr spcFirstLastPara="1" wrap="square" lIns="91425" tIns="91425" rIns="91425" bIns="91425" anchor="t" anchorCtr="0">
            <a:spAutoFit/>
          </a:bodyPr>
          <a:p>
            <a:pPr marL="0" lvl="0" indent="0" algn="ctr" rtl="0">
              <a:spcBef>
                <a:spcPts val="0"/>
              </a:spcBef>
              <a:spcAft>
                <a:spcPts val="0"/>
              </a:spcAft>
              <a:buNone/>
            </a:pPr>
            <a:r>
              <a:rPr lang="en-US" sz="2300">
                <a:solidFill>
                  <a:srgbClr val="4B4F58"/>
                </a:solidFill>
                <a:latin typeface="Roboto" panose="02000000000000000000"/>
                <a:ea typeface="Roboto" panose="02000000000000000000"/>
                <a:cs typeface="Roboto" panose="02000000000000000000"/>
                <a:sym typeface="Roboto" panose="02000000000000000000"/>
              </a:rPr>
              <a:t>Speaker: Liyang He </a:t>
            </a:r>
            <a:endParaRPr sz="2300">
              <a:solidFill>
                <a:srgbClr val="4B4F58"/>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588ac39394_0_21"/>
          <p:cNvSpPr/>
          <p:nvPr/>
        </p:nvSpPr>
        <p:spPr>
          <a:xfrm>
            <a:off x="0" y="0"/>
            <a:ext cx="3242945" cy="6858000"/>
          </a:xfrm>
          <a:prstGeom prst="rect">
            <a:avLst/>
          </a:prstGeom>
          <a:solidFill>
            <a:srgbClr val="2C3D8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lt1"/>
              </a:solidFill>
              <a:latin typeface="Calibri"/>
              <a:ea typeface="Calibri"/>
              <a:cs typeface="Calibri"/>
              <a:sym typeface="Calibri"/>
            </a:endParaRPr>
          </a:p>
        </p:txBody>
      </p:sp>
      <p:sp>
        <p:nvSpPr>
          <p:cNvPr id="95" name="Google Shape;95;g2588ac39394_0_21"/>
          <p:cNvSpPr txBox="1"/>
          <p:nvPr/>
        </p:nvSpPr>
        <p:spPr>
          <a:xfrm>
            <a:off x="466090" y="2932430"/>
            <a:ext cx="2334895" cy="70548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rgbClr val="000000"/>
              </a:buClr>
              <a:buSzPts val="3400"/>
              <a:buFont typeface="Arial" panose="020B0604020202090204"/>
              <a:buNone/>
            </a:pPr>
            <a:r>
              <a:rPr lang="en-US" sz="4000" b="1" dirty="0">
                <a:solidFill>
                  <a:schemeClr val="lt1"/>
                </a:solidFill>
                <a:latin typeface="Roboto" panose="02000000000000000000"/>
                <a:ea typeface="Roboto" panose="02000000000000000000"/>
                <a:cs typeface="Roboto" panose="02000000000000000000"/>
                <a:sym typeface="Roboto" panose="02000000000000000000"/>
              </a:rPr>
              <a:t>Contents</a:t>
            </a:r>
            <a:endParaRPr lang="en-US" sz="4000" b="1" i="1" dirty="0">
              <a:solidFill>
                <a:schemeClr val="lt1"/>
              </a:solidFill>
              <a:latin typeface="Roboto" panose="02000000000000000000"/>
              <a:ea typeface="Roboto" panose="02000000000000000000"/>
              <a:cs typeface="Roboto" panose="02000000000000000000"/>
              <a:sym typeface="Roboto" panose="02000000000000000000"/>
            </a:endParaRPr>
          </a:p>
        </p:txBody>
      </p:sp>
      <p:pic>
        <p:nvPicPr>
          <p:cNvPr id="8" name="Picture 7"/>
          <p:cNvPicPr>
            <a:picLocks noChangeAspect="1"/>
          </p:cNvPicPr>
          <p:nvPr/>
        </p:nvPicPr>
        <p:blipFill>
          <a:blip r:embed="rId1"/>
          <a:stretch>
            <a:fillRect/>
          </a:stretch>
        </p:blipFill>
        <p:spPr>
          <a:xfrm>
            <a:off x="25356" y="6174386"/>
            <a:ext cx="2385444" cy="683614"/>
          </a:xfrm>
          <a:prstGeom prst="rect">
            <a:avLst/>
          </a:prstGeom>
        </p:spPr>
      </p:pic>
      <p:sp>
        <p:nvSpPr>
          <p:cNvPr id="2" name="矩形 1"/>
          <p:cNvSpPr/>
          <p:nvPr/>
        </p:nvSpPr>
        <p:spPr>
          <a:xfrm>
            <a:off x="5113655" y="1257935"/>
            <a:ext cx="5380355" cy="704850"/>
          </a:xfrm>
          <a:prstGeom prst="rect">
            <a:avLst/>
          </a:prstGeom>
          <a:noFill/>
          <a:ln>
            <a:solidFill>
              <a:srgbClr val="2C3D8F"/>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solidFill>
                  <a:srgbClr val="2C3D8F"/>
                </a:solidFill>
              </a:rPr>
              <a:t>Abstract</a:t>
            </a:r>
            <a:endParaRPr lang="en-US" altLang="zh-CN" sz="2400">
              <a:solidFill>
                <a:srgbClr val="2C3D8F"/>
              </a:solidFill>
            </a:endParaRPr>
          </a:p>
        </p:txBody>
      </p:sp>
      <p:sp>
        <p:nvSpPr>
          <p:cNvPr id="3" name="矩形 2"/>
          <p:cNvSpPr/>
          <p:nvPr>
            <p:custDataLst>
              <p:tags r:id="rId2"/>
            </p:custDataLst>
          </p:nvPr>
        </p:nvSpPr>
        <p:spPr>
          <a:xfrm>
            <a:off x="4378960" y="1257935"/>
            <a:ext cx="734060" cy="704850"/>
          </a:xfrm>
          <a:prstGeom prst="rect">
            <a:avLst/>
          </a:prstGeom>
          <a:solidFill>
            <a:srgbClr val="2C3D8F"/>
          </a:solidFill>
          <a:ln>
            <a:solidFill>
              <a:srgbClr val="2C3D8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t>1</a:t>
            </a:r>
            <a:endParaRPr lang="en-US" altLang="zh-CN" sz="2400"/>
          </a:p>
        </p:txBody>
      </p:sp>
      <p:sp>
        <p:nvSpPr>
          <p:cNvPr id="6" name="矩形 5"/>
          <p:cNvSpPr/>
          <p:nvPr>
            <p:custDataLst>
              <p:tags r:id="rId3"/>
            </p:custDataLst>
          </p:nvPr>
        </p:nvSpPr>
        <p:spPr>
          <a:xfrm>
            <a:off x="5113020" y="2227580"/>
            <a:ext cx="5380355" cy="704850"/>
          </a:xfrm>
          <a:prstGeom prst="rect">
            <a:avLst/>
          </a:prstGeom>
          <a:noFill/>
          <a:ln>
            <a:solidFill>
              <a:srgbClr val="2C3D8F"/>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solidFill>
                  <a:srgbClr val="2C3D8F"/>
                </a:solidFill>
              </a:rPr>
              <a:t>Data Process</a:t>
            </a:r>
            <a:endParaRPr lang="en-US" altLang="zh-CN" sz="2400">
              <a:solidFill>
                <a:srgbClr val="2C3D8F"/>
              </a:solidFill>
            </a:endParaRPr>
          </a:p>
        </p:txBody>
      </p:sp>
      <p:sp>
        <p:nvSpPr>
          <p:cNvPr id="7" name="矩形 6"/>
          <p:cNvSpPr/>
          <p:nvPr>
            <p:custDataLst>
              <p:tags r:id="rId4"/>
            </p:custDataLst>
          </p:nvPr>
        </p:nvSpPr>
        <p:spPr>
          <a:xfrm>
            <a:off x="4378325" y="2227580"/>
            <a:ext cx="734060" cy="704850"/>
          </a:xfrm>
          <a:prstGeom prst="rect">
            <a:avLst/>
          </a:prstGeom>
          <a:solidFill>
            <a:srgbClr val="2C3D8F"/>
          </a:solidFill>
          <a:ln>
            <a:solidFill>
              <a:srgbClr val="2C3D8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t>2</a:t>
            </a:r>
            <a:endParaRPr lang="en-US" altLang="zh-CN" sz="2400"/>
          </a:p>
        </p:txBody>
      </p:sp>
      <p:sp>
        <p:nvSpPr>
          <p:cNvPr id="9" name="矩形 8"/>
          <p:cNvSpPr/>
          <p:nvPr>
            <p:custDataLst>
              <p:tags r:id="rId5"/>
            </p:custDataLst>
          </p:nvPr>
        </p:nvSpPr>
        <p:spPr>
          <a:xfrm>
            <a:off x="5112385" y="3197225"/>
            <a:ext cx="5380355" cy="704850"/>
          </a:xfrm>
          <a:prstGeom prst="rect">
            <a:avLst/>
          </a:prstGeom>
          <a:noFill/>
          <a:ln>
            <a:solidFill>
              <a:srgbClr val="2C3D8F"/>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solidFill>
                  <a:srgbClr val="2C3D8F"/>
                </a:solidFill>
              </a:rPr>
              <a:t>Retrieval</a:t>
            </a:r>
            <a:endParaRPr lang="en-US" altLang="zh-CN" sz="2400">
              <a:solidFill>
                <a:srgbClr val="2C3D8F"/>
              </a:solidFill>
            </a:endParaRPr>
          </a:p>
        </p:txBody>
      </p:sp>
      <p:sp>
        <p:nvSpPr>
          <p:cNvPr id="10" name="矩形 9"/>
          <p:cNvSpPr/>
          <p:nvPr>
            <p:custDataLst>
              <p:tags r:id="rId6"/>
            </p:custDataLst>
          </p:nvPr>
        </p:nvSpPr>
        <p:spPr>
          <a:xfrm>
            <a:off x="4377690" y="3197225"/>
            <a:ext cx="734060" cy="704850"/>
          </a:xfrm>
          <a:prstGeom prst="rect">
            <a:avLst/>
          </a:prstGeom>
          <a:solidFill>
            <a:srgbClr val="2C3D8F"/>
          </a:solidFill>
          <a:ln>
            <a:solidFill>
              <a:srgbClr val="2C3D8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t>3</a:t>
            </a:r>
            <a:endParaRPr lang="en-US" altLang="zh-CN" sz="2400"/>
          </a:p>
        </p:txBody>
      </p:sp>
      <p:sp>
        <p:nvSpPr>
          <p:cNvPr id="11" name="矩形 10"/>
          <p:cNvSpPr/>
          <p:nvPr>
            <p:custDataLst>
              <p:tags r:id="rId7"/>
            </p:custDataLst>
          </p:nvPr>
        </p:nvSpPr>
        <p:spPr>
          <a:xfrm>
            <a:off x="5111750" y="4166870"/>
            <a:ext cx="5380355" cy="704850"/>
          </a:xfrm>
          <a:prstGeom prst="rect">
            <a:avLst/>
          </a:prstGeom>
          <a:noFill/>
          <a:ln>
            <a:solidFill>
              <a:srgbClr val="2C3D8F"/>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solidFill>
                  <a:srgbClr val="2C3D8F"/>
                </a:solidFill>
              </a:rPr>
              <a:t>Generation</a:t>
            </a:r>
            <a:endParaRPr lang="en-US" altLang="zh-CN" sz="2400">
              <a:solidFill>
                <a:srgbClr val="2C3D8F"/>
              </a:solidFill>
            </a:endParaRPr>
          </a:p>
        </p:txBody>
      </p:sp>
      <p:sp>
        <p:nvSpPr>
          <p:cNvPr id="12" name="矩形 11"/>
          <p:cNvSpPr/>
          <p:nvPr>
            <p:custDataLst>
              <p:tags r:id="rId8"/>
            </p:custDataLst>
          </p:nvPr>
        </p:nvSpPr>
        <p:spPr>
          <a:xfrm>
            <a:off x="4377055" y="4166870"/>
            <a:ext cx="734060" cy="704850"/>
          </a:xfrm>
          <a:prstGeom prst="rect">
            <a:avLst/>
          </a:prstGeom>
          <a:solidFill>
            <a:srgbClr val="2C3D8F"/>
          </a:solidFill>
          <a:ln>
            <a:solidFill>
              <a:srgbClr val="2C3D8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t>4</a:t>
            </a:r>
            <a:endParaRPr lang="en-US" altLang="zh-CN" sz="2400"/>
          </a:p>
        </p:txBody>
      </p:sp>
      <p:sp>
        <p:nvSpPr>
          <p:cNvPr id="13" name="矩形 12"/>
          <p:cNvSpPr/>
          <p:nvPr>
            <p:custDataLst>
              <p:tags r:id="rId9"/>
            </p:custDataLst>
          </p:nvPr>
        </p:nvSpPr>
        <p:spPr>
          <a:xfrm>
            <a:off x="5111115" y="5136515"/>
            <a:ext cx="5380355" cy="704850"/>
          </a:xfrm>
          <a:prstGeom prst="rect">
            <a:avLst/>
          </a:prstGeom>
          <a:noFill/>
          <a:ln>
            <a:solidFill>
              <a:srgbClr val="2C3D8F"/>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solidFill>
                  <a:srgbClr val="2C3D8F"/>
                </a:solidFill>
              </a:rPr>
              <a:t>Conclusion</a:t>
            </a:r>
            <a:endParaRPr lang="en-US" altLang="zh-CN" sz="2400">
              <a:solidFill>
                <a:srgbClr val="2C3D8F"/>
              </a:solidFill>
            </a:endParaRPr>
          </a:p>
        </p:txBody>
      </p:sp>
      <p:sp>
        <p:nvSpPr>
          <p:cNvPr id="14" name="矩形 13"/>
          <p:cNvSpPr/>
          <p:nvPr>
            <p:custDataLst>
              <p:tags r:id="rId10"/>
            </p:custDataLst>
          </p:nvPr>
        </p:nvSpPr>
        <p:spPr>
          <a:xfrm>
            <a:off x="4376420" y="5136515"/>
            <a:ext cx="734060" cy="704850"/>
          </a:xfrm>
          <a:prstGeom prst="rect">
            <a:avLst/>
          </a:prstGeom>
          <a:solidFill>
            <a:srgbClr val="2C3D8F"/>
          </a:solidFill>
          <a:ln>
            <a:solidFill>
              <a:srgbClr val="2C3D8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t>5</a:t>
            </a: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2"/>
          <p:cNvSpPr txBox="1"/>
          <p:nvPr/>
        </p:nvSpPr>
        <p:spPr>
          <a:xfrm>
            <a:off x="392520" y="1654461"/>
            <a:ext cx="4692300" cy="244411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700">
                <a:solidFill>
                  <a:srgbClr val="5B5B5B"/>
                </a:solidFill>
                <a:latin typeface="Arial" panose="020B0604020202090204"/>
                <a:ea typeface="Arial" panose="020B0604020202090204"/>
                <a:cs typeface="Arial" panose="020B0604020202090204"/>
                <a:sym typeface="Arial" panose="020B0604020202090204"/>
              </a:rPr>
              <a:t>This presentation describes our team’s solution for the Meta KDD CUP 2024: CRAG Task 1. The task involved building a </a:t>
            </a:r>
            <a:r>
              <a:rPr lang="en-US" sz="1700">
                <a:solidFill>
                  <a:srgbClr val="5B5B5B"/>
                </a:solidFill>
                <a:latin typeface="Arial" panose="020B0604020202090204"/>
                <a:ea typeface="Arial" panose="020B0604020202090204"/>
                <a:cs typeface="Arial" panose="020B0604020202090204"/>
                <a:sym typeface="Arial" panose="020B0604020202090204"/>
              </a:rPr>
              <a:t>RAG framework and testing it on the CRAG benchmark. Our solution is a simple yet effective pipline. We also tired many popular RAG techniques. </a:t>
            </a:r>
            <a:endParaRPr lang="en-US" sz="1700">
              <a:solidFill>
                <a:srgbClr val="5B5B5B"/>
              </a:solidFill>
              <a:latin typeface="Arial" panose="020B0604020202090204"/>
              <a:ea typeface="Arial" panose="020B0604020202090204"/>
              <a:cs typeface="Arial" panose="020B0604020202090204"/>
              <a:sym typeface="Arial" panose="020B0604020202090204"/>
            </a:endParaRPr>
          </a:p>
        </p:txBody>
      </p:sp>
      <p:pic>
        <p:nvPicPr>
          <p:cNvPr id="108" name="Google Shape;108;p2"/>
          <p:cNvPicPr preferRelativeResize="0"/>
          <p:nvPr/>
        </p:nvPicPr>
        <p:blipFill rotWithShape="1">
          <a:blip r:embed="rId1"/>
          <a:srcRect t="71678" b="39175"/>
          <a:stretch>
            <a:fillRect/>
          </a:stretch>
        </p:blipFill>
        <p:spPr>
          <a:xfrm rot="10800000" flipH="1">
            <a:off x="5543550" y="3429012"/>
            <a:ext cx="6648448" cy="523225"/>
          </a:xfrm>
          <a:prstGeom prst="rect">
            <a:avLst/>
          </a:prstGeom>
          <a:noFill/>
          <a:ln>
            <a:noFill/>
          </a:ln>
        </p:spPr>
      </p:pic>
      <p:sp>
        <p:nvSpPr>
          <p:cNvPr id="109" name="Google Shape;109;p2"/>
          <p:cNvSpPr txBox="1"/>
          <p:nvPr/>
        </p:nvSpPr>
        <p:spPr>
          <a:xfrm>
            <a:off x="476975" y="685750"/>
            <a:ext cx="4692300" cy="612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i="1" dirty="0">
                <a:solidFill>
                  <a:srgbClr val="FD0139"/>
                </a:solidFill>
                <a:latin typeface="Arial" panose="020B0604020202090204"/>
                <a:ea typeface="Arial" panose="020B0604020202090204"/>
                <a:cs typeface="Arial" panose="020B0604020202090204"/>
                <a:sym typeface="Arial" panose="020B0604020202090204"/>
              </a:rPr>
              <a:t>Abstract</a:t>
            </a:r>
            <a:endParaRPr sz="2000" dirty="0">
              <a:solidFill>
                <a:srgbClr val="FD0139"/>
              </a:solidFill>
            </a:endParaRPr>
          </a:p>
        </p:txBody>
      </p:sp>
      <p:pic>
        <p:nvPicPr>
          <p:cNvPr id="2" name="Picture 1"/>
          <p:cNvPicPr>
            <a:picLocks noChangeAspect="1"/>
          </p:cNvPicPr>
          <p:nvPr/>
        </p:nvPicPr>
        <p:blipFill rotWithShape="1">
          <a:blip r:embed="rId2"/>
          <a:srcRect l="59197" t="14863" r="2316" b="19403"/>
          <a:stretch>
            <a:fillRect/>
          </a:stretch>
        </p:blipFill>
        <p:spPr>
          <a:xfrm>
            <a:off x="1" y="5307452"/>
            <a:ext cx="3668486" cy="1412753"/>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5169535" y="1654175"/>
            <a:ext cx="6684010" cy="3161030"/>
          </a:xfrm>
          <a:prstGeom prst="rect">
            <a:avLst/>
          </a:prstGeom>
        </p:spPr>
      </p:pic>
      <p:sp>
        <p:nvSpPr>
          <p:cNvPr id="5" name="文本框 4"/>
          <p:cNvSpPr txBox="1"/>
          <p:nvPr/>
        </p:nvSpPr>
        <p:spPr>
          <a:xfrm>
            <a:off x="7636510" y="4909820"/>
            <a:ext cx="2461895" cy="306070"/>
          </a:xfrm>
          <a:prstGeom prst="rect">
            <a:avLst/>
          </a:prstGeom>
          <a:noFill/>
        </p:spPr>
        <p:txBody>
          <a:bodyPr wrap="square" rtlCol="0">
            <a:noAutofit/>
          </a:bodyPr>
          <a:p>
            <a:r>
              <a:rPr lang="en-US" altLang="zh-CN" sz="2000"/>
              <a:t>our framework </a:t>
            </a:r>
            <a:endParaRPr lang="en-US" altLang="zh-CN"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2"/>
          <p:cNvSpPr txBox="1"/>
          <p:nvPr/>
        </p:nvSpPr>
        <p:spPr>
          <a:xfrm>
            <a:off x="311150" y="1421765"/>
            <a:ext cx="6649085" cy="362140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700" b="1">
                <a:solidFill>
                  <a:srgbClr val="5B5B5B"/>
                </a:solidFill>
                <a:latin typeface="Arial Bold" panose="020B0604020202090204" charset="0"/>
                <a:ea typeface="Arial" panose="020B0604020202090204"/>
                <a:cs typeface="Arial Bold" panose="020B0604020202090204" charset="0"/>
                <a:sym typeface="Arial" panose="020B0604020202090204"/>
              </a:rPr>
              <a:t>The CRAG benckmark </a:t>
            </a:r>
            <a:r>
              <a:rPr lang="en-US" sz="1700">
                <a:solidFill>
                  <a:srgbClr val="5B5B5B"/>
                </a:solidFill>
                <a:latin typeface="Arial" panose="020B0604020202090204"/>
                <a:ea typeface="Arial" panose="020B0604020202090204"/>
                <a:cs typeface="Arial" panose="020B0604020202090204"/>
                <a:sym typeface="Arial" panose="020B0604020202090204"/>
              </a:rPr>
              <a:t>contains 4,409 pairs of question-answer samples, </a:t>
            </a:r>
            <a:r>
              <a:rPr lang="en-US" sz="1700">
                <a:solidFill>
                  <a:srgbClr val="5B5B5B"/>
                </a:solidFill>
                <a:latin typeface="Arial" panose="020B0604020202090204"/>
                <a:ea typeface="Arial" panose="020B0604020202090204"/>
                <a:cs typeface="Arial" panose="020B0604020202090204"/>
                <a:sym typeface="Arial" panose="020B0604020202090204"/>
              </a:rPr>
              <a:t>including:</a:t>
            </a:r>
            <a:endParaRPr lang="en-US" sz="1700">
              <a:solidFill>
                <a:srgbClr val="5B5B5B"/>
              </a:solidFill>
              <a:latin typeface="Arial" panose="020B0604020202090204"/>
              <a:ea typeface="Arial" panose="020B0604020202090204"/>
              <a:cs typeface="Arial" panose="020B0604020202090204"/>
              <a:sym typeface="Arial" panose="020B0604020202090204"/>
            </a:endParaRPr>
          </a:p>
          <a:p>
            <a:pPr marL="0" marR="0" lvl="0" indent="0" algn="l" rtl="0">
              <a:lnSpc>
                <a:spcPct val="150000"/>
              </a:lnSpc>
              <a:spcBef>
                <a:spcPts val="0"/>
              </a:spcBef>
              <a:spcAft>
                <a:spcPts val="0"/>
              </a:spcAft>
              <a:buNone/>
            </a:pPr>
            <a:r>
              <a:rPr lang="en-US" sz="1700" b="1">
                <a:solidFill>
                  <a:srgbClr val="5B5B5B"/>
                </a:solidFill>
                <a:latin typeface="Arial Bold" panose="020B0604020202090204" charset="0"/>
                <a:ea typeface="Arial" panose="020B0604020202090204"/>
                <a:cs typeface="Arial Bold" panose="020B0604020202090204" charset="0"/>
                <a:sym typeface="Arial" panose="020B0604020202090204"/>
              </a:rPr>
              <a:t>5 domains:</a:t>
            </a:r>
            <a:r>
              <a:rPr lang="en-US" sz="1700">
                <a:solidFill>
                  <a:srgbClr val="5B5B5B"/>
                </a:solidFill>
                <a:latin typeface="Arial" panose="020B0604020202090204"/>
                <a:ea typeface="Arial" panose="020B0604020202090204"/>
                <a:cs typeface="Arial" panose="020B0604020202090204"/>
                <a:sym typeface="Arial" panose="020B0604020202090204"/>
              </a:rPr>
              <a:t> Finance, Sports, Music, Movies, and Open domain. </a:t>
            </a:r>
            <a:endParaRPr lang="en-US" sz="1700">
              <a:solidFill>
                <a:srgbClr val="5B5B5B"/>
              </a:solidFill>
              <a:latin typeface="Arial" panose="020B0604020202090204"/>
              <a:ea typeface="Arial" panose="020B0604020202090204"/>
              <a:cs typeface="Arial" panose="020B0604020202090204"/>
              <a:sym typeface="Arial" panose="020B0604020202090204"/>
            </a:endParaRPr>
          </a:p>
          <a:p>
            <a:pPr marL="0" marR="0" lvl="0" indent="0" algn="l" rtl="0">
              <a:lnSpc>
                <a:spcPct val="150000"/>
              </a:lnSpc>
              <a:spcBef>
                <a:spcPts val="0"/>
              </a:spcBef>
              <a:spcAft>
                <a:spcPts val="0"/>
              </a:spcAft>
              <a:buNone/>
            </a:pPr>
            <a:r>
              <a:rPr lang="en-US" sz="1700" b="1">
                <a:solidFill>
                  <a:srgbClr val="5B5B5B"/>
                </a:solidFill>
                <a:latin typeface="Arial Bold" panose="020B0604020202090204" charset="0"/>
                <a:ea typeface="Arial" panose="020B0604020202090204"/>
                <a:cs typeface="Arial Bold" panose="020B0604020202090204" charset="0"/>
                <a:sym typeface="Arial" panose="020B0604020202090204"/>
              </a:rPr>
              <a:t>8 question types:</a:t>
            </a:r>
            <a:r>
              <a:rPr lang="en-US" sz="1700">
                <a:solidFill>
                  <a:srgbClr val="5B5B5B"/>
                </a:solidFill>
                <a:latin typeface="Arial" panose="020B0604020202090204"/>
                <a:ea typeface="Arial" panose="020B0604020202090204"/>
                <a:cs typeface="Arial" panose="020B0604020202090204"/>
                <a:sym typeface="Arial" panose="020B0604020202090204"/>
              </a:rPr>
              <a:t> simple factual questions, conditional questions, comparative questions, aggregation questions, multi-hop questions, set queries, post-processing questions, and false premise questions. </a:t>
            </a:r>
            <a:endParaRPr lang="en-US" sz="1700">
              <a:solidFill>
                <a:srgbClr val="5B5B5B"/>
              </a:solidFill>
              <a:latin typeface="Arial" panose="020B0604020202090204"/>
              <a:ea typeface="Arial" panose="020B0604020202090204"/>
              <a:cs typeface="Arial" panose="020B0604020202090204"/>
              <a:sym typeface="Arial" panose="020B0604020202090204"/>
            </a:endParaRPr>
          </a:p>
          <a:p>
            <a:pPr marL="0" marR="0" lvl="0" indent="0" algn="l" rtl="0">
              <a:lnSpc>
                <a:spcPct val="150000"/>
              </a:lnSpc>
              <a:spcBef>
                <a:spcPts val="0"/>
              </a:spcBef>
              <a:spcAft>
                <a:spcPts val="0"/>
              </a:spcAft>
              <a:buNone/>
            </a:pPr>
            <a:r>
              <a:rPr lang="en-US" sz="1700" b="1">
                <a:solidFill>
                  <a:srgbClr val="5B5B5B"/>
                </a:solidFill>
                <a:latin typeface="Arial Bold" panose="020B0604020202090204" charset="0"/>
                <a:ea typeface="Arial" panose="020B0604020202090204"/>
                <a:cs typeface="Arial Bold" panose="020B0604020202090204" charset="0"/>
                <a:sym typeface="Arial" panose="020B0604020202090204"/>
              </a:rPr>
              <a:t>4 temporal categories:</a:t>
            </a:r>
            <a:r>
              <a:rPr lang="en-US" sz="1700">
                <a:solidFill>
                  <a:srgbClr val="5B5B5B"/>
                </a:solidFill>
                <a:latin typeface="Arial" panose="020B0604020202090204"/>
                <a:ea typeface="Arial" panose="020B0604020202090204"/>
                <a:cs typeface="Arial" panose="020B0604020202090204"/>
                <a:sym typeface="Arial" panose="020B0604020202090204"/>
              </a:rPr>
              <a:t> real-time questions, rapidly changing questions, slowly changing questions, and static questions.</a:t>
            </a:r>
            <a:endParaRPr lang="en-US" sz="1700">
              <a:solidFill>
                <a:srgbClr val="5B5B5B"/>
              </a:solidFill>
              <a:latin typeface="Arial" panose="020B0604020202090204"/>
              <a:ea typeface="Arial" panose="020B0604020202090204"/>
              <a:cs typeface="Arial" panose="020B0604020202090204"/>
              <a:sym typeface="Arial" panose="020B0604020202090204"/>
            </a:endParaRPr>
          </a:p>
        </p:txBody>
      </p:sp>
      <p:pic>
        <p:nvPicPr>
          <p:cNvPr id="108" name="Google Shape;108;p2"/>
          <p:cNvPicPr preferRelativeResize="0"/>
          <p:nvPr/>
        </p:nvPicPr>
        <p:blipFill rotWithShape="1">
          <a:blip r:embed="rId1"/>
          <a:srcRect t="71678" b="39175"/>
          <a:stretch>
            <a:fillRect/>
          </a:stretch>
        </p:blipFill>
        <p:spPr>
          <a:xfrm rot="10800000" flipH="1">
            <a:off x="5543550" y="3429012"/>
            <a:ext cx="6648448" cy="523225"/>
          </a:xfrm>
          <a:prstGeom prst="rect">
            <a:avLst/>
          </a:prstGeom>
          <a:noFill/>
          <a:ln>
            <a:noFill/>
          </a:ln>
        </p:spPr>
      </p:pic>
      <p:sp>
        <p:nvSpPr>
          <p:cNvPr id="109" name="Google Shape;109;p2"/>
          <p:cNvSpPr txBox="1"/>
          <p:nvPr/>
        </p:nvSpPr>
        <p:spPr>
          <a:xfrm>
            <a:off x="476975" y="685750"/>
            <a:ext cx="4692300" cy="612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i="1" dirty="0">
                <a:solidFill>
                  <a:srgbClr val="FD0139"/>
                </a:solidFill>
                <a:latin typeface="Arial" panose="020B0604020202090204"/>
                <a:ea typeface="Arial" panose="020B0604020202090204"/>
                <a:cs typeface="Arial" panose="020B0604020202090204"/>
                <a:sym typeface="Arial" panose="020B0604020202090204"/>
              </a:rPr>
              <a:t>Data Process</a:t>
            </a:r>
            <a:endParaRPr sz="2000" dirty="0">
              <a:solidFill>
                <a:srgbClr val="FD0139"/>
              </a:solidFill>
            </a:endParaRPr>
          </a:p>
        </p:txBody>
      </p:sp>
      <p:pic>
        <p:nvPicPr>
          <p:cNvPr id="2" name="Picture 1"/>
          <p:cNvPicPr>
            <a:picLocks noChangeAspect="1"/>
          </p:cNvPicPr>
          <p:nvPr/>
        </p:nvPicPr>
        <p:blipFill rotWithShape="1">
          <a:blip r:embed="rId2"/>
          <a:srcRect l="59197" t="14863" r="2316" b="19403"/>
          <a:stretch>
            <a:fillRect/>
          </a:stretch>
        </p:blipFill>
        <p:spPr>
          <a:xfrm>
            <a:off x="1" y="5307452"/>
            <a:ext cx="3668486" cy="1412753"/>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666230" y="3952240"/>
            <a:ext cx="5311775" cy="20720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2"/>
          <p:cNvSpPr txBox="1"/>
          <p:nvPr/>
        </p:nvSpPr>
        <p:spPr>
          <a:xfrm>
            <a:off x="476885" y="1421765"/>
            <a:ext cx="5408295" cy="48196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Font typeface="Arial" panose="020B0604020202090204" pitchFamily="34" charset="0"/>
              <a:buNone/>
            </a:pPr>
            <a:r>
              <a:rPr lang="en-US" sz="1700" b="1">
                <a:solidFill>
                  <a:srgbClr val="5B5B5B"/>
                </a:solidFill>
                <a:latin typeface="Arial Bold" panose="020B0604020202090204" charset="0"/>
                <a:ea typeface="Arial" panose="020B0604020202090204"/>
                <a:cs typeface="Arial Bold" panose="020B0604020202090204" charset="0"/>
                <a:sym typeface="Arial" panose="020B0604020202090204"/>
              </a:rPr>
              <a:t>For Web Pages</a:t>
            </a:r>
            <a:endParaRPr lang="en-US" sz="1700">
              <a:solidFill>
                <a:srgbClr val="5B5B5B"/>
              </a:solidFill>
              <a:latin typeface="Arial" panose="020B0604020202090204"/>
              <a:ea typeface="Arial" panose="020B0604020202090204"/>
              <a:cs typeface="Arial" panose="020B0604020202090204"/>
              <a:sym typeface="Arial" panose="020B0604020202090204"/>
            </a:endParaRPr>
          </a:p>
        </p:txBody>
      </p:sp>
      <p:sp>
        <p:nvSpPr>
          <p:cNvPr id="109" name="Google Shape;109;p2"/>
          <p:cNvSpPr txBox="1"/>
          <p:nvPr/>
        </p:nvSpPr>
        <p:spPr>
          <a:xfrm>
            <a:off x="476975" y="685750"/>
            <a:ext cx="4692300" cy="612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i="1" dirty="0">
                <a:solidFill>
                  <a:srgbClr val="FD0139"/>
                </a:solidFill>
                <a:latin typeface="Arial" panose="020B0604020202090204"/>
                <a:ea typeface="Arial" panose="020B0604020202090204"/>
                <a:cs typeface="Arial" panose="020B0604020202090204"/>
                <a:sym typeface="Arial" panose="020B0604020202090204"/>
              </a:rPr>
              <a:t>Data Process</a:t>
            </a:r>
            <a:endParaRPr sz="2000" dirty="0">
              <a:solidFill>
                <a:srgbClr val="FD0139"/>
              </a:solidFill>
            </a:endParaRPr>
          </a:p>
        </p:txBody>
      </p:sp>
      <p:pic>
        <p:nvPicPr>
          <p:cNvPr id="2" name="Picture 1"/>
          <p:cNvPicPr>
            <a:picLocks noChangeAspect="1"/>
          </p:cNvPicPr>
          <p:nvPr/>
        </p:nvPicPr>
        <p:blipFill rotWithShape="1">
          <a:blip r:embed="rId1"/>
          <a:srcRect l="59197" t="14863" r="2316" b="19403"/>
          <a:stretch>
            <a:fillRect/>
          </a:stretch>
        </p:blipFill>
        <p:spPr>
          <a:xfrm>
            <a:off x="1" y="5307452"/>
            <a:ext cx="3668486" cy="1412753"/>
          </a:xfrm>
          <a:prstGeom prst="rect">
            <a:avLst/>
          </a:prstGeom>
        </p:spPr>
      </p:pic>
      <p:sp>
        <p:nvSpPr>
          <p:cNvPr id="4" name="Google Shape;106;p2"/>
          <p:cNvSpPr txBox="1"/>
          <p:nvPr>
            <p:custDataLst>
              <p:tags r:id="rId2"/>
            </p:custDataLst>
          </p:nvPr>
        </p:nvSpPr>
        <p:spPr>
          <a:xfrm>
            <a:off x="5975350" y="1421765"/>
            <a:ext cx="5784215" cy="481965"/>
          </a:xfrm>
          <a:prstGeom prst="rect">
            <a:avLst/>
          </a:prstGeom>
          <a:noFill/>
          <a:ln>
            <a:noFill/>
          </a:ln>
        </p:spPr>
        <p:txBody>
          <a:bodyPr spcFirstLastPara="1" wrap="square" lIns="91425" tIns="45700" rIns="91425" bIns="45700" anchor="t" anchorCtr="0">
            <a:spAutoFit/>
          </a:bodyPr>
          <a:p>
            <a:pPr marL="0" marR="0" lvl="0" indent="0" algn="l" rtl="0">
              <a:lnSpc>
                <a:spcPct val="150000"/>
              </a:lnSpc>
              <a:spcBef>
                <a:spcPts val="0"/>
              </a:spcBef>
              <a:spcAft>
                <a:spcPts val="0"/>
              </a:spcAft>
              <a:buNone/>
            </a:pPr>
            <a:r>
              <a:rPr lang="en-US" sz="1700" b="1">
                <a:solidFill>
                  <a:srgbClr val="5B5B5B"/>
                </a:solidFill>
                <a:latin typeface="Arial Bold" panose="020B0604020202090204" charset="0"/>
                <a:ea typeface="Arial" panose="020B0604020202090204"/>
                <a:cs typeface="Arial Bold" panose="020B0604020202090204" charset="0"/>
                <a:sym typeface="Arial" panose="020B0604020202090204"/>
              </a:rPr>
              <a:t>For Query</a:t>
            </a:r>
            <a:endParaRPr lang="en-US" sz="1700">
              <a:solidFill>
                <a:srgbClr val="5B5B5B"/>
              </a:solidFill>
              <a:latin typeface="Arial" panose="020B0604020202090204"/>
              <a:ea typeface="Arial" panose="020B0604020202090204"/>
              <a:cs typeface="Arial" panose="020B0604020202090204"/>
              <a:sym typeface="Arial" panose="020B0604020202090204"/>
            </a:endParaRPr>
          </a:p>
        </p:txBody>
      </p:sp>
      <p:pic>
        <p:nvPicPr>
          <p:cNvPr id="5" name="图片 4"/>
          <p:cNvPicPr>
            <a:picLocks noChangeAspect="1"/>
          </p:cNvPicPr>
          <p:nvPr>
            <p:custDataLst>
              <p:tags r:id="rId3"/>
            </p:custDataLst>
          </p:nvPr>
        </p:nvPicPr>
        <p:blipFill>
          <a:blip r:embed="rId4"/>
          <a:stretch>
            <a:fillRect/>
          </a:stretch>
        </p:blipFill>
        <p:spPr>
          <a:xfrm>
            <a:off x="259715" y="2026920"/>
            <a:ext cx="4815840" cy="1754505"/>
          </a:xfrm>
          <a:prstGeom prst="rect">
            <a:avLst/>
          </a:prstGeom>
        </p:spPr>
      </p:pic>
      <p:sp>
        <p:nvSpPr>
          <p:cNvPr id="7" name="文本框 6"/>
          <p:cNvSpPr txBox="1"/>
          <p:nvPr/>
        </p:nvSpPr>
        <p:spPr>
          <a:xfrm>
            <a:off x="353695" y="3904615"/>
            <a:ext cx="4815840" cy="875665"/>
          </a:xfrm>
          <a:prstGeom prst="rect">
            <a:avLst/>
          </a:prstGeom>
        </p:spPr>
        <p:txBody>
          <a:bodyPr wrap="square">
            <a:spAutoFit/>
          </a:bodyPr>
          <a:p>
            <a:r>
              <a:rPr lang="en-US" sz="1700">
                <a:solidFill>
                  <a:srgbClr val="5B5B5B"/>
                </a:solidFill>
              </a:rPr>
              <a:t>We experimented with multiple HTML parsing methods and ultimately selected BeautifulSoup from the bs4 library.</a:t>
            </a:r>
            <a:endParaRPr lang="en-US" sz="1700">
              <a:solidFill>
                <a:srgbClr val="5B5B5B"/>
              </a:solidFill>
            </a:endParaRPr>
          </a:p>
        </p:txBody>
      </p:sp>
      <p:sp>
        <p:nvSpPr>
          <p:cNvPr id="9" name="文本框 8"/>
          <p:cNvSpPr txBox="1"/>
          <p:nvPr>
            <p:custDataLst>
              <p:tags r:id="rId5"/>
            </p:custDataLst>
          </p:nvPr>
        </p:nvSpPr>
        <p:spPr>
          <a:xfrm>
            <a:off x="5885180" y="2045335"/>
            <a:ext cx="5634355" cy="3693795"/>
          </a:xfrm>
          <a:prstGeom prst="rect">
            <a:avLst/>
          </a:prstGeom>
        </p:spPr>
        <p:txBody>
          <a:bodyPr wrap="square">
            <a:noAutofit/>
          </a:bodyPr>
          <a:p>
            <a:pPr marL="285750" indent="-285750">
              <a:buFont typeface="Arial" panose="020B0604020202090204" pitchFamily="34" charset="0"/>
              <a:buChar char="•"/>
            </a:pPr>
            <a:r>
              <a:rPr lang="en-US" altLang="zh-CN" sz="1600" b="1">
                <a:latin typeface="LinLibertineT"/>
                <a:ea typeface="LinLibertineT"/>
                <a:sym typeface="+mn-ea"/>
              </a:rPr>
              <a:t>Query rewriting</a:t>
            </a:r>
            <a:r>
              <a:rPr lang="en-US" altLang="zh-CN" sz="1600">
                <a:latin typeface="LinLibertineT"/>
                <a:ea typeface="LinLibertineT"/>
                <a:sym typeface="+mn-ea"/>
              </a:rPr>
              <a:t>: </a:t>
            </a:r>
            <a:r>
              <a:rPr lang="en-US" sz="1600">
                <a:solidFill>
                  <a:srgbClr val="5B5B5B"/>
                </a:solidFill>
                <a:sym typeface="+mn-ea"/>
              </a:rPr>
              <a:t>Query rewriting aims to enrich the query information. </a:t>
            </a:r>
            <a:endParaRPr lang="en-US" altLang="zh-CN" sz="1600" b="1">
              <a:solidFill>
                <a:srgbClr val="000000"/>
              </a:solidFill>
              <a:latin typeface="LinLibertineT"/>
              <a:ea typeface="LinLibertineT"/>
            </a:endParaRPr>
          </a:p>
          <a:p>
            <a:pPr marL="285750" indent="-285750">
              <a:buFont typeface="Arial" panose="020B0604020202090204" pitchFamily="34" charset="0"/>
              <a:buChar char="•"/>
            </a:pPr>
            <a:r>
              <a:rPr lang="en-US" altLang="zh-CN" sz="1600" b="1">
                <a:solidFill>
                  <a:srgbClr val="000000"/>
                </a:solidFill>
                <a:latin typeface="LinLibertineT"/>
                <a:ea typeface="LinLibertineT"/>
              </a:rPr>
              <a:t>Hyde (Query to Document)</a:t>
            </a:r>
            <a:r>
              <a:rPr lang="en-US" altLang="zh-CN" sz="1600">
                <a:solidFill>
                  <a:srgbClr val="000000"/>
                </a:solidFill>
                <a:latin typeface="LinLibertineT"/>
                <a:ea typeface="LinLibertineT"/>
              </a:rPr>
              <a:t>: </a:t>
            </a:r>
            <a:r>
              <a:rPr lang="en-US" sz="1700">
                <a:solidFill>
                  <a:srgbClr val="5B5B5B"/>
                </a:solidFill>
              </a:rPr>
              <a:t>Enhancing the original query by generating hypothetical documents.</a:t>
            </a:r>
            <a:endParaRPr lang="en-US" altLang="zh-CN" sz="1600">
              <a:solidFill>
                <a:srgbClr val="000000"/>
              </a:solidFill>
              <a:latin typeface="LinLibertineT"/>
              <a:ea typeface="LinLibertineT"/>
            </a:endParaRPr>
          </a:p>
          <a:p>
            <a:pPr marL="285750" indent="-285750">
              <a:buFont typeface="Arial" panose="020B0604020202090204" pitchFamily="34" charset="0"/>
              <a:buChar char="•"/>
            </a:pPr>
            <a:r>
              <a:rPr lang="en-US" altLang="zh-CN" sz="1600" b="1">
                <a:solidFill>
                  <a:srgbClr val="000000"/>
                </a:solidFill>
                <a:latin typeface="LinLibertineT"/>
                <a:ea typeface="LinLibertineT"/>
              </a:rPr>
              <a:t>Step-Back prompting</a:t>
            </a:r>
            <a:r>
              <a:rPr lang="en-US" altLang="zh-CN" sz="1600">
                <a:solidFill>
                  <a:srgbClr val="000000"/>
                </a:solidFill>
                <a:latin typeface="LinLibertineT"/>
                <a:ea typeface="LinLibertineT"/>
              </a:rPr>
              <a:t>: </a:t>
            </a:r>
            <a:r>
              <a:rPr lang="en-US" sz="1700">
                <a:solidFill>
                  <a:srgbClr val="5B5B5B"/>
                </a:solidFill>
              </a:rPr>
              <a:t>A</a:t>
            </a:r>
            <a:r>
              <a:rPr lang="en-US" sz="1700">
                <a:solidFill>
                  <a:srgbClr val="5B5B5B"/>
                </a:solidFill>
              </a:rPr>
              <a:t>bstracting the original question to obtain queries targeting high-level concepts and fundamental principles.</a:t>
            </a:r>
            <a:endParaRPr lang="en-US" altLang="zh-CN" sz="1600">
              <a:solidFill>
                <a:srgbClr val="000000"/>
              </a:solidFill>
              <a:latin typeface="LinLibertineT"/>
              <a:ea typeface="LinLibertineT"/>
            </a:endParaRPr>
          </a:p>
          <a:p>
            <a:pPr marL="285750" indent="-285750">
              <a:buFont typeface="Arial" panose="020B0604020202090204" pitchFamily="34" charset="0"/>
              <a:buChar char="•"/>
            </a:pPr>
            <a:r>
              <a:rPr lang="en-US" altLang="zh-CN" sz="1600" b="1">
                <a:solidFill>
                  <a:srgbClr val="000000"/>
                </a:solidFill>
                <a:latin typeface="LinLibertineT"/>
                <a:ea typeface="LinLibertineT"/>
              </a:rPr>
              <a:t>Query fusion</a:t>
            </a:r>
            <a:r>
              <a:rPr lang="en-US" altLang="zh-CN" sz="1600">
                <a:solidFill>
                  <a:srgbClr val="000000"/>
                </a:solidFill>
                <a:latin typeface="LinLibertineT"/>
                <a:ea typeface="LinLibertineT"/>
              </a:rPr>
              <a:t>:</a:t>
            </a:r>
            <a:r>
              <a:rPr lang="en-US" altLang="zh-CN" sz="1600" b="1">
                <a:solidFill>
                  <a:srgbClr val="000000"/>
                </a:solidFill>
                <a:latin typeface="LinLibertineT"/>
                <a:ea typeface="LinLibertineT"/>
              </a:rPr>
              <a:t> </a:t>
            </a:r>
            <a:r>
              <a:rPr lang="en-US" sz="1700">
                <a:solidFill>
                  <a:srgbClr val="5B5B5B"/>
                </a:solidFill>
              </a:rPr>
              <a:t>This method generates multiple queries from the original query through a large language model. It then executes these search queries in parallel and merges the retrieved results.</a:t>
            </a:r>
            <a:endParaRPr lang="en-US" sz="1700">
              <a:solidFill>
                <a:srgbClr val="5B5B5B"/>
              </a:solidFill>
            </a:endParaRPr>
          </a:p>
        </p:txBody>
      </p:sp>
      <p:pic>
        <p:nvPicPr>
          <p:cNvPr id="11" name="图片 10" descr="20234998"/>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591810" y="5139690"/>
            <a:ext cx="470535" cy="470535"/>
          </a:xfrm>
          <a:prstGeom prst="rect">
            <a:avLst/>
          </a:prstGeom>
        </p:spPr>
      </p:pic>
      <p:sp>
        <p:nvSpPr>
          <p:cNvPr id="12" name="文本框 11"/>
          <p:cNvSpPr txBox="1"/>
          <p:nvPr/>
        </p:nvSpPr>
        <p:spPr>
          <a:xfrm>
            <a:off x="6303010" y="5378450"/>
            <a:ext cx="5456555" cy="829945"/>
          </a:xfrm>
          <a:prstGeom prst="rect">
            <a:avLst/>
          </a:prstGeom>
        </p:spPr>
        <p:txBody>
          <a:bodyPr wrap="square">
            <a:spAutoFit/>
          </a:bodyPr>
          <a:p>
            <a:r>
              <a:rPr lang="en-US" altLang="zh-CN" sz="1600">
                <a:solidFill>
                  <a:srgbClr val="000000"/>
                </a:solidFill>
                <a:latin typeface="LinLibertineT"/>
                <a:ea typeface="LinLibertineT"/>
              </a:rPr>
              <a:t>Some query enhancement strategies are benificail for specific types of inquiries, but the time overhead is not to be overlooked.</a:t>
            </a:r>
            <a:endParaRPr lang="en-US" altLang="zh-CN" sz="1600">
              <a:solidFill>
                <a:srgbClr val="000000"/>
              </a:solidFill>
              <a:latin typeface="LinLibertineT"/>
              <a:ea typeface="LinLibertineT"/>
            </a:endParaRPr>
          </a:p>
        </p:txBody>
      </p:sp>
      <p:sp>
        <p:nvSpPr>
          <p:cNvPr id="14" name="矩形 13"/>
          <p:cNvSpPr/>
          <p:nvPr>
            <p:custDataLst>
              <p:tags r:id="rId9"/>
            </p:custDataLst>
          </p:nvPr>
        </p:nvSpPr>
        <p:spPr>
          <a:xfrm>
            <a:off x="6189980" y="5297170"/>
            <a:ext cx="5568950" cy="1028065"/>
          </a:xfrm>
          <a:prstGeom prst="rect">
            <a:avLst/>
          </a:prstGeom>
          <a:noFill/>
          <a:ln>
            <a:solidFill>
              <a:srgbClr val="2C3D8F"/>
            </a:solid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endParaRPr>
          </a:p>
        </p:txBody>
      </p:sp>
      <p:pic>
        <p:nvPicPr>
          <p:cNvPr id="15" name="图片 14" descr="4530433"/>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607675" y="2855595"/>
            <a:ext cx="255270" cy="255270"/>
          </a:xfrm>
          <a:prstGeom prst="rect">
            <a:avLst/>
          </a:prstGeom>
        </p:spPr>
      </p:pic>
      <p:pic>
        <p:nvPicPr>
          <p:cNvPr id="16" name="图片 15" descr="4530433"/>
          <p:cNvPicPr>
            <a:picLocks noChangeAspect="1"/>
          </p:cNvPicPr>
          <p:nvPr>
            <p:custDataLst>
              <p:tags r:id="rId12"/>
            </p:custDataLst>
          </p:nvPr>
        </p:nvPicPr>
        <p:blipFill>
          <a:blip r:embed="rId10">
            <a:extLst>
              <a:ext uri="{96DAC541-7B7A-43D3-8B79-37D633B846F1}">
                <asvg:svgBlip xmlns:asvg="http://schemas.microsoft.com/office/drawing/2016/SVG/main" r:embed="rId11"/>
              </a:ext>
            </a:extLst>
          </a:blip>
          <a:stretch>
            <a:fillRect/>
          </a:stretch>
        </p:blipFill>
        <p:spPr>
          <a:xfrm>
            <a:off x="9896475" y="3611245"/>
            <a:ext cx="255270" cy="255270"/>
          </a:xfrm>
          <a:prstGeom prst="rect">
            <a:avLst/>
          </a:prstGeom>
        </p:spPr>
      </p:pic>
      <p:pic>
        <p:nvPicPr>
          <p:cNvPr id="17" name="图片 16" descr="21547644"/>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953115" y="2855595"/>
            <a:ext cx="255270" cy="255270"/>
          </a:xfrm>
          <a:prstGeom prst="rect">
            <a:avLst/>
          </a:prstGeom>
        </p:spPr>
      </p:pic>
      <p:pic>
        <p:nvPicPr>
          <p:cNvPr id="18" name="图片 17" descr="21547644"/>
          <p:cNvPicPr>
            <a:picLocks noChangeAspect="1"/>
          </p:cNvPicPr>
          <p:nvPr>
            <p:custDataLst>
              <p:tags r:id="rId15"/>
            </p:custDataLst>
          </p:nvPr>
        </p:nvPicPr>
        <p:blipFill>
          <a:blip r:embed="rId13">
            <a:extLst>
              <a:ext uri="{96DAC541-7B7A-43D3-8B79-37D633B846F1}">
                <asvg:svgBlip xmlns:asvg="http://schemas.microsoft.com/office/drawing/2016/SVG/main" r:embed="rId14"/>
              </a:ext>
            </a:extLst>
          </a:blip>
          <a:stretch>
            <a:fillRect/>
          </a:stretch>
        </p:blipFill>
        <p:spPr>
          <a:xfrm>
            <a:off x="10229850" y="3611245"/>
            <a:ext cx="255270" cy="255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2"/>
          <p:cNvSpPr txBox="1"/>
          <p:nvPr/>
        </p:nvSpPr>
        <p:spPr>
          <a:xfrm>
            <a:off x="580390" y="1532890"/>
            <a:ext cx="2679065" cy="4819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Font typeface="Wingdings" panose="05000000000000000000" charset="0"/>
              <a:buChar char=""/>
            </a:pPr>
            <a:r>
              <a:rPr lang="en-US" sz="1700">
                <a:solidFill>
                  <a:srgbClr val="5B5B5B"/>
                </a:solidFill>
                <a:latin typeface="Arial" panose="020B0604020202090204"/>
                <a:ea typeface="Arial" panose="020B0604020202090204"/>
                <a:cs typeface="Arial" panose="020B0604020202090204"/>
                <a:sym typeface="Arial" panose="020B0604020202090204"/>
              </a:rPr>
              <a:t>Framwork</a:t>
            </a:r>
            <a:endParaRPr lang="en-US" sz="1700">
              <a:solidFill>
                <a:srgbClr val="5B5B5B"/>
              </a:solidFill>
              <a:latin typeface="Arial" panose="020B0604020202090204"/>
              <a:ea typeface="Arial" panose="020B0604020202090204"/>
              <a:cs typeface="Arial" panose="020B0604020202090204"/>
              <a:sym typeface="Arial" panose="020B0604020202090204"/>
            </a:endParaRPr>
          </a:p>
        </p:txBody>
      </p:sp>
      <p:pic>
        <p:nvPicPr>
          <p:cNvPr id="108" name="Google Shape;108;p2"/>
          <p:cNvPicPr preferRelativeResize="0"/>
          <p:nvPr/>
        </p:nvPicPr>
        <p:blipFill rotWithShape="1">
          <a:blip r:embed="rId1"/>
          <a:srcRect t="71678" b="39175"/>
          <a:stretch>
            <a:fillRect/>
          </a:stretch>
        </p:blipFill>
        <p:spPr>
          <a:xfrm rot="10800000" flipH="1">
            <a:off x="5543550" y="3429012"/>
            <a:ext cx="6648448" cy="523225"/>
          </a:xfrm>
          <a:prstGeom prst="rect">
            <a:avLst/>
          </a:prstGeom>
          <a:noFill/>
          <a:ln>
            <a:noFill/>
          </a:ln>
        </p:spPr>
      </p:pic>
      <p:sp>
        <p:nvSpPr>
          <p:cNvPr id="109" name="Google Shape;109;p2"/>
          <p:cNvSpPr txBox="1"/>
          <p:nvPr/>
        </p:nvSpPr>
        <p:spPr>
          <a:xfrm>
            <a:off x="476975" y="685750"/>
            <a:ext cx="4692300" cy="612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i="1" dirty="0">
                <a:solidFill>
                  <a:srgbClr val="FD0139"/>
                </a:solidFill>
                <a:latin typeface="Arial" panose="020B0604020202090204"/>
                <a:ea typeface="Arial" panose="020B0604020202090204"/>
                <a:cs typeface="Arial" panose="020B0604020202090204"/>
                <a:sym typeface="Arial" panose="020B0604020202090204"/>
              </a:rPr>
              <a:t>Retrieval</a:t>
            </a:r>
            <a:endParaRPr sz="2000" dirty="0">
              <a:solidFill>
                <a:srgbClr val="FD0139"/>
              </a:solidFill>
            </a:endParaRPr>
          </a:p>
        </p:txBody>
      </p:sp>
      <p:pic>
        <p:nvPicPr>
          <p:cNvPr id="2" name="Picture 1"/>
          <p:cNvPicPr>
            <a:picLocks noChangeAspect="1"/>
          </p:cNvPicPr>
          <p:nvPr/>
        </p:nvPicPr>
        <p:blipFill rotWithShape="1">
          <a:blip r:embed="rId2"/>
          <a:srcRect l="59197" t="14863" r="2316" b="19403"/>
          <a:stretch>
            <a:fillRect/>
          </a:stretch>
        </p:blipFill>
        <p:spPr>
          <a:xfrm>
            <a:off x="1" y="5307452"/>
            <a:ext cx="3668486" cy="1412753"/>
          </a:xfrm>
          <a:prstGeom prst="rect">
            <a:avLst/>
          </a:prstGeom>
        </p:spPr>
      </p:pic>
      <p:sp>
        <p:nvSpPr>
          <p:cNvPr id="5" name="Google Shape;106;p2"/>
          <p:cNvSpPr txBox="1"/>
          <p:nvPr>
            <p:custDataLst>
              <p:tags r:id="rId3"/>
            </p:custDataLst>
          </p:nvPr>
        </p:nvSpPr>
        <p:spPr>
          <a:xfrm>
            <a:off x="6582410" y="1532890"/>
            <a:ext cx="2679065" cy="481965"/>
          </a:xfrm>
          <a:prstGeom prst="rect">
            <a:avLst/>
          </a:prstGeom>
          <a:noFill/>
          <a:ln>
            <a:noFill/>
          </a:ln>
        </p:spPr>
        <p:txBody>
          <a:bodyPr spcFirstLastPara="1" wrap="square" lIns="91425" tIns="45700" rIns="91425" bIns="45700" anchor="t" anchorCtr="0">
            <a:noAutofit/>
          </a:bodyPr>
          <a:p>
            <a:pPr marL="285750" marR="0" lvl="0" indent="-285750" algn="l" rtl="0">
              <a:lnSpc>
                <a:spcPct val="150000"/>
              </a:lnSpc>
              <a:spcBef>
                <a:spcPts val="0"/>
              </a:spcBef>
              <a:spcAft>
                <a:spcPts val="0"/>
              </a:spcAft>
              <a:buFont typeface="Wingdings" panose="05000000000000000000" charset="0"/>
              <a:buChar char=""/>
            </a:pPr>
            <a:r>
              <a:rPr lang="en-US" sz="1700">
                <a:solidFill>
                  <a:srgbClr val="5B5B5B"/>
                </a:solidFill>
                <a:latin typeface="Arial" panose="020B0604020202090204"/>
                <a:ea typeface="Arial" panose="020B0604020202090204"/>
                <a:cs typeface="Arial" panose="020B0604020202090204"/>
                <a:sym typeface="Arial" panose="020B0604020202090204"/>
              </a:rPr>
              <a:t>Chunk Method</a:t>
            </a:r>
            <a:endParaRPr lang="en-US" sz="1700">
              <a:solidFill>
                <a:srgbClr val="5B5B5B"/>
              </a:solidFill>
              <a:latin typeface="Arial" panose="020B0604020202090204"/>
              <a:ea typeface="Arial" panose="020B0604020202090204"/>
              <a:cs typeface="Arial" panose="020B0604020202090204"/>
              <a:sym typeface="Arial" panose="020B0604020202090204"/>
            </a:endParaRPr>
          </a:p>
        </p:txBody>
      </p:sp>
      <p:sp>
        <p:nvSpPr>
          <p:cNvPr id="9" name="文本框 8"/>
          <p:cNvSpPr txBox="1"/>
          <p:nvPr>
            <p:custDataLst>
              <p:tags r:id="rId4"/>
            </p:custDataLst>
          </p:nvPr>
        </p:nvSpPr>
        <p:spPr>
          <a:xfrm>
            <a:off x="421005" y="2162810"/>
            <a:ext cx="4748530" cy="1659890"/>
          </a:xfrm>
          <a:prstGeom prst="rect">
            <a:avLst/>
          </a:prstGeom>
        </p:spPr>
        <p:txBody>
          <a:bodyPr wrap="square">
            <a:noAutofit/>
          </a:bodyPr>
          <a:p>
            <a:pPr marL="285750" indent="-285750">
              <a:buFont typeface="Arial" panose="020B0604020202090204" pitchFamily="34" charset="0"/>
              <a:buChar char="•"/>
            </a:pPr>
            <a:r>
              <a:rPr lang="en-US" altLang="zh-CN" sz="1600" b="1">
                <a:solidFill>
                  <a:srgbClr val="000000"/>
                </a:solidFill>
                <a:latin typeface="LinLibertineT"/>
                <a:ea typeface="LinLibertineT"/>
              </a:rPr>
              <a:t>An individual recall model.</a:t>
            </a:r>
            <a:endParaRPr lang="en-US" altLang="zh-CN" sz="1600">
              <a:solidFill>
                <a:srgbClr val="000000"/>
              </a:solidFill>
              <a:latin typeface="LinLibertineT"/>
              <a:ea typeface="LinLibertineT"/>
            </a:endParaRPr>
          </a:p>
          <a:p>
            <a:pPr marL="285750" indent="-285750">
              <a:buFont typeface="Arial" panose="020B0604020202090204" pitchFamily="34" charset="0"/>
              <a:buChar char="•"/>
            </a:pPr>
            <a:r>
              <a:rPr lang="en-US" altLang="zh-CN" sz="1600" b="1">
                <a:solidFill>
                  <a:srgbClr val="000000"/>
                </a:solidFill>
                <a:latin typeface="LinLibertineT"/>
                <a:ea typeface="LinLibertineT"/>
              </a:rPr>
              <a:t>An individual ranking model.</a:t>
            </a:r>
            <a:endParaRPr lang="en-US" altLang="zh-CN" sz="1600">
              <a:solidFill>
                <a:srgbClr val="000000"/>
              </a:solidFill>
              <a:latin typeface="LinLibertineT"/>
              <a:ea typeface="LinLibertineT"/>
            </a:endParaRPr>
          </a:p>
          <a:p>
            <a:pPr marL="285750" indent="-285750">
              <a:buFont typeface="Arial" panose="020B0604020202090204" pitchFamily="34" charset="0"/>
              <a:buChar char="•"/>
            </a:pPr>
            <a:r>
              <a:rPr lang="en-US" altLang="zh-CN" sz="1600" b="1">
                <a:solidFill>
                  <a:srgbClr val="000000"/>
                </a:solidFill>
                <a:latin typeface="LinLibertineT"/>
                <a:ea typeface="LinLibertineT"/>
              </a:rPr>
              <a:t>Recall-then-ranking: </a:t>
            </a:r>
            <a:r>
              <a:rPr lang="en-US" sz="1700">
                <a:solidFill>
                  <a:srgbClr val="5B5B5B"/>
                </a:solidFill>
              </a:rPr>
              <a:t> us</a:t>
            </a:r>
            <a:r>
              <a:rPr lang="en-US" sz="1700">
                <a:solidFill>
                  <a:srgbClr val="5B5B5B"/>
                </a:solidFill>
              </a:rPr>
              <a:t>ing the bge-m3 model to recall 10 candidate sets. Then, we employ the bge-m3-reranker to rank these 10 candidates, selecting the top 5 results. </a:t>
            </a:r>
            <a:endParaRPr lang="en-US" sz="1700">
              <a:solidFill>
                <a:srgbClr val="5B5B5B"/>
              </a:solidFill>
            </a:endParaRPr>
          </a:p>
        </p:txBody>
      </p:sp>
      <p:sp>
        <p:nvSpPr>
          <p:cNvPr id="7" name="文本框 6"/>
          <p:cNvSpPr txBox="1"/>
          <p:nvPr>
            <p:custDataLst>
              <p:tags r:id="rId5"/>
            </p:custDataLst>
          </p:nvPr>
        </p:nvSpPr>
        <p:spPr>
          <a:xfrm>
            <a:off x="6341110" y="2162810"/>
            <a:ext cx="4748530" cy="2869565"/>
          </a:xfrm>
          <a:prstGeom prst="rect">
            <a:avLst/>
          </a:prstGeom>
        </p:spPr>
        <p:txBody>
          <a:bodyPr wrap="square">
            <a:noAutofit/>
          </a:bodyPr>
          <a:p>
            <a:pPr marL="285750" indent="-285750">
              <a:buFont typeface="Arial" panose="020B0604020202090204" pitchFamily="34" charset="0"/>
              <a:buChar char="•"/>
            </a:pPr>
            <a:r>
              <a:rPr lang="en-US" altLang="zh-CN" sz="1600" b="1">
                <a:solidFill>
                  <a:srgbClr val="000000"/>
                </a:solidFill>
                <a:latin typeface="LinLibertineT"/>
                <a:ea typeface="LinLibertineT"/>
              </a:rPr>
              <a:t>Fix length chunk: </a:t>
            </a:r>
            <a:r>
              <a:rPr lang="en-US" sz="1700">
                <a:solidFill>
                  <a:srgbClr val="5B5B5B"/>
                </a:solidFill>
              </a:rPr>
              <a:t>splitting the web pages into chunks of 512 in length.</a:t>
            </a:r>
            <a:endParaRPr lang="en-US" sz="1700">
              <a:solidFill>
                <a:srgbClr val="5B5B5B"/>
              </a:solidFill>
            </a:endParaRPr>
          </a:p>
          <a:p>
            <a:pPr marL="285750" indent="-285750">
              <a:buFont typeface="Arial" panose="020B0604020202090204" pitchFamily="34" charset="0"/>
              <a:buChar char="•"/>
            </a:pPr>
            <a:r>
              <a:rPr lang="en-US" altLang="zh-CN" sz="1600" b="1">
                <a:solidFill>
                  <a:srgbClr val="000000"/>
                </a:solidFill>
                <a:latin typeface="LinLibertineT"/>
                <a:ea typeface="LinLibertineT"/>
              </a:rPr>
              <a:t>Hierarchical Index: </a:t>
            </a:r>
            <a:r>
              <a:rPr lang="en-US" sz="1700">
                <a:solidFill>
                  <a:srgbClr val="5B5B5B"/>
                </a:solidFill>
              </a:rPr>
              <a:t>  setting chunk sizes to 256, 128, and 64 to construct a hierarchical indexing structure.</a:t>
            </a:r>
            <a:endParaRPr lang="en-US" sz="1700">
              <a:solidFill>
                <a:srgbClr val="5B5B5B"/>
              </a:solidFill>
            </a:endParaRPr>
          </a:p>
        </p:txBody>
      </p:sp>
      <p:sp>
        <p:nvSpPr>
          <p:cNvPr id="10" name="文本框 9"/>
          <p:cNvSpPr txBox="1"/>
          <p:nvPr/>
        </p:nvSpPr>
        <p:spPr>
          <a:xfrm>
            <a:off x="835025" y="4102735"/>
            <a:ext cx="3935095" cy="1076325"/>
          </a:xfrm>
          <a:prstGeom prst="rect">
            <a:avLst/>
          </a:prstGeom>
        </p:spPr>
        <p:txBody>
          <a:bodyPr wrap="square">
            <a:spAutoFit/>
          </a:bodyPr>
          <a:p>
            <a:r>
              <a:rPr lang="en-US" altLang="zh-CN" sz="1600">
                <a:solidFill>
                  <a:srgbClr val="000000"/>
                </a:solidFill>
                <a:latin typeface="LinLibertineT"/>
                <a:ea typeface="LinLibertineT"/>
              </a:rPr>
              <a:t>An individual ranking model is a good choice but will result in </a:t>
            </a:r>
            <a:r>
              <a:rPr lang="en-US" altLang="zh-CN" sz="1600">
                <a:latin typeface="LinLibertineT"/>
                <a:ea typeface="LinLibertineT"/>
                <a:sym typeface="+mn-ea"/>
              </a:rPr>
              <a:t>memory overflow or inference timeout issues when using llama3-70B model.</a:t>
            </a:r>
            <a:endParaRPr lang="en-US" altLang="zh-CN" sz="1600">
              <a:solidFill>
                <a:srgbClr val="000000"/>
              </a:solidFill>
              <a:latin typeface="LinLibertineT"/>
              <a:ea typeface="LinLibertineT"/>
            </a:endParaRPr>
          </a:p>
        </p:txBody>
      </p:sp>
      <p:sp>
        <p:nvSpPr>
          <p:cNvPr id="11" name="矩形 10"/>
          <p:cNvSpPr/>
          <p:nvPr/>
        </p:nvSpPr>
        <p:spPr>
          <a:xfrm>
            <a:off x="713740" y="4019550"/>
            <a:ext cx="4197985" cy="1183005"/>
          </a:xfrm>
          <a:prstGeom prst="rect">
            <a:avLst/>
          </a:prstGeom>
          <a:noFill/>
          <a:ln>
            <a:solidFill>
              <a:srgbClr val="2C3D8F"/>
            </a:solid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endParaRPr>
          </a:p>
        </p:txBody>
      </p:sp>
      <p:pic>
        <p:nvPicPr>
          <p:cNvPr id="8" name="图片 7" descr="20234998"/>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3205" y="3822700"/>
            <a:ext cx="470535" cy="470535"/>
          </a:xfrm>
          <a:prstGeom prst="rect">
            <a:avLst/>
          </a:prstGeom>
        </p:spPr>
      </p:pic>
      <p:pic>
        <p:nvPicPr>
          <p:cNvPr id="12" name="图片 11" descr="20234998"/>
          <p:cNvPicPr>
            <a:picLocks noChangeAspect="1"/>
          </p:cNvPicPr>
          <p:nvPr>
            <p:custDataLst>
              <p:tags r:id="rId8"/>
            </p:custDataLst>
          </p:nvPr>
        </p:nvPicPr>
        <p:blipFill>
          <a:blip r:embed="rId6">
            <a:extLst>
              <a:ext uri="{96DAC541-7B7A-43D3-8B79-37D633B846F1}">
                <asvg:svgBlip xmlns:asvg="http://schemas.microsoft.com/office/drawing/2016/SVG/main" r:embed="rId7"/>
              </a:ext>
            </a:extLst>
          </a:blip>
          <a:stretch>
            <a:fillRect/>
          </a:stretch>
        </p:blipFill>
        <p:spPr>
          <a:xfrm>
            <a:off x="6082030" y="3721100"/>
            <a:ext cx="470535" cy="470535"/>
          </a:xfrm>
          <a:prstGeom prst="rect">
            <a:avLst/>
          </a:prstGeom>
        </p:spPr>
      </p:pic>
      <p:sp>
        <p:nvSpPr>
          <p:cNvPr id="13" name="矩形 12"/>
          <p:cNvSpPr/>
          <p:nvPr>
            <p:custDataLst>
              <p:tags r:id="rId9"/>
            </p:custDataLst>
          </p:nvPr>
        </p:nvSpPr>
        <p:spPr>
          <a:xfrm>
            <a:off x="6552565" y="3850640"/>
            <a:ext cx="4598670" cy="911225"/>
          </a:xfrm>
          <a:prstGeom prst="rect">
            <a:avLst/>
          </a:prstGeom>
          <a:noFill/>
          <a:ln>
            <a:solidFill>
              <a:srgbClr val="2C3D8F"/>
            </a:solid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endParaRPr>
          </a:p>
        </p:txBody>
      </p:sp>
      <p:sp>
        <p:nvSpPr>
          <p:cNvPr id="14" name="文本框 13"/>
          <p:cNvSpPr txBox="1"/>
          <p:nvPr/>
        </p:nvSpPr>
        <p:spPr>
          <a:xfrm>
            <a:off x="6657340" y="4019550"/>
            <a:ext cx="4493895" cy="583565"/>
          </a:xfrm>
          <a:prstGeom prst="rect">
            <a:avLst/>
          </a:prstGeom>
        </p:spPr>
        <p:txBody>
          <a:bodyPr wrap="square">
            <a:spAutoFit/>
          </a:bodyPr>
          <a:p>
            <a:r>
              <a:rPr lang="en-US" altLang="zh-CN" sz="1600">
                <a:solidFill>
                  <a:srgbClr val="000000"/>
                </a:solidFill>
                <a:latin typeface="LinLibertineT"/>
                <a:ea typeface="LinLibertineT"/>
              </a:rPr>
              <a:t>Employing a Hierarchical Index did not yield significant performance improvements.</a:t>
            </a:r>
            <a:endParaRPr lang="en-US" altLang="zh-CN" sz="1600">
              <a:solidFill>
                <a:srgbClr val="000000"/>
              </a:solidFill>
              <a:latin typeface="LinLibertineT"/>
              <a:ea typeface="LinLibertineT"/>
            </a:endParaRPr>
          </a:p>
        </p:txBody>
      </p:sp>
      <p:pic>
        <p:nvPicPr>
          <p:cNvPr id="15" name="图片 14" descr="4530433"/>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3642995" y="2425700"/>
            <a:ext cx="255270" cy="255270"/>
          </a:xfrm>
          <a:prstGeom prst="rect">
            <a:avLst/>
          </a:prstGeom>
        </p:spPr>
      </p:pic>
      <p:pic>
        <p:nvPicPr>
          <p:cNvPr id="18" name="图片 17" descr="21547644"/>
          <p:cNvPicPr>
            <a:picLocks noChangeAspect="1"/>
          </p:cNvPicPr>
          <p:nvPr>
            <p:custDataLst>
              <p:tags r:id="rId13"/>
            </p:custDataLst>
          </p:nvPr>
        </p:nvPicPr>
        <p:blipFill>
          <a:blip r:embed="rId14">
            <a:extLst>
              <a:ext uri="{96DAC541-7B7A-43D3-8B79-37D633B846F1}">
                <asvg:svgBlip xmlns:asvg="http://schemas.microsoft.com/office/drawing/2016/SVG/main" r:embed="rId15"/>
              </a:ext>
            </a:extLst>
          </a:blip>
          <a:stretch>
            <a:fillRect/>
          </a:stretch>
        </p:blipFill>
        <p:spPr>
          <a:xfrm>
            <a:off x="3983355" y="2425700"/>
            <a:ext cx="255270" cy="2552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8" name="Google Shape;108;p2"/>
          <p:cNvPicPr preferRelativeResize="0"/>
          <p:nvPr/>
        </p:nvPicPr>
        <p:blipFill rotWithShape="1">
          <a:blip r:embed="rId1"/>
          <a:srcRect t="71678" b="39175"/>
          <a:stretch>
            <a:fillRect/>
          </a:stretch>
        </p:blipFill>
        <p:spPr>
          <a:xfrm rot="10800000" flipH="1">
            <a:off x="5543550" y="3429012"/>
            <a:ext cx="6648448" cy="523225"/>
          </a:xfrm>
          <a:prstGeom prst="rect">
            <a:avLst/>
          </a:prstGeom>
          <a:noFill/>
          <a:ln>
            <a:noFill/>
          </a:ln>
        </p:spPr>
      </p:pic>
      <p:sp>
        <p:nvSpPr>
          <p:cNvPr id="109" name="Google Shape;109;p2"/>
          <p:cNvSpPr txBox="1"/>
          <p:nvPr/>
        </p:nvSpPr>
        <p:spPr>
          <a:xfrm>
            <a:off x="476975" y="685750"/>
            <a:ext cx="4692300" cy="612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i="1" dirty="0">
                <a:solidFill>
                  <a:srgbClr val="FD0139"/>
                </a:solidFill>
                <a:latin typeface="Arial" panose="020B0604020202090204"/>
                <a:ea typeface="Arial" panose="020B0604020202090204"/>
                <a:cs typeface="Arial" panose="020B0604020202090204"/>
                <a:sym typeface="Arial" panose="020B0604020202090204"/>
              </a:rPr>
              <a:t>Generation</a:t>
            </a:r>
            <a:endParaRPr sz="2000" dirty="0">
              <a:solidFill>
                <a:srgbClr val="FD0139"/>
              </a:solidFill>
            </a:endParaRPr>
          </a:p>
        </p:txBody>
      </p:sp>
      <p:pic>
        <p:nvPicPr>
          <p:cNvPr id="2" name="Picture 1"/>
          <p:cNvPicPr>
            <a:picLocks noChangeAspect="1"/>
          </p:cNvPicPr>
          <p:nvPr/>
        </p:nvPicPr>
        <p:blipFill rotWithShape="1">
          <a:blip r:embed="rId2"/>
          <a:srcRect l="59197" t="14863" r="2316" b="19403"/>
          <a:stretch>
            <a:fillRect/>
          </a:stretch>
        </p:blipFill>
        <p:spPr>
          <a:xfrm>
            <a:off x="1" y="5307452"/>
            <a:ext cx="3668486" cy="1412753"/>
          </a:xfrm>
          <a:prstGeom prst="rect">
            <a:avLst/>
          </a:prstGeom>
        </p:spPr>
      </p:pic>
      <p:sp>
        <p:nvSpPr>
          <p:cNvPr id="3" name="文本框 2"/>
          <p:cNvSpPr txBox="1"/>
          <p:nvPr/>
        </p:nvSpPr>
        <p:spPr>
          <a:xfrm>
            <a:off x="574675" y="1497648"/>
            <a:ext cx="5080000" cy="1398905"/>
          </a:xfrm>
          <a:prstGeom prst="rect">
            <a:avLst/>
          </a:prstGeom>
        </p:spPr>
        <p:txBody>
          <a:bodyPr>
            <a:spAutoFit/>
          </a:bodyPr>
          <a:p>
            <a:r>
              <a:rPr lang="en-US" altLang="zh-CN" sz="1600" b="1">
                <a:solidFill>
                  <a:srgbClr val="000000"/>
                </a:solidFill>
                <a:latin typeface="LinLibertineTB"/>
                <a:ea typeface="LinLibertineTB"/>
              </a:rPr>
              <a:t>Directly prompt</a:t>
            </a:r>
            <a:r>
              <a:rPr lang="en-US" altLang="zh-CN" sz="1600">
                <a:solidFill>
                  <a:srgbClr val="000000"/>
                </a:solidFill>
                <a:latin typeface="LinLibertineT"/>
                <a:ea typeface="LinLibertineT"/>
              </a:rPr>
              <a:t>: </a:t>
            </a:r>
            <a:r>
              <a:rPr lang="en-US" sz="1700">
                <a:solidFill>
                  <a:srgbClr val="5B5B5B"/>
                </a:solidFill>
              </a:rPr>
              <a:t>By adding the retrieved content to the context and prompting the language model to output as little content as possible and responding with "I don’t know" to questions </a:t>
            </a:r>
            <a:endParaRPr lang="en-US" sz="1700">
              <a:solidFill>
                <a:srgbClr val="5B5B5B"/>
              </a:solidFill>
            </a:endParaRPr>
          </a:p>
          <a:p>
            <a:r>
              <a:rPr lang="en-US" sz="1700">
                <a:solidFill>
                  <a:srgbClr val="5B5B5B"/>
                </a:solidFill>
              </a:rPr>
              <a:t>for which no relevant information was retrieved.</a:t>
            </a:r>
            <a:endParaRPr lang="en-US" sz="1700">
              <a:solidFill>
                <a:srgbClr val="5B5B5B"/>
              </a:solidFill>
            </a:endParaRPr>
          </a:p>
        </p:txBody>
      </p:sp>
      <p:pic>
        <p:nvPicPr>
          <p:cNvPr id="4" name="图片 3"/>
          <p:cNvPicPr>
            <a:picLocks noChangeAspect="1"/>
          </p:cNvPicPr>
          <p:nvPr>
            <p:custDataLst>
              <p:tags r:id="rId3"/>
            </p:custDataLst>
          </p:nvPr>
        </p:nvPicPr>
        <p:blipFill>
          <a:blip r:embed="rId4"/>
          <a:stretch>
            <a:fillRect/>
          </a:stretch>
        </p:blipFill>
        <p:spPr>
          <a:xfrm>
            <a:off x="783590" y="3025775"/>
            <a:ext cx="4286250" cy="2075180"/>
          </a:xfrm>
          <a:prstGeom prst="rect">
            <a:avLst/>
          </a:prstGeom>
        </p:spPr>
      </p:pic>
      <p:sp>
        <p:nvSpPr>
          <p:cNvPr id="5" name="文本框 4"/>
          <p:cNvSpPr txBox="1"/>
          <p:nvPr>
            <p:custDataLst>
              <p:tags r:id="rId5"/>
            </p:custDataLst>
          </p:nvPr>
        </p:nvSpPr>
        <p:spPr>
          <a:xfrm>
            <a:off x="5989320" y="1497648"/>
            <a:ext cx="5080000" cy="875665"/>
          </a:xfrm>
          <a:prstGeom prst="rect">
            <a:avLst/>
          </a:prstGeom>
        </p:spPr>
        <p:txBody>
          <a:bodyPr>
            <a:spAutoFit/>
          </a:bodyPr>
          <a:p>
            <a:r>
              <a:rPr lang="en-US" altLang="zh-CN" sz="1600" b="1">
                <a:solidFill>
                  <a:srgbClr val="000000"/>
                </a:solidFill>
                <a:latin typeface="LinLibertineTB"/>
                <a:ea typeface="LinLibertineTB"/>
              </a:rPr>
              <a:t>Chain-of-thought prompting</a:t>
            </a:r>
            <a:r>
              <a:rPr lang="en-US" altLang="zh-CN" sz="1600">
                <a:solidFill>
                  <a:srgbClr val="000000"/>
                </a:solidFill>
                <a:latin typeface="LinLibertineT"/>
                <a:ea typeface="LinLibertineT"/>
              </a:rPr>
              <a:t>: </a:t>
            </a:r>
            <a:r>
              <a:rPr lang="en-US" sz="1700">
                <a:solidFill>
                  <a:srgbClr val="5B5B5B"/>
                </a:solidFill>
              </a:rPr>
              <a:t>By prompting the language model to output answers step by step and extract the final answer.</a:t>
            </a:r>
            <a:endParaRPr lang="en-US" altLang="zh-CN" sz="1600">
              <a:solidFill>
                <a:srgbClr val="000000"/>
              </a:solidFill>
              <a:latin typeface="LinLibertineT"/>
              <a:ea typeface="LinLibertineT"/>
            </a:endParaRPr>
          </a:p>
        </p:txBody>
      </p:sp>
      <p:pic>
        <p:nvPicPr>
          <p:cNvPr id="6" name="图片 5"/>
          <p:cNvPicPr>
            <a:picLocks noChangeAspect="1"/>
          </p:cNvPicPr>
          <p:nvPr>
            <p:custDataLst>
              <p:tags r:id="rId6"/>
            </p:custDataLst>
          </p:nvPr>
        </p:nvPicPr>
        <p:blipFill>
          <a:blip r:embed="rId7"/>
          <a:stretch>
            <a:fillRect/>
          </a:stretch>
        </p:blipFill>
        <p:spPr>
          <a:xfrm>
            <a:off x="6096000" y="2373630"/>
            <a:ext cx="3667760" cy="4115435"/>
          </a:xfrm>
          <a:prstGeom prst="rect">
            <a:avLst/>
          </a:prstGeom>
        </p:spPr>
      </p:pic>
      <p:pic>
        <p:nvPicPr>
          <p:cNvPr id="15" name="图片 14" descr="4530433"/>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8931910" y="2044065"/>
            <a:ext cx="255270" cy="255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9" name="Google Shape;109;p2"/>
          <p:cNvSpPr txBox="1"/>
          <p:nvPr/>
        </p:nvSpPr>
        <p:spPr>
          <a:xfrm>
            <a:off x="476975" y="685750"/>
            <a:ext cx="4692300" cy="612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i="1" dirty="0">
                <a:solidFill>
                  <a:srgbClr val="FD0139"/>
                </a:solidFill>
                <a:latin typeface="Arial" panose="020B0604020202090204"/>
                <a:ea typeface="Arial" panose="020B0604020202090204"/>
                <a:cs typeface="Arial" panose="020B0604020202090204"/>
                <a:sym typeface="Arial" panose="020B0604020202090204"/>
              </a:rPr>
              <a:t>Generation</a:t>
            </a:r>
            <a:endParaRPr sz="2000" dirty="0">
              <a:solidFill>
                <a:srgbClr val="FD0139"/>
              </a:solidFill>
            </a:endParaRPr>
          </a:p>
        </p:txBody>
      </p:sp>
      <p:pic>
        <p:nvPicPr>
          <p:cNvPr id="2" name="Picture 1"/>
          <p:cNvPicPr>
            <a:picLocks noChangeAspect="1"/>
          </p:cNvPicPr>
          <p:nvPr/>
        </p:nvPicPr>
        <p:blipFill rotWithShape="1">
          <a:blip r:embed="rId1"/>
          <a:srcRect l="59197" t="14863" r="2316" b="19403"/>
          <a:stretch>
            <a:fillRect/>
          </a:stretch>
        </p:blipFill>
        <p:spPr>
          <a:xfrm>
            <a:off x="1" y="5307452"/>
            <a:ext cx="3668486" cy="1412753"/>
          </a:xfrm>
          <a:prstGeom prst="rect">
            <a:avLst/>
          </a:prstGeom>
        </p:spPr>
      </p:pic>
      <p:sp>
        <p:nvSpPr>
          <p:cNvPr id="3" name="文本框 2"/>
          <p:cNvSpPr txBox="1"/>
          <p:nvPr/>
        </p:nvSpPr>
        <p:spPr>
          <a:xfrm>
            <a:off x="5460365" y="1497648"/>
            <a:ext cx="5080000" cy="1398905"/>
          </a:xfrm>
          <a:prstGeom prst="rect">
            <a:avLst/>
          </a:prstGeom>
        </p:spPr>
        <p:txBody>
          <a:bodyPr>
            <a:spAutoFit/>
          </a:bodyPr>
          <a:p>
            <a:r>
              <a:rPr lang="en-US" altLang="zh-CN" sz="1600" b="1">
                <a:solidFill>
                  <a:srgbClr val="000000"/>
                </a:solidFill>
                <a:latin typeface="Arial Bold" panose="020B0604020202090204" charset="0"/>
                <a:cs typeface="Arial Bold" panose="020B0604020202090204" charset="0"/>
              </a:rPr>
              <a:t>ReAct (Agent):</a:t>
            </a:r>
            <a:r>
              <a:rPr lang="en-US" altLang="zh-CN" sz="1600">
                <a:solidFill>
                  <a:srgbClr val="000000"/>
                </a:solidFill>
              </a:rPr>
              <a:t> </a:t>
            </a:r>
            <a:r>
              <a:rPr lang="en-US" sz="1700">
                <a:solidFill>
                  <a:srgbClr val="5B5B5B"/>
                </a:solidFill>
              </a:rPr>
              <a:t>ReAct uses LLM to generate reasoning trajectories and actions for specific tasks in an interleaved manner. For this task, we created a web retrieval tool that allows LLM to make tool calls through prompts.</a:t>
            </a:r>
            <a:endParaRPr lang="en-US" sz="1700">
              <a:solidFill>
                <a:srgbClr val="5B5B5B"/>
              </a:solidFill>
            </a:endParaRPr>
          </a:p>
        </p:txBody>
      </p:sp>
      <p:pic>
        <p:nvPicPr>
          <p:cNvPr id="7" name="图片 6"/>
          <p:cNvPicPr>
            <a:picLocks noChangeAspect="1"/>
          </p:cNvPicPr>
          <p:nvPr>
            <p:custDataLst>
              <p:tags r:id="rId2"/>
            </p:custDataLst>
          </p:nvPr>
        </p:nvPicPr>
        <p:blipFill>
          <a:blip r:embed="rId3"/>
          <a:stretch>
            <a:fillRect/>
          </a:stretch>
        </p:blipFill>
        <p:spPr>
          <a:xfrm>
            <a:off x="5543550" y="3001645"/>
            <a:ext cx="3794125" cy="3640455"/>
          </a:xfrm>
          <a:prstGeom prst="rect">
            <a:avLst/>
          </a:prstGeom>
        </p:spPr>
      </p:pic>
      <p:pic>
        <p:nvPicPr>
          <p:cNvPr id="15" name="图片 14" descr="4530433"/>
          <p:cNvPicPr>
            <a:picLocks noChangeAspect="1"/>
          </p:cNvPicPr>
          <p:nvPr>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7872730" y="2564765"/>
            <a:ext cx="255270" cy="255270"/>
          </a:xfrm>
          <a:prstGeom prst="rect">
            <a:avLst/>
          </a:prstGeom>
        </p:spPr>
      </p:pic>
      <p:pic>
        <p:nvPicPr>
          <p:cNvPr id="18" name="图片 17" descr="21547644"/>
          <p:cNvPicPr>
            <a:picLocks noChangeAspect="1"/>
          </p:cNvPicPr>
          <p:nvPr>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8234045" y="2564765"/>
            <a:ext cx="255270" cy="255270"/>
          </a:xfrm>
          <a:prstGeom prst="rect">
            <a:avLst/>
          </a:prstGeom>
        </p:spPr>
      </p:pic>
      <p:sp>
        <p:nvSpPr>
          <p:cNvPr id="8" name="文本框 7"/>
          <p:cNvSpPr txBox="1"/>
          <p:nvPr/>
        </p:nvSpPr>
        <p:spPr>
          <a:xfrm>
            <a:off x="380365" y="1497965"/>
            <a:ext cx="5080000" cy="2540000"/>
          </a:xfrm>
          <a:prstGeom prst="rect">
            <a:avLst/>
          </a:prstGeom>
        </p:spPr>
        <p:txBody>
          <a:bodyPr>
            <a:noAutofit/>
          </a:bodyPr>
          <a:p>
            <a:r>
              <a:rPr lang="en-US" altLang="zh-CN" sz="1600" b="1">
                <a:solidFill>
                  <a:srgbClr val="000000"/>
                </a:solidFill>
                <a:latin typeface="Arial Bold" panose="020B0604020202090204" charset="0"/>
                <a:cs typeface="Arial Bold" panose="020B0604020202090204" charset="0"/>
              </a:rPr>
              <a:t>Self-RAG</a:t>
            </a:r>
            <a:r>
              <a:rPr lang="en-US" altLang="zh-CN" sz="1600">
                <a:solidFill>
                  <a:srgbClr val="000000"/>
                </a:solidFill>
              </a:rPr>
              <a:t>: </a:t>
            </a:r>
            <a:r>
              <a:rPr lang="en-US" sz="1700">
                <a:solidFill>
                  <a:srgbClr val="5B5B5B"/>
                </a:solidFill>
              </a:rPr>
              <a:t>Self-RAG is an adaptive rag technology that allows LLM to combine its own knowledge and references to respond to questions, and it will evaluate the relevance of the retrieval results to the question and whether they can help with the response. Here, we just got the Self-RAG with Llama2 versions during the competition, thus its performance was relatively poor.</a:t>
            </a:r>
            <a:endParaRPr lang="en-US" sz="1700">
              <a:solidFill>
                <a:srgbClr val="5B5B5B"/>
              </a:solidFill>
            </a:endParaRPr>
          </a:p>
          <a:p>
            <a:endParaRPr lang="en-US" altLang="zh-CN"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8" name="Google Shape;108;p2"/>
          <p:cNvPicPr preferRelativeResize="0"/>
          <p:nvPr/>
        </p:nvPicPr>
        <p:blipFill rotWithShape="1">
          <a:blip r:embed="rId1"/>
          <a:srcRect t="71678" b="39175"/>
          <a:stretch>
            <a:fillRect/>
          </a:stretch>
        </p:blipFill>
        <p:spPr>
          <a:xfrm rot="10800000" flipH="1">
            <a:off x="5543550" y="3429000"/>
            <a:ext cx="5469890" cy="523240"/>
          </a:xfrm>
          <a:prstGeom prst="rect">
            <a:avLst/>
          </a:prstGeom>
          <a:noFill/>
          <a:ln>
            <a:noFill/>
          </a:ln>
        </p:spPr>
      </p:pic>
      <p:sp>
        <p:nvSpPr>
          <p:cNvPr id="109" name="Google Shape;109;p2"/>
          <p:cNvSpPr txBox="1"/>
          <p:nvPr/>
        </p:nvSpPr>
        <p:spPr>
          <a:xfrm>
            <a:off x="476975" y="685750"/>
            <a:ext cx="4692300" cy="612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i="1" dirty="0">
                <a:solidFill>
                  <a:srgbClr val="FD0139"/>
                </a:solidFill>
                <a:latin typeface="Arial" panose="020B0604020202090204"/>
                <a:ea typeface="Arial" panose="020B0604020202090204"/>
                <a:cs typeface="Arial" panose="020B0604020202090204"/>
                <a:sym typeface="Arial" panose="020B0604020202090204"/>
              </a:rPr>
              <a:t>Conclusion</a:t>
            </a:r>
            <a:endParaRPr sz="2000" dirty="0">
              <a:solidFill>
                <a:srgbClr val="FD0139"/>
              </a:solidFill>
            </a:endParaRPr>
          </a:p>
        </p:txBody>
      </p:sp>
      <p:pic>
        <p:nvPicPr>
          <p:cNvPr id="2" name="Picture 1"/>
          <p:cNvPicPr>
            <a:picLocks noChangeAspect="1"/>
          </p:cNvPicPr>
          <p:nvPr/>
        </p:nvPicPr>
        <p:blipFill rotWithShape="1">
          <a:blip r:embed="rId2"/>
          <a:srcRect l="59197" t="14863" r="2316" b="19403"/>
          <a:stretch>
            <a:fillRect/>
          </a:stretch>
        </p:blipFill>
        <p:spPr>
          <a:xfrm>
            <a:off x="1" y="5307452"/>
            <a:ext cx="3668486" cy="1412753"/>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2999740" y="1269365"/>
            <a:ext cx="7200900" cy="3303905"/>
          </a:xfrm>
          <a:prstGeom prst="rect">
            <a:avLst/>
          </a:prstGeom>
        </p:spPr>
      </p:pic>
      <p:pic>
        <p:nvPicPr>
          <p:cNvPr id="5" name="图片 4" descr="4530433"/>
          <p:cNvPicPr>
            <a:picLocks noChangeAspect="1"/>
          </p:cNvPicPr>
          <p:nvPr>
            <p:custDataLst>
              <p:tags r:id="rId5"/>
            </p:custDataLst>
          </p:nvPr>
        </p:nvPicPr>
        <p:blipFill>
          <a:blip r:embed="rId6">
            <a:extLst>
              <a:ext uri="{96DAC541-7B7A-43D3-8B79-37D633B846F1}">
                <asvg:svgBlip xmlns:asvg="http://schemas.microsoft.com/office/drawing/2016/SVG/main" r:embed="rId7"/>
              </a:ext>
            </a:extLst>
          </a:blip>
          <a:stretch>
            <a:fillRect/>
          </a:stretch>
        </p:blipFill>
        <p:spPr>
          <a:xfrm>
            <a:off x="3565525" y="1269365"/>
            <a:ext cx="255270" cy="255270"/>
          </a:xfrm>
          <a:prstGeom prst="rect">
            <a:avLst/>
          </a:prstGeom>
        </p:spPr>
      </p:pic>
      <p:pic>
        <p:nvPicPr>
          <p:cNvPr id="6" name="图片 5" descr="4530433"/>
          <p:cNvPicPr>
            <a:picLocks noChangeAspect="1"/>
          </p:cNvPicPr>
          <p:nvPr>
            <p:custDataLst>
              <p:tags r:id="rId8"/>
            </p:custDataLst>
          </p:nvPr>
        </p:nvPicPr>
        <p:blipFill>
          <a:blip r:embed="rId6">
            <a:extLst>
              <a:ext uri="{96DAC541-7B7A-43D3-8B79-37D633B846F1}">
                <asvg:svgBlip xmlns:asvg="http://schemas.microsoft.com/office/drawing/2016/SVG/main" r:embed="rId7"/>
              </a:ext>
            </a:extLst>
          </a:blip>
          <a:stretch>
            <a:fillRect/>
          </a:stretch>
        </p:blipFill>
        <p:spPr>
          <a:xfrm>
            <a:off x="4465320" y="1269365"/>
            <a:ext cx="255270" cy="255270"/>
          </a:xfrm>
          <a:prstGeom prst="rect">
            <a:avLst/>
          </a:prstGeom>
        </p:spPr>
      </p:pic>
      <p:pic>
        <p:nvPicPr>
          <p:cNvPr id="17" name="图片 16" descr="21547644"/>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3884930" y="1269365"/>
            <a:ext cx="255270" cy="255270"/>
          </a:xfrm>
          <a:prstGeom prst="rect">
            <a:avLst/>
          </a:prstGeom>
        </p:spPr>
      </p:pic>
      <p:pic>
        <p:nvPicPr>
          <p:cNvPr id="9" name="图片 8" descr="21547644"/>
          <p:cNvPicPr>
            <a:picLocks noChangeAspect="1"/>
          </p:cNvPicPr>
          <p:nvPr>
            <p:custDataLst>
              <p:tags r:id="rId12"/>
            </p:custDataLst>
          </p:nvPr>
        </p:nvPicPr>
        <p:blipFill>
          <a:blip r:embed="rId10">
            <a:extLst>
              <a:ext uri="{96DAC541-7B7A-43D3-8B79-37D633B846F1}">
                <asvg:svgBlip xmlns:asvg="http://schemas.microsoft.com/office/drawing/2016/SVG/main" r:embed="rId11"/>
              </a:ext>
            </a:extLst>
          </a:blip>
          <a:stretch>
            <a:fillRect/>
          </a:stretch>
        </p:blipFill>
        <p:spPr>
          <a:xfrm>
            <a:off x="4806315" y="1269365"/>
            <a:ext cx="255270" cy="255270"/>
          </a:xfrm>
          <a:prstGeom prst="rect">
            <a:avLst/>
          </a:prstGeom>
        </p:spPr>
      </p:pic>
      <p:pic>
        <p:nvPicPr>
          <p:cNvPr id="10" name="图片 9" descr="4530433"/>
          <p:cNvPicPr>
            <a:picLocks noChangeAspect="1"/>
          </p:cNvPicPr>
          <p:nvPr>
            <p:custDataLst>
              <p:tags r:id="rId13"/>
            </p:custDataLst>
          </p:nvPr>
        </p:nvPicPr>
        <p:blipFill>
          <a:blip r:embed="rId6">
            <a:extLst>
              <a:ext uri="{96DAC541-7B7A-43D3-8B79-37D633B846F1}">
                <asvg:svgBlip xmlns:asvg="http://schemas.microsoft.com/office/drawing/2016/SVG/main" r:embed="rId7"/>
              </a:ext>
            </a:extLst>
          </a:blip>
          <a:stretch>
            <a:fillRect/>
          </a:stretch>
        </p:blipFill>
        <p:spPr>
          <a:xfrm>
            <a:off x="9768840" y="2794000"/>
            <a:ext cx="255270" cy="255270"/>
          </a:xfrm>
          <a:prstGeom prst="rect">
            <a:avLst/>
          </a:prstGeom>
        </p:spPr>
      </p:pic>
      <p:pic>
        <p:nvPicPr>
          <p:cNvPr id="11" name="图片 10" descr="4530433"/>
          <p:cNvPicPr>
            <a:picLocks noChangeAspect="1"/>
          </p:cNvPicPr>
          <p:nvPr>
            <p:custDataLst>
              <p:tags r:id="rId14"/>
            </p:custDataLst>
          </p:nvPr>
        </p:nvPicPr>
        <p:blipFill>
          <a:blip r:embed="rId6">
            <a:extLst>
              <a:ext uri="{96DAC541-7B7A-43D3-8B79-37D633B846F1}">
                <asvg:svgBlip xmlns:asvg="http://schemas.microsoft.com/office/drawing/2016/SVG/main" r:embed="rId7"/>
              </a:ext>
            </a:extLst>
          </a:blip>
          <a:stretch>
            <a:fillRect/>
          </a:stretch>
        </p:blipFill>
        <p:spPr>
          <a:xfrm>
            <a:off x="9768840" y="3263900"/>
            <a:ext cx="255270" cy="255270"/>
          </a:xfrm>
          <a:prstGeom prst="rect">
            <a:avLst/>
          </a:prstGeom>
        </p:spPr>
      </p:pic>
      <p:pic>
        <p:nvPicPr>
          <p:cNvPr id="12" name="图片 11" descr="21547644"/>
          <p:cNvPicPr>
            <a:picLocks noChangeAspect="1"/>
          </p:cNvPicPr>
          <p:nvPr>
            <p:custDataLst>
              <p:tags r:id="rId15"/>
            </p:custDataLst>
          </p:nvPr>
        </p:nvPicPr>
        <p:blipFill>
          <a:blip r:embed="rId10">
            <a:extLst>
              <a:ext uri="{96DAC541-7B7A-43D3-8B79-37D633B846F1}">
                <asvg:svgBlip xmlns:asvg="http://schemas.microsoft.com/office/drawing/2016/SVG/main" r:embed="rId11"/>
              </a:ext>
            </a:extLst>
          </a:blip>
          <a:stretch>
            <a:fillRect/>
          </a:stretch>
        </p:blipFill>
        <p:spPr>
          <a:xfrm>
            <a:off x="10109835" y="2794000"/>
            <a:ext cx="255270" cy="255270"/>
          </a:xfrm>
          <a:prstGeom prst="rect">
            <a:avLst/>
          </a:prstGeom>
        </p:spPr>
      </p:pic>
      <p:pic>
        <p:nvPicPr>
          <p:cNvPr id="13" name="图片 12" descr="21547644"/>
          <p:cNvPicPr>
            <a:picLocks noChangeAspect="1"/>
          </p:cNvPicPr>
          <p:nvPr>
            <p:custDataLst>
              <p:tags r:id="rId16"/>
            </p:custDataLst>
          </p:nvPr>
        </p:nvPicPr>
        <p:blipFill>
          <a:blip r:embed="rId10">
            <a:extLst>
              <a:ext uri="{96DAC541-7B7A-43D3-8B79-37D633B846F1}">
                <asvg:svgBlip xmlns:asvg="http://schemas.microsoft.com/office/drawing/2016/SVG/main" r:embed="rId11"/>
              </a:ext>
            </a:extLst>
          </a:blip>
          <a:stretch>
            <a:fillRect/>
          </a:stretch>
        </p:blipFill>
        <p:spPr>
          <a:xfrm>
            <a:off x="10109835" y="3263900"/>
            <a:ext cx="255270" cy="255270"/>
          </a:xfrm>
          <a:prstGeom prst="rect">
            <a:avLst/>
          </a:prstGeom>
        </p:spPr>
      </p:pic>
      <p:pic>
        <p:nvPicPr>
          <p:cNvPr id="14" name="图片 13" descr="20234998"/>
          <p:cNvPicPr>
            <a:picLocks noChangeAspect="1"/>
          </p:cNvPicPr>
          <p:nvPr>
            <p:custDataLst>
              <p:tags r:id="rId17"/>
            </p:custDataLst>
          </p:nvPr>
        </p:nvPicPr>
        <p:blipFill>
          <a:blip r:embed="rId18">
            <a:extLst>
              <a:ext uri="{96DAC541-7B7A-43D3-8B79-37D633B846F1}">
                <asvg:svgBlip xmlns:asvg="http://schemas.microsoft.com/office/drawing/2016/SVG/main" r:embed="rId19"/>
              </a:ext>
            </a:extLst>
          </a:blip>
          <a:stretch>
            <a:fillRect/>
          </a:stretch>
        </p:blipFill>
        <p:spPr>
          <a:xfrm>
            <a:off x="3223260" y="4751070"/>
            <a:ext cx="470535" cy="470535"/>
          </a:xfrm>
          <a:prstGeom prst="rect">
            <a:avLst/>
          </a:prstGeom>
        </p:spPr>
      </p:pic>
      <p:sp>
        <p:nvSpPr>
          <p:cNvPr id="16" name="文本框 15"/>
          <p:cNvSpPr txBox="1"/>
          <p:nvPr>
            <p:custDataLst>
              <p:tags r:id="rId20"/>
            </p:custDataLst>
          </p:nvPr>
        </p:nvSpPr>
        <p:spPr>
          <a:xfrm>
            <a:off x="3795395" y="4764405"/>
            <a:ext cx="6606540" cy="1412875"/>
          </a:xfrm>
          <a:prstGeom prst="rect">
            <a:avLst/>
          </a:prstGeom>
        </p:spPr>
        <p:txBody>
          <a:bodyPr wrap="square">
            <a:noAutofit/>
          </a:bodyPr>
          <a:p>
            <a:r>
              <a:rPr lang="en-US" altLang="zh-CN" sz="1600">
                <a:solidFill>
                  <a:srgbClr val="000000"/>
                </a:solidFill>
                <a:latin typeface="LinLibertineT"/>
                <a:ea typeface="LinLibertineT"/>
              </a:rPr>
              <a:t>1. Some approaches are effective solely for particular kinds of questions, and the time overhead can not be overlook.</a:t>
            </a:r>
            <a:endParaRPr lang="en-US" altLang="zh-CN" sz="1600">
              <a:solidFill>
                <a:srgbClr val="000000"/>
              </a:solidFill>
              <a:latin typeface="LinLibertineT"/>
              <a:ea typeface="LinLibertineT"/>
            </a:endParaRPr>
          </a:p>
          <a:p>
            <a:r>
              <a:rPr lang="en-US" altLang="zh-CN" sz="1600">
                <a:solidFill>
                  <a:srgbClr val="000000"/>
                </a:solidFill>
                <a:latin typeface="LinLibertineT"/>
                <a:ea typeface="LinLibertineT"/>
              </a:rPr>
              <a:t>2. </a:t>
            </a:r>
            <a:r>
              <a:rPr lang="en-US" altLang="zh-CN" sz="1600">
                <a:solidFill>
                  <a:srgbClr val="000000"/>
                </a:solidFill>
                <a:latin typeface="LinLibertineT"/>
                <a:ea typeface="LinLibertineT"/>
              </a:rPr>
              <a:t>Some methods for RAG appear quite reasonable, but their practical application still frequently encounters a variety of problems.</a:t>
            </a:r>
            <a:endParaRPr lang="en-US" altLang="zh-CN" sz="1600">
              <a:solidFill>
                <a:srgbClr val="000000"/>
              </a:solidFill>
              <a:latin typeface="LinLibertineT"/>
              <a:ea typeface="LinLibertineT"/>
            </a:endParaRPr>
          </a:p>
        </p:txBody>
      </p:sp>
      <p:sp>
        <p:nvSpPr>
          <p:cNvPr id="19" name="矩形 18"/>
          <p:cNvSpPr/>
          <p:nvPr>
            <p:custDataLst>
              <p:tags r:id="rId21"/>
            </p:custDataLst>
          </p:nvPr>
        </p:nvSpPr>
        <p:spPr>
          <a:xfrm>
            <a:off x="3757930" y="4721860"/>
            <a:ext cx="6607175" cy="1455420"/>
          </a:xfrm>
          <a:prstGeom prst="rect">
            <a:avLst/>
          </a:prstGeom>
          <a:noFill/>
          <a:ln>
            <a:solidFill>
              <a:srgbClr val="2C3D8F"/>
            </a:solid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Theme 21">
      <a:dk1>
        <a:srgbClr val="262626"/>
      </a:dk1>
      <a:lt1>
        <a:srgbClr val="FFFFFF"/>
      </a:lt1>
      <a:dk2>
        <a:srgbClr val="262626"/>
      </a:dk2>
      <a:lt2>
        <a:srgbClr val="FFFFFF"/>
      </a:lt2>
      <a:accent1>
        <a:srgbClr val="FD536D"/>
      </a:accent1>
      <a:accent2>
        <a:srgbClr val="FF8957"/>
      </a:accent2>
      <a:accent3>
        <a:srgbClr val="EED054"/>
      </a:accent3>
      <a:accent4>
        <a:srgbClr val="CAD849"/>
      </a:accent4>
      <a:accent5>
        <a:srgbClr val="00C182"/>
      </a:accent5>
      <a:accent6>
        <a:srgbClr val="429EB0"/>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3790</Words>
  <Application>WPS 表格</Application>
  <PresentationFormat>Widescreen</PresentationFormat>
  <Paragraphs>97</Paragraphs>
  <Slides>10</Slides>
  <Notes>11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宋体</vt:lpstr>
      <vt:lpstr>Wingdings</vt:lpstr>
      <vt:lpstr>Arial</vt:lpstr>
      <vt:lpstr>Roboto</vt:lpstr>
      <vt:lpstr>Calibri</vt:lpstr>
      <vt:lpstr>Arial Bold</vt:lpstr>
      <vt:lpstr>LinLibertineT</vt:lpstr>
      <vt:lpstr>Thonburi</vt:lpstr>
      <vt:lpstr>Wingdings</vt:lpstr>
      <vt:lpstr>LinLibertineTB</vt:lpstr>
      <vt:lpstr>微软雅黑</vt:lpstr>
      <vt:lpstr>汉仪旗黑</vt:lpstr>
      <vt:lpstr>宋体</vt:lpstr>
      <vt:lpstr>Arial Unicode MS</vt:lpstr>
      <vt:lpstr>Helvetica Neue</vt:lpstr>
      <vt:lpstr>汉仪书宋二KW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何理扬</cp:lastModifiedBy>
  <cp:revision>438</cp:revision>
  <dcterms:created xsi:type="dcterms:W3CDTF">2024-08-24T13:55:32Z</dcterms:created>
  <dcterms:modified xsi:type="dcterms:W3CDTF">2024-08-24T13:55:32Z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0x01010009A03AA40E4C584795B170AC43B403D5</vt:lpwstr>
  </property>
  <property fmtid="{D5CDD505-2E9C-101B-9397-08002B2CF9AE}" pid="3" name="ICV">
    <vt:lpwstr>A255F8650A3AE12F2494C96632CC0172_42</vt:lpwstr>
  </property>
  <property fmtid="{D5CDD505-2E9C-101B-9397-08002B2CF9AE}" pid="4" name="KSOProductBuildVer">
    <vt:lpwstr>2052-6.8.2.8850</vt:lpwstr>
  </property>
</Properties>
</file>