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6C1F1-9AE9-C9DA-8EF9-F33DBC14D3FF}" v="42" dt="2024-08-22T23:31:5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48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DeHaven" userId="992a9086d18bb6e1" providerId="Windows Live" clId="Web-{68B6C1F1-9AE9-C9DA-8EF9-F33DBC14D3FF}"/>
    <pc:docChg chg="modSld">
      <pc:chgData name="Mitchell DeHaven" userId="992a9086d18bb6e1" providerId="Windows Live" clId="Web-{68B6C1F1-9AE9-C9DA-8EF9-F33DBC14D3FF}" dt="2024-08-22T23:31:56.379" v="42" actId="20577"/>
      <pc:docMkLst>
        <pc:docMk/>
      </pc:docMkLst>
      <pc:sldChg chg="modSp">
        <pc:chgData name="Mitchell DeHaven" userId="992a9086d18bb6e1" providerId="Windows Live" clId="Web-{68B6C1F1-9AE9-C9DA-8EF9-F33DBC14D3FF}" dt="2024-08-22T23:31:18.347" v="1" actId="20577"/>
        <pc:sldMkLst>
          <pc:docMk/>
          <pc:sldMk cId="0" sldId="258"/>
        </pc:sldMkLst>
        <pc:spChg chg="mod">
          <ac:chgData name="Mitchell DeHaven" userId="992a9086d18bb6e1" providerId="Windows Live" clId="Web-{68B6C1F1-9AE9-C9DA-8EF9-F33DBC14D3FF}" dt="2024-08-22T23:31:18.347" v="1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Mitchell DeHaven" userId="992a9086d18bb6e1" providerId="Windows Live" clId="Web-{68B6C1F1-9AE9-C9DA-8EF9-F33DBC14D3FF}" dt="2024-08-22T23:31:56.379" v="42" actId="20577"/>
        <pc:sldMkLst>
          <pc:docMk/>
          <pc:sldMk cId="0" sldId="265"/>
        </pc:sldMkLst>
        <pc:spChg chg="mod">
          <ac:chgData name="Mitchell DeHaven" userId="992a9086d18bb6e1" providerId="Windows Live" clId="Web-{68B6C1F1-9AE9-C9DA-8EF9-F33DBC14D3FF}" dt="2024-08-22T23:31:56.379" v="42" actId="20577"/>
          <ac:spMkLst>
            <pc:docMk/>
            <pc:sldMk cId="0" sldId="265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479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77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1942052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1942052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1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9420528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19420528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1942052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1942052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066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19420528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19420528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9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1942052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1942052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01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9420528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9420528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7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19420528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19420528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03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1942052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1942052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1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19420528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19420528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35fc2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35fc2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0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9420528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9420528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5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94205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942052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01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942052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1942052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19420528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19420528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64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19420528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19420528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87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9420528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9420528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4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1942052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19420528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76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300" b="1" dirty="0"/>
              <a:t>MARAGS: A Multi-Adapter System for Multi-Task Retrieval Augmented Generation Question Answering</a:t>
            </a:r>
            <a:endParaRPr sz="5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Mitchell DeHaven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System: Cross-encoder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We experimented with 4 different retrieval setups: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TF-IDF (from Scikit-Learn)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Biencoder (from SentenceTransformers: </a:t>
            </a:r>
            <a:r>
              <a:rPr lang="en-US" dirty="0">
                <a:solidFill>
                  <a:schemeClr val="dk1"/>
                </a:solidFill>
              </a:rPr>
              <a:t>multi-qa-MiniLM-L6-cos-v1</a:t>
            </a:r>
            <a:r>
              <a:rPr lang="en" dirty="0" smtClean="0">
                <a:solidFill>
                  <a:schemeClr val="dk1"/>
                </a:solidFill>
              </a:rPr>
              <a:t>)</a:t>
            </a:r>
            <a:endParaRPr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Cross-encoder (from SentenceTransformers: </a:t>
            </a:r>
            <a:r>
              <a:rPr lang="en-US" dirty="0">
                <a:solidFill>
                  <a:schemeClr val="dk1"/>
                </a:solidFill>
              </a:rPr>
              <a:t>ms-marco-MiniLM-L-6-v2</a:t>
            </a:r>
            <a:r>
              <a:rPr lang="en" dirty="0" smtClean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Ensemble (using </a:t>
            </a:r>
            <a:r>
              <a:rPr lang="en" dirty="0" smtClean="0">
                <a:solidFill>
                  <a:schemeClr val="dk1"/>
                </a:solidFill>
              </a:rPr>
              <a:t>max rank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Despite cross-encoder being most computational expensive of single approaches, performed fine on Task 3 w.r.t the 30s time limit.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Task 1: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Include top </a:t>
            </a:r>
            <a:r>
              <a:rPr lang="en" dirty="0" smtClean="0">
                <a:solidFill>
                  <a:schemeClr val="dk1"/>
                </a:solidFill>
              </a:rPr>
              <a:t>10 HTML </a:t>
            </a:r>
            <a:r>
              <a:rPr lang="en" dirty="0">
                <a:solidFill>
                  <a:schemeClr val="dk1"/>
                </a:solidFill>
              </a:rPr>
              <a:t>segment candidates in prompt for inference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Task 2&amp;3: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Include top </a:t>
            </a:r>
            <a:r>
              <a:rPr lang="en" dirty="0" smtClean="0">
                <a:solidFill>
                  <a:schemeClr val="dk1"/>
                </a:solidFill>
              </a:rPr>
              <a:t>10 HTML </a:t>
            </a:r>
            <a:r>
              <a:rPr lang="en" dirty="0">
                <a:solidFill>
                  <a:schemeClr val="dk1"/>
                </a:solidFill>
              </a:rPr>
              <a:t>segment &amp; top </a:t>
            </a:r>
            <a:r>
              <a:rPr lang="en" dirty="0" smtClean="0">
                <a:solidFill>
                  <a:schemeClr val="dk1"/>
                </a:solidFill>
              </a:rPr>
              <a:t>10 API </a:t>
            </a:r>
            <a:r>
              <a:rPr lang="en" dirty="0">
                <a:solidFill>
                  <a:schemeClr val="dk1"/>
                </a:solidFill>
              </a:rPr>
              <a:t>segment candidates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System: Experiments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085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 500 random sample from dev set for </a:t>
            </a:r>
            <a:r>
              <a:rPr lang="en" dirty="0" smtClean="0">
                <a:solidFill>
                  <a:schemeClr val="dk1"/>
                </a:solidFill>
              </a:rPr>
              <a:t>testing on Task 1.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Since there are no labels for segments, use pipeline accuracy for metric.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38" y="2161025"/>
            <a:ext cx="5272924" cy="1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 Adapters: API Call Dataset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For creating targets for API calls, we do a “manual” annotation process.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 reduce the total amount of work, we generate a first pass with Llama </a:t>
            </a:r>
            <a:r>
              <a:rPr lang="en" dirty="0" smtClean="0">
                <a:solidFill>
                  <a:schemeClr val="dk1"/>
                </a:solidFill>
              </a:rPr>
              <a:t>3 8B.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For each generated call: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running `eval(&lt;</a:t>
            </a:r>
            <a:r>
              <a:rPr lang="en" dirty="0" smtClean="0">
                <a:solidFill>
                  <a:schemeClr val="dk1"/>
                </a:solidFill>
              </a:rPr>
              <a:t>generated_called&gt;)` </a:t>
            </a:r>
            <a:r>
              <a:rPr lang="en" dirty="0">
                <a:solidFill>
                  <a:schemeClr val="dk1"/>
                </a:solidFill>
              </a:rPr>
              <a:t>within Python produces a valid response, keep as target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non-valid response and possible, small edits were made to correct response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small edits could not produce valid response, set target to “None”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This “manual” annotation used instead actual manual annotation due to time.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 better approach in retrospect: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Generate 10-20 candidate API calls using Llama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Evaluate JSON responses using Llama to determine best choice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 Adapters: Question Answering Datasets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For each task, a task specific dataset is generated using “hittable” answers.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To </a:t>
            </a:r>
            <a:r>
              <a:rPr lang="en" dirty="0" smtClean="0">
                <a:solidFill>
                  <a:schemeClr val="dk1"/>
                </a:solidFill>
              </a:rPr>
              <a:t>determine which answers are“hittable</a:t>
            </a:r>
            <a:r>
              <a:rPr lang="en" dirty="0">
                <a:solidFill>
                  <a:schemeClr val="dk1"/>
                </a:solidFill>
              </a:rPr>
              <a:t>”: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For each task: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Llama 3 base used to generate answer for each of the 4 retrieval approaches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Using GPT4-o to evaluate answer: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If answer correct with respect to provided gold answer, gold answer kept as target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If answer is incorrect with respect to provided gold, relabeled to “i don’t know”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If gold answer is “invalid question”, always retain it as </a:t>
            </a:r>
            <a:r>
              <a:rPr lang="en" dirty="0" smtClean="0">
                <a:solidFill>
                  <a:schemeClr val="dk1"/>
                </a:solidFill>
              </a:rPr>
              <a:t>target</a:t>
            </a:r>
          </a:p>
          <a:p>
            <a:pPr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We only retain “hittable” targets to reduce hallucinations.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“Hittable” % per task given our retrieval system: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Task 1: </a:t>
            </a:r>
            <a:r>
              <a:rPr lang="en" dirty="0" smtClean="0">
                <a:solidFill>
                  <a:schemeClr val="dk1"/>
                </a:solidFill>
              </a:rPr>
              <a:t>41%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Task 2: </a:t>
            </a:r>
            <a:r>
              <a:rPr lang="en" dirty="0" smtClean="0">
                <a:solidFill>
                  <a:schemeClr val="dk1"/>
                </a:solidFill>
              </a:rPr>
              <a:t>45%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Task 3: </a:t>
            </a:r>
            <a:r>
              <a:rPr lang="en" dirty="0" smtClean="0">
                <a:solidFill>
                  <a:schemeClr val="dk1"/>
                </a:solidFill>
              </a:rPr>
              <a:t>51%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3 Adapters: Training Setup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We use the llama-recipes repository provided by Meta for training LoRa.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Use same 500 random samples from retrieval experiment as holdout set.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This leaves 2206 samples for training.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Use same hyper-parameters provided in repo with a few changes: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Epochs: 2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LoRa r: 8 → 256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Weight decay: 0.01 → 1.0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All experiments ran on a single NVIDIA 3090.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Llama 3 Adapters: Experiments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Looked at full </a:t>
            </a:r>
            <a:r>
              <a:rPr lang="en" dirty="0" smtClean="0">
                <a:solidFill>
                  <a:schemeClr val="dk1"/>
                </a:solidFill>
              </a:rPr>
              <a:t>pipeline Task 1 </a:t>
            </a:r>
            <a:r>
              <a:rPr lang="en" dirty="0">
                <a:solidFill>
                  <a:schemeClr val="dk1"/>
                </a:solidFill>
              </a:rPr>
              <a:t>performance with 3 </a:t>
            </a:r>
            <a:r>
              <a:rPr lang="en" dirty="0" smtClean="0">
                <a:solidFill>
                  <a:schemeClr val="dk1"/>
                </a:solidFill>
              </a:rPr>
              <a:t>approaches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Llama 3 8B (no adapter)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Llama 3 8B LoRa (original targets)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Llama 3 8B LoRa (relabeled targets)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13" y="2682105"/>
            <a:ext cx="6550374" cy="1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MARAGS ranked 2nd on Task 1 and 3rd of Task 2 for the CRAG competition.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1661600"/>
            <a:ext cx="6780150" cy="33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Two CRAG questions that posed interesting problems for future work: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“Who has had a longer musical career, Sharika or Machine Gun Kelly?”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Llama </a:t>
            </a:r>
            <a:r>
              <a:rPr lang="en" dirty="0" smtClean="0">
                <a:solidFill>
                  <a:schemeClr val="dk1"/>
                </a:solidFill>
              </a:rPr>
              <a:t>3 8B </a:t>
            </a:r>
            <a:r>
              <a:rPr lang="en" dirty="0">
                <a:solidFill>
                  <a:schemeClr val="dk1"/>
                </a:solidFill>
              </a:rPr>
              <a:t>is capable of answering this question with no context.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LoRa, with relabeling, answers this with “i don’t know” consistently across runs.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Another adapter, operating without context?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“How many 3-point attempts did Steve Nash average per game in seasons he made the 50-40-90 club?”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Humans can answer this question with relative ease.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For a RAG system, likely rephasing into multiple questions is the best approach.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Another adapter for generating rephrasings?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Also looking at larger models, 70B for adapter base approaches.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CRAG Dataset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MARAGS Overview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Document Processing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HTML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API JSON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Retrieval System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Llama 3 Adapters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Dataset Creation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Training Setup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CRAG Dataset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Question answering dataset meant to represent realistic RAG scenarios: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Web based and knowledge graph based information sources.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Multiple question genres: Finance, Sports, Music, Movie, Open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Dynamic Questions: Static, Slow-changing, Fast-changing, Real-time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Varied Topic popularity: Head, torso, tail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Primary Metric: CRAG Score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Score “correct”, “incorrect”, “missing” answers with 1, -1, 0 respectively.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Punishes hallucinations and encourages “</a:t>
            </a:r>
            <a:r>
              <a:rPr lang="en" err="1">
                <a:solidFill>
                  <a:schemeClr val="tx1"/>
                </a:solidFill>
              </a:rPr>
              <a:t>i</a:t>
            </a:r>
            <a:r>
              <a:rPr lang="en" dirty="0">
                <a:solidFill>
                  <a:schemeClr val="tx1"/>
                </a:solidFill>
              </a:rPr>
              <a:t> don’t know” answers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MARAGS Overview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996450" y="1152475"/>
            <a:ext cx="42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M: Multi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A: Adapter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R: Retrieval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A: Augmentation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G: Generation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S: System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152475"/>
            <a:ext cx="40845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152475"/>
            <a:ext cx="490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Main idea is to build LoRa adapters for each individual task.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Tasks: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API Call Generation → API Adapter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Task 1 → Task 1 Adapter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Task 2 → Task 2 Adapter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Task 3 → Task 3 Adapter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Adapters can be rapidly swapped out, meaning a single Llama model with multiple adapters being swapped out.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MARAGS Overview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199550"/>
            <a:ext cx="8756675" cy="29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Processing: HTML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Segmenting the HTML text into mostly self-contained passages can be a challenging problem unto itself: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Missing context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Coreference resolution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Our approach is relatively simplistic: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Utilize HTML structure to do segmentation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Traverse HTML tree: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node’s text </a:t>
            </a:r>
            <a:r>
              <a:rPr lang="en" dirty="0" smtClean="0">
                <a:solidFill>
                  <a:schemeClr val="dk1"/>
                </a:solidFill>
              </a:rPr>
              <a:t>&lt;= </a:t>
            </a:r>
            <a:r>
              <a:rPr lang="en" dirty="0">
                <a:solidFill>
                  <a:schemeClr val="dk1"/>
                </a:solidFill>
              </a:rPr>
              <a:t>2000 characters, treat as a segment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node’s text &gt; 2000 characters, traverse its children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leaf node and text &gt; 2000 characters, split </a:t>
            </a:r>
            <a:r>
              <a:rPr lang="en" dirty="0" smtClean="0">
                <a:solidFill>
                  <a:schemeClr val="dk1"/>
                </a:solidFill>
              </a:rPr>
              <a:t>text </a:t>
            </a:r>
            <a:r>
              <a:rPr lang="en" dirty="0">
                <a:solidFill>
                  <a:schemeClr val="dk1"/>
                </a:solidFill>
              </a:rPr>
              <a:t>into </a:t>
            </a:r>
            <a:r>
              <a:rPr lang="en" dirty="0" smtClean="0">
                <a:solidFill>
                  <a:schemeClr val="dk1"/>
                </a:solidFill>
              </a:rPr>
              <a:t>&lt;= </a:t>
            </a:r>
            <a:r>
              <a:rPr lang="en" dirty="0">
                <a:solidFill>
                  <a:schemeClr val="dk1"/>
                </a:solidFill>
              </a:rPr>
              <a:t>2000 character chunks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Include HTML title in each segment for additional context.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Processing: API JSON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2 and Task 3 have access to additional information from a mock knowledge graph API in addition to the HTMLs.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JSON, we process the it into a “natural language” representation.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API endpoint has an associated: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function representing API endpoint with docstring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function processing JSON into short English sentence segments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Document Processing: API JSON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38" y="1352574"/>
            <a:ext cx="7138124" cy="2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Document Processing: API JSON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0" y="1252225"/>
            <a:ext cx="5874001" cy="31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1001</Words>
  <Application>Microsoft Office PowerPoint</Application>
  <PresentationFormat>On-screen Show 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MARAGS: A Multi-Adapter System for Multi-Task Retrieval Augmented Generation Question Answering</vt:lpstr>
      <vt:lpstr>Outline</vt:lpstr>
      <vt:lpstr>CRAG Dataset</vt:lpstr>
      <vt:lpstr>MARAGS Overview</vt:lpstr>
      <vt:lpstr>MARAGS Overview</vt:lpstr>
      <vt:lpstr>Document Processing: HTML</vt:lpstr>
      <vt:lpstr>Document Processing: API JSON</vt:lpstr>
      <vt:lpstr>Document Processing: API JSON Example </vt:lpstr>
      <vt:lpstr>Document Processing: API JSON Example </vt:lpstr>
      <vt:lpstr>Retrieval System: Cross-encoder</vt:lpstr>
      <vt:lpstr>Retrieval System: Experiments</vt:lpstr>
      <vt:lpstr>Llama 3 Adapters: API Call Dataset</vt:lpstr>
      <vt:lpstr>Llama 3 Adapters: Question Answering Datasets</vt:lpstr>
      <vt:lpstr>Llama 3 Adapters: Training Setup</vt:lpstr>
      <vt:lpstr>Llama 3 Adapters: Experiments</vt:lpstr>
      <vt:lpstr>Results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MARAGS: A Multi-Adapter System for Multi-Task Retrieval Augmented Generation Question Answering</dc:title>
  <dc:creator>Mitchell DeHaven</dc:creator>
  <cp:lastModifiedBy>Mitchell DeHaven</cp:lastModifiedBy>
  <cp:revision>12</cp:revision>
  <dcterms:modified xsi:type="dcterms:W3CDTF">2024-08-26T02:02:04Z</dcterms:modified>
</cp:coreProperties>
</file>