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429" r:id="rId2"/>
    <p:sldId id="416" r:id="rId3"/>
    <p:sldId id="399" r:id="rId4"/>
    <p:sldId id="368" r:id="rId5"/>
    <p:sldId id="402" r:id="rId6"/>
    <p:sldId id="403" r:id="rId7"/>
    <p:sldId id="418" r:id="rId8"/>
    <p:sldId id="419" r:id="rId9"/>
    <p:sldId id="423" r:id="rId10"/>
    <p:sldId id="372" r:id="rId11"/>
    <p:sldId id="406" r:id="rId12"/>
    <p:sldId id="415" r:id="rId13"/>
    <p:sldId id="424" r:id="rId14"/>
    <p:sldId id="432" r:id="rId15"/>
    <p:sldId id="422" r:id="rId16"/>
  </p:sldIdLst>
  <p:sldSz cx="12192000" cy="6858000"/>
  <p:notesSz cx="6858000" cy="9144000"/>
  <p:defaultTextStyle>
    <a:lvl1pPr marL="0" lvl="0" algn="l" defTabSz="914400">
      <a:defRPr sz="1800" kern="1200">
        <a:solidFill>
          <a:schemeClr val="tx1"/>
        </a:solidFill>
        <a:latin typeface="DengXian"/>
        <a:ea typeface="DengXian"/>
      </a:defRPr>
    </a:lvl1pPr>
    <a:lvl2pPr marL="457200" lvl="1" algn="l" defTabSz="914400">
      <a:defRPr sz="1800" kern="1200">
        <a:solidFill>
          <a:schemeClr val="tx1"/>
        </a:solidFill>
        <a:latin typeface="DengXian"/>
        <a:ea typeface="DengXian"/>
      </a:defRPr>
    </a:lvl2pPr>
    <a:lvl3pPr marL="914400" lvl="2" algn="l" defTabSz="914400">
      <a:defRPr sz="1800" kern="1200">
        <a:solidFill>
          <a:schemeClr val="tx1"/>
        </a:solidFill>
        <a:latin typeface="DengXian"/>
        <a:ea typeface="DengXian"/>
      </a:defRPr>
    </a:lvl3pPr>
    <a:lvl4pPr marL="1371600" lvl="3" algn="l" defTabSz="914400">
      <a:defRPr sz="1800" kern="1200">
        <a:solidFill>
          <a:schemeClr val="tx1"/>
        </a:solidFill>
        <a:latin typeface="DengXian"/>
        <a:ea typeface="DengXian"/>
      </a:defRPr>
    </a:lvl4pPr>
    <a:lvl5pPr marL="1828800" lvl="4" algn="l" defTabSz="914400">
      <a:defRPr sz="1800" kern="1200">
        <a:solidFill>
          <a:schemeClr val="tx1"/>
        </a:solidFill>
        <a:latin typeface="DengXian"/>
        <a:ea typeface="DengXian"/>
      </a:defRPr>
    </a:lvl5pPr>
    <a:lvl6pPr marL="2286000" lvl="5" algn="l" defTabSz="914400">
      <a:defRPr sz="1800" kern="1200">
        <a:solidFill>
          <a:schemeClr val="tx1"/>
        </a:solidFill>
        <a:latin typeface="DengXian"/>
        <a:ea typeface="DengXian"/>
      </a:defRPr>
    </a:lvl6pPr>
    <a:lvl7pPr marL="2743200" lvl="6" algn="l" defTabSz="914400">
      <a:defRPr sz="1800" kern="1200">
        <a:solidFill>
          <a:schemeClr val="tx1"/>
        </a:solidFill>
        <a:latin typeface="DengXian"/>
        <a:ea typeface="DengXian"/>
      </a:defRPr>
    </a:lvl7pPr>
    <a:lvl8pPr marL="3200400" lvl="7" algn="l" defTabSz="914400">
      <a:defRPr sz="1800" kern="1200">
        <a:solidFill>
          <a:schemeClr val="tx1"/>
        </a:solidFill>
        <a:latin typeface="DengXian"/>
        <a:ea typeface="DengXian"/>
      </a:defRPr>
    </a:lvl8pPr>
    <a:lvl9pPr marL="3657600" lvl="8" algn="l" defTabSz="914400">
      <a:defRPr sz="1800" kern="1200">
        <a:solidFill>
          <a:schemeClr val="tx1"/>
        </a:solidFill>
        <a:latin typeface="DengXian"/>
        <a:ea typeface="DengXian"/>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D8E6"/>
    <a:srgbClr val="DADADA"/>
    <a:srgbClr val="D9D9D9"/>
    <a:srgbClr val="7DD6F6"/>
    <a:srgbClr val="FF99FF"/>
    <a:srgbClr val="787FF6"/>
    <a:srgbClr val="FFBE58"/>
    <a:srgbClr val="A1BD83"/>
    <a:srgbClr val="1A58B7"/>
    <a:srgbClr val="F7D6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662"/>
    <p:restoredTop sz="91419"/>
  </p:normalViewPr>
  <p:slideViewPr>
    <p:cSldViewPr snapToGrid="0" snapToObjects="1">
      <p:cViewPr>
        <p:scale>
          <a:sx n="130" d="100"/>
          <a:sy n="130" d="100"/>
        </p:scale>
        <p:origin x="336" y="528"/>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F13B20-8BB8-B74B-ADB5-DA5707988F1E}" type="datetimeFigureOut">
              <a:t>2024/8/27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8674F-E567-AA4B-8C16-788D7CE21C4F}" type="slidenum">
              <a:t>‹#›</a:t>
            </a:fld>
            <a:endParaRPr kumimoji="1" lang="zh-CN" altLang="en-US"/>
          </a:p>
        </p:txBody>
      </p:sp>
    </p:spTree>
    <p:extLst>
      <p:ext uri="{BB962C8B-B14F-4D97-AF65-F5344CB8AC3E}">
        <p14:creationId xmlns:p14="http://schemas.microsoft.com/office/powerpoint/2010/main" val="2114228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pPr marL="0" marR="0" lvl="0" indent="0" algn="l" rtl="0">
              <a:spcBef>
                <a:spcPts val="0"/>
              </a:spcBef>
              <a:spcAft>
                <a:spcPts val="0"/>
              </a:spcAft>
              <a:buNone/>
            </a:pPr>
            <a:r>
              <a:rPr lang="en" altLang="zh-CN" b="0" dirty="0"/>
              <a:t>Hello everyone, it is my pleasure to be here to share our paper</a:t>
            </a:r>
            <a:r>
              <a:rPr lang="zh-CN" altLang="en-US" b="0" dirty="0"/>
              <a:t> “</a:t>
            </a:r>
            <a:r>
              <a:rPr lang="en-US" altLang="zh-CN" sz="1200" b="1" dirty="0">
                <a:solidFill>
                  <a:srgbClr val="2C3D8F"/>
                </a:solidFill>
                <a:sym typeface="Arial"/>
              </a:rPr>
              <a:t>Revisiting the Solution of Meta KDD Cup 2024 : CRAG</a:t>
            </a:r>
            <a:r>
              <a:rPr lang="zh-CN" altLang="en-US" b="0" dirty="0"/>
              <a:t>”</a:t>
            </a:r>
            <a:r>
              <a:rPr lang="en-US" altLang="zh-CN" b="0" dirty="0"/>
              <a:t>.</a:t>
            </a:r>
            <a:r>
              <a:rPr lang="zh-CN" altLang="en-US" b="0" dirty="0"/>
              <a:t>  </a:t>
            </a:r>
            <a:endParaRPr lang="en-US" altLang="zh-CN" b="0" dirty="0"/>
          </a:p>
          <a:p>
            <a:pPr marL="0" marR="0" lvl="0" indent="0" algn="l" rtl="0">
              <a:spcBef>
                <a:spcPts val="0"/>
              </a:spcBef>
              <a:spcAft>
                <a:spcPts val="0"/>
              </a:spcAft>
              <a:buNone/>
            </a:pPr>
            <a:r>
              <a:rPr lang="en-US" altLang="zh-CN" b="0" dirty="0"/>
              <a:t>We are team APEX, we got 2</a:t>
            </a:r>
            <a:r>
              <a:rPr lang="en-US" altLang="zh-CN" b="0" baseline="30000" dirty="0"/>
              <a:t>nd</a:t>
            </a:r>
            <a:r>
              <a:rPr lang="en-US" altLang="zh-CN" b="0" dirty="0"/>
              <a:t> for task 2&amp;3 in the final evaluation.</a:t>
            </a:r>
            <a:endParaRPr lang="zh-CN" b="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en-US" altLang="zh-CN" b="0" dirty="0"/>
              <a:t>Comparing our solutions to the RAG Baseline, we observe significant advantages in performance across all three tasks. As</a:t>
            </a:r>
            <a:r>
              <a:rPr lang="zh-CN" altLang="en-US" b="0" dirty="0"/>
              <a:t> </a:t>
            </a:r>
            <a:r>
              <a:rPr lang="en-US" altLang="zh-CN" b="0" dirty="0"/>
              <a:t>shown</a:t>
            </a:r>
            <a:r>
              <a:rPr lang="zh-CN" altLang="en-US" b="0" dirty="0"/>
              <a:t> </a:t>
            </a:r>
            <a:r>
              <a:rPr lang="en-US" altLang="zh-CN" b="0" dirty="0"/>
              <a:t>in</a:t>
            </a:r>
            <a:r>
              <a:rPr lang="zh-CN" altLang="en-US" b="0" dirty="0"/>
              <a:t> </a:t>
            </a:r>
            <a:r>
              <a:rPr lang="en-US" altLang="zh-CN" b="0" dirty="0"/>
              <a:t>the</a:t>
            </a:r>
            <a:r>
              <a:rPr lang="zh-CN" altLang="en-US" b="0" dirty="0"/>
              <a:t> </a:t>
            </a:r>
            <a:r>
              <a:rPr lang="en-US" altLang="zh-CN" b="0" dirty="0"/>
              <a:t>table, our approach showcases notable improvements in accuracy and information retention. Specifically, when contrasted with the RAG Baseline, our solutions demonstrate superior results with reduced hallucination rates and enhanced information completeness. Task 2 and Task 3, in particular, exhibit substantial enhancements in accuracy and reduced hallucination percentages, highlighting the effectiveness of our proposed methodologies in addressing these key metrics.</a:t>
            </a:r>
            <a:endParaRPr lang="zh-CN" b="0" dirty="0"/>
          </a:p>
        </p:txBody>
      </p:sp>
    </p:spTree>
    <p:extLst>
      <p:ext uri="{BB962C8B-B14F-4D97-AF65-F5344CB8AC3E}">
        <p14:creationId xmlns:p14="http://schemas.microsoft.com/office/powerpoint/2010/main" val="3919234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pPr marL="0" indent="0">
              <a:buFont typeface="Arial" panose="020B0604020202020204" pitchFamily="34" charset="0"/>
              <a:buNone/>
            </a:pPr>
            <a:r>
              <a:rPr lang="en-US" altLang="zh-CN" b="0" dirty="0"/>
              <a:t>We</a:t>
            </a:r>
            <a:r>
              <a:rPr lang="zh-CN" altLang="en-US" b="0" dirty="0"/>
              <a:t> </a:t>
            </a:r>
            <a:r>
              <a:rPr lang="en-US" altLang="zh-CN" b="0" dirty="0"/>
              <a:t>did</a:t>
            </a:r>
            <a:r>
              <a:rPr lang="zh-CN" altLang="en-US" b="0" dirty="0"/>
              <a:t> </a:t>
            </a:r>
            <a:r>
              <a:rPr lang="en-US" altLang="zh-CN" b="0" dirty="0"/>
              <a:t>some</a:t>
            </a:r>
            <a:r>
              <a:rPr lang="zh-CN" altLang="en-US" b="0" dirty="0"/>
              <a:t> </a:t>
            </a:r>
            <a:r>
              <a:rPr lang="en-US" altLang="zh-CN" b="0" dirty="0"/>
              <a:t>ablation study</a:t>
            </a:r>
            <a:r>
              <a:rPr lang="zh-CN" altLang="en-US" b="0" dirty="0"/>
              <a:t> </a:t>
            </a:r>
            <a:r>
              <a:rPr lang="en-US" altLang="zh-CN" b="0" dirty="0"/>
              <a:t>for</a:t>
            </a:r>
            <a:r>
              <a:rPr lang="zh-CN" altLang="en-US" b="0" dirty="0"/>
              <a:t> </a:t>
            </a:r>
            <a:r>
              <a:rPr lang="en-US" altLang="zh-CN" b="0" dirty="0"/>
              <a:t>major</a:t>
            </a:r>
            <a:r>
              <a:rPr lang="zh-CN" altLang="en-US" b="0" dirty="0"/>
              <a:t> </a:t>
            </a:r>
            <a:r>
              <a:rPr lang="en-US" altLang="zh-CN" b="0" dirty="0"/>
              <a:t>strategies.</a:t>
            </a:r>
            <a:r>
              <a:rPr lang="zh-CN" altLang="en-US" b="0" dirty="0"/>
              <a:t> </a:t>
            </a:r>
            <a:r>
              <a:rPr lang="en-US" altLang="zh-CN" b="0" i="0" u="none" strike="noStrike" dirty="0">
                <a:solidFill>
                  <a:srgbClr val="24292F"/>
                </a:solidFill>
                <a:effectLst/>
                <a:latin typeface="Noto Sans" panose="020B0502040504020204" pitchFamily="34" charset="0"/>
              </a:rPr>
              <a:t>In the retrieval phase, strategies like pre-ranking, re-ranking, Entity Match, and Time Information Extraction were employed. While pre-ranking and re-ranking marginally reduced performance in isolation, they significantly improved overall retrieval quality by filtering noise and refining results, enhancing both accuracy and efficiency. The absence of these steps notably decreased answer accuracy. On the other hand, Entity Match and Time Information Extraction, critical for accurate MOCK API calls, led to a marked performance drop when omitted. During the generation phase, using domain-specific few-shot examples and Chain of Thought prompting reduced hallucinations by up to 71%, improving the final score by 22%. These results underscore the necessity of these components.</a:t>
            </a:r>
            <a:endParaRPr lang="en-US" altLang="zh-CN" b="0" dirty="0"/>
          </a:p>
        </p:txBody>
      </p:sp>
    </p:spTree>
    <p:extLst>
      <p:ext uri="{BB962C8B-B14F-4D97-AF65-F5344CB8AC3E}">
        <p14:creationId xmlns:p14="http://schemas.microsoft.com/office/powerpoint/2010/main" val="16945414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en-US" altLang="zh-CN" dirty="0"/>
              <a:t>We</a:t>
            </a:r>
            <a:r>
              <a:rPr lang="zh-CN" altLang="en-US" dirty="0"/>
              <a:t> </a:t>
            </a:r>
            <a:r>
              <a:rPr lang="en-US" altLang="zh-CN" dirty="0"/>
              <a:t>also</a:t>
            </a:r>
            <a:r>
              <a:rPr lang="zh-CN" altLang="en-US" dirty="0"/>
              <a:t> </a:t>
            </a:r>
            <a:r>
              <a:rPr lang="en-US" altLang="zh-CN" dirty="0"/>
              <a:t>did</a:t>
            </a:r>
            <a:r>
              <a:rPr lang="zh-CN" altLang="en-US" dirty="0"/>
              <a:t> </a:t>
            </a:r>
            <a:r>
              <a:rPr lang="en-US" altLang="zh-CN" dirty="0"/>
              <a:t>a comparative analysis of performance across different knowledge sources, including internal, external, and combined scenarios. Integrating structured knowledge from the mock API significantly improves accuracy and reduces hallucination rates. In contrast, aggregating all sources can lead to conflicts and suboptimal results. Predefined fallback strategies, where the LLM prioritizes internal knowledge before querying external sources, boost accuracy but also raise hallucination rates, especially with multiple sources. While the agent-based dynamic selection strategy</a:t>
            </a:r>
            <a:r>
              <a:rPr lang="zh-CN" altLang="en-US" dirty="0"/>
              <a:t> </a:t>
            </a:r>
            <a:r>
              <a:rPr lang="en-US" altLang="zh-CN" dirty="0"/>
              <a:t>adds flexibility, it doesn't consistently outperform predefined methods, underscoring the challenges of real-time decision-making. These findings highlight the importance of structured external knowledge for performance enhancement and the need for advanced selection mechanisms to balance knowledge coverage and minimize hallucinations in retrieval processes.</a:t>
            </a:r>
            <a:endParaRPr lang="zh-CN" dirty="0"/>
          </a:p>
        </p:txBody>
      </p:sp>
    </p:spTree>
    <p:extLst>
      <p:ext uri="{BB962C8B-B14F-4D97-AF65-F5344CB8AC3E}">
        <p14:creationId xmlns:p14="http://schemas.microsoft.com/office/powerpoint/2010/main" val="16873575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en-US" altLang="zh-CN" dirty="0"/>
              <a:t>We conducted three</a:t>
            </a:r>
            <a:r>
              <a:rPr lang="zh-CN" altLang="en-US" dirty="0"/>
              <a:t> </a:t>
            </a:r>
            <a:r>
              <a:rPr lang="en-US" altLang="zh-CN" dirty="0"/>
              <a:t>detailed</a:t>
            </a:r>
            <a:r>
              <a:rPr lang="zh-CN" altLang="en-US" dirty="0"/>
              <a:t> </a:t>
            </a:r>
            <a:r>
              <a:rPr kumimoji="1" lang="en-US" altLang="zh-CN" sz="1200" b="1" dirty="0">
                <a:latin typeface="Times New Roman" panose="02020603050405020304" pitchFamily="18" charset="0"/>
                <a:cs typeface="Times New Roman" panose="02020603050405020304" pitchFamily="18" charset="0"/>
              </a:rPr>
              <a:t>Ablation</a:t>
            </a:r>
            <a:r>
              <a:rPr kumimoji="1" lang="zh-CN" altLang="en-US" sz="1200" b="1" dirty="0">
                <a:latin typeface="Times New Roman" panose="02020603050405020304" pitchFamily="18" charset="0"/>
                <a:cs typeface="Times New Roman" panose="02020603050405020304" pitchFamily="18" charset="0"/>
              </a:rPr>
              <a:t> </a:t>
            </a:r>
            <a:r>
              <a:rPr lang="en-US" altLang="zh-CN" dirty="0"/>
              <a:t>experiments to evaluate our RAG system. </a:t>
            </a:r>
          </a:p>
          <a:p>
            <a:endParaRPr lang="en-US" altLang="zh-CN" dirty="0"/>
          </a:p>
          <a:p>
            <a:r>
              <a:rPr lang="en-US" altLang="zh-CN" dirty="0"/>
              <a:t>First, we assessed </a:t>
            </a:r>
            <a:r>
              <a:rPr lang="en-US" altLang="zh-CN" dirty="0" err="1"/>
              <a:t>reranker</a:t>
            </a:r>
            <a:r>
              <a:rPr lang="en-US" altLang="zh-CN" dirty="0"/>
              <a:t> configurations and retrieval chunk sizes, finding that increasing the number of chunks raised hallucination rates without improving accuracy. Smaller, focused sets proved more effective, while larger chunk sizes offered no additional benefit.</a:t>
            </a:r>
          </a:p>
          <a:p>
            <a:endParaRPr lang="en-US" altLang="zh-CN" dirty="0"/>
          </a:p>
          <a:p>
            <a:r>
              <a:rPr lang="en-US" altLang="zh-CN" dirty="0"/>
              <a:t>Second, we explored few-shot learning's impact. Although the model performed best under 0-shot conditions, introducing a few examples improved overall accuracy by providing task-specific guidance and enhancing cross-domain generalization.</a:t>
            </a:r>
          </a:p>
          <a:p>
            <a:endParaRPr lang="en-US" altLang="zh-CN" dirty="0"/>
          </a:p>
          <a:p>
            <a:r>
              <a:rPr lang="en-US" altLang="zh-CN" dirty="0"/>
              <a:t>Lastly, we investigated the Chain of Thought (CoT) approach. While CoT aims to improve reasoning, it inconsistently boosted performance and sometimes reduced accuracy, particularly in complex scenarios. Therefore, CoT should be applied selectively.</a:t>
            </a:r>
            <a:endParaRPr lang="zh-CN" dirty="0"/>
          </a:p>
        </p:txBody>
      </p:sp>
    </p:spTree>
    <p:extLst>
      <p:ext uri="{BB962C8B-B14F-4D97-AF65-F5344CB8AC3E}">
        <p14:creationId xmlns:p14="http://schemas.microsoft.com/office/powerpoint/2010/main" val="2228787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pPr algn="l"/>
            <a:r>
              <a:rPr lang="en" altLang="zh-CN" dirty="0"/>
              <a:t>Finally, I’ll share a few key takeaways from our participation</a:t>
            </a:r>
          </a:p>
          <a:p>
            <a:pPr algn="l"/>
            <a:endParaRPr lang="en" altLang="zh-CN" dirty="0"/>
          </a:p>
          <a:p>
            <a:pPr algn="l"/>
            <a:r>
              <a:rPr lang="en" altLang="zh-CN" dirty="0"/>
              <a:t>In summary, the quality of knowledge sources is crucial, as traditional evaluations often miss hallucinations. Effective context retrieval is key in RAG, and future work should focus on universal API methods. LLMs excel in denoising and reasoning, but teaching them to recognize their own limitations is vital for improving reliability. Thank you.</a:t>
            </a:r>
          </a:p>
          <a:p>
            <a:pPr algn="l"/>
            <a:endParaRPr lang="en" altLang="zh-CN" dirty="0"/>
          </a:p>
          <a:p>
            <a:pPr algn="l"/>
            <a:r>
              <a:rPr lang="en" altLang="zh-CN" dirty="0"/>
              <a:t>Besides</a:t>
            </a:r>
            <a:r>
              <a:rPr lang="en-US" altLang="zh-CN" dirty="0"/>
              <a:t>,</a:t>
            </a:r>
            <a:r>
              <a:rPr lang="zh-CN" altLang="en-US" dirty="0"/>
              <a:t> </a:t>
            </a:r>
            <a:r>
              <a:rPr lang="en" altLang="zh-CN" dirty="0" err="1"/>
              <a:t>KTDCup</a:t>
            </a:r>
            <a:r>
              <a:rPr lang="en" altLang="zh-CN" dirty="0"/>
              <a:t> was a rigorous yet rewarding experience. It pushed us to think creatively, work cohesively, and constantly strive for improvement. I hope our experiences can provide some valuable insights for others working in this space.</a:t>
            </a:r>
            <a:endParaRPr lang="en-US" altLang="zh-CN" dirty="0"/>
          </a:p>
        </p:txBody>
      </p:sp>
    </p:spTree>
    <p:extLst>
      <p:ext uri="{BB962C8B-B14F-4D97-AF65-F5344CB8AC3E}">
        <p14:creationId xmlns:p14="http://schemas.microsoft.com/office/powerpoint/2010/main" val="35192507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dirty="0"/>
              <a:t>If you have any further questions or would like to discuss the details in more depth, please feel free to reach out to me via email, or visit my webpage.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dirty="0"/>
          </a:p>
          <a:p>
            <a:r>
              <a:rPr lang="en" altLang="zh-CN" dirty="0"/>
              <a:t>Thank you for your attention, and I look forward to any questions or discussions afterward.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dirty="0"/>
          </a:p>
          <a:p>
            <a:pPr marL="0" marR="0" lvl="0" indent="0" algn="l" rtl="0">
              <a:spcBef>
                <a:spcPts val="0"/>
              </a:spcBef>
              <a:spcAft>
                <a:spcPts val="0"/>
              </a:spcAft>
              <a:buNone/>
            </a:pPr>
            <a:endParaRPr lang="zh-CN" b="0" dirty="0"/>
          </a:p>
        </p:txBody>
      </p:sp>
    </p:spTree>
    <p:extLst>
      <p:ext uri="{BB962C8B-B14F-4D97-AF65-F5344CB8AC3E}">
        <p14:creationId xmlns:p14="http://schemas.microsoft.com/office/powerpoint/2010/main" val="373070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pPr marL="0" lvl="0" indent="0" algn="l" rtl="0">
              <a:spcBef>
                <a:spcPts val="0"/>
              </a:spcBef>
              <a:spcAft>
                <a:spcPts val="0"/>
              </a:spcAft>
              <a:buNone/>
            </a:pPr>
            <a:r>
              <a:rPr lang="en-US" altLang="zh-CN" dirty="0"/>
              <a:t>Before</a:t>
            </a:r>
            <a:r>
              <a:rPr lang="zh-CN" altLang="en-US" dirty="0"/>
              <a:t> </a:t>
            </a:r>
            <a:r>
              <a:rPr lang="en-US" altLang="zh-CN" dirty="0"/>
              <a:t>introducing</a:t>
            </a:r>
            <a:r>
              <a:rPr lang="zh-CN" altLang="en-US" dirty="0"/>
              <a:t> </a:t>
            </a:r>
            <a:r>
              <a:rPr lang="en-US" altLang="zh-CN" dirty="0"/>
              <a:t>our</a:t>
            </a:r>
            <a:r>
              <a:rPr lang="zh-CN" altLang="en-US" dirty="0"/>
              <a:t> </a:t>
            </a:r>
            <a:r>
              <a:rPr lang="en-US" altLang="zh-CN" dirty="0"/>
              <a:t>solution,</a:t>
            </a:r>
            <a:r>
              <a:rPr lang="zh-CN" altLang="en-US" dirty="0"/>
              <a:t> </a:t>
            </a:r>
            <a:r>
              <a:rPr lang="en-US" altLang="zh-CN" dirty="0"/>
              <a:t>please</a:t>
            </a:r>
            <a:r>
              <a:rPr lang="zh-CN" altLang="en-US" dirty="0"/>
              <a:t> </a:t>
            </a:r>
            <a:r>
              <a:rPr lang="en-US" altLang="zh-CN" dirty="0"/>
              <a:t>allow</a:t>
            </a:r>
            <a:r>
              <a:rPr lang="zh-CN" altLang="en-US" dirty="0"/>
              <a:t> </a:t>
            </a:r>
            <a:r>
              <a:rPr lang="en-US" altLang="zh-CN" dirty="0"/>
              <a:t>me</a:t>
            </a:r>
            <a:r>
              <a:rPr lang="zh-CN" altLang="en-US" dirty="0"/>
              <a:t> </a:t>
            </a:r>
            <a:r>
              <a:rPr lang="en-US" altLang="zh-CN" dirty="0"/>
              <a:t>to</a:t>
            </a:r>
            <a:r>
              <a:rPr lang="zh-CN" altLang="en-US" dirty="0"/>
              <a:t> </a:t>
            </a:r>
            <a:r>
              <a:rPr lang="en-US" altLang="zh-CN" dirty="0"/>
              <a:t>revisit</a:t>
            </a:r>
            <a:r>
              <a:rPr lang="zh-CN" altLang="en-US" dirty="0"/>
              <a:t> </a:t>
            </a:r>
            <a:r>
              <a:rPr lang="en-US" altLang="zh-CN" dirty="0"/>
              <a:t>the</a:t>
            </a:r>
            <a:r>
              <a:rPr lang="zh-CN" altLang="en-US" dirty="0"/>
              <a:t> </a:t>
            </a:r>
            <a:r>
              <a:rPr lang="en-US" altLang="zh-CN" dirty="0"/>
              <a:t>definition</a:t>
            </a:r>
            <a:r>
              <a:rPr lang="zh-CN" altLang="en-US" dirty="0"/>
              <a:t> </a:t>
            </a:r>
            <a:r>
              <a:rPr lang="en-US" altLang="zh-CN" dirty="0"/>
              <a:t>of</a:t>
            </a:r>
            <a:r>
              <a:rPr lang="zh-CN" altLang="en-US" dirty="0"/>
              <a:t> </a:t>
            </a:r>
            <a:r>
              <a:rPr lang="en-US" altLang="zh-CN" dirty="0"/>
              <a:t>RAG.</a:t>
            </a:r>
            <a:r>
              <a:rPr lang="zh-CN" altLang="en-US" dirty="0"/>
              <a:t> </a:t>
            </a:r>
            <a:r>
              <a:rPr lang="en-US" altLang="zh-CN" dirty="0"/>
              <a:t>In</a:t>
            </a:r>
            <a:r>
              <a:rPr lang="zh-CN" altLang="en-US" dirty="0"/>
              <a:t> </a:t>
            </a:r>
            <a:r>
              <a:rPr lang="en-US" altLang="zh-CN" dirty="0"/>
              <a:t>our</a:t>
            </a:r>
            <a:r>
              <a:rPr lang="zh-CN" altLang="en-US" dirty="0"/>
              <a:t> </a:t>
            </a:r>
            <a:r>
              <a:rPr lang="en-US" altLang="zh-CN" dirty="0"/>
              <a:t>view,</a:t>
            </a:r>
            <a:r>
              <a:rPr lang="zh-CN" altLang="en-US" dirty="0"/>
              <a:t> </a:t>
            </a:r>
            <a:r>
              <a:rPr lang="en-US" altLang="zh-CN" dirty="0"/>
              <a:t>the</a:t>
            </a:r>
            <a:r>
              <a:rPr lang="zh-CN" altLang="en-US" dirty="0"/>
              <a:t> </a:t>
            </a:r>
            <a:r>
              <a:rPr lang="en-US" altLang="zh-CN" dirty="0"/>
              <a:t>core</a:t>
            </a:r>
            <a:r>
              <a:rPr lang="zh-CN" altLang="en-US" dirty="0"/>
              <a:t> </a:t>
            </a:r>
            <a:r>
              <a:rPr lang="en-US" altLang="zh-CN" dirty="0"/>
              <a:t>idea</a:t>
            </a:r>
            <a:r>
              <a:rPr lang="zh-CN" altLang="en-US" dirty="0"/>
              <a:t> </a:t>
            </a:r>
            <a:r>
              <a:rPr lang="en-US" altLang="zh-CN" dirty="0"/>
              <a:t>of</a:t>
            </a:r>
            <a:r>
              <a:rPr lang="zh-CN" altLang="en-US" dirty="0"/>
              <a:t> </a:t>
            </a:r>
            <a:r>
              <a:rPr lang="en-US" altLang="zh-CN" dirty="0"/>
              <a:t>RAG</a:t>
            </a:r>
            <a:r>
              <a:rPr lang="zh-CN" altLang="en-US" dirty="0"/>
              <a:t> </a:t>
            </a:r>
            <a:r>
              <a:rPr lang="en-US" altLang="zh-CN" dirty="0"/>
              <a:t>is</a:t>
            </a:r>
            <a:r>
              <a:rPr lang="zh-CN" altLang="en-US" dirty="0"/>
              <a:t> </a:t>
            </a:r>
            <a:r>
              <a:rPr lang="en-US" altLang="zh-CN" dirty="0"/>
              <a:t>proposed</a:t>
            </a:r>
            <a:r>
              <a:rPr lang="zh-CN" altLang="en-US" dirty="0"/>
              <a:t> </a:t>
            </a:r>
            <a:r>
              <a:rPr lang="en-US" altLang="zh-CN" dirty="0"/>
              <a:t>due</a:t>
            </a:r>
            <a:r>
              <a:rPr lang="zh-CN" altLang="en-US" dirty="0"/>
              <a:t> </a:t>
            </a:r>
            <a:r>
              <a:rPr lang="en-US" altLang="zh-CN" dirty="0"/>
              <a:t>to</a:t>
            </a:r>
            <a:r>
              <a:rPr lang="zh-CN" altLang="en-US" dirty="0"/>
              <a:t> </a:t>
            </a:r>
            <a:r>
              <a:rPr lang="en-US" altLang="zh-CN" dirty="0"/>
              <a:t>the</a:t>
            </a:r>
            <a:r>
              <a:rPr lang="zh-CN" altLang="en-US" dirty="0"/>
              <a:t> </a:t>
            </a:r>
            <a:r>
              <a:rPr lang="en-US" altLang="zh-CN" dirty="0" err="1"/>
              <a:t>dilema</a:t>
            </a:r>
            <a:r>
              <a:rPr lang="zh-CN" altLang="en-US" dirty="0"/>
              <a:t> </a:t>
            </a:r>
            <a:r>
              <a:rPr lang="en-US" altLang="zh-CN" dirty="0"/>
              <a:t>of</a:t>
            </a:r>
            <a:r>
              <a:rPr lang="zh-CN" altLang="en-US" dirty="0"/>
              <a:t> </a:t>
            </a:r>
            <a:r>
              <a:rPr lang="en-US" altLang="zh-CN" dirty="0"/>
              <a:t>LLM</a:t>
            </a:r>
            <a:r>
              <a:rPr lang="zh-CN" altLang="en-US" dirty="0"/>
              <a:t> </a:t>
            </a:r>
            <a:endParaRPr lang="en-US" altLang="zh-CN" dirty="0"/>
          </a:p>
          <a:p>
            <a:pPr marL="0" lvl="0" indent="0" algn="l" rtl="0">
              <a:spcBef>
                <a:spcPts val="0"/>
              </a:spcBef>
              <a:spcAft>
                <a:spcPts val="0"/>
              </a:spcAft>
              <a:buNone/>
            </a:pPr>
            <a:endParaRPr lang="en-US" altLang="zh-CN" dirty="0"/>
          </a:p>
          <a:p>
            <a:pPr marL="0" lvl="0" indent="0" algn="l" rtl="0">
              <a:spcBef>
                <a:spcPts val="0"/>
              </a:spcBef>
              <a:spcAft>
                <a:spcPts val="0"/>
              </a:spcAft>
              <a:buNone/>
            </a:pPr>
            <a:endParaRPr lang="en-US" altLang="zh-CN" dirty="0"/>
          </a:p>
          <a:p>
            <a:pPr marL="0" lvl="0" indent="0" algn="l" rtl="0">
              <a:spcBef>
                <a:spcPts val="0"/>
              </a:spcBef>
              <a:spcAft>
                <a:spcPts val="0"/>
              </a:spcAft>
              <a:buNone/>
            </a:pPr>
            <a:r>
              <a:rPr lang="en-US" altLang="zh-CN" b="1" dirty="0"/>
              <a:t>Retrieval-Augmented Generation (RAG) </a:t>
            </a:r>
            <a:r>
              <a:rPr lang="en-US" altLang="zh-CN" dirty="0"/>
              <a:t>has recently emerged as a promising solution to mitigate LLMs' knowledge deficiencies. Given a question, a RAG system queries external sources to retrieve relevant information and subsequently provides grounded answers.</a:t>
            </a:r>
          </a:p>
          <a:p>
            <a:pPr marL="0" lvl="0" indent="0" algn="l" rtl="0">
              <a:spcBef>
                <a:spcPts val="0"/>
              </a:spcBef>
              <a:spcAft>
                <a:spcPts val="0"/>
              </a:spcAft>
              <a:buNone/>
            </a:pPr>
            <a:endParaRPr lang="en-US" altLang="zh-CN" dirty="0"/>
          </a:p>
        </p:txBody>
      </p:sp>
    </p:spTree>
    <p:extLst>
      <p:ext uri="{BB962C8B-B14F-4D97-AF65-F5344CB8AC3E}">
        <p14:creationId xmlns:p14="http://schemas.microsoft.com/office/powerpoint/2010/main" val="677263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en-US" altLang="zh-CN" dirty="0"/>
              <a:t>Despite its potential, RAG continues to face many </a:t>
            </a:r>
            <a:r>
              <a:rPr lang="en-US" altLang="zh-CN" b="1" dirty="0"/>
              <a:t>challenges</a:t>
            </a:r>
            <a:r>
              <a:rPr lang="en-US" altLang="zh-CN" dirty="0"/>
              <a:t>, </a:t>
            </a:r>
          </a:p>
          <a:p>
            <a:endParaRPr lang="en-US" altLang="zh-CN" dirty="0"/>
          </a:p>
          <a:p>
            <a:r>
              <a:rPr lang="en-US" altLang="zh-CN" dirty="0"/>
              <a:t>To bridge this gap, Meta introduced the Comprehensive RAG Benchmark (CRAG) a factual question answering benchmark of 4,409 question-answer pairs and Mock APIs to simulate web and Knowledge Graph (KG) search, and hosted the KDD CUP 2024 Challenge.</a:t>
            </a:r>
            <a:endParaRPr lang="zh-CN" dirty="0"/>
          </a:p>
        </p:txBody>
      </p:sp>
    </p:spTree>
    <p:extLst>
      <p:ext uri="{BB962C8B-B14F-4D97-AF65-F5344CB8AC3E}">
        <p14:creationId xmlns:p14="http://schemas.microsoft.com/office/powerpoint/2010/main" val="3995374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pPr marL="0" lvl="0" indent="0" algn="l" rtl="0">
              <a:spcBef>
                <a:spcPts val="0"/>
              </a:spcBef>
              <a:spcAft>
                <a:spcPts val="0"/>
              </a:spcAft>
              <a:buNone/>
            </a:pPr>
            <a:r>
              <a:rPr lang="en-US" altLang="zh-CN" dirty="0"/>
              <a:t>This figure shows the overall pipeline of our solution.</a:t>
            </a:r>
          </a:p>
          <a:p>
            <a:pPr marL="0" lvl="0" indent="0" algn="l" rtl="0">
              <a:spcBef>
                <a:spcPts val="0"/>
              </a:spcBef>
              <a:spcAft>
                <a:spcPts val="0"/>
              </a:spcAft>
              <a:buNone/>
            </a:pPr>
            <a:endParaRPr lang="en-US" altLang="zh-CN" dirty="0"/>
          </a:p>
          <a:p>
            <a:pPr marL="0" lvl="0" indent="0" algn="l" rtl="0">
              <a:spcBef>
                <a:spcPts val="0"/>
              </a:spcBef>
              <a:spcAft>
                <a:spcPts val="0"/>
              </a:spcAft>
              <a:buNone/>
            </a:pPr>
            <a:r>
              <a:rPr lang="en-US" altLang="zh-CN" dirty="0"/>
              <a:t>Our approach, akin to most Retrieval-Augmented Generation (RAG) systems, comprises three primary phases: </a:t>
            </a:r>
            <a:r>
              <a:rPr lang="en-US" altLang="zh-CN" b="1" dirty="0"/>
              <a:t>retrieval, augmentation and generation</a:t>
            </a:r>
            <a:r>
              <a:rPr lang="en-US" altLang="zh-CN" dirty="0"/>
              <a:t>.</a:t>
            </a:r>
          </a:p>
          <a:p>
            <a:pPr marL="0" lvl="0" indent="0" algn="l" rtl="0">
              <a:spcBef>
                <a:spcPts val="0"/>
              </a:spcBef>
              <a:spcAft>
                <a:spcPts val="0"/>
              </a:spcAft>
              <a:buNone/>
            </a:pPr>
            <a:endParaRPr lang="en-US" altLang="zh-CN" dirty="0"/>
          </a:p>
          <a:p>
            <a:pPr marL="0" lvl="0" indent="0" algn="l" rtl="0">
              <a:spcBef>
                <a:spcPts val="0"/>
              </a:spcBef>
              <a:spcAft>
                <a:spcPts val="0"/>
              </a:spcAft>
              <a:buNone/>
            </a:pPr>
            <a:r>
              <a:rPr lang="en-US" altLang="zh-CN" dirty="0"/>
              <a:t>In all phases, we implement </a:t>
            </a:r>
            <a:r>
              <a:rPr lang="en-US" altLang="zh-CN" b="1" dirty="0"/>
              <a:t>routing mechanisms</a:t>
            </a:r>
            <a:r>
              <a:rPr lang="en-US" altLang="zh-CN" dirty="0"/>
              <a:t> to address diverse query types.</a:t>
            </a:r>
          </a:p>
          <a:p>
            <a:pPr marL="0" lvl="0" indent="0" algn="l" rtl="0">
              <a:spcBef>
                <a:spcPts val="0"/>
              </a:spcBef>
              <a:spcAft>
                <a:spcPts val="0"/>
              </a:spcAft>
              <a:buNone/>
            </a:pPr>
            <a:endParaRPr lang="en-US" altLang="zh-CN" dirty="0"/>
          </a:p>
          <a:p>
            <a:pPr marL="0" lvl="0" indent="0" algn="l" rtl="0">
              <a:spcBef>
                <a:spcPts val="0"/>
              </a:spcBef>
              <a:spcAft>
                <a:spcPts val="0"/>
              </a:spcAft>
              <a:buNone/>
            </a:pPr>
            <a:r>
              <a:rPr lang="en-US" altLang="zh-CN" dirty="0"/>
              <a:t>During the retrieval phase, we initially perform separate retrieve processes for different data sources and subsequently perform a selective fusion of data from multiple sources based on the query domain.</a:t>
            </a:r>
          </a:p>
          <a:p>
            <a:pPr marL="0" lvl="0" indent="0" algn="l" rtl="0">
              <a:spcBef>
                <a:spcPts val="0"/>
              </a:spcBef>
              <a:spcAft>
                <a:spcPts val="0"/>
              </a:spcAft>
              <a:buNone/>
            </a:pPr>
            <a:r>
              <a:rPr lang="en-US" altLang="zh-CN" dirty="0"/>
              <a:t>In the generation phase, we first select an appropriate prompt template based on the query's domain and employ a Large Language Model (LLM) to generate a response.</a:t>
            </a:r>
          </a:p>
          <a:p>
            <a:pPr marL="0" lvl="0" indent="0" algn="l" rtl="0">
              <a:spcBef>
                <a:spcPts val="0"/>
              </a:spcBef>
              <a:spcAft>
                <a:spcPts val="0"/>
              </a:spcAft>
              <a:buNone/>
            </a:pPr>
            <a:r>
              <a:rPr lang="en-US" altLang="zh-CN" dirty="0"/>
              <a:t>Finally, we perform query-specific post-processing operations.(Not Show in Figure)</a:t>
            </a:r>
          </a:p>
        </p:txBody>
      </p:sp>
    </p:spTree>
    <p:extLst>
      <p:ext uri="{BB962C8B-B14F-4D97-AF65-F5344CB8AC3E}">
        <p14:creationId xmlns:p14="http://schemas.microsoft.com/office/powerpoint/2010/main" val="2580765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dirty="0">
                <a:latin typeface="Times New Roman" panose="02020603050405020304" pitchFamily="18" charset="0"/>
                <a:cs typeface="Times New Roman" panose="02020603050405020304" pitchFamily="18" charset="0"/>
              </a:rPr>
              <a:t>We first talk about the </a:t>
            </a:r>
            <a:r>
              <a:rPr kumimoji="1" lang="en-US" altLang="zh-CN" sz="1600" b="1" dirty="0">
                <a:latin typeface="Times New Roman" panose="02020603050405020304" pitchFamily="18" charset="0"/>
                <a:cs typeface="Times New Roman" panose="02020603050405020304" pitchFamily="18" charset="0"/>
              </a:rPr>
              <a:t>Router.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6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dirty="0">
                <a:latin typeface="Times New Roman" panose="02020603050405020304" pitchFamily="18" charset="0"/>
                <a:cs typeface="Times New Roman" panose="02020603050405020304" pitchFamily="18" charset="0"/>
              </a:rPr>
              <a:t>Routing is a crucial component of RAG systems, especially in real-world QA scenarios. In practical applications, RAG systems frequently incorporate multiple data sources.</a:t>
            </a:r>
            <a:endParaRPr lang="en-US" altLang="zh-CN" sz="1600" dirty="0"/>
          </a:p>
          <a:p>
            <a:pPr marL="0" lvl="0" indent="0" algn="l" rtl="0">
              <a:spcBef>
                <a:spcPts val="0"/>
              </a:spcBef>
              <a:spcAft>
                <a:spcPts val="0"/>
              </a:spcAft>
              <a:buNone/>
            </a:pPr>
            <a:endParaRPr lang="en-US" altLang="zh-CN" sz="16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dirty="0">
                <a:latin typeface="Times New Roman" panose="02020603050405020304" pitchFamily="18" charset="0"/>
                <a:cs typeface="Times New Roman" panose="02020603050405020304" pitchFamily="18" charset="0"/>
              </a:rPr>
              <a:t>In response to the specific characteristics of the questions in the CRAG Challenge, we designed two specialized routers: the </a:t>
            </a:r>
            <a:r>
              <a:rPr kumimoji="1" lang="en-US" altLang="zh-CN" sz="1600" b="1" dirty="0">
                <a:latin typeface="Times New Roman" panose="02020603050405020304" pitchFamily="18" charset="0"/>
                <a:cs typeface="Times New Roman" panose="02020603050405020304" pitchFamily="18" charset="0"/>
              </a:rPr>
              <a:t>Domain Router </a:t>
            </a:r>
            <a:r>
              <a:rPr kumimoji="1" lang="en-US" altLang="zh-CN" sz="1600" dirty="0">
                <a:latin typeface="Times New Roman" panose="02020603050405020304" pitchFamily="18" charset="0"/>
                <a:cs typeface="Times New Roman" panose="02020603050405020304" pitchFamily="18" charset="0"/>
              </a:rPr>
              <a:t>and the </a:t>
            </a:r>
            <a:r>
              <a:rPr kumimoji="1" lang="en-US" altLang="zh-CN" sz="1600" b="1" dirty="0">
                <a:latin typeface="Times New Roman" panose="02020603050405020304" pitchFamily="18" charset="0"/>
                <a:cs typeface="Times New Roman" panose="02020603050405020304" pitchFamily="18" charset="0"/>
              </a:rPr>
              <a:t>Dynamism Router</a:t>
            </a:r>
            <a:r>
              <a:rPr kumimoji="1" lang="en-US" altLang="zh-CN" sz="1600" dirty="0">
                <a:latin typeface="Times New Roman" panose="02020603050405020304" pitchFamily="18" charset="0"/>
                <a:cs typeface="Times New Roman" panose="02020603050405020304" pitchFamily="18" charset="0"/>
              </a:rPr>
              <a:t>.</a:t>
            </a:r>
            <a:endParaRPr lang="en-US" altLang="zh-CN" sz="1600" dirty="0"/>
          </a:p>
          <a:p>
            <a:pPr marL="0" lvl="0" indent="0" algn="l" rtl="0">
              <a:spcBef>
                <a:spcPts val="0"/>
              </a:spcBef>
              <a:spcAft>
                <a:spcPts val="0"/>
              </a:spcAft>
              <a:buNone/>
            </a:pPr>
            <a:endParaRPr lang="en-US" altLang="zh-CN" sz="1600" dirty="0"/>
          </a:p>
          <a:p>
            <a:pPr marL="0" lvl="0" indent="0" algn="l" rtl="0">
              <a:spcBef>
                <a:spcPts val="0"/>
              </a:spcBef>
              <a:spcAft>
                <a:spcPts val="0"/>
              </a:spcAft>
              <a:buNone/>
            </a:pPr>
            <a:r>
              <a:rPr lang="en-US" altLang="zh-CN" sz="1600" dirty="0"/>
              <a:t>Domain router is fundamentally a classifier, more specifically, a sequence classifier.</a:t>
            </a:r>
          </a:p>
          <a:p>
            <a:pPr marL="0" lvl="0" indent="0" algn="l" rtl="0">
              <a:spcBef>
                <a:spcPts val="0"/>
              </a:spcBef>
              <a:spcAft>
                <a:spcPts val="0"/>
              </a:spcAft>
              <a:buNone/>
            </a:pPr>
            <a:r>
              <a:rPr lang="en-US" altLang="zh-CN" sz="1600" dirty="0"/>
              <a:t>Given a query, the domain router assigns a specific domain from a predefined set: finance, sports, music, movie, and open.</a:t>
            </a:r>
          </a:p>
          <a:p>
            <a:pPr marL="0" lvl="0" indent="0" algn="l" rtl="0">
              <a:spcBef>
                <a:spcPts val="0"/>
              </a:spcBef>
              <a:spcAft>
                <a:spcPts val="0"/>
              </a:spcAft>
              <a:buNone/>
            </a:pPr>
            <a:r>
              <a:rPr lang="en-US" altLang="zh-CN" sz="1600" dirty="0"/>
              <a:t>We utilize Llama3-8B-Instruct as our base model and enhance it with a classification head (Multilayer Perceptron, MLP) for domain classification.</a:t>
            </a:r>
          </a:p>
          <a:p>
            <a:pPr marL="0" lvl="0" indent="0" algn="l" rtl="0">
              <a:spcBef>
                <a:spcPts val="0"/>
              </a:spcBef>
              <a:spcAft>
                <a:spcPts val="0"/>
              </a:spcAft>
              <a:buNone/>
            </a:pPr>
            <a:r>
              <a:rPr lang="en-US" altLang="zh-CN" sz="1600" dirty="0"/>
              <a:t>To adapt to the distribution of CRAG dataset, we implement a simple LORA fine-tuning using a limited amount of data on top of this pre-trained model. </a:t>
            </a:r>
          </a:p>
          <a:p>
            <a:pPr marL="0" lvl="0" indent="0" algn="l" rtl="0">
              <a:spcBef>
                <a:spcPts val="0"/>
              </a:spcBef>
              <a:spcAft>
                <a:spcPts val="0"/>
              </a:spcAft>
              <a:buNone/>
            </a:pPr>
            <a:endParaRPr lang="en-US" altLang="zh-CN" sz="1600" dirty="0"/>
          </a:p>
          <a:p>
            <a:pPr marL="0" lvl="0" indent="0" algn="l" rtl="0">
              <a:spcBef>
                <a:spcPts val="0"/>
              </a:spcBef>
              <a:spcAft>
                <a:spcPts val="0"/>
              </a:spcAft>
              <a:buNone/>
            </a:pPr>
            <a:r>
              <a:rPr lang="en-US" altLang="zh-CN" sz="1600" dirty="0"/>
              <a:t>So as Dynamism Router.</a:t>
            </a:r>
          </a:p>
        </p:txBody>
      </p:sp>
    </p:spTree>
    <p:extLst>
      <p:ext uri="{BB962C8B-B14F-4D97-AF65-F5344CB8AC3E}">
        <p14:creationId xmlns:p14="http://schemas.microsoft.com/office/powerpoint/2010/main" val="1320512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pPr marL="0" lvl="0" indent="0" algn="l" rtl="0">
              <a:spcBef>
                <a:spcPts val="0"/>
              </a:spcBef>
              <a:spcAft>
                <a:spcPts val="0"/>
              </a:spcAft>
              <a:buNone/>
            </a:pPr>
            <a:endParaRPr lang="en-US" altLang="zh-CN" b="0" dirty="0"/>
          </a:p>
        </p:txBody>
      </p:sp>
    </p:spTree>
    <p:extLst>
      <p:ext uri="{BB962C8B-B14F-4D97-AF65-F5344CB8AC3E}">
        <p14:creationId xmlns:p14="http://schemas.microsoft.com/office/powerpoint/2010/main" val="1727228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pPr marL="0" lvl="0" indent="0" algn="l" rtl="0">
              <a:spcBef>
                <a:spcPts val="0"/>
              </a:spcBef>
              <a:spcAft>
                <a:spcPts val="0"/>
              </a:spcAft>
              <a:buNone/>
            </a:pPr>
            <a:r>
              <a:rPr lang="en-US" altLang="zh-CN" b="0" i="0" dirty="0">
                <a:solidFill>
                  <a:srgbClr val="000000"/>
                </a:solidFill>
                <a:effectLst/>
                <a:highlight>
                  <a:srgbClr val="F7F7F7"/>
                </a:highlight>
                <a:latin typeface="-apple-system"/>
              </a:rPr>
              <a:t>Having discussed how to handle web pages, we now turn to how to extract useful information from the MOCK APIs.</a:t>
            </a:r>
          </a:p>
          <a:p>
            <a:pPr marL="0" lvl="0" indent="0" algn="l" rtl="0">
              <a:spcBef>
                <a:spcPts val="0"/>
              </a:spcBef>
              <a:spcAft>
                <a:spcPts val="0"/>
              </a:spcAft>
              <a:buNone/>
            </a:pPr>
            <a:endParaRPr lang="en-US" altLang="zh-CN" b="0" i="0" dirty="0">
              <a:solidFill>
                <a:srgbClr val="000000"/>
              </a:solidFill>
              <a:effectLst/>
              <a:highlight>
                <a:srgbClr val="F7F7F7"/>
              </a:highlight>
              <a:latin typeface="-apple-system"/>
            </a:endParaRPr>
          </a:p>
          <a:p>
            <a:pPr marL="0" lvl="0" indent="0" algn="l" rtl="0">
              <a:spcBef>
                <a:spcPts val="0"/>
              </a:spcBef>
              <a:spcAft>
                <a:spcPts val="0"/>
              </a:spcAft>
              <a:buNone/>
            </a:pPr>
            <a:r>
              <a:rPr lang="en-US" altLang="zh-CN" b="0" i="0" dirty="0">
                <a:solidFill>
                  <a:srgbClr val="000000"/>
                </a:solidFill>
                <a:effectLst/>
                <a:highlight>
                  <a:srgbClr val="F7F7F7"/>
                </a:highlight>
                <a:latin typeface="-apple-system"/>
              </a:rPr>
              <a:t>Mock APIs can be categorized into five distinct domains, each with separate workflows managed by a Domain Router. The overall process flow across all domains is consistent, as illustrated in the figure. (We don’t use open domain, so there’s only four color in the figure).</a:t>
            </a:r>
          </a:p>
          <a:p>
            <a:pPr marL="0" lvl="0" indent="0" algn="l" rtl="0">
              <a:spcBef>
                <a:spcPts val="0"/>
              </a:spcBef>
              <a:spcAft>
                <a:spcPts val="0"/>
              </a:spcAft>
              <a:buNone/>
            </a:pPr>
            <a:endParaRPr lang="en-US" altLang="zh-CN" b="0" i="0" dirty="0">
              <a:solidFill>
                <a:srgbClr val="000000"/>
              </a:solidFill>
              <a:effectLst/>
              <a:highlight>
                <a:srgbClr val="F7F7F7"/>
              </a:highlight>
              <a:latin typeface="-apple-system"/>
            </a:endParaRPr>
          </a:p>
          <a:p>
            <a:pPr marL="0" lvl="0" indent="0" algn="l" rtl="0">
              <a:spcBef>
                <a:spcPts val="0"/>
              </a:spcBef>
              <a:spcAft>
                <a:spcPts val="0"/>
              </a:spcAft>
              <a:buNone/>
            </a:pPr>
            <a:r>
              <a:rPr lang="en-US" altLang="zh-CN" b="0" i="0" dirty="0">
                <a:solidFill>
                  <a:srgbClr val="000000"/>
                </a:solidFill>
                <a:effectLst/>
                <a:highlight>
                  <a:srgbClr val="F7F7F7"/>
                </a:highlight>
                <a:latin typeface="-apple-system"/>
              </a:rPr>
              <a:t>We first use LLM to perform </a:t>
            </a:r>
            <a:r>
              <a:rPr lang="en-US" altLang="zh-CN" b="1" i="0" dirty="0">
                <a:solidFill>
                  <a:srgbClr val="000000"/>
                </a:solidFill>
                <a:effectLst/>
                <a:highlight>
                  <a:srgbClr val="F7F7F7"/>
                </a:highlight>
                <a:latin typeface="-apple-system"/>
              </a:rPr>
              <a:t>Named Entity Recognition (NER)</a:t>
            </a:r>
            <a:r>
              <a:rPr lang="en-US" altLang="zh-CN" b="0" i="0" dirty="0">
                <a:solidFill>
                  <a:srgbClr val="000000"/>
                </a:solidFill>
                <a:effectLst/>
                <a:highlight>
                  <a:srgbClr val="F7F7F7"/>
                </a:highlight>
                <a:latin typeface="-apple-system"/>
              </a:rPr>
              <a:t>, recognizing and classifying entities in the question into predefined categories, such as movie and artist names.</a:t>
            </a:r>
          </a:p>
        </p:txBody>
      </p:sp>
    </p:spTree>
    <p:extLst>
      <p:ext uri="{BB962C8B-B14F-4D97-AF65-F5344CB8AC3E}">
        <p14:creationId xmlns:p14="http://schemas.microsoft.com/office/powerpoint/2010/main" val="58166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pPr marL="0" lvl="0" indent="0" algn="l" rtl="0">
              <a:spcBef>
                <a:spcPts val="0"/>
              </a:spcBef>
              <a:spcAft>
                <a:spcPts val="0"/>
              </a:spcAft>
              <a:buNone/>
            </a:pPr>
            <a:r>
              <a:rPr lang="en-US" altLang="zh-CN" dirty="0"/>
              <a:t>The Last Phase is </a:t>
            </a:r>
            <a:r>
              <a:rPr lang="en-US" altLang="zh-CN" b="1" dirty="0"/>
              <a:t>Generation</a:t>
            </a:r>
            <a:r>
              <a:rPr lang="en-US" altLang="zh-CN" dirty="0"/>
              <a:t>. In the generation phase, we employed two widely-used methodologies: Chain-of-Thought (CoT) reasoning and In-context Learning. After generation, we performed a simple post-processing procedure on the generated results based on the Domain and Dynamism Routers.</a:t>
            </a:r>
          </a:p>
          <a:p>
            <a:pPr marL="0" lvl="0" indent="0" algn="l" rtl="0">
              <a:spcBef>
                <a:spcPts val="0"/>
              </a:spcBef>
              <a:spcAft>
                <a:spcPts val="0"/>
              </a:spcAft>
              <a:buNone/>
            </a:pPr>
            <a:endParaRPr lang="en-US" altLang="zh-CN" dirty="0"/>
          </a:p>
          <a:p>
            <a:pPr marL="0" lvl="0" indent="0" algn="l" rtl="0">
              <a:spcBef>
                <a:spcPts val="0"/>
              </a:spcBef>
              <a:spcAft>
                <a:spcPts val="0"/>
              </a:spcAft>
              <a:buNone/>
            </a:pPr>
            <a:r>
              <a:rPr lang="en-US" altLang="zh-CN" b="1" dirty="0"/>
              <a:t>Chain-of-Thought</a:t>
            </a:r>
            <a:r>
              <a:rPr lang="en-US" altLang="zh-CN" dirty="0"/>
              <a:t> enhances the reasoning process of language models by prompting them to articulate intermediate steps in problem-solving.</a:t>
            </a:r>
          </a:p>
          <a:p>
            <a:pPr marL="0" lvl="0" indent="0" algn="l" rtl="0">
              <a:spcBef>
                <a:spcPts val="0"/>
              </a:spcBef>
              <a:spcAft>
                <a:spcPts val="0"/>
              </a:spcAft>
              <a:buNone/>
            </a:pPr>
            <a:r>
              <a:rPr lang="en-US" altLang="zh-CN" dirty="0"/>
              <a:t>This approach not only enhances the model's ability to handle complex tasks but also significantly reduces hallucinations.</a:t>
            </a:r>
          </a:p>
          <a:p>
            <a:pPr marL="0" lvl="0" indent="0" algn="l" rtl="0">
              <a:spcBef>
                <a:spcPts val="0"/>
              </a:spcBef>
              <a:spcAft>
                <a:spcPts val="0"/>
              </a:spcAft>
              <a:buNone/>
            </a:pPr>
            <a:endParaRPr lang="en-US" altLang="zh-CN" dirty="0"/>
          </a:p>
          <a:p>
            <a:pPr marL="0" lvl="0" indent="0" algn="l" rtl="0">
              <a:spcBef>
                <a:spcPts val="0"/>
              </a:spcBef>
              <a:spcAft>
                <a:spcPts val="0"/>
              </a:spcAft>
              <a:buNone/>
            </a:pPr>
            <a:r>
              <a:rPr lang="en-US" altLang="zh-CN" dirty="0"/>
              <a:t>We improve the model's ability to recognize invalid questions, particularly those based on false premises, through </a:t>
            </a:r>
            <a:r>
              <a:rPr lang="en-US" altLang="zh-CN" b="1" dirty="0"/>
              <a:t>In-context Learning</a:t>
            </a:r>
            <a:r>
              <a:rPr lang="en-US" altLang="zh-CN" dirty="0"/>
              <a:t>.</a:t>
            </a:r>
          </a:p>
          <a:p>
            <a:pPr marL="0" lvl="0" indent="0" algn="l" rtl="0">
              <a:spcBef>
                <a:spcPts val="0"/>
              </a:spcBef>
              <a:spcAft>
                <a:spcPts val="0"/>
              </a:spcAft>
              <a:buNone/>
            </a:pPr>
            <a:r>
              <a:rPr lang="en-US" altLang="zh-CN" dirty="0"/>
              <a:t>We develop </a:t>
            </a:r>
            <a:r>
              <a:rPr lang="en-US" altLang="zh-CN" b="1" dirty="0"/>
              <a:t>adaptive</a:t>
            </a:r>
            <a:r>
              <a:rPr lang="en-US" altLang="zh-CN" dirty="0"/>
              <a:t> few-shot examples, selecting two of the most representative invalid question samples </a:t>
            </a:r>
            <a:r>
              <a:rPr lang="en-US" altLang="zh-CN" b="1" dirty="0"/>
              <a:t>for each domain</a:t>
            </a:r>
            <a:r>
              <a:rPr lang="en-US" altLang="zh-CN" dirty="0"/>
              <a:t> and elucidating the reasons for their invalidity.</a:t>
            </a:r>
          </a:p>
          <a:p>
            <a:pPr marL="0" lvl="0" indent="0" algn="l" rtl="0">
              <a:spcBef>
                <a:spcPts val="0"/>
              </a:spcBef>
              <a:spcAft>
                <a:spcPts val="0"/>
              </a:spcAft>
              <a:buNone/>
            </a:pPr>
            <a:endParaRPr lang="en-US" altLang="zh-CN" dirty="0"/>
          </a:p>
          <a:p>
            <a:pPr marL="0" lvl="0" indent="0" algn="l" rtl="0">
              <a:spcBef>
                <a:spcPts val="0"/>
              </a:spcBef>
              <a:spcAft>
                <a:spcPts val="0"/>
              </a:spcAft>
              <a:buNone/>
            </a:pPr>
            <a:r>
              <a:rPr lang="en-US" altLang="zh-CN" dirty="0"/>
              <a:t>Before finalizing the results, we implement basic </a:t>
            </a:r>
            <a:r>
              <a:rPr lang="en-US" altLang="zh-CN" b="1" dirty="0"/>
              <a:t>post-processing</a:t>
            </a:r>
            <a:r>
              <a:rPr lang="en-US" altLang="zh-CN" dirty="0"/>
              <a:t> strategies. Based on the question domain and volatility, we assign "I don't know" responses to queries susceptible to hallucination. We designated "I don't know" answers to </a:t>
            </a:r>
            <a:r>
              <a:rPr lang="en-US" altLang="zh-CN" b="1" dirty="0"/>
              <a:t>fast-changing and real-time </a:t>
            </a:r>
            <a:r>
              <a:rPr lang="en-US" altLang="zh-CN" dirty="0"/>
              <a:t>questions for </a:t>
            </a:r>
            <a:r>
              <a:rPr lang="en-US" altLang="zh-CN" b="1" dirty="0"/>
              <a:t>domains lacking real-time API access</a:t>
            </a:r>
            <a:r>
              <a:rPr lang="en-US" altLang="zh-CN" dirty="0"/>
              <a:t>. Furthermore, due to the model's limited mathematical computation capabilities, we reject to answer questions requiring </a:t>
            </a:r>
            <a:r>
              <a:rPr lang="en-US" altLang="zh-CN" b="1" dirty="0"/>
              <a:t>numerical calculations</a:t>
            </a:r>
            <a:r>
              <a:rPr lang="en-US" altLang="zh-CN" dirty="0"/>
              <a:t>, such as those involving the term "average."</a:t>
            </a:r>
          </a:p>
        </p:txBody>
      </p:sp>
    </p:spTree>
    <p:extLst>
      <p:ext uri="{BB962C8B-B14F-4D97-AF65-F5344CB8AC3E}">
        <p14:creationId xmlns:p14="http://schemas.microsoft.com/office/powerpoint/2010/main" val="81896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en-US" altLang="zh-CN" dirty="0"/>
              <a:t>In this experiments, we employ several key components and models for efficient information processing. We start by using Newspaper3K for HTML parsing to extract news content. Then, BAAI's bge-m3 embedding model and bge-m3-v2-reranker are utilized to ensure precise data retrieval and ranking. Finally, the Llama3-70B-Instruct (GPTQ) is used for natural language generation, enabling complex task execution and decision support. </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And</a:t>
            </a:r>
            <a:r>
              <a:rPr lang="zh-CN" altLang="en-US" dirty="0"/>
              <a:t> </a:t>
            </a:r>
            <a:r>
              <a:rPr lang="en-US" altLang="zh-CN" dirty="0"/>
              <a:t>In</a:t>
            </a:r>
            <a:r>
              <a:rPr lang="zh-CN" altLang="en-US" dirty="0"/>
              <a:t> </a:t>
            </a:r>
            <a:r>
              <a:rPr lang="en-US" altLang="zh-CN" dirty="0"/>
              <a:t>Task2:</a:t>
            </a:r>
            <a:r>
              <a:rPr lang="zh-CN" altLang="en-US" dirty="0"/>
              <a:t> </a:t>
            </a:r>
            <a:r>
              <a:rPr lang="en-US" altLang="zh-CN" sz="1200" dirty="0">
                <a:solidFill>
                  <a:schemeClr val="dk1"/>
                </a:solidFill>
                <a:latin typeface="Times New Roman" panose="02020603050405020304" pitchFamily="18" charset="0"/>
                <a:ea typeface="+mn-ea"/>
                <a:cs typeface="Times New Roman" panose="02020603050405020304" pitchFamily="18" charset="0"/>
              </a:rPr>
              <a:t>Building on Task 1</a:t>
            </a:r>
            <a:r>
              <a:rPr lang="zh-CN" altLang="en-US" sz="1200" dirty="0">
                <a:solidFill>
                  <a:schemeClr val="dk1"/>
                </a:solidFill>
                <a:latin typeface="Times New Roman" panose="02020603050405020304" pitchFamily="18" charset="0"/>
                <a:ea typeface="+mn-ea"/>
                <a:cs typeface="Times New Roman" panose="02020603050405020304" pitchFamily="18" charset="0"/>
              </a:rPr>
              <a:t>，</a:t>
            </a:r>
            <a:r>
              <a:rPr lang="en-US" altLang="zh-CN" sz="1200" dirty="0">
                <a:solidFill>
                  <a:schemeClr val="dk1"/>
                </a:solidFill>
                <a:latin typeface="Times New Roman" panose="02020603050405020304" pitchFamily="18" charset="0"/>
                <a:ea typeface="+mn-ea"/>
                <a:cs typeface="Times New Roman" panose="02020603050405020304" pitchFamily="18" charset="0"/>
              </a:rPr>
              <a:t>we</a:t>
            </a:r>
            <a:r>
              <a:rPr lang="zh-CN" altLang="en-US" sz="1200" dirty="0">
                <a:solidFill>
                  <a:schemeClr val="dk1"/>
                </a:solidFill>
                <a:latin typeface="Times New Roman" panose="02020603050405020304" pitchFamily="18" charset="0"/>
                <a:ea typeface="+mn-ea"/>
                <a:cs typeface="Times New Roman" panose="02020603050405020304" pitchFamily="18" charset="0"/>
              </a:rPr>
              <a:t> </a:t>
            </a:r>
            <a:r>
              <a:rPr lang="en-US" altLang="zh-CN" sz="1200" dirty="0">
                <a:solidFill>
                  <a:schemeClr val="dk1"/>
                </a:solidFill>
                <a:latin typeface="Times New Roman" panose="02020603050405020304" pitchFamily="18" charset="0"/>
                <a:ea typeface="+mn-ea"/>
                <a:cs typeface="Times New Roman" panose="02020603050405020304" pitchFamily="18" charset="0"/>
              </a:rPr>
              <a:t>concatenate the references retrieved from HTML with those retrieved from the Mock API.</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a:t>
            </a:r>
            <a:r>
              <a:rPr lang="zh-CN" altLang="en-US" dirty="0"/>
              <a:t> </a:t>
            </a:r>
            <a:r>
              <a:rPr lang="en-US" altLang="zh-CN" dirty="0"/>
              <a:t>Task3:</a:t>
            </a:r>
            <a:r>
              <a:rPr lang="zh-CN" altLang="en-US" dirty="0"/>
              <a:t> </a:t>
            </a:r>
            <a:r>
              <a:rPr lang="en-US" altLang="zh-CN" dirty="0"/>
              <a:t>With</a:t>
            </a:r>
            <a:r>
              <a:rPr lang="zh-CN" altLang="en-US" dirty="0"/>
              <a:t> </a:t>
            </a:r>
            <a:r>
              <a:rPr lang="en-US" altLang="zh-CN" sz="1200" dirty="0">
                <a:solidFill>
                  <a:schemeClr val="dk1"/>
                </a:solidFill>
                <a:latin typeface="Times New Roman" panose="02020603050405020304" pitchFamily="18" charset="0"/>
                <a:ea typeface="+mn-ea"/>
                <a:cs typeface="Times New Roman" panose="02020603050405020304" pitchFamily="18" charset="0"/>
              </a:rPr>
              <a:t>building on Task 2, we first use </a:t>
            </a:r>
            <a:r>
              <a:rPr lang="en-US" altLang="zh-CN" sz="1200" b="1" dirty="0">
                <a:solidFill>
                  <a:schemeClr val="dk1"/>
                </a:solidFill>
                <a:latin typeface="Times New Roman" panose="02020603050405020304" pitchFamily="18" charset="0"/>
                <a:ea typeface="+mn-ea"/>
                <a:cs typeface="Times New Roman" panose="02020603050405020304" pitchFamily="18" charset="0"/>
              </a:rPr>
              <a:t>BM25</a:t>
            </a:r>
            <a:r>
              <a:rPr lang="en-US" altLang="zh-CN" sz="1200" dirty="0">
                <a:solidFill>
                  <a:schemeClr val="dk1"/>
                </a:solidFill>
                <a:latin typeface="Times New Roman" panose="02020603050405020304" pitchFamily="18" charset="0"/>
                <a:ea typeface="+mn-ea"/>
                <a:cs typeface="Times New Roman" panose="02020603050405020304" pitchFamily="18" charset="0"/>
              </a:rPr>
              <a:t> to select the </a:t>
            </a:r>
            <a:r>
              <a:rPr lang="en-US" altLang="zh-CN" sz="1200" b="1" dirty="0">
                <a:solidFill>
                  <a:schemeClr val="dk1"/>
                </a:solidFill>
                <a:latin typeface="Times New Roman" panose="02020603050405020304" pitchFamily="18" charset="0"/>
                <a:ea typeface="+mn-ea"/>
                <a:cs typeface="Times New Roman" panose="02020603050405020304" pitchFamily="18" charset="0"/>
              </a:rPr>
              <a:t>50</a:t>
            </a:r>
            <a:r>
              <a:rPr lang="en-US" altLang="zh-CN" sz="1200" dirty="0">
                <a:solidFill>
                  <a:schemeClr val="dk1"/>
                </a:solidFill>
                <a:latin typeface="Times New Roman" panose="02020603050405020304" pitchFamily="18" charset="0"/>
                <a:ea typeface="+mn-ea"/>
                <a:cs typeface="Times New Roman" panose="02020603050405020304" pitchFamily="18" charset="0"/>
              </a:rPr>
              <a:t> most relevant passages, and then apply </a:t>
            </a:r>
            <a:r>
              <a:rPr lang="en-US" altLang="zh-CN" sz="1200" b="1" dirty="0">
                <a:solidFill>
                  <a:schemeClr val="dk1"/>
                </a:solidFill>
                <a:latin typeface="Times New Roman" panose="02020603050405020304" pitchFamily="18" charset="0"/>
                <a:ea typeface="+mn-ea"/>
                <a:cs typeface="Times New Roman" panose="02020603050405020304" pitchFamily="18" charset="0"/>
              </a:rPr>
              <a:t>embedding</a:t>
            </a:r>
            <a:r>
              <a:rPr lang="zh-CN" altLang="en-US" sz="1200" b="1" dirty="0">
                <a:solidFill>
                  <a:schemeClr val="dk1"/>
                </a:solidFill>
                <a:latin typeface="Times New Roman" panose="02020603050405020304" pitchFamily="18" charset="0"/>
                <a:ea typeface="+mn-ea"/>
                <a:cs typeface="Times New Roman" panose="02020603050405020304" pitchFamily="18" charset="0"/>
              </a:rPr>
              <a:t> </a:t>
            </a:r>
            <a:r>
              <a:rPr lang="en-US" altLang="zh-CN" sz="1200" b="1" dirty="0">
                <a:solidFill>
                  <a:schemeClr val="dk1"/>
                </a:solidFill>
                <a:latin typeface="Times New Roman" panose="02020603050405020304" pitchFamily="18" charset="0"/>
                <a:ea typeface="+mn-ea"/>
                <a:cs typeface="Times New Roman" panose="02020603050405020304" pitchFamily="18" charset="0"/>
              </a:rPr>
              <a:t>model </a:t>
            </a:r>
            <a:r>
              <a:rPr lang="en-US" altLang="zh-CN" sz="1200" dirty="0">
                <a:solidFill>
                  <a:schemeClr val="dk1"/>
                </a:solidFill>
                <a:latin typeface="Times New Roman" panose="02020603050405020304" pitchFamily="18" charset="0"/>
                <a:ea typeface="+mn-ea"/>
                <a:cs typeface="Times New Roman" panose="02020603050405020304" pitchFamily="18" charset="0"/>
              </a:rPr>
              <a:t>to narrow it down to the </a:t>
            </a:r>
            <a:r>
              <a:rPr lang="en-US" altLang="zh-CN" sz="1200" b="1" dirty="0">
                <a:solidFill>
                  <a:schemeClr val="dk1"/>
                </a:solidFill>
                <a:latin typeface="Times New Roman" panose="02020603050405020304" pitchFamily="18" charset="0"/>
                <a:ea typeface="+mn-ea"/>
                <a:cs typeface="Times New Roman" panose="02020603050405020304" pitchFamily="18" charset="0"/>
              </a:rPr>
              <a:t>5</a:t>
            </a:r>
            <a:r>
              <a:rPr lang="en-US" altLang="zh-CN" sz="1200" dirty="0">
                <a:solidFill>
                  <a:schemeClr val="dk1"/>
                </a:solidFill>
                <a:latin typeface="Times New Roman" panose="02020603050405020304" pitchFamily="18" charset="0"/>
                <a:ea typeface="+mn-ea"/>
                <a:cs typeface="Times New Roman" panose="02020603050405020304" pitchFamily="18" charset="0"/>
              </a:rPr>
              <a:t> most relevant ones.</a:t>
            </a:r>
          </a:p>
          <a:p>
            <a:endParaRPr lang="zh-CN" dirty="0"/>
          </a:p>
        </p:txBody>
      </p:sp>
    </p:spTree>
    <p:extLst>
      <p:ext uri="{BB962C8B-B14F-4D97-AF65-F5344CB8AC3E}">
        <p14:creationId xmlns:p14="http://schemas.microsoft.com/office/powerpoint/2010/main" val="12388700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p>
        </p:txBody>
      </p:sp>
      <p:sp>
        <p:nvSpPr>
          <p:cNvPr id="3" name="内容占位符 2"/>
          <p:cNvSpPr>
            <a:spLocks noGrp="1"/>
          </p:cNvSpPr>
          <p:nvPr>
            <p:ph idx="1"/>
          </p:nvPr>
        </p:nvSpPr>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pic>
        <p:nvPicPr>
          <p:cNvPr id="5" name="图片 4">
            <a:extLst>
              <a:ext uri="{FF2B5EF4-FFF2-40B4-BE49-F238E27FC236}">
                <a16:creationId xmlns:a16="http://schemas.microsoft.com/office/drawing/2014/main" id="{8F523D5D-1B80-12AB-7344-EA1B16139F2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10282" y="153051"/>
            <a:ext cx="1042016" cy="105597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竖排标题和文本">
    <p:spTree>
      <p:nvGrpSpPr>
        <p:cNvPr id="1" name=""/>
        <p:cNvGrpSpPr/>
        <p:nvPr/>
      </p:nvGrpSpPr>
      <p:grpSpPr>
        <a:xfrm>
          <a:off x="0" y="0"/>
          <a:ext cx="0" cy="0"/>
          <a:chOff x="0" y="0"/>
          <a:chExt cx="0" cy="0"/>
        </a:xfrm>
      </p:grpSpPr>
      <p:sp>
        <p:nvSpPr>
          <p:cNvPr id="2" name="竖排标题 1"/>
          <p:cNvSpPr>
            <a:spLocks noGrp="1"/>
          </p:cNvSpPr>
          <p:nvPr>
            <p:ph type="title"/>
          </p:nvPr>
        </p:nvSpPr>
        <p:spPr>
          <a:xfrm>
            <a:off x="8724900" y="365125"/>
            <a:ext cx="2628900" cy="5811838"/>
          </a:xfrm>
        </p:spPr>
        <p:txBody>
          <a:bodyPr vert="eaVert"/>
          <a:lstStyle/>
          <a:p>
            <a:r>
              <a:rPr lang="zh-CN"/>
              <a:t>单击此处编辑母版标题样式</a:t>
            </a:r>
          </a:p>
        </p:txBody>
      </p:sp>
      <p:sp>
        <p:nvSpPr>
          <p:cNvPr id="3" name="竖排文本占位符 2"/>
          <p:cNvSpPr>
            <a:spLocks noGrp="1"/>
          </p:cNvSpPr>
          <p:nvPr>
            <p:ph type="body" idx="1"/>
          </p:nvPr>
        </p:nvSpPr>
        <p:spPr>
          <a:xfrm>
            <a:off x="838200" y="365125"/>
            <a:ext cx="7734300" cy="5811838"/>
          </a:xfrm>
        </p:spPr>
        <p:txBody>
          <a:bodyPr vert="eaVert"/>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lvl="0">
              <a:defRPr sz="6000"/>
            </a:lvl1pPr>
          </a:lstStyle>
          <a:p>
            <a:r>
              <a:rPr lang="zh-CN"/>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lvl="0" indent="0">
              <a:buNone/>
              <a:defRPr sz="2400">
                <a:solidFill>
                  <a:schemeClr val="tx1">
                    <a:tint val="75000"/>
                  </a:schemeClr>
                </a:solidFill>
              </a:defRPr>
            </a:lvl1pPr>
            <a:lvl2pPr marL="457200" lvl="1" indent="0">
              <a:buNone/>
              <a:defRPr sz="2000">
                <a:solidFill>
                  <a:schemeClr val="tx1">
                    <a:tint val="75000"/>
                  </a:schemeClr>
                </a:solidFill>
              </a:defRPr>
            </a:lvl2pPr>
            <a:lvl3pPr marL="914400" lvl="2" indent="0">
              <a:buNone/>
              <a:defRPr sz="1800">
                <a:solidFill>
                  <a:schemeClr val="tx1">
                    <a:tint val="75000"/>
                  </a:schemeClr>
                </a:solidFill>
              </a:defRPr>
            </a:lvl3pPr>
            <a:lvl4pPr marL="1371600" lvl="3" indent="0">
              <a:buNone/>
              <a:defRPr sz="1600">
                <a:solidFill>
                  <a:schemeClr val="tx1">
                    <a:tint val="75000"/>
                  </a:schemeClr>
                </a:solidFill>
              </a:defRPr>
            </a:lvl4pPr>
            <a:lvl5pPr marL="1828800" lvl="4" indent="0">
              <a:buNone/>
              <a:defRPr sz="1600">
                <a:solidFill>
                  <a:schemeClr val="tx1">
                    <a:tint val="75000"/>
                  </a:schemeClr>
                </a:solidFill>
              </a:defRPr>
            </a:lvl5pPr>
            <a:lvl6pPr marL="2286000" lvl="5" indent="0">
              <a:buNone/>
              <a:defRPr sz="1600">
                <a:solidFill>
                  <a:schemeClr val="tx1">
                    <a:tint val="75000"/>
                  </a:schemeClr>
                </a:solidFill>
              </a:defRPr>
            </a:lvl6pPr>
            <a:lvl7pPr marL="2743200" lvl="6" indent="0">
              <a:buNone/>
              <a:defRPr sz="1600">
                <a:solidFill>
                  <a:schemeClr val="tx1">
                    <a:tint val="75000"/>
                  </a:schemeClr>
                </a:solidFill>
              </a:defRPr>
            </a:lvl7pPr>
            <a:lvl8pPr marL="3200400" lvl="7" indent="0">
              <a:buNone/>
              <a:defRPr sz="1600">
                <a:solidFill>
                  <a:schemeClr val="tx1">
                    <a:tint val="75000"/>
                  </a:schemeClr>
                </a:solidFill>
              </a:defRPr>
            </a:lvl8pPr>
            <a:lvl9pPr marL="3657600" lvl="8" indent="0">
              <a:buNone/>
              <a:defRPr sz="1600">
                <a:solidFill>
                  <a:schemeClr val="tx1">
                    <a:tint val="75000"/>
                  </a:schemeClr>
                </a:solidFill>
              </a:defRPr>
            </a:lvl9pPr>
          </a:lstStyle>
          <a:p>
            <a:pPr lvl="0"/>
            <a:r>
              <a:rPr lang="zh-CN"/>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p>
        </p:txBody>
      </p:sp>
      <p:sp>
        <p:nvSpPr>
          <p:cNvPr id="3" name="内容占位符 2"/>
          <p:cNvSpPr>
            <a:spLocks noGrp="1"/>
          </p:cNvSpPr>
          <p:nvPr>
            <p:ph idx="1"/>
          </p:nvPr>
        </p:nvSpPr>
        <p:spPr>
          <a:xfrm>
            <a:off x="838200" y="1825625"/>
            <a:ext cx="5181600" cy="4351338"/>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
        <p:nvSpPr>
          <p:cNvPr id="4" name="内容占位符 3"/>
          <p:cNvSpPr>
            <a:spLocks noGrp="1"/>
          </p:cNvSpPr>
          <p:nvPr>
            <p:ph idx="2"/>
          </p:nvPr>
        </p:nvSpPr>
        <p:spPr>
          <a:xfrm>
            <a:off x="6172200" y="1825625"/>
            <a:ext cx="5181600" cy="4351338"/>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t>单击此处编辑母版文本样式</a:t>
            </a:r>
          </a:p>
        </p:txBody>
      </p:sp>
      <p:sp>
        <p:nvSpPr>
          <p:cNvPr id="4" name="内容占位符 3"/>
          <p:cNvSpPr>
            <a:spLocks noGrp="1"/>
          </p:cNvSpPr>
          <p:nvPr>
            <p:ph idx="2"/>
          </p:nvPr>
        </p:nvSpPr>
        <p:spPr>
          <a:xfrm>
            <a:off x="839788" y="2505075"/>
            <a:ext cx="5157787" cy="3684588"/>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
        <p:nvSpPr>
          <p:cNvPr id="5" name="文本占位符 4"/>
          <p:cNvSpPr>
            <a:spLocks noGrp="1"/>
          </p:cNvSpPr>
          <p:nvPr>
            <p:ph type="body" idx="3"/>
          </p:nvPr>
        </p:nvSpPr>
        <p:spPr>
          <a:xfrm>
            <a:off x="6172200" y="1681163"/>
            <a:ext cx="5183188" cy="823912"/>
          </a:xfr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t>单击此处编辑母版文本样式</a:t>
            </a:r>
          </a:p>
        </p:txBody>
      </p:sp>
      <p:sp>
        <p:nvSpPr>
          <p:cNvPr id="6" name="内容占位符 5"/>
          <p:cNvSpPr>
            <a:spLocks noGrp="1"/>
          </p:cNvSpPr>
          <p:nvPr>
            <p:ph idx="4"/>
          </p:nvPr>
        </p:nvSpPr>
        <p:spPr>
          <a:xfrm>
            <a:off x="6172200" y="2505075"/>
            <a:ext cx="5183188" cy="3684588"/>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空白">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vl="0">
              <a:defRPr sz="3200"/>
            </a:lvl1pPr>
          </a:lstStyle>
          <a:p>
            <a:r>
              <a:rPr lang="zh-CN"/>
              <a:t>单击此处编辑母版标题样式</a:t>
            </a:r>
          </a:p>
        </p:txBody>
      </p:sp>
      <p:sp>
        <p:nvSpPr>
          <p:cNvPr id="3" name="内容占位符 2"/>
          <p:cNvSpPr>
            <a:spLocks noGrp="1"/>
          </p:cNvSpPr>
          <p:nvPr>
            <p:ph idx="1"/>
          </p:nvPr>
        </p:nvSpPr>
        <p:spPr>
          <a:xfrm>
            <a:off x="5183188" y="987425"/>
            <a:ext cx="6172200" cy="4873625"/>
          </a:xfrm>
        </p:spPr>
        <p:txBody>
          <a:bodyPr/>
          <a:lstStyle>
            <a:lvl1pPr lvl="0">
              <a:defRPr sz="3200"/>
            </a:lvl1pPr>
            <a:lvl2pPr lvl="1">
              <a:defRPr sz="2800"/>
            </a:lvl2pPr>
            <a:lvl3pPr lvl="2">
              <a:defRPr sz="2400"/>
            </a:lvl3pPr>
            <a:lvl4pPr lvl="3">
              <a:defRPr sz="2000"/>
            </a:lvl4pPr>
            <a:lvl5pPr lvl="4">
              <a:defRPr sz="2000"/>
            </a:lvl5pPr>
            <a:lvl6pPr lvl="5">
              <a:defRPr sz="2000"/>
            </a:lvl6pPr>
            <a:lvl7pPr lvl="6">
              <a:defRPr sz="2000"/>
            </a:lvl7pPr>
            <a:lvl8pPr lvl="7">
              <a:defRPr sz="2000"/>
            </a:lvl8pPr>
            <a:lvl9pPr lvl="8">
              <a:defRPr sz="2000"/>
            </a:lvl9p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
        <p:nvSpPr>
          <p:cNvPr id="4" name="文本占位符 3"/>
          <p:cNvSpPr>
            <a:spLocks noGrp="1"/>
          </p:cNvSpPr>
          <p:nvPr>
            <p:ph type="body" idx="2"/>
          </p:nvPr>
        </p:nvSpPr>
        <p:spPr>
          <a:xfrm>
            <a:off x="839788" y="2057400"/>
            <a:ext cx="3932237" cy="3811588"/>
          </a:xfr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t>单击此处编辑母版文本样式</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vl="0">
              <a:defRPr sz="3200"/>
            </a:lvl1pPr>
          </a:lstStyle>
          <a:p>
            <a:r>
              <a:rPr lang="zh-CN"/>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lvl="0" indent="0">
              <a:buNone/>
              <a:defRPr sz="3200"/>
            </a:lvl1pPr>
            <a:lvl2pPr marL="457200" lvl="1" indent="0">
              <a:buNone/>
              <a:defRPr sz="2800"/>
            </a:lvl2pPr>
            <a:lvl3pPr marL="914400" lvl="2" indent="0">
              <a:buNone/>
              <a:defRPr sz="2400"/>
            </a:lvl3pPr>
            <a:lvl4pPr marL="1371600" lvl="3" indent="0">
              <a:buNone/>
              <a:defRPr sz="2000"/>
            </a:lvl4pPr>
            <a:lvl5pPr marL="1828800" lvl="4" indent="0">
              <a:buNone/>
              <a:defRPr sz="2000"/>
            </a:lvl5pPr>
            <a:lvl6pPr marL="2286000" lvl="5" indent="0">
              <a:buNone/>
              <a:defRPr sz="2000"/>
            </a:lvl6pPr>
            <a:lvl7pPr marL="2743200" lvl="6" indent="0">
              <a:buNone/>
              <a:defRPr sz="2000"/>
            </a:lvl7pPr>
            <a:lvl8pPr marL="3200400" lvl="7" indent="0">
              <a:buNone/>
              <a:defRPr sz="2000"/>
            </a:lvl8pPr>
            <a:lvl9pPr marL="3657600" lvl="8" indent="0">
              <a:buNone/>
              <a:defRPr sz="2000"/>
            </a:lvl9pPr>
          </a:lstStyle>
          <a:p>
            <a:endParaRPr lang="zh-CN"/>
          </a:p>
        </p:txBody>
      </p:sp>
      <p:sp>
        <p:nvSpPr>
          <p:cNvPr id="4" name="文本占位符 3"/>
          <p:cNvSpPr>
            <a:spLocks noGrp="1"/>
          </p:cNvSpPr>
          <p:nvPr>
            <p:ph type="body" idx="2"/>
          </p:nvPr>
        </p:nvSpPr>
        <p:spPr>
          <a:xfrm>
            <a:off x="839788" y="2057400"/>
            <a:ext cx="3932237" cy="3811588"/>
          </a:xfr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p>
        </p:txBody>
      </p:sp>
      <p:sp>
        <p:nvSpPr>
          <p:cNvPr id="3" name="竖排文本占位符 2"/>
          <p:cNvSpPr>
            <a:spLocks noGrp="1"/>
          </p:cNvSpPr>
          <p:nvPr>
            <p:ph type="body" idx="1"/>
          </p:nvPr>
        </p:nvSpPr>
        <p:spPr/>
        <p:txBody>
          <a:bodyPr vert="eaVert"/>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anchor="ctr">
            <a:normAutofit/>
          </a:bodyPr>
          <a:lstStyle/>
          <a:p>
            <a:r>
              <a:rPr lang="zh-CN"/>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a:normAutofit/>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
        <p:nvSpPr>
          <p:cNvPr id="4" name="页脚占位符 3">
            <a:extLst>
              <a:ext uri="{FF2B5EF4-FFF2-40B4-BE49-F238E27FC236}">
                <a16:creationId xmlns:a16="http://schemas.microsoft.com/office/drawing/2014/main" id="{7CA4B609-A49F-4C46-823E-EC56B82C88C5}"/>
              </a:ext>
            </a:extLst>
          </p:cNvPr>
          <p:cNvSpPr>
            <a:spLocks noGrp="1"/>
          </p:cNvSpPr>
          <p:nvPr>
            <p:ph type="ftr" sz="quarter" idx="3"/>
          </p:nvPr>
        </p:nvSpPr>
        <p:spPr>
          <a:xfrm>
            <a:off x="9881135" y="6492875"/>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zh-CN" dirty="0"/>
              <a:t>1</a:t>
            </a:r>
            <a:endParaRPr kumimoji="1" lang="zh-CN" altLang="en-US"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txStyles>
    <p:titleStyle>
      <a:lvl1pPr lvl="0" algn="l" defTabSz="914400">
        <a:lnSpc>
          <a:spcPct val="90000"/>
        </a:lnSpc>
        <a:spcBef>
          <a:spcPct val="0"/>
        </a:spcBef>
        <a:buNone/>
        <a:defRPr sz="4400" kern="1200">
          <a:solidFill>
            <a:schemeClr val="tx1"/>
          </a:solidFill>
          <a:latin typeface="DengXian Light"/>
          <a:ea typeface="DengXian Light"/>
        </a:defRPr>
      </a:lvl1pPr>
    </p:titleStyle>
    <p:bodyStyle>
      <a:lvl1pPr marL="228600" lvl="0" indent="-228600" algn="l" defTabSz="914400">
        <a:lnSpc>
          <a:spcPct val="90000"/>
        </a:lnSpc>
        <a:spcBef>
          <a:spcPts val="1000"/>
        </a:spcBef>
        <a:buFont typeface="Arial"/>
        <a:buChar char="•"/>
        <a:defRPr sz="2800" kern="1200">
          <a:solidFill>
            <a:schemeClr val="tx1"/>
          </a:solidFill>
          <a:latin typeface="DengXian"/>
          <a:ea typeface="DengXian"/>
        </a:defRPr>
      </a:lvl1pPr>
      <a:lvl2pPr marL="685800" lvl="1" indent="-228600" algn="l" defTabSz="914400">
        <a:lnSpc>
          <a:spcPct val="90000"/>
        </a:lnSpc>
        <a:spcBef>
          <a:spcPts val="500"/>
        </a:spcBef>
        <a:buFont typeface="Arial"/>
        <a:buChar char="•"/>
        <a:defRPr sz="2400" kern="1200">
          <a:solidFill>
            <a:schemeClr val="tx1"/>
          </a:solidFill>
          <a:latin typeface="DengXian"/>
          <a:ea typeface="DengXian"/>
        </a:defRPr>
      </a:lvl2pPr>
      <a:lvl3pPr marL="1143000" lvl="2" indent="-228600" algn="l" defTabSz="914400">
        <a:lnSpc>
          <a:spcPct val="90000"/>
        </a:lnSpc>
        <a:spcBef>
          <a:spcPts val="500"/>
        </a:spcBef>
        <a:buFont typeface="Arial"/>
        <a:buChar char="•"/>
        <a:defRPr sz="2000" kern="1200">
          <a:solidFill>
            <a:schemeClr val="tx1"/>
          </a:solidFill>
          <a:latin typeface="DengXian"/>
          <a:ea typeface="DengXian"/>
        </a:defRPr>
      </a:lvl3pPr>
      <a:lvl4pPr marL="1600200" lvl="3" indent="-228600" algn="l" defTabSz="914400">
        <a:lnSpc>
          <a:spcPct val="90000"/>
        </a:lnSpc>
        <a:spcBef>
          <a:spcPts val="500"/>
        </a:spcBef>
        <a:buFont typeface="Arial"/>
        <a:buChar char="•"/>
        <a:defRPr sz="1800" kern="1200">
          <a:solidFill>
            <a:schemeClr val="tx1"/>
          </a:solidFill>
          <a:latin typeface="DengXian"/>
          <a:ea typeface="DengXian"/>
        </a:defRPr>
      </a:lvl4pPr>
      <a:lvl5pPr marL="2057400" lvl="4" indent="-228600" algn="l" defTabSz="914400">
        <a:lnSpc>
          <a:spcPct val="90000"/>
        </a:lnSpc>
        <a:spcBef>
          <a:spcPts val="500"/>
        </a:spcBef>
        <a:buFont typeface="Arial"/>
        <a:buChar char="•"/>
        <a:defRPr sz="1800" kern="1200">
          <a:solidFill>
            <a:schemeClr val="tx1"/>
          </a:solidFill>
          <a:latin typeface="DengXian"/>
          <a:ea typeface="DengXian"/>
        </a:defRPr>
      </a:lvl5pPr>
      <a:lvl6pPr marL="2514600" lvl="5" indent="-228600" algn="l" defTabSz="914400">
        <a:lnSpc>
          <a:spcPct val="90000"/>
        </a:lnSpc>
        <a:spcBef>
          <a:spcPts val="500"/>
        </a:spcBef>
        <a:buFont typeface="Arial"/>
        <a:buChar char="•"/>
        <a:defRPr sz="1800" kern="1200">
          <a:solidFill>
            <a:schemeClr val="tx1"/>
          </a:solidFill>
          <a:latin typeface="DengXian"/>
          <a:ea typeface="DengXian"/>
        </a:defRPr>
      </a:lvl6pPr>
      <a:lvl7pPr marL="2971800" lvl="6" indent="-228600" algn="l" defTabSz="914400">
        <a:lnSpc>
          <a:spcPct val="90000"/>
        </a:lnSpc>
        <a:spcBef>
          <a:spcPts val="500"/>
        </a:spcBef>
        <a:buFont typeface="Arial"/>
        <a:buChar char="•"/>
        <a:defRPr sz="1800" kern="1200">
          <a:solidFill>
            <a:schemeClr val="tx1"/>
          </a:solidFill>
          <a:latin typeface="DengXian"/>
          <a:ea typeface="DengXian"/>
        </a:defRPr>
      </a:lvl7pPr>
      <a:lvl8pPr marL="3429000" lvl="7" indent="-228600" algn="l" defTabSz="914400">
        <a:lnSpc>
          <a:spcPct val="90000"/>
        </a:lnSpc>
        <a:spcBef>
          <a:spcPts val="500"/>
        </a:spcBef>
        <a:buFont typeface="Arial"/>
        <a:buChar char="•"/>
        <a:defRPr sz="1800" kern="1200">
          <a:solidFill>
            <a:schemeClr val="tx1"/>
          </a:solidFill>
          <a:latin typeface="DengXian"/>
          <a:ea typeface="DengXian"/>
        </a:defRPr>
      </a:lvl8pPr>
      <a:lvl9pPr marL="3886200" lvl="8" indent="-228600" algn="l" defTabSz="914400">
        <a:lnSpc>
          <a:spcPct val="90000"/>
        </a:lnSpc>
        <a:spcBef>
          <a:spcPts val="500"/>
        </a:spcBef>
        <a:buFont typeface="Arial"/>
        <a:buChar char="•"/>
        <a:defRPr sz="1800" kern="1200">
          <a:solidFill>
            <a:schemeClr val="tx1"/>
          </a:solidFill>
          <a:latin typeface="DengXian"/>
          <a:ea typeface="DengXian"/>
        </a:defRPr>
      </a:lvl9pPr>
    </p:bodyStyle>
    <p:otherStyle>
      <a:lvl1pPr marL="0" lvl="0" algn="l" defTabSz="914400">
        <a:defRPr sz="1800" kern="1200">
          <a:solidFill>
            <a:schemeClr val="tx1"/>
          </a:solidFill>
          <a:latin typeface="DengXian"/>
          <a:ea typeface="DengXian"/>
        </a:defRPr>
      </a:lvl1pPr>
      <a:lvl2pPr marL="457200" lvl="1" algn="l" defTabSz="914400">
        <a:defRPr sz="1800" kern="1200">
          <a:solidFill>
            <a:schemeClr val="tx1"/>
          </a:solidFill>
          <a:latin typeface="DengXian"/>
          <a:ea typeface="DengXian"/>
        </a:defRPr>
      </a:lvl2pPr>
      <a:lvl3pPr marL="914400" lvl="2" algn="l" defTabSz="914400">
        <a:defRPr sz="1800" kern="1200">
          <a:solidFill>
            <a:schemeClr val="tx1"/>
          </a:solidFill>
          <a:latin typeface="DengXian"/>
          <a:ea typeface="DengXian"/>
        </a:defRPr>
      </a:lvl3pPr>
      <a:lvl4pPr marL="1371600" lvl="3" algn="l" defTabSz="914400">
        <a:defRPr sz="1800" kern="1200">
          <a:solidFill>
            <a:schemeClr val="tx1"/>
          </a:solidFill>
          <a:latin typeface="DengXian"/>
          <a:ea typeface="DengXian"/>
        </a:defRPr>
      </a:lvl4pPr>
      <a:lvl5pPr marL="1828800" lvl="4" algn="l" defTabSz="914400">
        <a:defRPr sz="1800" kern="1200">
          <a:solidFill>
            <a:schemeClr val="tx1"/>
          </a:solidFill>
          <a:latin typeface="DengXian"/>
          <a:ea typeface="DengXian"/>
        </a:defRPr>
      </a:lvl5pPr>
      <a:lvl6pPr marL="2286000" lvl="5" algn="l" defTabSz="914400">
        <a:defRPr sz="1800" kern="1200">
          <a:solidFill>
            <a:schemeClr val="tx1"/>
          </a:solidFill>
          <a:latin typeface="DengXian"/>
          <a:ea typeface="DengXian"/>
        </a:defRPr>
      </a:lvl6pPr>
      <a:lvl7pPr marL="2743200" lvl="6" algn="l" defTabSz="914400">
        <a:defRPr sz="1800" kern="1200">
          <a:solidFill>
            <a:schemeClr val="tx1"/>
          </a:solidFill>
          <a:latin typeface="DengXian"/>
          <a:ea typeface="DengXian"/>
        </a:defRPr>
      </a:lvl7pPr>
      <a:lvl8pPr marL="3200400" lvl="7" algn="l" defTabSz="914400">
        <a:defRPr sz="1800" kern="1200">
          <a:solidFill>
            <a:schemeClr val="tx1"/>
          </a:solidFill>
          <a:latin typeface="DengXian"/>
          <a:ea typeface="DengXian"/>
        </a:defRPr>
      </a:lvl8pPr>
      <a:lvl9pPr marL="3657600" lvl="8" algn="l" defTabSz="914400">
        <a:defRPr sz="1800" kern="1200">
          <a:solidFill>
            <a:schemeClr val="tx1"/>
          </a:solidFill>
          <a:latin typeface="DengXian"/>
          <a:ea typeface="DengXian"/>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8.jpe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CM KDD 2024">
            <a:extLst>
              <a:ext uri="{FF2B5EF4-FFF2-40B4-BE49-F238E27FC236}">
                <a16:creationId xmlns:a16="http://schemas.microsoft.com/office/drawing/2014/main" id="{3B9768F4-0AFC-B1FA-6279-E630F4993EC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0683"/>
          <a:stretch/>
        </p:blipFill>
        <p:spPr bwMode="auto">
          <a:xfrm>
            <a:off x="-60315" y="-41250"/>
            <a:ext cx="4093836" cy="1552863"/>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6"/>
          <p:cNvGrpSpPr/>
          <p:nvPr/>
        </p:nvGrpSpPr>
        <p:grpSpPr>
          <a:xfrm>
            <a:off x="-1" y="6551614"/>
            <a:ext cx="12202585" cy="306387"/>
            <a:chOff x="669" y="6570913"/>
            <a:chExt cx="9152858" cy="306000"/>
          </a:xfrm>
        </p:grpSpPr>
        <p:sp>
          <p:nvSpPr>
            <p:cNvPr id="7" name="矩形 5"/>
            <p:cNvSpPr/>
            <p:nvPr/>
          </p:nvSpPr>
          <p:spPr>
            <a:xfrm>
              <a:off x="669" y="6570913"/>
              <a:ext cx="6154771" cy="306000"/>
            </a:xfrm>
            <a:prstGeom prst="rect">
              <a:avLst/>
            </a:prstGeom>
            <a:solidFill>
              <a:srgbClr val="134288"/>
            </a:solidFill>
            <a:ln>
              <a:noFill/>
            </a:ln>
          </p:spPr>
          <p:txBody>
            <a:bodyPr anchor="ctr"/>
            <a:lstStyle/>
            <a:p>
              <a:pPr algn="ctr"/>
              <a:endParaRPr lang="zh-CN" sz="1800">
                <a:solidFill>
                  <a:schemeClr val="lt1"/>
                </a:solidFill>
              </a:endParaRPr>
            </a:p>
          </p:txBody>
        </p:sp>
        <p:grpSp>
          <p:nvGrpSpPr>
            <p:cNvPr id="8" name="组合 8"/>
            <p:cNvGrpSpPr/>
            <p:nvPr/>
          </p:nvGrpSpPr>
          <p:grpSpPr>
            <a:xfrm>
              <a:off x="248846" y="6570913"/>
              <a:ext cx="8904681" cy="306000"/>
              <a:chOff x="248846" y="6570913"/>
              <a:chExt cx="8904681" cy="306000"/>
            </a:xfrm>
          </p:grpSpPr>
          <p:sp>
            <p:nvSpPr>
              <p:cNvPr id="9" name="文本框 10"/>
              <p:cNvSpPr txBox="1"/>
              <p:nvPr/>
            </p:nvSpPr>
            <p:spPr>
              <a:xfrm>
                <a:off x="248846" y="6600957"/>
                <a:ext cx="5405730" cy="245910"/>
              </a:xfrm>
              <a:prstGeom prst="rect">
                <a:avLst/>
              </a:prstGeom>
              <a:noFill/>
              <a:ln>
                <a:noFill/>
              </a:ln>
            </p:spPr>
            <p:txBody>
              <a:bodyPr wrap="squar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sz="1000" b="1" dirty="0">
                    <a:solidFill>
                      <a:schemeClr val="bg1"/>
                    </a:solidFill>
                    <a:latin typeface="微软雅黑"/>
                    <a:ea typeface="微软雅黑"/>
                  </a:rPr>
                  <a:t>State Key Laboratory of Cognitive Intelligence</a:t>
                </a:r>
                <a:r>
                  <a:rPr lang="zh-CN" altLang="en-US" sz="1000" b="1" dirty="0">
                    <a:solidFill>
                      <a:schemeClr val="bg1"/>
                    </a:solidFill>
                    <a:latin typeface="微软雅黑"/>
                    <a:ea typeface="微软雅黑"/>
                  </a:rPr>
                  <a:t>，</a:t>
                </a:r>
                <a:r>
                  <a:rPr lang="en" altLang="zh-CN" sz="1000" b="1" dirty="0">
                    <a:solidFill>
                      <a:schemeClr val="bg1"/>
                    </a:solidFill>
                    <a:latin typeface="微软雅黑"/>
                    <a:ea typeface="微软雅黑"/>
                  </a:rPr>
                  <a:t>University of Science and Technology of China</a:t>
                </a:r>
                <a:endParaRPr lang="zh-CN" sz="1000" b="1" dirty="0">
                  <a:solidFill>
                    <a:schemeClr val="bg1"/>
                  </a:solidFill>
                  <a:latin typeface="微软雅黑"/>
                  <a:ea typeface="微软雅黑"/>
                </a:endParaRPr>
              </a:p>
            </p:txBody>
          </p:sp>
          <p:sp>
            <p:nvSpPr>
              <p:cNvPr id="10" name="矩形 8"/>
              <p:cNvSpPr/>
              <p:nvPr/>
            </p:nvSpPr>
            <p:spPr>
              <a:xfrm>
                <a:off x="6155440" y="6570913"/>
                <a:ext cx="2998087" cy="306000"/>
              </a:xfrm>
              <a:prstGeom prst="rect">
                <a:avLst/>
              </a:prstGeom>
              <a:solidFill>
                <a:srgbClr val="CADCF7"/>
              </a:solidFill>
              <a:ln>
                <a:noFill/>
              </a:ln>
            </p:spPr>
            <p:txBody>
              <a:bodyPr anchor="ctr"/>
              <a:lstStyle/>
              <a:p>
                <a:pPr algn="ctr"/>
                <a:endParaRPr lang="zh-CN" sz="1800">
                  <a:solidFill>
                    <a:schemeClr val="lt1"/>
                  </a:solidFill>
                </a:endParaRPr>
              </a:p>
            </p:txBody>
          </p:sp>
        </p:grpSp>
      </p:grpSp>
      <p:sp>
        <p:nvSpPr>
          <p:cNvPr id="3" name="文本框 2">
            <a:extLst>
              <a:ext uri="{FF2B5EF4-FFF2-40B4-BE49-F238E27FC236}">
                <a16:creationId xmlns:a16="http://schemas.microsoft.com/office/drawing/2014/main" id="{19FAC6CA-D774-5249-B893-3A8FA6FF2215}"/>
              </a:ext>
            </a:extLst>
          </p:cNvPr>
          <p:cNvSpPr txBox="1"/>
          <p:nvPr/>
        </p:nvSpPr>
        <p:spPr>
          <a:xfrm>
            <a:off x="2019060" y="2153285"/>
            <a:ext cx="8744748" cy="1200329"/>
          </a:xfrm>
          <a:prstGeom prst="rect">
            <a:avLst/>
          </a:prstGeom>
          <a:noFill/>
        </p:spPr>
        <p:txBody>
          <a:bodyPr wrap="square" rtlCol="0">
            <a:spAutoFit/>
          </a:bodyPr>
          <a:lstStyle/>
          <a:p>
            <a:pPr algn="ctr"/>
            <a:r>
              <a:rPr kumimoji="1" lang="en-US" altLang="zh-CN" sz="3600" b="1" dirty="0">
                <a:latin typeface="Times New Roman" panose="02020603050405020304" pitchFamily="18" charset="0"/>
                <a:cs typeface="Times New Roman" panose="02020603050405020304" pitchFamily="18" charset="0"/>
              </a:rPr>
              <a:t>Revisiting the Solution of </a:t>
            </a:r>
          </a:p>
          <a:p>
            <a:pPr algn="ctr"/>
            <a:r>
              <a:rPr kumimoji="1" lang="en-US" altLang="zh-CN" sz="3600" b="1" dirty="0">
                <a:latin typeface="Times New Roman" panose="02020603050405020304" pitchFamily="18" charset="0"/>
                <a:cs typeface="Times New Roman" panose="02020603050405020304" pitchFamily="18" charset="0"/>
              </a:rPr>
              <a:t>Meta KDD Cup 2024 : CRAG</a:t>
            </a:r>
          </a:p>
        </p:txBody>
      </p:sp>
      <p:cxnSp>
        <p:nvCxnSpPr>
          <p:cNvPr id="31" name="直线连接符 30">
            <a:extLst>
              <a:ext uri="{FF2B5EF4-FFF2-40B4-BE49-F238E27FC236}">
                <a16:creationId xmlns:a16="http://schemas.microsoft.com/office/drawing/2014/main" id="{9686C401-6776-7744-B3E2-76D26AF7C9ED}"/>
              </a:ext>
            </a:extLst>
          </p:cNvPr>
          <p:cNvCxnSpPr>
            <a:cxnSpLocks/>
          </p:cNvCxnSpPr>
          <p:nvPr/>
        </p:nvCxnSpPr>
        <p:spPr>
          <a:xfrm>
            <a:off x="-1" y="1580902"/>
            <a:ext cx="1216692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03BD8410-6179-1B4D-8A6A-5C80E444BC95}"/>
              </a:ext>
            </a:extLst>
          </p:cNvPr>
          <p:cNvSpPr/>
          <p:nvPr/>
        </p:nvSpPr>
        <p:spPr>
          <a:xfrm>
            <a:off x="9533335" y="107129"/>
            <a:ext cx="2633588" cy="123441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8" name="文本框 17">
            <a:extLst>
              <a:ext uri="{FF2B5EF4-FFF2-40B4-BE49-F238E27FC236}">
                <a16:creationId xmlns:a16="http://schemas.microsoft.com/office/drawing/2014/main" id="{47324970-74B6-A24C-AA3A-CC606B970F47}"/>
              </a:ext>
            </a:extLst>
          </p:cNvPr>
          <p:cNvSpPr txBox="1"/>
          <p:nvPr/>
        </p:nvSpPr>
        <p:spPr>
          <a:xfrm>
            <a:off x="9188461" y="1079384"/>
            <a:ext cx="3259808" cy="415498"/>
          </a:xfrm>
          <a:prstGeom prst="rect">
            <a:avLst/>
          </a:prstGeom>
          <a:noFill/>
        </p:spPr>
        <p:txBody>
          <a:bodyPr wrap="square" rtlCol="0">
            <a:spAutoFit/>
          </a:bodyPr>
          <a:lstStyle/>
          <a:p>
            <a:pPr algn="ctr"/>
            <a:r>
              <a:rPr kumimoji="1" lang="zh-CN" altLang="en-US" sz="1200" b="1" dirty="0">
                <a:solidFill>
                  <a:schemeClr val="tx1">
                    <a:lumMod val="75000"/>
                    <a:lumOff val="25000"/>
                  </a:schemeClr>
                </a:solidFill>
                <a:latin typeface="Microsoft YaHei" panose="020B0503020204020204" pitchFamily="34" charset="-122"/>
                <a:ea typeface="Microsoft YaHei" panose="020B0503020204020204" pitchFamily="34" charset="-122"/>
              </a:rPr>
              <a:t>认知智能全国重点实验室</a:t>
            </a:r>
            <a:endParaRPr kumimoji="1" lang="en-US" altLang="zh-CN" sz="1200" b="1" dirty="0">
              <a:solidFill>
                <a:schemeClr val="tx1">
                  <a:lumMod val="75000"/>
                  <a:lumOff val="25000"/>
                </a:schemeClr>
              </a:solidFill>
              <a:latin typeface="Microsoft YaHei" panose="020B0503020204020204" pitchFamily="34" charset="-122"/>
              <a:ea typeface="Microsoft YaHei" panose="020B0503020204020204" pitchFamily="34" charset="-122"/>
            </a:endParaRPr>
          </a:p>
          <a:p>
            <a:pPr algn="ctr"/>
            <a:r>
              <a:rPr kumimoji="1" lang="zh-CN" altLang="en-US" sz="800" b="1" dirty="0">
                <a:solidFill>
                  <a:schemeClr val="tx1">
                    <a:lumMod val="75000"/>
                    <a:lumOff val="25000"/>
                  </a:schemeClr>
                </a:solidFill>
                <a:latin typeface="Microsoft YaHei" panose="020B0503020204020204" pitchFamily="34" charset="-122"/>
                <a:ea typeface="Microsoft YaHei" panose="020B0503020204020204" pitchFamily="34" charset="-122"/>
              </a:rPr>
              <a:t> </a:t>
            </a:r>
            <a:r>
              <a:rPr kumimoji="1" lang="en-US" altLang="zh-CN" sz="600" b="1" dirty="0">
                <a:solidFill>
                  <a:schemeClr val="tx1">
                    <a:lumMod val="75000"/>
                    <a:lumOff val="25000"/>
                  </a:schemeClr>
                </a:solidFill>
                <a:latin typeface="Microsoft YaHei" panose="020B0503020204020204" pitchFamily="34" charset="-122"/>
                <a:ea typeface="Microsoft YaHei" panose="020B0503020204020204" pitchFamily="34" charset="-122"/>
              </a:rPr>
              <a:t>STATE KEY LABORATORY OF COGNITIVE INTELLIGENCE</a:t>
            </a:r>
            <a:endParaRPr kumimoji="1" lang="en-US" altLang="zh-CN" sz="8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pic>
        <p:nvPicPr>
          <p:cNvPr id="20" name="图形 19">
            <a:extLst>
              <a:ext uri="{FF2B5EF4-FFF2-40B4-BE49-F238E27FC236}">
                <a16:creationId xmlns:a16="http://schemas.microsoft.com/office/drawing/2014/main" id="{1ECD3723-3CE4-FA43-AF2D-91E77D589A2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285695" y="271316"/>
            <a:ext cx="1128868" cy="800571"/>
          </a:xfrm>
          <a:prstGeom prst="rect">
            <a:avLst/>
          </a:prstGeom>
        </p:spPr>
      </p:pic>
      <p:pic>
        <p:nvPicPr>
          <p:cNvPr id="5" name="Picture 1">
            <a:extLst>
              <a:ext uri="{FF2B5EF4-FFF2-40B4-BE49-F238E27FC236}">
                <a16:creationId xmlns:a16="http://schemas.microsoft.com/office/drawing/2014/main" id="{F98498BE-97D5-E3CB-1DAB-F67C7FB8D34E}"/>
              </a:ext>
            </a:extLst>
          </p:cNvPr>
          <p:cNvPicPr>
            <a:picLocks noChangeAspect="1"/>
          </p:cNvPicPr>
          <p:nvPr/>
        </p:nvPicPr>
        <p:blipFill rotWithShape="1">
          <a:blip r:embed="rId6"/>
          <a:srcRect l="59197" t="14863" r="2316" b="19403"/>
          <a:stretch/>
        </p:blipFill>
        <p:spPr>
          <a:xfrm>
            <a:off x="4078051" y="-6587"/>
            <a:ext cx="3788187" cy="1458850"/>
          </a:xfrm>
          <a:prstGeom prst="rect">
            <a:avLst/>
          </a:prstGeom>
        </p:spPr>
      </p:pic>
      <p:pic>
        <p:nvPicPr>
          <p:cNvPr id="11" name="Picture 1">
            <a:extLst>
              <a:ext uri="{FF2B5EF4-FFF2-40B4-BE49-F238E27FC236}">
                <a16:creationId xmlns:a16="http://schemas.microsoft.com/office/drawing/2014/main" id="{4590E5FE-A60A-5FF1-ECB4-9296E1BF8905}"/>
              </a:ext>
            </a:extLst>
          </p:cNvPr>
          <p:cNvPicPr>
            <a:picLocks noChangeAspect="1"/>
          </p:cNvPicPr>
          <p:nvPr/>
        </p:nvPicPr>
        <p:blipFill rotWithShape="1">
          <a:blip r:embed="rId6"/>
          <a:srcRect l="59197" t="14863" r="2316" b="19403"/>
          <a:stretch/>
        </p:blipFill>
        <p:spPr>
          <a:xfrm>
            <a:off x="4041168" y="-57460"/>
            <a:ext cx="4164368" cy="1603718"/>
          </a:xfrm>
          <a:prstGeom prst="rect">
            <a:avLst/>
          </a:prstGeom>
        </p:spPr>
      </p:pic>
      <p:sp>
        <p:nvSpPr>
          <p:cNvPr id="4" name="文本框 3">
            <a:extLst>
              <a:ext uri="{FF2B5EF4-FFF2-40B4-BE49-F238E27FC236}">
                <a16:creationId xmlns:a16="http://schemas.microsoft.com/office/drawing/2014/main" id="{0A870DF9-E8D5-B1EB-9A6C-3CDD5E97D3F5}"/>
              </a:ext>
            </a:extLst>
          </p:cNvPr>
          <p:cNvSpPr txBox="1"/>
          <p:nvPr/>
        </p:nvSpPr>
        <p:spPr>
          <a:xfrm>
            <a:off x="1140643" y="3525641"/>
            <a:ext cx="10498134" cy="1877437"/>
          </a:xfrm>
          <a:prstGeom prst="rect">
            <a:avLst/>
          </a:prstGeom>
          <a:noFill/>
        </p:spPr>
        <p:txBody>
          <a:bodyPr wrap="square" rtlCol="0">
            <a:spAutoFit/>
          </a:bodyPr>
          <a:lstStyle/>
          <a:p>
            <a:pPr algn="ctr"/>
            <a:r>
              <a:rPr kumimoji="1" lang="en-US" altLang="zh-CN" sz="2400" dirty="0">
                <a:latin typeface="Times New Roman" panose="02020603050405020304" pitchFamily="18" charset="0"/>
                <a:cs typeface="Times New Roman" panose="02020603050405020304" pitchFamily="18" charset="0"/>
              </a:rPr>
              <a:t>Jie Ouyang, </a:t>
            </a:r>
            <a:r>
              <a:rPr kumimoji="1" lang="en-US" altLang="zh-CN" sz="2400" dirty="0" err="1">
                <a:latin typeface="Times New Roman" panose="02020603050405020304" pitchFamily="18" charset="0"/>
                <a:cs typeface="Times New Roman" panose="02020603050405020304" pitchFamily="18" charset="0"/>
              </a:rPr>
              <a:t>Yucong</a:t>
            </a:r>
            <a:r>
              <a:rPr kumimoji="1" lang="en-US" altLang="zh-CN" sz="2400" dirty="0">
                <a:latin typeface="Times New Roman" panose="02020603050405020304" pitchFamily="18" charset="0"/>
                <a:cs typeface="Times New Roman" panose="02020603050405020304" pitchFamily="18" charset="0"/>
              </a:rPr>
              <a:t> Luo, </a:t>
            </a:r>
            <a:r>
              <a:rPr kumimoji="1" lang="en-US" altLang="zh-CN" sz="2400" b="1" u="sng" dirty="0">
                <a:latin typeface="Times New Roman" panose="02020603050405020304" pitchFamily="18" charset="0"/>
                <a:cs typeface="Times New Roman" panose="02020603050405020304" pitchFamily="18" charset="0"/>
              </a:rPr>
              <a:t>Mingyue Cheng</a:t>
            </a:r>
            <a:r>
              <a:rPr kumimoji="1" lang="en-US" altLang="zh-CN" sz="2400" dirty="0">
                <a:latin typeface="Times New Roman" panose="02020603050405020304" pitchFamily="18" charset="0"/>
                <a:cs typeface="Times New Roman" panose="02020603050405020304" pitchFamily="18" charset="0"/>
              </a:rPr>
              <a:t>*, </a:t>
            </a:r>
            <a:r>
              <a:rPr kumimoji="1" lang="en-US" altLang="zh-CN" sz="2400" dirty="0" err="1">
                <a:latin typeface="Times New Roman" panose="02020603050405020304" pitchFamily="18" charset="0"/>
                <a:cs typeface="Times New Roman" panose="02020603050405020304" pitchFamily="18" charset="0"/>
              </a:rPr>
              <a:t>Daoyu</a:t>
            </a:r>
            <a:r>
              <a:rPr kumimoji="1" lang="en-US" altLang="zh-CN" sz="2400" dirty="0">
                <a:latin typeface="Times New Roman" panose="02020603050405020304" pitchFamily="18" charset="0"/>
                <a:cs typeface="Times New Roman" panose="02020603050405020304" pitchFamily="18" charset="0"/>
              </a:rPr>
              <a:t> Wang, </a:t>
            </a:r>
            <a:r>
              <a:rPr kumimoji="1" lang="en-US" altLang="zh-CN" sz="2400" dirty="0" err="1">
                <a:latin typeface="Times New Roman" panose="02020603050405020304" pitchFamily="18" charset="0"/>
                <a:cs typeface="Times New Roman" panose="02020603050405020304" pitchFamily="18" charset="0"/>
              </a:rPr>
              <a:t>Shuo</a:t>
            </a:r>
            <a:r>
              <a:rPr kumimoji="1" lang="en-US" altLang="zh-CN" sz="2400" dirty="0">
                <a:latin typeface="Times New Roman" panose="02020603050405020304" pitchFamily="18" charset="0"/>
                <a:cs typeface="Times New Roman" panose="02020603050405020304" pitchFamily="18" charset="0"/>
              </a:rPr>
              <a:t> Yu, </a:t>
            </a:r>
          </a:p>
          <a:p>
            <a:pPr algn="ctr"/>
            <a:r>
              <a:rPr kumimoji="1" lang="en-US" altLang="zh-CN" sz="2400" dirty="0">
                <a:latin typeface="Times New Roman" panose="02020603050405020304" pitchFamily="18" charset="0"/>
                <a:cs typeface="Times New Roman" panose="02020603050405020304" pitchFamily="18" charset="0"/>
              </a:rPr>
              <a:t>Qi Liu, and </a:t>
            </a:r>
            <a:r>
              <a:rPr kumimoji="1" lang="en-US" altLang="zh-CN" sz="2400" dirty="0" err="1">
                <a:latin typeface="Times New Roman" panose="02020603050405020304" pitchFamily="18" charset="0"/>
                <a:cs typeface="Times New Roman" panose="02020603050405020304" pitchFamily="18" charset="0"/>
              </a:rPr>
              <a:t>Enchong</a:t>
            </a:r>
            <a:r>
              <a:rPr kumimoji="1" lang="en-US" altLang="zh-CN" sz="2400" dirty="0">
                <a:latin typeface="Times New Roman" panose="02020603050405020304" pitchFamily="18" charset="0"/>
                <a:cs typeface="Times New Roman" panose="02020603050405020304" pitchFamily="18" charset="0"/>
              </a:rPr>
              <a:t> Chen</a:t>
            </a:r>
          </a:p>
          <a:p>
            <a:pPr algn="ctr"/>
            <a:endParaRPr kumimoji="1" lang="en-US" altLang="zh-CN" sz="2000" dirty="0">
              <a:latin typeface="Times New Roman" panose="02020603050405020304" pitchFamily="18" charset="0"/>
              <a:cs typeface="Times New Roman" panose="02020603050405020304" pitchFamily="18" charset="0"/>
            </a:endParaRPr>
          </a:p>
          <a:p>
            <a:pPr algn="ctr"/>
            <a:r>
              <a:rPr kumimoji="1" lang="en-US" altLang="zh-CN" sz="2400" dirty="0">
                <a:latin typeface="Times New Roman" panose="02020603050405020304" pitchFamily="18" charset="0"/>
                <a:cs typeface="Times New Roman" panose="02020603050405020304" pitchFamily="18" charset="0"/>
              </a:rPr>
              <a:t>State Key Laboratory of Cognitive Intelligence, University of Science </a:t>
            </a:r>
          </a:p>
          <a:p>
            <a:pPr algn="ctr"/>
            <a:r>
              <a:rPr kumimoji="1" lang="en-US" altLang="zh-CN" sz="2400" dirty="0">
                <a:latin typeface="Times New Roman" panose="02020603050405020304" pitchFamily="18" charset="0"/>
                <a:cs typeface="Times New Roman" panose="02020603050405020304" pitchFamily="18" charset="0"/>
              </a:rPr>
              <a:t>and Technology of China</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(USTC)</a:t>
            </a:r>
            <a:endParaRPr kumimoji="1" lang="zh-CN" altLang="en-US" sz="2400" dirty="0">
              <a:latin typeface="Times New Roman" panose="02020603050405020304" pitchFamily="18" charset="0"/>
              <a:cs typeface="Times New Roman" panose="02020603050405020304" pitchFamily="18" charset="0"/>
            </a:endParaRPr>
          </a:p>
        </p:txBody>
      </p:sp>
      <p:sp>
        <p:nvSpPr>
          <p:cNvPr id="23" name="文本框 22">
            <a:extLst>
              <a:ext uri="{FF2B5EF4-FFF2-40B4-BE49-F238E27FC236}">
                <a16:creationId xmlns:a16="http://schemas.microsoft.com/office/drawing/2014/main" id="{87598E51-A60E-D7A6-C2C7-BF7BEB3203FB}"/>
              </a:ext>
            </a:extLst>
          </p:cNvPr>
          <p:cNvSpPr txBox="1"/>
          <p:nvPr/>
        </p:nvSpPr>
        <p:spPr>
          <a:xfrm>
            <a:off x="3657196" y="5566033"/>
            <a:ext cx="4932311" cy="1261884"/>
          </a:xfrm>
          <a:prstGeom prst="rect">
            <a:avLst/>
          </a:prstGeom>
          <a:noFill/>
        </p:spPr>
        <p:txBody>
          <a:bodyPr wrap="square">
            <a:spAutoFit/>
          </a:bodyPr>
          <a:lstStyle/>
          <a:p>
            <a:pPr algn="ctr"/>
            <a:r>
              <a:rPr kumimoji="1" lang="en-US" altLang="zh-CN" sz="2400" dirty="0">
                <a:latin typeface="Times New Roman" panose="02020603050405020304" pitchFamily="18" charset="0"/>
                <a:cs typeface="Times New Roman" panose="02020603050405020304" pitchFamily="18" charset="0"/>
              </a:rPr>
              <a:t>Team APEX</a:t>
            </a:r>
          </a:p>
          <a:p>
            <a:pPr algn="ctr"/>
            <a:r>
              <a:rPr kumimoji="1" lang="en-US" altLang="zh-CN" sz="2400" dirty="0">
                <a:latin typeface="Times New Roman" panose="02020603050405020304" pitchFamily="18" charset="0"/>
                <a:cs typeface="Times New Roman" panose="02020603050405020304" pitchFamily="18" charset="0"/>
              </a:rPr>
              <a:t>   for Task 2&amp;3</a:t>
            </a:r>
          </a:p>
          <a:p>
            <a:endParaRPr lang="en-US" altLang="zh-CN" sz="2800" b="1" dirty="0"/>
          </a:p>
        </p:txBody>
      </p:sp>
      <p:sp>
        <p:nvSpPr>
          <p:cNvPr id="27" name="文本框 26">
            <a:extLst>
              <a:ext uri="{FF2B5EF4-FFF2-40B4-BE49-F238E27FC236}">
                <a16:creationId xmlns:a16="http://schemas.microsoft.com/office/drawing/2014/main" id="{1708D1F7-AC6E-5637-759F-B8369811900B}"/>
              </a:ext>
            </a:extLst>
          </p:cNvPr>
          <p:cNvSpPr txBox="1"/>
          <p:nvPr/>
        </p:nvSpPr>
        <p:spPr>
          <a:xfrm>
            <a:off x="4835047" y="5976999"/>
            <a:ext cx="995497" cy="523220"/>
          </a:xfrm>
          <a:prstGeom prst="rect">
            <a:avLst/>
          </a:prstGeom>
          <a:noFill/>
        </p:spPr>
        <p:txBody>
          <a:bodyPr wrap="square">
            <a:spAutoFit/>
          </a:bodyPr>
          <a:lstStyle/>
          <a:p>
            <a:r>
              <a:rPr lang="zh-CN" altLang="en-US" sz="2800" dirty="0"/>
              <a:t>🥈</a:t>
            </a:r>
          </a:p>
        </p:txBody>
      </p:sp>
      <p:pic>
        <p:nvPicPr>
          <p:cNvPr id="2" name="图片 1">
            <a:extLst>
              <a:ext uri="{FF2B5EF4-FFF2-40B4-BE49-F238E27FC236}">
                <a16:creationId xmlns:a16="http://schemas.microsoft.com/office/drawing/2014/main" id="{742F7CA0-4F38-7D3A-1D04-58BFA430589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50234" y="265207"/>
            <a:ext cx="1042016" cy="105597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5ABEA4B-FB0F-FE45-A7EE-4378183C230A}"/>
              </a:ext>
            </a:extLst>
          </p:cNvPr>
          <p:cNvSpPr txBox="1"/>
          <p:nvPr/>
        </p:nvSpPr>
        <p:spPr>
          <a:xfrm>
            <a:off x="789200" y="203839"/>
            <a:ext cx="10415420" cy="646331"/>
          </a:xfrm>
          <a:prstGeom prst="rect">
            <a:avLst/>
          </a:prstGeom>
          <a:noFill/>
        </p:spPr>
        <p:txBody>
          <a:bodyPr wrap="square" rtlCol="0">
            <a:spAutoFit/>
          </a:bodyPr>
          <a:lstStyle/>
          <a:p>
            <a:r>
              <a:rPr kumimoji="1" lang="en-US" altLang="zh-CN" sz="3600" b="1" dirty="0">
                <a:latin typeface="Times New Roman" panose="02020603050405020304" pitchFamily="18" charset="0"/>
                <a:cs typeface="Times New Roman" panose="02020603050405020304" pitchFamily="18" charset="0"/>
              </a:rPr>
              <a:t>Experiments</a:t>
            </a:r>
            <a:endParaRPr kumimoji="1" lang="en" altLang="zh-CN" sz="3600" b="1" dirty="0">
              <a:latin typeface="Times New Roman" panose="02020603050405020304" pitchFamily="18" charset="0"/>
              <a:cs typeface="Times New Roman" panose="02020603050405020304" pitchFamily="18" charset="0"/>
            </a:endParaRPr>
          </a:p>
        </p:txBody>
      </p:sp>
      <p:grpSp>
        <p:nvGrpSpPr>
          <p:cNvPr id="16" name="组合 15">
            <a:extLst>
              <a:ext uri="{FF2B5EF4-FFF2-40B4-BE49-F238E27FC236}">
                <a16:creationId xmlns:a16="http://schemas.microsoft.com/office/drawing/2014/main" id="{4E8995C7-00A7-E04B-B3A3-28B4781E5ED8}"/>
              </a:ext>
            </a:extLst>
          </p:cNvPr>
          <p:cNvGrpSpPr/>
          <p:nvPr/>
        </p:nvGrpSpPr>
        <p:grpSpPr>
          <a:xfrm>
            <a:off x="253811" y="275067"/>
            <a:ext cx="361951" cy="432000"/>
            <a:chOff x="620485" y="577906"/>
            <a:chExt cx="361951" cy="432000"/>
          </a:xfrm>
        </p:grpSpPr>
        <p:sp>
          <p:nvSpPr>
            <p:cNvPr id="17" name="矩形 16">
              <a:extLst>
                <a:ext uri="{FF2B5EF4-FFF2-40B4-BE49-F238E27FC236}">
                  <a16:creationId xmlns:a16="http://schemas.microsoft.com/office/drawing/2014/main" id="{A53440A8-0334-3F4E-A4C2-6B4227701A0C}"/>
                </a:ext>
              </a:extLst>
            </p:cNvPr>
            <p:cNvSpPr/>
            <p:nvPr userDrawn="1"/>
          </p:nvSpPr>
          <p:spPr>
            <a:xfrm>
              <a:off x="620485" y="721906"/>
              <a:ext cx="101601" cy="2880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50000"/>
                </a:lnSpc>
              </a:pPr>
              <a:endParaRPr lang="en-US">
                <a:ln w="0"/>
                <a:solidFill>
                  <a:schemeClr val="tx1"/>
                </a:solidFill>
                <a:effectLst>
                  <a:outerShdw blurRad="38100" dist="19050" dir="2700000" algn="tl" rotWithShape="0">
                    <a:schemeClr val="dk1">
                      <a:alpha val="40000"/>
                    </a:schemeClr>
                  </a:outerShdw>
                </a:effectLst>
              </a:endParaRPr>
            </a:p>
          </p:txBody>
        </p:sp>
        <p:sp>
          <p:nvSpPr>
            <p:cNvPr id="18" name="矩形 17">
              <a:extLst>
                <a:ext uri="{FF2B5EF4-FFF2-40B4-BE49-F238E27FC236}">
                  <a16:creationId xmlns:a16="http://schemas.microsoft.com/office/drawing/2014/main" id="{AB9A1694-0971-8E48-A68B-5E8BB15BBB68}"/>
                </a:ext>
              </a:extLst>
            </p:cNvPr>
            <p:cNvSpPr/>
            <p:nvPr userDrawn="1"/>
          </p:nvSpPr>
          <p:spPr>
            <a:xfrm>
              <a:off x="752428" y="577906"/>
              <a:ext cx="99833" cy="4320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50000"/>
                </a:lnSpc>
              </a:pPr>
              <a:endParaRPr lang="en-US">
                <a:ln w="0"/>
                <a:solidFill>
                  <a:schemeClr val="tx1"/>
                </a:solidFill>
                <a:effectLst>
                  <a:outerShdw blurRad="38100" dist="19050" dir="2700000" algn="tl" rotWithShape="0">
                    <a:schemeClr val="dk1">
                      <a:alpha val="40000"/>
                    </a:schemeClr>
                  </a:outerShdw>
                </a:effectLst>
              </a:endParaRPr>
            </a:p>
          </p:txBody>
        </p:sp>
        <p:sp>
          <p:nvSpPr>
            <p:cNvPr id="19" name="矩形 18">
              <a:extLst>
                <a:ext uri="{FF2B5EF4-FFF2-40B4-BE49-F238E27FC236}">
                  <a16:creationId xmlns:a16="http://schemas.microsoft.com/office/drawing/2014/main" id="{FCD2D055-F6A1-E14A-B37B-32E8976DF343}"/>
                </a:ext>
              </a:extLst>
            </p:cNvPr>
            <p:cNvSpPr/>
            <p:nvPr userDrawn="1"/>
          </p:nvSpPr>
          <p:spPr>
            <a:xfrm>
              <a:off x="882603" y="793906"/>
              <a:ext cx="99833" cy="2160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50000"/>
                </a:lnSpc>
              </a:pPr>
              <a:endParaRPr lang="en-US">
                <a:ln w="0"/>
                <a:solidFill>
                  <a:schemeClr val="tx1"/>
                </a:solidFill>
                <a:effectLst>
                  <a:outerShdw blurRad="38100" dist="19050" dir="2700000" algn="tl" rotWithShape="0">
                    <a:schemeClr val="dk1">
                      <a:alpha val="40000"/>
                    </a:schemeClr>
                  </a:outerShdw>
                </a:effectLst>
              </a:endParaRPr>
            </a:p>
          </p:txBody>
        </p:sp>
      </p:grpSp>
      <p:sp>
        <p:nvSpPr>
          <p:cNvPr id="3" name="文本框 2">
            <a:extLst>
              <a:ext uri="{FF2B5EF4-FFF2-40B4-BE49-F238E27FC236}">
                <a16:creationId xmlns:a16="http://schemas.microsoft.com/office/drawing/2014/main" id="{3D75C324-3ECF-1D40-8BDD-D25DEB6952B7}"/>
              </a:ext>
            </a:extLst>
          </p:cNvPr>
          <p:cNvSpPr txBox="1"/>
          <p:nvPr/>
        </p:nvSpPr>
        <p:spPr>
          <a:xfrm>
            <a:off x="751467" y="1558484"/>
            <a:ext cx="3419526" cy="461665"/>
          </a:xfrm>
          <a:prstGeom prst="rect">
            <a:avLst/>
          </a:prstGeom>
          <a:noFill/>
        </p:spPr>
        <p:txBody>
          <a:bodyPr wrap="none" rtlCol="0">
            <a:spAutoFit/>
          </a:bodyPr>
          <a:lstStyle/>
          <a:p>
            <a:pPr marL="457200" indent="-457200">
              <a:buFont typeface="Wingdings" pitchFamily="2" charset="2"/>
              <a:buChar char="Ø"/>
            </a:pPr>
            <a:r>
              <a:rPr kumimoji="1" lang="en-US" altLang="zh-CN" sz="2400" b="1" dirty="0">
                <a:latin typeface="Times New Roman" panose="02020603050405020304" pitchFamily="18" charset="0"/>
                <a:cs typeface="Times New Roman" panose="02020603050405020304" pitchFamily="18" charset="0"/>
              </a:rPr>
              <a:t>Overall</a:t>
            </a:r>
            <a:r>
              <a:rPr kumimoji="1" lang="zh-CN" altLang="en-US" sz="2400" b="1" dirty="0">
                <a:latin typeface="Times New Roman" panose="02020603050405020304" pitchFamily="18" charset="0"/>
                <a:cs typeface="Times New Roman" panose="02020603050405020304" pitchFamily="18" charset="0"/>
              </a:rPr>
              <a:t> </a:t>
            </a:r>
            <a:r>
              <a:rPr kumimoji="1" lang="en-US" altLang="zh-CN" sz="2400" b="1" dirty="0">
                <a:latin typeface="Times New Roman" panose="02020603050405020304" pitchFamily="18" charset="0"/>
                <a:cs typeface="Times New Roman" panose="02020603050405020304" pitchFamily="18" charset="0"/>
              </a:rPr>
              <a:t>Performance</a:t>
            </a:r>
          </a:p>
        </p:txBody>
      </p:sp>
      <p:sp>
        <p:nvSpPr>
          <p:cNvPr id="41" name="AutoShape 14">
            <a:extLst>
              <a:ext uri="{FF2B5EF4-FFF2-40B4-BE49-F238E27FC236}">
                <a16:creationId xmlns:a16="http://schemas.microsoft.com/office/drawing/2014/main" id="{58321DA7-6C20-7341-B879-D3D649C99B9F}"/>
              </a:ext>
            </a:extLst>
          </p:cNvPr>
          <p:cNvSpPr>
            <a:spLocks noChangeArrowheads="1"/>
          </p:cNvSpPr>
          <p:nvPr/>
        </p:nvSpPr>
        <p:spPr bwMode="gray">
          <a:xfrm rot="5400000">
            <a:off x="3561571" y="-1782003"/>
            <a:ext cx="5103297" cy="11194580"/>
          </a:xfrm>
          <a:prstGeom prst="roundRect">
            <a:avLst>
              <a:gd name="adj" fmla="val 9012"/>
            </a:avLst>
          </a:prstGeom>
          <a:noFill/>
          <a:ln w="9525" algn="ctr">
            <a:solidFill>
              <a:srgbClr val="0C5394"/>
            </a:solidFill>
            <a:prstDash val="dash"/>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defTabSz="914400" fontAlgn="base">
              <a:lnSpc>
                <a:spcPct val="100000"/>
              </a:lnSpc>
              <a:spcBef>
                <a:spcPct val="0"/>
              </a:spcBef>
              <a:spcAft>
                <a:spcPct val="0"/>
              </a:spcAft>
              <a:buNone/>
              <a:defRPr/>
            </a:pPr>
            <a:endParaRPr lang="zh-CN" altLang="en-US" sz="1600" kern="0">
              <a:solidFill>
                <a:prstClr val="black"/>
              </a:solidFill>
              <a:latin typeface="微软雅黑" panose="020B0503020204020204" pitchFamily="34" charset="-122"/>
              <a:ea typeface="微软雅黑" panose="020B0503020204020204" pitchFamily="34" charset="-122"/>
            </a:endParaRPr>
          </a:p>
        </p:txBody>
      </p:sp>
      <p:grpSp>
        <p:nvGrpSpPr>
          <p:cNvPr id="20" name="组合 6">
            <a:extLst>
              <a:ext uri="{FF2B5EF4-FFF2-40B4-BE49-F238E27FC236}">
                <a16:creationId xmlns:a16="http://schemas.microsoft.com/office/drawing/2014/main" id="{128E010E-D63C-964D-B1F5-178014275D25}"/>
              </a:ext>
            </a:extLst>
          </p:cNvPr>
          <p:cNvGrpSpPr/>
          <p:nvPr/>
        </p:nvGrpSpPr>
        <p:grpSpPr>
          <a:xfrm>
            <a:off x="-1" y="6551614"/>
            <a:ext cx="12202585" cy="306387"/>
            <a:chOff x="669" y="6570913"/>
            <a:chExt cx="9152858" cy="306000"/>
          </a:xfrm>
        </p:grpSpPr>
        <p:sp>
          <p:nvSpPr>
            <p:cNvPr id="21" name="矩形 5">
              <a:extLst>
                <a:ext uri="{FF2B5EF4-FFF2-40B4-BE49-F238E27FC236}">
                  <a16:creationId xmlns:a16="http://schemas.microsoft.com/office/drawing/2014/main" id="{3D0CA0DC-A201-C344-A55E-1FF5821DBAFC}"/>
                </a:ext>
              </a:extLst>
            </p:cNvPr>
            <p:cNvSpPr/>
            <p:nvPr/>
          </p:nvSpPr>
          <p:spPr>
            <a:xfrm>
              <a:off x="669" y="6570913"/>
              <a:ext cx="6154771" cy="306000"/>
            </a:xfrm>
            <a:prstGeom prst="rect">
              <a:avLst/>
            </a:prstGeom>
            <a:solidFill>
              <a:srgbClr val="134288"/>
            </a:solidFill>
            <a:ln>
              <a:noFill/>
            </a:ln>
          </p:spPr>
          <p:txBody>
            <a:bodyPr anchor="ctr"/>
            <a:lstStyle/>
            <a:p>
              <a:pPr algn="ctr"/>
              <a:endParaRPr lang="zh-CN" sz="1800">
                <a:solidFill>
                  <a:schemeClr val="lt1"/>
                </a:solidFill>
              </a:endParaRPr>
            </a:p>
          </p:txBody>
        </p:sp>
        <p:grpSp>
          <p:nvGrpSpPr>
            <p:cNvPr id="22" name="组合 8">
              <a:extLst>
                <a:ext uri="{FF2B5EF4-FFF2-40B4-BE49-F238E27FC236}">
                  <a16:creationId xmlns:a16="http://schemas.microsoft.com/office/drawing/2014/main" id="{09EF92E1-C894-644F-9ACC-7F4730D1C1AB}"/>
                </a:ext>
              </a:extLst>
            </p:cNvPr>
            <p:cNvGrpSpPr/>
            <p:nvPr/>
          </p:nvGrpSpPr>
          <p:grpSpPr>
            <a:xfrm>
              <a:off x="248846" y="6570913"/>
              <a:ext cx="8904681" cy="306000"/>
              <a:chOff x="248846" y="6570913"/>
              <a:chExt cx="8904681" cy="306000"/>
            </a:xfrm>
          </p:grpSpPr>
          <p:sp>
            <p:nvSpPr>
              <p:cNvPr id="23" name="文本框 10">
                <a:extLst>
                  <a:ext uri="{FF2B5EF4-FFF2-40B4-BE49-F238E27FC236}">
                    <a16:creationId xmlns:a16="http://schemas.microsoft.com/office/drawing/2014/main" id="{C25131F3-CC1B-FE40-934E-A8E8AAD003D3}"/>
                  </a:ext>
                </a:extLst>
              </p:cNvPr>
              <p:cNvSpPr txBox="1"/>
              <p:nvPr/>
            </p:nvSpPr>
            <p:spPr>
              <a:xfrm>
                <a:off x="248846" y="6600957"/>
                <a:ext cx="5405730" cy="245910"/>
              </a:xfrm>
              <a:prstGeom prst="rect">
                <a:avLst/>
              </a:prstGeom>
              <a:noFill/>
              <a:ln>
                <a:noFill/>
              </a:ln>
            </p:spPr>
            <p:txBody>
              <a:bodyPr wrap="squar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sz="1000" b="1" dirty="0">
                    <a:solidFill>
                      <a:schemeClr val="bg1"/>
                    </a:solidFill>
                    <a:latin typeface="微软雅黑"/>
                    <a:ea typeface="微软雅黑"/>
                  </a:rPr>
                  <a:t>State Key Laboratory of Cognitive Intelligence</a:t>
                </a:r>
                <a:r>
                  <a:rPr lang="zh-CN" altLang="en-US" sz="1000" b="1" dirty="0">
                    <a:solidFill>
                      <a:schemeClr val="bg1"/>
                    </a:solidFill>
                    <a:latin typeface="微软雅黑"/>
                    <a:ea typeface="微软雅黑"/>
                  </a:rPr>
                  <a:t>，</a:t>
                </a:r>
                <a:r>
                  <a:rPr lang="en" altLang="zh-CN" sz="1000" b="1" dirty="0">
                    <a:solidFill>
                      <a:schemeClr val="bg1"/>
                    </a:solidFill>
                    <a:latin typeface="微软雅黑"/>
                    <a:ea typeface="微软雅黑"/>
                  </a:rPr>
                  <a:t>University of Science and Technology of China</a:t>
                </a:r>
                <a:endParaRPr lang="zh-CN" sz="1000" b="1" dirty="0">
                  <a:solidFill>
                    <a:schemeClr val="bg1"/>
                  </a:solidFill>
                  <a:latin typeface="微软雅黑"/>
                  <a:ea typeface="微软雅黑"/>
                </a:endParaRPr>
              </a:p>
            </p:txBody>
          </p:sp>
          <p:sp>
            <p:nvSpPr>
              <p:cNvPr id="24" name="矩形 8">
                <a:extLst>
                  <a:ext uri="{FF2B5EF4-FFF2-40B4-BE49-F238E27FC236}">
                    <a16:creationId xmlns:a16="http://schemas.microsoft.com/office/drawing/2014/main" id="{D3E4560A-1D0E-F54E-83B6-B9DC1C9E8950}"/>
                  </a:ext>
                </a:extLst>
              </p:cNvPr>
              <p:cNvSpPr/>
              <p:nvPr/>
            </p:nvSpPr>
            <p:spPr>
              <a:xfrm>
                <a:off x="6155440" y="6570913"/>
                <a:ext cx="2998087" cy="306000"/>
              </a:xfrm>
              <a:prstGeom prst="rect">
                <a:avLst/>
              </a:prstGeom>
              <a:solidFill>
                <a:srgbClr val="CADCF7"/>
              </a:solidFill>
              <a:ln>
                <a:noFill/>
              </a:ln>
            </p:spPr>
            <p:txBody>
              <a:bodyPr anchor="ctr"/>
              <a:lstStyle/>
              <a:p>
                <a:pPr algn="ctr"/>
                <a:endParaRPr lang="zh-CN" sz="1800">
                  <a:solidFill>
                    <a:schemeClr val="lt1"/>
                  </a:solidFill>
                </a:endParaRPr>
              </a:p>
            </p:txBody>
          </p:sp>
        </p:grpSp>
      </p:grpSp>
      <p:pic>
        <p:nvPicPr>
          <p:cNvPr id="6" name="图片 5">
            <a:extLst>
              <a:ext uri="{FF2B5EF4-FFF2-40B4-BE49-F238E27FC236}">
                <a16:creationId xmlns:a16="http://schemas.microsoft.com/office/drawing/2014/main" id="{D4AE1634-1427-A9A6-655F-D030A679BDA1}"/>
              </a:ext>
            </a:extLst>
          </p:cNvPr>
          <p:cNvPicPr>
            <a:picLocks noChangeAspect="1"/>
          </p:cNvPicPr>
          <p:nvPr/>
        </p:nvPicPr>
        <p:blipFill>
          <a:blip r:embed="rId3"/>
          <a:stretch>
            <a:fillRect/>
          </a:stretch>
        </p:blipFill>
        <p:spPr>
          <a:xfrm>
            <a:off x="992543" y="2402841"/>
            <a:ext cx="10437277" cy="2980135"/>
          </a:xfrm>
          <a:prstGeom prst="rect">
            <a:avLst/>
          </a:prstGeom>
        </p:spPr>
      </p:pic>
      <p:sp>
        <p:nvSpPr>
          <p:cNvPr id="4" name="圆角矩形 3">
            <a:extLst>
              <a:ext uri="{FF2B5EF4-FFF2-40B4-BE49-F238E27FC236}">
                <a16:creationId xmlns:a16="http://schemas.microsoft.com/office/drawing/2014/main" id="{6F1B2A23-A608-F62A-8510-2B6E9A4152A0}"/>
              </a:ext>
            </a:extLst>
          </p:cNvPr>
          <p:cNvSpPr/>
          <p:nvPr/>
        </p:nvSpPr>
        <p:spPr>
          <a:xfrm>
            <a:off x="4719708" y="1047638"/>
            <a:ext cx="2717411" cy="431999"/>
          </a:xfrm>
          <a:prstGeom prst="roundRect">
            <a:avLst>
              <a:gd name="adj" fmla="val 16761"/>
            </a:avLst>
          </a:prstGeom>
          <a:solidFill>
            <a:srgbClr val="C9D9E7"/>
          </a:solidFill>
          <a:ln w="19050">
            <a:no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sz="1600" b="1" dirty="0">
                <a:solidFill>
                  <a:schemeClr val="tx1"/>
                </a:solidFill>
              </a:rPr>
              <a:t>Experimental</a:t>
            </a:r>
            <a:r>
              <a:rPr kumimoji="1" lang="zh-CN" altLang="en-US" sz="1600" b="1" dirty="0">
                <a:solidFill>
                  <a:schemeClr val="tx1"/>
                </a:solidFill>
              </a:rPr>
              <a:t> </a:t>
            </a:r>
            <a:r>
              <a:rPr kumimoji="1" lang="en-US" altLang="zh-CN" sz="1600" b="1" dirty="0">
                <a:solidFill>
                  <a:schemeClr val="tx1"/>
                </a:solidFill>
              </a:rPr>
              <a:t>Results</a:t>
            </a:r>
            <a:endParaRPr kumimoji="1" lang="zh-CN" altLang="en-US" sz="1600" b="1" dirty="0">
              <a:solidFill>
                <a:schemeClr val="tx1"/>
              </a:solidFill>
            </a:endParaRPr>
          </a:p>
        </p:txBody>
      </p:sp>
      <p:sp>
        <p:nvSpPr>
          <p:cNvPr id="5" name="矩形 4">
            <a:extLst>
              <a:ext uri="{FF2B5EF4-FFF2-40B4-BE49-F238E27FC236}">
                <a16:creationId xmlns:a16="http://schemas.microsoft.com/office/drawing/2014/main" id="{DA785DE5-648C-63D5-9E38-5014B8EBA12C}"/>
              </a:ext>
            </a:extLst>
          </p:cNvPr>
          <p:cNvSpPr/>
          <p:nvPr/>
        </p:nvSpPr>
        <p:spPr>
          <a:xfrm>
            <a:off x="1393374" y="4694790"/>
            <a:ext cx="9635613" cy="526140"/>
          </a:xfrm>
          <a:prstGeom prst="rect">
            <a:avLst/>
          </a:prstGeom>
          <a:solidFill>
            <a:srgbClr val="C00000">
              <a:alpha val="1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C00000"/>
              </a:solidFill>
            </a:endParaRPr>
          </a:p>
        </p:txBody>
      </p:sp>
    </p:spTree>
    <p:extLst>
      <p:ext uri="{BB962C8B-B14F-4D97-AF65-F5344CB8AC3E}">
        <p14:creationId xmlns:p14="http://schemas.microsoft.com/office/powerpoint/2010/main" val="3614783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5ABEA4B-FB0F-FE45-A7EE-4378183C230A}"/>
              </a:ext>
            </a:extLst>
          </p:cNvPr>
          <p:cNvSpPr txBox="1"/>
          <p:nvPr/>
        </p:nvSpPr>
        <p:spPr>
          <a:xfrm>
            <a:off x="789200" y="203839"/>
            <a:ext cx="10415420" cy="646331"/>
          </a:xfrm>
          <a:prstGeom prst="rect">
            <a:avLst/>
          </a:prstGeom>
          <a:noFill/>
        </p:spPr>
        <p:txBody>
          <a:bodyPr wrap="square" rtlCol="0">
            <a:spAutoFit/>
          </a:bodyPr>
          <a:lstStyle/>
          <a:p>
            <a:r>
              <a:rPr kumimoji="1" lang="en-US" altLang="zh-CN" sz="3600" b="1" dirty="0">
                <a:latin typeface="Times New Roman" panose="02020603050405020304" pitchFamily="18" charset="0"/>
                <a:cs typeface="Times New Roman" panose="02020603050405020304" pitchFamily="18" charset="0"/>
              </a:rPr>
              <a:t>Experiments</a:t>
            </a:r>
            <a:endParaRPr kumimoji="1" lang="en" altLang="zh-CN" sz="3600" b="1" dirty="0">
              <a:latin typeface="Times New Roman" panose="02020603050405020304" pitchFamily="18" charset="0"/>
              <a:cs typeface="Times New Roman" panose="02020603050405020304" pitchFamily="18" charset="0"/>
            </a:endParaRPr>
          </a:p>
        </p:txBody>
      </p:sp>
      <p:grpSp>
        <p:nvGrpSpPr>
          <p:cNvPr id="16" name="组合 15">
            <a:extLst>
              <a:ext uri="{FF2B5EF4-FFF2-40B4-BE49-F238E27FC236}">
                <a16:creationId xmlns:a16="http://schemas.microsoft.com/office/drawing/2014/main" id="{4E8995C7-00A7-E04B-B3A3-28B4781E5ED8}"/>
              </a:ext>
            </a:extLst>
          </p:cNvPr>
          <p:cNvGrpSpPr/>
          <p:nvPr/>
        </p:nvGrpSpPr>
        <p:grpSpPr>
          <a:xfrm>
            <a:off x="253811" y="275067"/>
            <a:ext cx="361951" cy="432000"/>
            <a:chOff x="620485" y="577906"/>
            <a:chExt cx="361951" cy="432000"/>
          </a:xfrm>
        </p:grpSpPr>
        <p:sp>
          <p:nvSpPr>
            <p:cNvPr id="17" name="矩形 16">
              <a:extLst>
                <a:ext uri="{FF2B5EF4-FFF2-40B4-BE49-F238E27FC236}">
                  <a16:creationId xmlns:a16="http://schemas.microsoft.com/office/drawing/2014/main" id="{A53440A8-0334-3F4E-A4C2-6B4227701A0C}"/>
                </a:ext>
              </a:extLst>
            </p:cNvPr>
            <p:cNvSpPr/>
            <p:nvPr userDrawn="1"/>
          </p:nvSpPr>
          <p:spPr>
            <a:xfrm>
              <a:off x="620485" y="721906"/>
              <a:ext cx="101601" cy="2880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50000"/>
                </a:lnSpc>
              </a:pPr>
              <a:endParaRPr lang="en-US">
                <a:ln w="0"/>
                <a:solidFill>
                  <a:schemeClr val="tx1"/>
                </a:solidFill>
                <a:effectLst>
                  <a:outerShdw blurRad="38100" dist="19050" dir="2700000" algn="tl" rotWithShape="0">
                    <a:schemeClr val="dk1">
                      <a:alpha val="40000"/>
                    </a:schemeClr>
                  </a:outerShdw>
                </a:effectLst>
              </a:endParaRPr>
            </a:p>
          </p:txBody>
        </p:sp>
        <p:sp>
          <p:nvSpPr>
            <p:cNvPr id="18" name="矩形 17">
              <a:extLst>
                <a:ext uri="{FF2B5EF4-FFF2-40B4-BE49-F238E27FC236}">
                  <a16:creationId xmlns:a16="http://schemas.microsoft.com/office/drawing/2014/main" id="{AB9A1694-0971-8E48-A68B-5E8BB15BBB68}"/>
                </a:ext>
              </a:extLst>
            </p:cNvPr>
            <p:cNvSpPr/>
            <p:nvPr userDrawn="1"/>
          </p:nvSpPr>
          <p:spPr>
            <a:xfrm>
              <a:off x="752428" y="577906"/>
              <a:ext cx="99833" cy="4320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50000"/>
                </a:lnSpc>
              </a:pPr>
              <a:endParaRPr lang="en-US">
                <a:ln w="0"/>
                <a:solidFill>
                  <a:schemeClr val="tx1"/>
                </a:solidFill>
                <a:effectLst>
                  <a:outerShdw blurRad="38100" dist="19050" dir="2700000" algn="tl" rotWithShape="0">
                    <a:schemeClr val="dk1">
                      <a:alpha val="40000"/>
                    </a:schemeClr>
                  </a:outerShdw>
                </a:effectLst>
              </a:endParaRPr>
            </a:p>
          </p:txBody>
        </p:sp>
        <p:sp>
          <p:nvSpPr>
            <p:cNvPr id="19" name="矩形 18">
              <a:extLst>
                <a:ext uri="{FF2B5EF4-FFF2-40B4-BE49-F238E27FC236}">
                  <a16:creationId xmlns:a16="http://schemas.microsoft.com/office/drawing/2014/main" id="{FCD2D055-F6A1-E14A-B37B-32E8976DF343}"/>
                </a:ext>
              </a:extLst>
            </p:cNvPr>
            <p:cNvSpPr/>
            <p:nvPr userDrawn="1"/>
          </p:nvSpPr>
          <p:spPr>
            <a:xfrm>
              <a:off x="882603" y="793906"/>
              <a:ext cx="99833" cy="2160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50000"/>
                </a:lnSpc>
              </a:pPr>
              <a:endParaRPr lang="en-US">
                <a:ln w="0"/>
                <a:solidFill>
                  <a:schemeClr val="tx1"/>
                </a:solidFill>
                <a:effectLst>
                  <a:outerShdw blurRad="38100" dist="19050" dir="2700000" algn="tl" rotWithShape="0">
                    <a:schemeClr val="dk1">
                      <a:alpha val="40000"/>
                    </a:schemeClr>
                  </a:outerShdw>
                </a:effectLst>
              </a:endParaRPr>
            </a:p>
          </p:txBody>
        </p:sp>
      </p:grpSp>
      <p:sp>
        <p:nvSpPr>
          <p:cNvPr id="41" name="AutoShape 14">
            <a:extLst>
              <a:ext uri="{FF2B5EF4-FFF2-40B4-BE49-F238E27FC236}">
                <a16:creationId xmlns:a16="http://schemas.microsoft.com/office/drawing/2014/main" id="{58321DA7-6C20-7341-B879-D3D649C99B9F}"/>
              </a:ext>
            </a:extLst>
          </p:cNvPr>
          <p:cNvSpPr>
            <a:spLocks noChangeArrowheads="1"/>
          </p:cNvSpPr>
          <p:nvPr/>
        </p:nvSpPr>
        <p:spPr bwMode="gray">
          <a:xfrm rot="5400000">
            <a:off x="3561571" y="-1782003"/>
            <a:ext cx="5103297" cy="11194580"/>
          </a:xfrm>
          <a:prstGeom prst="roundRect">
            <a:avLst>
              <a:gd name="adj" fmla="val 9012"/>
            </a:avLst>
          </a:prstGeom>
          <a:noFill/>
          <a:ln w="9525" algn="ctr">
            <a:solidFill>
              <a:srgbClr val="0C5394"/>
            </a:solidFill>
            <a:prstDash val="dash"/>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defTabSz="914400" fontAlgn="base">
              <a:lnSpc>
                <a:spcPct val="100000"/>
              </a:lnSpc>
              <a:spcBef>
                <a:spcPct val="0"/>
              </a:spcBef>
              <a:spcAft>
                <a:spcPct val="0"/>
              </a:spcAft>
              <a:buNone/>
              <a:defRPr/>
            </a:pPr>
            <a:endParaRPr lang="zh-CN" altLang="en-US" sz="1600" kern="0">
              <a:solidFill>
                <a:prstClr val="black"/>
              </a:solidFill>
              <a:latin typeface="微软雅黑" panose="020B0503020204020204" pitchFamily="34" charset="-122"/>
              <a:ea typeface="微软雅黑" panose="020B0503020204020204" pitchFamily="34" charset="-122"/>
            </a:endParaRPr>
          </a:p>
        </p:txBody>
      </p:sp>
      <p:grpSp>
        <p:nvGrpSpPr>
          <p:cNvPr id="20" name="组合 6">
            <a:extLst>
              <a:ext uri="{FF2B5EF4-FFF2-40B4-BE49-F238E27FC236}">
                <a16:creationId xmlns:a16="http://schemas.microsoft.com/office/drawing/2014/main" id="{128E010E-D63C-964D-B1F5-178014275D25}"/>
              </a:ext>
            </a:extLst>
          </p:cNvPr>
          <p:cNvGrpSpPr/>
          <p:nvPr/>
        </p:nvGrpSpPr>
        <p:grpSpPr>
          <a:xfrm>
            <a:off x="-1" y="6551614"/>
            <a:ext cx="12202585" cy="306387"/>
            <a:chOff x="669" y="6570913"/>
            <a:chExt cx="9152858" cy="306000"/>
          </a:xfrm>
        </p:grpSpPr>
        <p:sp>
          <p:nvSpPr>
            <p:cNvPr id="21" name="矩形 5">
              <a:extLst>
                <a:ext uri="{FF2B5EF4-FFF2-40B4-BE49-F238E27FC236}">
                  <a16:creationId xmlns:a16="http://schemas.microsoft.com/office/drawing/2014/main" id="{3D0CA0DC-A201-C344-A55E-1FF5821DBAFC}"/>
                </a:ext>
              </a:extLst>
            </p:cNvPr>
            <p:cNvSpPr/>
            <p:nvPr/>
          </p:nvSpPr>
          <p:spPr>
            <a:xfrm>
              <a:off x="669" y="6570913"/>
              <a:ext cx="6154771" cy="306000"/>
            </a:xfrm>
            <a:prstGeom prst="rect">
              <a:avLst/>
            </a:prstGeom>
            <a:solidFill>
              <a:srgbClr val="134288"/>
            </a:solidFill>
            <a:ln>
              <a:noFill/>
            </a:ln>
          </p:spPr>
          <p:txBody>
            <a:bodyPr anchor="ctr"/>
            <a:lstStyle/>
            <a:p>
              <a:pPr algn="ctr"/>
              <a:endParaRPr lang="zh-CN" sz="1800">
                <a:solidFill>
                  <a:schemeClr val="lt1"/>
                </a:solidFill>
              </a:endParaRPr>
            </a:p>
          </p:txBody>
        </p:sp>
        <p:grpSp>
          <p:nvGrpSpPr>
            <p:cNvPr id="22" name="组合 8">
              <a:extLst>
                <a:ext uri="{FF2B5EF4-FFF2-40B4-BE49-F238E27FC236}">
                  <a16:creationId xmlns:a16="http://schemas.microsoft.com/office/drawing/2014/main" id="{09EF92E1-C894-644F-9ACC-7F4730D1C1AB}"/>
                </a:ext>
              </a:extLst>
            </p:cNvPr>
            <p:cNvGrpSpPr/>
            <p:nvPr/>
          </p:nvGrpSpPr>
          <p:grpSpPr>
            <a:xfrm>
              <a:off x="248846" y="6570913"/>
              <a:ext cx="8904681" cy="306000"/>
              <a:chOff x="248846" y="6570913"/>
              <a:chExt cx="8904681" cy="306000"/>
            </a:xfrm>
          </p:grpSpPr>
          <p:sp>
            <p:nvSpPr>
              <p:cNvPr id="23" name="文本框 10">
                <a:extLst>
                  <a:ext uri="{FF2B5EF4-FFF2-40B4-BE49-F238E27FC236}">
                    <a16:creationId xmlns:a16="http://schemas.microsoft.com/office/drawing/2014/main" id="{C25131F3-CC1B-FE40-934E-A8E8AAD003D3}"/>
                  </a:ext>
                </a:extLst>
              </p:cNvPr>
              <p:cNvSpPr txBox="1"/>
              <p:nvPr/>
            </p:nvSpPr>
            <p:spPr>
              <a:xfrm>
                <a:off x="248846" y="6600957"/>
                <a:ext cx="5405730" cy="245910"/>
              </a:xfrm>
              <a:prstGeom prst="rect">
                <a:avLst/>
              </a:prstGeom>
              <a:noFill/>
              <a:ln>
                <a:noFill/>
              </a:ln>
            </p:spPr>
            <p:txBody>
              <a:bodyPr wrap="squar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sz="1000" b="1" dirty="0">
                    <a:solidFill>
                      <a:schemeClr val="bg1"/>
                    </a:solidFill>
                    <a:latin typeface="微软雅黑"/>
                    <a:ea typeface="微软雅黑"/>
                  </a:rPr>
                  <a:t>State Key Laboratory of Cognitive Intelligence</a:t>
                </a:r>
                <a:r>
                  <a:rPr lang="zh-CN" altLang="en-US" sz="1000" b="1" dirty="0">
                    <a:solidFill>
                      <a:schemeClr val="bg1"/>
                    </a:solidFill>
                    <a:latin typeface="微软雅黑"/>
                    <a:ea typeface="微软雅黑"/>
                  </a:rPr>
                  <a:t>，</a:t>
                </a:r>
                <a:r>
                  <a:rPr lang="en" altLang="zh-CN" sz="1000" b="1" dirty="0">
                    <a:solidFill>
                      <a:schemeClr val="bg1"/>
                    </a:solidFill>
                    <a:latin typeface="微软雅黑"/>
                    <a:ea typeface="微软雅黑"/>
                  </a:rPr>
                  <a:t>University of Science and Technology of China</a:t>
                </a:r>
                <a:endParaRPr lang="zh-CN" sz="1000" b="1" dirty="0">
                  <a:solidFill>
                    <a:schemeClr val="bg1"/>
                  </a:solidFill>
                  <a:latin typeface="微软雅黑"/>
                  <a:ea typeface="微软雅黑"/>
                </a:endParaRPr>
              </a:p>
            </p:txBody>
          </p:sp>
          <p:sp>
            <p:nvSpPr>
              <p:cNvPr id="24" name="矩形 8">
                <a:extLst>
                  <a:ext uri="{FF2B5EF4-FFF2-40B4-BE49-F238E27FC236}">
                    <a16:creationId xmlns:a16="http://schemas.microsoft.com/office/drawing/2014/main" id="{D3E4560A-1D0E-F54E-83B6-B9DC1C9E8950}"/>
                  </a:ext>
                </a:extLst>
              </p:cNvPr>
              <p:cNvSpPr/>
              <p:nvPr/>
            </p:nvSpPr>
            <p:spPr>
              <a:xfrm>
                <a:off x="6155440" y="6570913"/>
                <a:ext cx="2998087" cy="306000"/>
              </a:xfrm>
              <a:prstGeom prst="rect">
                <a:avLst/>
              </a:prstGeom>
              <a:solidFill>
                <a:srgbClr val="CADCF7"/>
              </a:solidFill>
              <a:ln>
                <a:noFill/>
              </a:ln>
            </p:spPr>
            <p:txBody>
              <a:bodyPr anchor="ctr"/>
              <a:lstStyle/>
              <a:p>
                <a:pPr algn="ctr"/>
                <a:endParaRPr lang="zh-CN" sz="1800">
                  <a:solidFill>
                    <a:schemeClr val="lt1"/>
                  </a:solidFill>
                </a:endParaRPr>
              </a:p>
            </p:txBody>
          </p:sp>
        </p:grpSp>
      </p:grpSp>
      <p:sp>
        <p:nvSpPr>
          <p:cNvPr id="4" name="文本框 3">
            <a:extLst>
              <a:ext uri="{FF2B5EF4-FFF2-40B4-BE49-F238E27FC236}">
                <a16:creationId xmlns:a16="http://schemas.microsoft.com/office/drawing/2014/main" id="{55324773-1299-86B8-8834-9D17AC380175}"/>
              </a:ext>
            </a:extLst>
          </p:cNvPr>
          <p:cNvSpPr txBox="1"/>
          <p:nvPr/>
        </p:nvSpPr>
        <p:spPr>
          <a:xfrm>
            <a:off x="751467" y="1558484"/>
            <a:ext cx="5336782" cy="461665"/>
          </a:xfrm>
          <a:prstGeom prst="rect">
            <a:avLst/>
          </a:prstGeom>
          <a:noFill/>
        </p:spPr>
        <p:txBody>
          <a:bodyPr wrap="none" rtlCol="0">
            <a:spAutoFit/>
          </a:bodyPr>
          <a:lstStyle/>
          <a:p>
            <a:pPr marL="457200" indent="-457200">
              <a:buFont typeface="Wingdings" pitchFamily="2" charset="2"/>
              <a:buChar char="Ø"/>
            </a:pPr>
            <a:r>
              <a:rPr kumimoji="1" lang="en-US" altLang="zh-CN" sz="2400" b="1" dirty="0">
                <a:latin typeface="Times New Roman" panose="02020603050405020304" pitchFamily="18" charset="0"/>
                <a:cs typeface="Times New Roman" panose="02020603050405020304" pitchFamily="18" charset="0"/>
              </a:rPr>
              <a:t>Ablation</a:t>
            </a:r>
            <a:r>
              <a:rPr kumimoji="1" lang="zh-CN" altLang="en-US" sz="2400" b="1" dirty="0">
                <a:latin typeface="Times New Roman" panose="02020603050405020304" pitchFamily="18" charset="0"/>
                <a:cs typeface="Times New Roman" panose="02020603050405020304" pitchFamily="18" charset="0"/>
              </a:rPr>
              <a:t> </a:t>
            </a:r>
            <a:r>
              <a:rPr kumimoji="1" lang="en-US" altLang="zh-CN" sz="2400" b="1" dirty="0">
                <a:latin typeface="Times New Roman" panose="02020603050405020304" pitchFamily="18" charset="0"/>
                <a:cs typeface="Times New Roman" panose="02020603050405020304" pitchFamily="18" charset="0"/>
              </a:rPr>
              <a:t>Study</a:t>
            </a:r>
            <a:r>
              <a:rPr kumimoji="1" lang="zh-CN" altLang="en-US" sz="2400" b="1" dirty="0">
                <a:latin typeface="Times New Roman" panose="02020603050405020304" pitchFamily="18" charset="0"/>
                <a:cs typeface="Times New Roman" panose="02020603050405020304" pitchFamily="18" charset="0"/>
              </a:rPr>
              <a:t> </a:t>
            </a:r>
            <a:r>
              <a:rPr kumimoji="1" lang="en-US" altLang="zh-CN" sz="2400" b="1" dirty="0">
                <a:latin typeface="Times New Roman" panose="02020603050405020304" pitchFamily="18" charset="0"/>
                <a:cs typeface="Times New Roman" panose="02020603050405020304" pitchFamily="18" charset="0"/>
              </a:rPr>
              <a:t>for</a:t>
            </a:r>
            <a:r>
              <a:rPr kumimoji="1" lang="zh-CN" altLang="en-US" sz="2400" b="1" dirty="0">
                <a:latin typeface="Times New Roman" panose="02020603050405020304" pitchFamily="18" charset="0"/>
                <a:cs typeface="Times New Roman" panose="02020603050405020304" pitchFamily="18" charset="0"/>
              </a:rPr>
              <a:t> </a:t>
            </a:r>
            <a:r>
              <a:rPr kumimoji="1" lang="en-US" altLang="zh-CN" sz="2400" b="1" dirty="0">
                <a:latin typeface="Times New Roman" panose="02020603050405020304" pitchFamily="18" charset="0"/>
                <a:cs typeface="Times New Roman" panose="02020603050405020304" pitchFamily="18" charset="0"/>
              </a:rPr>
              <a:t>Major</a:t>
            </a:r>
            <a:r>
              <a:rPr kumimoji="1" lang="zh-CN" altLang="en-US" sz="2400" b="1" dirty="0">
                <a:latin typeface="Times New Roman" panose="02020603050405020304" pitchFamily="18" charset="0"/>
                <a:cs typeface="Times New Roman" panose="02020603050405020304" pitchFamily="18" charset="0"/>
              </a:rPr>
              <a:t> </a:t>
            </a:r>
            <a:r>
              <a:rPr kumimoji="1" lang="en-US" altLang="zh-CN" sz="2400" b="1" dirty="0">
                <a:latin typeface="Times New Roman" panose="02020603050405020304" pitchFamily="18" charset="0"/>
                <a:cs typeface="Times New Roman" panose="02020603050405020304" pitchFamily="18" charset="0"/>
              </a:rPr>
              <a:t>Strategies</a:t>
            </a:r>
          </a:p>
        </p:txBody>
      </p:sp>
      <p:pic>
        <p:nvPicPr>
          <p:cNvPr id="5" name="图片 4">
            <a:extLst>
              <a:ext uri="{FF2B5EF4-FFF2-40B4-BE49-F238E27FC236}">
                <a16:creationId xmlns:a16="http://schemas.microsoft.com/office/drawing/2014/main" id="{3FE05027-CF83-070C-7A00-25D001D460F3}"/>
              </a:ext>
            </a:extLst>
          </p:cNvPr>
          <p:cNvPicPr>
            <a:picLocks noChangeAspect="1"/>
          </p:cNvPicPr>
          <p:nvPr/>
        </p:nvPicPr>
        <p:blipFill>
          <a:blip r:embed="rId3"/>
          <a:stretch>
            <a:fillRect/>
          </a:stretch>
        </p:blipFill>
        <p:spPr>
          <a:xfrm>
            <a:off x="235145" y="2143024"/>
            <a:ext cx="11756147" cy="3560524"/>
          </a:xfrm>
          <a:prstGeom prst="rect">
            <a:avLst/>
          </a:prstGeom>
        </p:spPr>
      </p:pic>
      <p:sp>
        <p:nvSpPr>
          <p:cNvPr id="3" name="圆角矩形 2">
            <a:extLst>
              <a:ext uri="{FF2B5EF4-FFF2-40B4-BE49-F238E27FC236}">
                <a16:creationId xmlns:a16="http://schemas.microsoft.com/office/drawing/2014/main" id="{E7AC1FC1-9E02-EF4D-DC46-57FD239E7F84}"/>
              </a:ext>
            </a:extLst>
          </p:cNvPr>
          <p:cNvSpPr/>
          <p:nvPr/>
        </p:nvSpPr>
        <p:spPr>
          <a:xfrm>
            <a:off x="4719708" y="1047638"/>
            <a:ext cx="2717411" cy="431999"/>
          </a:xfrm>
          <a:prstGeom prst="roundRect">
            <a:avLst>
              <a:gd name="adj" fmla="val 16761"/>
            </a:avLst>
          </a:prstGeom>
          <a:solidFill>
            <a:srgbClr val="C9D9E7"/>
          </a:solidFill>
          <a:ln w="19050">
            <a:no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sz="1600" b="1" dirty="0">
                <a:solidFill>
                  <a:schemeClr val="tx1"/>
                </a:solidFill>
              </a:rPr>
              <a:t>Experimental</a:t>
            </a:r>
            <a:r>
              <a:rPr kumimoji="1" lang="zh-CN" altLang="en-US" sz="1600" b="1" dirty="0">
                <a:solidFill>
                  <a:schemeClr val="tx1"/>
                </a:solidFill>
              </a:rPr>
              <a:t> </a:t>
            </a:r>
            <a:r>
              <a:rPr kumimoji="1" lang="en-US" altLang="zh-CN" sz="1600" b="1" dirty="0">
                <a:solidFill>
                  <a:schemeClr val="tx1"/>
                </a:solidFill>
              </a:rPr>
              <a:t>Results</a:t>
            </a:r>
            <a:endParaRPr kumimoji="1" lang="zh-CN" altLang="en-US" sz="1600" b="1" dirty="0">
              <a:solidFill>
                <a:schemeClr val="tx1"/>
              </a:solidFill>
            </a:endParaRPr>
          </a:p>
        </p:txBody>
      </p:sp>
    </p:spTree>
    <p:extLst>
      <p:ext uri="{BB962C8B-B14F-4D97-AF65-F5344CB8AC3E}">
        <p14:creationId xmlns:p14="http://schemas.microsoft.com/office/powerpoint/2010/main" val="1122564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5ABEA4B-FB0F-FE45-A7EE-4378183C230A}"/>
              </a:ext>
            </a:extLst>
          </p:cNvPr>
          <p:cNvSpPr txBox="1"/>
          <p:nvPr/>
        </p:nvSpPr>
        <p:spPr>
          <a:xfrm>
            <a:off x="789200" y="203839"/>
            <a:ext cx="10415420" cy="646331"/>
          </a:xfrm>
          <a:prstGeom prst="rect">
            <a:avLst/>
          </a:prstGeom>
          <a:noFill/>
        </p:spPr>
        <p:txBody>
          <a:bodyPr wrap="square" rtlCol="0">
            <a:spAutoFit/>
          </a:bodyPr>
          <a:lstStyle/>
          <a:p>
            <a:r>
              <a:rPr kumimoji="1" lang="en-US" altLang="zh-CN" sz="3600" b="1" dirty="0">
                <a:latin typeface="Times New Roman" panose="02020603050405020304" pitchFamily="18" charset="0"/>
                <a:cs typeface="Times New Roman" panose="02020603050405020304" pitchFamily="18" charset="0"/>
              </a:rPr>
              <a:t>Experiments</a:t>
            </a:r>
            <a:endParaRPr kumimoji="1" lang="en" altLang="zh-CN" sz="3600" b="1" dirty="0">
              <a:latin typeface="Times New Roman" panose="02020603050405020304" pitchFamily="18" charset="0"/>
              <a:cs typeface="Times New Roman" panose="02020603050405020304" pitchFamily="18" charset="0"/>
            </a:endParaRPr>
          </a:p>
        </p:txBody>
      </p:sp>
      <p:grpSp>
        <p:nvGrpSpPr>
          <p:cNvPr id="16" name="组合 15">
            <a:extLst>
              <a:ext uri="{FF2B5EF4-FFF2-40B4-BE49-F238E27FC236}">
                <a16:creationId xmlns:a16="http://schemas.microsoft.com/office/drawing/2014/main" id="{4E8995C7-00A7-E04B-B3A3-28B4781E5ED8}"/>
              </a:ext>
            </a:extLst>
          </p:cNvPr>
          <p:cNvGrpSpPr/>
          <p:nvPr/>
        </p:nvGrpSpPr>
        <p:grpSpPr>
          <a:xfrm>
            <a:off x="253811" y="275067"/>
            <a:ext cx="361951" cy="432000"/>
            <a:chOff x="620485" y="577906"/>
            <a:chExt cx="361951" cy="432000"/>
          </a:xfrm>
        </p:grpSpPr>
        <p:sp>
          <p:nvSpPr>
            <p:cNvPr id="17" name="矩形 16">
              <a:extLst>
                <a:ext uri="{FF2B5EF4-FFF2-40B4-BE49-F238E27FC236}">
                  <a16:creationId xmlns:a16="http://schemas.microsoft.com/office/drawing/2014/main" id="{A53440A8-0334-3F4E-A4C2-6B4227701A0C}"/>
                </a:ext>
              </a:extLst>
            </p:cNvPr>
            <p:cNvSpPr/>
            <p:nvPr userDrawn="1"/>
          </p:nvSpPr>
          <p:spPr>
            <a:xfrm>
              <a:off x="620485" y="721906"/>
              <a:ext cx="101601" cy="2880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50000"/>
                </a:lnSpc>
              </a:pPr>
              <a:endParaRPr lang="en-US">
                <a:ln w="0"/>
                <a:solidFill>
                  <a:schemeClr val="tx1"/>
                </a:solidFill>
                <a:effectLst>
                  <a:outerShdw blurRad="38100" dist="19050" dir="2700000" algn="tl" rotWithShape="0">
                    <a:schemeClr val="dk1">
                      <a:alpha val="40000"/>
                    </a:schemeClr>
                  </a:outerShdw>
                </a:effectLst>
              </a:endParaRPr>
            </a:p>
          </p:txBody>
        </p:sp>
        <p:sp>
          <p:nvSpPr>
            <p:cNvPr id="18" name="矩形 17">
              <a:extLst>
                <a:ext uri="{FF2B5EF4-FFF2-40B4-BE49-F238E27FC236}">
                  <a16:creationId xmlns:a16="http://schemas.microsoft.com/office/drawing/2014/main" id="{AB9A1694-0971-8E48-A68B-5E8BB15BBB68}"/>
                </a:ext>
              </a:extLst>
            </p:cNvPr>
            <p:cNvSpPr/>
            <p:nvPr userDrawn="1"/>
          </p:nvSpPr>
          <p:spPr>
            <a:xfrm>
              <a:off x="752428" y="577906"/>
              <a:ext cx="99833" cy="4320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50000"/>
                </a:lnSpc>
              </a:pPr>
              <a:endParaRPr lang="en-US">
                <a:ln w="0"/>
                <a:solidFill>
                  <a:schemeClr val="tx1"/>
                </a:solidFill>
                <a:effectLst>
                  <a:outerShdw blurRad="38100" dist="19050" dir="2700000" algn="tl" rotWithShape="0">
                    <a:schemeClr val="dk1">
                      <a:alpha val="40000"/>
                    </a:schemeClr>
                  </a:outerShdw>
                </a:effectLst>
              </a:endParaRPr>
            </a:p>
          </p:txBody>
        </p:sp>
        <p:sp>
          <p:nvSpPr>
            <p:cNvPr id="19" name="矩形 18">
              <a:extLst>
                <a:ext uri="{FF2B5EF4-FFF2-40B4-BE49-F238E27FC236}">
                  <a16:creationId xmlns:a16="http://schemas.microsoft.com/office/drawing/2014/main" id="{FCD2D055-F6A1-E14A-B37B-32E8976DF343}"/>
                </a:ext>
              </a:extLst>
            </p:cNvPr>
            <p:cNvSpPr/>
            <p:nvPr userDrawn="1"/>
          </p:nvSpPr>
          <p:spPr>
            <a:xfrm>
              <a:off x="882603" y="793906"/>
              <a:ext cx="99833" cy="2160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50000"/>
                </a:lnSpc>
              </a:pPr>
              <a:endParaRPr lang="en-US">
                <a:ln w="0"/>
                <a:solidFill>
                  <a:schemeClr val="tx1"/>
                </a:solidFill>
                <a:effectLst>
                  <a:outerShdw blurRad="38100" dist="19050" dir="2700000" algn="tl" rotWithShape="0">
                    <a:schemeClr val="dk1">
                      <a:alpha val="40000"/>
                    </a:schemeClr>
                  </a:outerShdw>
                </a:effectLst>
              </a:endParaRPr>
            </a:p>
          </p:txBody>
        </p:sp>
      </p:grpSp>
      <p:sp>
        <p:nvSpPr>
          <p:cNvPr id="41" name="AutoShape 14">
            <a:extLst>
              <a:ext uri="{FF2B5EF4-FFF2-40B4-BE49-F238E27FC236}">
                <a16:creationId xmlns:a16="http://schemas.microsoft.com/office/drawing/2014/main" id="{58321DA7-6C20-7341-B879-D3D649C99B9F}"/>
              </a:ext>
            </a:extLst>
          </p:cNvPr>
          <p:cNvSpPr>
            <a:spLocks noChangeArrowheads="1"/>
          </p:cNvSpPr>
          <p:nvPr/>
        </p:nvSpPr>
        <p:spPr bwMode="gray">
          <a:xfrm rot="5400000">
            <a:off x="3561571" y="-1782003"/>
            <a:ext cx="5103297" cy="11194580"/>
          </a:xfrm>
          <a:prstGeom prst="roundRect">
            <a:avLst>
              <a:gd name="adj" fmla="val 9012"/>
            </a:avLst>
          </a:prstGeom>
          <a:noFill/>
          <a:ln w="9525" algn="ctr">
            <a:solidFill>
              <a:srgbClr val="0C5394"/>
            </a:solidFill>
            <a:prstDash val="dash"/>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defTabSz="914400" fontAlgn="base">
              <a:lnSpc>
                <a:spcPct val="100000"/>
              </a:lnSpc>
              <a:spcBef>
                <a:spcPct val="0"/>
              </a:spcBef>
              <a:spcAft>
                <a:spcPct val="0"/>
              </a:spcAft>
              <a:buNone/>
              <a:defRPr/>
            </a:pPr>
            <a:endParaRPr lang="zh-CN" altLang="en-US" sz="1600" kern="0">
              <a:solidFill>
                <a:prstClr val="black"/>
              </a:solidFill>
              <a:latin typeface="微软雅黑" panose="020B0503020204020204" pitchFamily="34" charset="-122"/>
              <a:ea typeface="微软雅黑" panose="020B0503020204020204" pitchFamily="34" charset="-122"/>
            </a:endParaRPr>
          </a:p>
        </p:txBody>
      </p:sp>
      <p:grpSp>
        <p:nvGrpSpPr>
          <p:cNvPr id="20" name="组合 6">
            <a:extLst>
              <a:ext uri="{FF2B5EF4-FFF2-40B4-BE49-F238E27FC236}">
                <a16:creationId xmlns:a16="http://schemas.microsoft.com/office/drawing/2014/main" id="{128E010E-D63C-964D-B1F5-178014275D25}"/>
              </a:ext>
            </a:extLst>
          </p:cNvPr>
          <p:cNvGrpSpPr/>
          <p:nvPr/>
        </p:nvGrpSpPr>
        <p:grpSpPr>
          <a:xfrm>
            <a:off x="-1" y="6551614"/>
            <a:ext cx="12202585" cy="306387"/>
            <a:chOff x="669" y="6570913"/>
            <a:chExt cx="9152858" cy="306000"/>
          </a:xfrm>
        </p:grpSpPr>
        <p:sp>
          <p:nvSpPr>
            <p:cNvPr id="21" name="矩形 5">
              <a:extLst>
                <a:ext uri="{FF2B5EF4-FFF2-40B4-BE49-F238E27FC236}">
                  <a16:creationId xmlns:a16="http://schemas.microsoft.com/office/drawing/2014/main" id="{3D0CA0DC-A201-C344-A55E-1FF5821DBAFC}"/>
                </a:ext>
              </a:extLst>
            </p:cNvPr>
            <p:cNvSpPr/>
            <p:nvPr/>
          </p:nvSpPr>
          <p:spPr>
            <a:xfrm>
              <a:off x="669" y="6570913"/>
              <a:ext cx="6154771" cy="306000"/>
            </a:xfrm>
            <a:prstGeom prst="rect">
              <a:avLst/>
            </a:prstGeom>
            <a:solidFill>
              <a:srgbClr val="134288"/>
            </a:solidFill>
            <a:ln>
              <a:noFill/>
            </a:ln>
          </p:spPr>
          <p:txBody>
            <a:bodyPr anchor="ctr"/>
            <a:lstStyle/>
            <a:p>
              <a:pPr algn="ctr"/>
              <a:endParaRPr lang="zh-CN" sz="1800">
                <a:solidFill>
                  <a:schemeClr val="lt1"/>
                </a:solidFill>
              </a:endParaRPr>
            </a:p>
          </p:txBody>
        </p:sp>
        <p:grpSp>
          <p:nvGrpSpPr>
            <p:cNvPr id="22" name="组合 8">
              <a:extLst>
                <a:ext uri="{FF2B5EF4-FFF2-40B4-BE49-F238E27FC236}">
                  <a16:creationId xmlns:a16="http://schemas.microsoft.com/office/drawing/2014/main" id="{09EF92E1-C894-644F-9ACC-7F4730D1C1AB}"/>
                </a:ext>
              </a:extLst>
            </p:cNvPr>
            <p:cNvGrpSpPr/>
            <p:nvPr/>
          </p:nvGrpSpPr>
          <p:grpSpPr>
            <a:xfrm>
              <a:off x="248846" y="6570913"/>
              <a:ext cx="8904681" cy="306000"/>
              <a:chOff x="248846" y="6570913"/>
              <a:chExt cx="8904681" cy="306000"/>
            </a:xfrm>
          </p:grpSpPr>
          <p:sp>
            <p:nvSpPr>
              <p:cNvPr id="23" name="文本框 10">
                <a:extLst>
                  <a:ext uri="{FF2B5EF4-FFF2-40B4-BE49-F238E27FC236}">
                    <a16:creationId xmlns:a16="http://schemas.microsoft.com/office/drawing/2014/main" id="{C25131F3-CC1B-FE40-934E-A8E8AAD003D3}"/>
                  </a:ext>
                </a:extLst>
              </p:cNvPr>
              <p:cNvSpPr txBox="1"/>
              <p:nvPr/>
            </p:nvSpPr>
            <p:spPr>
              <a:xfrm>
                <a:off x="248846" y="6600957"/>
                <a:ext cx="5405730" cy="245910"/>
              </a:xfrm>
              <a:prstGeom prst="rect">
                <a:avLst/>
              </a:prstGeom>
              <a:noFill/>
              <a:ln>
                <a:noFill/>
              </a:ln>
            </p:spPr>
            <p:txBody>
              <a:bodyPr wrap="squar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sz="1000" b="1" dirty="0">
                    <a:solidFill>
                      <a:schemeClr val="bg1"/>
                    </a:solidFill>
                    <a:latin typeface="微软雅黑"/>
                    <a:ea typeface="微软雅黑"/>
                  </a:rPr>
                  <a:t>State Key Laboratory of Cognitive Intelligence</a:t>
                </a:r>
                <a:r>
                  <a:rPr lang="zh-CN" altLang="en-US" sz="1000" b="1" dirty="0">
                    <a:solidFill>
                      <a:schemeClr val="bg1"/>
                    </a:solidFill>
                    <a:latin typeface="微软雅黑"/>
                    <a:ea typeface="微软雅黑"/>
                  </a:rPr>
                  <a:t>，</a:t>
                </a:r>
                <a:r>
                  <a:rPr lang="en" altLang="zh-CN" sz="1000" b="1" dirty="0">
                    <a:solidFill>
                      <a:schemeClr val="bg1"/>
                    </a:solidFill>
                    <a:latin typeface="微软雅黑"/>
                    <a:ea typeface="微软雅黑"/>
                  </a:rPr>
                  <a:t>University of Science and Technology of China</a:t>
                </a:r>
                <a:endParaRPr lang="zh-CN" sz="1000" b="1" dirty="0">
                  <a:solidFill>
                    <a:schemeClr val="bg1"/>
                  </a:solidFill>
                  <a:latin typeface="微软雅黑"/>
                  <a:ea typeface="微软雅黑"/>
                </a:endParaRPr>
              </a:p>
            </p:txBody>
          </p:sp>
          <p:sp>
            <p:nvSpPr>
              <p:cNvPr id="24" name="矩形 8">
                <a:extLst>
                  <a:ext uri="{FF2B5EF4-FFF2-40B4-BE49-F238E27FC236}">
                    <a16:creationId xmlns:a16="http://schemas.microsoft.com/office/drawing/2014/main" id="{D3E4560A-1D0E-F54E-83B6-B9DC1C9E8950}"/>
                  </a:ext>
                </a:extLst>
              </p:cNvPr>
              <p:cNvSpPr/>
              <p:nvPr/>
            </p:nvSpPr>
            <p:spPr>
              <a:xfrm>
                <a:off x="6155440" y="6570913"/>
                <a:ext cx="2998087" cy="306000"/>
              </a:xfrm>
              <a:prstGeom prst="rect">
                <a:avLst/>
              </a:prstGeom>
              <a:solidFill>
                <a:srgbClr val="CADCF7"/>
              </a:solidFill>
              <a:ln>
                <a:noFill/>
              </a:ln>
            </p:spPr>
            <p:txBody>
              <a:bodyPr anchor="ctr"/>
              <a:lstStyle/>
              <a:p>
                <a:pPr algn="ctr"/>
                <a:endParaRPr lang="zh-CN" sz="1800">
                  <a:solidFill>
                    <a:schemeClr val="lt1"/>
                  </a:solidFill>
                </a:endParaRPr>
              </a:p>
            </p:txBody>
          </p:sp>
        </p:grpSp>
      </p:grpSp>
      <p:pic>
        <p:nvPicPr>
          <p:cNvPr id="4" name="图片 3">
            <a:extLst>
              <a:ext uri="{FF2B5EF4-FFF2-40B4-BE49-F238E27FC236}">
                <a16:creationId xmlns:a16="http://schemas.microsoft.com/office/drawing/2014/main" id="{03DA31B3-2642-8A1E-09ED-7774610FEC39}"/>
              </a:ext>
            </a:extLst>
          </p:cNvPr>
          <p:cNvPicPr>
            <a:picLocks noChangeAspect="1"/>
          </p:cNvPicPr>
          <p:nvPr/>
        </p:nvPicPr>
        <p:blipFill>
          <a:blip r:embed="rId3"/>
          <a:stretch>
            <a:fillRect/>
          </a:stretch>
        </p:blipFill>
        <p:spPr>
          <a:xfrm>
            <a:off x="1676026" y="1843236"/>
            <a:ext cx="8614022" cy="4165022"/>
          </a:xfrm>
          <a:prstGeom prst="rect">
            <a:avLst/>
          </a:prstGeom>
        </p:spPr>
      </p:pic>
      <p:sp>
        <p:nvSpPr>
          <p:cNvPr id="9" name="文本框 8">
            <a:extLst>
              <a:ext uri="{FF2B5EF4-FFF2-40B4-BE49-F238E27FC236}">
                <a16:creationId xmlns:a16="http://schemas.microsoft.com/office/drawing/2014/main" id="{0E7ED63A-65D5-B8FF-B018-CE83D28396D8}"/>
              </a:ext>
            </a:extLst>
          </p:cNvPr>
          <p:cNvSpPr txBox="1"/>
          <p:nvPr/>
        </p:nvSpPr>
        <p:spPr>
          <a:xfrm>
            <a:off x="615762" y="1361907"/>
            <a:ext cx="6442854" cy="461665"/>
          </a:xfrm>
          <a:prstGeom prst="rect">
            <a:avLst/>
          </a:prstGeom>
          <a:noFill/>
        </p:spPr>
        <p:txBody>
          <a:bodyPr wrap="none" rtlCol="0">
            <a:spAutoFit/>
          </a:bodyPr>
          <a:lstStyle/>
          <a:p>
            <a:pPr marL="457200" indent="-457200">
              <a:buFont typeface="Wingdings" pitchFamily="2" charset="2"/>
              <a:buChar char="Ø"/>
            </a:pPr>
            <a:r>
              <a:rPr kumimoji="1" lang="en-US" altLang="zh-CN" sz="2400" b="1" dirty="0">
                <a:latin typeface="Times New Roman" panose="02020603050405020304" pitchFamily="18" charset="0"/>
                <a:cs typeface="Times New Roman" panose="02020603050405020304" pitchFamily="18" charset="0"/>
              </a:rPr>
              <a:t>Ablation</a:t>
            </a:r>
            <a:r>
              <a:rPr kumimoji="1" lang="zh-CN" altLang="en-US" sz="2400" b="1" dirty="0">
                <a:latin typeface="Times New Roman" panose="02020603050405020304" pitchFamily="18" charset="0"/>
                <a:cs typeface="Times New Roman" panose="02020603050405020304" pitchFamily="18" charset="0"/>
              </a:rPr>
              <a:t> </a:t>
            </a:r>
            <a:r>
              <a:rPr kumimoji="1" lang="en-US" altLang="zh-CN" sz="2400" b="1" dirty="0">
                <a:latin typeface="Times New Roman" panose="02020603050405020304" pitchFamily="18" charset="0"/>
                <a:cs typeface="Times New Roman" panose="02020603050405020304" pitchFamily="18" charset="0"/>
              </a:rPr>
              <a:t>Study</a:t>
            </a:r>
            <a:r>
              <a:rPr kumimoji="1" lang="zh-CN" altLang="en-US" sz="2400" b="1" dirty="0">
                <a:latin typeface="Times New Roman" panose="02020603050405020304" pitchFamily="18" charset="0"/>
                <a:cs typeface="Times New Roman" panose="02020603050405020304" pitchFamily="18" charset="0"/>
              </a:rPr>
              <a:t> </a:t>
            </a:r>
            <a:r>
              <a:rPr kumimoji="1" lang="en-US" altLang="zh-CN" sz="2400" b="1" dirty="0">
                <a:latin typeface="Times New Roman" panose="02020603050405020304" pitchFamily="18" charset="0"/>
                <a:cs typeface="Times New Roman" panose="02020603050405020304" pitchFamily="18" charset="0"/>
              </a:rPr>
              <a:t>For</a:t>
            </a:r>
            <a:r>
              <a:rPr kumimoji="1" lang="zh-CN" altLang="en-US" sz="2400" b="1" dirty="0">
                <a:latin typeface="Times New Roman" panose="02020603050405020304" pitchFamily="18" charset="0"/>
                <a:cs typeface="Times New Roman" panose="02020603050405020304" pitchFamily="18" charset="0"/>
              </a:rPr>
              <a:t> </a:t>
            </a:r>
            <a:r>
              <a:rPr kumimoji="1" lang="en-US" altLang="zh-CN" sz="2400" b="1" dirty="0">
                <a:latin typeface="Times New Roman" panose="02020603050405020304" pitchFamily="18" charset="0"/>
                <a:cs typeface="Times New Roman" panose="02020603050405020304" pitchFamily="18" charset="0"/>
              </a:rPr>
              <a:t>Different</a:t>
            </a:r>
            <a:r>
              <a:rPr kumimoji="1" lang="zh-CN" altLang="en-US" sz="2400" b="1" dirty="0">
                <a:latin typeface="Times New Roman" panose="02020603050405020304" pitchFamily="18" charset="0"/>
                <a:cs typeface="Times New Roman" panose="02020603050405020304" pitchFamily="18" charset="0"/>
              </a:rPr>
              <a:t> </a:t>
            </a:r>
            <a:r>
              <a:rPr kumimoji="1" lang="en-US" altLang="zh-CN" sz="2400" b="1" dirty="0">
                <a:latin typeface="Times New Roman" panose="02020603050405020304" pitchFamily="18" charset="0"/>
                <a:cs typeface="Times New Roman" panose="02020603050405020304" pitchFamily="18" charset="0"/>
              </a:rPr>
              <a:t>Input</a:t>
            </a:r>
            <a:r>
              <a:rPr kumimoji="1" lang="zh-CN" altLang="en-US" sz="2400" b="1" dirty="0">
                <a:latin typeface="Times New Roman" panose="02020603050405020304" pitchFamily="18" charset="0"/>
                <a:cs typeface="Times New Roman" panose="02020603050405020304" pitchFamily="18" charset="0"/>
              </a:rPr>
              <a:t> </a:t>
            </a:r>
            <a:r>
              <a:rPr kumimoji="1" lang="en-US" altLang="zh-CN" sz="2400" b="1" dirty="0">
                <a:latin typeface="Times New Roman" panose="02020603050405020304" pitchFamily="18" charset="0"/>
                <a:cs typeface="Times New Roman" panose="02020603050405020304" pitchFamily="18" charset="0"/>
              </a:rPr>
              <a:t>Context</a:t>
            </a:r>
          </a:p>
        </p:txBody>
      </p:sp>
      <p:sp>
        <p:nvSpPr>
          <p:cNvPr id="3" name="圆角矩形 2">
            <a:extLst>
              <a:ext uri="{FF2B5EF4-FFF2-40B4-BE49-F238E27FC236}">
                <a16:creationId xmlns:a16="http://schemas.microsoft.com/office/drawing/2014/main" id="{77D186EB-B972-48E4-9203-5481DF155C50}"/>
              </a:ext>
            </a:extLst>
          </p:cNvPr>
          <p:cNvSpPr/>
          <p:nvPr/>
        </p:nvSpPr>
        <p:spPr>
          <a:xfrm>
            <a:off x="4719708" y="1047638"/>
            <a:ext cx="2717411" cy="431999"/>
          </a:xfrm>
          <a:prstGeom prst="roundRect">
            <a:avLst>
              <a:gd name="adj" fmla="val 16761"/>
            </a:avLst>
          </a:prstGeom>
          <a:solidFill>
            <a:srgbClr val="C9D9E7"/>
          </a:solidFill>
          <a:ln w="19050">
            <a:no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sz="1600" b="1" dirty="0">
                <a:solidFill>
                  <a:schemeClr val="tx1"/>
                </a:solidFill>
              </a:rPr>
              <a:t>Experimental</a:t>
            </a:r>
            <a:r>
              <a:rPr kumimoji="1" lang="zh-CN" altLang="en-US" sz="1600" b="1" dirty="0">
                <a:solidFill>
                  <a:schemeClr val="tx1"/>
                </a:solidFill>
              </a:rPr>
              <a:t> </a:t>
            </a:r>
            <a:r>
              <a:rPr kumimoji="1" lang="en-US" altLang="zh-CN" sz="1600" b="1" dirty="0">
                <a:solidFill>
                  <a:schemeClr val="tx1"/>
                </a:solidFill>
              </a:rPr>
              <a:t>Results</a:t>
            </a:r>
            <a:endParaRPr kumimoji="1" lang="zh-CN" altLang="en-US" sz="1600" b="1" dirty="0">
              <a:solidFill>
                <a:schemeClr val="tx1"/>
              </a:solidFill>
            </a:endParaRPr>
          </a:p>
        </p:txBody>
      </p:sp>
    </p:spTree>
    <p:extLst>
      <p:ext uri="{BB962C8B-B14F-4D97-AF65-F5344CB8AC3E}">
        <p14:creationId xmlns:p14="http://schemas.microsoft.com/office/powerpoint/2010/main" val="1078198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C961719A-C22A-018F-4E81-4627437B3520}"/>
              </a:ext>
            </a:extLst>
          </p:cNvPr>
          <p:cNvPicPr>
            <a:picLocks noChangeAspect="1"/>
          </p:cNvPicPr>
          <p:nvPr/>
        </p:nvPicPr>
        <p:blipFill>
          <a:blip r:embed="rId3"/>
          <a:stretch>
            <a:fillRect/>
          </a:stretch>
        </p:blipFill>
        <p:spPr>
          <a:xfrm>
            <a:off x="712655" y="1556448"/>
            <a:ext cx="4584700" cy="1981200"/>
          </a:xfrm>
          <a:prstGeom prst="rect">
            <a:avLst/>
          </a:prstGeom>
        </p:spPr>
      </p:pic>
      <p:sp>
        <p:nvSpPr>
          <p:cNvPr id="2" name="文本框 1">
            <a:extLst>
              <a:ext uri="{FF2B5EF4-FFF2-40B4-BE49-F238E27FC236}">
                <a16:creationId xmlns:a16="http://schemas.microsoft.com/office/drawing/2014/main" id="{A5ABEA4B-FB0F-FE45-A7EE-4378183C230A}"/>
              </a:ext>
            </a:extLst>
          </p:cNvPr>
          <p:cNvSpPr txBox="1"/>
          <p:nvPr/>
        </p:nvSpPr>
        <p:spPr>
          <a:xfrm>
            <a:off x="789200" y="203839"/>
            <a:ext cx="10415420" cy="646331"/>
          </a:xfrm>
          <a:prstGeom prst="rect">
            <a:avLst/>
          </a:prstGeom>
          <a:noFill/>
        </p:spPr>
        <p:txBody>
          <a:bodyPr wrap="square" rtlCol="0">
            <a:spAutoFit/>
          </a:bodyPr>
          <a:lstStyle/>
          <a:p>
            <a:r>
              <a:rPr kumimoji="1" lang="en-US" altLang="zh-CN" sz="3600" b="1" dirty="0">
                <a:latin typeface="Times New Roman" panose="02020603050405020304" pitchFamily="18" charset="0"/>
                <a:cs typeface="Times New Roman" panose="02020603050405020304" pitchFamily="18" charset="0"/>
              </a:rPr>
              <a:t>Experiments</a:t>
            </a:r>
            <a:endParaRPr kumimoji="1" lang="en" altLang="zh-CN" sz="3600" b="1" dirty="0">
              <a:latin typeface="Times New Roman" panose="02020603050405020304" pitchFamily="18" charset="0"/>
              <a:cs typeface="Times New Roman" panose="02020603050405020304" pitchFamily="18" charset="0"/>
            </a:endParaRPr>
          </a:p>
        </p:txBody>
      </p:sp>
      <p:grpSp>
        <p:nvGrpSpPr>
          <p:cNvPr id="16" name="组合 15">
            <a:extLst>
              <a:ext uri="{FF2B5EF4-FFF2-40B4-BE49-F238E27FC236}">
                <a16:creationId xmlns:a16="http://schemas.microsoft.com/office/drawing/2014/main" id="{4E8995C7-00A7-E04B-B3A3-28B4781E5ED8}"/>
              </a:ext>
            </a:extLst>
          </p:cNvPr>
          <p:cNvGrpSpPr/>
          <p:nvPr/>
        </p:nvGrpSpPr>
        <p:grpSpPr>
          <a:xfrm>
            <a:off x="253811" y="275067"/>
            <a:ext cx="361951" cy="432000"/>
            <a:chOff x="620485" y="577906"/>
            <a:chExt cx="361951" cy="432000"/>
          </a:xfrm>
        </p:grpSpPr>
        <p:sp>
          <p:nvSpPr>
            <p:cNvPr id="17" name="矩形 16">
              <a:extLst>
                <a:ext uri="{FF2B5EF4-FFF2-40B4-BE49-F238E27FC236}">
                  <a16:creationId xmlns:a16="http://schemas.microsoft.com/office/drawing/2014/main" id="{A53440A8-0334-3F4E-A4C2-6B4227701A0C}"/>
                </a:ext>
              </a:extLst>
            </p:cNvPr>
            <p:cNvSpPr/>
            <p:nvPr userDrawn="1"/>
          </p:nvSpPr>
          <p:spPr>
            <a:xfrm>
              <a:off x="620485" y="721906"/>
              <a:ext cx="101601" cy="2880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50000"/>
                </a:lnSpc>
              </a:pPr>
              <a:endParaRPr lang="en-US">
                <a:ln w="0"/>
                <a:solidFill>
                  <a:schemeClr val="tx1"/>
                </a:solidFill>
                <a:effectLst>
                  <a:outerShdw blurRad="38100" dist="19050" dir="2700000" algn="tl" rotWithShape="0">
                    <a:schemeClr val="dk1">
                      <a:alpha val="40000"/>
                    </a:schemeClr>
                  </a:outerShdw>
                </a:effectLst>
              </a:endParaRPr>
            </a:p>
          </p:txBody>
        </p:sp>
        <p:sp>
          <p:nvSpPr>
            <p:cNvPr id="18" name="矩形 17">
              <a:extLst>
                <a:ext uri="{FF2B5EF4-FFF2-40B4-BE49-F238E27FC236}">
                  <a16:creationId xmlns:a16="http://schemas.microsoft.com/office/drawing/2014/main" id="{AB9A1694-0971-8E48-A68B-5E8BB15BBB68}"/>
                </a:ext>
              </a:extLst>
            </p:cNvPr>
            <p:cNvSpPr/>
            <p:nvPr userDrawn="1"/>
          </p:nvSpPr>
          <p:spPr>
            <a:xfrm>
              <a:off x="752428" y="577906"/>
              <a:ext cx="99833" cy="4320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50000"/>
                </a:lnSpc>
              </a:pPr>
              <a:endParaRPr lang="en-US">
                <a:ln w="0"/>
                <a:solidFill>
                  <a:schemeClr val="tx1"/>
                </a:solidFill>
                <a:effectLst>
                  <a:outerShdw blurRad="38100" dist="19050" dir="2700000" algn="tl" rotWithShape="0">
                    <a:schemeClr val="dk1">
                      <a:alpha val="40000"/>
                    </a:schemeClr>
                  </a:outerShdw>
                </a:effectLst>
              </a:endParaRPr>
            </a:p>
          </p:txBody>
        </p:sp>
        <p:sp>
          <p:nvSpPr>
            <p:cNvPr id="19" name="矩形 18">
              <a:extLst>
                <a:ext uri="{FF2B5EF4-FFF2-40B4-BE49-F238E27FC236}">
                  <a16:creationId xmlns:a16="http://schemas.microsoft.com/office/drawing/2014/main" id="{FCD2D055-F6A1-E14A-B37B-32E8976DF343}"/>
                </a:ext>
              </a:extLst>
            </p:cNvPr>
            <p:cNvSpPr/>
            <p:nvPr userDrawn="1"/>
          </p:nvSpPr>
          <p:spPr>
            <a:xfrm>
              <a:off x="882603" y="793906"/>
              <a:ext cx="99833" cy="2160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50000"/>
                </a:lnSpc>
              </a:pPr>
              <a:endParaRPr lang="en-US">
                <a:ln w="0"/>
                <a:solidFill>
                  <a:schemeClr val="tx1"/>
                </a:solidFill>
                <a:effectLst>
                  <a:outerShdw blurRad="38100" dist="19050" dir="2700000" algn="tl" rotWithShape="0">
                    <a:schemeClr val="dk1">
                      <a:alpha val="40000"/>
                    </a:schemeClr>
                  </a:outerShdw>
                </a:effectLst>
              </a:endParaRPr>
            </a:p>
          </p:txBody>
        </p:sp>
      </p:grpSp>
      <p:sp>
        <p:nvSpPr>
          <p:cNvPr id="41" name="AutoShape 14">
            <a:extLst>
              <a:ext uri="{FF2B5EF4-FFF2-40B4-BE49-F238E27FC236}">
                <a16:creationId xmlns:a16="http://schemas.microsoft.com/office/drawing/2014/main" id="{58321DA7-6C20-7341-B879-D3D649C99B9F}"/>
              </a:ext>
            </a:extLst>
          </p:cNvPr>
          <p:cNvSpPr>
            <a:spLocks noChangeArrowheads="1"/>
          </p:cNvSpPr>
          <p:nvPr/>
        </p:nvSpPr>
        <p:spPr bwMode="gray">
          <a:xfrm rot="5400000">
            <a:off x="3561571" y="-1782003"/>
            <a:ext cx="5103297" cy="11194580"/>
          </a:xfrm>
          <a:prstGeom prst="roundRect">
            <a:avLst>
              <a:gd name="adj" fmla="val 9012"/>
            </a:avLst>
          </a:prstGeom>
          <a:noFill/>
          <a:ln w="9525" algn="ctr">
            <a:solidFill>
              <a:srgbClr val="0C5394"/>
            </a:solidFill>
            <a:prstDash val="dash"/>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defTabSz="914400" fontAlgn="base">
              <a:lnSpc>
                <a:spcPct val="100000"/>
              </a:lnSpc>
              <a:spcBef>
                <a:spcPct val="0"/>
              </a:spcBef>
              <a:spcAft>
                <a:spcPct val="0"/>
              </a:spcAft>
              <a:buNone/>
              <a:defRPr/>
            </a:pPr>
            <a:endParaRPr lang="zh-CN" altLang="en-US" sz="1600" kern="0">
              <a:solidFill>
                <a:prstClr val="black"/>
              </a:solidFill>
              <a:latin typeface="微软雅黑" panose="020B0503020204020204" pitchFamily="34" charset="-122"/>
              <a:ea typeface="微软雅黑" panose="020B0503020204020204" pitchFamily="34" charset="-122"/>
            </a:endParaRPr>
          </a:p>
        </p:txBody>
      </p:sp>
      <p:grpSp>
        <p:nvGrpSpPr>
          <p:cNvPr id="20" name="组合 6">
            <a:extLst>
              <a:ext uri="{FF2B5EF4-FFF2-40B4-BE49-F238E27FC236}">
                <a16:creationId xmlns:a16="http://schemas.microsoft.com/office/drawing/2014/main" id="{128E010E-D63C-964D-B1F5-178014275D25}"/>
              </a:ext>
            </a:extLst>
          </p:cNvPr>
          <p:cNvGrpSpPr/>
          <p:nvPr/>
        </p:nvGrpSpPr>
        <p:grpSpPr>
          <a:xfrm>
            <a:off x="-1" y="6551614"/>
            <a:ext cx="12202585" cy="306387"/>
            <a:chOff x="669" y="6570913"/>
            <a:chExt cx="9152858" cy="306000"/>
          </a:xfrm>
        </p:grpSpPr>
        <p:sp>
          <p:nvSpPr>
            <p:cNvPr id="21" name="矩形 5">
              <a:extLst>
                <a:ext uri="{FF2B5EF4-FFF2-40B4-BE49-F238E27FC236}">
                  <a16:creationId xmlns:a16="http://schemas.microsoft.com/office/drawing/2014/main" id="{3D0CA0DC-A201-C344-A55E-1FF5821DBAFC}"/>
                </a:ext>
              </a:extLst>
            </p:cNvPr>
            <p:cNvSpPr/>
            <p:nvPr/>
          </p:nvSpPr>
          <p:spPr>
            <a:xfrm>
              <a:off x="669" y="6570913"/>
              <a:ext cx="6154771" cy="306000"/>
            </a:xfrm>
            <a:prstGeom prst="rect">
              <a:avLst/>
            </a:prstGeom>
            <a:solidFill>
              <a:srgbClr val="134288"/>
            </a:solidFill>
            <a:ln>
              <a:noFill/>
            </a:ln>
          </p:spPr>
          <p:txBody>
            <a:bodyPr anchor="ctr"/>
            <a:lstStyle/>
            <a:p>
              <a:pPr algn="ctr"/>
              <a:endParaRPr lang="zh-CN" sz="1800">
                <a:solidFill>
                  <a:schemeClr val="lt1"/>
                </a:solidFill>
              </a:endParaRPr>
            </a:p>
          </p:txBody>
        </p:sp>
        <p:grpSp>
          <p:nvGrpSpPr>
            <p:cNvPr id="22" name="组合 8">
              <a:extLst>
                <a:ext uri="{FF2B5EF4-FFF2-40B4-BE49-F238E27FC236}">
                  <a16:creationId xmlns:a16="http://schemas.microsoft.com/office/drawing/2014/main" id="{09EF92E1-C894-644F-9ACC-7F4730D1C1AB}"/>
                </a:ext>
              </a:extLst>
            </p:cNvPr>
            <p:cNvGrpSpPr/>
            <p:nvPr/>
          </p:nvGrpSpPr>
          <p:grpSpPr>
            <a:xfrm>
              <a:off x="248846" y="6570913"/>
              <a:ext cx="8904681" cy="306000"/>
              <a:chOff x="248846" y="6570913"/>
              <a:chExt cx="8904681" cy="306000"/>
            </a:xfrm>
          </p:grpSpPr>
          <p:sp>
            <p:nvSpPr>
              <p:cNvPr id="23" name="文本框 10">
                <a:extLst>
                  <a:ext uri="{FF2B5EF4-FFF2-40B4-BE49-F238E27FC236}">
                    <a16:creationId xmlns:a16="http://schemas.microsoft.com/office/drawing/2014/main" id="{C25131F3-CC1B-FE40-934E-A8E8AAD003D3}"/>
                  </a:ext>
                </a:extLst>
              </p:cNvPr>
              <p:cNvSpPr txBox="1"/>
              <p:nvPr/>
            </p:nvSpPr>
            <p:spPr>
              <a:xfrm>
                <a:off x="248846" y="6600957"/>
                <a:ext cx="5405730" cy="245910"/>
              </a:xfrm>
              <a:prstGeom prst="rect">
                <a:avLst/>
              </a:prstGeom>
              <a:noFill/>
              <a:ln>
                <a:noFill/>
              </a:ln>
            </p:spPr>
            <p:txBody>
              <a:bodyPr wrap="squar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sz="1000" b="1" dirty="0">
                    <a:solidFill>
                      <a:schemeClr val="bg1"/>
                    </a:solidFill>
                    <a:latin typeface="微软雅黑"/>
                    <a:ea typeface="微软雅黑"/>
                  </a:rPr>
                  <a:t>State Key Laboratory of Cognitive Intelligence</a:t>
                </a:r>
                <a:r>
                  <a:rPr lang="zh-CN" altLang="en-US" sz="1000" b="1" dirty="0">
                    <a:solidFill>
                      <a:schemeClr val="bg1"/>
                    </a:solidFill>
                    <a:latin typeface="微软雅黑"/>
                    <a:ea typeface="微软雅黑"/>
                  </a:rPr>
                  <a:t>，</a:t>
                </a:r>
                <a:r>
                  <a:rPr lang="en" altLang="zh-CN" sz="1000" b="1" dirty="0">
                    <a:solidFill>
                      <a:schemeClr val="bg1"/>
                    </a:solidFill>
                    <a:latin typeface="微软雅黑"/>
                    <a:ea typeface="微软雅黑"/>
                  </a:rPr>
                  <a:t>University of Science and Technology of China</a:t>
                </a:r>
                <a:endParaRPr lang="zh-CN" sz="1000" b="1" dirty="0">
                  <a:solidFill>
                    <a:schemeClr val="bg1"/>
                  </a:solidFill>
                  <a:latin typeface="微软雅黑"/>
                  <a:ea typeface="微软雅黑"/>
                </a:endParaRPr>
              </a:p>
            </p:txBody>
          </p:sp>
          <p:sp>
            <p:nvSpPr>
              <p:cNvPr id="24" name="矩形 8">
                <a:extLst>
                  <a:ext uri="{FF2B5EF4-FFF2-40B4-BE49-F238E27FC236}">
                    <a16:creationId xmlns:a16="http://schemas.microsoft.com/office/drawing/2014/main" id="{D3E4560A-1D0E-F54E-83B6-B9DC1C9E8950}"/>
                  </a:ext>
                </a:extLst>
              </p:cNvPr>
              <p:cNvSpPr/>
              <p:nvPr/>
            </p:nvSpPr>
            <p:spPr>
              <a:xfrm>
                <a:off x="6155440" y="6570913"/>
                <a:ext cx="2998087" cy="306000"/>
              </a:xfrm>
              <a:prstGeom prst="rect">
                <a:avLst/>
              </a:prstGeom>
              <a:solidFill>
                <a:srgbClr val="CADCF7"/>
              </a:solidFill>
              <a:ln>
                <a:noFill/>
              </a:ln>
            </p:spPr>
            <p:txBody>
              <a:bodyPr anchor="ctr"/>
              <a:lstStyle/>
              <a:p>
                <a:pPr algn="ctr"/>
                <a:endParaRPr lang="zh-CN" sz="1800">
                  <a:solidFill>
                    <a:schemeClr val="lt1"/>
                  </a:solidFill>
                </a:endParaRPr>
              </a:p>
            </p:txBody>
          </p:sp>
        </p:grpSp>
      </p:grpSp>
      <p:sp>
        <p:nvSpPr>
          <p:cNvPr id="25" name="圆角矩形 24">
            <a:extLst>
              <a:ext uri="{FF2B5EF4-FFF2-40B4-BE49-F238E27FC236}">
                <a16:creationId xmlns:a16="http://schemas.microsoft.com/office/drawing/2014/main" id="{DA9BC6D0-E342-3F4B-8710-0817B4831DED}"/>
              </a:ext>
            </a:extLst>
          </p:cNvPr>
          <p:cNvSpPr/>
          <p:nvPr/>
        </p:nvSpPr>
        <p:spPr>
          <a:xfrm>
            <a:off x="4719708" y="1047638"/>
            <a:ext cx="2717411" cy="431999"/>
          </a:xfrm>
          <a:prstGeom prst="roundRect">
            <a:avLst>
              <a:gd name="adj" fmla="val 16761"/>
            </a:avLst>
          </a:prstGeom>
          <a:solidFill>
            <a:srgbClr val="C9D9E7"/>
          </a:solidFill>
          <a:ln w="19050">
            <a:no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sz="1600" b="1" dirty="0">
                <a:solidFill>
                  <a:schemeClr val="tx1"/>
                </a:solidFill>
              </a:rPr>
              <a:t>Experimental</a:t>
            </a:r>
            <a:r>
              <a:rPr kumimoji="1" lang="zh-CN" altLang="en-US" sz="1600" b="1" dirty="0">
                <a:solidFill>
                  <a:schemeClr val="tx1"/>
                </a:solidFill>
              </a:rPr>
              <a:t> </a:t>
            </a:r>
            <a:r>
              <a:rPr kumimoji="1" lang="en-US" altLang="zh-CN" sz="1600" b="1" dirty="0">
                <a:solidFill>
                  <a:schemeClr val="tx1"/>
                </a:solidFill>
              </a:rPr>
              <a:t>Results</a:t>
            </a:r>
            <a:endParaRPr kumimoji="1" lang="zh-CN" altLang="en-US" sz="1600" b="1" dirty="0">
              <a:solidFill>
                <a:schemeClr val="tx1"/>
              </a:solidFill>
            </a:endParaRPr>
          </a:p>
        </p:txBody>
      </p:sp>
      <p:sp>
        <p:nvSpPr>
          <p:cNvPr id="9" name="文本框 8">
            <a:extLst>
              <a:ext uri="{FF2B5EF4-FFF2-40B4-BE49-F238E27FC236}">
                <a16:creationId xmlns:a16="http://schemas.microsoft.com/office/drawing/2014/main" id="{0E7ED63A-65D5-B8FF-B018-CE83D28396D8}"/>
              </a:ext>
            </a:extLst>
          </p:cNvPr>
          <p:cNvSpPr txBox="1"/>
          <p:nvPr/>
        </p:nvSpPr>
        <p:spPr>
          <a:xfrm>
            <a:off x="597601" y="1184770"/>
            <a:ext cx="2717411" cy="461665"/>
          </a:xfrm>
          <a:prstGeom prst="rect">
            <a:avLst/>
          </a:prstGeom>
          <a:noFill/>
        </p:spPr>
        <p:txBody>
          <a:bodyPr wrap="none" rtlCol="0">
            <a:spAutoFit/>
          </a:bodyPr>
          <a:lstStyle/>
          <a:p>
            <a:pPr marL="457200" indent="-457200">
              <a:buFont typeface="Wingdings" pitchFamily="2" charset="2"/>
              <a:buChar char="Ø"/>
            </a:pPr>
            <a:r>
              <a:rPr kumimoji="1" lang="en-US" altLang="zh-CN" sz="2400" b="1" dirty="0">
                <a:latin typeface="Times New Roman" panose="02020603050405020304" pitchFamily="18" charset="0"/>
                <a:cs typeface="Times New Roman" panose="02020603050405020304" pitchFamily="18" charset="0"/>
              </a:rPr>
              <a:t>Ablation</a:t>
            </a:r>
            <a:r>
              <a:rPr kumimoji="1" lang="zh-CN" altLang="en-US" sz="2400" b="1" dirty="0">
                <a:latin typeface="Times New Roman" panose="02020603050405020304" pitchFamily="18" charset="0"/>
                <a:cs typeface="Times New Roman" panose="02020603050405020304" pitchFamily="18" charset="0"/>
              </a:rPr>
              <a:t> </a:t>
            </a:r>
            <a:r>
              <a:rPr kumimoji="1" lang="en-US" altLang="zh-CN" sz="2400" b="1" dirty="0">
                <a:latin typeface="Times New Roman" panose="02020603050405020304" pitchFamily="18" charset="0"/>
                <a:cs typeface="Times New Roman" panose="02020603050405020304" pitchFamily="18" charset="0"/>
              </a:rPr>
              <a:t>Study</a:t>
            </a:r>
          </a:p>
        </p:txBody>
      </p:sp>
      <p:pic>
        <p:nvPicPr>
          <p:cNvPr id="6" name="图片 5">
            <a:extLst>
              <a:ext uri="{FF2B5EF4-FFF2-40B4-BE49-F238E27FC236}">
                <a16:creationId xmlns:a16="http://schemas.microsoft.com/office/drawing/2014/main" id="{3DCDFB3F-E902-B6FE-C837-317CE6CD7EDB}"/>
              </a:ext>
            </a:extLst>
          </p:cNvPr>
          <p:cNvPicPr>
            <a:picLocks noChangeAspect="1"/>
          </p:cNvPicPr>
          <p:nvPr/>
        </p:nvPicPr>
        <p:blipFill>
          <a:blip r:embed="rId4"/>
          <a:stretch>
            <a:fillRect/>
          </a:stretch>
        </p:blipFill>
        <p:spPr>
          <a:xfrm>
            <a:off x="628713" y="3548070"/>
            <a:ext cx="4752584" cy="2796923"/>
          </a:xfrm>
          <a:prstGeom prst="rect">
            <a:avLst/>
          </a:prstGeom>
        </p:spPr>
      </p:pic>
      <p:pic>
        <p:nvPicPr>
          <p:cNvPr id="10" name="图片 9">
            <a:extLst>
              <a:ext uri="{FF2B5EF4-FFF2-40B4-BE49-F238E27FC236}">
                <a16:creationId xmlns:a16="http://schemas.microsoft.com/office/drawing/2014/main" id="{E2117F47-C4DB-0085-EC52-B111E5187114}"/>
              </a:ext>
            </a:extLst>
          </p:cNvPr>
          <p:cNvPicPr>
            <a:picLocks noChangeAspect="1"/>
          </p:cNvPicPr>
          <p:nvPr/>
        </p:nvPicPr>
        <p:blipFill>
          <a:blip r:embed="rId5"/>
          <a:stretch>
            <a:fillRect/>
          </a:stretch>
        </p:blipFill>
        <p:spPr>
          <a:xfrm>
            <a:off x="6035174" y="1910287"/>
            <a:ext cx="5105400" cy="3810000"/>
          </a:xfrm>
          <a:prstGeom prst="rect">
            <a:avLst/>
          </a:prstGeom>
        </p:spPr>
      </p:pic>
    </p:spTree>
    <p:extLst>
      <p:ext uri="{BB962C8B-B14F-4D97-AF65-F5344CB8AC3E}">
        <p14:creationId xmlns:p14="http://schemas.microsoft.com/office/powerpoint/2010/main" val="3158428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5ABEA4B-FB0F-FE45-A7EE-4378183C230A}"/>
              </a:ext>
            </a:extLst>
          </p:cNvPr>
          <p:cNvSpPr txBox="1"/>
          <p:nvPr/>
        </p:nvSpPr>
        <p:spPr>
          <a:xfrm>
            <a:off x="789200" y="203839"/>
            <a:ext cx="6204028" cy="646331"/>
          </a:xfrm>
          <a:prstGeom prst="rect">
            <a:avLst/>
          </a:prstGeom>
          <a:noFill/>
        </p:spPr>
        <p:txBody>
          <a:bodyPr wrap="square" rtlCol="0">
            <a:spAutoFit/>
          </a:bodyPr>
          <a:lstStyle/>
          <a:p>
            <a:r>
              <a:rPr kumimoji="1" lang="en-US" altLang="zh-CN" sz="3600" b="1" dirty="0">
                <a:latin typeface="Times New Roman" panose="02020603050405020304" pitchFamily="18" charset="0"/>
                <a:cs typeface="Times New Roman" panose="02020603050405020304" pitchFamily="18" charset="0"/>
              </a:rPr>
              <a:t>Conclusion</a:t>
            </a:r>
            <a:endParaRPr kumimoji="1" lang="en" altLang="zh-CN" sz="3600" b="1" dirty="0">
              <a:latin typeface="Times New Roman" panose="02020603050405020304" pitchFamily="18" charset="0"/>
              <a:cs typeface="Times New Roman" panose="02020603050405020304" pitchFamily="18" charset="0"/>
            </a:endParaRPr>
          </a:p>
        </p:txBody>
      </p:sp>
      <p:sp>
        <p:nvSpPr>
          <p:cNvPr id="41" name="AutoShape 14">
            <a:extLst>
              <a:ext uri="{FF2B5EF4-FFF2-40B4-BE49-F238E27FC236}">
                <a16:creationId xmlns:a16="http://schemas.microsoft.com/office/drawing/2014/main" id="{58321DA7-6C20-7341-B879-D3D649C99B9F}"/>
              </a:ext>
            </a:extLst>
          </p:cNvPr>
          <p:cNvSpPr>
            <a:spLocks noChangeArrowheads="1"/>
          </p:cNvSpPr>
          <p:nvPr/>
        </p:nvSpPr>
        <p:spPr bwMode="gray">
          <a:xfrm rot="5400000">
            <a:off x="3561571" y="-1782003"/>
            <a:ext cx="5103297" cy="11194580"/>
          </a:xfrm>
          <a:prstGeom prst="roundRect">
            <a:avLst>
              <a:gd name="adj" fmla="val 9012"/>
            </a:avLst>
          </a:prstGeom>
          <a:noFill/>
          <a:ln w="9525" algn="ctr">
            <a:solidFill>
              <a:srgbClr val="0C5394"/>
            </a:solidFill>
            <a:prstDash val="dash"/>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defTabSz="914400" fontAlgn="base">
              <a:lnSpc>
                <a:spcPct val="100000"/>
              </a:lnSpc>
              <a:spcBef>
                <a:spcPct val="0"/>
              </a:spcBef>
              <a:spcAft>
                <a:spcPct val="0"/>
              </a:spcAft>
              <a:buNone/>
              <a:defRPr/>
            </a:pPr>
            <a:endParaRPr lang="zh-CN" altLang="en-US" sz="1600" kern="0">
              <a:solidFill>
                <a:prstClr val="black"/>
              </a:solidFill>
              <a:latin typeface="微软雅黑" panose="020B0503020204020204" pitchFamily="34" charset="-122"/>
              <a:ea typeface="微软雅黑" panose="020B0503020204020204" pitchFamily="34" charset="-122"/>
            </a:endParaRPr>
          </a:p>
        </p:txBody>
      </p:sp>
      <p:sp>
        <p:nvSpPr>
          <p:cNvPr id="42" name="圆角矩形 41">
            <a:extLst>
              <a:ext uri="{FF2B5EF4-FFF2-40B4-BE49-F238E27FC236}">
                <a16:creationId xmlns:a16="http://schemas.microsoft.com/office/drawing/2014/main" id="{CA13DC89-1A8E-0540-9EAA-7D42A00C3C89}"/>
              </a:ext>
            </a:extLst>
          </p:cNvPr>
          <p:cNvSpPr/>
          <p:nvPr/>
        </p:nvSpPr>
        <p:spPr>
          <a:xfrm>
            <a:off x="4695174" y="1032597"/>
            <a:ext cx="2836090" cy="431999"/>
          </a:xfrm>
          <a:prstGeom prst="roundRect">
            <a:avLst>
              <a:gd name="adj" fmla="val 16761"/>
            </a:avLst>
          </a:prstGeom>
          <a:solidFill>
            <a:srgbClr val="C9D9E7"/>
          </a:solidFill>
          <a:ln w="19050">
            <a:no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b="1" dirty="0">
                <a:solidFill>
                  <a:schemeClr val="tx1"/>
                </a:solidFill>
                <a:latin typeface="Times New Roman" panose="02020603050405020304" pitchFamily="18" charset="0"/>
                <a:cs typeface="Times New Roman" panose="02020603050405020304" pitchFamily="18" charset="0"/>
              </a:rPr>
              <a:t>Our</a:t>
            </a:r>
            <a:r>
              <a:rPr kumimoji="1" lang="zh-CN" altLang="en-US" sz="1600" b="1" dirty="0">
                <a:solidFill>
                  <a:schemeClr val="tx1"/>
                </a:solidFill>
                <a:latin typeface="Times New Roman" panose="02020603050405020304" pitchFamily="18" charset="0"/>
                <a:cs typeface="Times New Roman" panose="02020603050405020304" pitchFamily="18" charset="0"/>
              </a:rPr>
              <a:t> </a:t>
            </a:r>
            <a:r>
              <a:rPr kumimoji="1" lang="en-US" altLang="zh-CN" sz="1600" b="1" dirty="0">
                <a:solidFill>
                  <a:schemeClr val="tx1"/>
                </a:solidFill>
                <a:latin typeface="Times New Roman" panose="02020603050405020304" pitchFamily="18" charset="0"/>
                <a:cs typeface="Times New Roman" panose="02020603050405020304" pitchFamily="18" charset="0"/>
              </a:rPr>
              <a:t>Perspectives</a:t>
            </a:r>
            <a:endParaRPr kumimoji="1" lang="zh-CN" altLang="en-US" sz="1600" b="1" dirty="0">
              <a:solidFill>
                <a:schemeClr val="tx1"/>
              </a:solidFill>
            </a:endParaRPr>
          </a:p>
        </p:txBody>
      </p:sp>
      <p:grpSp>
        <p:nvGrpSpPr>
          <p:cNvPr id="20" name="组合 6">
            <a:extLst>
              <a:ext uri="{FF2B5EF4-FFF2-40B4-BE49-F238E27FC236}">
                <a16:creationId xmlns:a16="http://schemas.microsoft.com/office/drawing/2014/main" id="{4B2728BA-1538-8945-9DF1-3DA25B03EC28}"/>
              </a:ext>
            </a:extLst>
          </p:cNvPr>
          <p:cNvGrpSpPr/>
          <p:nvPr/>
        </p:nvGrpSpPr>
        <p:grpSpPr>
          <a:xfrm>
            <a:off x="-1" y="6551614"/>
            <a:ext cx="12202585" cy="306387"/>
            <a:chOff x="669" y="6570913"/>
            <a:chExt cx="9152858" cy="306000"/>
          </a:xfrm>
        </p:grpSpPr>
        <p:sp>
          <p:nvSpPr>
            <p:cNvPr id="21" name="矩形 5">
              <a:extLst>
                <a:ext uri="{FF2B5EF4-FFF2-40B4-BE49-F238E27FC236}">
                  <a16:creationId xmlns:a16="http://schemas.microsoft.com/office/drawing/2014/main" id="{E0B64D12-2D51-604C-958A-C8AA4CF0CBEC}"/>
                </a:ext>
              </a:extLst>
            </p:cNvPr>
            <p:cNvSpPr/>
            <p:nvPr/>
          </p:nvSpPr>
          <p:spPr>
            <a:xfrm>
              <a:off x="669" y="6570913"/>
              <a:ext cx="6154771" cy="306000"/>
            </a:xfrm>
            <a:prstGeom prst="rect">
              <a:avLst/>
            </a:prstGeom>
            <a:solidFill>
              <a:srgbClr val="134288"/>
            </a:solidFill>
            <a:ln>
              <a:noFill/>
            </a:ln>
          </p:spPr>
          <p:txBody>
            <a:bodyPr anchor="ctr"/>
            <a:lstStyle/>
            <a:p>
              <a:pPr algn="ctr"/>
              <a:endParaRPr lang="zh-CN" sz="1800">
                <a:solidFill>
                  <a:schemeClr val="lt1"/>
                </a:solidFill>
              </a:endParaRPr>
            </a:p>
          </p:txBody>
        </p:sp>
        <p:grpSp>
          <p:nvGrpSpPr>
            <p:cNvPr id="22" name="组合 8">
              <a:extLst>
                <a:ext uri="{FF2B5EF4-FFF2-40B4-BE49-F238E27FC236}">
                  <a16:creationId xmlns:a16="http://schemas.microsoft.com/office/drawing/2014/main" id="{B76AE09C-4D87-9A4D-B32A-F82F630F108C}"/>
                </a:ext>
              </a:extLst>
            </p:cNvPr>
            <p:cNvGrpSpPr/>
            <p:nvPr/>
          </p:nvGrpSpPr>
          <p:grpSpPr>
            <a:xfrm>
              <a:off x="248846" y="6570913"/>
              <a:ext cx="8904681" cy="306000"/>
              <a:chOff x="248846" y="6570913"/>
              <a:chExt cx="8904681" cy="306000"/>
            </a:xfrm>
          </p:grpSpPr>
          <p:sp>
            <p:nvSpPr>
              <p:cNvPr id="23" name="文本框 10">
                <a:extLst>
                  <a:ext uri="{FF2B5EF4-FFF2-40B4-BE49-F238E27FC236}">
                    <a16:creationId xmlns:a16="http://schemas.microsoft.com/office/drawing/2014/main" id="{C617379F-1200-0340-957F-06A15C104AC4}"/>
                  </a:ext>
                </a:extLst>
              </p:cNvPr>
              <p:cNvSpPr txBox="1"/>
              <p:nvPr/>
            </p:nvSpPr>
            <p:spPr>
              <a:xfrm>
                <a:off x="248846" y="6600957"/>
                <a:ext cx="5405730" cy="245910"/>
              </a:xfrm>
              <a:prstGeom prst="rect">
                <a:avLst/>
              </a:prstGeom>
              <a:noFill/>
              <a:ln>
                <a:noFill/>
              </a:ln>
            </p:spPr>
            <p:txBody>
              <a:bodyPr wrap="squar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sz="1000" b="1" dirty="0">
                    <a:solidFill>
                      <a:schemeClr val="bg1"/>
                    </a:solidFill>
                    <a:latin typeface="微软雅黑"/>
                    <a:ea typeface="微软雅黑"/>
                  </a:rPr>
                  <a:t>State Key Laboratory of Cognitive Intelligence</a:t>
                </a:r>
                <a:r>
                  <a:rPr lang="zh-CN" altLang="en-US" sz="1000" b="1" dirty="0">
                    <a:solidFill>
                      <a:schemeClr val="bg1"/>
                    </a:solidFill>
                    <a:latin typeface="微软雅黑"/>
                    <a:ea typeface="微软雅黑"/>
                  </a:rPr>
                  <a:t>，</a:t>
                </a:r>
                <a:r>
                  <a:rPr lang="en" altLang="zh-CN" sz="1000" b="1" dirty="0">
                    <a:solidFill>
                      <a:schemeClr val="bg1"/>
                    </a:solidFill>
                    <a:latin typeface="微软雅黑"/>
                    <a:ea typeface="微软雅黑"/>
                  </a:rPr>
                  <a:t>University of Science and Technology of China</a:t>
                </a:r>
                <a:endParaRPr lang="zh-CN" sz="1000" b="1" dirty="0">
                  <a:solidFill>
                    <a:schemeClr val="bg1"/>
                  </a:solidFill>
                  <a:latin typeface="微软雅黑"/>
                  <a:ea typeface="微软雅黑"/>
                </a:endParaRPr>
              </a:p>
            </p:txBody>
          </p:sp>
          <p:sp>
            <p:nvSpPr>
              <p:cNvPr id="24" name="矩形 8">
                <a:extLst>
                  <a:ext uri="{FF2B5EF4-FFF2-40B4-BE49-F238E27FC236}">
                    <a16:creationId xmlns:a16="http://schemas.microsoft.com/office/drawing/2014/main" id="{C9861C54-C940-064C-9693-A6CA09EB66D4}"/>
                  </a:ext>
                </a:extLst>
              </p:cNvPr>
              <p:cNvSpPr/>
              <p:nvPr/>
            </p:nvSpPr>
            <p:spPr>
              <a:xfrm>
                <a:off x="6155440" y="6570913"/>
                <a:ext cx="2998087" cy="306000"/>
              </a:xfrm>
              <a:prstGeom prst="rect">
                <a:avLst/>
              </a:prstGeom>
              <a:solidFill>
                <a:srgbClr val="CADCF7"/>
              </a:solidFill>
              <a:ln>
                <a:noFill/>
              </a:ln>
            </p:spPr>
            <p:txBody>
              <a:bodyPr anchor="ctr"/>
              <a:lstStyle/>
              <a:p>
                <a:pPr algn="ctr"/>
                <a:endParaRPr lang="zh-CN" sz="1800">
                  <a:solidFill>
                    <a:schemeClr val="lt1"/>
                  </a:solidFill>
                </a:endParaRPr>
              </a:p>
            </p:txBody>
          </p:sp>
        </p:grpSp>
      </p:grpSp>
      <p:sp>
        <p:nvSpPr>
          <p:cNvPr id="27" name="文本框 26">
            <a:extLst>
              <a:ext uri="{FF2B5EF4-FFF2-40B4-BE49-F238E27FC236}">
                <a16:creationId xmlns:a16="http://schemas.microsoft.com/office/drawing/2014/main" id="{A2DE9D56-EDB7-E14A-BF5B-81C3D2C06466}"/>
              </a:ext>
            </a:extLst>
          </p:cNvPr>
          <p:cNvSpPr txBox="1"/>
          <p:nvPr/>
        </p:nvSpPr>
        <p:spPr>
          <a:xfrm>
            <a:off x="789199" y="1419626"/>
            <a:ext cx="11071933" cy="4893647"/>
          </a:xfrm>
          <a:prstGeom prst="rect">
            <a:avLst/>
          </a:prstGeom>
          <a:noFill/>
        </p:spPr>
        <p:txBody>
          <a:bodyPr wrap="square" rtlCol="0">
            <a:spAutoFit/>
          </a:bodyPr>
          <a:lstStyle/>
          <a:p>
            <a:pPr algn="l"/>
            <a:r>
              <a:rPr lang="en-US" altLang="zh-CN" sz="2400" b="1" i="0" u="sng" strike="noStrike" dirty="0">
                <a:solidFill>
                  <a:srgbClr val="24292F"/>
                </a:solidFill>
                <a:effectLst/>
                <a:latin typeface="Times New Roman" panose="02020603050405020304" pitchFamily="18" charset="0"/>
                <a:cs typeface="Times New Roman" panose="02020603050405020304" pitchFamily="18" charset="0"/>
              </a:rPr>
              <a:t>The</a:t>
            </a:r>
            <a:r>
              <a:rPr lang="zh-CN" altLang="en-US" sz="2400" b="1" i="0" u="sng" strike="noStrike" dirty="0">
                <a:solidFill>
                  <a:srgbClr val="24292F"/>
                </a:solidFill>
                <a:effectLst/>
                <a:latin typeface="Times New Roman" panose="02020603050405020304" pitchFamily="18" charset="0"/>
                <a:cs typeface="Times New Roman" panose="02020603050405020304" pitchFamily="18" charset="0"/>
              </a:rPr>
              <a:t> </a:t>
            </a:r>
            <a:r>
              <a:rPr lang="en-US" altLang="zh-CN" sz="2400" b="1" i="0" u="sng" strike="noStrike" dirty="0">
                <a:solidFill>
                  <a:srgbClr val="24292F"/>
                </a:solidFill>
                <a:effectLst/>
                <a:latin typeface="Times New Roman" panose="02020603050405020304" pitchFamily="18" charset="0"/>
                <a:cs typeface="Times New Roman" panose="02020603050405020304" pitchFamily="18" charset="0"/>
              </a:rPr>
              <a:t>quality</a:t>
            </a:r>
            <a:r>
              <a:rPr lang="zh-CN" altLang="en-US" sz="2400" b="1" i="0" u="sng" strike="noStrike" dirty="0">
                <a:solidFill>
                  <a:srgbClr val="24292F"/>
                </a:solidFill>
                <a:effectLst/>
                <a:latin typeface="Times New Roman" panose="02020603050405020304" pitchFamily="18" charset="0"/>
                <a:cs typeface="Times New Roman" panose="02020603050405020304" pitchFamily="18" charset="0"/>
              </a:rPr>
              <a:t> </a:t>
            </a:r>
            <a:r>
              <a:rPr lang="en-US" altLang="zh-CN" sz="2400" b="1" i="0" u="sng" strike="noStrike" dirty="0">
                <a:solidFill>
                  <a:srgbClr val="24292F"/>
                </a:solidFill>
                <a:effectLst/>
                <a:latin typeface="Times New Roman" panose="02020603050405020304" pitchFamily="18" charset="0"/>
                <a:cs typeface="Times New Roman" panose="02020603050405020304" pitchFamily="18" charset="0"/>
              </a:rPr>
              <a:t>of</a:t>
            </a:r>
            <a:r>
              <a:rPr lang="zh-CN" altLang="en-US" sz="2400" b="1" i="0" u="sng" strike="noStrike" dirty="0">
                <a:solidFill>
                  <a:srgbClr val="24292F"/>
                </a:solidFill>
                <a:effectLst/>
                <a:latin typeface="Times New Roman" panose="02020603050405020304" pitchFamily="18" charset="0"/>
                <a:cs typeface="Times New Roman" panose="02020603050405020304" pitchFamily="18" charset="0"/>
              </a:rPr>
              <a:t> </a:t>
            </a:r>
            <a:r>
              <a:rPr lang="en-US" altLang="zh-CN" sz="2400" b="1" u="sng" dirty="0">
                <a:solidFill>
                  <a:srgbClr val="24292F"/>
                </a:solidFill>
                <a:latin typeface="Times New Roman" panose="02020603050405020304" pitchFamily="18" charset="0"/>
                <a:cs typeface="Times New Roman" panose="02020603050405020304" pitchFamily="18" charset="0"/>
              </a:rPr>
              <a:t>knowledge</a:t>
            </a:r>
            <a:r>
              <a:rPr lang="zh-CN" altLang="en-US" sz="2400" b="1" u="sng" dirty="0">
                <a:solidFill>
                  <a:srgbClr val="24292F"/>
                </a:solidFill>
                <a:latin typeface="Times New Roman" panose="02020603050405020304" pitchFamily="18" charset="0"/>
                <a:cs typeface="Times New Roman" panose="02020603050405020304" pitchFamily="18" charset="0"/>
              </a:rPr>
              <a:t> </a:t>
            </a:r>
            <a:r>
              <a:rPr lang="en-US" altLang="zh-CN" sz="2400" b="1" u="sng" dirty="0">
                <a:solidFill>
                  <a:srgbClr val="24292F"/>
                </a:solidFill>
                <a:latin typeface="Times New Roman" panose="02020603050405020304" pitchFamily="18" charset="0"/>
                <a:cs typeface="Times New Roman" panose="02020603050405020304" pitchFamily="18" charset="0"/>
              </a:rPr>
              <a:t>source</a:t>
            </a:r>
            <a:r>
              <a:rPr lang="zh-CN" altLang="en-US" sz="2400" b="1" u="sng" dirty="0">
                <a:solidFill>
                  <a:srgbClr val="24292F"/>
                </a:solidFill>
                <a:latin typeface="Times New Roman" panose="02020603050405020304" pitchFamily="18" charset="0"/>
                <a:cs typeface="Times New Roman" panose="02020603050405020304" pitchFamily="18" charset="0"/>
              </a:rPr>
              <a:t> </a:t>
            </a:r>
            <a:r>
              <a:rPr lang="en-US" altLang="zh-CN" sz="2400" b="1" u="sng" dirty="0">
                <a:solidFill>
                  <a:srgbClr val="24292F"/>
                </a:solidFill>
                <a:latin typeface="Times New Roman" panose="02020603050405020304" pitchFamily="18" charset="0"/>
                <a:cs typeface="Times New Roman" panose="02020603050405020304" pitchFamily="18" charset="0"/>
              </a:rPr>
              <a:t>is</a:t>
            </a:r>
            <a:r>
              <a:rPr lang="zh-CN" altLang="en-US" sz="2400" b="1" u="sng" dirty="0">
                <a:solidFill>
                  <a:srgbClr val="24292F"/>
                </a:solidFill>
                <a:latin typeface="Times New Roman" panose="02020603050405020304" pitchFamily="18" charset="0"/>
                <a:cs typeface="Times New Roman" panose="02020603050405020304" pitchFamily="18" charset="0"/>
              </a:rPr>
              <a:t> </a:t>
            </a:r>
            <a:r>
              <a:rPr lang="en-US" altLang="zh-CN" sz="2400" b="1" u="sng" dirty="0">
                <a:solidFill>
                  <a:srgbClr val="24292F"/>
                </a:solidFill>
                <a:latin typeface="Times New Roman" panose="02020603050405020304" pitchFamily="18" charset="0"/>
                <a:cs typeface="Times New Roman" panose="02020603050405020304" pitchFamily="18" charset="0"/>
              </a:rPr>
              <a:t>significant</a:t>
            </a:r>
            <a:endParaRPr lang="en-US" altLang="zh-CN" sz="2400" b="0" i="0" u="sng" strike="noStrike" dirty="0">
              <a:solidFill>
                <a:srgbClr val="24292F"/>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zh-CN" sz="2400" b="0" i="0" u="none" strike="noStrike" dirty="0">
                <a:solidFill>
                  <a:srgbClr val="24292F"/>
                </a:solidFill>
                <a:effectLst/>
                <a:latin typeface="Times New Roman" panose="02020603050405020304" pitchFamily="18" charset="0"/>
                <a:cs typeface="Times New Roman" panose="02020603050405020304" pitchFamily="18" charset="0"/>
              </a:rPr>
              <a:t>Traditional QA evaluation often overlooks hallucinations.</a:t>
            </a:r>
          </a:p>
          <a:p>
            <a:pPr marL="342900" indent="-342900">
              <a:buFont typeface="Arial" panose="020B0604020202020204" pitchFamily="34" charset="0"/>
              <a:buChar char="•"/>
            </a:pPr>
            <a:r>
              <a:rPr lang="en-US" altLang="zh-CN" sz="2400" b="0" i="0" u="none" strike="noStrike" dirty="0">
                <a:solidFill>
                  <a:srgbClr val="24292F"/>
                </a:solidFill>
                <a:effectLst/>
                <a:latin typeface="Times New Roman" panose="02020603050405020304" pitchFamily="18" charset="0"/>
                <a:cs typeface="Times New Roman" panose="02020603050405020304" pitchFamily="18" charset="0"/>
              </a:rPr>
              <a:t>Future focus: Assessing models' cognitive abilities using methods from human cognition research.</a:t>
            </a:r>
          </a:p>
          <a:p>
            <a:pPr algn="l"/>
            <a:r>
              <a:rPr lang="en-US" altLang="zh-CN" sz="2400" b="1" i="0" u="sng" strike="noStrike" dirty="0">
                <a:solidFill>
                  <a:srgbClr val="24292F"/>
                </a:solidFill>
                <a:effectLst/>
                <a:latin typeface="Times New Roman" panose="02020603050405020304" pitchFamily="18" charset="0"/>
                <a:cs typeface="Times New Roman" panose="02020603050405020304" pitchFamily="18" charset="0"/>
              </a:rPr>
              <a:t>How</a:t>
            </a:r>
            <a:r>
              <a:rPr lang="zh-CN" altLang="en-US" sz="2400" b="1" i="0" u="sng" strike="noStrike" dirty="0">
                <a:solidFill>
                  <a:srgbClr val="24292F"/>
                </a:solidFill>
                <a:effectLst/>
                <a:latin typeface="Times New Roman" panose="02020603050405020304" pitchFamily="18" charset="0"/>
                <a:cs typeface="Times New Roman" panose="02020603050405020304" pitchFamily="18" charset="0"/>
              </a:rPr>
              <a:t> </a:t>
            </a:r>
            <a:r>
              <a:rPr lang="en-US" altLang="zh-CN" sz="2400" b="1" i="0" u="sng" strike="noStrike" dirty="0">
                <a:solidFill>
                  <a:srgbClr val="24292F"/>
                </a:solidFill>
                <a:effectLst/>
                <a:latin typeface="Times New Roman" panose="02020603050405020304" pitchFamily="18" charset="0"/>
                <a:cs typeface="Times New Roman" panose="02020603050405020304" pitchFamily="18" charset="0"/>
              </a:rPr>
              <a:t>to</a:t>
            </a:r>
            <a:r>
              <a:rPr lang="zh-CN" altLang="en-US" sz="2400" b="1" i="0" u="sng" strike="noStrike" dirty="0">
                <a:solidFill>
                  <a:srgbClr val="24292F"/>
                </a:solidFill>
                <a:effectLst/>
                <a:latin typeface="Times New Roman" panose="02020603050405020304" pitchFamily="18" charset="0"/>
                <a:cs typeface="Times New Roman" panose="02020603050405020304" pitchFamily="18" charset="0"/>
              </a:rPr>
              <a:t> </a:t>
            </a:r>
            <a:r>
              <a:rPr lang="en-US" altLang="zh-CN" sz="2400" b="1" i="0" u="sng" strike="noStrike" dirty="0">
                <a:solidFill>
                  <a:srgbClr val="24292F"/>
                </a:solidFill>
                <a:effectLst/>
                <a:latin typeface="Times New Roman" panose="02020603050405020304" pitchFamily="18" charset="0"/>
                <a:cs typeface="Times New Roman" panose="02020603050405020304" pitchFamily="18" charset="0"/>
              </a:rPr>
              <a:t>retrieve</a:t>
            </a:r>
            <a:r>
              <a:rPr lang="zh-CN" altLang="en-US" sz="2400" b="1" i="0" u="sng" strike="noStrike" dirty="0">
                <a:solidFill>
                  <a:srgbClr val="24292F"/>
                </a:solidFill>
                <a:effectLst/>
                <a:latin typeface="Times New Roman" panose="02020603050405020304" pitchFamily="18" charset="0"/>
                <a:cs typeface="Times New Roman" panose="02020603050405020304" pitchFamily="18" charset="0"/>
              </a:rPr>
              <a:t> </a:t>
            </a:r>
            <a:r>
              <a:rPr lang="en-US" altLang="zh-CN" sz="2400" b="1" i="0" u="sng" strike="noStrike" dirty="0">
                <a:solidFill>
                  <a:srgbClr val="24292F"/>
                </a:solidFill>
                <a:effectLst/>
                <a:latin typeface="Times New Roman" panose="02020603050405020304" pitchFamily="18" charset="0"/>
                <a:cs typeface="Times New Roman" panose="02020603050405020304" pitchFamily="18" charset="0"/>
              </a:rPr>
              <a:t>relevant</a:t>
            </a:r>
            <a:r>
              <a:rPr lang="zh-CN" altLang="en-US" sz="2400" b="1" i="0" u="sng" strike="noStrike" dirty="0">
                <a:solidFill>
                  <a:srgbClr val="24292F"/>
                </a:solidFill>
                <a:effectLst/>
                <a:latin typeface="Times New Roman" panose="02020603050405020304" pitchFamily="18" charset="0"/>
                <a:cs typeface="Times New Roman" panose="02020603050405020304" pitchFamily="18" charset="0"/>
              </a:rPr>
              <a:t> </a:t>
            </a:r>
            <a:r>
              <a:rPr lang="en-US" altLang="zh-CN" sz="2400" b="1" i="0" u="sng" strike="noStrike" dirty="0">
                <a:solidFill>
                  <a:srgbClr val="24292F"/>
                </a:solidFill>
                <a:effectLst/>
                <a:latin typeface="Times New Roman" panose="02020603050405020304" pitchFamily="18" charset="0"/>
                <a:cs typeface="Times New Roman" panose="02020603050405020304" pitchFamily="18" charset="0"/>
              </a:rPr>
              <a:t>knowledge</a:t>
            </a:r>
            <a:r>
              <a:rPr lang="zh-CN" altLang="en-US" sz="2400" b="1" i="0" u="sng" strike="noStrike" dirty="0">
                <a:solidFill>
                  <a:srgbClr val="24292F"/>
                </a:solidFill>
                <a:effectLst/>
                <a:latin typeface="Times New Roman" panose="02020603050405020304" pitchFamily="18" charset="0"/>
                <a:cs typeface="Times New Roman" panose="02020603050405020304" pitchFamily="18" charset="0"/>
              </a:rPr>
              <a:t> </a:t>
            </a:r>
            <a:r>
              <a:rPr lang="en-US" altLang="zh-CN" sz="2400" b="1" i="0" u="sng" strike="noStrike" dirty="0">
                <a:solidFill>
                  <a:srgbClr val="24292F"/>
                </a:solidFill>
                <a:effectLst/>
                <a:latin typeface="Times New Roman" panose="02020603050405020304" pitchFamily="18" charset="0"/>
                <a:cs typeface="Times New Roman" panose="02020603050405020304" pitchFamily="18" charset="0"/>
              </a:rPr>
              <a:t>as</a:t>
            </a:r>
            <a:r>
              <a:rPr lang="zh-CN" altLang="en-US" sz="2400" b="1" i="0" u="sng" strike="noStrike" dirty="0">
                <a:solidFill>
                  <a:srgbClr val="24292F"/>
                </a:solidFill>
                <a:effectLst/>
                <a:latin typeface="Times New Roman" panose="02020603050405020304" pitchFamily="18" charset="0"/>
                <a:cs typeface="Times New Roman" panose="02020603050405020304" pitchFamily="18" charset="0"/>
              </a:rPr>
              <a:t> </a:t>
            </a:r>
            <a:r>
              <a:rPr lang="en-US" altLang="zh-CN" sz="2400" b="1" i="0" u="sng" strike="noStrike" dirty="0">
                <a:solidFill>
                  <a:srgbClr val="24292F"/>
                </a:solidFill>
                <a:effectLst/>
                <a:latin typeface="Times New Roman" panose="02020603050405020304" pitchFamily="18" charset="0"/>
                <a:cs typeface="Times New Roman" panose="02020603050405020304" pitchFamily="18" charset="0"/>
              </a:rPr>
              <a:t>context</a:t>
            </a:r>
            <a:r>
              <a:rPr lang="zh-CN" altLang="en-US" sz="2400" b="1" i="0" u="sng" strike="noStrike" dirty="0">
                <a:solidFill>
                  <a:srgbClr val="24292F"/>
                </a:solidFill>
                <a:effectLst/>
                <a:latin typeface="Times New Roman" panose="02020603050405020304" pitchFamily="18" charset="0"/>
                <a:cs typeface="Times New Roman" panose="02020603050405020304" pitchFamily="18" charset="0"/>
              </a:rPr>
              <a:t> </a:t>
            </a:r>
            <a:r>
              <a:rPr lang="en-US" altLang="zh-CN" sz="2400" b="1" i="0" u="sng" strike="noStrike" dirty="0">
                <a:solidFill>
                  <a:srgbClr val="24292F"/>
                </a:solidFill>
                <a:effectLst/>
                <a:latin typeface="Times New Roman" panose="02020603050405020304" pitchFamily="18" charset="0"/>
                <a:cs typeface="Times New Roman" panose="02020603050405020304" pitchFamily="18" charset="0"/>
              </a:rPr>
              <a:t>is</a:t>
            </a:r>
            <a:r>
              <a:rPr lang="zh-CN" altLang="en-US" sz="2400" b="1" i="0" u="sng" strike="noStrike" dirty="0">
                <a:solidFill>
                  <a:srgbClr val="24292F"/>
                </a:solidFill>
                <a:effectLst/>
                <a:latin typeface="Times New Roman" panose="02020603050405020304" pitchFamily="18" charset="0"/>
                <a:cs typeface="Times New Roman" panose="02020603050405020304" pitchFamily="18" charset="0"/>
              </a:rPr>
              <a:t> </a:t>
            </a:r>
            <a:r>
              <a:rPr lang="en-US" altLang="zh-CN" sz="2400" b="1" i="0" u="sng" strike="noStrike" dirty="0">
                <a:solidFill>
                  <a:srgbClr val="24292F"/>
                </a:solidFill>
                <a:effectLst/>
                <a:latin typeface="Times New Roman" panose="02020603050405020304" pitchFamily="18" charset="0"/>
                <a:cs typeface="Times New Roman" panose="02020603050405020304" pitchFamily="18" charset="0"/>
              </a:rPr>
              <a:t>the</a:t>
            </a:r>
            <a:r>
              <a:rPr lang="zh-CN" altLang="en-US" sz="2400" b="1" i="0" u="sng" strike="noStrike" dirty="0">
                <a:solidFill>
                  <a:srgbClr val="24292F"/>
                </a:solidFill>
                <a:effectLst/>
                <a:latin typeface="Times New Roman" panose="02020603050405020304" pitchFamily="18" charset="0"/>
                <a:cs typeface="Times New Roman" panose="02020603050405020304" pitchFamily="18" charset="0"/>
              </a:rPr>
              <a:t> </a:t>
            </a:r>
            <a:r>
              <a:rPr lang="en-US" altLang="zh-CN" sz="2400" b="1" u="sng" dirty="0">
                <a:solidFill>
                  <a:srgbClr val="24292F"/>
                </a:solidFill>
                <a:latin typeface="Times New Roman" panose="02020603050405020304" pitchFamily="18" charset="0"/>
                <a:cs typeface="Times New Roman" panose="02020603050405020304" pitchFamily="18" charset="0"/>
              </a:rPr>
              <a:t>core</a:t>
            </a:r>
            <a:r>
              <a:rPr lang="zh-CN" altLang="en-US" sz="2400" b="1" u="sng" dirty="0">
                <a:solidFill>
                  <a:srgbClr val="24292F"/>
                </a:solidFill>
                <a:latin typeface="Times New Roman" panose="02020603050405020304" pitchFamily="18" charset="0"/>
                <a:cs typeface="Times New Roman" panose="02020603050405020304" pitchFamily="18" charset="0"/>
              </a:rPr>
              <a:t> </a:t>
            </a:r>
            <a:r>
              <a:rPr lang="en-US" altLang="zh-CN" sz="2400" b="1" u="sng" dirty="0">
                <a:solidFill>
                  <a:srgbClr val="24292F"/>
                </a:solidFill>
                <a:latin typeface="Times New Roman" panose="02020603050405020304" pitchFamily="18" charset="0"/>
                <a:cs typeface="Times New Roman" panose="02020603050405020304" pitchFamily="18" charset="0"/>
              </a:rPr>
              <a:t>of</a:t>
            </a:r>
            <a:r>
              <a:rPr lang="zh-CN" altLang="en-US" sz="2400" b="1" u="sng" dirty="0">
                <a:solidFill>
                  <a:srgbClr val="24292F"/>
                </a:solidFill>
                <a:latin typeface="Times New Roman" panose="02020603050405020304" pitchFamily="18" charset="0"/>
                <a:cs typeface="Times New Roman" panose="02020603050405020304" pitchFamily="18" charset="0"/>
              </a:rPr>
              <a:t> </a:t>
            </a:r>
            <a:r>
              <a:rPr lang="en-US" altLang="zh-CN" sz="2400" b="1" u="sng" dirty="0">
                <a:solidFill>
                  <a:srgbClr val="24292F"/>
                </a:solidFill>
                <a:latin typeface="Times New Roman" panose="02020603050405020304" pitchFamily="18" charset="0"/>
                <a:cs typeface="Times New Roman" panose="02020603050405020304" pitchFamily="18" charset="0"/>
              </a:rPr>
              <a:t>RAG</a:t>
            </a:r>
            <a:r>
              <a:rPr lang="zh-CN" altLang="en-US" sz="2400" b="1" i="0" u="sng" strike="noStrike" dirty="0">
                <a:solidFill>
                  <a:srgbClr val="24292F"/>
                </a:solidFill>
                <a:effectLst/>
                <a:latin typeface="Times New Roman" panose="02020603050405020304" pitchFamily="18" charset="0"/>
                <a:cs typeface="Times New Roman" panose="02020603050405020304" pitchFamily="18" charset="0"/>
              </a:rPr>
              <a:t> </a:t>
            </a:r>
            <a:endParaRPr lang="en-US" altLang="zh-CN" sz="2400" b="0" i="0" u="sng" strike="noStrike" dirty="0">
              <a:solidFill>
                <a:srgbClr val="24292F"/>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zh-CN" sz="2400" b="0" i="0" u="none" strike="noStrike" dirty="0">
                <a:solidFill>
                  <a:srgbClr val="24292F"/>
                </a:solidFill>
                <a:effectLst/>
                <a:latin typeface="Times New Roman" panose="02020603050405020304" pitchFamily="18" charset="0"/>
                <a:cs typeface="Times New Roman" panose="02020603050405020304" pitchFamily="18" charset="0"/>
              </a:rPr>
              <a:t>Manual rules for API matching may fall short in real-world usage.</a:t>
            </a:r>
          </a:p>
          <a:p>
            <a:pPr marL="342900" indent="-342900">
              <a:buFont typeface="Arial" panose="020B0604020202020204" pitchFamily="34" charset="0"/>
              <a:buChar char="•"/>
            </a:pPr>
            <a:r>
              <a:rPr lang="en-US" altLang="zh-CN" sz="2400" b="0" i="0" u="none" strike="noStrike" dirty="0">
                <a:solidFill>
                  <a:srgbClr val="24292F"/>
                </a:solidFill>
                <a:effectLst/>
                <a:latin typeface="Times New Roman" panose="02020603050405020304" pitchFamily="18" charset="0"/>
                <a:cs typeface="Times New Roman" panose="02020603050405020304" pitchFamily="18" charset="0"/>
              </a:rPr>
              <a:t>Future focus: Developing universal methods for selecting and calling APIs, processing results effectively.</a:t>
            </a:r>
          </a:p>
          <a:p>
            <a:pPr algn="l"/>
            <a:r>
              <a:rPr lang="en-US" altLang="zh-CN" sz="2400" b="1" u="sng" dirty="0">
                <a:solidFill>
                  <a:srgbClr val="24292F"/>
                </a:solidFill>
                <a:latin typeface="Times New Roman" panose="02020603050405020304" pitchFamily="18" charset="0"/>
                <a:cs typeface="Times New Roman" panose="02020603050405020304" pitchFamily="18" charset="0"/>
              </a:rPr>
              <a:t>The</a:t>
            </a:r>
            <a:r>
              <a:rPr lang="zh-CN" altLang="en-US" sz="2400" b="1" u="sng" dirty="0">
                <a:solidFill>
                  <a:srgbClr val="24292F"/>
                </a:solidFill>
                <a:latin typeface="Times New Roman" panose="02020603050405020304" pitchFamily="18" charset="0"/>
                <a:cs typeface="Times New Roman" panose="02020603050405020304" pitchFamily="18" charset="0"/>
              </a:rPr>
              <a:t> </a:t>
            </a:r>
            <a:r>
              <a:rPr lang="en-US" altLang="zh-CN" sz="2400" b="1" u="sng" dirty="0">
                <a:solidFill>
                  <a:srgbClr val="24292F"/>
                </a:solidFill>
                <a:latin typeface="Times New Roman" panose="02020603050405020304" pitchFamily="18" charset="0"/>
                <a:cs typeface="Times New Roman" panose="02020603050405020304" pitchFamily="18" charset="0"/>
              </a:rPr>
              <a:t>capacity</a:t>
            </a:r>
            <a:r>
              <a:rPr lang="zh-CN" altLang="en-US" sz="2400" b="1" u="sng" dirty="0">
                <a:solidFill>
                  <a:srgbClr val="24292F"/>
                </a:solidFill>
                <a:latin typeface="Times New Roman" panose="02020603050405020304" pitchFamily="18" charset="0"/>
                <a:cs typeface="Times New Roman" panose="02020603050405020304" pitchFamily="18" charset="0"/>
              </a:rPr>
              <a:t> </a:t>
            </a:r>
            <a:r>
              <a:rPr lang="en-US" altLang="zh-CN" sz="2400" b="1" u="sng" dirty="0">
                <a:solidFill>
                  <a:srgbClr val="24292F"/>
                </a:solidFill>
                <a:latin typeface="Times New Roman" panose="02020603050405020304" pitchFamily="18" charset="0"/>
                <a:cs typeface="Times New Roman" panose="02020603050405020304" pitchFamily="18" charset="0"/>
              </a:rPr>
              <a:t>of</a:t>
            </a:r>
            <a:r>
              <a:rPr lang="zh-CN" altLang="en-US" sz="2400" b="1" u="sng" dirty="0">
                <a:solidFill>
                  <a:srgbClr val="24292F"/>
                </a:solidFill>
                <a:latin typeface="Times New Roman" panose="02020603050405020304" pitchFamily="18" charset="0"/>
                <a:cs typeface="Times New Roman" panose="02020603050405020304" pitchFamily="18" charset="0"/>
              </a:rPr>
              <a:t> </a:t>
            </a:r>
            <a:r>
              <a:rPr lang="en-US" altLang="zh-CN" sz="2400" b="1" u="sng" dirty="0">
                <a:solidFill>
                  <a:srgbClr val="24292F"/>
                </a:solidFill>
                <a:latin typeface="Times New Roman" panose="02020603050405020304" pitchFamily="18" charset="0"/>
                <a:cs typeface="Times New Roman" panose="02020603050405020304" pitchFamily="18" charset="0"/>
              </a:rPr>
              <a:t>LLM</a:t>
            </a:r>
            <a:r>
              <a:rPr lang="zh-CN" altLang="en-US" sz="2400" b="1" u="sng" dirty="0">
                <a:solidFill>
                  <a:srgbClr val="24292F"/>
                </a:solidFill>
                <a:latin typeface="Times New Roman" panose="02020603050405020304" pitchFamily="18" charset="0"/>
                <a:cs typeface="Times New Roman" panose="02020603050405020304" pitchFamily="18" charset="0"/>
              </a:rPr>
              <a:t> </a:t>
            </a:r>
            <a:r>
              <a:rPr lang="en-US" altLang="zh-CN" sz="2400" b="1" u="sng" dirty="0">
                <a:solidFill>
                  <a:srgbClr val="24292F"/>
                </a:solidFill>
                <a:latin typeface="Times New Roman" panose="02020603050405020304" pitchFamily="18" charset="0"/>
                <a:cs typeface="Times New Roman" panose="02020603050405020304" pitchFamily="18" charset="0"/>
              </a:rPr>
              <a:t>can</a:t>
            </a:r>
            <a:r>
              <a:rPr lang="zh-CN" altLang="en-US" sz="2400" b="1" u="sng" dirty="0">
                <a:solidFill>
                  <a:srgbClr val="24292F"/>
                </a:solidFill>
                <a:latin typeface="Times New Roman" panose="02020603050405020304" pitchFamily="18" charset="0"/>
                <a:cs typeface="Times New Roman" panose="02020603050405020304" pitchFamily="18" charset="0"/>
              </a:rPr>
              <a:t> </a:t>
            </a:r>
            <a:r>
              <a:rPr lang="en-US" altLang="zh-CN" sz="2400" b="1" u="sng" dirty="0">
                <a:solidFill>
                  <a:srgbClr val="24292F"/>
                </a:solidFill>
                <a:latin typeface="Times New Roman" panose="02020603050405020304" pitchFamily="18" charset="0"/>
                <a:cs typeface="Times New Roman" panose="02020603050405020304" pitchFamily="18" charset="0"/>
              </a:rPr>
              <a:t>be</a:t>
            </a:r>
            <a:r>
              <a:rPr lang="zh-CN" altLang="en-US" sz="2400" b="1" u="sng" dirty="0">
                <a:solidFill>
                  <a:srgbClr val="24292F"/>
                </a:solidFill>
                <a:latin typeface="Times New Roman" panose="02020603050405020304" pitchFamily="18" charset="0"/>
                <a:cs typeface="Times New Roman" panose="02020603050405020304" pitchFamily="18" charset="0"/>
              </a:rPr>
              <a:t> </a:t>
            </a:r>
            <a:r>
              <a:rPr lang="en-US" altLang="zh-CN" sz="2400" b="1" u="sng" dirty="0">
                <a:solidFill>
                  <a:srgbClr val="24292F"/>
                </a:solidFill>
                <a:latin typeface="Times New Roman" panose="02020603050405020304" pitchFamily="18" charset="0"/>
                <a:cs typeface="Times New Roman" panose="02020603050405020304" pitchFamily="18" charset="0"/>
              </a:rPr>
              <a:t>roughly</a:t>
            </a:r>
            <a:r>
              <a:rPr lang="zh-CN" altLang="en-US" sz="2400" b="1" u="sng" dirty="0">
                <a:solidFill>
                  <a:srgbClr val="24292F"/>
                </a:solidFill>
                <a:latin typeface="Times New Roman" panose="02020603050405020304" pitchFamily="18" charset="0"/>
                <a:cs typeface="Times New Roman" panose="02020603050405020304" pitchFamily="18" charset="0"/>
              </a:rPr>
              <a:t> </a:t>
            </a:r>
            <a:r>
              <a:rPr lang="en-US" altLang="zh-CN" sz="2400" b="1" u="sng" dirty="0">
                <a:solidFill>
                  <a:srgbClr val="24292F"/>
                </a:solidFill>
                <a:latin typeface="Times New Roman" panose="02020603050405020304" pitchFamily="18" charset="0"/>
                <a:cs typeface="Times New Roman" panose="02020603050405020304" pitchFamily="18" charset="0"/>
              </a:rPr>
              <a:t>divided</a:t>
            </a:r>
            <a:r>
              <a:rPr lang="zh-CN" altLang="en-US" sz="2400" b="1" u="sng" dirty="0">
                <a:solidFill>
                  <a:srgbClr val="24292F"/>
                </a:solidFill>
                <a:latin typeface="Times New Roman" panose="02020603050405020304" pitchFamily="18" charset="0"/>
                <a:cs typeface="Times New Roman" panose="02020603050405020304" pitchFamily="18" charset="0"/>
              </a:rPr>
              <a:t> </a:t>
            </a:r>
            <a:r>
              <a:rPr lang="en-US" altLang="zh-CN" sz="2400" b="1" u="sng" dirty="0">
                <a:solidFill>
                  <a:srgbClr val="24292F"/>
                </a:solidFill>
                <a:latin typeface="Times New Roman" panose="02020603050405020304" pitchFamily="18" charset="0"/>
                <a:cs typeface="Times New Roman" panose="02020603050405020304" pitchFamily="18" charset="0"/>
              </a:rPr>
              <a:t>into</a:t>
            </a:r>
            <a:r>
              <a:rPr lang="zh-CN" altLang="en-US" sz="2400" b="1" u="sng" dirty="0">
                <a:solidFill>
                  <a:srgbClr val="24292F"/>
                </a:solidFill>
                <a:latin typeface="Times New Roman" panose="02020603050405020304" pitchFamily="18" charset="0"/>
                <a:cs typeface="Times New Roman" panose="02020603050405020304" pitchFamily="18" charset="0"/>
              </a:rPr>
              <a:t> </a:t>
            </a:r>
            <a:r>
              <a:rPr lang="en-US" altLang="zh-CN" sz="2400" b="1" u="sng" dirty="0" err="1">
                <a:solidFill>
                  <a:srgbClr val="24292F"/>
                </a:solidFill>
                <a:latin typeface="Times New Roman" panose="02020603050405020304" pitchFamily="18" charset="0"/>
                <a:cs typeface="Times New Roman" panose="02020603050405020304" pitchFamily="18" charset="0"/>
              </a:rPr>
              <a:t>denosing</a:t>
            </a:r>
            <a:r>
              <a:rPr lang="zh-CN" altLang="en-US" sz="2400" b="1" u="sng" dirty="0">
                <a:solidFill>
                  <a:srgbClr val="24292F"/>
                </a:solidFill>
                <a:latin typeface="Times New Roman" panose="02020603050405020304" pitchFamily="18" charset="0"/>
                <a:cs typeface="Times New Roman" panose="02020603050405020304" pitchFamily="18" charset="0"/>
              </a:rPr>
              <a:t> </a:t>
            </a:r>
            <a:r>
              <a:rPr lang="en-US" altLang="zh-CN" sz="2400" b="1" u="sng" dirty="0">
                <a:solidFill>
                  <a:srgbClr val="24292F"/>
                </a:solidFill>
                <a:latin typeface="Times New Roman" panose="02020603050405020304" pitchFamily="18" charset="0"/>
                <a:cs typeface="Times New Roman" panose="02020603050405020304" pitchFamily="18" charset="0"/>
              </a:rPr>
              <a:t>and</a:t>
            </a:r>
            <a:r>
              <a:rPr lang="zh-CN" altLang="en-US" sz="2400" b="1" u="sng" dirty="0">
                <a:solidFill>
                  <a:srgbClr val="24292F"/>
                </a:solidFill>
                <a:latin typeface="Times New Roman" panose="02020603050405020304" pitchFamily="18" charset="0"/>
                <a:cs typeface="Times New Roman" panose="02020603050405020304" pitchFamily="18" charset="0"/>
              </a:rPr>
              <a:t> </a:t>
            </a:r>
            <a:r>
              <a:rPr lang="en-US" altLang="zh-CN" sz="2400" b="1" u="sng" dirty="0">
                <a:solidFill>
                  <a:srgbClr val="24292F"/>
                </a:solidFill>
                <a:latin typeface="Times New Roman" panose="02020603050405020304" pitchFamily="18" charset="0"/>
                <a:cs typeface="Times New Roman" panose="02020603050405020304" pitchFamily="18" charset="0"/>
              </a:rPr>
              <a:t>reasoning</a:t>
            </a:r>
          </a:p>
          <a:p>
            <a:pPr marL="342900" indent="-342900">
              <a:buFont typeface="Arial" panose="020B0604020202020204" pitchFamily="34" charset="0"/>
              <a:buChar char="•"/>
            </a:pPr>
            <a:r>
              <a:rPr lang="en-US" altLang="zh-CN" sz="2400" dirty="0">
                <a:solidFill>
                  <a:srgbClr val="24292F"/>
                </a:solidFill>
                <a:latin typeface="Times New Roman" panose="02020603050405020304" pitchFamily="18" charset="0"/>
                <a:cs typeface="Times New Roman" panose="02020603050405020304" pitchFamily="18" charset="0"/>
              </a:rPr>
              <a:t>Denoising:</a:t>
            </a:r>
            <a:r>
              <a:rPr lang="zh-CN" altLang="en-US" sz="2400" dirty="0">
                <a:solidFill>
                  <a:srgbClr val="24292F"/>
                </a:solidFill>
                <a:latin typeface="Times New Roman" panose="02020603050405020304" pitchFamily="18" charset="0"/>
                <a:cs typeface="Times New Roman" panose="02020603050405020304" pitchFamily="18" charset="0"/>
              </a:rPr>
              <a:t> </a:t>
            </a:r>
            <a:r>
              <a:rPr lang="en-US" altLang="zh-CN" sz="2400" dirty="0">
                <a:solidFill>
                  <a:srgbClr val="24292F"/>
                </a:solidFill>
                <a:latin typeface="Times New Roman" panose="02020603050405020304" pitchFamily="18" charset="0"/>
                <a:cs typeface="Times New Roman" panose="02020603050405020304" pitchFamily="18" charset="0"/>
              </a:rPr>
              <a:t>reducing</a:t>
            </a:r>
            <a:r>
              <a:rPr lang="zh-CN" altLang="en-US" sz="2400" dirty="0">
                <a:solidFill>
                  <a:srgbClr val="24292F"/>
                </a:solidFill>
                <a:latin typeface="Times New Roman" panose="02020603050405020304" pitchFamily="18" charset="0"/>
                <a:cs typeface="Times New Roman" panose="02020603050405020304" pitchFamily="18" charset="0"/>
              </a:rPr>
              <a:t> </a:t>
            </a:r>
            <a:r>
              <a:rPr lang="en-US" altLang="zh-CN" sz="2400" dirty="0">
                <a:solidFill>
                  <a:srgbClr val="24292F"/>
                </a:solidFill>
                <a:latin typeface="Times New Roman" panose="02020603050405020304" pitchFamily="18" charset="0"/>
                <a:cs typeface="Times New Roman" panose="02020603050405020304" pitchFamily="18" charset="0"/>
              </a:rPr>
              <a:t>the</a:t>
            </a:r>
            <a:r>
              <a:rPr lang="zh-CN" altLang="en-US" sz="2400" dirty="0">
                <a:solidFill>
                  <a:srgbClr val="24292F"/>
                </a:solidFill>
                <a:latin typeface="Times New Roman" panose="02020603050405020304" pitchFamily="18" charset="0"/>
                <a:cs typeface="Times New Roman" panose="02020603050405020304" pitchFamily="18" charset="0"/>
              </a:rPr>
              <a:t> </a:t>
            </a:r>
            <a:r>
              <a:rPr lang="en-US" altLang="zh-CN" sz="2400" dirty="0">
                <a:solidFill>
                  <a:srgbClr val="24292F"/>
                </a:solidFill>
                <a:latin typeface="Times New Roman" panose="02020603050405020304" pitchFamily="18" charset="0"/>
                <a:cs typeface="Times New Roman" panose="02020603050405020304" pitchFamily="18" charset="0"/>
              </a:rPr>
              <a:t>noise</a:t>
            </a:r>
            <a:r>
              <a:rPr lang="zh-CN" altLang="en-US" sz="2400" dirty="0">
                <a:solidFill>
                  <a:srgbClr val="24292F"/>
                </a:solidFill>
                <a:latin typeface="Times New Roman" panose="02020603050405020304" pitchFamily="18" charset="0"/>
                <a:cs typeface="Times New Roman" panose="02020603050405020304" pitchFamily="18" charset="0"/>
              </a:rPr>
              <a:t> </a:t>
            </a:r>
            <a:r>
              <a:rPr lang="en-US" altLang="zh-CN" sz="2400" dirty="0">
                <a:solidFill>
                  <a:srgbClr val="24292F"/>
                </a:solidFill>
                <a:latin typeface="Times New Roman" panose="02020603050405020304" pitchFamily="18" charset="0"/>
                <a:cs typeface="Times New Roman" panose="02020603050405020304" pitchFamily="18" charset="0"/>
              </a:rPr>
              <a:t>from</a:t>
            </a:r>
            <a:r>
              <a:rPr lang="zh-CN" altLang="en-US" sz="2400" dirty="0">
                <a:solidFill>
                  <a:srgbClr val="24292F"/>
                </a:solidFill>
                <a:latin typeface="Times New Roman" panose="02020603050405020304" pitchFamily="18" charset="0"/>
                <a:cs typeface="Times New Roman" panose="02020603050405020304" pitchFamily="18" charset="0"/>
              </a:rPr>
              <a:t> </a:t>
            </a:r>
            <a:r>
              <a:rPr lang="en-US" altLang="zh-CN" sz="2400" dirty="0">
                <a:solidFill>
                  <a:srgbClr val="24292F"/>
                </a:solidFill>
                <a:latin typeface="Times New Roman" panose="02020603050405020304" pitchFamily="18" charset="0"/>
                <a:cs typeface="Times New Roman" panose="02020603050405020304" pitchFamily="18" charset="0"/>
              </a:rPr>
              <a:t>numerous</a:t>
            </a:r>
            <a:r>
              <a:rPr lang="zh-CN" altLang="en-US" sz="2400" dirty="0">
                <a:solidFill>
                  <a:srgbClr val="24292F"/>
                </a:solidFill>
                <a:latin typeface="Times New Roman" panose="02020603050405020304" pitchFamily="18" charset="0"/>
                <a:cs typeface="Times New Roman" panose="02020603050405020304" pitchFamily="18" charset="0"/>
              </a:rPr>
              <a:t> </a:t>
            </a:r>
            <a:r>
              <a:rPr lang="en-US" altLang="zh-CN" sz="2400" dirty="0">
                <a:solidFill>
                  <a:srgbClr val="24292F"/>
                </a:solidFill>
                <a:latin typeface="Times New Roman" panose="02020603050405020304" pitchFamily="18" charset="0"/>
                <a:cs typeface="Times New Roman" panose="02020603050405020304" pitchFamily="18" charset="0"/>
              </a:rPr>
              <a:t>context.</a:t>
            </a:r>
          </a:p>
          <a:p>
            <a:pPr marL="342900" indent="-342900">
              <a:buFont typeface="Arial" panose="020B0604020202020204" pitchFamily="34" charset="0"/>
              <a:buChar char="•"/>
            </a:pPr>
            <a:r>
              <a:rPr lang="en-US" altLang="zh-CN" sz="2400" dirty="0">
                <a:solidFill>
                  <a:srgbClr val="24292F"/>
                </a:solidFill>
                <a:latin typeface="Times New Roman" panose="02020603050405020304" pitchFamily="18" charset="0"/>
                <a:cs typeface="Times New Roman" panose="02020603050405020304" pitchFamily="18" charset="0"/>
              </a:rPr>
              <a:t>Reasoning:</a:t>
            </a:r>
            <a:r>
              <a:rPr lang="zh-CN" altLang="en-US" sz="2400" dirty="0">
                <a:solidFill>
                  <a:srgbClr val="24292F"/>
                </a:solidFill>
                <a:latin typeface="Times New Roman" panose="02020603050405020304" pitchFamily="18" charset="0"/>
                <a:cs typeface="Times New Roman" panose="02020603050405020304" pitchFamily="18" charset="0"/>
              </a:rPr>
              <a:t> </a:t>
            </a:r>
            <a:r>
              <a:rPr lang="en-US" altLang="zh-CN" sz="2400" dirty="0">
                <a:solidFill>
                  <a:srgbClr val="24292F"/>
                </a:solidFill>
                <a:latin typeface="Times New Roman" panose="02020603050405020304" pitchFamily="18" charset="0"/>
                <a:cs typeface="Times New Roman" panose="02020603050405020304" pitchFamily="18" charset="0"/>
              </a:rPr>
              <a:t>extracting</a:t>
            </a:r>
            <a:r>
              <a:rPr lang="zh-CN" altLang="en-US" sz="2400" dirty="0">
                <a:solidFill>
                  <a:srgbClr val="24292F"/>
                </a:solidFill>
                <a:latin typeface="Times New Roman" panose="02020603050405020304" pitchFamily="18" charset="0"/>
                <a:cs typeface="Times New Roman" panose="02020603050405020304" pitchFamily="18" charset="0"/>
              </a:rPr>
              <a:t> </a:t>
            </a:r>
            <a:r>
              <a:rPr lang="en-US" altLang="zh-CN" sz="2400" dirty="0">
                <a:solidFill>
                  <a:srgbClr val="24292F"/>
                </a:solidFill>
                <a:latin typeface="Times New Roman" panose="02020603050405020304" pitchFamily="18" charset="0"/>
                <a:cs typeface="Times New Roman" panose="02020603050405020304" pitchFamily="18" charset="0"/>
              </a:rPr>
              <a:t>useful</a:t>
            </a:r>
            <a:r>
              <a:rPr lang="zh-CN" altLang="en-US" sz="2400" dirty="0">
                <a:solidFill>
                  <a:srgbClr val="24292F"/>
                </a:solidFill>
                <a:latin typeface="Times New Roman" panose="02020603050405020304" pitchFamily="18" charset="0"/>
                <a:cs typeface="Times New Roman" panose="02020603050405020304" pitchFamily="18" charset="0"/>
              </a:rPr>
              <a:t> </a:t>
            </a:r>
            <a:r>
              <a:rPr lang="en-US" altLang="zh-CN" sz="2400" dirty="0">
                <a:solidFill>
                  <a:srgbClr val="24292F"/>
                </a:solidFill>
                <a:latin typeface="Times New Roman" panose="02020603050405020304" pitchFamily="18" charset="0"/>
                <a:cs typeface="Times New Roman" panose="02020603050405020304" pitchFamily="18" charset="0"/>
              </a:rPr>
              <a:t>knowledge</a:t>
            </a:r>
            <a:r>
              <a:rPr lang="zh-CN" altLang="en-US" sz="2400" dirty="0">
                <a:solidFill>
                  <a:srgbClr val="24292F"/>
                </a:solidFill>
                <a:latin typeface="Times New Roman" panose="02020603050405020304" pitchFamily="18" charset="0"/>
                <a:cs typeface="Times New Roman" panose="02020603050405020304" pitchFamily="18" charset="0"/>
              </a:rPr>
              <a:t> </a:t>
            </a:r>
            <a:r>
              <a:rPr lang="en-US" altLang="zh-CN" sz="2400" dirty="0">
                <a:solidFill>
                  <a:srgbClr val="24292F"/>
                </a:solidFill>
                <a:latin typeface="Times New Roman" panose="02020603050405020304" pitchFamily="18" charset="0"/>
                <a:cs typeface="Times New Roman" panose="02020603050405020304" pitchFamily="18" charset="0"/>
              </a:rPr>
              <a:t>from</a:t>
            </a:r>
            <a:r>
              <a:rPr lang="zh-CN" altLang="en-US" sz="2400" dirty="0">
                <a:solidFill>
                  <a:srgbClr val="24292F"/>
                </a:solidFill>
                <a:latin typeface="Times New Roman" panose="02020603050405020304" pitchFamily="18" charset="0"/>
                <a:cs typeface="Times New Roman" panose="02020603050405020304" pitchFamily="18" charset="0"/>
              </a:rPr>
              <a:t> </a:t>
            </a:r>
            <a:r>
              <a:rPr lang="en-US" altLang="zh-CN" sz="2400" dirty="0">
                <a:solidFill>
                  <a:srgbClr val="24292F"/>
                </a:solidFill>
                <a:latin typeface="Times New Roman" panose="02020603050405020304" pitchFamily="18" charset="0"/>
                <a:cs typeface="Times New Roman" panose="02020603050405020304" pitchFamily="18" charset="0"/>
              </a:rPr>
              <a:t>the</a:t>
            </a:r>
            <a:r>
              <a:rPr lang="zh-CN" altLang="en-US" sz="2400" dirty="0">
                <a:solidFill>
                  <a:srgbClr val="24292F"/>
                </a:solidFill>
                <a:latin typeface="Times New Roman" panose="02020603050405020304" pitchFamily="18" charset="0"/>
                <a:cs typeface="Times New Roman" panose="02020603050405020304" pitchFamily="18" charset="0"/>
              </a:rPr>
              <a:t> </a:t>
            </a:r>
            <a:r>
              <a:rPr lang="en-US" altLang="zh-CN" sz="2400" dirty="0">
                <a:solidFill>
                  <a:srgbClr val="24292F"/>
                </a:solidFill>
                <a:latin typeface="Times New Roman" panose="02020603050405020304" pitchFamily="18" charset="0"/>
                <a:cs typeface="Times New Roman" panose="02020603050405020304" pitchFamily="18" charset="0"/>
              </a:rPr>
              <a:t>limited</a:t>
            </a:r>
            <a:r>
              <a:rPr lang="zh-CN" altLang="en-US" sz="2400" dirty="0">
                <a:solidFill>
                  <a:srgbClr val="24292F"/>
                </a:solidFill>
                <a:latin typeface="Times New Roman" panose="02020603050405020304" pitchFamily="18" charset="0"/>
                <a:cs typeface="Times New Roman" panose="02020603050405020304" pitchFamily="18" charset="0"/>
              </a:rPr>
              <a:t> </a:t>
            </a:r>
            <a:r>
              <a:rPr lang="en-US" altLang="zh-CN" sz="2400" dirty="0">
                <a:solidFill>
                  <a:srgbClr val="24292F"/>
                </a:solidFill>
                <a:latin typeface="Times New Roman" panose="02020603050405020304" pitchFamily="18" charset="0"/>
                <a:cs typeface="Times New Roman" panose="02020603050405020304" pitchFamily="18" charset="0"/>
              </a:rPr>
              <a:t>context.</a:t>
            </a:r>
          </a:p>
          <a:p>
            <a:r>
              <a:rPr lang="en-US" altLang="zh-CN" sz="2400" b="1" u="sng" dirty="0">
                <a:solidFill>
                  <a:srgbClr val="24292F"/>
                </a:solidFill>
                <a:latin typeface="Times New Roman" panose="02020603050405020304" pitchFamily="18" charset="0"/>
                <a:cs typeface="Times New Roman" panose="02020603050405020304" pitchFamily="18" charset="0"/>
              </a:rPr>
              <a:t>Teaching</a:t>
            </a:r>
            <a:r>
              <a:rPr lang="zh-CN" altLang="en-US" sz="2400" b="1" u="sng" dirty="0">
                <a:solidFill>
                  <a:srgbClr val="24292F"/>
                </a:solidFill>
                <a:latin typeface="Times New Roman" panose="02020603050405020304" pitchFamily="18" charset="0"/>
                <a:cs typeface="Times New Roman" panose="02020603050405020304" pitchFamily="18" charset="0"/>
              </a:rPr>
              <a:t> </a:t>
            </a:r>
            <a:r>
              <a:rPr lang="en-US" altLang="zh-CN" sz="2400" b="1" u="sng" dirty="0">
                <a:solidFill>
                  <a:srgbClr val="24292F"/>
                </a:solidFill>
                <a:latin typeface="Times New Roman" panose="02020603050405020304" pitchFamily="18" charset="0"/>
                <a:cs typeface="Times New Roman" panose="02020603050405020304" pitchFamily="18" charset="0"/>
              </a:rPr>
              <a:t>the</a:t>
            </a:r>
            <a:r>
              <a:rPr lang="zh-CN" altLang="en-US" sz="2400" b="1" u="sng" dirty="0">
                <a:solidFill>
                  <a:srgbClr val="24292F"/>
                </a:solidFill>
                <a:latin typeface="Times New Roman" panose="02020603050405020304" pitchFamily="18" charset="0"/>
                <a:cs typeface="Times New Roman" panose="02020603050405020304" pitchFamily="18" charset="0"/>
              </a:rPr>
              <a:t> </a:t>
            </a:r>
            <a:r>
              <a:rPr lang="en-US" altLang="zh-CN" sz="2400" b="1" u="sng" dirty="0">
                <a:solidFill>
                  <a:srgbClr val="24292F"/>
                </a:solidFill>
                <a:latin typeface="Times New Roman" panose="02020603050405020304" pitchFamily="18" charset="0"/>
                <a:cs typeface="Times New Roman" panose="02020603050405020304" pitchFamily="18" charset="0"/>
              </a:rPr>
              <a:t>LLM</a:t>
            </a:r>
            <a:r>
              <a:rPr lang="zh-CN" altLang="en-US" sz="2400" b="1" u="sng" dirty="0">
                <a:solidFill>
                  <a:srgbClr val="24292F"/>
                </a:solidFill>
                <a:latin typeface="Times New Roman" panose="02020603050405020304" pitchFamily="18" charset="0"/>
                <a:cs typeface="Times New Roman" panose="02020603050405020304" pitchFamily="18" charset="0"/>
              </a:rPr>
              <a:t> </a:t>
            </a:r>
            <a:r>
              <a:rPr lang="en-US" altLang="zh-CN" sz="2400" b="1" u="sng" dirty="0">
                <a:solidFill>
                  <a:srgbClr val="24292F"/>
                </a:solidFill>
                <a:latin typeface="Times New Roman" panose="02020603050405020304" pitchFamily="18" charset="0"/>
                <a:cs typeface="Times New Roman" panose="02020603050405020304" pitchFamily="18" charset="0"/>
              </a:rPr>
              <a:t>know</a:t>
            </a:r>
            <a:r>
              <a:rPr lang="zh-CN" altLang="en-US" sz="2400" b="1" u="sng" dirty="0">
                <a:solidFill>
                  <a:srgbClr val="24292F"/>
                </a:solidFill>
                <a:latin typeface="Times New Roman" panose="02020603050405020304" pitchFamily="18" charset="0"/>
                <a:cs typeface="Times New Roman" panose="02020603050405020304" pitchFamily="18" charset="0"/>
              </a:rPr>
              <a:t> </a:t>
            </a:r>
            <a:r>
              <a:rPr lang="en-US" altLang="zh-CN" sz="2400" b="1" u="sng" dirty="0">
                <a:solidFill>
                  <a:srgbClr val="24292F"/>
                </a:solidFill>
                <a:latin typeface="Times New Roman" panose="02020603050405020304" pitchFamily="18" charset="0"/>
                <a:cs typeface="Times New Roman" panose="02020603050405020304" pitchFamily="18" charset="0"/>
              </a:rPr>
              <a:t>what</a:t>
            </a:r>
            <a:r>
              <a:rPr lang="zh-CN" altLang="en-US" sz="2400" b="1" u="sng" dirty="0">
                <a:solidFill>
                  <a:srgbClr val="24292F"/>
                </a:solidFill>
                <a:latin typeface="Times New Roman" panose="02020603050405020304" pitchFamily="18" charset="0"/>
                <a:cs typeface="Times New Roman" panose="02020603050405020304" pitchFamily="18" charset="0"/>
              </a:rPr>
              <a:t> </a:t>
            </a:r>
            <a:r>
              <a:rPr lang="en-US" altLang="zh-CN" sz="2400" b="1" u="sng" dirty="0">
                <a:solidFill>
                  <a:srgbClr val="24292F"/>
                </a:solidFill>
                <a:latin typeface="Times New Roman" panose="02020603050405020304" pitchFamily="18" charset="0"/>
                <a:cs typeface="Times New Roman" panose="02020603050405020304" pitchFamily="18" charset="0"/>
              </a:rPr>
              <a:t>they</a:t>
            </a:r>
            <a:r>
              <a:rPr lang="zh-CN" altLang="en-US" sz="2400" b="1" u="sng" dirty="0">
                <a:solidFill>
                  <a:srgbClr val="24292F"/>
                </a:solidFill>
                <a:latin typeface="Times New Roman" panose="02020603050405020304" pitchFamily="18" charset="0"/>
                <a:cs typeface="Times New Roman" panose="02020603050405020304" pitchFamily="18" charset="0"/>
              </a:rPr>
              <a:t> </a:t>
            </a:r>
            <a:r>
              <a:rPr lang="en-US" altLang="zh-CN" sz="2400" b="1" u="sng" dirty="0">
                <a:solidFill>
                  <a:srgbClr val="24292F"/>
                </a:solidFill>
                <a:latin typeface="Times New Roman" panose="02020603050405020304" pitchFamily="18" charset="0"/>
                <a:cs typeface="Times New Roman" panose="02020603050405020304" pitchFamily="18" charset="0"/>
              </a:rPr>
              <a:t>do</a:t>
            </a:r>
            <a:r>
              <a:rPr lang="zh-CN" altLang="en-US" sz="2400" b="1" u="sng" dirty="0">
                <a:solidFill>
                  <a:srgbClr val="24292F"/>
                </a:solidFill>
                <a:latin typeface="Times New Roman" panose="02020603050405020304" pitchFamily="18" charset="0"/>
                <a:cs typeface="Times New Roman" panose="02020603050405020304" pitchFamily="18" charset="0"/>
              </a:rPr>
              <a:t> </a:t>
            </a:r>
            <a:r>
              <a:rPr lang="en-US" altLang="zh-CN" sz="2400" b="1" u="sng" dirty="0">
                <a:solidFill>
                  <a:srgbClr val="24292F"/>
                </a:solidFill>
                <a:latin typeface="Times New Roman" panose="02020603050405020304" pitchFamily="18" charset="0"/>
                <a:cs typeface="Times New Roman" panose="02020603050405020304" pitchFamily="18" charset="0"/>
              </a:rPr>
              <a:t>not</a:t>
            </a:r>
            <a:r>
              <a:rPr lang="zh-CN" altLang="en-US" sz="2400" b="1" u="sng" dirty="0">
                <a:solidFill>
                  <a:srgbClr val="24292F"/>
                </a:solidFill>
                <a:latin typeface="Times New Roman" panose="02020603050405020304" pitchFamily="18" charset="0"/>
                <a:cs typeface="Times New Roman" panose="02020603050405020304" pitchFamily="18" charset="0"/>
              </a:rPr>
              <a:t> </a:t>
            </a:r>
            <a:r>
              <a:rPr lang="en-US" altLang="zh-CN" sz="2400" b="1" u="sng" dirty="0">
                <a:solidFill>
                  <a:srgbClr val="24292F"/>
                </a:solidFill>
                <a:latin typeface="Times New Roman" panose="02020603050405020304" pitchFamily="18" charset="0"/>
                <a:cs typeface="Times New Roman" panose="02020603050405020304" pitchFamily="18" charset="0"/>
              </a:rPr>
              <a:t>know</a:t>
            </a:r>
            <a:r>
              <a:rPr lang="zh-CN" altLang="en-US" sz="2400" b="1" u="sng" dirty="0">
                <a:solidFill>
                  <a:srgbClr val="24292F"/>
                </a:solidFill>
                <a:latin typeface="Times New Roman" panose="02020603050405020304" pitchFamily="18" charset="0"/>
                <a:cs typeface="Times New Roman" panose="02020603050405020304" pitchFamily="18" charset="0"/>
              </a:rPr>
              <a:t> </a:t>
            </a:r>
            <a:r>
              <a:rPr lang="en-US" altLang="zh-CN" sz="2400" b="1" u="sng" dirty="0">
                <a:solidFill>
                  <a:srgbClr val="24292F"/>
                </a:solidFill>
                <a:latin typeface="Times New Roman" panose="02020603050405020304" pitchFamily="18" charset="0"/>
                <a:cs typeface="Times New Roman" panose="02020603050405020304" pitchFamily="18" charset="0"/>
              </a:rPr>
              <a:t>is</a:t>
            </a:r>
            <a:r>
              <a:rPr lang="zh-CN" altLang="en-US" sz="2400" b="1" u="sng" dirty="0">
                <a:solidFill>
                  <a:srgbClr val="24292F"/>
                </a:solidFill>
                <a:latin typeface="Times New Roman" panose="02020603050405020304" pitchFamily="18" charset="0"/>
                <a:cs typeface="Times New Roman" panose="02020603050405020304" pitchFamily="18" charset="0"/>
              </a:rPr>
              <a:t> </a:t>
            </a:r>
            <a:r>
              <a:rPr lang="en-US" altLang="zh-CN" sz="2400" b="1" u="sng" dirty="0">
                <a:solidFill>
                  <a:srgbClr val="24292F"/>
                </a:solidFill>
                <a:latin typeface="Times New Roman" panose="02020603050405020304" pitchFamily="18" charset="0"/>
                <a:cs typeface="Times New Roman" panose="02020603050405020304" pitchFamily="18" charset="0"/>
              </a:rPr>
              <a:t>very</a:t>
            </a:r>
            <a:r>
              <a:rPr lang="zh-CN" altLang="en-US" sz="2400" b="1" u="sng" dirty="0">
                <a:solidFill>
                  <a:srgbClr val="24292F"/>
                </a:solidFill>
                <a:latin typeface="Times New Roman" panose="02020603050405020304" pitchFamily="18" charset="0"/>
                <a:cs typeface="Times New Roman" panose="02020603050405020304" pitchFamily="18" charset="0"/>
              </a:rPr>
              <a:t> </a:t>
            </a:r>
            <a:r>
              <a:rPr lang="en-US" altLang="zh-CN" sz="2400" b="1" u="sng" dirty="0">
                <a:solidFill>
                  <a:srgbClr val="24292F"/>
                </a:solidFill>
                <a:latin typeface="Times New Roman" panose="02020603050405020304" pitchFamily="18" charset="0"/>
                <a:cs typeface="Times New Roman" panose="02020603050405020304" pitchFamily="18" charset="0"/>
              </a:rPr>
              <a:t>important.</a:t>
            </a:r>
          </a:p>
          <a:p>
            <a:pPr marL="342900" indent="-342900">
              <a:buFont typeface="Arial" panose="020B0604020202020204" pitchFamily="34" charset="0"/>
              <a:buChar char="•"/>
            </a:pPr>
            <a:r>
              <a:rPr lang="en-US" altLang="zh-CN" sz="2400" dirty="0">
                <a:solidFill>
                  <a:srgbClr val="24292F"/>
                </a:solidFill>
                <a:latin typeface="Times New Roman" panose="02020603050405020304" pitchFamily="18" charset="0"/>
                <a:cs typeface="Times New Roman" panose="02020603050405020304" pitchFamily="18" charset="0"/>
              </a:rPr>
              <a:t>Evaluation</a:t>
            </a:r>
            <a:r>
              <a:rPr lang="zh-CN" altLang="en-US" sz="2400" dirty="0">
                <a:solidFill>
                  <a:srgbClr val="24292F"/>
                </a:solidFill>
                <a:latin typeface="Times New Roman" panose="02020603050405020304" pitchFamily="18" charset="0"/>
                <a:cs typeface="Times New Roman" panose="02020603050405020304" pitchFamily="18" charset="0"/>
              </a:rPr>
              <a:t> </a:t>
            </a:r>
            <a:r>
              <a:rPr lang="en-US" altLang="zh-CN" sz="2400" dirty="0">
                <a:solidFill>
                  <a:srgbClr val="24292F"/>
                </a:solidFill>
                <a:latin typeface="Times New Roman" panose="02020603050405020304" pitchFamily="18" charset="0"/>
                <a:cs typeface="Times New Roman" panose="02020603050405020304" pitchFamily="18" charset="0"/>
              </a:rPr>
              <a:t>of</a:t>
            </a:r>
            <a:r>
              <a:rPr lang="zh-CN" altLang="en-US" sz="2400" dirty="0">
                <a:solidFill>
                  <a:srgbClr val="24292F"/>
                </a:solidFill>
                <a:latin typeface="Times New Roman" panose="02020603050405020304" pitchFamily="18" charset="0"/>
                <a:cs typeface="Times New Roman" panose="02020603050405020304" pitchFamily="18" charset="0"/>
              </a:rPr>
              <a:t> </a:t>
            </a:r>
            <a:r>
              <a:rPr lang="en-US" altLang="zh-CN" sz="2400" dirty="0">
                <a:solidFill>
                  <a:srgbClr val="24292F"/>
                </a:solidFill>
                <a:latin typeface="Times New Roman" panose="02020603050405020304" pitchFamily="18" charset="0"/>
                <a:cs typeface="Times New Roman" panose="02020603050405020304" pitchFamily="18" charset="0"/>
              </a:rPr>
              <a:t>hallucination</a:t>
            </a:r>
            <a:r>
              <a:rPr lang="zh-CN" altLang="en-US" sz="2400" dirty="0">
                <a:solidFill>
                  <a:srgbClr val="24292F"/>
                </a:solidFill>
                <a:latin typeface="Times New Roman" panose="02020603050405020304" pitchFamily="18" charset="0"/>
                <a:cs typeface="Times New Roman" panose="02020603050405020304" pitchFamily="18" charset="0"/>
              </a:rPr>
              <a:t> </a:t>
            </a:r>
            <a:r>
              <a:rPr lang="en-US" altLang="zh-CN" sz="2400" dirty="0">
                <a:solidFill>
                  <a:srgbClr val="24292F"/>
                </a:solidFill>
                <a:latin typeface="Times New Roman" panose="02020603050405020304" pitchFamily="18" charset="0"/>
                <a:cs typeface="Times New Roman" panose="02020603050405020304" pitchFamily="18" charset="0"/>
              </a:rPr>
              <a:t>is</a:t>
            </a:r>
            <a:r>
              <a:rPr lang="zh-CN" altLang="en-US" sz="2400" dirty="0">
                <a:solidFill>
                  <a:srgbClr val="24292F"/>
                </a:solidFill>
                <a:latin typeface="Times New Roman" panose="02020603050405020304" pitchFamily="18" charset="0"/>
                <a:cs typeface="Times New Roman" panose="02020603050405020304" pitchFamily="18" charset="0"/>
              </a:rPr>
              <a:t> </a:t>
            </a:r>
            <a:r>
              <a:rPr lang="en-US" altLang="zh-CN" sz="2400" dirty="0">
                <a:solidFill>
                  <a:srgbClr val="24292F"/>
                </a:solidFill>
                <a:latin typeface="Times New Roman" panose="02020603050405020304" pitchFamily="18" charset="0"/>
                <a:cs typeface="Times New Roman" panose="02020603050405020304" pitchFamily="18" charset="0"/>
              </a:rPr>
              <a:t>very</a:t>
            </a:r>
            <a:r>
              <a:rPr lang="zh-CN" altLang="en-US" sz="2400" dirty="0">
                <a:solidFill>
                  <a:srgbClr val="24292F"/>
                </a:solidFill>
                <a:latin typeface="Times New Roman" panose="02020603050405020304" pitchFamily="18" charset="0"/>
                <a:cs typeface="Times New Roman" panose="02020603050405020304" pitchFamily="18" charset="0"/>
              </a:rPr>
              <a:t> </a:t>
            </a:r>
            <a:r>
              <a:rPr lang="en-US" altLang="zh-CN" sz="2400" dirty="0">
                <a:solidFill>
                  <a:srgbClr val="24292F"/>
                </a:solidFill>
                <a:latin typeface="Times New Roman" panose="02020603050405020304" pitchFamily="18" charset="0"/>
                <a:cs typeface="Times New Roman" panose="02020603050405020304" pitchFamily="18" charset="0"/>
              </a:rPr>
              <a:t>vital.</a:t>
            </a:r>
          </a:p>
        </p:txBody>
      </p:sp>
    </p:spTree>
    <p:extLst>
      <p:ext uri="{BB962C8B-B14F-4D97-AF65-F5344CB8AC3E}">
        <p14:creationId xmlns:p14="http://schemas.microsoft.com/office/powerpoint/2010/main" val="2049916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CM KDD 2024">
            <a:extLst>
              <a:ext uri="{FF2B5EF4-FFF2-40B4-BE49-F238E27FC236}">
                <a16:creationId xmlns:a16="http://schemas.microsoft.com/office/drawing/2014/main" id="{3B9768F4-0AFC-B1FA-6279-E630F4993EC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0683"/>
          <a:stretch/>
        </p:blipFill>
        <p:spPr bwMode="auto">
          <a:xfrm>
            <a:off x="-60315" y="-41250"/>
            <a:ext cx="4093836" cy="1552863"/>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6"/>
          <p:cNvGrpSpPr/>
          <p:nvPr/>
        </p:nvGrpSpPr>
        <p:grpSpPr>
          <a:xfrm>
            <a:off x="-1" y="6551614"/>
            <a:ext cx="12202585" cy="306387"/>
            <a:chOff x="669" y="6570913"/>
            <a:chExt cx="9152858" cy="306000"/>
          </a:xfrm>
        </p:grpSpPr>
        <p:sp>
          <p:nvSpPr>
            <p:cNvPr id="7" name="矩形 5"/>
            <p:cNvSpPr/>
            <p:nvPr/>
          </p:nvSpPr>
          <p:spPr>
            <a:xfrm>
              <a:off x="669" y="6570913"/>
              <a:ext cx="6154771" cy="306000"/>
            </a:xfrm>
            <a:prstGeom prst="rect">
              <a:avLst/>
            </a:prstGeom>
            <a:solidFill>
              <a:srgbClr val="134288"/>
            </a:solidFill>
            <a:ln>
              <a:noFill/>
            </a:ln>
          </p:spPr>
          <p:txBody>
            <a:bodyPr anchor="ctr"/>
            <a:lstStyle/>
            <a:p>
              <a:pPr algn="ctr"/>
              <a:endParaRPr lang="zh-CN" sz="1800">
                <a:solidFill>
                  <a:schemeClr val="lt1"/>
                </a:solidFill>
              </a:endParaRPr>
            </a:p>
          </p:txBody>
        </p:sp>
        <p:grpSp>
          <p:nvGrpSpPr>
            <p:cNvPr id="8" name="组合 8"/>
            <p:cNvGrpSpPr/>
            <p:nvPr/>
          </p:nvGrpSpPr>
          <p:grpSpPr>
            <a:xfrm>
              <a:off x="248846" y="6570913"/>
              <a:ext cx="8904681" cy="306000"/>
              <a:chOff x="248846" y="6570913"/>
              <a:chExt cx="8904681" cy="306000"/>
            </a:xfrm>
          </p:grpSpPr>
          <p:sp>
            <p:nvSpPr>
              <p:cNvPr id="9" name="文本框 10"/>
              <p:cNvSpPr txBox="1"/>
              <p:nvPr/>
            </p:nvSpPr>
            <p:spPr>
              <a:xfrm>
                <a:off x="248846" y="6600957"/>
                <a:ext cx="5405730" cy="245910"/>
              </a:xfrm>
              <a:prstGeom prst="rect">
                <a:avLst/>
              </a:prstGeom>
              <a:noFill/>
              <a:ln>
                <a:noFill/>
              </a:ln>
            </p:spPr>
            <p:txBody>
              <a:bodyPr wrap="squar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sz="1000" b="1" dirty="0">
                    <a:solidFill>
                      <a:schemeClr val="bg1"/>
                    </a:solidFill>
                    <a:latin typeface="微软雅黑"/>
                    <a:ea typeface="微软雅黑"/>
                  </a:rPr>
                  <a:t>State Key Laboratory of Cognitive Intelligence</a:t>
                </a:r>
                <a:r>
                  <a:rPr lang="zh-CN" altLang="en-US" sz="1000" b="1" dirty="0">
                    <a:solidFill>
                      <a:schemeClr val="bg1"/>
                    </a:solidFill>
                    <a:latin typeface="微软雅黑"/>
                    <a:ea typeface="微软雅黑"/>
                  </a:rPr>
                  <a:t>，</a:t>
                </a:r>
                <a:r>
                  <a:rPr lang="en" altLang="zh-CN" sz="1000" b="1" dirty="0">
                    <a:solidFill>
                      <a:schemeClr val="bg1"/>
                    </a:solidFill>
                    <a:latin typeface="微软雅黑"/>
                    <a:ea typeface="微软雅黑"/>
                  </a:rPr>
                  <a:t>University of Science and Technology of China</a:t>
                </a:r>
                <a:endParaRPr lang="zh-CN" sz="1000" b="1" dirty="0">
                  <a:solidFill>
                    <a:schemeClr val="bg1"/>
                  </a:solidFill>
                  <a:latin typeface="微软雅黑"/>
                  <a:ea typeface="微软雅黑"/>
                </a:endParaRPr>
              </a:p>
            </p:txBody>
          </p:sp>
          <p:sp>
            <p:nvSpPr>
              <p:cNvPr id="10" name="矩形 8"/>
              <p:cNvSpPr/>
              <p:nvPr/>
            </p:nvSpPr>
            <p:spPr>
              <a:xfrm>
                <a:off x="6155440" y="6570913"/>
                <a:ext cx="2998087" cy="306000"/>
              </a:xfrm>
              <a:prstGeom prst="rect">
                <a:avLst/>
              </a:prstGeom>
              <a:solidFill>
                <a:srgbClr val="CADCF7"/>
              </a:solidFill>
              <a:ln>
                <a:noFill/>
              </a:ln>
            </p:spPr>
            <p:txBody>
              <a:bodyPr anchor="ctr"/>
              <a:lstStyle/>
              <a:p>
                <a:pPr algn="ctr"/>
                <a:endParaRPr lang="zh-CN" sz="1800">
                  <a:solidFill>
                    <a:schemeClr val="lt1"/>
                  </a:solidFill>
                </a:endParaRPr>
              </a:p>
            </p:txBody>
          </p:sp>
        </p:grpSp>
      </p:grpSp>
      <p:cxnSp>
        <p:nvCxnSpPr>
          <p:cNvPr id="31" name="直线连接符 30">
            <a:extLst>
              <a:ext uri="{FF2B5EF4-FFF2-40B4-BE49-F238E27FC236}">
                <a16:creationId xmlns:a16="http://schemas.microsoft.com/office/drawing/2014/main" id="{9686C401-6776-7744-B3E2-76D26AF7C9ED}"/>
              </a:ext>
            </a:extLst>
          </p:cNvPr>
          <p:cNvCxnSpPr>
            <a:cxnSpLocks/>
          </p:cNvCxnSpPr>
          <p:nvPr/>
        </p:nvCxnSpPr>
        <p:spPr>
          <a:xfrm>
            <a:off x="-1" y="1580902"/>
            <a:ext cx="1216692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03BD8410-6179-1B4D-8A6A-5C80E444BC95}"/>
              </a:ext>
            </a:extLst>
          </p:cNvPr>
          <p:cNvSpPr/>
          <p:nvPr/>
        </p:nvSpPr>
        <p:spPr>
          <a:xfrm>
            <a:off x="9533335" y="107129"/>
            <a:ext cx="2633588" cy="123441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8" name="文本框 17">
            <a:extLst>
              <a:ext uri="{FF2B5EF4-FFF2-40B4-BE49-F238E27FC236}">
                <a16:creationId xmlns:a16="http://schemas.microsoft.com/office/drawing/2014/main" id="{47324970-74B6-A24C-AA3A-CC606B970F47}"/>
              </a:ext>
            </a:extLst>
          </p:cNvPr>
          <p:cNvSpPr txBox="1"/>
          <p:nvPr/>
        </p:nvSpPr>
        <p:spPr>
          <a:xfrm>
            <a:off x="9188461" y="1079384"/>
            <a:ext cx="3259808" cy="415498"/>
          </a:xfrm>
          <a:prstGeom prst="rect">
            <a:avLst/>
          </a:prstGeom>
          <a:noFill/>
        </p:spPr>
        <p:txBody>
          <a:bodyPr wrap="square" rtlCol="0">
            <a:spAutoFit/>
          </a:bodyPr>
          <a:lstStyle/>
          <a:p>
            <a:pPr algn="ctr"/>
            <a:r>
              <a:rPr kumimoji="1" lang="zh-CN" altLang="en-US" sz="1200" b="1" dirty="0">
                <a:solidFill>
                  <a:schemeClr val="tx1">
                    <a:lumMod val="75000"/>
                    <a:lumOff val="25000"/>
                  </a:schemeClr>
                </a:solidFill>
                <a:latin typeface="Microsoft YaHei" panose="020B0503020204020204" pitchFamily="34" charset="-122"/>
                <a:ea typeface="Microsoft YaHei" panose="020B0503020204020204" pitchFamily="34" charset="-122"/>
              </a:rPr>
              <a:t>认知智能全国重点实验室</a:t>
            </a:r>
            <a:endParaRPr kumimoji="1" lang="en-US" altLang="zh-CN" sz="1200" b="1" dirty="0">
              <a:solidFill>
                <a:schemeClr val="tx1">
                  <a:lumMod val="75000"/>
                  <a:lumOff val="25000"/>
                </a:schemeClr>
              </a:solidFill>
              <a:latin typeface="Microsoft YaHei" panose="020B0503020204020204" pitchFamily="34" charset="-122"/>
              <a:ea typeface="Microsoft YaHei" panose="020B0503020204020204" pitchFamily="34" charset="-122"/>
            </a:endParaRPr>
          </a:p>
          <a:p>
            <a:pPr algn="ctr"/>
            <a:r>
              <a:rPr kumimoji="1" lang="zh-CN" altLang="en-US" sz="800" b="1" dirty="0">
                <a:solidFill>
                  <a:schemeClr val="tx1">
                    <a:lumMod val="75000"/>
                    <a:lumOff val="25000"/>
                  </a:schemeClr>
                </a:solidFill>
                <a:latin typeface="Microsoft YaHei" panose="020B0503020204020204" pitchFamily="34" charset="-122"/>
                <a:ea typeface="Microsoft YaHei" panose="020B0503020204020204" pitchFamily="34" charset="-122"/>
              </a:rPr>
              <a:t> </a:t>
            </a:r>
            <a:r>
              <a:rPr kumimoji="1" lang="en-US" altLang="zh-CN" sz="600" b="1" dirty="0">
                <a:solidFill>
                  <a:schemeClr val="tx1">
                    <a:lumMod val="75000"/>
                    <a:lumOff val="25000"/>
                  </a:schemeClr>
                </a:solidFill>
                <a:latin typeface="Microsoft YaHei" panose="020B0503020204020204" pitchFamily="34" charset="-122"/>
                <a:ea typeface="Microsoft YaHei" panose="020B0503020204020204" pitchFamily="34" charset="-122"/>
              </a:rPr>
              <a:t>STATE KEY LABORATORY OF COGNITIVE INTELLIGENCE</a:t>
            </a:r>
            <a:endParaRPr kumimoji="1" lang="en-US" altLang="zh-CN" sz="8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pic>
        <p:nvPicPr>
          <p:cNvPr id="20" name="图形 19">
            <a:extLst>
              <a:ext uri="{FF2B5EF4-FFF2-40B4-BE49-F238E27FC236}">
                <a16:creationId xmlns:a16="http://schemas.microsoft.com/office/drawing/2014/main" id="{1ECD3723-3CE4-FA43-AF2D-91E77D589A2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285695" y="271316"/>
            <a:ext cx="1128868" cy="800571"/>
          </a:xfrm>
          <a:prstGeom prst="rect">
            <a:avLst/>
          </a:prstGeom>
        </p:spPr>
      </p:pic>
      <p:pic>
        <p:nvPicPr>
          <p:cNvPr id="28" name="图片 27">
            <a:extLst>
              <a:ext uri="{FF2B5EF4-FFF2-40B4-BE49-F238E27FC236}">
                <a16:creationId xmlns:a16="http://schemas.microsoft.com/office/drawing/2014/main" id="{DBAC72A5-6C64-FE47-AD9A-C06865B513F2}"/>
              </a:ext>
            </a:extLst>
          </p:cNvPr>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242418" y="220003"/>
            <a:ext cx="1172698" cy="1188873"/>
          </a:xfrm>
          <a:prstGeom prst="rect">
            <a:avLst/>
          </a:prstGeom>
        </p:spPr>
      </p:pic>
      <p:pic>
        <p:nvPicPr>
          <p:cNvPr id="5" name="Picture 1">
            <a:extLst>
              <a:ext uri="{FF2B5EF4-FFF2-40B4-BE49-F238E27FC236}">
                <a16:creationId xmlns:a16="http://schemas.microsoft.com/office/drawing/2014/main" id="{F98498BE-97D5-E3CB-1DAB-F67C7FB8D34E}"/>
              </a:ext>
            </a:extLst>
          </p:cNvPr>
          <p:cNvPicPr>
            <a:picLocks noChangeAspect="1"/>
          </p:cNvPicPr>
          <p:nvPr/>
        </p:nvPicPr>
        <p:blipFill rotWithShape="1">
          <a:blip r:embed="rId7"/>
          <a:srcRect l="59197" t="14863" r="2316" b="19403"/>
          <a:stretch/>
        </p:blipFill>
        <p:spPr>
          <a:xfrm>
            <a:off x="4078051" y="-6587"/>
            <a:ext cx="3788187" cy="1458850"/>
          </a:xfrm>
          <a:prstGeom prst="rect">
            <a:avLst/>
          </a:prstGeom>
        </p:spPr>
      </p:pic>
      <p:pic>
        <p:nvPicPr>
          <p:cNvPr id="11" name="Picture 1">
            <a:extLst>
              <a:ext uri="{FF2B5EF4-FFF2-40B4-BE49-F238E27FC236}">
                <a16:creationId xmlns:a16="http://schemas.microsoft.com/office/drawing/2014/main" id="{4590E5FE-A60A-5FF1-ECB4-9296E1BF8905}"/>
              </a:ext>
            </a:extLst>
          </p:cNvPr>
          <p:cNvPicPr>
            <a:picLocks noChangeAspect="1"/>
          </p:cNvPicPr>
          <p:nvPr/>
        </p:nvPicPr>
        <p:blipFill rotWithShape="1">
          <a:blip r:embed="rId7"/>
          <a:srcRect l="59197" t="14863" r="2316" b="19403"/>
          <a:stretch/>
        </p:blipFill>
        <p:spPr>
          <a:xfrm>
            <a:off x="4041168" y="-57460"/>
            <a:ext cx="4164368" cy="1603718"/>
          </a:xfrm>
          <a:prstGeom prst="rect">
            <a:avLst/>
          </a:prstGeom>
        </p:spPr>
      </p:pic>
      <p:sp>
        <p:nvSpPr>
          <p:cNvPr id="2" name="矩形 1">
            <a:extLst>
              <a:ext uri="{FF2B5EF4-FFF2-40B4-BE49-F238E27FC236}">
                <a16:creationId xmlns:a16="http://schemas.microsoft.com/office/drawing/2014/main" id="{50F6151D-AB0F-184C-5520-32D7543EEE06}"/>
              </a:ext>
            </a:extLst>
          </p:cNvPr>
          <p:cNvSpPr/>
          <p:nvPr/>
        </p:nvSpPr>
        <p:spPr>
          <a:xfrm>
            <a:off x="1339528" y="2696826"/>
            <a:ext cx="9265229" cy="923330"/>
          </a:xfrm>
          <a:prstGeom prst="rect">
            <a:avLst/>
          </a:prstGeom>
        </p:spPr>
        <p:txBody>
          <a:bodyPr wrap="none">
            <a:spAutoFit/>
          </a:bodyPr>
          <a:lstStyle/>
          <a:p>
            <a:r>
              <a:rPr lang="en-US" sz="5400" b="1" dirty="0">
                <a:latin typeface="Times New Roman" panose="02020603050405020304" pitchFamily="18" charset="0"/>
                <a:ea typeface="Microsoft YaHei UI"/>
                <a:cs typeface="Times New Roman" panose="02020603050405020304" pitchFamily="18" charset="0"/>
              </a:rPr>
              <a:t>Thank</a:t>
            </a:r>
            <a:r>
              <a:rPr lang="zh-CN" altLang="en-US" sz="5400" b="1" dirty="0">
                <a:latin typeface="Times New Roman" panose="02020603050405020304" pitchFamily="18" charset="0"/>
                <a:ea typeface="Microsoft YaHei UI"/>
                <a:cs typeface="Times New Roman" panose="02020603050405020304" pitchFamily="18" charset="0"/>
              </a:rPr>
              <a:t> </a:t>
            </a:r>
            <a:r>
              <a:rPr lang="en-US" altLang="zh-CN" sz="5400" b="1" dirty="0">
                <a:latin typeface="Times New Roman" panose="02020603050405020304" pitchFamily="18" charset="0"/>
                <a:ea typeface="Microsoft YaHei UI"/>
                <a:cs typeface="Times New Roman" panose="02020603050405020304" pitchFamily="18" charset="0"/>
              </a:rPr>
              <a:t>You</a:t>
            </a:r>
            <a:r>
              <a:rPr lang="zh-CN" altLang="en-US" sz="5400" b="1" dirty="0">
                <a:latin typeface="Times New Roman" panose="02020603050405020304" pitchFamily="18" charset="0"/>
                <a:ea typeface="Microsoft YaHei UI"/>
                <a:cs typeface="Times New Roman" panose="02020603050405020304" pitchFamily="18" charset="0"/>
              </a:rPr>
              <a:t> </a:t>
            </a:r>
            <a:r>
              <a:rPr lang="en-US" altLang="zh-CN" sz="5400" b="1" dirty="0">
                <a:latin typeface="Times New Roman" panose="02020603050405020304" pitchFamily="18" charset="0"/>
                <a:ea typeface="Microsoft YaHei UI"/>
                <a:cs typeface="Times New Roman" panose="02020603050405020304" pitchFamily="18" charset="0"/>
              </a:rPr>
              <a:t>for</a:t>
            </a:r>
            <a:r>
              <a:rPr lang="zh-CN" altLang="en-US" sz="5400" b="1" dirty="0">
                <a:latin typeface="Times New Roman" panose="02020603050405020304" pitchFamily="18" charset="0"/>
                <a:ea typeface="Microsoft YaHei UI"/>
                <a:cs typeface="Times New Roman" panose="02020603050405020304" pitchFamily="18" charset="0"/>
              </a:rPr>
              <a:t> </a:t>
            </a:r>
            <a:r>
              <a:rPr lang="en-US" altLang="zh-CN" sz="5400" b="1" dirty="0">
                <a:latin typeface="Times New Roman" panose="02020603050405020304" pitchFamily="18" charset="0"/>
                <a:ea typeface="Microsoft YaHei UI"/>
                <a:cs typeface="Times New Roman" panose="02020603050405020304" pitchFamily="18" charset="0"/>
              </a:rPr>
              <a:t>Your</a:t>
            </a:r>
            <a:r>
              <a:rPr lang="zh-CN" altLang="en-US" sz="5400" b="1" dirty="0">
                <a:latin typeface="Times New Roman" panose="02020603050405020304" pitchFamily="18" charset="0"/>
                <a:ea typeface="Microsoft YaHei UI"/>
                <a:cs typeface="Times New Roman" panose="02020603050405020304" pitchFamily="18" charset="0"/>
              </a:rPr>
              <a:t> </a:t>
            </a:r>
            <a:r>
              <a:rPr lang="en-US" altLang="zh-CN" sz="5400" b="1" dirty="0">
                <a:latin typeface="Times New Roman" panose="02020603050405020304" pitchFamily="18" charset="0"/>
                <a:ea typeface="Microsoft YaHei UI"/>
                <a:cs typeface="Times New Roman" panose="02020603050405020304" pitchFamily="18" charset="0"/>
              </a:rPr>
              <a:t>Attention!</a:t>
            </a:r>
            <a:endParaRPr lang="en-US" sz="5400" b="1" dirty="0">
              <a:latin typeface="Times New Roman" panose="02020603050405020304" pitchFamily="18" charset="0"/>
              <a:ea typeface="Microsoft YaHei UI"/>
              <a:cs typeface="Times New Roman" panose="02020603050405020304" pitchFamily="18" charset="0"/>
            </a:endParaRPr>
          </a:p>
        </p:txBody>
      </p:sp>
      <p:sp>
        <p:nvSpPr>
          <p:cNvPr id="3" name="文本框 2">
            <a:extLst>
              <a:ext uri="{FF2B5EF4-FFF2-40B4-BE49-F238E27FC236}">
                <a16:creationId xmlns:a16="http://schemas.microsoft.com/office/drawing/2014/main" id="{A9DA5ACB-8CBC-0E24-A347-4855C280F4F8}"/>
              </a:ext>
            </a:extLst>
          </p:cNvPr>
          <p:cNvSpPr txBox="1"/>
          <p:nvPr/>
        </p:nvSpPr>
        <p:spPr>
          <a:xfrm>
            <a:off x="3865637" y="4736080"/>
            <a:ext cx="4213013" cy="1200329"/>
          </a:xfrm>
          <a:prstGeom prst="rect">
            <a:avLst/>
          </a:prstGeom>
          <a:noFill/>
        </p:spPr>
        <p:txBody>
          <a:bodyPr wrap="none" rtlCol="0">
            <a:spAutoFit/>
          </a:bodyPr>
          <a:lstStyle/>
          <a:p>
            <a:pPr algn="ctr"/>
            <a:r>
              <a:rPr kumimoji="1" lang="en-US" altLang="zh-CN" sz="2400" dirty="0">
                <a:latin typeface="Times New Roman" panose="02020603050405020304" pitchFamily="18" charset="0"/>
                <a:cs typeface="Times New Roman" panose="02020603050405020304" pitchFamily="18" charset="0"/>
              </a:rPr>
              <a:t>Mingyue</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Cheng</a:t>
            </a:r>
          </a:p>
          <a:p>
            <a:pPr algn="ctr"/>
            <a:r>
              <a:rPr kumimoji="1" lang="en-US" altLang="zh-CN" sz="2400" dirty="0" err="1">
                <a:latin typeface="Times New Roman" panose="02020603050405020304" pitchFamily="18" charset="0"/>
                <a:cs typeface="Times New Roman" panose="02020603050405020304" pitchFamily="18" charset="0"/>
              </a:rPr>
              <a:t>mycheng@ustc.edu.cn</a:t>
            </a:r>
            <a:endParaRPr kumimoji="1" lang="en-US" altLang="zh-CN" sz="2400" dirty="0">
              <a:latin typeface="Times New Roman" panose="02020603050405020304" pitchFamily="18" charset="0"/>
              <a:cs typeface="Times New Roman" panose="02020603050405020304" pitchFamily="18" charset="0"/>
            </a:endParaRPr>
          </a:p>
          <a:p>
            <a:pPr algn="ctr"/>
            <a:r>
              <a:rPr kumimoji="1" lang="en" altLang="zh-CN" sz="2400" dirty="0">
                <a:latin typeface="Times New Roman" panose="02020603050405020304" pitchFamily="18" charset="0"/>
                <a:cs typeface="Times New Roman" panose="02020603050405020304" pitchFamily="18" charset="0"/>
              </a:rPr>
              <a:t>https://</a:t>
            </a:r>
            <a:r>
              <a:rPr kumimoji="1" lang="en" altLang="zh-CN" sz="2400" dirty="0" err="1">
                <a:latin typeface="Times New Roman" panose="02020603050405020304" pitchFamily="18" charset="0"/>
                <a:cs typeface="Times New Roman" panose="02020603050405020304" pitchFamily="18" charset="0"/>
              </a:rPr>
              <a:t>mingyue-cheng.github.io</a:t>
            </a:r>
            <a:r>
              <a:rPr kumimoji="1" lang="en" altLang="zh-CN" sz="2400" dirty="0">
                <a:latin typeface="Times New Roman" panose="02020603050405020304" pitchFamily="18" charset="0"/>
                <a:cs typeface="Times New Roman" panose="02020603050405020304" pitchFamily="18" charset="0"/>
              </a:rPr>
              <a:t>/</a:t>
            </a:r>
            <a:endParaRPr kumimoji="1"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9616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5ABEA4B-FB0F-FE45-A7EE-4378183C230A}"/>
              </a:ext>
            </a:extLst>
          </p:cNvPr>
          <p:cNvSpPr txBox="1"/>
          <p:nvPr/>
        </p:nvSpPr>
        <p:spPr>
          <a:xfrm>
            <a:off x="789200" y="203839"/>
            <a:ext cx="3466711" cy="646331"/>
          </a:xfrm>
          <a:prstGeom prst="rect">
            <a:avLst/>
          </a:prstGeom>
          <a:noFill/>
        </p:spPr>
        <p:txBody>
          <a:bodyPr wrap="square" rtlCol="0">
            <a:spAutoFit/>
          </a:bodyPr>
          <a:lstStyle/>
          <a:p>
            <a:r>
              <a:rPr kumimoji="1" lang="en-US" altLang="zh-CN" sz="3600" b="1" dirty="0">
                <a:latin typeface="Times New Roman" panose="02020603050405020304" pitchFamily="18" charset="0"/>
                <a:cs typeface="Times New Roman" panose="02020603050405020304" pitchFamily="18" charset="0"/>
              </a:rPr>
              <a:t>Background</a:t>
            </a:r>
            <a:endParaRPr kumimoji="1" lang="en" altLang="zh-CN" sz="3600" b="1" dirty="0">
              <a:latin typeface="Times New Roman" panose="02020603050405020304" pitchFamily="18" charset="0"/>
              <a:cs typeface="Times New Roman" panose="02020603050405020304" pitchFamily="18" charset="0"/>
            </a:endParaRPr>
          </a:p>
        </p:txBody>
      </p:sp>
      <p:grpSp>
        <p:nvGrpSpPr>
          <p:cNvPr id="16" name="组合 15">
            <a:extLst>
              <a:ext uri="{FF2B5EF4-FFF2-40B4-BE49-F238E27FC236}">
                <a16:creationId xmlns:a16="http://schemas.microsoft.com/office/drawing/2014/main" id="{4E8995C7-00A7-E04B-B3A3-28B4781E5ED8}"/>
              </a:ext>
            </a:extLst>
          </p:cNvPr>
          <p:cNvGrpSpPr/>
          <p:nvPr/>
        </p:nvGrpSpPr>
        <p:grpSpPr>
          <a:xfrm>
            <a:off x="253811" y="275067"/>
            <a:ext cx="361951" cy="432000"/>
            <a:chOff x="620485" y="577906"/>
            <a:chExt cx="361951" cy="432000"/>
          </a:xfrm>
        </p:grpSpPr>
        <p:sp>
          <p:nvSpPr>
            <p:cNvPr id="17" name="矩形 16">
              <a:extLst>
                <a:ext uri="{FF2B5EF4-FFF2-40B4-BE49-F238E27FC236}">
                  <a16:creationId xmlns:a16="http://schemas.microsoft.com/office/drawing/2014/main" id="{A53440A8-0334-3F4E-A4C2-6B4227701A0C}"/>
                </a:ext>
              </a:extLst>
            </p:cNvPr>
            <p:cNvSpPr/>
            <p:nvPr userDrawn="1"/>
          </p:nvSpPr>
          <p:spPr>
            <a:xfrm>
              <a:off x="620485" y="721906"/>
              <a:ext cx="101601" cy="2880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50000"/>
                </a:lnSpc>
              </a:pPr>
              <a:endParaRPr lang="en-US">
                <a:ln w="0"/>
                <a:solidFill>
                  <a:schemeClr val="tx1"/>
                </a:solidFill>
                <a:effectLst>
                  <a:outerShdw blurRad="38100" dist="19050" dir="2700000" algn="tl" rotWithShape="0">
                    <a:schemeClr val="dk1">
                      <a:alpha val="40000"/>
                    </a:schemeClr>
                  </a:outerShdw>
                </a:effectLst>
              </a:endParaRPr>
            </a:p>
          </p:txBody>
        </p:sp>
        <p:sp>
          <p:nvSpPr>
            <p:cNvPr id="18" name="矩形 17">
              <a:extLst>
                <a:ext uri="{FF2B5EF4-FFF2-40B4-BE49-F238E27FC236}">
                  <a16:creationId xmlns:a16="http://schemas.microsoft.com/office/drawing/2014/main" id="{AB9A1694-0971-8E48-A68B-5E8BB15BBB68}"/>
                </a:ext>
              </a:extLst>
            </p:cNvPr>
            <p:cNvSpPr/>
            <p:nvPr userDrawn="1"/>
          </p:nvSpPr>
          <p:spPr>
            <a:xfrm>
              <a:off x="752428" y="577906"/>
              <a:ext cx="99833" cy="4320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50000"/>
                </a:lnSpc>
              </a:pPr>
              <a:endParaRPr lang="en-US">
                <a:ln w="0"/>
                <a:solidFill>
                  <a:schemeClr val="tx1"/>
                </a:solidFill>
                <a:effectLst>
                  <a:outerShdw blurRad="38100" dist="19050" dir="2700000" algn="tl" rotWithShape="0">
                    <a:schemeClr val="dk1">
                      <a:alpha val="40000"/>
                    </a:schemeClr>
                  </a:outerShdw>
                </a:effectLst>
              </a:endParaRPr>
            </a:p>
          </p:txBody>
        </p:sp>
        <p:sp>
          <p:nvSpPr>
            <p:cNvPr id="19" name="矩形 18">
              <a:extLst>
                <a:ext uri="{FF2B5EF4-FFF2-40B4-BE49-F238E27FC236}">
                  <a16:creationId xmlns:a16="http://schemas.microsoft.com/office/drawing/2014/main" id="{FCD2D055-F6A1-E14A-B37B-32E8976DF343}"/>
                </a:ext>
              </a:extLst>
            </p:cNvPr>
            <p:cNvSpPr/>
            <p:nvPr userDrawn="1"/>
          </p:nvSpPr>
          <p:spPr>
            <a:xfrm>
              <a:off x="882603" y="793906"/>
              <a:ext cx="99833" cy="2160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50000"/>
                </a:lnSpc>
              </a:pPr>
              <a:endParaRPr lang="en-US">
                <a:ln w="0"/>
                <a:solidFill>
                  <a:schemeClr val="tx1"/>
                </a:solidFill>
                <a:effectLst>
                  <a:outerShdw blurRad="38100" dist="19050" dir="2700000" algn="tl" rotWithShape="0">
                    <a:schemeClr val="dk1">
                      <a:alpha val="40000"/>
                    </a:schemeClr>
                  </a:outerShdw>
                </a:effectLst>
              </a:endParaRPr>
            </a:p>
          </p:txBody>
        </p:sp>
      </p:grpSp>
      <p:sp>
        <p:nvSpPr>
          <p:cNvPr id="41" name="AutoShape 14">
            <a:extLst>
              <a:ext uri="{FF2B5EF4-FFF2-40B4-BE49-F238E27FC236}">
                <a16:creationId xmlns:a16="http://schemas.microsoft.com/office/drawing/2014/main" id="{58321DA7-6C20-7341-B879-D3D649C99B9F}"/>
              </a:ext>
            </a:extLst>
          </p:cNvPr>
          <p:cNvSpPr>
            <a:spLocks noChangeArrowheads="1"/>
          </p:cNvSpPr>
          <p:nvPr/>
        </p:nvSpPr>
        <p:spPr bwMode="gray">
          <a:xfrm rot="5400000">
            <a:off x="3561571" y="-1782003"/>
            <a:ext cx="5103297" cy="11194580"/>
          </a:xfrm>
          <a:prstGeom prst="roundRect">
            <a:avLst>
              <a:gd name="adj" fmla="val 9012"/>
            </a:avLst>
          </a:prstGeom>
          <a:noFill/>
          <a:ln w="9525" algn="ctr">
            <a:solidFill>
              <a:srgbClr val="0C5394"/>
            </a:solidFill>
            <a:prstDash val="dash"/>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defTabSz="914400" fontAlgn="base">
              <a:lnSpc>
                <a:spcPct val="100000"/>
              </a:lnSpc>
              <a:spcBef>
                <a:spcPct val="0"/>
              </a:spcBef>
              <a:spcAft>
                <a:spcPct val="0"/>
              </a:spcAft>
              <a:buNone/>
              <a:defRPr/>
            </a:pPr>
            <a:endParaRPr lang="zh-CN" altLang="en-US" sz="1600" kern="0">
              <a:solidFill>
                <a:prstClr val="black"/>
              </a:solidFill>
              <a:latin typeface="微软雅黑" panose="020B0503020204020204" pitchFamily="34" charset="-122"/>
              <a:ea typeface="微软雅黑" panose="020B0503020204020204" pitchFamily="34" charset="-122"/>
            </a:endParaRPr>
          </a:p>
        </p:txBody>
      </p:sp>
      <p:sp>
        <p:nvSpPr>
          <p:cNvPr id="42" name="圆角矩形 41">
            <a:extLst>
              <a:ext uri="{FF2B5EF4-FFF2-40B4-BE49-F238E27FC236}">
                <a16:creationId xmlns:a16="http://schemas.microsoft.com/office/drawing/2014/main" id="{CA13DC89-1A8E-0540-9EAA-7D42A00C3C89}"/>
              </a:ext>
            </a:extLst>
          </p:cNvPr>
          <p:cNvSpPr/>
          <p:nvPr/>
        </p:nvSpPr>
        <p:spPr>
          <a:xfrm>
            <a:off x="4695174" y="1032597"/>
            <a:ext cx="2836090" cy="431999"/>
          </a:xfrm>
          <a:prstGeom prst="roundRect">
            <a:avLst>
              <a:gd name="adj" fmla="val 16761"/>
            </a:avLst>
          </a:prstGeom>
          <a:solidFill>
            <a:srgbClr val="C9D9E7"/>
          </a:solidFill>
          <a:ln w="19050">
            <a:no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b="1" dirty="0">
                <a:solidFill>
                  <a:schemeClr val="tx1"/>
                </a:solidFill>
              </a:rPr>
              <a:t>Problem</a:t>
            </a:r>
            <a:r>
              <a:rPr kumimoji="1" lang="zh-CN" altLang="en-US" sz="1600" b="1" dirty="0">
                <a:solidFill>
                  <a:schemeClr val="tx1"/>
                </a:solidFill>
              </a:rPr>
              <a:t> </a:t>
            </a:r>
            <a:r>
              <a:rPr kumimoji="1" lang="en-US" altLang="zh-CN" sz="1600" b="1" dirty="0">
                <a:solidFill>
                  <a:schemeClr val="tx1"/>
                </a:solidFill>
              </a:rPr>
              <a:t>Definition</a:t>
            </a:r>
            <a:endParaRPr kumimoji="1" lang="zh-CN" altLang="en-US" sz="1600" b="1" dirty="0">
              <a:solidFill>
                <a:schemeClr val="tx1"/>
              </a:solidFill>
            </a:endParaRPr>
          </a:p>
        </p:txBody>
      </p:sp>
      <p:grpSp>
        <p:nvGrpSpPr>
          <p:cNvPr id="20" name="组合 6">
            <a:extLst>
              <a:ext uri="{FF2B5EF4-FFF2-40B4-BE49-F238E27FC236}">
                <a16:creationId xmlns:a16="http://schemas.microsoft.com/office/drawing/2014/main" id="{4B2728BA-1538-8945-9DF1-3DA25B03EC28}"/>
              </a:ext>
            </a:extLst>
          </p:cNvPr>
          <p:cNvGrpSpPr/>
          <p:nvPr/>
        </p:nvGrpSpPr>
        <p:grpSpPr>
          <a:xfrm>
            <a:off x="-1" y="6551614"/>
            <a:ext cx="12202585" cy="306387"/>
            <a:chOff x="669" y="6570913"/>
            <a:chExt cx="9152858" cy="306000"/>
          </a:xfrm>
        </p:grpSpPr>
        <p:sp>
          <p:nvSpPr>
            <p:cNvPr id="21" name="矩形 5">
              <a:extLst>
                <a:ext uri="{FF2B5EF4-FFF2-40B4-BE49-F238E27FC236}">
                  <a16:creationId xmlns:a16="http://schemas.microsoft.com/office/drawing/2014/main" id="{E0B64D12-2D51-604C-958A-C8AA4CF0CBEC}"/>
                </a:ext>
              </a:extLst>
            </p:cNvPr>
            <p:cNvSpPr/>
            <p:nvPr/>
          </p:nvSpPr>
          <p:spPr>
            <a:xfrm>
              <a:off x="669" y="6570913"/>
              <a:ext cx="6154771" cy="306000"/>
            </a:xfrm>
            <a:prstGeom prst="rect">
              <a:avLst/>
            </a:prstGeom>
            <a:solidFill>
              <a:srgbClr val="134288"/>
            </a:solidFill>
            <a:ln>
              <a:noFill/>
            </a:ln>
          </p:spPr>
          <p:txBody>
            <a:bodyPr anchor="ctr"/>
            <a:lstStyle/>
            <a:p>
              <a:pPr algn="ctr"/>
              <a:endParaRPr lang="zh-CN" sz="1800">
                <a:solidFill>
                  <a:schemeClr val="lt1"/>
                </a:solidFill>
              </a:endParaRPr>
            </a:p>
          </p:txBody>
        </p:sp>
        <p:grpSp>
          <p:nvGrpSpPr>
            <p:cNvPr id="22" name="组合 8">
              <a:extLst>
                <a:ext uri="{FF2B5EF4-FFF2-40B4-BE49-F238E27FC236}">
                  <a16:creationId xmlns:a16="http://schemas.microsoft.com/office/drawing/2014/main" id="{B76AE09C-4D87-9A4D-B32A-F82F630F108C}"/>
                </a:ext>
              </a:extLst>
            </p:cNvPr>
            <p:cNvGrpSpPr/>
            <p:nvPr/>
          </p:nvGrpSpPr>
          <p:grpSpPr>
            <a:xfrm>
              <a:off x="248846" y="6570913"/>
              <a:ext cx="8904681" cy="306000"/>
              <a:chOff x="248846" y="6570913"/>
              <a:chExt cx="8904681" cy="306000"/>
            </a:xfrm>
          </p:grpSpPr>
          <p:sp>
            <p:nvSpPr>
              <p:cNvPr id="23" name="文本框 10">
                <a:extLst>
                  <a:ext uri="{FF2B5EF4-FFF2-40B4-BE49-F238E27FC236}">
                    <a16:creationId xmlns:a16="http://schemas.microsoft.com/office/drawing/2014/main" id="{C617379F-1200-0340-957F-06A15C104AC4}"/>
                  </a:ext>
                </a:extLst>
              </p:cNvPr>
              <p:cNvSpPr txBox="1"/>
              <p:nvPr/>
            </p:nvSpPr>
            <p:spPr>
              <a:xfrm>
                <a:off x="248846" y="6600957"/>
                <a:ext cx="5405730" cy="245910"/>
              </a:xfrm>
              <a:prstGeom prst="rect">
                <a:avLst/>
              </a:prstGeom>
              <a:noFill/>
              <a:ln>
                <a:noFill/>
              </a:ln>
            </p:spPr>
            <p:txBody>
              <a:bodyPr wrap="squar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sz="1000" b="1" dirty="0">
                    <a:solidFill>
                      <a:schemeClr val="bg1"/>
                    </a:solidFill>
                    <a:latin typeface="微软雅黑"/>
                    <a:ea typeface="微软雅黑"/>
                  </a:rPr>
                  <a:t>State Key Laboratory of Cognitive Intelligence</a:t>
                </a:r>
                <a:r>
                  <a:rPr lang="zh-CN" altLang="en-US" sz="1000" b="1" dirty="0">
                    <a:solidFill>
                      <a:schemeClr val="bg1"/>
                    </a:solidFill>
                    <a:latin typeface="微软雅黑"/>
                    <a:ea typeface="微软雅黑"/>
                  </a:rPr>
                  <a:t>，</a:t>
                </a:r>
                <a:r>
                  <a:rPr lang="en" altLang="zh-CN" sz="1000" b="1" dirty="0">
                    <a:solidFill>
                      <a:schemeClr val="bg1"/>
                    </a:solidFill>
                    <a:latin typeface="微软雅黑"/>
                    <a:ea typeface="微软雅黑"/>
                  </a:rPr>
                  <a:t>University of Science and Technology of China</a:t>
                </a:r>
                <a:endParaRPr lang="zh-CN" sz="1000" b="1" dirty="0">
                  <a:solidFill>
                    <a:schemeClr val="bg1"/>
                  </a:solidFill>
                  <a:latin typeface="微软雅黑"/>
                  <a:ea typeface="微软雅黑"/>
                </a:endParaRPr>
              </a:p>
            </p:txBody>
          </p:sp>
          <p:sp>
            <p:nvSpPr>
              <p:cNvPr id="24" name="矩形 8">
                <a:extLst>
                  <a:ext uri="{FF2B5EF4-FFF2-40B4-BE49-F238E27FC236}">
                    <a16:creationId xmlns:a16="http://schemas.microsoft.com/office/drawing/2014/main" id="{C9861C54-C940-064C-9693-A6CA09EB66D4}"/>
                  </a:ext>
                </a:extLst>
              </p:cNvPr>
              <p:cNvSpPr/>
              <p:nvPr/>
            </p:nvSpPr>
            <p:spPr>
              <a:xfrm>
                <a:off x="6155440" y="6570913"/>
                <a:ext cx="2998087" cy="306000"/>
              </a:xfrm>
              <a:prstGeom prst="rect">
                <a:avLst/>
              </a:prstGeom>
              <a:solidFill>
                <a:srgbClr val="CADCF7"/>
              </a:solidFill>
              <a:ln>
                <a:noFill/>
              </a:ln>
            </p:spPr>
            <p:txBody>
              <a:bodyPr anchor="ctr"/>
              <a:lstStyle/>
              <a:p>
                <a:pPr algn="ctr"/>
                <a:endParaRPr lang="zh-CN" sz="1800">
                  <a:solidFill>
                    <a:schemeClr val="lt1"/>
                  </a:solidFill>
                </a:endParaRPr>
              </a:p>
            </p:txBody>
          </p:sp>
        </p:grpSp>
      </p:grpSp>
      <p:sp>
        <p:nvSpPr>
          <p:cNvPr id="27" name="文本框 26">
            <a:extLst>
              <a:ext uri="{FF2B5EF4-FFF2-40B4-BE49-F238E27FC236}">
                <a16:creationId xmlns:a16="http://schemas.microsoft.com/office/drawing/2014/main" id="{A2DE9D56-EDB7-E14A-BF5B-81C3D2C06466}"/>
              </a:ext>
            </a:extLst>
          </p:cNvPr>
          <p:cNvSpPr txBox="1"/>
          <p:nvPr/>
        </p:nvSpPr>
        <p:spPr>
          <a:xfrm>
            <a:off x="789200" y="1464596"/>
            <a:ext cx="6015862" cy="1138773"/>
          </a:xfrm>
          <a:prstGeom prst="rect">
            <a:avLst/>
          </a:prstGeom>
          <a:noFill/>
        </p:spPr>
        <p:txBody>
          <a:bodyPr wrap="square" rtlCol="0">
            <a:spAutoFit/>
          </a:bodyPr>
          <a:lstStyle/>
          <a:p>
            <a:pPr marL="457200" indent="-457200">
              <a:buFont typeface="Wingdings" pitchFamily="2" charset="2"/>
              <a:buChar char="Ø"/>
            </a:pPr>
            <a:r>
              <a:rPr kumimoji="1" lang="en-US" altLang="zh-CN" sz="2400" b="1" dirty="0">
                <a:latin typeface="Times New Roman" panose="02020603050405020304" pitchFamily="18" charset="0"/>
                <a:cs typeface="Times New Roman" panose="02020603050405020304" pitchFamily="18" charset="0"/>
              </a:rPr>
              <a:t>LLM Hallucination</a:t>
            </a:r>
          </a:p>
          <a:p>
            <a:pPr marL="800100" lvl="1" indent="-342900">
              <a:buFont typeface="Arial" panose="020B0604020202020204" pitchFamily="34" charset="0"/>
              <a:buChar char="•"/>
            </a:pPr>
            <a:r>
              <a:rPr kumimoji="1" lang="en-US" altLang="zh-CN" sz="2200" b="1" dirty="0">
                <a:latin typeface="Times New Roman" panose="02020603050405020304" pitchFamily="18" charset="0"/>
                <a:cs typeface="Times New Roman" panose="02020603050405020304" pitchFamily="18" charset="0"/>
              </a:rPr>
              <a:t>Dynamic</a:t>
            </a:r>
            <a:r>
              <a:rPr kumimoji="1" lang="en-US" altLang="zh-CN" sz="2200" dirty="0">
                <a:latin typeface="Times New Roman" panose="02020603050405020304" pitchFamily="18" charset="0"/>
                <a:cs typeface="Times New Roman" panose="02020603050405020304" pitchFamily="18" charset="0"/>
              </a:rPr>
              <a:t> (facts changing over time)</a:t>
            </a:r>
          </a:p>
          <a:p>
            <a:pPr marL="800100" lvl="1" indent="-342900">
              <a:buFont typeface="Arial" panose="020B0604020202020204" pitchFamily="34" charset="0"/>
              <a:buChar char="•"/>
            </a:pPr>
            <a:r>
              <a:rPr kumimoji="1" lang="en-US" altLang="zh-CN" sz="2200" b="1" dirty="0">
                <a:latin typeface="Times New Roman" panose="02020603050405020304" pitchFamily="18" charset="0"/>
                <a:cs typeface="Times New Roman" panose="02020603050405020304" pitchFamily="18" charset="0"/>
              </a:rPr>
              <a:t>Diverse</a:t>
            </a:r>
            <a:r>
              <a:rPr kumimoji="1" lang="en-US" altLang="zh-CN" sz="2200" dirty="0">
                <a:latin typeface="Times New Roman" panose="02020603050405020304" pitchFamily="18" charset="0"/>
                <a:cs typeface="Times New Roman" panose="02020603050405020304" pitchFamily="18" charset="0"/>
              </a:rPr>
              <a:t> (torso and tail facts)</a:t>
            </a:r>
          </a:p>
        </p:txBody>
      </p:sp>
      <p:sp>
        <p:nvSpPr>
          <p:cNvPr id="3" name="椭圆 2">
            <a:extLst>
              <a:ext uri="{FF2B5EF4-FFF2-40B4-BE49-F238E27FC236}">
                <a16:creationId xmlns:a16="http://schemas.microsoft.com/office/drawing/2014/main" id="{10FCEF81-277D-ED56-CBA4-5D2BF560CCC9}"/>
              </a:ext>
            </a:extLst>
          </p:cNvPr>
          <p:cNvSpPr/>
          <p:nvPr/>
        </p:nvSpPr>
        <p:spPr>
          <a:xfrm>
            <a:off x="515928" y="3363456"/>
            <a:ext cx="6015862" cy="2029948"/>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CN" sz="2800" b="1" u="sng" dirty="0">
                <a:solidFill>
                  <a:srgbClr val="C00000"/>
                </a:solidFill>
                <a:latin typeface="Times New Roman" panose="02020603050405020304" pitchFamily="18" charset="0"/>
                <a:cs typeface="Times New Roman" panose="02020603050405020304" pitchFamily="18" charset="0"/>
              </a:rPr>
              <a:t>Inside</a:t>
            </a:r>
            <a:r>
              <a:rPr kumimoji="1" lang="en" altLang="zh-CN" sz="2800" dirty="0">
                <a:solidFill>
                  <a:schemeClr val="tx1"/>
                </a:solidFill>
                <a:latin typeface="Times New Roman" panose="02020603050405020304" pitchFamily="18" charset="0"/>
                <a:cs typeface="Times New Roman" panose="02020603050405020304" pitchFamily="18" charset="0"/>
              </a:rPr>
              <a:t> Knowledge</a:t>
            </a:r>
          </a:p>
          <a:p>
            <a:pPr algn="ctr"/>
            <a:r>
              <a:rPr kumimoji="1" lang="en" altLang="zh-CN" sz="2800" dirty="0">
                <a:solidFill>
                  <a:schemeClr val="tx1"/>
                </a:solidFill>
                <a:latin typeface="Times New Roman" panose="02020603050405020304" pitchFamily="18" charset="0"/>
                <a:cs typeface="Times New Roman" panose="02020603050405020304" pitchFamily="18" charset="0"/>
              </a:rPr>
              <a:t>in</a:t>
            </a:r>
            <a:r>
              <a:rPr kumimoji="1" lang="zh-CN" altLang="en-US" sz="2800" dirty="0">
                <a:solidFill>
                  <a:schemeClr val="tx1"/>
                </a:solidFill>
                <a:latin typeface="Times New Roman" panose="02020603050405020304" pitchFamily="18" charset="0"/>
                <a:cs typeface="Times New Roman" panose="02020603050405020304" pitchFamily="18" charset="0"/>
              </a:rPr>
              <a:t> </a:t>
            </a:r>
            <a:r>
              <a:rPr kumimoji="1" lang="en-US" altLang="zh-CN" sz="2800" dirty="0">
                <a:solidFill>
                  <a:schemeClr val="tx1"/>
                </a:solidFill>
                <a:latin typeface="Times New Roman" panose="02020603050405020304" pitchFamily="18" charset="0"/>
                <a:cs typeface="Times New Roman" panose="02020603050405020304" pitchFamily="18" charset="0"/>
              </a:rPr>
              <a:t>LLM</a:t>
            </a:r>
            <a:r>
              <a:rPr kumimoji="1" lang="zh-CN" altLang="en-US" sz="2800" dirty="0">
                <a:solidFill>
                  <a:schemeClr val="tx1"/>
                </a:solidFill>
                <a:latin typeface="Times New Roman" panose="02020603050405020304" pitchFamily="18" charset="0"/>
                <a:cs typeface="Times New Roman" panose="02020603050405020304" pitchFamily="18" charset="0"/>
              </a:rPr>
              <a:t>  </a:t>
            </a:r>
          </a:p>
        </p:txBody>
      </p:sp>
      <p:sp>
        <p:nvSpPr>
          <p:cNvPr id="5" name="椭圆 4">
            <a:extLst>
              <a:ext uri="{FF2B5EF4-FFF2-40B4-BE49-F238E27FC236}">
                <a16:creationId xmlns:a16="http://schemas.microsoft.com/office/drawing/2014/main" id="{E7AB99AF-4154-6433-1C7F-F39E386E5E63}"/>
              </a:ext>
            </a:extLst>
          </p:cNvPr>
          <p:cNvSpPr/>
          <p:nvPr/>
        </p:nvSpPr>
        <p:spPr>
          <a:xfrm>
            <a:off x="5057776" y="3409616"/>
            <a:ext cx="6652734" cy="1983788"/>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CN" altLang="en-US" sz="2800" dirty="0">
                <a:solidFill>
                  <a:schemeClr val="tx1"/>
                </a:solidFill>
                <a:latin typeface="Times New Roman" panose="02020603050405020304" pitchFamily="18" charset="0"/>
                <a:cs typeface="Times New Roman" panose="02020603050405020304" pitchFamily="18" charset="0"/>
              </a:rPr>
              <a:t>               </a:t>
            </a:r>
            <a:r>
              <a:rPr kumimoji="1" lang="en" altLang="zh-CN" sz="2800" b="1" u="sng" dirty="0">
                <a:solidFill>
                  <a:srgbClr val="C00000"/>
                </a:solidFill>
                <a:latin typeface="Times New Roman" panose="02020603050405020304" pitchFamily="18" charset="0"/>
                <a:cs typeface="Times New Roman" panose="02020603050405020304" pitchFamily="18" charset="0"/>
              </a:rPr>
              <a:t>External</a:t>
            </a:r>
            <a:r>
              <a:rPr kumimoji="1" lang="en" altLang="zh-CN" sz="2800" dirty="0">
                <a:solidFill>
                  <a:schemeClr val="tx1"/>
                </a:solidFill>
                <a:latin typeface="Times New Roman" panose="02020603050405020304" pitchFamily="18" charset="0"/>
                <a:cs typeface="Times New Roman" panose="02020603050405020304" pitchFamily="18" charset="0"/>
              </a:rPr>
              <a:t> knowledge</a:t>
            </a:r>
            <a:r>
              <a:rPr kumimoji="1" lang="zh-CN" altLang="en-US" sz="2800" dirty="0">
                <a:solidFill>
                  <a:schemeClr val="tx1"/>
                </a:solidFill>
                <a:latin typeface="Times New Roman" panose="02020603050405020304" pitchFamily="18" charset="0"/>
                <a:cs typeface="Times New Roman" panose="02020603050405020304" pitchFamily="18" charset="0"/>
              </a:rPr>
              <a:t> </a:t>
            </a:r>
            <a:endParaRPr kumimoji="1" lang="en-US" altLang="zh-CN" sz="2800" dirty="0">
              <a:solidFill>
                <a:schemeClr val="tx1"/>
              </a:solidFill>
              <a:latin typeface="Times New Roman" panose="02020603050405020304" pitchFamily="18" charset="0"/>
              <a:cs typeface="Times New Roman" panose="02020603050405020304" pitchFamily="18" charset="0"/>
            </a:endParaRPr>
          </a:p>
          <a:p>
            <a:pPr algn="ctr"/>
            <a:r>
              <a:rPr kumimoji="1" lang="zh-CN" altLang="en-US" sz="2800" dirty="0">
                <a:solidFill>
                  <a:schemeClr val="tx1"/>
                </a:solidFill>
                <a:latin typeface="Times New Roman" panose="02020603050405020304" pitchFamily="18" charset="0"/>
                <a:cs typeface="Times New Roman" panose="02020603050405020304" pitchFamily="18" charset="0"/>
              </a:rPr>
              <a:t>               </a:t>
            </a:r>
            <a:r>
              <a:rPr kumimoji="1" lang="en-US" altLang="zh-CN" sz="2800" dirty="0">
                <a:solidFill>
                  <a:schemeClr val="tx1"/>
                </a:solidFill>
                <a:latin typeface="Times New Roman" panose="02020603050405020304" pitchFamily="18" charset="0"/>
                <a:cs typeface="Times New Roman" panose="02020603050405020304" pitchFamily="18" charset="0"/>
              </a:rPr>
              <a:t>(KG,</a:t>
            </a:r>
            <a:r>
              <a:rPr kumimoji="1" lang="zh-CN" altLang="en-US" sz="2800" dirty="0">
                <a:solidFill>
                  <a:schemeClr val="tx1"/>
                </a:solidFill>
                <a:latin typeface="Times New Roman" panose="02020603050405020304" pitchFamily="18" charset="0"/>
                <a:cs typeface="Times New Roman" panose="02020603050405020304" pitchFamily="18" charset="0"/>
              </a:rPr>
              <a:t> </a:t>
            </a:r>
            <a:r>
              <a:rPr kumimoji="1" lang="en-US" altLang="zh-CN" sz="2800" dirty="0">
                <a:solidFill>
                  <a:schemeClr val="tx1"/>
                </a:solidFill>
                <a:latin typeface="Times New Roman" panose="02020603050405020304" pitchFamily="18" charset="0"/>
                <a:cs typeface="Times New Roman" panose="02020603050405020304" pitchFamily="18" charset="0"/>
              </a:rPr>
              <a:t>Web</a:t>
            </a:r>
            <a:r>
              <a:rPr kumimoji="1" lang="zh-CN" altLang="en-US" sz="2800" dirty="0">
                <a:solidFill>
                  <a:schemeClr val="tx1"/>
                </a:solidFill>
                <a:latin typeface="Times New Roman" panose="02020603050405020304" pitchFamily="18" charset="0"/>
                <a:cs typeface="Times New Roman" panose="02020603050405020304" pitchFamily="18" charset="0"/>
              </a:rPr>
              <a:t> </a:t>
            </a:r>
            <a:r>
              <a:rPr kumimoji="1" lang="en-US" altLang="zh-CN" sz="2800" dirty="0">
                <a:solidFill>
                  <a:schemeClr val="tx1"/>
                </a:solidFill>
                <a:latin typeface="Times New Roman" panose="02020603050405020304" pitchFamily="18" charset="0"/>
                <a:cs typeface="Times New Roman" panose="02020603050405020304" pitchFamily="18" charset="0"/>
              </a:rPr>
              <a:t>Page</a:t>
            </a:r>
            <a:r>
              <a:rPr kumimoji="1" lang="zh-CN" altLang="en-US" sz="2800" dirty="0">
                <a:solidFill>
                  <a:schemeClr val="tx1"/>
                </a:solidFill>
                <a:latin typeface="Times New Roman" panose="02020603050405020304" pitchFamily="18" charset="0"/>
                <a:cs typeface="Times New Roman" panose="02020603050405020304" pitchFamily="18" charset="0"/>
              </a:rPr>
              <a:t> </a:t>
            </a:r>
            <a:r>
              <a:rPr kumimoji="1" lang="en-US" altLang="zh-CN" sz="2800" dirty="0">
                <a:solidFill>
                  <a:schemeClr val="tx1"/>
                </a:solidFill>
                <a:latin typeface="Times New Roman" panose="02020603050405020304" pitchFamily="18" charset="0"/>
                <a:cs typeface="Times New Roman" panose="02020603050405020304" pitchFamily="18" charset="0"/>
              </a:rPr>
              <a:t>et</a:t>
            </a:r>
            <a:r>
              <a:rPr kumimoji="1" lang="zh-CN" altLang="en-US" sz="2800" dirty="0">
                <a:solidFill>
                  <a:schemeClr val="tx1"/>
                </a:solidFill>
                <a:latin typeface="Times New Roman" panose="02020603050405020304" pitchFamily="18" charset="0"/>
                <a:cs typeface="Times New Roman" panose="02020603050405020304" pitchFamily="18" charset="0"/>
              </a:rPr>
              <a:t> </a:t>
            </a:r>
            <a:r>
              <a:rPr kumimoji="1" lang="en-US" altLang="zh-CN" sz="2800" dirty="0">
                <a:solidFill>
                  <a:schemeClr val="tx1"/>
                </a:solidFill>
                <a:latin typeface="Times New Roman" panose="02020603050405020304" pitchFamily="18" charset="0"/>
                <a:cs typeface="Times New Roman" panose="02020603050405020304" pitchFamily="18" charset="0"/>
              </a:rPr>
              <a:t>al)</a:t>
            </a:r>
            <a:endParaRPr kumimoji="1" lang="en" altLang="zh-CN" sz="2800" dirty="0">
              <a:solidFill>
                <a:schemeClr val="tx1"/>
              </a:solidFill>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9D880439-CBB7-3818-EDD9-427C890944F6}"/>
              </a:ext>
            </a:extLst>
          </p:cNvPr>
          <p:cNvSpPr txBox="1"/>
          <p:nvPr/>
        </p:nvSpPr>
        <p:spPr>
          <a:xfrm flipH="1">
            <a:off x="5057776" y="4086042"/>
            <a:ext cx="1543050" cy="584775"/>
          </a:xfrm>
          <a:prstGeom prst="rect">
            <a:avLst/>
          </a:prstGeom>
          <a:noFill/>
        </p:spPr>
        <p:txBody>
          <a:bodyPr wrap="square" rtlCol="0">
            <a:spAutoFit/>
          </a:bodyPr>
          <a:lstStyle/>
          <a:p>
            <a:pPr algn="ctr"/>
            <a:r>
              <a:rPr kumimoji="1" lang="en-US" altLang="zh-CN" sz="3200" b="1" dirty="0">
                <a:solidFill>
                  <a:srgbClr val="C00000"/>
                </a:solidFill>
                <a:latin typeface="Times New Roman" panose="02020603050405020304" pitchFamily="18" charset="0"/>
                <a:cs typeface="Times New Roman" panose="02020603050405020304" pitchFamily="18" charset="0"/>
              </a:rPr>
              <a:t>RAG</a:t>
            </a:r>
            <a:endParaRPr kumimoji="1" lang="zh-CN" altLang="en-US" sz="32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0505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5ABEA4B-FB0F-FE45-A7EE-4378183C230A}"/>
              </a:ext>
            </a:extLst>
          </p:cNvPr>
          <p:cNvSpPr txBox="1"/>
          <p:nvPr/>
        </p:nvSpPr>
        <p:spPr>
          <a:xfrm>
            <a:off x="789200" y="203839"/>
            <a:ext cx="3466711" cy="646331"/>
          </a:xfrm>
          <a:prstGeom prst="rect">
            <a:avLst/>
          </a:prstGeom>
          <a:noFill/>
        </p:spPr>
        <p:txBody>
          <a:bodyPr wrap="square" rtlCol="0">
            <a:spAutoFit/>
          </a:bodyPr>
          <a:lstStyle/>
          <a:p>
            <a:r>
              <a:rPr kumimoji="1" lang="en-US" altLang="zh-CN" sz="3600" b="1" dirty="0">
                <a:latin typeface="Times New Roman" panose="02020603050405020304" pitchFamily="18" charset="0"/>
                <a:cs typeface="Times New Roman" panose="02020603050405020304" pitchFamily="18" charset="0"/>
              </a:rPr>
              <a:t>Background</a:t>
            </a:r>
            <a:endParaRPr kumimoji="1" lang="en" altLang="zh-CN" sz="3600" b="1" dirty="0">
              <a:latin typeface="Times New Roman" panose="02020603050405020304" pitchFamily="18" charset="0"/>
              <a:cs typeface="Times New Roman" panose="02020603050405020304" pitchFamily="18" charset="0"/>
            </a:endParaRPr>
          </a:p>
        </p:txBody>
      </p:sp>
      <p:grpSp>
        <p:nvGrpSpPr>
          <p:cNvPr id="16" name="组合 15">
            <a:extLst>
              <a:ext uri="{FF2B5EF4-FFF2-40B4-BE49-F238E27FC236}">
                <a16:creationId xmlns:a16="http://schemas.microsoft.com/office/drawing/2014/main" id="{4E8995C7-00A7-E04B-B3A3-28B4781E5ED8}"/>
              </a:ext>
            </a:extLst>
          </p:cNvPr>
          <p:cNvGrpSpPr/>
          <p:nvPr/>
        </p:nvGrpSpPr>
        <p:grpSpPr>
          <a:xfrm>
            <a:off x="253811" y="275067"/>
            <a:ext cx="361951" cy="432000"/>
            <a:chOff x="620485" y="577906"/>
            <a:chExt cx="361951" cy="432000"/>
          </a:xfrm>
        </p:grpSpPr>
        <p:sp>
          <p:nvSpPr>
            <p:cNvPr id="17" name="矩形 16">
              <a:extLst>
                <a:ext uri="{FF2B5EF4-FFF2-40B4-BE49-F238E27FC236}">
                  <a16:creationId xmlns:a16="http://schemas.microsoft.com/office/drawing/2014/main" id="{A53440A8-0334-3F4E-A4C2-6B4227701A0C}"/>
                </a:ext>
              </a:extLst>
            </p:cNvPr>
            <p:cNvSpPr/>
            <p:nvPr userDrawn="1"/>
          </p:nvSpPr>
          <p:spPr>
            <a:xfrm>
              <a:off x="620485" y="721906"/>
              <a:ext cx="101601" cy="2880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50000"/>
                </a:lnSpc>
              </a:pPr>
              <a:endParaRPr lang="en-US">
                <a:ln w="0"/>
                <a:solidFill>
                  <a:schemeClr val="tx1"/>
                </a:solidFill>
                <a:effectLst>
                  <a:outerShdw blurRad="38100" dist="19050" dir="2700000" algn="tl" rotWithShape="0">
                    <a:schemeClr val="dk1">
                      <a:alpha val="40000"/>
                    </a:schemeClr>
                  </a:outerShdw>
                </a:effectLst>
              </a:endParaRPr>
            </a:p>
          </p:txBody>
        </p:sp>
        <p:sp>
          <p:nvSpPr>
            <p:cNvPr id="18" name="矩形 17">
              <a:extLst>
                <a:ext uri="{FF2B5EF4-FFF2-40B4-BE49-F238E27FC236}">
                  <a16:creationId xmlns:a16="http://schemas.microsoft.com/office/drawing/2014/main" id="{AB9A1694-0971-8E48-A68B-5E8BB15BBB68}"/>
                </a:ext>
              </a:extLst>
            </p:cNvPr>
            <p:cNvSpPr/>
            <p:nvPr userDrawn="1"/>
          </p:nvSpPr>
          <p:spPr>
            <a:xfrm>
              <a:off x="752428" y="577906"/>
              <a:ext cx="99833" cy="4320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50000"/>
                </a:lnSpc>
              </a:pPr>
              <a:endParaRPr lang="en-US">
                <a:ln w="0"/>
                <a:solidFill>
                  <a:schemeClr val="tx1"/>
                </a:solidFill>
                <a:effectLst>
                  <a:outerShdw blurRad="38100" dist="19050" dir="2700000" algn="tl" rotWithShape="0">
                    <a:schemeClr val="dk1">
                      <a:alpha val="40000"/>
                    </a:schemeClr>
                  </a:outerShdw>
                </a:effectLst>
              </a:endParaRPr>
            </a:p>
          </p:txBody>
        </p:sp>
        <p:sp>
          <p:nvSpPr>
            <p:cNvPr id="19" name="矩形 18">
              <a:extLst>
                <a:ext uri="{FF2B5EF4-FFF2-40B4-BE49-F238E27FC236}">
                  <a16:creationId xmlns:a16="http://schemas.microsoft.com/office/drawing/2014/main" id="{FCD2D055-F6A1-E14A-B37B-32E8976DF343}"/>
                </a:ext>
              </a:extLst>
            </p:cNvPr>
            <p:cNvSpPr/>
            <p:nvPr userDrawn="1"/>
          </p:nvSpPr>
          <p:spPr>
            <a:xfrm>
              <a:off x="882603" y="793906"/>
              <a:ext cx="99833" cy="2160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50000"/>
                </a:lnSpc>
              </a:pPr>
              <a:endParaRPr lang="en-US">
                <a:ln w="0"/>
                <a:solidFill>
                  <a:schemeClr val="tx1"/>
                </a:solidFill>
                <a:effectLst>
                  <a:outerShdw blurRad="38100" dist="19050" dir="2700000" algn="tl" rotWithShape="0">
                    <a:schemeClr val="dk1">
                      <a:alpha val="40000"/>
                    </a:schemeClr>
                  </a:outerShdw>
                </a:effectLst>
              </a:endParaRPr>
            </a:p>
          </p:txBody>
        </p:sp>
      </p:grpSp>
      <p:sp>
        <p:nvSpPr>
          <p:cNvPr id="41" name="AutoShape 14">
            <a:extLst>
              <a:ext uri="{FF2B5EF4-FFF2-40B4-BE49-F238E27FC236}">
                <a16:creationId xmlns:a16="http://schemas.microsoft.com/office/drawing/2014/main" id="{58321DA7-6C20-7341-B879-D3D649C99B9F}"/>
              </a:ext>
            </a:extLst>
          </p:cNvPr>
          <p:cNvSpPr>
            <a:spLocks noChangeArrowheads="1"/>
          </p:cNvSpPr>
          <p:nvPr/>
        </p:nvSpPr>
        <p:spPr bwMode="gray">
          <a:xfrm rot="5400000">
            <a:off x="3561571" y="-1782003"/>
            <a:ext cx="5103297" cy="11194580"/>
          </a:xfrm>
          <a:prstGeom prst="roundRect">
            <a:avLst>
              <a:gd name="adj" fmla="val 9012"/>
            </a:avLst>
          </a:prstGeom>
          <a:noFill/>
          <a:ln w="9525" algn="ctr">
            <a:solidFill>
              <a:srgbClr val="0C5394"/>
            </a:solidFill>
            <a:prstDash val="dash"/>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defTabSz="914400" fontAlgn="base">
              <a:lnSpc>
                <a:spcPct val="100000"/>
              </a:lnSpc>
              <a:spcBef>
                <a:spcPct val="0"/>
              </a:spcBef>
              <a:spcAft>
                <a:spcPct val="0"/>
              </a:spcAft>
              <a:buNone/>
              <a:defRPr/>
            </a:pPr>
            <a:endParaRPr lang="zh-CN" altLang="en-US" sz="1600" kern="0">
              <a:solidFill>
                <a:prstClr val="black"/>
              </a:solidFill>
              <a:latin typeface="微软雅黑" panose="020B0503020204020204" pitchFamily="34" charset="-122"/>
              <a:ea typeface="微软雅黑" panose="020B0503020204020204" pitchFamily="34" charset="-122"/>
            </a:endParaRPr>
          </a:p>
        </p:txBody>
      </p:sp>
      <p:sp>
        <p:nvSpPr>
          <p:cNvPr id="42" name="圆角矩形 41">
            <a:extLst>
              <a:ext uri="{FF2B5EF4-FFF2-40B4-BE49-F238E27FC236}">
                <a16:creationId xmlns:a16="http://schemas.microsoft.com/office/drawing/2014/main" id="{CA13DC89-1A8E-0540-9EAA-7D42A00C3C89}"/>
              </a:ext>
            </a:extLst>
          </p:cNvPr>
          <p:cNvSpPr/>
          <p:nvPr/>
        </p:nvSpPr>
        <p:spPr>
          <a:xfrm>
            <a:off x="4695174" y="1032597"/>
            <a:ext cx="2836090" cy="431999"/>
          </a:xfrm>
          <a:prstGeom prst="roundRect">
            <a:avLst>
              <a:gd name="adj" fmla="val 16761"/>
            </a:avLst>
          </a:prstGeom>
          <a:solidFill>
            <a:srgbClr val="C9D9E7"/>
          </a:solidFill>
          <a:ln w="19050">
            <a:no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b="1" dirty="0">
                <a:solidFill>
                  <a:schemeClr val="tx1"/>
                </a:solidFill>
              </a:rPr>
              <a:t>Main</a:t>
            </a:r>
            <a:r>
              <a:rPr kumimoji="1" lang="zh-CN" altLang="en-US" sz="1600" b="1" dirty="0">
                <a:solidFill>
                  <a:schemeClr val="tx1"/>
                </a:solidFill>
              </a:rPr>
              <a:t> </a:t>
            </a:r>
            <a:r>
              <a:rPr kumimoji="1" lang="en-US" altLang="zh-CN" sz="1600" b="1" dirty="0">
                <a:solidFill>
                  <a:schemeClr val="tx1"/>
                </a:solidFill>
              </a:rPr>
              <a:t>Challenges</a:t>
            </a:r>
            <a:endParaRPr kumimoji="1" lang="zh-CN" altLang="en-US" sz="1600" b="1" dirty="0">
              <a:solidFill>
                <a:schemeClr val="tx1"/>
              </a:solidFill>
            </a:endParaRPr>
          </a:p>
        </p:txBody>
      </p:sp>
      <p:grpSp>
        <p:nvGrpSpPr>
          <p:cNvPr id="20" name="组合 6">
            <a:extLst>
              <a:ext uri="{FF2B5EF4-FFF2-40B4-BE49-F238E27FC236}">
                <a16:creationId xmlns:a16="http://schemas.microsoft.com/office/drawing/2014/main" id="{4B2728BA-1538-8945-9DF1-3DA25B03EC28}"/>
              </a:ext>
            </a:extLst>
          </p:cNvPr>
          <p:cNvGrpSpPr/>
          <p:nvPr/>
        </p:nvGrpSpPr>
        <p:grpSpPr>
          <a:xfrm>
            <a:off x="-1" y="6551614"/>
            <a:ext cx="12202585" cy="306387"/>
            <a:chOff x="669" y="6570913"/>
            <a:chExt cx="9152858" cy="306000"/>
          </a:xfrm>
        </p:grpSpPr>
        <p:sp>
          <p:nvSpPr>
            <p:cNvPr id="21" name="矩形 5">
              <a:extLst>
                <a:ext uri="{FF2B5EF4-FFF2-40B4-BE49-F238E27FC236}">
                  <a16:creationId xmlns:a16="http://schemas.microsoft.com/office/drawing/2014/main" id="{E0B64D12-2D51-604C-958A-C8AA4CF0CBEC}"/>
                </a:ext>
              </a:extLst>
            </p:cNvPr>
            <p:cNvSpPr/>
            <p:nvPr/>
          </p:nvSpPr>
          <p:spPr>
            <a:xfrm>
              <a:off x="669" y="6570913"/>
              <a:ext cx="6154771" cy="306000"/>
            </a:xfrm>
            <a:prstGeom prst="rect">
              <a:avLst/>
            </a:prstGeom>
            <a:solidFill>
              <a:srgbClr val="134288"/>
            </a:solidFill>
            <a:ln>
              <a:noFill/>
            </a:ln>
          </p:spPr>
          <p:txBody>
            <a:bodyPr anchor="ctr"/>
            <a:lstStyle/>
            <a:p>
              <a:pPr algn="ctr"/>
              <a:endParaRPr lang="zh-CN" sz="1800">
                <a:solidFill>
                  <a:schemeClr val="lt1"/>
                </a:solidFill>
              </a:endParaRPr>
            </a:p>
          </p:txBody>
        </p:sp>
        <p:grpSp>
          <p:nvGrpSpPr>
            <p:cNvPr id="22" name="组合 8">
              <a:extLst>
                <a:ext uri="{FF2B5EF4-FFF2-40B4-BE49-F238E27FC236}">
                  <a16:creationId xmlns:a16="http://schemas.microsoft.com/office/drawing/2014/main" id="{B76AE09C-4D87-9A4D-B32A-F82F630F108C}"/>
                </a:ext>
              </a:extLst>
            </p:cNvPr>
            <p:cNvGrpSpPr/>
            <p:nvPr/>
          </p:nvGrpSpPr>
          <p:grpSpPr>
            <a:xfrm>
              <a:off x="248846" y="6570913"/>
              <a:ext cx="8904681" cy="306000"/>
              <a:chOff x="248846" y="6570913"/>
              <a:chExt cx="8904681" cy="306000"/>
            </a:xfrm>
          </p:grpSpPr>
          <p:sp>
            <p:nvSpPr>
              <p:cNvPr id="23" name="文本框 10">
                <a:extLst>
                  <a:ext uri="{FF2B5EF4-FFF2-40B4-BE49-F238E27FC236}">
                    <a16:creationId xmlns:a16="http://schemas.microsoft.com/office/drawing/2014/main" id="{C617379F-1200-0340-957F-06A15C104AC4}"/>
                  </a:ext>
                </a:extLst>
              </p:cNvPr>
              <p:cNvSpPr txBox="1"/>
              <p:nvPr/>
            </p:nvSpPr>
            <p:spPr>
              <a:xfrm>
                <a:off x="248846" y="6600957"/>
                <a:ext cx="5405730" cy="245910"/>
              </a:xfrm>
              <a:prstGeom prst="rect">
                <a:avLst/>
              </a:prstGeom>
              <a:noFill/>
              <a:ln>
                <a:noFill/>
              </a:ln>
            </p:spPr>
            <p:txBody>
              <a:bodyPr wrap="squar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sz="1000" b="1" dirty="0">
                    <a:solidFill>
                      <a:schemeClr val="bg1"/>
                    </a:solidFill>
                    <a:latin typeface="微软雅黑"/>
                    <a:ea typeface="微软雅黑"/>
                  </a:rPr>
                  <a:t>State Key Laboratory of Cognitive Intelligence</a:t>
                </a:r>
                <a:r>
                  <a:rPr lang="zh-CN" altLang="en-US" sz="1000" b="1" dirty="0">
                    <a:solidFill>
                      <a:schemeClr val="bg1"/>
                    </a:solidFill>
                    <a:latin typeface="微软雅黑"/>
                    <a:ea typeface="微软雅黑"/>
                  </a:rPr>
                  <a:t>，</a:t>
                </a:r>
                <a:r>
                  <a:rPr lang="en" altLang="zh-CN" sz="1000" b="1" dirty="0">
                    <a:solidFill>
                      <a:schemeClr val="bg1"/>
                    </a:solidFill>
                    <a:latin typeface="微软雅黑"/>
                    <a:ea typeface="微软雅黑"/>
                  </a:rPr>
                  <a:t>University of Science and Technology of China</a:t>
                </a:r>
                <a:endParaRPr lang="zh-CN" sz="1000" b="1" dirty="0">
                  <a:solidFill>
                    <a:schemeClr val="bg1"/>
                  </a:solidFill>
                  <a:latin typeface="微软雅黑"/>
                  <a:ea typeface="微软雅黑"/>
                </a:endParaRPr>
              </a:p>
            </p:txBody>
          </p:sp>
          <p:sp>
            <p:nvSpPr>
              <p:cNvPr id="24" name="矩形 8">
                <a:extLst>
                  <a:ext uri="{FF2B5EF4-FFF2-40B4-BE49-F238E27FC236}">
                    <a16:creationId xmlns:a16="http://schemas.microsoft.com/office/drawing/2014/main" id="{C9861C54-C940-064C-9693-A6CA09EB66D4}"/>
                  </a:ext>
                </a:extLst>
              </p:cNvPr>
              <p:cNvSpPr/>
              <p:nvPr/>
            </p:nvSpPr>
            <p:spPr>
              <a:xfrm>
                <a:off x="6155440" y="6570913"/>
                <a:ext cx="2998087" cy="306000"/>
              </a:xfrm>
              <a:prstGeom prst="rect">
                <a:avLst/>
              </a:prstGeom>
              <a:solidFill>
                <a:srgbClr val="CADCF7"/>
              </a:solidFill>
              <a:ln>
                <a:noFill/>
              </a:ln>
            </p:spPr>
            <p:txBody>
              <a:bodyPr anchor="ctr"/>
              <a:lstStyle/>
              <a:p>
                <a:pPr algn="ctr"/>
                <a:endParaRPr lang="zh-CN" sz="1800">
                  <a:solidFill>
                    <a:schemeClr val="lt1"/>
                  </a:solidFill>
                </a:endParaRPr>
              </a:p>
            </p:txBody>
          </p:sp>
        </p:grpSp>
      </p:grpSp>
      <p:sp>
        <p:nvSpPr>
          <p:cNvPr id="27" name="文本框 26">
            <a:extLst>
              <a:ext uri="{FF2B5EF4-FFF2-40B4-BE49-F238E27FC236}">
                <a16:creationId xmlns:a16="http://schemas.microsoft.com/office/drawing/2014/main" id="{A2DE9D56-EDB7-E14A-BF5B-81C3D2C06466}"/>
              </a:ext>
            </a:extLst>
          </p:cNvPr>
          <p:cNvSpPr txBox="1"/>
          <p:nvPr/>
        </p:nvSpPr>
        <p:spPr>
          <a:xfrm>
            <a:off x="789199" y="1464596"/>
            <a:ext cx="10555559" cy="461665"/>
          </a:xfrm>
          <a:prstGeom prst="rect">
            <a:avLst/>
          </a:prstGeom>
          <a:noFill/>
        </p:spPr>
        <p:txBody>
          <a:bodyPr wrap="square" rtlCol="0">
            <a:spAutoFit/>
          </a:bodyPr>
          <a:lstStyle/>
          <a:p>
            <a:pPr marL="457200" indent="-457200">
              <a:buFont typeface="Wingdings" pitchFamily="2" charset="2"/>
              <a:buChar char="Ø"/>
            </a:pPr>
            <a:r>
              <a:rPr kumimoji="1" lang="en-US" altLang="zh-CN" sz="2400" b="1" dirty="0">
                <a:latin typeface="Times New Roman" panose="02020603050405020304" pitchFamily="18" charset="0"/>
                <a:cs typeface="Times New Roman" panose="02020603050405020304" pitchFamily="18" charset="0"/>
              </a:rPr>
              <a:t>Challenges</a:t>
            </a:r>
            <a:r>
              <a:rPr kumimoji="1" lang="zh-CN" altLang="en-US" sz="2400" b="1" dirty="0">
                <a:latin typeface="Times New Roman" panose="02020603050405020304" pitchFamily="18" charset="0"/>
                <a:cs typeface="Times New Roman" panose="02020603050405020304" pitchFamily="18" charset="0"/>
              </a:rPr>
              <a:t> </a:t>
            </a:r>
            <a:r>
              <a:rPr kumimoji="1" lang="en-US" altLang="zh-CN" sz="2400" b="1" dirty="0">
                <a:latin typeface="Times New Roman" panose="02020603050405020304" pitchFamily="18" charset="0"/>
                <a:cs typeface="Times New Roman" panose="02020603050405020304" pitchFamily="18" charset="0"/>
              </a:rPr>
              <a:t>of</a:t>
            </a:r>
            <a:r>
              <a:rPr kumimoji="1" lang="zh-CN" altLang="en-US" sz="2400" b="1" dirty="0">
                <a:latin typeface="Times New Roman" panose="02020603050405020304" pitchFamily="18" charset="0"/>
                <a:cs typeface="Times New Roman" panose="02020603050405020304" pitchFamily="18" charset="0"/>
              </a:rPr>
              <a:t> </a:t>
            </a:r>
            <a:r>
              <a:rPr kumimoji="1" lang="en-US" altLang="zh-CN" sz="2400" b="1" dirty="0">
                <a:latin typeface="Times New Roman" panose="02020603050405020304" pitchFamily="18" charset="0"/>
                <a:cs typeface="Times New Roman" panose="02020603050405020304" pitchFamily="18" charset="0"/>
              </a:rPr>
              <a:t>Retrieval-Augmented Generation</a:t>
            </a:r>
            <a:endParaRPr kumimoji="1" lang="zh-CN" altLang="en-US" sz="2400" b="1"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1CD31E38-FD3A-2B4E-8B2B-0324A44D48DB}"/>
              </a:ext>
            </a:extLst>
          </p:cNvPr>
          <p:cNvSpPr txBox="1"/>
          <p:nvPr/>
        </p:nvSpPr>
        <p:spPr>
          <a:xfrm>
            <a:off x="836071" y="1971260"/>
            <a:ext cx="8573181" cy="1554977"/>
          </a:xfrm>
          <a:prstGeom prst="rect">
            <a:avLst/>
          </a:prstGeom>
          <a:noFill/>
        </p:spPr>
        <p:txBody>
          <a:bodyPr wrap="none" rtlCol="0">
            <a:spAutoFit/>
          </a:bodyPr>
          <a:lstStyle/>
          <a:p>
            <a:pPr marL="457200" indent="-457200">
              <a:lnSpc>
                <a:spcPct val="150000"/>
              </a:lnSpc>
              <a:buFont typeface="+mj-ea"/>
              <a:buAutoNum type="circleNumDbPlain"/>
            </a:pPr>
            <a:r>
              <a:rPr kumimoji="1" lang="en-US" altLang="zh-CN" sz="2200" dirty="0">
                <a:latin typeface="Times New Roman" panose="02020603050405020304" pitchFamily="18" charset="0"/>
                <a:cs typeface="Times New Roman" panose="02020603050405020304" pitchFamily="18" charset="0"/>
              </a:rPr>
              <a:t>Knowledge</a:t>
            </a:r>
            <a:r>
              <a:rPr kumimoji="1" lang="zh-CN" altLang="en-US" sz="2200" dirty="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Indexing:</a:t>
            </a:r>
            <a:r>
              <a:rPr kumimoji="1" lang="zh-CN" altLang="en-US"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GraphRAG</a:t>
            </a:r>
            <a:endParaRPr kumimoji="1" lang="en-US" altLang="zh-CN" sz="2200" dirty="0">
              <a:latin typeface="Times New Roman" panose="02020603050405020304" pitchFamily="18" charset="0"/>
              <a:cs typeface="Times New Roman" panose="02020603050405020304" pitchFamily="18" charset="0"/>
            </a:endParaRPr>
          </a:p>
          <a:p>
            <a:pPr marL="457200" indent="-457200">
              <a:lnSpc>
                <a:spcPct val="150000"/>
              </a:lnSpc>
              <a:buFont typeface="+mj-ea"/>
              <a:buAutoNum type="circleNumDbPlain"/>
            </a:pPr>
            <a:r>
              <a:rPr kumimoji="1" lang="en-US" altLang="zh-CN" sz="2200" dirty="0">
                <a:latin typeface="Times New Roman" panose="02020603050405020304" pitchFamily="18" charset="0"/>
                <a:cs typeface="Times New Roman" panose="02020603050405020304" pitchFamily="18" charset="0"/>
              </a:rPr>
              <a:t>Knowledge</a:t>
            </a:r>
            <a:r>
              <a:rPr kumimoji="1" lang="zh-CN" altLang="en-US" sz="2200" dirty="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Retrieve:</a:t>
            </a:r>
            <a:r>
              <a:rPr kumimoji="1" lang="zh-CN" altLang="en-US" sz="2200" dirty="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sparse,</a:t>
            </a:r>
            <a:r>
              <a:rPr kumimoji="1" lang="zh-CN" altLang="en-US" sz="2200" dirty="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dense</a:t>
            </a:r>
            <a:r>
              <a:rPr kumimoji="1" lang="zh-CN" altLang="en-US" sz="2200" dirty="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or</a:t>
            </a:r>
            <a:r>
              <a:rPr kumimoji="1" lang="zh-CN" altLang="en-US" sz="2200" dirty="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hybrid</a:t>
            </a:r>
            <a:r>
              <a:rPr kumimoji="1" lang="zh-CN" altLang="en-US" sz="2200" dirty="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retrieval</a:t>
            </a:r>
          </a:p>
          <a:p>
            <a:pPr marL="457200" indent="-457200">
              <a:lnSpc>
                <a:spcPct val="150000"/>
              </a:lnSpc>
              <a:buFont typeface="+mj-ea"/>
              <a:buAutoNum type="circleNumDbPlain"/>
            </a:pPr>
            <a:r>
              <a:rPr kumimoji="1" lang="en-US" altLang="zh-CN" sz="2200" dirty="0">
                <a:latin typeface="Times New Roman" panose="02020603050405020304" pitchFamily="18" charset="0"/>
                <a:cs typeface="Times New Roman" panose="02020603050405020304" pitchFamily="18" charset="0"/>
              </a:rPr>
              <a:t>LLM</a:t>
            </a:r>
            <a:r>
              <a:rPr kumimoji="1" lang="zh-CN" altLang="en-US" sz="2200" dirty="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Reasoning:</a:t>
            </a:r>
            <a:r>
              <a:rPr kumimoji="1" lang="zh-CN" altLang="en-US" sz="2200" dirty="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Chain</a:t>
            </a:r>
            <a:r>
              <a:rPr kumimoji="1" lang="zh-CN" altLang="en-US" sz="2200" dirty="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of</a:t>
            </a:r>
            <a:r>
              <a:rPr kumimoji="1" lang="zh-CN" altLang="en-US" sz="2200" dirty="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–thought</a:t>
            </a:r>
            <a:r>
              <a:rPr kumimoji="1" lang="zh-CN" altLang="en-US" sz="2200" dirty="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(CoT),</a:t>
            </a:r>
            <a:r>
              <a:rPr kumimoji="1" lang="zh-CN" altLang="en-US" sz="2200" dirty="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In-context</a:t>
            </a:r>
            <a:r>
              <a:rPr kumimoji="1" lang="zh-CN" altLang="en-US" sz="2200" dirty="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Learning</a:t>
            </a:r>
            <a:r>
              <a:rPr kumimoji="1" lang="zh-CN" altLang="en-US" sz="2200" dirty="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(ICL)</a:t>
            </a:r>
          </a:p>
        </p:txBody>
      </p:sp>
      <p:pic>
        <p:nvPicPr>
          <p:cNvPr id="6" name="图片 5">
            <a:extLst>
              <a:ext uri="{FF2B5EF4-FFF2-40B4-BE49-F238E27FC236}">
                <a16:creationId xmlns:a16="http://schemas.microsoft.com/office/drawing/2014/main" id="{EB58DEB9-F9DC-8A35-2AD6-5F6152989B46}"/>
              </a:ext>
            </a:extLst>
          </p:cNvPr>
          <p:cNvPicPr>
            <a:picLocks noChangeAspect="1"/>
          </p:cNvPicPr>
          <p:nvPr/>
        </p:nvPicPr>
        <p:blipFill>
          <a:blip r:embed="rId3"/>
          <a:stretch>
            <a:fillRect/>
          </a:stretch>
        </p:blipFill>
        <p:spPr>
          <a:xfrm>
            <a:off x="2446645" y="3710979"/>
            <a:ext cx="7298709" cy="2564211"/>
          </a:xfrm>
          <a:prstGeom prst="rect">
            <a:avLst/>
          </a:prstGeom>
        </p:spPr>
      </p:pic>
    </p:spTree>
    <p:extLst>
      <p:ext uri="{BB962C8B-B14F-4D97-AF65-F5344CB8AC3E}">
        <p14:creationId xmlns:p14="http://schemas.microsoft.com/office/powerpoint/2010/main" val="3494697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5ABEA4B-FB0F-FE45-A7EE-4378183C230A}"/>
              </a:ext>
            </a:extLst>
          </p:cNvPr>
          <p:cNvSpPr txBox="1"/>
          <p:nvPr/>
        </p:nvSpPr>
        <p:spPr>
          <a:xfrm>
            <a:off x="789200" y="203839"/>
            <a:ext cx="10415420" cy="646331"/>
          </a:xfrm>
          <a:prstGeom prst="rect">
            <a:avLst/>
          </a:prstGeom>
          <a:noFill/>
        </p:spPr>
        <p:txBody>
          <a:bodyPr wrap="square" rtlCol="0">
            <a:spAutoFit/>
          </a:bodyPr>
          <a:lstStyle/>
          <a:p>
            <a:r>
              <a:rPr kumimoji="1" lang="en-US" altLang="zh-CN" sz="3600" b="1" dirty="0">
                <a:latin typeface="Times New Roman" panose="02020603050405020304" pitchFamily="18" charset="0"/>
                <a:cs typeface="Times New Roman" panose="02020603050405020304" pitchFamily="18" charset="0"/>
              </a:rPr>
              <a:t>Methodology</a:t>
            </a:r>
            <a:endParaRPr kumimoji="1" lang="en" altLang="zh-CN" sz="3600" b="1" dirty="0">
              <a:latin typeface="Times New Roman" panose="02020603050405020304" pitchFamily="18" charset="0"/>
              <a:cs typeface="Times New Roman" panose="02020603050405020304" pitchFamily="18" charset="0"/>
            </a:endParaRPr>
          </a:p>
        </p:txBody>
      </p:sp>
      <p:grpSp>
        <p:nvGrpSpPr>
          <p:cNvPr id="16" name="组合 15">
            <a:extLst>
              <a:ext uri="{FF2B5EF4-FFF2-40B4-BE49-F238E27FC236}">
                <a16:creationId xmlns:a16="http://schemas.microsoft.com/office/drawing/2014/main" id="{4E8995C7-00A7-E04B-B3A3-28B4781E5ED8}"/>
              </a:ext>
            </a:extLst>
          </p:cNvPr>
          <p:cNvGrpSpPr/>
          <p:nvPr/>
        </p:nvGrpSpPr>
        <p:grpSpPr>
          <a:xfrm>
            <a:off x="253811" y="275067"/>
            <a:ext cx="361951" cy="432000"/>
            <a:chOff x="620485" y="577906"/>
            <a:chExt cx="361951" cy="432000"/>
          </a:xfrm>
        </p:grpSpPr>
        <p:sp>
          <p:nvSpPr>
            <p:cNvPr id="17" name="矩形 16">
              <a:extLst>
                <a:ext uri="{FF2B5EF4-FFF2-40B4-BE49-F238E27FC236}">
                  <a16:creationId xmlns:a16="http://schemas.microsoft.com/office/drawing/2014/main" id="{A53440A8-0334-3F4E-A4C2-6B4227701A0C}"/>
                </a:ext>
              </a:extLst>
            </p:cNvPr>
            <p:cNvSpPr/>
            <p:nvPr userDrawn="1"/>
          </p:nvSpPr>
          <p:spPr>
            <a:xfrm>
              <a:off x="620485" y="721906"/>
              <a:ext cx="101601" cy="2880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50000"/>
                </a:lnSpc>
              </a:pPr>
              <a:endParaRPr lang="en-US">
                <a:ln w="0"/>
                <a:solidFill>
                  <a:schemeClr val="tx1"/>
                </a:solidFill>
                <a:effectLst>
                  <a:outerShdw blurRad="38100" dist="19050" dir="2700000" algn="tl" rotWithShape="0">
                    <a:schemeClr val="dk1">
                      <a:alpha val="40000"/>
                    </a:schemeClr>
                  </a:outerShdw>
                </a:effectLst>
              </a:endParaRPr>
            </a:p>
          </p:txBody>
        </p:sp>
        <p:sp>
          <p:nvSpPr>
            <p:cNvPr id="18" name="矩形 17">
              <a:extLst>
                <a:ext uri="{FF2B5EF4-FFF2-40B4-BE49-F238E27FC236}">
                  <a16:creationId xmlns:a16="http://schemas.microsoft.com/office/drawing/2014/main" id="{AB9A1694-0971-8E48-A68B-5E8BB15BBB68}"/>
                </a:ext>
              </a:extLst>
            </p:cNvPr>
            <p:cNvSpPr/>
            <p:nvPr userDrawn="1"/>
          </p:nvSpPr>
          <p:spPr>
            <a:xfrm>
              <a:off x="752428" y="577906"/>
              <a:ext cx="99833" cy="4320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50000"/>
                </a:lnSpc>
              </a:pPr>
              <a:endParaRPr lang="en-US">
                <a:ln w="0"/>
                <a:solidFill>
                  <a:schemeClr val="tx1"/>
                </a:solidFill>
                <a:effectLst>
                  <a:outerShdw blurRad="38100" dist="19050" dir="2700000" algn="tl" rotWithShape="0">
                    <a:schemeClr val="dk1">
                      <a:alpha val="40000"/>
                    </a:schemeClr>
                  </a:outerShdw>
                </a:effectLst>
              </a:endParaRPr>
            </a:p>
          </p:txBody>
        </p:sp>
        <p:sp>
          <p:nvSpPr>
            <p:cNvPr id="19" name="矩形 18">
              <a:extLst>
                <a:ext uri="{FF2B5EF4-FFF2-40B4-BE49-F238E27FC236}">
                  <a16:creationId xmlns:a16="http://schemas.microsoft.com/office/drawing/2014/main" id="{FCD2D055-F6A1-E14A-B37B-32E8976DF343}"/>
                </a:ext>
              </a:extLst>
            </p:cNvPr>
            <p:cNvSpPr/>
            <p:nvPr userDrawn="1"/>
          </p:nvSpPr>
          <p:spPr>
            <a:xfrm>
              <a:off x="882603" y="793906"/>
              <a:ext cx="99833" cy="2160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50000"/>
                </a:lnSpc>
              </a:pPr>
              <a:endParaRPr lang="en-US">
                <a:ln w="0"/>
                <a:solidFill>
                  <a:schemeClr val="tx1"/>
                </a:solidFill>
                <a:effectLst>
                  <a:outerShdw blurRad="38100" dist="19050" dir="2700000" algn="tl" rotWithShape="0">
                    <a:schemeClr val="dk1">
                      <a:alpha val="40000"/>
                    </a:schemeClr>
                  </a:outerShdw>
                </a:effectLst>
              </a:endParaRPr>
            </a:p>
          </p:txBody>
        </p:sp>
      </p:grpSp>
      <p:sp>
        <p:nvSpPr>
          <p:cNvPr id="41" name="AutoShape 14">
            <a:extLst>
              <a:ext uri="{FF2B5EF4-FFF2-40B4-BE49-F238E27FC236}">
                <a16:creationId xmlns:a16="http://schemas.microsoft.com/office/drawing/2014/main" id="{58321DA7-6C20-7341-B879-D3D649C99B9F}"/>
              </a:ext>
            </a:extLst>
          </p:cNvPr>
          <p:cNvSpPr>
            <a:spLocks noChangeArrowheads="1"/>
          </p:cNvSpPr>
          <p:nvPr/>
        </p:nvSpPr>
        <p:spPr bwMode="gray">
          <a:xfrm rot="5400000">
            <a:off x="3561571" y="-1782003"/>
            <a:ext cx="5103297" cy="11194580"/>
          </a:xfrm>
          <a:prstGeom prst="roundRect">
            <a:avLst>
              <a:gd name="adj" fmla="val 9012"/>
            </a:avLst>
          </a:prstGeom>
          <a:noFill/>
          <a:ln w="9525" algn="ctr">
            <a:solidFill>
              <a:srgbClr val="0C5394"/>
            </a:solidFill>
            <a:prstDash val="dash"/>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defTabSz="914400" fontAlgn="base">
              <a:lnSpc>
                <a:spcPct val="100000"/>
              </a:lnSpc>
              <a:spcBef>
                <a:spcPct val="0"/>
              </a:spcBef>
              <a:spcAft>
                <a:spcPct val="0"/>
              </a:spcAft>
              <a:buNone/>
              <a:defRPr/>
            </a:pPr>
            <a:endParaRPr lang="zh-CN" altLang="en-US" sz="1600" kern="0">
              <a:solidFill>
                <a:prstClr val="black"/>
              </a:solidFill>
              <a:latin typeface="微软雅黑" panose="020B0503020204020204" pitchFamily="34" charset="-122"/>
              <a:ea typeface="微软雅黑" panose="020B0503020204020204" pitchFamily="34" charset="-122"/>
            </a:endParaRPr>
          </a:p>
        </p:txBody>
      </p:sp>
      <p:sp>
        <p:nvSpPr>
          <p:cNvPr id="42" name="圆角矩形 41">
            <a:extLst>
              <a:ext uri="{FF2B5EF4-FFF2-40B4-BE49-F238E27FC236}">
                <a16:creationId xmlns:a16="http://schemas.microsoft.com/office/drawing/2014/main" id="{CA13DC89-1A8E-0540-9EAA-7D42A00C3C89}"/>
              </a:ext>
            </a:extLst>
          </p:cNvPr>
          <p:cNvSpPr/>
          <p:nvPr/>
        </p:nvSpPr>
        <p:spPr>
          <a:xfrm>
            <a:off x="4695174" y="1032597"/>
            <a:ext cx="2836090" cy="431999"/>
          </a:xfrm>
          <a:prstGeom prst="roundRect">
            <a:avLst>
              <a:gd name="adj" fmla="val 16761"/>
            </a:avLst>
          </a:prstGeom>
          <a:solidFill>
            <a:srgbClr val="C9D9E7"/>
          </a:solidFill>
          <a:ln w="19050">
            <a:no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b="1" dirty="0">
                <a:solidFill>
                  <a:schemeClr val="tx1"/>
                </a:solidFill>
              </a:rPr>
              <a:t>Overall Pipeline</a:t>
            </a:r>
            <a:endParaRPr kumimoji="1" lang="zh-CN" altLang="en-US" sz="1600" b="1" dirty="0">
              <a:solidFill>
                <a:schemeClr val="tx1"/>
              </a:solidFill>
            </a:endParaRPr>
          </a:p>
        </p:txBody>
      </p:sp>
      <p:grpSp>
        <p:nvGrpSpPr>
          <p:cNvPr id="20" name="组合 6">
            <a:extLst>
              <a:ext uri="{FF2B5EF4-FFF2-40B4-BE49-F238E27FC236}">
                <a16:creationId xmlns:a16="http://schemas.microsoft.com/office/drawing/2014/main" id="{87469755-860D-8C45-BBA6-B2FDDAB83D54}"/>
              </a:ext>
            </a:extLst>
          </p:cNvPr>
          <p:cNvGrpSpPr/>
          <p:nvPr/>
        </p:nvGrpSpPr>
        <p:grpSpPr>
          <a:xfrm>
            <a:off x="-1" y="6551614"/>
            <a:ext cx="12202585" cy="306387"/>
            <a:chOff x="669" y="6570913"/>
            <a:chExt cx="9152858" cy="306000"/>
          </a:xfrm>
        </p:grpSpPr>
        <p:sp>
          <p:nvSpPr>
            <p:cNvPr id="21" name="矩形 5">
              <a:extLst>
                <a:ext uri="{FF2B5EF4-FFF2-40B4-BE49-F238E27FC236}">
                  <a16:creationId xmlns:a16="http://schemas.microsoft.com/office/drawing/2014/main" id="{BFBB834F-3573-1243-A220-D0357FE1ADB7}"/>
                </a:ext>
              </a:extLst>
            </p:cNvPr>
            <p:cNvSpPr/>
            <p:nvPr/>
          </p:nvSpPr>
          <p:spPr>
            <a:xfrm>
              <a:off x="669" y="6570913"/>
              <a:ext cx="6154771" cy="306000"/>
            </a:xfrm>
            <a:prstGeom prst="rect">
              <a:avLst/>
            </a:prstGeom>
            <a:solidFill>
              <a:srgbClr val="134288"/>
            </a:solidFill>
            <a:ln>
              <a:noFill/>
            </a:ln>
          </p:spPr>
          <p:txBody>
            <a:bodyPr anchor="ctr"/>
            <a:lstStyle/>
            <a:p>
              <a:pPr algn="ctr"/>
              <a:endParaRPr lang="zh-CN" sz="1800">
                <a:solidFill>
                  <a:schemeClr val="lt1"/>
                </a:solidFill>
              </a:endParaRPr>
            </a:p>
          </p:txBody>
        </p:sp>
        <p:grpSp>
          <p:nvGrpSpPr>
            <p:cNvPr id="22" name="组合 8">
              <a:extLst>
                <a:ext uri="{FF2B5EF4-FFF2-40B4-BE49-F238E27FC236}">
                  <a16:creationId xmlns:a16="http://schemas.microsoft.com/office/drawing/2014/main" id="{7C854F07-2886-184C-B4D4-56E82BEE64C9}"/>
                </a:ext>
              </a:extLst>
            </p:cNvPr>
            <p:cNvGrpSpPr/>
            <p:nvPr/>
          </p:nvGrpSpPr>
          <p:grpSpPr>
            <a:xfrm>
              <a:off x="248846" y="6570913"/>
              <a:ext cx="8904681" cy="306000"/>
              <a:chOff x="248846" y="6570913"/>
              <a:chExt cx="8904681" cy="306000"/>
            </a:xfrm>
          </p:grpSpPr>
          <p:sp>
            <p:nvSpPr>
              <p:cNvPr id="23" name="文本框 10">
                <a:extLst>
                  <a:ext uri="{FF2B5EF4-FFF2-40B4-BE49-F238E27FC236}">
                    <a16:creationId xmlns:a16="http://schemas.microsoft.com/office/drawing/2014/main" id="{2DA14F88-CE00-3A42-A362-7F98A9F41555}"/>
                  </a:ext>
                </a:extLst>
              </p:cNvPr>
              <p:cNvSpPr txBox="1"/>
              <p:nvPr/>
            </p:nvSpPr>
            <p:spPr>
              <a:xfrm>
                <a:off x="248846" y="6600957"/>
                <a:ext cx="5405730" cy="245910"/>
              </a:xfrm>
              <a:prstGeom prst="rect">
                <a:avLst/>
              </a:prstGeom>
              <a:noFill/>
              <a:ln>
                <a:noFill/>
              </a:ln>
            </p:spPr>
            <p:txBody>
              <a:bodyPr wrap="squar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sz="1000" b="1" dirty="0">
                    <a:solidFill>
                      <a:schemeClr val="bg1"/>
                    </a:solidFill>
                    <a:latin typeface="微软雅黑"/>
                    <a:ea typeface="微软雅黑"/>
                  </a:rPr>
                  <a:t>State Key Laboratory of Cognitive Intelligence</a:t>
                </a:r>
                <a:r>
                  <a:rPr lang="zh-CN" altLang="en-US" sz="1000" b="1" dirty="0">
                    <a:solidFill>
                      <a:schemeClr val="bg1"/>
                    </a:solidFill>
                    <a:latin typeface="微软雅黑"/>
                    <a:ea typeface="微软雅黑"/>
                  </a:rPr>
                  <a:t>，</a:t>
                </a:r>
                <a:r>
                  <a:rPr lang="en" altLang="zh-CN" sz="1000" b="1" dirty="0">
                    <a:solidFill>
                      <a:schemeClr val="bg1"/>
                    </a:solidFill>
                    <a:latin typeface="微软雅黑"/>
                    <a:ea typeface="微软雅黑"/>
                  </a:rPr>
                  <a:t>University of Science and Technology of China</a:t>
                </a:r>
                <a:endParaRPr lang="zh-CN" sz="1000" b="1" dirty="0">
                  <a:solidFill>
                    <a:schemeClr val="bg1"/>
                  </a:solidFill>
                  <a:latin typeface="微软雅黑"/>
                  <a:ea typeface="微软雅黑"/>
                </a:endParaRPr>
              </a:p>
            </p:txBody>
          </p:sp>
          <p:sp>
            <p:nvSpPr>
              <p:cNvPr id="24" name="矩形 8">
                <a:extLst>
                  <a:ext uri="{FF2B5EF4-FFF2-40B4-BE49-F238E27FC236}">
                    <a16:creationId xmlns:a16="http://schemas.microsoft.com/office/drawing/2014/main" id="{FB5FCD5A-1627-D34E-BF1A-F51FD1DC0854}"/>
                  </a:ext>
                </a:extLst>
              </p:cNvPr>
              <p:cNvSpPr/>
              <p:nvPr/>
            </p:nvSpPr>
            <p:spPr>
              <a:xfrm>
                <a:off x="6155440" y="6570913"/>
                <a:ext cx="2998087" cy="306000"/>
              </a:xfrm>
              <a:prstGeom prst="rect">
                <a:avLst/>
              </a:prstGeom>
              <a:solidFill>
                <a:srgbClr val="CADCF7"/>
              </a:solidFill>
              <a:ln>
                <a:noFill/>
              </a:ln>
            </p:spPr>
            <p:txBody>
              <a:bodyPr anchor="ctr"/>
              <a:lstStyle/>
              <a:p>
                <a:pPr algn="ctr"/>
                <a:endParaRPr lang="zh-CN" sz="1800">
                  <a:solidFill>
                    <a:schemeClr val="lt1"/>
                  </a:solidFill>
                </a:endParaRPr>
              </a:p>
            </p:txBody>
          </p:sp>
        </p:grpSp>
      </p:grpSp>
      <p:pic>
        <p:nvPicPr>
          <p:cNvPr id="7" name="图片 6">
            <a:extLst>
              <a:ext uri="{FF2B5EF4-FFF2-40B4-BE49-F238E27FC236}">
                <a16:creationId xmlns:a16="http://schemas.microsoft.com/office/drawing/2014/main" id="{A2C5EF21-3B18-E870-F5A7-60B52F667F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353" y="1494678"/>
            <a:ext cx="10471294" cy="4686914"/>
          </a:xfrm>
          <a:prstGeom prst="rect">
            <a:avLst/>
          </a:prstGeom>
        </p:spPr>
      </p:pic>
      <p:sp>
        <p:nvSpPr>
          <p:cNvPr id="3" name="矩形 2">
            <a:extLst>
              <a:ext uri="{FF2B5EF4-FFF2-40B4-BE49-F238E27FC236}">
                <a16:creationId xmlns:a16="http://schemas.microsoft.com/office/drawing/2014/main" id="{9D59F3E6-A181-5192-0593-EEBE707603EE}"/>
              </a:ext>
            </a:extLst>
          </p:cNvPr>
          <p:cNvSpPr/>
          <p:nvPr/>
        </p:nvSpPr>
        <p:spPr>
          <a:xfrm>
            <a:off x="1238865" y="3048000"/>
            <a:ext cx="2064774" cy="1347019"/>
          </a:xfrm>
          <a:prstGeom prst="rect">
            <a:avLst/>
          </a:prstGeom>
          <a:solidFill>
            <a:srgbClr val="C00000">
              <a:alpha val="20000"/>
            </a:srgb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a:extLst>
              <a:ext uri="{FF2B5EF4-FFF2-40B4-BE49-F238E27FC236}">
                <a16:creationId xmlns:a16="http://schemas.microsoft.com/office/drawing/2014/main" id="{DF277DD3-1FCD-2DE7-6AEC-3922F5AE0ECB}"/>
              </a:ext>
            </a:extLst>
          </p:cNvPr>
          <p:cNvSpPr/>
          <p:nvPr/>
        </p:nvSpPr>
        <p:spPr>
          <a:xfrm>
            <a:off x="6740013" y="3838135"/>
            <a:ext cx="2364658" cy="2149710"/>
          </a:xfrm>
          <a:prstGeom prst="rect">
            <a:avLst/>
          </a:prstGeom>
          <a:solidFill>
            <a:srgbClr val="C00000">
              <a:alpha val="20000"/>
            </a:srgb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4619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5ABEA4B-FB0F-FE45-A7EE-4378183C230A}"/>
              </a:ext>
            </a:extLst>
          </p:cNvPr>
          <p:cNvSpPr txBox="1"/>
          <p:nvPr/>
        </p:nvSpPr>
        <p:spPr>
          <a:xfrm>
            <a:off x="789200" y="203839"/>
            <a:ext cx="10415420" cy="646331"/>
          </a:xfrm>
          <a:prstGeom prst="rect">
            <a:avLst/>
          </a:prstGeom>
          <a:noFill/>
        </p:spPr>
        <p:txBody>
          <a:bodyPr wrap="square" rtlCol="0">
            <a:spAutoFit/>
          </a:bodyPr>
          <a:lstStyle/>
          <a:p>
            <a:r>
              <a:rPr kumimoji="1" lang="en-US" altLang="zh-CN" sz="3600" b="1" dirty="0">
                <a:latin typeface="Times New Roman" panose="02020603050405020304" pitchFamily="18" charset="0"/>
                <a:cs typeface="Times New Roman" panose="02020603050405020304" pitchFamily="18" charset="0"/>
              </a:rPr>
              <a:t>Methodology</a:t>
            </a:r>
            <a:endParaRPr kumimoji="1" lang="en" altLang="zh-CN" sz="3600" b="1" dirty="0">
              <a:latin typeface="Times New Roman" panose="02020603050405020304" pitchFamily="18" charset="0"/>
              <a:cs typeface="Times New Roman" panose="02020603050405020304" pitchFamily="18" charset="0"/>
            </a:endParaRPr>
          </a:p>
        </p:txBody>
      </p:sp>
      <p:grpSp>
        <p:nvGrpSpPr>
          <p:cNvPr id="16" name="组合 15">
            <a:extLst>
              <a:ext uri="{FF2B5EF4-FFF2-40B4-BE49-F238E27FC236}">
                <a16:creationId xmlns:a16="http://schemas.microsoft.com/office/drawing/2014/main" id="{4E8995C7-00A7-E04B-B3A3-28B4781E5ED8}"/>
              </a:ext>
            </a:extLst>
          </p:cNvPr>
          <p:cNvGrpSpPr/>
          <p:nvPr/>
        </p:nvGrpSpPr>
        <p:grpSpPr>
          <a:xfrm>
            <a:off x="253811" y="275067"/>
            <a:ext cx="361951" cy="432000"/>
            <a:chOff x="620485" y="577906"/>
            <a:chExt cx="361951" cy="432000"/>
          </a:xfrm>
        </p:grpSpPr>
        <p:sp>
          <p:nvSpPr>
            <p:cNvPr id="17" name="矩形 16">
              <a:extLst>
                <a:ext uri="{FF2B5EF4-FFF2-40B4-BE49-F238E27FC236}">
                  <a16:creationId xmlns:a16="http://schemas.microsoft.com/office/drawing/2014/main" id="{A53440A8-0334-3F4E-A4C2-6B4227701A0C}"/>
                </a:ext>
              </a:extLst>
            </p:cNvPr>
            <p:cNvSpPr/>
            <p:nvPr userDrawn="1"/>
          </p:nvSpPr>
          <p:spPr>
            <a:xfrm>
              <a:off x="620485" y="721906"/>
              <a:ext cx="101601" cy="2880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50000"/>
                </a:lnSpc>
              </a:pPr>
              <a:endParaRPr lang="en-US">
                <a:ln w="0"/>
                <a:solidFill>
                  <a:schemeClr val="tx1"/>
                </a:solidFill>
                <a:effectLst>
                  <a:outerShdw blurRad="38100" dist="19050" dir="2700000" algn="tl" rotWithShape="0">
                    <a:schemeClr val="dk1">
                      <a:alpha val="40000"/>
                    </a:schemeClr>
                  </a:outerShdw>
                </a:effectLst>
              </a:endParaRPr>
            </a:p>
          </p:txBody>
        </p:sp>
        <p:sp>
          <p:nvSpPr>
            <p:cNvPr id="18" name="矩形 17">
              <a:extLst>
                <a:ext uri="{FF2B5EF4-FFF2-40B4-BE49-F238E27FC236}">
                  <a16:creationId xmlns:a16="http://schemas.microsoft.com/office/drawing/2014/main" id="{AB9A1694-0971-8E48-A68B-5E8BB15BBB68}"/>
                </a:ext>
              </a:extLst>
            </p:cNvPr>
            <p:cNvSpPr/>
            <p:nvPr userDrawn="1"/>
          </p:nvSpPr>
          <p:spPr>
            <a:xfrm>
              <a:off x="752428" y="577906"/>
              <a:ext cx="99833" cy="4320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50000"/>
                </a:lnSpc>
              </a:pPr>
              <a:endParaRPr lang="en-US">
                <a:ln w="0"/>
                <a:solidFill>
                  <a:schemeClr val="tx1"/>
                </a:solidFill>
                <a:effectLst>
                  <a:outerShdw blurRad="38100" dist="19050" dir="2700000" algn="tl" rotWithShape="0">
                    <a:schemeClr val="dk1">
                      <a:alpha val="40000"/>
                    </a:schemeClr>
                  </a:outerShdw>
                </a:effectLst>
              </a:endParaRPr>
            </a:p>
          </p:txBody>
        </p:sp>
        <p:sp>
          <p:nvSpPr>
            <p:cNvPr id="19" name="矩形 18">
              <a:extLst>
                <a:ext uri="{FF2B5EF4-FFF2-40B4-BE49-F238E27FC236}">
                  <a16:creationId xmlns:a16="http://schemas.microsoft.com/office/drawing/2014/main" id="{FCD2D055-F6A1-E14A-B37B-32E8976DF343}"/>
                </a:ext>
              </a:extLst>
            </p:cNvPr>
            <p:cNvSpPr/>
            <p:nvPr userDrawn="1"/>
          </p:nvSpPr>
          <p:spPr>
            <a:xfrm>
              <a:off x="882603" y="793906"/>
              <a:ext cx="99833" cy="2160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50000"/>
                </a:lnSpc>
              </a:pPr>
              <a:endParaRPr lang="en-US">
                <a:ln w="0"/>
                <a:solidFill>
                  <a:schemeClr val="tx1"/>
                </a:solidFill>
                <a:effectLst>
                  <a:outerShdw blurRad="38100" dist="19050" dir="2700000" algn="tl" rotWithShape="0">
                    <a:schemeClr val="dk1">
                      <a:alpha val="40000"/>
                    </a:schemeClr>
                  </a:outerShdw>
                </a:effectLst>
              </a:endParaRPr>
            </a:p>
          </p:txBody>
        </p:sp>
      </p:grpSp>
      <p:sp>
        <p:nvSpPr>
          <p:cNvPr id="41" name="AutoShape 14">
            <a:extLst>
              <a:ext uri="{FF2B5EF4-FFF2-40B4-BE49-F238E27FC236}">
                <a16:creationId xmlns:a16="http://schemas.microsoft.com/office/drawing/2014/main" id="{58321DA7-6C20-7341-B879-D3D649C99B9F}"/>
              </a:ext>
            </a:extLst>
          </p:cNvPr>
          <p:cNvSpPr>
            <a:spLocks noChangeArrowheads="1"/>
          </p:cNvSpPr>
          <p:nvPr/>
        </p:nvSpPr>
        <p:spPr bwMode="gray">
          <a:xfrm rot="5400000">
            <a:off x="3561572" y="-1782002"/>
            <a:ext cx="5103295" cy="11194580"/>
          </a:xfrm>
          <a:prstGeom prst="roundRect">
            <a:avLst>
              <a:gd name="adj" fmla="val 3413"/>
            </a:avLst>
          </a:prstGeom>
          <a:noFill/>
          <a:ln w="9525" algn="ctr">
            <a:solidFill>
              <a:srgbClr val="0C5394"/>
            </a:solidFill>
            <a:prstDash val="dash"/>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defTabSz="914400" fontAlgn="base">
              <a:lnSpc>
                <a:spcPct val="100000"/>
              </a:lnSpc>
              <a:spcBef>
                <a:spcPct val="0"/>
              </a:spcBef>
              <a:spcAft>
                <a:spcPct val="0"/>
              </a:spcAft>
              <a:buNone/>
              <a:defRPr/>
            </a:pPr>
            <a:endParaRPr lang="zh-CN" altLang="en-US" sz="1600" kern="0">
              <a:solidFill>
                <a:prstClr val="black"/>
              </a:solidFill>
              <a:latin typeface="微软雅黑" panose="020B0503020204020204" pitchFamily="34" charset="-122"/>
              <a:ea typeface="微软雅黑" panose="020B0503020204020204" pitchFamily="34" charset="-122"/>
            </a:endParaRPr>
          </a:p>
        </p:txBody>
      </p:sp>
      <p:sp>
        <p:nvSpPr>
          <p:cNvPr id="42" name="圆角矩形 41">
            <a:extLst>
              <a:ext uri="{FF2B5EF4-FFF2-40B4-BE49-F238E27FC236}">
                <a16:creationId xmlns:a16="http://schemas.microsoft.com/office/drawing/2014/main" id="{CA13DC89-1A8E-0540-9EAA-7D42A00C3C89}"/>
              </a:ext>
            </a:extLst>
          </p:cNvPr>
          <p:cNvSpPr/>
          <p:nvPr/>
        </p:nvSpPr>
        <p:spPr>
          <a:xfrm>
            <a:off x="4695174" y="1032597"/>
            <a:ext cx="2836090" cy="431999"/>
          </a:xfrm>
          <a:prstGeom prst="roundRect">
            <a:avLst>
              <a:gd name="adj" fmla="val 16761"/>
            </a:avLst>
          </a:prstGeom>
          <a:solidFill>
            <a:srgbClr val="C9D9E7"/>
          </a:solidFill>
          <a:ln w="19050">
            <a:no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b="1" dirty="0">
                <a:solidFill>
                  <a:schemeClr val="tx1"/>
                </a:solidFill>
              </a:rPr>
              <a:t>Knowledge</a:t>
            </a:r>
            <a:r>
              <a:rPr kumimoji="1" lang="zh-CN" altLang="en-US" sz="1600" b="1" dirty="0">
                <a:solidFill>
                  <a:schemeClr val="tx1"/>
                </a:solidFill>
              </a:rPr>
              <a:t> </a:t>
            </a:r>
            <a:r>
              <a:rPr kumimoji="1" lang="en-US" altLang="zh-CN" sz="1600" b="1" dirty="0">
                <a:solidFill>
                  <a:schemeClr val="tx1"/>
                </a:solidFill>
              </a:rPr>
              <a:t>Selection</a:t>
            </a:r>
            <a:endParaRPr kumimoji="1" lang="zh-CN" altLang="en-US" sz="1600" b="1" dirty="0">
              <a:solidFill>
                <a:schemeClr val="tx1"/>
              </a:solidFill>
            </a:endParaRPr>
          </a:p>
        </p:txBody>
      </p:sp>
      <p:grpSp>
        <p:nvGrpSpPr>
          <p:cNvPr id="20" name="组合 6">
            <a:extLst>
              <a:ext uri="{FF2B5EF4-FFF2-40B4-BE49-F238E27FC236}">
                <a16:creationId xmlns:a16="http://schemas.microsoft.com/office/drawing/2014/main" id="{87469755-860D-8C45-BBA6-B2FDDAB83D54}"/>
              </a:ext>
            </a:extLst>
          </p:cNvPr>
          <p:cNvGrpSpPr/>
          <p:nvPr/>
        </p:nvGrpSpPr>
        <p:grpSpPr>
          <a:xfrm>
            <a:off x="-1" y="6551614"/>
            <a:ext cx="12202585" cy="306387"/>
            <a:chOff x="669" y="6570913"/>
            <a:chExt cx="9152858" cy="306000"/>
          </a:xfrm>
        </p:grpSpPr>
        <p:sp>
          <p:nvSpPr>
            <p:cNvPr id="21" name="矩形 5">
              <a:extLst>
                <a:ext uri="{FF2B5EF4-FFF2-40B4-BE49-F238E27FC236}">
                  <a16:creationId xmlns:a16="http://schemas.microsoft.com/office/drawing/2014/main" id="{BFBB834F-3573-1243-A220-D0357FE1ADB7}"/>
                </a:ext>
              </a:extLst>
            </p:cNvPr>
            <p:cNvSpPr/>
            <p:nvPr/>
          </p:nvSpPr>
          <p:spPr>
            <a:xfrm>
              <a:off x="669" y="6570913"/>
              <a:ext cx="6154771" cy="306000"/>
            </a:xfrm>
            <a:prstGeom prst="rect">
              <a:avLst/>
            </a:prstGeom>
            <a:solidFill>
              <a:srgbClr val="134288"/>
            </a:solidFill>
            <a:ln>
              <a:noFill/>
            </a:ln>
          </p:spPr>
          <p:txBody>
            <a:bodyPr anchor="ctr"/>
            <a:lstStyle/>
            <a:p>
              <a:pPr algn="ctr"/>
              <a:endParaRPr lang="zh-CN" sz="1800">
                <a:solidFill>
                  <a:schemeClr val="lt1"/>
                </a:solidFill>
              </a:endParaRPr>
            </a:p>
          </p:txBody>
        </p:sp>
        <p:grpSp>
          <p:nvGrpSpPr>
            <p:cNvPr id="22" name="组合 8">
              <a:extLst>
                <a:ext uri="{FF2B5EF4-FFF2-40B4-BE49-F238E27FC236}">
                  <a16:creationId xmlns:a16="http://schemas.microsoft.com/office/drawing/2014/main" id="{7C854F07-2886-184C-B4D4-56E82BEE64C9}"/>
                </a:ext>
              </a:extLst>
            </p:cNvPr>
            <p:cNvGrpSpPr/>
            <p:nvPr/>
          </p:nvGrpSpPr>
          <p:grpSpPr>
            <a:xfrm>
              <a:off x="248846" y="6570913"/>
              <a:ext cx="8904681" cy="306000"/>
              <a:chOff x="248846" y="6570913"/>
              <a:chExt cx="8904681" cy="306000"/>
            </a:xfrm>
          </p:grpSpPr>
          <p:sp>
            <p:nvSpPr>
              <p:cNvPr id="23" name="文本框 10">
                <a:extLst>
                  <a:ext uri="{FF2B5EF4-FFF2-40B4-BE49-F238E27FC236}">
                    <a16:creationId xmlns:a16="http://schemas.microsoft.com/office/drawing/2014/main" id="{2DA14F88-CE00-3A42-A362-7F98A9F41555}"/>
                  </a:ext>
                </a:extLst>
              </p:cNvPr>
              <p:cNvSpPr txBox="1"/>
              <p:nvPr/>
            </p:nvSpPr>
            <p:spPr>
              <a:xfrm>
                <a:off x="248846" y="6600957"/>
                <a:ext cx="5405730" cy="245910"/>
              </a:xfrm>
              <a:prstGeom prst="rect">
                <a:avLst/>
              </a:prstGeom>
              <a:noFill/>
              <a:ln>
                <a:noFill/>
              </a:ln>
            </p:spPr>
            <p:txBody>
              <a:bodyPr wrap="squar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sz="1000" b="1" dirty="0">
                    <a:solidFill>
                      <a:schemeClr val="bg1"/>
                    </a:solidFill>
                    <a:latin typeface="微软雅黑"/>
                    <a:ea typeface="微软雅黑"/>
                  </a:rPr>
                  <a:t>State Key Laboratory of Cognitive Intelligence</a:t>
                </a:r>
                <a:r>
                  <a:rPr lang="zh-CN" altLang="en-US" sz="1000" b="1" dirty="0">
                    <a:solidFill>
                      <a:schemeClr val="bg1"/>
                    </a:solidFill>
                    <a:latin typeface="微软雅黑"/>
                    <a:ea typeface="微软雅黑"/>
                  </a:rPr>
                  <a:t>，</a:t>
                </a:r>
                <a:r>
                  <a:rPr lang="en" altLang="zh-CN" sz="1000" b="1" dirty="0">
                    <a:solidFill>
                      <a:schemeClr val="bg1"/>
                    </a:solidFill>
                    <a:latin typeface="微软雅黑"/>
                    <a:ea typeface="微软雅黑"/>
                  </a:rPr>
                  <a:t>University of Science and Technology of China</a:t>
                </a:r>
                <a:endParaRPr lang="zh-CN" sz="1000" b="1" dirty="0">
                  <a:solidFill>
                    <a:schemeClr val="bg1"/>
                  </a:solidFill>
                  <a:latin typeface="微软雅黑"/>
                  <a:ea typeface="微软雅黑"/>
                </a:endParaRPr>
              </a:p>
            </p:txBody>
          </p:sp>
          <p:sp>
            <p:nvSpPr>
              <p:cNvPr id="24" name="矩形 8">
                <a:extLst>
                  <a:ext uri="{FF2B5EF4-FFF2-40B4-BE49-F238E27FC236}">
                    <a16:creationId xmlns:a16="http://schemas.microsoft.com/office/drawing/2014/main" id="{FB5FCD5A-1627-D34E-BF1A-F51FD1DC0854}"/>
                  </a:ext>
                </a:extLst>
              </p:cNvPr>
              <p:cNvSpPr/>
              <p:nvPr/>
            </p:nvSpPr>
            <p:spPr>
              <a:xfrm>
                <a:off x="6155440" y="6570913"/>
                <a:ext cx="2998087" cy="306000"/>
              </a:xfrm>
              <a:prstGeom prst="rect">
                <a:avLst/>
              </a:prstGeom>
              <a:solidFill>
                <a:srgbClr val="CADCF7"/>
              </a:solidFill>
              <a:ln>
                <a:noFill/>
              </a:ln>
            </p:spPr>
            <p:txBody>
              <a:bodyPr anchor="ctr"/>
              <a:lstStyle/>
              <a:p>
                <a:pPr algn="ctr"/>
                <a:endParaRPr lang="zh-CN" sz="1800">
                  <a:solidFill>
                    <a:schemeClr val="lt1"/>
                  </a:solidFill>
                </a:endParaRPr>
              </a:p>
            </p:txBody>
          </p:sp>
        </p:grpSp>
      </p:grpSp>
      <p:sp>
        <p:nvSpPr>
          <p:cNvPr id="27" name="文本框 26">
            <a:extLst>
              <a:ext uri="{FF2B5EF4-FFF2-40B4-BE49-F238E27FC236}">
                <a16:creationId xmlns:a16="http://schemas.microsoft.com/office/drawing/2014/main" id="{81C4F163-0075-6846-B410-3C06813B512C}"/>
              </a:ext>
            </a:extLst>
          </p:cNvPr>
          <p:cNvSpPr txBox="1"/>
          <p:nvPr/>
        </p:nvSpPr>
        <p:spPr>
          <a:xfrm>
            <a:off x="789200" y="1643896"/>
            <a:ext cx="10555559" cy="1785104"/>
          </a:xfrm>
          <a:prstGeom prst="rect">
            <a:avLst/>
          </a:prstGeom>
          <a:noFill/>
        </p:spPr>
        <p:txBody>
          <a:bodyPr wrap="square" rtlCol="0">
            <a:spAutoFit/>
          </a:bodyPr>
          <a:lstStyle/>
          <a:p>
            <a:r>
              <a:rPr kumimoji="1" lang="en-US" altLang="zh-CN" sz="2200" dirty="0">
                <a:latin typeface="Times New Roman" panose="02020603050405020304" pitchFamily="18" charset="0"/>
                <a:cs typeface="Times New Roman" panose="02020603050405020304" pitchFamily="18" charset="0"/>
              </a:rPr>
              <a:t>Routing is a crucial component of RAG systems, especially in real-world QA scenarios. In practical applications, RAG systems frequently incorporate multiple data sources.</a:t>
            </a:r>
          </a:p>
          <a:p>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In response to the specific characteristics of the questions in the CRAG Challenge, we designed two specialized routers: the </a:t>
            </a:r>
            <a:r>
              <a:rPr kumimoji="1" lang="en-US" altLang="zh-CN" sz="2200" b="1" dirty="0">
                <a:latin typeface="Times New Roman" panose="02020603050405020304" pitchFamily="18" charset="0"/>
                <a:cs typeface="Times New Roman" panose="02020603050405020304" pitchFamily="18" charset="0"/>
              </a:rPr>
              <a:t>Domain Router </a:t>
            </a:r>
            <a:r>
              <a:rPr kumimoji="1" lang="en-US" altLang="zh-CN" sz="2200" dirty="0">
                <a:latin typeface="Times New Roman" panose="02020603050405020304" pitchFamily="18" charset="0"/>
                <a:cs typeface="Times New Roman" panose="02020603050405020304" pitchFamily="18" charset="0"/>
              </a:rPr>
              <a:t>and the </a:t>
            </a:r>
            <a:r>
              <a:rPr kumimoji="1" lang="en-US" altLang="zh-CN" sz="2200" b="1" dirty="0">
                <a:latin typeface="Times New Roman" panose="02020603050405020304" pitchFamily="18" charset="0"/>
                <a:cs typeface="Times New Roman" panose="02020603050405020304" pitchFamily="18" charset="0"/>
              </a:rPr>
              <a:t>Dynamism Router</a:t>
            </a:r>
            <a:r>
              <a:rPr kumimoji="1" lang="en-US" altLang="zh-CN" sz="2200" dirty="0">
                <a:latin typeface="Times New Roman" panose="02020603050405020304" pitchFamily="18" charset="0"/>
                <a:cs typeface="Times New Roman" panose="02020603050405020304" pitchFamily="18" charset="0"/>
              </a:rPr>
              <a:t>.</a:t>
            </a:r>
          </a:p>
        </p:txBody>
      </p:sp>
      <p:sp>
        <p:nvSpPr>
          <p:cNvPr id="8" name="矩形: 圆角 7">
            <a:extLst>
              <a:ext uri="{FF2B5EF4-FFF2-40B4-BE49-F238E27FC236}">
                <a16:creationId xmlns:a16="http://schemas.microsoft.com/office/drawing/2014/main" id="{2AD2D9E3-564B-ABB7-0F83-02F45CED91AE}"/>
              </a:ext>
            </a:extLst>
          </p:cNvPr>
          <p:cNvSpPr/>
          <p:nvPr/>
        </p:nvSpPr>
        <p:spPr>
          <a:xfrm>
            <a:off x="858355" y="3964380"/>
            <a:ext cx="3858635" cy="1920240"/>
          </a:xfrm>
          <a:prstGeom prst="roundRect">
            <a:avLst/>
          </a:prstGeom>
          <a:solidFill>
            <a:srgbClr val="E0F2D7"/>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tLang="zh-CN" sz="2800" dirty="0">
              <a:solidFill>
                <a:schemeClr val="bg2"/>
              </a:solidFill>
              <a:latin typeface="ADLaM Display" panose="020F0502020204030204" pitchFamily="2" charset="0"/>
              <a:ea typeface="ADLaM Display" panose="020F0502020204030204" pitchFamily="2" charset="0"/>
              <a:cs typeface="ADLaM Display" panose="020F0502020204030204" pitchFamily="2" charset="0"/>
            </a:endParaRPr>
          </a:p>
          <a:p>
            <a:pPr algn="ctr"/>
            <a:r>
              <a:rPr lang="en-US" altLang="zh-CN" sz="2800" dirty="0">
                <a:solidFill>
                  <a:schemeClr val="tx1"/>
                </a:solidFill>
                <a:latin typeface="ADLaM Display" panose="020F0502020204030204" pitchFamily="2" charset="0"/>
                <a:ea typeface="ADLaM Display" panose="020F0502020204030204" pitchFamily="2" charset="0"/>
                <a:cs typeface="ADLaM Display" panose="020F0502020204030204" pitchFamily="2" charset="0"/>
              </a:rPr>
              <a:t>Domain</a:t>
            </a:r>
            <a:r>
              <a:rPr lang="en-US" altLang="zh-CN" sz="2800" dirty="0">
                <a:solidFill>
                  <a:schemeClr val="bg2"/>
                </a:solidFill>
                <a:latin typeface="ADLaM Display" panose="020F0502020204030204" pitchFamily="2" charset="0"/>
                <a:ea typeface="ADLaM Display" panose="020F0502020204030204" pitchFamily="2" charset="0"/>
                <a:cs typeface="ADLaM Display" panose="020F0502020204030204" pitchFamily="2" charset="0"/>
              </a:rPr>
              <a:t> </a:t>
            </a:r>
            <a:r>
              <a:rPr lang="en-US" altLang="zh-CN" sz="2800" dirty="0">
                <a:solidFill>
                  <a:schemeClr val="tx1"/>
                </a:solidFill>
                <a:latin typeface="ADLaM Display" panose="020F0502020204030204" pitchFamily="2" charset="0"/>
                <a:ea typeface="ADLaM Display" panose="020F0502020204030204" pitchFamily="2" charset="0"/>
                <a:cs typeface="ADLaM Display" panose="020F0502020204030204" pitchFamily="2" charset="0"/>
              </a:rPr>
              <a:t>Router</a:t>
            </a:r>
          </a:p>
          <a:p>
            <a:pPr algn="ctr"/>
            <a:endParaRPr lang="en-US" altLang="zh-CN" sz="2000" dirty="0">
              <a:solidFill>
                <a:schemeClr val="tx1"/>
              </a:solidFill>
              <a:latin typeface="ADLaM Display" panose="020F0502020204030204" pitchFamily="2" charset="0"/>
              <a:ea typeface="ADLaM Display" panose="020F0502020204030204" pitchFamily="2" charset="0"/>
              <a:cs typeface="ADLaM Display" panose="020F0502020204030204" pitchFamily="2" charset="0"/>
            </a:endParaRPr>
          </a:p>
          <a:p>
            <a:pPr algn="ctr"/>
            <a:r>
              <a:rPr lang="en-US" altLang="zh-CN" sz="2000" dirty="0">
                <a:solidFill>
                  <a:schemeClr val="tx1"/>
                </a:solidFill>
                <a:latin typeface="ADLaM Display" panose="020F0502020204030204" pitchFamily="2" charset="0"/>
                <a:ea typeface="ADLaM Display" panose="020F0502020204030204" pitchFamily="2" charset="0"/>
                <a:cs typeface="ADLaM Display" panose="020F0502020204030204" pitchFamily="2" charset="0"/>
              </a:rPr>
              <a:t>(</a:t>
            </a:r>
            <a:r>
              <a:rPr lang="en-US" altLang="zh-CN" sz="2000" dirty="0" err="1">
                <a:solidFill>
                  <a:srgbClr val="C00000"/>
                </a:solidFill>
                <a:latin typeface="ADLaM Display" panose="020F0502020204030204" pitchFamily="2" charset="0"/>
                <a:ea typeface="ADLaM Display" panose="020F0502020204030204" pitchFamily="2" charset="0"/>
                <a:cs typeface="ADLaM Display" panose="020F0502020204030204" pitchFamily="2" charset="0"/>
              </a:rPr>
              <a:t>SequenceClassifier</a:t>
            </a:r>
            <a:r>
              <a:rPr lang="en-US" altLang="zh-CN" sz="2000" dirty="0">
                <a:solidFill>
                  <a:schemeClr val="tx1"/>
                </a:solidFill>
                <a:latin typeface="ADLaM Display" panose="020F0502020204030204" pitchFamily="2" charset="0"/>
                <a:ea typeface="ADLaM Display" panose="020F0502020204030204" pitchFamily="2" charset="0"/>
                <a:cs typeface="ADLaM Display" panose="020F0502020204030204" pitchFamily="2" charset="0"/>
              </a:rPr>
              <a:t>)</a:t>
            </a:r>
          </a:p>
          <a:p>
            <a:pPr algn="ctr"/>
            <a:r>
              <a:rPr lang="en-US" altLang="zh-CN" sz="2000" dirty="0">
                <a:solidFill>
                  <a:schemeClr val="tx1"/>
                </a:solidFill>
                <a:latin typeface="ADLaM Display" panose="020F0502020204030204" pitchFamily="2" charset="0"/>
                <a:ea typeface="ADLaM Display" panose="020F0502020204030204" pitchFamily="2" charset="0"/>
                <a:cs typeface="ADLaM Display" panose="020F0502020204030204" pitchFamily="2" charset="0"/>
              </a:rPr>
              <a:t>(Llama3-8B-Instruct)</a:t>
            </a:r>
          </a:p>
          <a:p>
            <a:pPr algn="ctr"/>
            <a:r>
              <a:rPr lang="en-US" altLang="zh-CN" sz="2000" dirty="0">
                <a:solidFill>
                  <a:schemeClr val="tx1"/>
                </a:solidFill>
                <a:latin typeface="ADLaM Display" panose="020F0502020204030204" pitchFamily="2" charset="0"/>
                <a:ea typeface="ADLaM Display" panose="020F0502020204030204" pitchFamily="2" charset="0"/>
                <a:cs typeface="ADLaM Display" panose="020F0502020204030204" pitchFamily="2" charset="0"/>
              </a:rPr>
              <a:t>(LORA)</a:t>
            </a:r>
          </a:p>
          <a:p>
            <a:pPr algn="ctr"/>
            <a:endParaRPr lang="en-US" altLang="zh-CN" sz="1800" dirty="0">
              <a:solidFill>
                <a:schemeClr val="tx1"/>
              </a:solidFill>
              <a:latin typeface="ADLaM Display" panose="020F0502020204030204" pitchFamily="2" charset="0"/>
              <a:ea typeface="ADLaM Display" panose="020F0502020204030204" pitchFamily="2" charset="0"/>
              <a:cs typeface="ADLaM Display" panose="020F0502020204030204" pitchFamily="2" charset="0"/>
            </a:endParaRPr>
          </a:p>
        </p:txBody>
      </p:sp>
      <p:sp>
        <p:nvSpPr>
          <p:cNvPr id="12" name="矩形: 圆角 11">
            <a:extLst>
              <a:ext uri="{FF2B5EF4-FFF2-40B4-BE49-F238E27FC236}">
                <a16:creationId xmlns:a16="http://schemas.microsoft.com/office/drawing/2014/main" id="{2705162B-1B76-64DE-83A9-29A6B6BECB51}"/>
              </a:ext>
            </a:extLst>
          </p:cNvPr>
          <p:cNvSpPr/>
          <p:nvPr/>
        </p:nvSpPr>
        <p:spPr>
          <a:xfrm>
            <a:off x="7346663" y="3964380"/>
            <a:ext cx="3858635" cy="1920240"/>
          </a:xfrm>
          <a:prstGeom prst="roundRect">
            <a:avLst/>
          </a:prstGeom>
          <a:solidFill>
            <a:srgbClr val="E0F2D7"/>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tLang="zh-CN" sz="2800" dirty="0">
              <a:solidFill>
                <a:schemeClr val="bg2"/>
              </a:solidFill>
              <a:latin typeface="ADLaM Display" panose="020F0502020204030204" pitchFamily="2" charset="0"/>
              <a:ea typeface="ADLaM Display" panose="020F0502020204030204" pitchFamily="2" charset="0"/>
              <a:cs typeface="ADLaM Display" panose="020F0502020204030204" pitchFamily="2" charset="0"/>
            </a:endParaRPr>
          </a:p>
          <a:p>
            <a:pPr algn="ctr"/>
            <a:r>
              <a:rPr lang="en-US" altLang="zh-CN" sz="2800" dirty="0">
                <a:solidFill>
                  <a:schemeClr val="tx1"/>
                </a:solidFill>
                <a:latin typeface="ADLaM Display" panose="020F0502020204030204" pitchFamily="2" charset="0"/>
                <a:ea typeface="ADLaM Display" panose="020F0502020204030204" pitchFamily="2" charset="0"/>
                <a:cs typeface="ADLaM Display" panose="020F0502020204030204" pitchFamily="2" charset="0"/>
              </a:rPr>
              <a:t>Dynamism</a:t>
            </a:r>
            <a:r>
              <a:rPr lang="en-US" altLang="zh-CN" sz="2800" dirty="0">
                <a:solidFill>
                  <a:schemeClr val="bg2"/>
                </a:solidFill>
                <a:latin typeface="ADLaM Display" panose="020F0502020204030204" pitchFamily="2" charset="0"/>
                <a:ea typeface="ADLaM Display" panose="020F0502020204030204" pitchFamily="2" charset="0"/>
                <a:cs typeface="ADLaM Display" panose="020F0502020204030204" pitchFamily="2" charset="0"/>
              </a:rPr>
              <a:t> </a:t>
            </a:r>
            <a:r>
              <a:rPr lang="en-US" altLang="zh-CN" sz="2800" dirty="0">
                <a:solidFill>
                  <a:schemeClr val="tx1"/>
                </a:solidFill>
                <a:latin typeface="ADLaM Display" panose="020F0502020204030204" pitchFamily="2" charset="0"/>
                <a:ea typeface="ADLaM Display" panose="020F0502020204030204" pitchFamily="2" charset="0"/>
                <a:cs typeface="ADLaM Display" panose="020F0502020204030204" pitchFamily="2" charset="0"/>
              </a:rPr>
              <a:t>Router</a:t>
            </a:r>
          </a:p>
          <a:p>
            <a:pPr algn="ctr"/>
            <a:endParaRPr lang="en-US" altLang="zh-CN" sz="2000" dirty="0">
              <a:solidFill>
                <a:schemeClr val="tx1"/>
              </a:solidFill>
              <a:latin typeface="ADLaM Display" panose="020F0502020204030204" pitchFamily="2" charset="0"/>
              <a:ea typeface="ADLaM Display" panose="020F0502020204030204" pitchFamily="2" charset="0"/>
              <a:cs typeface="ADLaM Display" panose="020F0502020204030204" pitchFamily="2" charset="0"/>
            </a:endParaRPr>
          </a:p>
          <a:p>
            <a:pPr algn="ctr"/>
            <a:r>
              <a:rPr lang="en-US" altLang="zh-CN" sz="2000" dirty="0">
                <a:solidFill>
                  <a:schemeClr val="tx1"/>
                </a:solidFill>
                <a:latin typeface="ADLaM Display" panose="020F0502020204030204" pitchFamily="2" charset="0"/>
                <a:ea typeface="ADLaM Display" panose="020F0502020204030204" pitchFamily="2" charset="0"/>
                <a:cs typeface="ADLaM Display" panose="020F0502020204030204" pitchFamily="2" charset="0"/>
              </a:rPr>
              <a:t>(</a:t>
            </a:r>
            <a:r>
              <a:rPr lang="en-US" altLang="zh-CN" sz="2000" dirty="0" err="1">
                <a:solidFill>
                  <a:srgbClr val="C00000"/>
                </a:solidFill>
                <a:latin typeface="ADLaM Display" panose="020F0502020204030204" pitchFamily="2" charset="0"/>
                <a:ea typeface="ADLaM Display" panose="020F0502020204030204" pitchFamily="2" charset="0"/>
                <a:cs typeface="ADLaM Display" panose="020F0502020204030204" pitchFamily="2" charset="0"/>
              </a:rPr>
              <a:t>SequenceClassifier</a:t>
            </a:r>
            <a:r>
              <a:rPr lang="en-US" altLang="zh-CN" sz="2000" dirty="0">
                <a:solidFill>
                  <a:schemeClr val="tx1"/>
                </a:solidFill>
                <a:latin typeface="ADLaM Display" panose="020F0502020204030204" pitchFamily="2" charset="0"/>
                <a:ea typeface="ADLaM Display" panose="020F0502020204030204" pitchFamily="2" charset="0"/>
                <a:cs typeface="ADLaM Display" panose="020F0502020204030204" pitchFamily="2" charset="0"/>
              </a:rPr>
              <a:t>)</a:t>
            </a:r>
          </a:p>
          <a:p>
            <a:pPr algn="ctr"/>
            <a:r>
              <a:rPr lang="en-US" altLang="zh-CN" sz="2000" dirty="0">
                <a:solidFill>
                  <a:schemeClr val="tx1"/>
                </a:solidFill>
                <a:latin typeface="ADLaM Display" panose="020F0502020204030204" pitchFamily="2" charset="0"/>
                <a:ea typeface="ADLaM Display" panose="020F0502020204030204" pitchFamily="2" charset="0"/>
                <a:cs typeface="ADLaM Display" panose="020F0502020204030204" pitchFamily="2" charset="0"/>
              </a:rPr>
              <a:t>(Llama3-8B-Instruct)</a:t>
            </a:r>
          </a:p>
          <a:p>
            <a:pPr algn="ctr"/>
            <a:r>
              <a:rPr lang="en-US" altLang="zh-CN" sz="2000" dirty="0">
                <a:solidFill>
                  <a:schemeClr val="tx1"/>
                </a:solidFill>
                <a:latin typeface="ADLaM Display" panose="020F0502020204030204" pitchFamily="2" charset="0"/>
                <a:ea typeface="ADLaM Display" panose="020F0502020204030204" pitchFamily="2" charset="0"/>
                <a:cs typeface="ADLaM Display" panose="020F0502020204030204" pitchFamily="2" charset="0"/>
              </a:rPr>
              <a:t>(LORA)</a:t>
            </a:r>
          </a:p>
          <a:p>
            <a:pPr algn="ctr"/>
            <a:endParaRPr lang="en-US" altLang="zh-CN" sz="1800" dirty="0">
              <a:solidFill>
                <a:schemeClr val="tx1"/>
              </a:solidFill>
              <a:latin typeface="ADLaM Display" panose="020F0502020204030204" pitchFamily="2" charset="0"/>
              <a:ea typeface="ADLaM Display" panose="020F0502020204030204" pitchFamily="2" charset="0"/>
              <a:cs typeface="ADLaM Display" panose="020F0502020204030204" pitchFamily="2" charset="0"/>
            </a:endParaRPr>
          </a:p>
        </p:txBody>
      </p:sp>
      <p:sp>
        <p:nvSpPr>
          <p:cNvPr id="3" name="文本框 2">
            <a:extLst>
              <a:ext uri="{FF2B5EF4-FFF2-40B4-BE49-F238E27FC236}">
                <a16:creationId xmlns:a16="http://schemas.microsoft.com/office/drawing/2014/main" id="{D45DD5AF-5587-E540-A872-9B3C3AA2649C}"/>
              </a:ext>
            </a:extLst>
          </p:cNvPr>
          <p:cNvSpPr txBox="1"/>
          <p:nvPr/>
        </p:nvSpPr>
        <p:spPr>
          <a:xfrm>
            <a:off x="4734723" y="4139670"/>
            <a:ext cx="2664512" cy="1569660"/>
          </a:xfrm>
          <a:prstGeom prst="rect">
            <a:avLst/>
          </a:prstGeom>
          <a:noFill/>
        </p:spPr>
        <p:txBody>
          <a:bodyPr wrap="none" rtlCol="0">
            <a:spAutoFit/>
          </a:bodyPr>
          <a:lstStyle/>
          <a:p>
            <a:pPr algn="ctr"/>
            <a:r>
              <a:rPr kumimoji="1" lang="en-US" altLang="zh-CN" sz="2400" b="1" dirty="0">
                <a:solidFill>
                  <a:srgbClr val="C00000"/>
                </a:solidFill>
                <a:latin typeface="Times New Roman" panose="02020603050405020304" pitchFamily="18" charset="0"/>
                <a:cs typeface="Times New Roman" panose="02020603050405020304" pitchFamily="18" charset="0"/>
              </a:rPr>
              <a:t>LLM</a:t>
            </a:r>
          </a:p>
          <a:p>
            <a:pPr algn="ctr"/>
            <a:r>
              <a:rPr kumimoji="1" lang="en-US" altLang="zh-CN" sz="2400" b="1" dirty="0">
                <a:solidFill>
                  <a:srgbClr val="C00000"/>
                </a:solidFill>
                <a:latin typeface="Times New Roman" panose="02020603050405020304" pitchFamily="18" charset="0"/>
                <a:cs typeface="Times New Roman" panose="02020603050405020304" pitchFamily="18" charset="0"/>
              </a:rPr>
              <a:t>Rather</a:t>
            </a:r>
            <a:r>
              <a:rPr kumimoji="1" lang="zh-CN" altLang="en-US" sz="2400" b="1" dirty="0">
                <a:solidFill>
                  <a:srgbClr val="C00000"/>
                </a:solidFill>
                <a:latin typeface="Times New Roman" panose="02020603050405020304" pitchFamily="18" charset="0"/>
                <a:cs typeface="Times New Roman" panose="02020603050405020304" pitchFamily="18" charset="0"/>
              </a:rPr>
              <a:t> </a:t>
            </a:r>
            <a:r>
              <a:rPr kumimoji="1" lang="en-US" altLang="zh-CN" sz="2400" b="1" dirty="0">
                <a:solidFill>
                  <a:srgbClr val="C00000"/>
                </a:solidFill>
                <a:latin typeface="Times New Roman" panose="02020603050405020304" pitchFamily="18" charset="0"/>
                <a:cs typeface="Times New Roman" panose="02020603050405020304" pitchFamily="18" charset="0"/>
              </a:rPr>
              <a:t>than</a:t>
            </a:r>
            <a:r>
              <a:rPr kumimoji="1" lang="zh-CN" altLang="en-US" sz="2400" b="1" dirty="0">
                <a:solidFill>
                  <a:srgbClr val="C00000"/>
                </a:solidFill>
                <a:latin typeface="Times New Roman" panose="02020603050405020304" pitchFamily="18" charset="0"/>
                <a:cs typeface="Times New Roman" panose="02020603050405020304" pitchFamily="18" charset="0"/>
              </a:rPr>
              <a:t> </a:t>
            </a:r>
            <a:r>
              <a:rPr kumimoji="1" lang="en-US" altLang="zh-CN" sz="2400" b="1" dirty="0">
                <a:solidFill>
                  <a:srgbClr val="C00000"/>
                </a:solidFill>
                <a:latin typeface="Times New Roman" panose="02020603050405020304" pitchFamily="18" charset="0"/>
                <a:cs typeface="Times New Roman" panose="02020603050405020304" pitchFamily="18" charset="0"/>
              </a:rPr>
              <a:t>LM</a:t>
            </a:r>
          </a:p>
          <a:p>
            <a:pPr algn="ctr"/>
            <a:endParaRPr kumimoji="1" lang="en-US" altLang="zh-CN" sz="2400" b="1" dirty="0">
              <a:solidFill>
                <a:srgbClr val="C00000"/>
              </a:solidFill>
              <a:latin typeface="Times New Roman" panose="02020603050405020304" pitchFamily="18" charset="0"/>
              <a:cs typeface="Times New Roman" panose="02020603050405020304" pitchFamily="18" charset="0"/>
            </a:endParaRPr>
          </a:p>
          <a:p>
            <a:pPr algn="ctr"/>
            <a:r>
              <a:rPr kumimoji="1" lang="en-US" altLang="zh-CN" sz="2400" b="1" dirty="0" err="1">
                <a:solidFill>
                  <a:srgbClr val="C00000"/>
                </a:solidFill>
                <a:latin typeface="Times New Roman" panose="02020603050405020304" pitchFamily="18" charset="0"/>
                <a:cs typeface="Times New Roman" panose="02020603050405020304" pitchFamily="18" charset="0"/>
              </a:rPr>
              <a:t>Domain&amp;Dynamic</a:t>
            </a:r>
            <a:endParaRPr kumimoji="1" lang="zh-CN" altLang="en-US" sz="24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9391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5ABEA4B-FB0F-FE45-A7EE-4378183C230A}"/>
              </a:ext>
            </a:extLst>
          </p:cNvPr>
          <p:cNvSpPr txBox="1"/>
          <p:nvPr/>
        </p:nvSpPr>
        <p:spPr>
          <a:xfrm>
            <a:off x="789200" y="203839"/>
            <a:ext cx="10415420" cy="646331"/>
          </a:xfrm>
          <a:prstGeom prst="rect">
            <a:avLst/>
          </a:prstGeom>
          <a:noFill/>
        </p:spPr>
        <p:txBody>
          <a:bodyPr wrap="square" rtlCol="0">
            <a:spAutoFit/>
          </a:bodyPr>
          <a:lstStyle/>
          <a:p>
            <a:r>
              <a:rPr kumimoji="1" lang="en-US" altLang="zh-CN" sz="3600" b="1" dirty="0">
                <a:latin typeface="Times New Roman" panose="02020603050405020304" pitchFamily="18" charset="0"/>
                <a:cs typeface="Times New Roman" panose="02020603050405020304" pitchFamily="18" charset="0"/>
              </a:rPr>
              <a:t>Methodology</a:t>
            </a:r>
            <a:endParaRPr kumimoji="1" lang="en" altLang="zh-CN" sz="3600" b="1" dirty="0">
              <a:latin typeface="Times New Roman" panose="02020603050405020304" pitchFamily="18" charset="0"/>
              <a:cs typeface="Times New Roman" panose="02020603050405020304" pitchFamily="18" charset="0"/>
            </a:endParaRPr>
          </a:p>
        </p:txBody>
      </p:sp>
      <p:grpSp>
        <p:nvGrpSpPr>
          <p:cNvPr id="16" name="组合 15">
            <a:extLst>
              <a:ext uri="{FF2B5EF4-FFF2-40B4-BE49-F238E27FC236}">
                <a16:creationId xmlns:a16="http://schemas.microsoft.com/office/drawing/2014/main" id="{4E8995C7-00A7-E04B-B3A3-28B4781E5ED8}"/>
              </a:ext>
            </a:extLst>
          </p:cNvPr>
          <p:cNvGrpSpPr/>
          <p:nvPr/>
        </p:nvGrpSpPr>
        <p:grpSpPr>
          <a:xfrm>
            <a:off x="253811" y="275067"/>
            <a:ext cx="361951" cy="432000"/>
            <a:chOff x="620485" y="577906"/>
            <a:chExt cx="361951" cy="432000"/>
          </a:xfrm>
        </p:grpSpPr>
        <p:sp>
          <p:nvSpPr>
            <p:cNvPr id="17" name="矩形 16">
              <a:extLst>
                <a:ext uri="{FF2B5EF4-FFF2-40B4-BE49-F238E27FC236}">
                  <a16:creationId xmlns:a16="http://schemas.microsoft.com/office/drawing/2014/main" id="{A53440A8-0334-3F4E-A4C2-6B4227701A0C}"/>
                </a:ext>
              </a:extLst>
            </p:cNvPr>
            <p:cNvSpPr/>
            <p:nvPr userDrawn="1"/>
          </p:nvSpPr>
          <p:spPr>
            <a:xfrm>
              <a:off x="620485" y="721906"/>
              <a:ext cx="101601" cy="2880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50000"/>
                </a:lnSpc>
              </a:pPr>
              <a:endParaRPr lang="en-US">
                <a:ln w="0"/>
                <a:solidFill>
                  <a:schemeClr val="tx1"/>
                </a:solidFill>
                <a:effectLst>
                  <a:outerShdw blurRad="38100" dist="19050" dir="2700000" algn="tl" rotWithShape="0">
                    <a:schemeClr val="dk1">
                      <a:alpha val="40000"/>
                    </a:schemeClr>
                  </a:outerShdw>
                </a:effectLst>
              </a:endParaRPr>
            </a:p>
          </p:txBody>
        </p:sp>
        <p:sp>
          <p:nvSpPr>
            <p:cNvPr id="18" name="矩形 17">
              <a:extLst>
                <a:ext uri="{FF2B5EF4-FFF2-40B4-BE49-F238E27FC236}">
                  <a16:creationId xmlns:a16="http://schemas.microsoft.com/office/drawing/2014/main" id="{AB9A1694-0971-8E48-A68B-5E8BB15BBB68}"/>
                </a:ext>
              </a:extLst>
            </p:cNvPr>
            <p:cNvSpPr/>
            <p:nvPr userDrawn="1"/>
          </p:nvSpPr>
          <p:spPr>
            <a:xfrm>
              <a:off x="752428" y="577906"/>
              <a:ext cx="99833" cy="4320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50000"/>
                </a:lnSpc>
              </a:pPr>
              <a:endParaRPr lang="en-US">
                <a:ln w="0"/>
                <a:solidFill>
                  <a:schemeClr val="tx1"/>
                </a:solidFill>
                <a:effectLst>
                  <a:outerShdw blurRad="38100" dist="19050" dir="2700000" algn="tl" rotWithShape="0">
                    <a:schemeClr val="dk1">
                      <a:alpha val="40000"/>
                    </a:schemeClr>
                  </a:outerShdw>
                </a:effectLst>
              </a:endParaRPr>
            </a:p>
          </p:txBody>
        </p:sp>
        <p:sp>
          <p:nvSpPr>
            <p:cNvPr id="19" name="矩形 18">
              <a:extLst>
                <a:ext uri="{FF2B5EF4-FFF2-40B4-BE49-F238E27FC236}">
                  <a16:creationId xmlns:a16="http://schemas.microsoft.com/office/drawing/2014/main" id="{FCD2D055-F6A1-E14A-B37B-32E8976DF343}"/>
                </a:ext>
              </a:extLst>
            </p:cNvPr>
            <p:cNvSpPr/>
            <p:nvPr userDrawn="1"/>
          </p:nvSpPr>
          <p:spPr>
            <a:xfrm>
              <a:off x="882603" y="793906"/>
              <a:ext cx="99833" cy="2160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50000"/>
                </a:lnSpc>
              </a:pPr>
              <a:endParaRPr lang="en-US">
                <a:ln w="0"/>
                <a:solidFill>
                  <a:schemeClr val="tx1"/>
                </a:solidFill>
                <a:effectLst>
                  <a:outerShdw blurRad="38100" dist="19050" dir="2700000" algn="tl" rotWithShape="0">
                    <a:schemeClr val="dk1">
                      <a:alpha val="40000"/>
                    </a:schemeClr>
                  </a:outerShdw>
                </a:effectLst>
              </a:endParaRPr>
            </a:p>
          </p:txBody>
        </p:sp>
      </p:grpSp>
      <p:sp>
        <p:nvSpPr>
          <p:cNvPr id="41" name="AutoShape 14">
            <a:extLst>
              <a:ext uri="{FF2B5EF4-FFF2-40B4-BE49-F238E27FC236}">
                <a16:creationId xmlns:a16="http://schemas.microsoft.com/office/drawing/2014/main" id="{58321DA7-6C20-7341-B879-D3D649C99B9F}"/>
              </a:ext>
            </a:extLst>
          </p:cNvPr>
          <p:cNvSpPr>
            <a:spLocks noChangeArrowheads="1"/>
          </p:cNvSpPr>
          <p:nvPr/>
        </p:nvSpPr>
        <p:spPr bwMode="gray">
          <a:xfrm rot="5400000">
            <a:off x="3561571" y="-1782003"/>
            <a:ext cx="5103297" cy="11194580"/>
          </a:xfrm>
          <a:prstGeom prst="roundRect">
            <a:avLst>
              <a:gd name="adj" fmla="val 9012"/>
            </a:avLst>
          </a:prstGeom>
          <a:noFill/>
          <a:ln w="9525" algn="ctr">
            <a:solidFill>
              <a:srgbClr val="0C5394"/>
            </a:solidFill>
            <a:prstDash val="dash"/>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defTabSz="914400" fontAlgn="base">
              <a:lnSpc>
                <a:spcPct val="100000"/>
              </a:lnSpc>
              <a:spcBef>
                <a:spcPct val="0"/>
              </a:spcBef>
              <a:spcAft>
                <a:spcPct val="0"/>
              </a:spcAft>
              <a:buNone/>
              <a:defRPr/>
            </a:pPr>
            <a:endParaRPr lang="zh-CN" altLang="en-US" sz="1600" kern="0">
              <a:solidFill>
                <a:prstClr val="black"/>
              </a:solidFill>
              <a:latin typeface="微软雅黑" panose="020B0503020204020204" pitchFamily="34" charset="-122"/>
              <a:ea typeface="微软雅黑" panose="020B0503020204020204" pitchFamily="34" charset="-122"/>
            </a:endParaRPr>
          </a:p>
        </p:txBody>
      </p:sp>
      <p:sp>
        <p:nvSpPr>
          <p:cNvPr id="42" name="圆角矩形 41">
            <a:extLst>
              <a:ext uri="{FF2B5EF4-FFF2-40B4-BE49-F238E27FC236}">
                <a16:creationId xmlns:a16="http://schemas.microsoft.com/office/drawing/2014/main" id="{CA13DC89-1A8E-0540-9EAA-7D42A00C3C89}"/>
              </a:ext>
            </a:extLst>
          </p:cNvPr>
          <p:cNvSpPr/>
          <p:nvPr/>
        </p:nvSpPr>
        <p:spPr>
          <a:xfrm>
            <a:off x="4695174" y="1032597"/>
            <a:ext cx="2836090" cy="431999"/>
          </a:xfrm>
          <a:prstGeom prst="roundRect">
            <a:avLst>
              <a:gd name="adj" fmla="val 16761"/>
            </a:avLst>
          </a:prstGeom>
          <a:solidFill>
            <a:srgbClr val="C9D9E7"/>
          </a:solidFill>
          <a:ln w="19050">
            <a:no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b="1" dirty="0">
                <a:solidFill>
                  <a:schemeClr val="tx1"/>
                </a:solidFill>
              </a:rPr>
              <a:t>Knowledge</a:t>
            </a:r>
            <a:r>
              <a:rPr kumimoji="1" lang="zh-CN" altLang="en-US" sz="1600" b="1" dirty="0">
                <a:solidFill>
                  <a:schemeClr val="tx1"/>
                </a:solidFill>
              </a:rPr>
              <a:t> </a:t>
            </a:r>
            <a:r>
              <a:rPr kumimoji="1" lang="en-US" altLang="zh-CN" sz="1600" b="1" dirty="0">
                <a:solidFill>
                  <a:schemeClr val="tx1"/>
                </a:solidFill>
              </a:rPr>
              <a:t>Retrieve</a:t>
            </a:r>
            <a:endParaRPr kumimoji="1" lang="zh-CN" altLang="en-US" sz="1600" b="1" dirty="0">
              <a:solidFill>
                <a:schemeClr val="tx1"/>
              </a:solidFill>
            </a:endParaRPr>
          </a:p>
        </p:txBody>
      </p:sp>
      <p:grpSp>
        <p:nvGrpSpPr>
          <p:cNvPr id="20" name="组合 6">
            <a:extLst>
              <a:ext uri="{FF2B5EF4-FFF2-40B4-BE49-F238E27FC236}">
                <a16:creationId xmlns:a16="http://schemas.microsoft.com/office/drawing/2014/main" id="{87469755-860D-8C45-BBA6-B2FDDAB83D54}"/>
              </a:ext>
            </a:extLst>
          </p:cNvPr>
          <p:cNvGrpSpPr/>
          <p:nvPr/>
        </p:nvGrpSpPr>
        <p:grpSpPr>
          <a:xfrm>
            <a:off x="-1" y="6551614"/>
            <a:ext cx="12202585" cy="306387"/>
            <a:chOff x="669" y="6570913"/>
            <a:chExt cx="9152858" cy="306000"/>
          </a:xfrm>
        </p:grpSpPr>
        <p:sp>
          <p:nvSpPr>
            <p:cNvPr id="21" name="矩形 5">
              <a:extLst>
                <a:ext uri="{FF2B5EF4-FFF2-40B4-BE49-F238E27FC236}">
                  <a16:creationId xmlns:a16="http://schemas.microsoft.com/office/drawing/2014/main" id="{BFBB834F-3573-1243-A220-D0357FE1ADB7}"/>
                </a:ext>
              </a:extLst>
            </p:cNvPr>
            <p:cNvSpPr/>
            <p:nvPr/>
          </p:nvSpPr>
          <p:spPr>
            <a:xfrm>
              <a:off x="669" y="6570913"/>
              <a:ext cx="6154771" cy="306000"/>
            </a:xfrm>
            <a:prstGeom prst="rect">
              <a:avLst/>
            </a:prstGeom>
            <a:solidFill>
              <a:srgbClr val="134288"/>
            </a:solidFill>
            <a:ln>
              <a:noFill/>
            </a:ln>
          </p:spPr>
          <p:txBody>
            <a:bodyPr anchor="ctr"/>
            <a:lstStyle/>
            <a:p>
              <a:pPr algn="ctr"/>
              <a:endParaRPr lang="zh-CN" sz="1800">
                <a:solidFill>
                  <a:schemeClr val="lt1"/>
                </a:solidFill>
              </a:endParaRPr>
            </a:p>
          </p:txBody>
        </p:sp>
        <p:grpSp>
          <p:nvGrpSpPr>
            <p:cNvPr id="22" name="组合 8">
              <a:extLst>
                <a:ext uri="{FF2B5EF4-FFF2-40B4-BE49-F238E27FC236}">
                  <a16:creationId xmlns:a16="http://schemas.microsoft.com/office/drawing/2014/main" id="{7C854F07-2886-184C-B4D4-56E82BEE64C9}"/>
                </a:ext>
              </a:extLst>
            </p:cNvPr>
            <p:cNvGrpSpPr/>
            <p:nvPr/>
          </p:nvGrpSpPr>
          <p:grpSpPr>
            <a:xfrm>
              <a:off x="248846" y="6570913"/>
              <a:ext cx="8904681" cy="306000"/>
              <a:chOff x="248846" y="6570913"/>
              <a:chExt cx="8904681" cy="306000"/>
            </a:xfrm>
          </p:grpSpPr>
          <p:sp>
            <p:nvSpPr>
              <p:cNvPr id="23" name="文本框 10">
                <a:extLst>
                  <a:ext uri="{FF2B5EF4-FFF2-40B4-BE49-F238E27FC236}">
                    <a16:creationId xmlns:a16="http://schemas.microsoft.com/office/drawing/2014/main" id="{2DA14F88-CE00-3A42-A362-7F98A9F41555}"/>
                  </a:ext>
                </a:extLst>
              </p:cNvPr>
              <p:cNvSpPr txBox="1"/>
              <p:nvPr/>
            </p:nvSpPr>
            <p:spPr>
              <a:xfrm>
                <a:off x="248846" y="6600957"/>
                <a:ext cx="5405730" cy="245910"/>
              </a:xfrm>
              <a:prstGeom prst="rect">
                <a:avLst/>
              </a:prstGeom>
              <a:noFill/>
              <a:ln>
                <a:noFill/>
              </a:ln>
            </p:spPr>
            <p:txBody>
              <a:bodyPr wrap="squar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sz="1000" b="1" dirty="0">
                    <a:solidFill>
                      <a:schemeClr val="bg1"/>
                    </a:solidFill>
                    <a:latin typeface="微软雅黑"/>
                    <a:ea typeface="微软雅黑"/>
                  </a:rPr>
                  <a:t>State Key Laboratory of Cognitive Intelligence</a:t>
                </a:r>
                <a:r>
                  <a:rPr lang="zh-CN" altLang="en-US" sz="1000" b="1" dirty="0">
                    <a:solidFill>
                      <a:schemeClr val="bg1"/>
                    </a:solidFill>
                    <a:latin typeface="微软雅黑"/>
                    <a:ea typeface="微软雅黑"/>
                  </a:rPr>
                  <a:t>，</a:t>
                </a:r>
                <a:r>
                  <a:rPr lang="en" altLang="zh-CN" sz="1000" b="1" dirty="0">
                    <a:solidFill>
                      <a:schemeClr val="bg1"/>
                    </a:solidFill>
                    <a:latin typeface="微软雅黑"/>
                    <a:ea typeface="微软雅黑"/>
                  </a:rPr>
                  <a:t>University of Science and Technology of China</a:t>
                </a:r>
                <a:endParaRPr lang="zh-CN" sz="1000" b="1" dirty="0">
                  <a:solidFill>
                    <a:schemeClr val="bg1"/>
                  </a:solidFill>
                  <a:latin typeface="微软雅黑"/>
                  <a:ea typeface="微软雅黑"/>
                </a:endParaRPr>
              </a:p>
            </p:txBody>
          </p:sp>
          <p:sp>
            <p:nvSpPr>
              <p:cNvPr id="24" name="矩形 8">
                <a:extLst>
                  <a:ext uri="{FF2B5EF4-FFF2-40B4-BE49-F238E27FC236}">
                    <a16:creationId xmlns:a16="http://schemas.microsoft.com/office/drawing/2014/main" id="{FB5FCD5A-1627-D34E-BF1A-F51FD1DC0854}"/>
                  </a:ext>
                </a:extLst>
              </p:cNvPr>
              <p:cNvSpPr/>
              <p:nvPr/>
            </p:nvSpPr>
            <p:spPr>
              <a:xfrm>
                <a:off x="6155440" y="6570913"/>
                <a:ext cx="2998087" cy="306000"/>
              </a:xfrm>
              <a:prstGeom prst="rect">
                <a:avLst/>
              </a:prstGeom>
              <a:solidFill>
                <a:srgbClr val="CADCF7"/>
              </a:solidFill>
              <a:ln>
                <a:noFill/>
              </a:ln>
            </p:spPr>
            <p:txBody>
              <a:bodyPr anchor="ctr"/>
              <a:lstStyle/>
              <a:p>
                <a:pPr algn="ctr"/>
                <a:endParaRPr lang="zh-CN" sz="1800">
                  <a:solidFill>
                    <a:schemeClr val="lt1"/>
                  </a:solidFill>
                </a:endParaRPr>
              </a:p>
            </p:txBody>
          </p:sp>
        </p:grpSp>
      </p:grpSp>
      <p:sp>
        <p:nvSpPr>
          <p:cNvPr id="27" name="文本框 26">
            <a:extLst>
              <a:ext uri="{FF2B5EF4-FFF2-40B4-BE49-F238E27FC236}">
                <a16:creationId xmlns:a16="http://schemas.microsoft.com/office/drawing/2014/main" id="{81C4F163-0075-6846-B410-3C06813B512C}"/>
              </a:ext>
            </a:extLst>
          </p:cNvPr>
          <p:cNvSpPr txBox="1"/>
          <p:nvPr/>
        </p:nvSpPr>
        <p:spPr>
          <a:xfrm>
            <a:off x="565845" y="1969701"/>
            <a:ext cx="11194581" cy="769441"/>
          </a:xfrm>
          <a:prstGeom prst="rect">
            <a:avLst/>
          </a:prstGeom>
          <a:noFill/>
        </p:spPr>
        <p:txBody>
          <a:bodyPr wrap="square" rtlCol="0">
            <a:spAutoFit/>
          </a:bodyPr>
          <a:lstStyle/>
          <a:p>
            <a:pPr marL="457200" indent="-457200">
              <a:buFont typeface="Wingdings" pitchFamily="2" charset="2"/>
              <a:buChar char="Ø"/>
            </a:pPr>
            <a:endParaRPr kumimoji="1" lang="en-US" altLang="zh-CN"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kumimoji="1" lang="en-US" altLang="zh-CN" sz="2200"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76F77BD6-CB33-4437-1286-3BD5507EDE62}"/>
              </a:ext>
            </a:extLst>
          </p:cNvPr>
          <p:cNvSpPr txBox="1"/>
          <p:nvPr/>
        </p:nvSpPr>
        <p:spPr>
          <a:xfrm>
            <a:off x="615762" y="1477954"/>
            <a:ext cx="10555559" cy="461665"/>
          </a:xfrm>
          <a:prstGeom prst="rect">
            <a:avLst/>
          </a:prstGeom>
          <a:noFill/>
        </p:spPr>
        <p:txBody>
          <a:bodyPr wrap="square" rtlCol="0">
            <a:spAutoFit/>
          </a:bodyPr>
          <a:lstStyle/>
          <a:p>
            <a:pPr marL="457200" indent="-457200">
              <a:buFont typeface="Wingdings" pitchFamily="2" charset="2"/>
              <a:buChar char="Ø"/>
            </a:pPr>
            <a:r>
              <a:rPr kumimoji="1" lang="en-US" altLang="zh-CN" sz="2400" b="1" dirty="0">
                <a:latin typeface="Times New Roman" panose="02020603050405020304" pitchFamily="18" charset="0"/>
                <a:cs typeface="Times New Roman" panose="02020603050405020304" pitchFamily="18" charset="0"/>
              </a:rPr>
              <a:t>Web Pages</a:t>
            </a:r>
          </a:p>
        </p:txBody>
      </p:sp>
      <p:sp>
        <p:nvSpPr>
          <p:cNvPr id="6" name="文本框 5">
            <a:extLst>
              <a:ext uri="{FF2B5EF4-FFF2-40B4-BE49-F238E27FC236}">
                <a16:creationId xmlns:a16="http://schemas.microsoft.com/office/drawing/2014/main" id="{F55B5668-38E6-C811-8166-FC751CD8CF3A}"/>
              </a:ext>
            </a:extLst>
          </p:cNvPr>
          <p:cNvSpPr txBox="1"/>
          <p:nvPr/>
        </p:nvSpPr>
        <p:spPr>
          <a:xfrm>
            <a:off x="719131" y="1535552"/>
            <a:ext cx="3976044" cy="1446550"/>
          </a:xfrm>
          <a:prstGeom prst="rect">
            <a:avLst/>
          </a:prstGeom>
          <a:noFill/>
        </p:spPr>
        <p:txBody>
          <a:bodyPr wrap="square" rtlCol="0">
            <a:spAutoFit/>
          </a:bodyPr>
          <a:lstStyle/>
          <a:p>
            <a:pPr lvl="1"/>
            <a:endParaRPr kumimoji="1" lang="en-US" altLang="zh-CN" sz="2200" dirty="0">
              <a:latin typeface="Times New Roman" panose="02020603050405020304" pitchFamily="18" charset="0"/>
              <a:cs typeface="Times New Roman" panose="02020603050405020304" pitchFamily="18" charset="0"/>
            </a:endParaRPr>
          </a:p>
          <a:p>
            <a:pPr lvl="1"/>
            <a:endParaRPr kumimoji="1" lang="en-US" altLang="zh-CN" sz="2200" dirty="0">
              <a:latin typeface="Times New Roman" panose="02020603050405020304" pitchFamily="18" charset="0"/>
              <a:cs typeface="Times New Roman" panose="02020603050405020304" pitchFamily="18" charset="0"/>
            </a:endParaRPr>
          </a:p>
          <a:p>
            <a:pPr lvl="1"/>
            <a:endParaRPr kumimoji="1" lang="en-US" altLang="zh-CN" sz="22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endParaRPr kumimoji="1" lang="en-US" altLang="zh-CN" sz="2200" dirty="0">
              <a:latin typeface="Times New Roman" panose="02020603050405020304" pitchFamily="18" charset="0"/>
              <a:cs typeface="Times New Roman" panose="02020603050405020304" pitchFamily="18" charset="0"/>
            </a:endParaRPr>
          </a:p>
        </p:txBody>
      </p:sp>
      <p:pic>
        <p:nvPicPr>
          <p:cNvPr id="3" name="图片 2" descr="图示&#10;&#10;描述已自动生成">
            <a:extLst>
              <a:ext uri="{FF2B5EF4-FFF2-40B4-BE49-F238E27FC236}">
                <a16:creationId xmlns:a16="http://schemas.microsoft.com/office/drawing/2014/main" id="{7A901253-AA9A-33D0-633B-612A01D5AEB0}"/>
              </a:ext>
            </a:extLst>
          </p:cNvPr>
          <p:cNvPicPr>
            <a:picLocks noChangeAspect="1"/>
          </p:cNvPicPr>
          <p:nvPr/>
        </p:nvPicPr>
        <p:blipFill>
          <a:blip r:embed="rId3"/>
          <a:stretch>
            <a:fillRect/>
          </a:stretch>
        </p:blipFill>
        <p:spPr>
          <a:xfrm>
            <a:off x="1040343" y="1929787"/>
            <a:ext cx="9976210" cy="4376127"/>
          </a:xfrm>
          <a:prstGeom prst="rect">
            <a:avLst/>
          </a:prstGeom>
        </p:spPr>
      </p:pic>
      <p:sp>
        <p:nvSpPr>
          <p:cNvPr id="5" name="文本框 4">
            <a:extLst>
              <a:ext uri="{FF2B5EF4-FFF2-40B4-BE49-F238E27FC236}">
                <a16:creationId xmlns:a16="http://schemas.microsoft.com/office/drawing/2014/main" id="{3C86DD53-287F-FF6E-829D-130359DF5A53}"/>
              </a:ext>
            </a:extLst>
          </p:cNvPr>
          <p:cNvSpPr txBox="1"/>
          <p:nvPr/>
        </p:nvSpPr>
        <p:spPr>
          <a:xfrm>
            <a:off x="10271062" y="1478688"/>
            <a:ext cx="808235" cy="369332"/>
          </a:xfrm>
          <a:prstGeom prst="rect">
            <a:avLst/>
          </a:prstGeom>
          <a:noFill/>
        </p:spPr>
        <p:txBody>
          <a:bodyPr wrap="none" rtlCol="0">
            <a:spAutoFit/>
          </a:bodyPr>
          <a:lstStyle/>
          <a:p>
            <a:r>
              <a:rPr kumimoji="1" lang="en-US" altLang="zh-CN" dirty="0">
                <a:latin typeface="Times New Roman" panose="02020603050405020304" pitchFamily="18" charset="0"/>
                <a:cs typeface="Times New Roman" panose="02020603050405020304" pitchFamily="18" charset="0"/>
              </a:rPr>
              <a:t>Task</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3</a:t>
            </a:r>
            <a:endParaRPr kumimoji="1" lang="zh-CN" altLang="en-US"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4F82A2FE-5062-6199-150B-FBB3A298D04C}"/>
              </a:ext>
            </a:extLst>
          </p:cNvPr>
          <p:cNvSpPr txBox="1"/>
          <p:nvPr/>
        </p:nvSpPr>
        <p:spPr>
          <a:xfrm>
            <a:off x="6735097" y="4729316"/>
            <a:ext cx="300082" cy="369332"/>
          </a:xfrm>
          <a:prstGeom prst="rect">
            <a:avLst/>
          </a:prstGeom>
          <a:noFill/>
        </p:spPr>
        <p:txBody>
          <a:bodyPr wrap="none" rtlCol="0">
            <a:spAutoFit/>
          </a:bodyPr>
          <a:lstStyle/>
          <a:p>
            <a:r>
              <a:rPr kumimoji="1" lang="en-US" altLang="zh-CN" dirty="0">
                <a:latin typeface="Times New Roman" panose="02020603050405020304" pitchFamily="18" charset="0"/>
                <a:cs typeface="Times New Roman" panose="02020603050405020304" pitchFamily="18" charset="0"/>
              </a:rPr>
              <a:t>5</a:t>
            </a:r>
            <a:endParaRPr kumimoji="1" lang="zh-CN" altLang="en-US"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5B9043E1-F3B1-2C98-6EEC-07EFF81D72BD}"/>
              </a:ext>
            </a:extLst>
          </p:cNvPr>
          <p:cNvSpPr txBox="1"/>
          <p:nvPr/>
        </p:nvSpPr>
        <p:spPr>
          <a:xfrm>
            <a:off x="3726577" y="4729316"/>
            <a:ext cx="300082" cy="369332"/>
          </a:xfrm>
          <a:prstGeom prst="rect">
            <a:avLst/>
          </a:prstGeom>
          <a:noFill/>
        </p:spPr>
        <p:txBody>
          <a:bodyPr wrap="none" rtlCol="0">
            <a:spAutoFit/>
          </a:bodyPr>
          <a:lstStyle/>
          <a:p>
            <a:r>
              <a:rPr kumimoji="1" lang="en-US" altLang="zh-CN" dirty="0">
                <a:latin typeface="Times New Roman" panose="02020603050405020304" pitchFamily="18" charset="0"/>
                <a:cs typeface="Times New Roman" panose="02020603050405020304" pitchFamily="18" charset="0"/>
              </a:rPr>
              <a:t>3</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3558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图形用户界面, 图示, 应用程序&#10;&#10;描述已自动生成">
            <a:extLst>
              <a:ext uri="{FF2B5EF4-FFF2-40B4-BE49-F238E27FC236}">
                <a16:creationId xmlns:a16="http://schemas.microsoft.com/office/drawing/2014/main" id="{9D604DB9-37ED-CDDC-83C7-E687BEA5EF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4929" y="1535552"/>
            <a:ext cx="6155581" cy="4812665"/>
          </a:xfrm>
          <a:prstGeom prst="rect">
            <a:avLst/>
          </a:prstGeom>
        </p:spPr>
      </p:pic>
      <p:sp>
        <p:nvSpPr>
          <p:cNvPr id="2" name="文本框 1">
            <a:extLst>
              <a:ext uri="{FF2B5EF4-FFF2-40B4-BE49-F238E27FC236}">
                <a16:creationId xmlns:a16="http://schemas.microsoft.com/office/drawing/2014/main" id="{A5ABEA4B-FB0F-FE45-A7EE-4378183C230A}"/>
              </a:ext>
            </a:extLst>
          </p:cNvPr>
          <p:cNvSpPr txBox="1"/>
          <p:nvPr/>
        </p:nvSpPr>
        <p:spPr>
          <a:xfrm>
            <a:off x="789200" y="203839"/>
            <a:ext cx="10415420" cy="646331"/>
          </a:xfrm>
          <a:prstGeom prst="rect">
            <a:avLst/>
          </a:prstGeom>
          <a:noFill/>
        </p:spPr>
        <p:txBody>
          <a:bodyPr wrap="square" rtlCol="0">
            <a:spAutoFit/>
          </a:bodyPr>
          <a:lstStyle/>
          <a:p>
            <a:r>
              <a:rPr kumimoji="1" lang="en-US" altLang="zh-CN" sz="3600" b="1" dirty="0">
                <a:latin typeface="Times New Roman" panose="02020603050405020304" pitchFamily="18" charset="0"/>
                <a:cs typeface="Times New Roman" panose="02020603050405020304" pitchFamily="18" charset="0"/>
              </a:rPr>
              <a:t>Methodology</a:t>
            </a:r>
            <a:endParaRPr kumimoji="1" lang="en" altLang="zh-CN" sz="3600" b="1" dirty="0">
              <a:latin typeface="Times New Roman" panose="02020603050405020304" pitchFamily="18" charset="0"/>
              <a:cs typeface="Times New Roman" panose="02020603050405020304" pitchFamily="18" charset="0"/>
            </a:endParaRPr>
          </a:p>
        </p:txBody>
      </p:sp>
      <p:grpSp>
        <p:nvGrpSpPr>
          <p:cNvPr id="16" name="组合 15">
            <a:extLst>
              <a:ext uri="{FF2B5EF4-FFF2-40B4-BE49-F238E27FC236}">
                <a16:creationId xmlns:a16="http://schemas.microsoft.com/office/drawing/2014/main" id="{4E8995C7-00A7-E04B-B3A3-28B4781E5ED8}"/>
              </a:ext>
            </a:extLst>
          </p:cNvPr>
          <p:cNvGrpSpPr/>
          <p:nvPr/>
        </p:nvGrpSpPr>
        <p:grpSpPr>
          <a:xfrm>
            <a:off x="253811" y="275067"/>
            <a:ext cx="361951" cy="432000"/>
            <a:chOff x="620485" y="577906"/>
            <a:chExt cx="361951" cy="432000"/>
          </a:xfrm>
        </p:grpSpPr>
        <p:sp>
          <p:nvSpPr>
            <p:cNvPr id="17" name="矩形 16">
              <a:extLst>
                <a:ext uri="{FF2B5EF4-FFF2-40B4-BE49-F238E27FC236}">
                  <a16:creationId xmlns:a16="http://schemas.microsoft.com/office/drawing/2014/main" id="{A53440A8-0334-3F4E-A4C2-6B4227701A0C}"/>
                </a:ext>
              </a:extLst>
            </p:cNvPr>
            <p:cNvSpPr/>
            <p:nvPr userDrawn="1"/>
          </p:nvSpPr>
          <p:spPr>
            <a:xfrm>
              <a:off x="620485" y="721906"/>
              <a:ext cx="101601" cy="2880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50000"/>
                </a:lnSpc>
              </a:pPr>
              <a:endParaRPr lang="en-US">
                <a:ln w="0"/>
                <a:solidFill>
                  <a:schemeClr val="tx1"/>
                </a:solidFill>
                <a:effectLst>
                  <a:outerShdw blurRad="38100" dist="19050" dir="2700000" algn="tl" rotWithShape="0">
                    <a:schemeClr val="dk1">
                      <a:alpha val="40000"/>
                    </a:schemeClr>
                  </a:outerShdw>
                </a:effectLst>
              </a:endParaRPr>
            </a:p>
          </p:txBody>
        </p:sp>
        <p:sp>
          <p:nvSpPr>
            <p:cNvPr id="18" name="矩形 17">
              <a:extLst>
                <a:ext uri="{FF2B5EF4-FFF2-40B4-BE49-F238E27FC236}">
                  <a16:creationId xmlns:a16="http://schemas.microsoft.com/office/drawing/2014/main" id="{AB9A1694-0971-8E48-A68B-5E8BB15BBB68}"/>
                </a:ext>
              </a:extLst>
            </p:cNvPr>
            <p:cNvSpPr/>
            <p:nvPr userDrawn="1"/>
          </p:nvSpPr>
          <p:spPr>
            <a:xfrm>
              <a:off x="752428" y="577906"/>
              <a:ext cx="99833" cy="4320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50000"/>
                </a:lnSpc>
              </a:pPr>
              <a:endParaRPr lang="en-US">
                <a:ln w="0"/>
                <a:solidFill>
                  <a:schemeClr val="tx1"/>
                </a:solidFill>
                <a:effectLst>
                  <a:outerShdw blurRad="38100" dist="19050" dir="2700000" algn="tl" rotWithShape="0">
                    <a:schemeClr val="dk1">
                      <a:alpha val="40000"/>
                    </a:schemeClr>
                  </a:outerShdw>
                </a:effectLst>
              </a:endParaRPr>
            </a:p>
          </p:txBody>
        </p:sp>
        <p:sp>
          <p:nvSpPr>
            <p:cNvPr id="19" name="矩形 18">
              <a:extLst>
                <a:ext uri="{FF2B5EF4-FFF2-40B4-BE49-F238E27FC236}">
                  <a16:creationId xmlns:a16="http://schemas.microsoft.com/office/drawing/2014/main" id="{FCD2D055-F6A1-E14A-B37B-32E8976DF343}"/>
                </a:ext>
              </a:extLst>
            </p:cNvPr>
            <p:cNvSpPr/>
            <p:nvPr userDrawn="1"/>
          </p:nvSpPr>
          <p:spPr>
            <a:xfrm>
              <a:off x="882603" y="793906"/>
              <a:ext cx="99833" cy="2160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50000"/>
                </a:lnSpc>
              </a:pPr>
              <a:endParaRPr lang="en-US">
                <a:ln w="0"/>
                <a:solidFill>
                  <a:schemeClr val="tx1"/>
                </a:solidFill>
                <a:effectLst>
                  <a:outerShdw blurRad="38100" dist="19050" dir="2700000" algn="tl" rotWithShape="0">
                    <a:schemeClr val="dk1">
                      <a:alpha val="40000"/>
                    </a:schemeClr>
                  </a:outerShdw>
                </a:effectLst>
              </a:endParaRPr>
            </a:p>
          </p:txBody>
        </p:sp>
      </p:grpSp>
      <p:sp>
        <p:nvSpPr>
          <p:cNvPr id="41" name="AutoShape 14">
            <a:extLst>
              <a:ext uri="{FF2B5EF4-FFF2-40B4-BE49-F238E27FC236}">
                <a16:creationId xmlns:a16="http://schemas.microsoft.com/office/drawing/2014/main" id="{58321DA7-6C20-7341-B879-D3D649C99B9F}"/>
              </a:ext>
            </a:extLst>
          </p:cNvPr>
          <p:cNvSpPr>
            <a:spLocks noChangeArrowheads="1"/>
          </p:cNvSpPr>
          <p:nvPr/>
        </p:nvSpPr>
        <p:spPr bwMode="gray">
          <a:xfrm rot="5400000">
            <a:off x="3561571" y="-1782003"/>
            <a:ext cx="5103297" cy="11194580"/>
          </a:xfrm>
          <a:prstGeom prst="roundRect">
            <a:avLst>
              <a:gd name="adj" fmla="val 9012"/>
            </a:avLst>
          </a:prstGeom>
          <a:noFill/>
          <a:ln w="9525" algn="ctr">
            <a:solidFill>
              <a:srgbClr val="0C5394"/>
            </a:solidFill>
            <a:prstDash val="dash"/>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defTabSz="914400" fontAlgn="base">
              <a:lnSpc>
                <a:spcPct val="100000"/>
              </a:lnSpc>
              <a:spcBef>
                <a:spcPct val="0"/>
              </a:spcBef>
              <a:spcAft>
                <a:spcPct val="0"/>
              </a:spcAft>
              <a:buNone/>
              <a:defRPr/>
            </a:pPr>
            <a:endParaRPr lang="zh-CN" altLang="en-US" sz="1600" kern="0">
              <a:solidFill>
                <a:prstClr val="black"/>
              </a:solidFill>
              <a:latin typeface="微软雅黑" panose="020B0503020204020204" pitchFamily="34" charset="-122"/>
              <a:ea typeface="微软雅黑" panose="020B0503020204020204" pitchFamily="34" charset="-122"/>
            </a:endParaRPr>
          </a:p>
        </p:txBody>
      </p:sp>
      <p:sp>
        <p:nvSpPr>
          <p:cNvPr id="42" name="圆角矩形 41">
            <a:extLst>
              <a:ext uri="{FF2B5EF4-FFF2-40B4-BE49-F238E27FC236}">
                <a16:creationId xmlns:a16="http://schemas.microsoft.com/office/drawing/2014/main" id="{CA13DC89-1A8E-0540-9EAA-7D42A00C3C89}"/>
              </a:ext>
            </a:extLst>
          </p:cNvPr>
          <p:cNvSpPr/>
          <p:nvPr/>
        </p:nvSpPr>
        <p:spPr>
          <a:xfrm>
            <a:off x="4695174" y="1032597"/>
            <a:ext cx="2836090" cy="431999"/>
          </a:xfrm>
          <a:prstGeom prst="roundRect">
            <a:avLst>
              <a:gd name="adj" fmla="val 16761"/>
            </a:avLst>
          </a:prstGeom>
          <a:solidFill>
            <a:srgbClr val="C9D9E7"/>
          </a:solidFill>
          <a:ln w="19050">
            <a:no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b="1" dirty="0">
                <a:solidFill>
                  <a:schemeClr val="tx1"/>
                </a:solidFill>
              </a:rPr>
              <a:t>Knowledge</a:t>
            </a:r>
            <a:r>
              <a:rPr kumimoji="1" lang="zh-CN" altLang="en-US" sz="1600" b="1" dirty="0">
                <a:solidFill>
                  <a:schemeClr val="tx1"/>
                </a:solidFill>
              </a:rPr>
              <a:t> </a:t>
            </a:r>
            <a:r>
              <a:rPr kumimoji="1" lang="en-US" altLang="zh-CN" sz="1600" b="1" dirty="0">
                <a:solidFill>
                  <a:schemeClr val="tx1"/>
                </a:solidFill>
              </a:rPr>
              <a:t>Retrieval</a:t>
            </a:r>
            <a:endParaRPr kumimoji="1" lang="zh-CN" altLang="en-US" sz="1600" b="1" dirty="0">
              <a:solidFill>
                <a:schemeClr val="tx1"/>
              </a:solidFill>
            </a:endParaRPr>
          </a:p>
        </p:txBody>
      </p:sp>
      <p:grpSp>
        <p:nvGrpSpPr>
          <p:cNvPr id="20" name="组合 6">
            <a:extLst>
              <a:ext uri="{FF2B5EF4-FFF2-40B4-BE49-F238E27FC236}">
                <a16:creationId xmlns:a16="http://schemas.microsoft.com/office/drawing/2014/main" id="{87469755-860D-8C45-BBA6-B2FDDAB83D54}"/>
              </a:ext>
            </a:extLst>
          </p:cNvPr>
          <p:cNvGrpSpPr/>
          <p:nvPr/>
        </p:nvGrpSpPr>
        <p:grpSpPr>
          <a:xfrm>
            <a:off x="-1" y="6551614"/>
            <a:ext cx="12202585" cy="306387"/>
            <a:chOff x="669" y="6570913"/>
            <a:chExt cx="9152858" cy="306000"/>
          </a:xfrm>
        </p:grpSpPr>
        <p:sp>
          <p:nvSpPr>
            <p:cNvPr id="21" name="矩形 5">
              <a:extLst>
                <a:ext uri="{FF2B5EF4-FFF2-40B4-BE49-F238E27FC236}">
                  <a16:creationId xmlns:a16="http://schemas.microsoft.com/office/drawing/2014/main" id="{BFBB834F-3573-1243-A220-D0357FE1ADB7}"/>
                </a:ext>
              </a:extLst>
            </p:cNvPr>
            <p:cNvSpPr/>
            <p:nvPr/>
          </p:nvSpPr>
          <p:spPr>
            <a:xfrm>
              <a:off x="669" y="6570913"/>
              <a:ext cx="6154771" cy="306000"/>
            </a:xfrm>
            <a:prstGeom prst="rect">
              <a:avLst/>
            </a:prstGeom>
            <a:solidFill>
              <a:srgbClr val="134288"/>
            </a:solidFill>
            <a:ln>
              <a:noFill/>
            </a:ln>
          </p:spPr>
          <p:txBody>
            <a:bodyPr anchor="ctr"/>
            <a:lstStyle/>
            <a:p>
              <a:pPr algn="ctr"/>
              <a:endParaRPr lang="zh-CN" sz="1800">
                <a:solidFill>
                  <a:schemeClr val="lt1"/>
                </a:solidFill>
              </a:endParaRPr>
            </a:p>
          </p:txBody>
        </p:sp>
        <p:grpSp>
          <p:nvGrpSpPr>
            <p:cNvPr id="22" name="组合 8">
              <a:extLst>
                <a:ext uri="{FF2B5EF4-FFF2-40B4-BE49-F238E27FC236}">
                  <a16:creationId xmlns:a16="http://schemas.microsoft.com/office/drawing/2014/main" id="{7C854F07-2886-184C-B4D4-56E82BEE64C9}"/>
                </a:ext>
              </a:extLst>
            </p:cNvPr>
            <p:cNvGrpSpPr/>
            <p:nvPr/>
          </p:nvGrpSpPr>
          <p:grpSpPr>
            <a:xfrm>
              <a:off x="248846" y="6570913"/>
              <a:ext cx="8904681" cy="306000"/>
              <a:chOff x="248846" y="6570913"/>
              <a:chExt cx="8904681" cy="306000"/>
            </a:xfrm>
          </p:grpSpPr>
          <p:sp>
            <p:nvSpPr>
              <p:cNvPr id="23" name="文本框 10">
                <a:extLst>
                  <a:ext uri="{FF2B5EF4-FFF2-40B4-BE49-F238E27FC236}">
                    <a16:creationId xmlns:a16="http://schemas.microsoft.com/office/drawing/2014/main" id="{2DA14F88-CE00-3A42-A362-7F98A9F41555}"/>
                  </a:ext>
                </a:extLst>
              </p:cNvPr>
              <p:cNvSpPr txBox="1"/>
              <p:nvPr/>
            </p:nvSpPr>
            <p:spPr>
              <a:xfrm>
                <a:off x="248846" y="6600957"/>
                <a:ext cx="5405730" cy="245910"/>
              </a:xfrm>
              <a:prstGeom prst="rect">
                <a:avLst/>
              </a:prstGeom>
              <a:noFill/>
              <a:ln>
                <a:noFill/>
              </a:ln>
            </p:spPr>
            <p:txBody>
              <a:bodyPr wrap="squar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sz="1000" b="1" dirty="0">
                    <a:solidFill>
                      <a:schemeClr val="bg1"/>
                    </a:solidFill>
                    <a:latin typeface="微软雅黑"/>
                    <a:ea typeface="微软雅黑"/>
                  </a:rPr>
                  <a:t>State Key Laboratory of Cognitive Intelligence</a:t>
                </a:r>
                <a:r>
                  <a:rPr lang="zh-CN" altLang="en-US" sz="1000" b="1" dirty="0">
                    <a:solidFill>
                      <a:schemeClr val="bg1"/>
                    </a:solidFill>
                    <a:latin typeface="微软雅黑"/>
                    <a:ea typeface="微软雅黑"/>
                  </a:rPr>
                  <a:t>，</a:t>
                </a:r>
                <a:r>
                  <a:rPr lang="en" altLang="zh-CN" sz="1000" b="1" dirty="0">
                    <a:solidFill>
                      <a:schemeClr val="bg1"/>
                    </a:solidFill>
                    <a:latin typeface="微软雅黑"/>
                    <a:ea typeface="微软雅黑"/>
                  </a:rPr>
                  <a:t>University of Science and Technology of China</a:t>
                </a:r>
                <a:endParaRPr lang="zh-CN" sz="1000" b="1" dirty="0">
                  <a:solidFill>
                    <a:schemeClr val="bg1"/>
                  </a:solidFill>
                  <a:latin typeface="微软雅黑"/>
                  <a:ea typeface="微软雅黑"/>
                </a:endParaRPr>
              </a:p>
            </p:txBody>
          </p:sp>
          <p:sp>
            <p:nvSpPr>
              <p:cNvPr id="24" name="矩形 8">
                <a:extLst>
                  <a:ext uri="{FF2B5EF4-FFF2-40B4-BE49-F238E27FC236}">
                    <a16:creationId xmlns:a16="http://schemas.microsoft.com/office/drawing/2014/main" id="{FB5FCD5A-1627-D34E-BF1A-F51FD1DC0854}"/>
                  </a:ext>
                </a:extLst>
              </p:cNvPr>
              <p:cNvSpPr/>
              <p:nvPr/>
            </p:nvSpPr>
            <p:spPr>
              <a:xfrm>
                <a:off x="6155440" y="6570913"/>
                <a:ext cx="2998087" cy="306000"/>
              </a:xfrm>
              <a:prstGeom prst="rect">
                <a:avLst/>
              </a:prstGeom>
              <a:solidFill>
                <a:srgbClr val="CADCF7"/>
              </a:solidFill>
              <a:ln>
                <a:noFill/>
              </a:ln>
            </p:spPr>
            <p:txBody>
              <a:bodyPr anchor="ctr"/>
              <a:lstStyle/>
              <a:p>
                <a:pPr algn="ctr"/>
                <a:endParaRPr lang="zh-CN" sz="1800">
                  <a:solidFill>
                    <a:schemeClr val="lt1"/>
                  </a:solidFill>
                </a:endParaRPr>
              </a:p>
            </p:txBody>
          </p:sp>
        </p:grpSp>
      </p:grpSp>
      <p:sp>
        <p:nvSpPr>
          <p:cNvPr id="27" name="文本框 26">
            <a:extLst>
              <a:ext uri="{FF2B5EF4-FFF2-40B4-BE49-F238E27FC236}">
                <a16:creationId xmlns:a16="http://schemas.microsoft.com/office/drawing/2014/main" id="{81C4F163-0075-6846-B410-3C06813B512C}"/>
              </a:ext>
            </a:extLst>
          </p:cNvPr>
          <p:cNvSpPr txBox="1"/>
          <p:nvPr/>
        </p:nvSpPr>
        <p:spPr>
          <a:xfrm>
            <a:off x="399619" y="1969701"/>
            <a:ext cx="11194581" cy="769441"/>
          </a:xfrm>
          <a:prstGeom prst="rect">
            <a:avLst/>
          </a:prstGeom>
          <a:noFill/>
        </p:spPr>
        <p:txBody>
          <a:bodyPr wrap="square" rtlCol="0">
            <a:spAutoFit/>
          </a:bodyPr>
          <a:lstStyle/>
          <a:p>
            <a:pPr marL="457200" indent="-457200">
              <a:buFont typeface="Wingdings" pitchFamily="2" charset="2"/>
              <a:buChar char="Ø"/>
            </a:pPr>
            <a:endParaRPr kumimoji="1" lang="en-US" altLang="zh-CN"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kumimoji="1" lang="en-US" altLang="zh-CN" sz="2200"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76F77BD6-CB33-4437-1286-3BD5507EDE62}"/>
              </a:ext>
            </a:extLst>
          </p:cNvPr>
          <p:cNvSpPr txBox="1"/>
          <p:nvPr/>
        </p:nvSpPr>
        <p:spPr>
          <a:xfrm>
            <a:off x="615762" y="1477954"/>
            <a:ext cx="10555559" cy="4524315"/>
          </a:xfrm>
          <a:prstGeom prst="rect">
            <a:avLst/>
          </a:prstGeom>
          <a:noFill/>
        </p:spPr>
        <p:txBody>
          <a:bodyPr wrap="square" rtlCol="0">
            <a:spAutoFit/>
          </a:bodyPr>
          <a:lstStyle/>
          <a:p>
            <a:pPr marL="457200" indent="-457200">
              <a:buFont typeface="Wingdings" pitchFamily="2" charset="2"/>
              <a:buChar char="Ø"/>
            </a:pPr>
            <a:r>
              <a:rPr kumimoji="1" lang="en-US" altLang="zh-CN" sz="2400" b="1" dirty="0">
                <a:latin typeface="Times New Roman" panose="02020603050405020304" pitchFamily="18" charset="0"/>
                <a:cs typeface="Times New Roman" panose="02020603050405020304" pitchFamily="18" charset="0"/>
              </a:rPr>
              <a:t>Mock APIs</a:t>
            </a:r>
          </a:p>
          <a:p>
            <a:pPr marL="800100" lvl="1" indent="-342900">
              <a:buFont typeface="Arial" panose="020B0604020202020204" pitchFamily="34" charset="0"/>
              <a:buChar char="•"/>
            </a:pPr>
            <a:r>
              <a:rPr kumimoji="1" lang="en-US" altLang="zh-CN" sz="2400" b="1" dirty="0">
                <a:latin typeface="Times New Roman" panose="02020603050405020304" pitchFamily="18" charset="0"/>
                <a:cs typeface="Times New Roman" panose="02020603050405020304" pitchFamily="18" charset="0"/>
              </a:rPr>
              <a:t>NER</a:t>
            </a:r>
            <a:r>
              <a:rPr kumimoji="1" lang="zh-CN" altLang="en-US" sz="2400" b="1" dirty="0">
                <a:latin typeface="Times New Roman" panose="02020603050405020304" pitchFamily="18" charset="0"/>
                <a:cs typeface="Times New Roman" panose="02020603050405020304" pitchFamily="18" charset="0"/>
              </a:rPr>
              <a:t> </a:t>
            </a:r>
            <a:r>
              <a:rPr kumimoji="1" lang="en-US" altLang="zh-CN" sz="2400" b="1" dirty="0">
                <a:latin typeface="Times New Roman" panose="02020603050405020304" pitchFamily="18" charset="0"/>
                <a:cs typeface="Times New Roman" panose="02020603050405020304" pitchFamily="18" charset="0"/>
              </a:rPr>
              <a:t>(query)</a:t>
            </a:r>
          </a:p>
          <a:p>
            <a:pPr marL="1257300" lvl="2" indent="-342900">
              <a:buFont typeface="Arial" panose="020B0604020202020204" pitchFamily="34" charset="0"/>
              <a:buChar char="•"/>
            </a:pPr>
            <a:r>
              <a:rPr kumimoji="1" lang="en-US" altLang="zh-CN" sz="2400" dirty="0">
                <a:latin typeface="Times New Roman" panose="02020603050405020304" pitchFamily="18" charset="0"/>
                <a:cs typeface="Times New Roman" panose="02020603050405020304" pitchFamily="18" charset="0"/>
              </a:rPr>
              <a:t>LLM</a:t>
            </a:r>
          </a:p>
          <a:p>
            <a:pPr marL="1257300" lvl="2" indent="-342900">
              <a:buFont typeface="Arial" panose="020B0604020202020204" pitchFamily="34" charset="0"/>
              <a:buChar char="•"/>
            </a:pPr>
            <a:r>
              <a:rPr kumimoji="1" lang="en-US" altLang="zh-CN" sz="2400" dirty="0">
                <a:latin typeface="Times New Roman" panose="02020603050405020304" pitchFamily="18" charset="0"/>
                <a:cs typeface="Times New Roman" panose="02020603050405020304" pitchFamily="18" charset="0"/>
              </a:rPr>
              <a:t>Plain Text (Not JSON)</a:t>
            </a:r>
          </a:p>
          <a:p>
            <a:pPr marL="800100" lvl="1" indent="-342900">
              <a:buFont typeface="Arial" panose="020B0604020202020204" pitchFamily="34" charset="0"/>
              <a:buChar char="•"/>
            </a:pPr>
            <a:r>
              <a:rPr kumimoji="1" lang="en-US" altLang="zh-CN" sz="2400" b="1" dirty="0">
                <a:latin typeface="Times New Roman" panose="02020603050405020304" pitchFamily="18" charset="0"/>
                <a:cs typeface="Times New Roman" panose="02020603050405020304" pitchFamily="18" charset="0"/>
              </a:rPr>
              <a:t>Entity Match</a:t>
            </a:r>
            <a:r>
              <a:rPr kumimoji="1" lang="zh-CN" altLang="en-US" sz="2400" b="1" dirty="0">
                <a:latin typeface="Times New Roman" panose="02020603050405020304" pitchFamily="18" charset="0"/>
                <a:cs typeface="Times New Roman" panose="02020603050405020304" pitchFamily="18" charset="0"/>
              </a:rPr>
              <a:t> </a:t>
            </a:r>
            <a:r>
              <a:rPr kumimoji="1" lang="en-US" altLang="zh-CN" sz="2400" b="1" dirty="0">
                <a:latin typeface="Times New Roman" panose="02020603050405020304" pitchFamily="18" charset="0"/>
                <a:cs typeface="Times New Roman" panose="02020603050405020304" pitchFamily="18" charset="0"/>
              </a:rPr>
              <a:t>(EM)</a:t>
            </a:r>
          </a:p>
          <a:p>
            <a:pPr marL="1257300" lvl="2" indent="-342900">
              <a:buFont typeface="Arial" panose="020B0604020202020204" pitchFamily="34" charset="0"/>
              <a:buChar char="•"/>
            </a:pPr>
            <a:r>
              <a:rPr kumimoji="1" lang="en-US" altLang="zh-CN" sz="2400" dirty="0">
                <a:latin typeface="Times New Roman" panose="02020603050405020304" pitchFamily="18" charset="0"/>
                <a:cs typeface="Times New Roman" panose="02020603050405020304" pitchFamily="18" charset="0"/>
              </a:rPr>
              <a:t>Exact Match</a:t>
            </a:r>
          </a:p>
          <a:p>
            <a:pPr marL="1257300" lvl="2" indent="-342900">
              <a:buFont typeface="Arial" panose="020B0604020202020204" pitchFamily="34" charset="0"/>
              <a:buChar char="•"/>
            </a:pPr>
            <a:r>
              <a:rPr kumimoji="1" lang="en-US" altLang="zh-CN" sz="2400" dirty="0">
                <a:latin typeface="Times New Roman" panose="02020603050405020304" pitchFamily="18" charset="0"/>
                <a:cs typeface="Times New Roman" panose="02020603050405020304" pitchFamily="18" charset="0"/>
              </a:rPr>
              <a:t>BM25 + Rules</a:t>
            </a:r>
          </a:p>
          <a:p>
            <a:pPr marL="800100" lvl="1" indent="-342900">
              <a:buFont typeface="Arial" panose="020B0604020202020204" pitchFamily="34" charset="0"/>
              <a:buChar char="•"/>
            </a:pPr>
            <a:r>
              <a:rPr kumimoji="1" lang="en-US" altLang="zh-CN" sz="2400" b="1" dirty="0">
                <a:latin typeface="Times New Roman" panose="02020603050405020304" pitchFamily="18" charset="0"/>
                <a:cs typeface="Times New Roman" panose="02020603050405020304" pitchFamily="18" charset="0"/>
              </a:rPr>
              <a:t>Time Information Extraction</a:t>
            </a:r>
            <a:r>
              <a:rPr kumimoji="1" lang="zh-CN" altLang="en-US" sz="2400" b="1" dirty="0">
                <a:latin typeface="Times New Roman" panose="02020603050405020304" pitchFamily="18" charset="0"/>
                <a:cs typeface="Times New Roman" panose="02020603050405020304" pitchFamily="18" charset="0"/>
              </a:rPr>
              <a:t> </a:t>
            </a:r>
            <a:endParaRPr kumimoji="1" lang="en-US" altLang="zh-CN" sz="2400" b="1" dirty="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pPr>
            <a:r>
              <a:rPr kumimoji="1" lang="en-US" altLang="zh-CN" sz="2400" dirty="0">
                <a:latin typeface="Times New Roman" panose="02020603050405020304" pitchFamily="18" charset="0"/>
                <a:cs typeface="Times New Roman" panose="02020603050405020304" pitchFamily="18" charset="0"/>
              </a:rPr>
              <a:t>Regex</a:t>
            </a:r>
          </a:p>
          <a:p>
            <a:pPr marL="1257300" lvl="2" indent="-342900">
              <a:buFont typeface="Arial" panose="020B0604020202020204" pitchFamily="34" charset="0"/>
              <a:buChar char="•"/>
            </a:pPr>
            <a:r>
              <a:rPr kumimoji="1" lang="en-US" altLang="zh-CN" sz="2400" dirty="0" err="1">
                <a:latin typeface="Times New Roman" panose="02020603050405020304" pitchFamily="18" charset="0"/>
                <a:cs typeface="Times New Roman" panose="02020603050405020304" pitchFamily="18" charset="0"/>
              </a:rPr>
              <a:t>pytz</a:t>
            </a:r>
            <a:r>
              <a:rPr kumimoji="1" lang="en-US" altLang="zh-CN" sz="2400" dirty="0">
                <a:latin typeface="Times New Roman" panose="02020603050405020304" pitchFamily="18" charset="0"/>
                <a:cs typeface="Times New Roman" panose="02020603050405020304" pitchFamily="18" charset="0"/>
              </a:rPr>
              <a:t> + datetime</a:t>
            </a:r>
          </a:p>
          <a:p>
            <a:pPr marL="800100" lvl="1" indent="-342900">
              <a:buFont typeface="Arial" panose="020B0604020202020204" pitchFamily="34" charset="0"/>
              <a:buChar char="•"/>
            </a:pPr>
            <a:r>
              <a:rPr kumimoji="1" lang="en-US" altLang="zh-CN" sz="2400" b="1" dirty="0">
                <a:solidFill>
                  <a:srgbClr val="C00000"/>
                </a:solidFill>
                <a:latin typeface="Times New Roman" panose="02020603050405020304" pitchFamily="18" charset="0"/>
                <a:cs typeface="Times New Roman" panose="02020603050405020304" pitchFamily="18" charset="0"/>
              </a:rPr>
              <a:t>API Post-processing</a:t>
            </a:r>
            <a:endParaRPr kumimoji="1" lang="en-US" altLang="zh-CN" sz="24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kumimoji="1" lang="en-US" altLang="zh-CN" sz="2400" b="1" dirty="0">
                <a:solidFill>
                  <a:srgbClr val="C00000"/>
                </a:solidFill>
                <a:latin typeface="Times New Roman" panose="02020603050405020304" pitchFamily="18" charset="0"/>
                <a:cs typeface="Times New Roman" panose="02020603050405020304" pitchFamily="18" charset="0"/>
              </a:rPr>
              <a:t>Json to Markdown</a:t>
            </a:r>
          </a:p>
        </p:txBody>
      </p:sp>
      <p:sp>
        <p:nvSpPr>
          <p:cNvPr id="3" name="文本框 2">
            <a:extLst>
              <a:ext uri="{FF2B5EF4-FFF2-40B4-BE49-F238E27FC236}">
                <a16:creationId xmlns:a16="http://schemas.microsoft.com/office/drawing/2014/main" id="{D9E4F1CF-FFE6-35DD-C02F-5E7E276AC9ED}"/>
              </a:ext>
            </a:extLst>
          </p:cNvPr>
          <p:cNvSpPr txBox="1"/>
          <p:nvPr/>
        </p:nvSpPr>
        <p:spPr>
          <a:xfrm>
            <a:off x="9100873" y="483761"/>
            <a:ext cx="1103187" cy="369332"/>
          </a:xfrm>
          <a:prstGeom prst="rect">
            <a:avLst/>
          </a:prstGeom>
          <a:noFill/>
        </p:spPr>
        <p:txBody>
          <a:bodyPr wrap="none" rtlCol="0">
            <a:spAutoFit/>
          </a:bodyPr>
          <a:lstStyle/>
          <a:p>
            <a:r>
              <a:rPr kumimoji="1" lang="en-US" altLang="zh-CN" dirty="0">
                <a:latin typeface="Times New Roman" panose="02020603050405020304" pitchFamily="18" charset="0"/>
                <a:cs typeface="Times New Roman" panose="02020603050405020304" pitchFamily="18" charset="0"/>
              </a:rPr>
              <a:t>Task</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2&amp;3</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4834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04CF83E5-0696-B646-7392-496102249EC2}"/>
              </a:ext>
            </a:extLst>
          </p:cNvPr>
          <p:cNvPicPr>
            <a:picLocks noChangeAspect="1"/>
          </p:cNvPicPr>
          <p:nvPr/>
        </p:nvPicPr>
        <p:blipFill>
          <a:blip r:embed="rId3"/>
          <a:stretch>
            <a:fillRect/>
          </a:stretch>
        </p:blipFill>
        <p:spPr>
          <a:xfrm>
            <a:off x="5672212" y="2762499"/>
            <a:ext cx="5851247" cy="1766577"/>
          </a:xfrm>
          <a:prstGeom prst="rect">
            <a:avLst/>
          </a:prstGeom>
        </p:spPr>
      </p:pic>
      <p:sp>
        <p:nvSpPr>
          <p:cNvPr id="2" name="文本框 1">
            <a:extLst>
              <a:ext uri="{FF2B5EF4-FFF2-40B4-BE49-F238E27FC236}">
                <a16:creationId xmlns:a16="http://schemas.microsoft.com/office/drawing/2014/main" id="{A5ABEA4B-FB0F-FE45-A7EE-4378183C230A}"/>
              </a:ext>
            </a:extLst>
          </p:cNvPr>
          <p:cNvSpPr txBox="1"/>
          <p:nvPr/>
        </p:nvSpPr>
        <p:spPr>
          <a:xfrm>
            <a:off x="789200" y="203839"/>
            <a:ext cx="10415420" cy="646331"/>
          </a:xfrm>
          <a:prstGeom prst="rect">
            <a:avLst/>
          </a:prstGeom>
          <a:noFill/>
        </p:spPr>
        <p:txBody>
          <a:bodyPr wrap="square" rtlCol="0">
            <a:spAutoFit/>
          </a:bodyPr>
          <a:lstStyle/>
          <a:p>
            <a:r>
              <a:rPr kumimoji="1" lang="en-US" altLang="zh-CN" sz="3600" b="1" dirty="0">
                <a:latin typeface="Times New Roman" panose="02020603050405020304" pitchFamily="18" charset="0"/>
                <a:cs typeface="Times New Roman" panose="02020603050405020304" pitchFamily="18" charset="0"/>
              </a:rPr>
              <a:t>Methodology</a:t>
            </a:r>
            <a:endParaRPr kumimoji="1" lang="en" altLang="zh-CN" sz="3600" b="1" dirty="0">
              <a:latin typeface="Times New Roman" panose="02020603050405020304" pitchFamily="18" charset="0"/>
              <a:cs typeface="Times New Roman" panose="02020603050405020304" pitchFamily="18" charset="0"/>
            </a:endParaRPr>
          </a:p>
        </p:txBody>
      </p:sp>
      <p:grpSp>
        <p:nvGrpSpPr>
          <p:cNvPr id="16" name="组合 15">
            <a:extLst>
              <a:ext uri="{FF2B5EF4-FFF2-40B4-BE49-F238E27FC236}">
                <a16:creationId xmlns:a16="http://schemas.microsoft.com/office/drawing/2014/main" id="{4E8995C7-00A7-E04B-B3A3-28B4781E5ED8}"/>
              </a:ext>
            </a:extLst>
          </p:cNvPr>
          <p:cNvGrpSpPr/>
          <p:nvPr/>
        </p:nvGrpSpPr>
        <p:grpSpPr>
          <a:xfrm>
            <a:off x="253811" y="275067"/>
            <a:ext cx="361951" cy="432000"/>
            <a:chOff x="620485" y="577906"/>
            <a:chExt cx="361951" cy="432000"/>
          </a:xfrm>
        </p:grpSpPr>
        <p:sp>
          <p:nvSpPr>
            <p:cNvPr id="17" name="矩形 16">
              <a:extLst>
                <a:ext uri="{FF2B5EF4-FFF2-40B4-BE49-F238E27FC236}">
                  <a16:creationId xmlns:a16="http://schemas.microsoft.com/office/drawing/2014/main" id="{A53440A8-0334-3F4E-A4C2-6B4227701A0C}"/>
                </a:ext>
              </a:extLst>
            </p:cNvPr>
            <p:cNvSpPr/>
            <p:nvPr userDrawn="1"/>
          </p:nvSpPr>
          <p:spPr>
            <a:xfrm>
              <a:off x="620485" y="721906"/>
              <a:ext cx="101601" cy="2880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50000"/>
                </a:lnSpc>
              </a:pPr>
              <a:endParaRPr lang="en-US">
                <a:ln w="0"/>
                <a:solidFill>
                  <a:schemeClr val="tx1"/>
                </a:solidFill>
                <a:effectLst>
                  <a:outerShdw blurRad="38100" dist="19050" dir="2700000" algn="tl" rotWithShape="0">
                    <a:schemeClr val="dk1">
                      <a:alpha val="40000"/>
                    </a:schemeClr>
                  </a:outerShdw>
                </a:effectLst>
              </a:endParaRPr>
            </a:p>
          </p:txBody>
        </p:sp>
        <p:sp>
          <p:nvSpPr>
            <p:cNvPr id="18" name="矩形 17">
              <a:extLst>
                <a:ext uri="{FF2B5EF4-FFF2-40B4-BE49-F238E27FC236}">
                  <a16:creationId xmlns:a16="http://schemas.microsoft.com/office/drawing/2014/main" id="{AB9A1694-0971-8E48-A68B-5E8BB15BBB68}"/>
                </a:ext>
              </a:extLst>
            </p:cNvPr>
            <p:cNvSpPr/>
            <p:nvPr userDrawn="1"/>
          </p:nvSpPr>
          <p:spPr>
            <a:xfrm>
              <a:off x="752428" y="577906"/>
              <a:ext cx="99833" cy="4320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50000"/>
                </a:lnSpc>
              </a:pPr>
              <a:endParaRPr lang="en-US">
                <a:ln w="0"/>
                <a:solidFill>
                  <a:schemeClr val="tx1"/>
                </a:solidFill>
                <a:effectLst>
                  <a:outerShdw blurRad="38100" dist="19050" dir="2700000" algn="tl" rotWithShape="0">
                    <a:schemeClr val="dk1">
                      <a:alpha val="40000"/>
                    </a:schemeClr>
                  </a:outerShdw>
                </a:effectLst>
              </a:endParaRPr>
            </a:p>
          </p:txBody>
        </p:sp>
        <p:sp>
          <p:nvSpPr>
            <p:cNvPr id="19" name="矩形 18">
              <a:extLst>
                <a:ext uri="{FF2B5EF4-FFF2-40B4-BE49-F238E27FC236}">
                  <a16:creationId xmlns:a16="http://schemas.microsoft.com/office/drawing/2014/main" id="{FCD2D055-F6A1-E14A-B37B-32E8976DF343}"/>
                </a:ext>
              </a:extLst>
            </p:cNvPr>
            <p:cNvSpPr/>
            <p:nvPr userDrawn="1"/>
          </p:nvSpPr>
          <p:spPr>
            <a:xfrm>
              <a:off x="882603" y="793906"/>
              <a:ext cx="99833" cy="2160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50000"/>
                </a:lnSpc>
              </a:pPr>
              <a:endParaRPr lang="en-US">
                <a:ln w="0"/>
                <a:solidFill>
                  <a:schemeClr val="tx1"/>
                </a:solidFill>
                <a:effectLst>
                  <a:outerShdw blurRad="38100" dist="19050" dir="2700000" algn="tl" rotWithShape="0">
                    <a:schemeClr val="dk1">
                      <a:alpha val="40000"/>
                    </a:schemeClr>
                  </a:outerShdw>
                </a:effectLst>
              </a:endParaRPr>
            </a:p>
          </p:txBody>
        </p:sp>
      </p:grpSp>
      <p:sp>
        <p:nvSpPr>
          <p:cNvPr id="41" name="AutoShape 14">
            <a:extLst>
              <a:ext uri="{FF2B5EF4-FFF2-40B4-BE49-F238E27FC236}">
                <a16:creationId xmlns:a16="http://schemas.microsoft.com/office/drawing/2014/main" id="{58321DA7-6C20-7341-B879-D3D649C99B9F}"/>
              </a:ext>
            </a:extLst>
          </p:cNvPr>
          <p:cNvSpPr>
            <a:spLocks noChangeArrowheads="1"/>
          </p:cNvSpPr>
          <p:nvPr/>
        </p:nvSpPr>
        <p:spPr bwMode="gray">
          <a:xfrm rot="5400000">
            <a:off x="3561571" y="-1782003"/>
            <a:ext cx="5103297" cy="11194580"/>
          </a:xfrm>
          <a:prstGeom prst="roundRect">
            <a:avLst>
              <a:gd name="adj" fmla="val 9012"/>
            </a:avLst>
          </a:prstGeom>
          <a:noFill/>
          <a:ln w="9525" algn="ctr">
            <a:solidFill>
              <a:srgbClr val="0C5394"/>
            </a:solidFill>
            <a:prstDash val="dash"/>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defTabSz="914400" fontAlgn="base">
              <a:lnSpc>
                <a:spcPct val="100000"/>
              </a:lnSpc>
              <a:spcBef>
                <a:spcPct val="0"/>
              </a:spcBef>
              <a:spcAft>
                <a:spcPct val="0"/>
              </a:spcAft>
              <a:buNone/>
              <a:defRPr/>
            </a:pPr>
            <a:endParaRPr lang="zh-CN" altLang="en-US" sz="1600" kern="0">
              <a:solidFill>
                <a:prstClr val="black"/>
              </a:solidFill>
              <a:latin typeface="微软雅黑" panose="020B0503020204020204" pitchFamily="34" charset="-122"/>
              <a:ea typeface="微软雅黑" panose="020B0503020204020204" pitchFamily="34" charset="-122"/>
            </a:endParaRPr>
          </a:p>
        </p:txBody>
      </p:sp>
      <p:sp>
        <p:nvSpPr>
          <p:cNvPr id="42" name="圆角矩形 41">
            <a:extLst>
              <a:ext uri="{FF2B5EF4-FFF2-40B4-BE49-F238E27FC236}">
                <a16:creationId xmlns:a16="http://schemas.microsoft.com/office/drawing/2014/main" id="{CA13DC89-1A8E-0540-9EAA-7D42A00C3C89}"/>
              </a:ext>
            </a:extLst>
          </p:cNvPr>
          <p:cNvSpPr/>
          <p:nvPr/>
        </p:nvSpPr>
        <p:spPr>
          <a:xfrm>
            <a:off x="4695174" y="1032597"/>
            <a:ext cx="2836090" cy="431999"/>
          </a:xfrm>
          <a:prstGeom prst="roundRect">
            <a:avLst>
              <a:gd name="adj" fmla="val 16761"/>
            </a:avLst>
          </a:prstGeom>
          <a:solidFill>
            <a:srgbClr val="C9D9E7"/>
          </a:solidFill>
          <a:ln w="19050">
            <a:no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b="1" dirty="0">
                <a:solidFill>
                  <a:schemeClr val="tx1"/>
                </a:solidFill>
              </a:rPr>
              <a:t>Knowledge</a:t>
            </a:r>
            <a:r>
              <a:rPr kumimoji="1" lang="zh-CN" altLang="en-US" sz="1600" b="1" dirty="0">
                <a:solidFill>
                  <a:schemeClr val="tx1"/>
                </a:solidFill>
              </a:rPr>
              <a:t> </a:t>
            </a:r>
            <a:r>
              <a:rPr kumimoji="1" lang="en-US" altLang="zh-CN" sz="1600" b="1" dirty="0">
                <a:solidFill>
                  <a:schemeClr val="tx1"/>
                </a:solidFill>
              </a:rPr>
              <a:t>Reasoning</a:t>
            </a:r>
            <a:endParaRPr kumimoji="1" lang="zh-CN" altLang="en-US" sz="1600" b="1" dirty="0">
              <a:solidFill>
                <a:schemeClr val="tx1"/>
              </a:solidFill>
            </a:endParaRPr>
          </a:p>
        </p:txBody>
      </p:sp>
      <p:grpSp>
        <p:nvGrpSpPr>
          <p:cNvPr id="20" name="组合 6">
            <a:extLst>
              <a:ext uri="{FF2B5EF4-FFF2-40B4-BE49-F238E27FC236}">
                <a16:creationId xmlns:a16="http://schemas.microsoft.com/office/drawing/2014/main" id="{87469755-860D-8C45-BBA6-B2FDDAB83D54}"/>
              </a:ext>
            </a:extLst>
          </p:cNvPr>
          <p:cNvGrpSpPr/>
          <p:nvPr/>
        </p:nvGrpSpPr>
        <p:grpSpPr>
          <a:xfrm>
            <a:off x="-1" y="6551614"/>
            <a:ext cx="12202585" cy="306387"/>
            <a:chOff x="669" y="6570913"/>
            <a:chExt cx="9152858" cy="306000"/>
          </a:xfrm>
        </p:grpSpPr>
        <p:sp>
          <p:nvSpPr>
            <p:cNvPr id="21" name="矩形 5">
              <a:extLst>
                <a:ext uri="{FF2B5EF4-FFF2-40B4-BE49-F238E27FC236}">
                  <a16:creationId xmlns:a16="http://schemas.microsoft.com/office/drawing/2014/main" id="{BFBB834F-3573-1243-A220-D0357FE1ADB7}"/>
                </a:ext>
              </a:extLst>
            </p:cNvPr>
            <p:cNvSpPr/>
            <p:nvPr/>
          </p:nvSpPr>
          <p:spPr>
            <a:xfrm>
              <a:off x="669" y="6570913"/>
              <a:ext cx="6154771" cy="306000"/>
            </a:xfrm>
            <a:prstGeom prst="rect">
              <a:avLst/>
            </a:prstGeom>
            <a:solidFill>
              <a:srgbClr val="134288"/>
            </a:solidFill>
            <a:ln>
              <a:noFill/>
            </a:ln>
          </p:spPr>
          <p:txBody>
            <a:bodyPr anchor="ctr"/>
            <a:lstStyle/>
            <a:p>
              <a:pPr algn="ctr"/>
              <a:endParaRPr lang="zh-CN" sz="1800">
                <a:solidFill>
                  <a:schemeClr val="lt1"/>
                </a:solidFill>
              </a:endParaRPr>
            </a:p>
          </p:txBody>
        </p:sp>
        <p:grpSp>
          <p:nvGrpSpPr>
            <p:cNvPr id="22" name="组合 8">
              <a:extLst>
                <a:ext uri="{FF2B5EF4-FFF2-40B4-BE49-F238E27FC236}">
                  <a16:creationId xmlns:a16="http://schemas.microsoft.com/office/drawing/2014/main" id="{7C854F07-2886-184C-B4D4-56E82BEE64C9}"/>
                </a:ext>
              </a:extLst>
            </p:cNvPr>
            <p:cNvGrpSpPr/>
            <p:nvPr/>
          </p:nvGrpSpPr>
          <p:grpSpPr>
            <a:xfrm>
              <a:off x="248846" y="6570913"/>
              <a:ext cx="8904681" cy="306000"/>
              <a:chOff x="248846" y="6570913"/>
              <a:chExt cx="8904681" cy="306000"/>
            </a:xfrm>
          </p:grpSpPr>
          <p:sp>
            <p:nvSpPr>
              <p:cNvPr id="23" name="文本框 10">
                <a:extLst>
                  <a:ext uri="{FF2B5EF4-FFF2-40B4-BE49-F238E27FC236}">
                    <a16:creationId xmlns:a16="http://schemas.microsoft.com/office/drawing/2014/main" id="{2DA14F88-CE00-3A42-A362-7F98A9F41555}"/>
                  </a:ext>
                </a:extLst>
              </p:cNvPr>
              <p:cNvSpPr txBox="1"/>
              <p:nvPr/>
            </p:nvSpPr>
            <p:spPr>
              <a:xfrm>
                <a:off x="248846" y="6600957"/>
                <a:ext cx="5405730" cy="245910"/>
              </a:xfrm>
              <a:prstGeom prst="rect">
                <a:avLst/>
              </a:prstGeom>
              <a:noFill/>
              <a:ln>
                <a:noFill/>
              </a:ln>
            </p:spPr>
            <p:txBody>
              <a:bodyPr wrap="squar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sz="1000" b="1" dirty="0">
                    <a:solidFill>
                      <a:schemeClr val="bg1"/>
                    </a:solidFill>
                    <a:latin typeface="微软雅黑"/>
                    <a:ea typeface="微软雅黑"/>
                  </a:rPr>
                  <a:t>State Key Laboratory of Cognitive Intelligence</a:t>
                </a:r>
                <a:r>
                  <a:rPr lang="zh-CN" altLang="en-US" sz="1000" b="1" dirty="0">
                    <a:solidFill>
                      <a:schemeClr val="bg1"/>
                    </a:solidFill>
                    <a:latin typeface="微软雅黑"/>
                    <a:ea typeface="微软雅黑"/>
                  </a:rPr>
                  <a:t>，</a:t>
                </a:r>
                <a:r>
                  <a:rPr lang="en" altLang="zh-CN" sz="1000" b="1" dirty="0">
                    <a:solidFill>
                      <a:schemeClr val="bg1"/>
                    </a:solidFill>
                    <a:latin typeface="微软雅黑"/>
                    <a:ea typeface="微软雅黑"/>
                  </a:rPr>
                  <a:t>University of Science and Technology of China</a:t>
                </a:r>
                <a:endParaRPr lang="zh-CN" sz="1000" b="1" dirty="0">
                  <a:solidFill>
                    <a:schemeClr val="bg1"/>
                  </a:solidFill>
                  <a:latin typeface="微软雅黑"/>
                  <a:ea typeface="微软雅黑"/>
                </a:endParaRPr>
              </a:p>
            </p:txBody>
          </p:sp>
          <p:sp>
            <p:nvSpPr>
              <p:cNvPr id="24" name="矩形 8">
                <a:extLst>
                  <a:ext uri="{FF2B5EF4-FFF2-40B4-BE49-F238E27FC236}">
                    <a16:creationId xmlns:a16="http://schemas.microsoft.com/office/drawing/2014/main" id="{FB5FCD5A-1627-D34E-BF1A-F51FD1DC0854}"/>
                  </a:ext>
                </a:extLst>
              </p:cNvPr>
              <p:cNvSpPr/>
              <p:nvPr/>
            </p:nvSpPr>
            <p:spPr>
              <a:xfrm>
                <a:off x="6155440" y="6570913"/>
                <a:ext cx="2998087" cy="306000"/>
              </a:xfrm>
              <a:prstGeom prst="rect">
                <a:avLst/>
              </a:prstGeom>
              <a:solidFill>
                <a:srgbClr val="CADCF7"/>
              </a:solidFill>
              <a:ln>
                <a:noFill/>
              </a:ln>
            </p:spPr>
            <p:txBody>
              <a:bodyPr anchor="ctr"/>
              <a:lstStyle/>
              <a:p>
                <a:pPr algn="ctr"/>
                <a:endParaRPr lang="zh-CN" sz="1800">
                  <a:solidFill>
                    <a:schemeClr val="lt1"/>
                  </a:solidFill>
                </a:endParaRPr>
              </a:p>
            </p:txBody>
          </p:sp>
        </p:grpSp>
      </p:grpSp>
      <p:sp>
        <p:nvSpPr>
          <p:cNvPr id="4" name="文本框 3">
            <a:extLst>
              <a:ext uri="{FF2B5EF4-FFF2-40B4-BE49-F238E27FC236}">
                <a16:creationId xmlns:a16="http://schemas.microsoft.com/office/drawing/2014/main" id="{76F77BD6-CB33-4437-1286-3BD5507EDE62}"/>
              </a:ext>
            </a:extLst>
          </p:cNvPr>
          <p:cNvSpPr txBox="1"/>
          <p:nvPr/>
        </p:nvSpPr>
        <p:spPr>
          <a:xfrm>
            <a:off x="565845" y="1477954"/>
            <a:ext cx="10555559" cy="4524315"/>
          </a:xfrm>
          <a:prstGeom prst="rect">
            <a:avLst/>
          </a:prstGeom>
          <a:noFill/>
        </p:spPr>
        <p:txBody>
          <a:bodyPr wrap="square" rtlCol="0">
            <a:spAutoFit/>
          </a:bodyPr>
          <a:lstStyle/>
          <a:p>
            <a:pPr marL="457200" indent="-457200">
              <a:buFont typeface="Wingdings" pitchFamily="2" charset="2"/>
              <a:buChar char="Ø"/>
            </a:pPr>
            <a:r>
              <a:rPr kumimoji="1" lang="en-US" altLang="zh-CN" sz="2400" b="1" dirty="0">
                <a:latin typeface="Times New Roman" panose="02020603050405020304" pitchFamily="18" charset="0"/>
                <a:cs typeface="Times New Roman" panose="02020603050405020304" pitchFamily="18" charset="0"/>
              </a:rPr>
              <a:t>Chain of Thought (CoT)</a:t>
            </a:r>
          </a:p>
          <a:p>
            <a:pPr marL="800100" lvl="1" indent="-342900">
              <a:buFont typeface="Arial" panose="020B0604020202020204" pitchFamily="34" charset="0"/>
              <a:buChar char="•"/>
            </a:pPr>
            <a:r>
              <a:rPr kumimoji="1" lang="en-US" altLang="zh-CN" sz="2400" dirty="0">
                <a:latin typeface="Times New Roman" panose="02020603050405020304" pitchFamily="18" charset="0"/>
                <a:cs typeface="Times New Roman" panose="02020603050405020304" pitchFamily="18" charset="0"/>
              </a:rPr>
              <a:t>Think Step by Step</a:t>
            </a:r>
            <a:r>
              <a:rPr kumimoji="1" lang="en-US" altLang="zh-CN" sz="2400" b="1" dirty="0">
                <a:latin typeface="Times New Roman" panose="02020603050405020304" pitchFamily="18" charset="0"/>
                <a:cs typeface="Times New Roman" panose="02020603050405020304" pitchFamily="18" charset="0"/>
              </a:rPr>
              <a:t>!</a:t>
            </a:r>
          </a:p>
          <a:p>
            <a:pPr marL="800100" lvl="1" indent="-342900">
              <a:buFont typeface="Arial" panose="020B0604020202020204" pitchFamily="34" charset="0"/>
              <a:buChar char="•"/>
            </a:pPr>
            <a:endParaRPr kumimoji="1" lang="en-US" altLang="zh-CN" sz="24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kumimoji="1" lang="en-US" altLang="zh-CN" sz="2400" b="1" dirty="0">
                <a:latin typeface="Times New Roman" panose="02020603050405020304" pitchFamily="18" charset="0"/>
                <a:cs typeface="Times New Roman" panose="02020603050405020304" pitchFamily="18" charset="0"/>
              </a:rPr>
              <a:t>  In-context Learning</a:t>
            </a:r>
          </a:p>
          <a:p>
            <a:pPr marL="800100" lvl="1" indent="-342900">
              <a:buFont typeface="Arial" panose="020B0604020202020204" pitchFamily="34" charset="0"/>
              <a:buChar char="•"/>
            </a:pPr>
            <a:r>
              <a:rPr kumimoji="1" lang="en-US" altLang="zh-CN" sz="2400" dirty="0">
                <a:latin typeface="Times New Roman" panose="02020603050405020304" pitchFamily="18" charset="0"/>
                <a:cs typeface="Times New Roman" panose="02020603050405020304" pitchFamily="18" charset="0"/>
              </a:rPr>
              <a:t>Few-shot examples (e.g.,</a:t>
            </a:r>
            <a:r>
              <a:rPr kumimoji="1" lang="zh-CN" altLang="en-US" sz="2400" dirty="0">
                <a:latin typeface="Times New Roman" panose="02020603050405020304" pitchFamily="18" charset="0"/>
                <a:cs typeface="Times New Roman" panose="02020603050405020304" pitchFamily="18" charset="0"/>
              </a:rPr>
              <a:t> </a:t>
            </a:r>
            <a:r>
              <a:rPr kumimoji="1" lang="en-US" altLang="zh-CN" sz="2400" b="1" u="sng" dirty="0">
                <a:solidFill>
                  <a:srgbClr val="C00000"/>
                </a:solidFill>
                <a:latin typeface="Times New Roman" panose="02020603050405020304" pitchFamily="18" charset="0"/>
                <a:cs typeface="Times New Roman" panose="02020603050405020304" pitchFamily="18" charset="0"/>
              </a:rPr>
              <a:t>false</a:t>
            </a:r>
          </a:p>
          <a:p>
            <a:pPr lvl="1"/>
            <a:r>
              <a:rPr kumimoji="1" lang="en-US" altLang="zh-CN" sz="2400" b="1" u="sng" dirty="0">
                <a:solidFill>
                  <a:srgbClr val="C00000"/>
                </a:solidFill>
                <a:latin typeface="Times New Roman" panose="02020603050405020304" pitchFamily="18" charset="0"/>
                <a:cs typeface="Times New Roman" panose="02020603050405020304" pitchFamily="18" charset="0"/>
              </a:rPr>
              <a:t>     premises)</a:t>
            </a:r>
          </a:p>
          <a:p>
            <a:pPr marL="800100" lvl="1" indent="-342900">
              <a:buFont typeface="Arial" panose="020B0604020202020204" pitchFamily="34" charset="0"/>
              <a:buChar char="•"/>
            </a:pPr>
            <a:r>
              <a:rPr kumimoji="1" lang="en-US" altLang="zh-CN" sz="2400" b="1" u="sng" dirty="0">
                <a:solidFill>
                  <a:srgbClr val="C00000"/>
                </a:solidFill>
                <a:latin typeface="Times New Roman" panose="02020603050405020304" pitchFamily="18" charset="0"/>
                <a:cs typeface="Times New Roman" panose="02020603050405020304" pitchFamily="18" charset="0"/>
              </a:rPr>
              <a:t>Adaptive</a:t>
            </a:r>
            <a:r>
              <a:rPr kumimoji="1" lang="en-US" altLang="zh-CN" sz="2400" dirty="0">
                <a:latin typeface="Times New Roman" panose="02020603050405020304" pitchFamily="18" charset="0"/>
                <a:cs typeface="Times New Roman" panose="02020603050405020304" pitchFamily="18" charset="0"/>
              </a:rPr>
              <a:t> for different domains</a:t>
            </a:r>
          </a:p>
          <a:p>
            <a:pPr marL="800100" lvl="1" indent="-342900">
              <a:buFont typeface="Arial" panose="020B0604020202020204" pitchFamily="34" charset="0"/>
              <a:buChar char="•"/>
            </a:pPr>
            <a:endParaRPr kumimoji="1" lang="en-US" altLang="zh-C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kumimoji="1" lang="en-US" altLang="zh-CN" sz="2400" dirty="0">
                <a:latin typeface="Times New Roman" panose="02020603050405020304" pitchFamily="18" charset="0"/>
                <a:cs typeface="Times New Roman" panose="02020603050405020304" pitchFamily="18" charset="0"/>
              </a:rPr>
              <a:t>  </a:t>
            </a:r>
            <a:r>
              <a:rPr kumimoji="1" lang="en-US" altLang="zh-CN" sz="2400" b="1" dirty="0">
                <a:latin typeface="Times New Roman" panose="02020603050405020304" pitchFamily="18" charset="0"/>
                <a:cs typeface="Times New Roman" panose="02020603050405020304" pitchFamily="18" charset="0"/>
              </a:rPr>
              <a:t>Post-Processing</a:t>
            </a:r>
          </a:p>
          <a:p>
            <a:pPr marL="800100" lvl="1" indent="-342900">
              <a:buFont typeface="Arial" panose="020B0604020202020204" pitchFamily="34" charset="0"/>
              <a:buChar char="•"/>
            </a:pPr>
            <a:r>
              <a:rPr kumimoji="1" lang="en-US" altLang="zh-CN" sz="2400" b="1" dirty="0" err="1">
                <a:latin typeface="Times New Roman" panose="02020603050405020304" pitchFamily="18" charset="0"/>
                <a:cs typeface="Times New Roman" panose="02020603050405020304" pitchFamily="18" charset="0"/>
              </a:rPr>
              <a:t>Domain&amp;Dynamism</a:t>
            </a:r>
            <a:r>
              <a:rPr kumimoji="1" lang="en-US" altLang="zh-CN" sz="2400" b="1"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Specific</a:t>
            </a:r>
          </a:p>
          <a:p>
            <a:pPr marL="800100" lvl="1" indent="-342900">
              <a:buFont typeface="Arial" panose="020B0604020202020204" pitchFamily="34" charset="0"/>
              <a:buChar char="•"/>
            </a:pPr>
            <a:r>
              <a:rPr kumimoji="1" lang="en-US" altLang="zh-CN" sz="2400" dirty="0">
                <a:latin typeface="Times New Roman" panose="02020603050405020304" pitchFamily="18" charset="0"/>
                <a:cs typeface="Times New Roman" panose="02020603050405020304" pitchFamily="18" charset="0"/>
              </a:rPr>
              <a:t>Reject complex numerical</a:t>
            </a:r>
          </a:p>
          <a:p>
            <a:pPr lvl="1"/>
            <a:r>
              <a:rPr kumimoji="1" lang="en-US" altLang="zh-CN" sz="2400" dirty="0">
                <a:latin typeface="Times New Roman" panose="02020603050405020304" pitchFamily="18" charset="0"/>
                <a:cs typeface="Times New Roman" panose="02020603050405020304" pitchFamily="18" charset="0"/>
              </a:rPr>
              <a:t>     calculations (I don’t know)</a:t>
            </a:r>
          </a:p>
        </p:txBody>
      </p:sp>
      <p:pic>
        <p:nvPicPr>
          <p:cNvPr id="10" name="图片 9">
            <a:extLst>
              <a:ext uri="{FF2B5EF4-FFF2-40B4-BE49-F238E27FC236}">
                <a16:creationId xmlns:a16="http://schemas.microsoft.com/office/drawing/2014/main" id="{043A311A-3B36-5331-DCD4-354671D2FF15}"/>
              </a:ext>
            </a:extLst>
          </p:cNvPr>
          <p:cNvPicPr>
            <a:picLocks noChangeAspect="1"/>
          </p:cNvPicPr>
          <p:nvPr/>
        </p:nvPicPr>
        <p:blipFill>
          <a:blip r:embed="rId4"/>
          <a:stretch>
            <a:fillRect/>
          </a:stretch>
        </p:blipFill>
        <p:spPr>
          <a:xfrm>
            <a:off x="5698064" y="4502047"/>
            <a:ext cx="5825395" cy="1783812"/>
          </a:xfrm>
          <a:prstGeom prst="rect">
            <a:avLst/>
          </a:prstGeom>
        </p:spPr>
      </p:pic>
      <p:grpSp>
        <p:nvGrpSpPr>
          <p:cNvPr id="7" name="组合 6">
            <a:extLst>
              <a:ext uri="{FF2B5EF4-FFF2-40B4-BE49-F238E27FC236}">
                <a16:creationId xmlns:a16="http://schemas.microsoft.com/office/drawing/2014/main" id="{40C8A22D-D505-4B08-3C13-850A609A2E62}"/>
              </a:ext>
            </a:extLst>
          </p:cNvPr>
          <p:cNvGrpSpPr/>
          <p:nvPr/>
        </p:nvGrpSpPr>
        <p:grpSpPr>
          <a:xfrm>
            <a:off x="6605925" y="1647023"/>
            <a:ext cx="4308535" cy="894018"/>
            <a:chOff x="6605925" y="1647023"/>
            <a:chExt cx="4308535" cy="894018"/>
          </a:xfrm>
        </p:grpSpPr>
        <p:sp>
          <p:nvSpPr>
            <p:cNvPr id="3" name="椭圆 2">
              <a:extLst>
                <a:ext uri="{FF2B5EF4-FFF2-40B4-BE49-F238E27FC236}">
                  <a16:creationId xmlns:a16="http://schemas.microsoft.com/office/drawing/2014/main" id="{3EACEEF5-F456-A5E6-82BD-DAA77C749FD4}"/>
                </a:ext>
              </a:extLst>
            </p:cNvPr>
            <p:cNvSpPr/>
            <p:nvPr/>
          </p:nvSpPr>
          <p:spPr>
            <a:xfrm>
              <a:off x="6605925" y="1647023"/>
              <a:ext cx="2262087" cy="894018"/>
            </a:xfrm>
            <a:prstGeom prst="ellipse">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marL="0" lvl="0" algn="l" defTabSz="914400">
                <a:defRPr sz="1800" kern="1200">
                  <a:solidFill>
                    <a:schemeClr val="lt1"/>
                  </a:solidFill>
                  <a:latin typeface="+mn-lt"/>
                  <a:ea typeface="+mn-ea"/>
                  <a:cs typeface="+mn-cs"/>
                </a:defRPr>
              </a:lvl1pPr>
              <a:lvl2pPr marL="457200" lvl="1" algn="l" defTabSz="914400">
                <a:defRPr sz="1800" kern="1200">
                  <a:solidFill>
                    <a:schemeClr val="lt1"/>
                  </a:solidFill>
                  <a:latin typeface="+mn-lt"/>
                  <a:ea typeface="+mn-ea"/>
                  <a:cs typeface="+mn-cs"/>
                </a:defRPr>
              </a:lvl2pPr>
              <a:lvl3pPr marL="914400" lvl="2" algn="l" defTabSz="914400">
                <a:defRPr sz="1800" kern="1200">
                  <a:solidFill>
                    <a:schemeClr val="lt1"/>
                  </a:solidFill>
                  <a:latin typeface="+mn-lt"/>
                  <a:ea typeface="+mn-ea"/>
                  <a:cs typeface="+mn-cs"/>
                </a:defRPr>
              </a:lvl3pPr>
              <a:lvl4pPr marL="1371600" lvl="3" algn="l" defTabSz="914400">
                <a:defRPr sz="1800" kern="1200">
                  <a:solidFill>
                    <a:schemeClr val="lt1"/>
                  </a:solidFill>
                  <a:latin typeface="+mn-lt"/>
                  <a:ea typeface="+mn-ea"/>
                  <a:cs typeface="+mn-cs"/>
                </a:defRPr>
              </a:lvl4pPr>
              <a:lvl5pPr marL="1828800" lvl="4" algn="l" defTabSz="914400">
                <a:defRPr sz="1800" kern="1200">
                  <a:solidFill>
                    <a:schemeClr val="lt1"/>
                  </a:solidFill>
                  <a:latin typeface="+mn-lt"/>
                  <a:ea typeface="+mn-ea"/>
                  <a:cs typeface="+mn-cs"/>
                </a:defRPr>
              </a:lvl5pPr>
              <a:lvl6pPr marL="2286000" lvl="5" algn="l" defTabSz="914400">
                <a:defRPr sz="1800" kern="1200">
                  <a:solidFill>
                    <a:schemeClr val="lt1"/>
                  </a:solidFill>
                  <a:latin typeface="+mn-lt"/>
                  <a:ea typeface="+mn-ea"/>
                  <a:cs typeface="+mn-cs"/>
                </a:defRPr>
              </a:lvl6pPr>
              <a:lvl7pPr marL="2743200" lvl="6" algn="l" defTabSz="914400">
                <a:defRPr sz="1800" kern="1200">
                  <a:solidFill>
                    <a:schemeClr val="lt1"/>
                  </a:solidFill>
                  <a:latin typeface="+mn-lt"/>
                  <a:ea typeface="+mn-ea"/>
                  <a:cs typeface="+mn-cs"/>
                </a:defRPr>
              </a:lvl7pPr>
              <a:lvl8pPr marL="3200400" lvl="7" algn="l" defTabSz="914400">
                <a:defRPr sz="1800" kern="1200">
                  <a:solidFill>
                    <a:schemeClr val="lt1"/>
                  </a:solidFill>
                  <a:latin typeface="+mn-lt"/>
                  <a:ea typeface="+mn-ea"/>
                  <a:cs typeface="+mn-cs"/>
                </a:defRPr>
              </a:lvl8pPr>
              <a:lvl9pPr marL="3657600" lvl="8" algn="l" defTabSz="914400">
                <a:defRPr sz="1800" kern="1200">
                  <a:solidFill>
                    <a:schemeClr val="lt1"/>
                  </a:solidFill>
                  <a:latin typeface="+mn-lt"/>
                  <a:ea typeface="+mn-ea"/>
                  <a:cs typeface="+mn-cs"/>
                </a:defRPr>
              </a:lvl9pPr>
            </a:lstStyle>
            <a:p>
              <a:pPr algn="ctr"/>
              <a:r>
                <a:rPr kumimoji="1" lang="en-US" altLang="zh-CN" sz="2400" b="1" u="sng" dirty="0">
                  <a:solidFill>
                    <a:srgbClr val="C00000"/>
                  </a:solidFill>
                  <a:latin typeface="Times New Roman" panose="02020603050405020304" pitchFamily="18" charset="0"/>
                  <a:cs typeface="Times New Roman" panose="02020603050405020304" pitchFamily="18" charset="0"/>
                </a:rPr>
                <a:t>Denoising</a:t>
              </a:r>
              <a:endParaRPr kumimoji="1" lang="zh-CN" altLang="en-US" sz="2400" b="1" u="sng" dirty="0">
                <a:solidFill>
                  <a:srgbClr val="C00000"/>
                </a:solidFill>
                <a:latin typeface="Times New Roman" panose="02020603050405020304" pitchFamily="18" charset="0"/>
                <a:cs typeface="Times New Roman" panose="02020603050405020304" pitchFamily="18" charset="0"/>
              </a:endParaRPr>
            </a:p>
          </p:txBody>
        </p:sp>
        <p:sp>
          <p:nvSpPr>
            <p:cNvPr id="5" name="椭圆 4">
              <a:extLst>
                <a:ext uri="{FF2B5EF4-FFF2-40B4-BE49-F238E27FC236}">
                  <a16:creationId xmlns:a16="http://schemas.microsoft.com/office/drawing/2014/main" id="{BD000503-4093-65BA-E1BD-0EA01940B307}"/>
                </a:ext>
              </a:extLst>
            </p:cNvPr>
            <p:cNvSpPr/>
            <p:nvPr/>
          </p:nvSpPr>
          <p:spPr>
            <a:xfrm>
              <a:off x="8652373" y="1647023"/>
              <a:ext cx="2262087" cy="894018"/>
            </a:xfrm>
            <a:prstGeom prst="ellipse">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marL="0" lvl="0" algn="l" defTabSz="914400">
                <a:defRPr sz="1800" kern="1200">
                  <a:solidFill>
                    <a:schemeClr val="lt1"/>
                  </a:solidFill>
                  <a:latin typeface="+mn-lt"/>
                  <a:ea typeface="+mn-ea"/>
                  <a:cs typeface="+mn-cs"/>
                </a:defRPr>
              </a:lvl1pPr>
              <a:lvl2pPr marL="457200" lvl="1" algn="l" defTabSz="914400">
                <a:defRPr sz="1800" kern="1200">
                  <a:solidFill>
                    <a:schemeClr val="lt1"/>
                  </a:solidFill>
                  <a:latin typeface="+mn-lt"/>
                  <a:ea typeface="+mn-ea"/>
                  <a:cs typeface="+mn-cs"/>
                </a:defRPr>
              </a:lvl2pPr>
              <a:lvl3pPr marL="914400" lvl="2" algn="l" defTabSz="914400">
                <a:defRPr sz="1800" kern="1200">
                  <a:solidFill>
                    <a:schemeClr val="lt1"/>
                  </a:solidFill>
                  <a:latin typeface="+mn-lt"/>
                  <a:ea typeface="+mn-ea"/>
                  <a:cs typeface="+mn-cs"/>
                </a:defRPr>
              </a:lvl3pPr>
              <a:lvl4pPr marL="1371600" lvl="3" algn="l" defTabSz="914400">
                <a:defRPr sz="1800" kern="1200">
                  <a:solidFill>
                    <a:schemeClr val="lt1"/>
                  </a:solidFill>
                  <a:latin typeface="+mn-lt"/>
                  <a:ea typeface="+mn-ea"/>
                  <a:cs typeface="+mn-cs"/>
                </a:defRPr>
              </a:lvl4pPr>
              <a:lvl5pPr marL="1828800" lvl="4" algn="l" defTabSz="914400">
                <a:defRPr sz="1800" kern="1200">
                  <a:solidFill>
                    <a:schemeClr val="lt1"/>
                  </a:solidFill>
                  <a:latin typeface="+mn-lt"/>
                  <a:ea typeface="+mn-ea"/>
                  <a:cs typeface="+mn-cs"/>
                </a:defRPr>
              </a:lvl5pPr>
              <a:lvl6pPr marL="2286000" lvl="5" algn="l" defTabSz="914400">
                <a:defRPr sz="1800" kern="1200">
                  <a:solidFill>
                    <a:schemeClr val="lt1"/>
                  </a:solidFill>
                  <a:latin typeface="+mn-lt"/>
                  <a:ea typeface="+mn-ea"/>
                  <a:cs typeface="+mn-cs"/>
                </a:defRPr>
              </a:lvl6pPr>
              <a:lvl7pPr marL="2743200" lvl="6" algn="l" defTabSz="914400">
                <a:defRPr sz="1800" kern="1200">
                  <a:solidFill>
                    <a:schemeClr val="lt1"/>
                  </a:solidFill>
                  <a:latin typeface="+mn-lt"/>
                  <a:ea typeface="+mn-ea"/>
                  <a:cs typeface="+mn-cs"/>
                </a:defRPr>
              </a:lvl7pPr>
              <a:lvl8pPr marL="3200400" lvl="7" algn="l" defTabSz="914400">
                <a:defRPr sz="1800" kern="1200">
                  <a:solidFill>
                    <a:schemeClr val="lt1"/>
                  </a:solidFill>
                  <a:latin typeface="+mn-lt"/>
                  <a:ea typeface="+mn-ea"/>
                  <a:cs typeface="+mn-cs"/>
                </a:defRPr>
              </a:lvl8pPr>
              <a:lvl9pPr marL="3657600" lvl="8" algn="l" defTabSz="914400">
                <a:defRPr sz="1800" kern="1200">
                  <a:solidFill>
                    <a:schemeClr val="lt1"/>
                  </a:solidFill>
                  <a:latin typeface="+mn-lt"/>
                  <a:ea typeface="+mn-ea"/>
                  <a:cs typeface="+mn-cs"/>
                </a:defRPr>
              </a:lvl9pPr>
            </a:lstStyle>
            <a:p>
              <a:pPr algn="ctr"/>
              <a:r>
                <a:rPr kumimoji="1" lang="en-US" altLang="zh-CN" sz="2400" b="1" u="sng" dirty="0">
                  <a:solidFill>
                    <a:srgbClr val="C00000"/>
                  </a:solidFill>
                  <a:latin typeface="Times New Roman" panose="02020603050405020304" pitchFamily="18" charset="0"/>
                  <a:cs typeface="Times New Roman" panose="02020603050405020304" pitchFamily="18" charset="0"/>
                </a:rPr>
                <a:t>Reasoning</a:t>
              </a:r>
              <a:endParaRPr kumimoji="1" lang="zh-CN" altLang="en-US" sz="2400" b="1" u="sng" dirty="0">
                <a:solidFill>
                  <a:srgbClr val="C0000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261010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5ABEA4B-FB0F-FE45-A7EE-4378183C230A}"/>
              </a:ext>
            </a:extLst>
          </p:cNvPr>
          <p:cNvSpPr txBox="1"/>
          <p:nvPr/>
        </p:nvSpPr>
        <p:spPr>
          <a:xfrm>
            <a:off x="789200" y="203839"/>
            <a:ext cx="10415420" cy="646331"/>
          </a:xfrm>
          <a:prstGeom prst="rect">
            <a:avLst/>
          </a:prstGeom>
          <a:noFill/>
        </p:spPr>
        <p:txBody>
          <a:bodyPr wrap="square" rtlCol="0">
            <a:spAutoFit/>
          </a:bodyPr>
          <a:lstStyle/>
          <a:p>
            <a:r>
              <a:rPr kumimoji="1" lang="en-US" altLang="zh-CN" sz="3600" b="1" dirty="0">
                <a:latin typeface="Times New Roman" panose="02020603050405020304" pitchFamily="18" charset="0"/>
                <a:cs typeface="Times New Roman" panose="02020603050405020304" pitchFamily="18" charset="0"/>
              </a:rPr>
              <a:t>Experiments</a:t>
            </a:r>
            <a:endParaRPr kumimoji="1" lang="en" altLang="zh-CN" sz="3600" b="1" dirty="0">
              <a:latin typeface="Times New Roman" panose="02020603050405020304" pitchFamily="18" charset="0"/>
              <a:cs typeface="Times New Roman" panose="02020603050405020304" pitchFamily="18" charset="0"/>
            </a:endParaRPr>
          </a:p>
        </p:txBody>
      </p:sp>
      <p:grpSp>
        <p:nvGrpSpPr>
          <p:cNvPr id="16" name="组合 15">
            <a:extLst>
              <a:ext uri="{FF2B5EF4-FFF2-40B4-BE49-F238E27FC236}">
                <a16:creationId xmlns:a16="http://schemas.microsoft.com/office/drawing/2014/main" id="{4E8995C7-00A7-E04B-B3A3-28B4781E5ED8}"/>
              </a:ext>
            </a:extLst>
          </p:cNvPr>
          <p:cNvGrpSpPr/>
          <p:nvPr/>
        </p:nvGrpSpPr>
        <p:grpSpPr>
          <a:xfrm>
            <a:off x="253811" y="275067"/>
            <a:ext cx="361951" cy="432000"/>
            <a:chOff x="620485" y="577906"/>
            <a:chExt cx="361951" cy="432000"/>
          </a:xfrm>
        </p:grpSpPr>
        <p:sp>
          <p:nvSpPr>
            <p:cNvPr id="17" name="矩形 16">
              <a:extLst>
                <a:ext uri="{FF2B5EF4-FFF2-40B4-BE49-F238E27FC236}">
                  <a16:creationId xmlns:a16="http://schemas.microsoft.com/office/drawing/2014/main" id="{A53440A8-0334-3F4E-A4C2-6B4227701A0C}"/>
                </a:ext>
              </a:extLst>
            </p:cNvPr>
            <p:cNvSpPr/>
            <p:nvPr userDrawn="1"/>
          </p:nvSpPr>
          <p:spPr>
            <a:xfrm>
              <a:off x="620485" y="721906"/>
              <a:ext cx="101601" cy="2880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50000"/>
                </a:lnSpc>
              </a:pPr>
              <a:endParaRPr lang="en-US">
                <a:ln w="0"/>
                <a:solidFill>
                  <a:schemeClr val="tx1"/>
                </a:solidFill>
                <a:effectLst>
                  <a:outerShdw blurRad="38100" dist="19050" dir="2700000" algn="tl" rotWithShape="0">
                    <a:schemeClr val="dk1">
                      <a:alpha val="40000"/>
                    </a:schemeClr>
                  </a:outerShdw>
                </a:effectLst>
              </a:endParaRPr>
            </a:p>
          </p:txBody>
        </p:sp>
        <p:sp>
          <p:nvSpPr>
            <p:cNvPr id="18" name="矩形 17">
              <a:extLst>
                <a:ext uri="{FF2B5EF4-FFF2-40B4-BE49-F238E27FC236}">
                  <a16:creationId xmlns:a16="http://schemas.microsoft.com/office/drawing/2014/main" id="{AB9A1694-0971-8E48-A68B-5E8BB15BBB68}"/>
                </a:ext>
              </a:extLst>
            </p:cNvPr>
            <p:cNvSpPr/>
            <p:nvPr userDrawn="1"/>
          </p:nvSpPr>
          <p:spPr>
            <a:xfrm>
              <a:off x="752428" y="577906"/>
              <a:ext cx="99833" cy="4320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50000"/>
                </a:lnSpc>
              </a:pPr>
              <a:endParaRPr lang="en-US">
                <a:ln w="0"/>
                <a:solidFill>
                  <a:schemeClr val="tx1"/>
                </a:solidFill>
                <a:effectLst>
                  <a:outerShdw blurRad="38100" dist="19050" dir="2700000" algn="tl" rotWithShape="0">
                    <a:schemeClr val="dk1">
                      <a:alpha val="40000"/>
                    </a:schemeClr>
                  </a:outerShdw>
                </a:effectLst>
              </a:endParaRPr>
            </a:p>
          </p:txBody>
        </p:sp>
        <p:sp>
          <p:nvSpPr>
            <p:cNvPr id="19" name="矩形 18">
              <a:extLst>
                <a:ext uri="{FF2B5EF4-FFF2-40B4-BE49-F238E27FC236}">
                  <a16:creationId xmlns:a16="http://schemas.microsoft.com/office/drawing/2014/main" id="{FCD2D055-F6A1-E14A-B37B-32E8976DF343}"/>
                </a:ext>
              </a:extLst>
            </p:cNvPr>
            <p:cNvSpPr/>
            <p:nvPr userDrawn="1"/>
          </p:nvSpPr>
          <p:spPr>
            <a:xfrm>
              <a:off x="882603" y="793906"/>
              <a:ext cx="99833" cy="2160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50000"/>
                </a:lnSpc>
              </a:pPr>
              <a:endParaRPr lang="en-US">
                <a:ln w="0"/>
                <a:solidFill>
                  <a:schemeClr val="tx1"/>
                </a:solidFill>
                <a:effectLst>
                  <a:outerShdw blurRad="38100" dist="19050" dir="2700000" algn="tl" rotWithShape="0">
                    <a:schemeClr val="dk1">
                      <a:alpha val="40000"/>
                    </a:schemeClr>
                  </a:outerShdw>
                </a:effectLst>
              </a:endParaRPr>
            </a:p>
          </p:txBody>
        </p:sp>
      </p:grpSp>
      <p:sp>
        <p:nvSpPr>
          <p:cNvPr id="41" name="AutoShape 14">
            <a:extLst>
              <a:ext uri="{FF2B5EF4-FFF2-40B4-BE49-F238E27FC236}">
                <a16:creationId xmlns:a16="http://schemas.microsoft.com/office/drawing/2014/main" id="{58321DA7-6C20-7341-B879-D3D649C99B9F}"/>
              </a:ext>
            </a:extLst>
          </p:cNvPr>
          <p:cNvSpPr>
            <a:spLocks noChangeArrowheads="1"/>
          </p:cNvSpPr>
          <p:nvPr/>
        </p:nvSpPr>
        <p:spPr bwMode="gray">
          <a:xfrm rot="5400000">
            <a:off x="3561571" y="-1782003"/>
            <a:ext cx="5103297" cy="11194580"/>
          </a:xfrm>
          <a:prstGeom prst="roundRect">
            <a:avLst>
              <a:gd name="adj" fmla="val 9012"/>
            </a:avLst>
          </a:prstGeom>
          <a:noFill/>
          <a:ln w="9525" algn="ctr">
            <a:solidFill>
              <a:srgbClr val="0C5394"/>
            </a:solidFill>
            <a:prstDash val="dash"/>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defTabSz="914400" fontAlgn="base">
              <a:lnSpc>
                <a:spcPct val="100000"/>
              </a:lnSpc>
              <a:spcBef>
                <a:spcPct val="0"/>
              </a:spcBef>
              <a:spcAft>
                <a:spcPct val="0"/>
              </a:spcAft>
              <a:buNone/>
              <a:defRPr/>
            </a:pPr>
            <a:endParaRPr lang="zh-CN" altLang="en-US" sz="1600" kern="0">
              <a:solidFill>
                <a:prstClr val="black"/>
              </a:solidFill>
              <a:latin typeface="微软雅黑" panose="020B0503020204020204" pitchFamily="34" charset="-122"/>
              <a:ea typeface="微软雅黑" panose="020B0503020204020204" pitchFamily="34" charset="-122"/>
            </a:endParaRPr>
          </a:p>
        </p:txBody>
      </p:sp>
      <p:grpSp>
        <p:nvGrpSpPr>
          <p:cNvPr id="27" name="组合 6">
            <a:extLst>
              <a:ext uri="{FF2B5EF4-FFF2-40B4-BE49-F238E27FC236}">
                <a16:creationId xmlns:a16="http://schemas.microsoft.com/office/drawing/2014/main" id="{F9DB30CB-0F95-1A4E-A009-B8A47B80750F}"/>
              </a:ext>
            </a:extLst>
          </p:cNvPr>
          <p:cNvGrpSpPr/>
          <p:nvPr/>
        </p:nvGrpSpPr>
        <p:grpSpPr>
          <a:xfrm>
            <a:off x="-1" y="6551614"/>
            <a:ext cx="12202585" cy="306387"/>
            <a:chOff x="669" y="6570913"/>
            <a:chExt cx="9152858" cy="306000"/>
          </a:xfrm>
        </p:grpSpPr>
        <p:sp>
          <p:nvSpPr>
            <p:cNvPr id="28" name="矩形 5">
              <a:extLst>
                <a:ext uri="{FF2B5EF4-FFF2-40B4-BE49-F238E27FC236}">
                  <a16:creationId xmlns:a16="http://schemas.microsoft.com/office/drawing/2014/main" id="{5A35F953-DD29-DC4B-8F0B-7B31DBEF9103}"/>
                </a:ext>
              </a:extLst>
            </p:cNvPr>
            <p:cNvSpPr/>
            <p:nvPr/>
          </p:nvSpPr>
          <p:spPr>
            <a:xfrm>
              <a:off x="669" y="6570913"/>
              <a:ext cx="6154771" cy="306000"/>
            </a:xfrm>
            <a:prstGeom prst="rect">
              <a:avLst/>
            </a:prstGeom>
            <a:solidFill>
              <a:srgbClr val="134288"/>
            </a:solidFill>
            <a:ln>
              <a:noFill/>
            </a:ln>
          </p:spPr>
          <p:txBody>
            <a:bodyPr anchor="ctr"/>
            <a:lstStyle/>
            <a:p>
              <a:pPr algn="ctr"/>
              <a:endParaRPr lang="zh-CN" sz="1800">
                <a:solidFill>
                  <a:schemeClr val="lt1"/>
                </a:solidFill>
              </a:endParaRPr>
            </a:p>
          </p:txBody>
        </p:sp>
        <p:grpSp>
          <p:nvGrpSpPr>
            <p:cNvPr id="29" name="组合 8">
              <a:extLst>
                <a:ext uri="{FF2B5EF4-FFF2-40B4-BE49-F238E27FC236}">
                  <a16:creationId xmlns:a16="http://schemas.microsoft.com/office/drawing/2014/main" id="{E61DEDE3-CDFD-4E4A-BB74-F8335C87D8F3}"/>
                </a:ext>
              </a:extLst>
            </p:cNvPr>
            <p:cNvGrpSpPr/>
            <p:nvPr/>
          </p:nvGrpSpPr>
          <p:grpSpPr>
            <a:xfrm>
              <a:off x="248846" y="6570913"/>
              <a:ext cx="8904681" cy="306000"/>
              <a:chOff x="248846" y="6570913"/>
              <a:chExt cx="8904681" cy="306000"/>
            </a:xfrm>
          </p:grpSpPr>
          <p:sp>
            <p:nvSpPr>
              <p:cNvPr id="30" name="文本框 10">
                <a:extLst>
                  <a:ext uri="{FF2B5EF4-FFF2-40B4-BE49-F238E27FC236}">
                    <a16:creationId xmlns:a16="http://schemas.microsoft.com/office/drawing/2014/main" id="{9FAB34B1-BA22-C249-82AF-8DA0832F36DA}"/>
                  </a:ext>
                </a:extLst>
              </p:cNvPr>
              <p:cNvSpPr txBox="1"/>
              <p:nvPr/>
            </p:nvSpPr>
            <p:spPr>
              <a:xfrm>
                <a:off x="248846" y="6600957"/>
                <a:ext cx="5405730" cy="245910"/>
              </a:xfrm>
              <a:prstGeom prst="rect">
                <a:avLst/>
              </a:prstGeom>
              <a:noFill/>
              <a:ln>
                <a:noFill/>
              </a:ln>
            </p:spPr>
            <p:txBody>
              <a:bodyPr wrap="squar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sz="1000" b="1" dirty="0">
                    <a:solidFill>
                      <a:schemeClr val="bg1"/>
                    </a:solidFill>
                    <a:latin typeface="微软雅黑"/>
                    <a:ea typeface="微软雅黑"/>
                  </a:rPr>
                  <a:t>State Key Laboratory of Cognitive Intelligence</a:t>
                </a:r>
                <a:r>
                  <a:rPr lang="zh-CN" altLang="en-US" sz="1000" b="1" dirty="0">
                    <a:solidFill>
                      <a:schemeClr val="bg1"/>
                    </a:solidFill>
                    <a:latin typeface="微软雅黑"/>
                    <a:ea typeface="微软雅黑"/>
                  </a:rPr>
                  <a:t>，</a:t>
                </a:r>
                <a:r>
                  <a:rPr lang="en" altLang="zh-CN" sz="1000" b="1" dirty="0">
                    <a:solidFill>
                      <a:schemeClr val="bg1"/>
                    </a:solidFill>
                    <a:latin typeface="微软雅黑"/>
                    <a:ea typeface="微软雅黑"/>
                  </a:rPr>
                  <a:t>University of Science and Technology of China</a:t>
                </a:r>
                <a:endParaRPr lang="zh-CN" sz="1000" b="1" dirty="0">
                  <a:solidFill>
                    <a:schemeClr val="bg1"/>
                  </a:solidFill>
                  <a:latin typeface="微软雅黑"/>
                  <a:ea typeface="微软雅黑"/>
                </a:endParaRPr>
              </a:p>
            </p:txBody>
          </p:sp>
          <p:sp>
            <p:nvSpPr>
              <p:cNvPr id="36" name="矩形 8">
                <a:extLst>
                  <a:ext uri="{FF2B5EF4-FFF2-40B4-BE49-F238E27FC236}">
                    <a16:creationId xmlns:a16="http://schemas.microsoft.com/office/drawing/2014/main" id="{00F1BAA0-80CC-CA4A-A8A1-DB062DD0B4ED}"/>
                  </a:ext>
                </a:extLst>
              </p:cNvPr>
              <p:cNvSpPr/>
              <p:nvPr/>
            </p:nvSpPr>
            <p:spPr>
              <a:xfrm>
                <a:off x="6155440" y="6570913"/>
                <a:ext cx="2998087" cy="306000"/>
              </a:xfrm>
              <a:prstGeom prst="rect">
                <a:avLst/>
              </a:prstGeom>
              <a:solidFill>
                <a:srgbClr val="CADCF7"/>
              </a:solidFill>
              <a:ln>
                <a:noFill/>
              </a:ln>
            </p:spPr>
            <p:txBody>
              <a:bodyPr anchor="ctr"/>
              <a:lstStyle/>
              <a:p>
                <a:pPr algn="ctr"/>
                <a:endParaRPr lang="zh-CN" sz="1800">
                  <a:solidFill>
                    <a:schemeClr val="lt1"/>
                  </a:solidFill>
                </a:endParaRPr>
              </a:p>
            </p:txBody>
          </p:sp>
        </p:grpSp>
      </p:grpSp>
      <p:graphicFrame>
        <p:nvGraphicFramePr>
          <p:cNvPr id="5" name="表格 4">
            <a:extLst>
              <a:ext uri="{FF2B5EF4-FFF2-40B4-BE49-F238E27FC236}">
                <a16:creationId xmlns:a16="http://schemas.microsoft.com/office/drawing/2014/main" id="{20BA42E7-8BEE-9F21-ADB4-2791E7DA29E7}"/>
              </a:ext>
            </a:extLst>
          </p:cNvPr>
          <p:cNvGraphicFramePr>
            <a:graphicFrameLocks noGrp="1"/>
          </p:cNvGraphicFramePr>
          <p:nvPr>
            <p:extLst>
              <p:ext uri="{D42A27DB-BD31-4B8C-83A1-F6EECF244321}">
                <p14:modId xmlns:p14="http://schemas.microsoft.com/office/powerpoint/2010/main" val="3821673410"/>
              </p:ext>
            </p:extLst>
          </p:nvPr>
        </p:nvGraphicFramePr>
        <p:xfrm>
          <a:off x="2032000" y="1541270"/>
          <a:ext cx="8128000" cy="22860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347445088"/>
                    </a:ext>
                  </a:extLst>
                </a:gridCol>
                <a:gridCol w="4064000">
                  <a:extLst>
                    <a:ext uri="{9D8B030D-6E8A-4147-A177-3AD203B41FA5}">
                      <a16:colId xmlns:a16="http://schemas.microsoft.com/office/drawing/2014/main" val="1171843574"/>
                    </a:ext>
                  </a:extLst>
                </a:gridCol>
              </a:tblGrid>
              <a:tr h="428579">
                <a:tc>
                  <a:txBody>
                    <a:bodyPr/>
                    <a:lstStyle/>
                    <a:p>
                      <a:r>
                        <a:rPr lang="en-US" altLang="zh-CN" sz="2400" dirty="0">
                          <a:latin typeface="Times New Roman" panose="02020603050405020304" pitchFamily="18" charset="0"/>
                          <a:cs typeface="Times New Roman" panose="02020603050405020304" pitchFamily="18" charset="0"/>
                        </a:rPr>
                        <a:t>Components</a:t>
                      </a:r>
                      <a:endParaRPr lang="zh-CN" altLang="en-US" sz="2400" dirty="0">
                        <a:latin typeface="Times New Roman" panose="02020603050405020304" pitchFamily="18" charset="0"/>
                        <a:cs typeface="Times New Roman" panose="02020603050405020304" pitchFamily="18" charset="0"/>
                      </a:endParaRPr>
                    </a:p>
                  </a:txBody>
                  <a:tcPr/>
                </a:tc>
                <a:tc>
                  <a:txBody>
                    <a:bodyPr/>
                    <a:lstStyle/>
                    <a:p>
                      <a:r>
                        <a:rPr lang="en-US" altLang="zh-CN" sz="2400" dirty="0">
                          <a:latin typeface="Times New Roman" panose="02020603050405020304" pitchFamily="18" charset="0"/>
                          <a:cs typeface="Times New Roman" panose="02020603050405020304" pitchFamily="18" charset="0"/>
                        </a:rPr>
                        <a:t>Our</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choice</a:t>
                      </a:r>
                      <a:endParaRPr lang="zh-CN" alt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29563783"/>
                  </a:ext>
                </a:extLst>
              </a:tr>
              <a:tr h="428579">
                <a:tc>
                  <a:txBody>
                    <a:bodyPr/>
                    <a:lstStyle/>
                    <a:p>
                      <a:r>
                        <a:rPr lang="en-US" altLang="zh-CN" sz="2400" b="1" dirty="0">
                          <a:latin typeface="Times New Roman" panose="02020603050405020304" pitchFamily="18" charset="0"/>
                          <a:cs typeface="Times New Roman" panose="02020603050405020304" pitchFamily="18" charset="0"/>
                        </a:rPr>
                        <a:t>HTML</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Parser</a:t>
                      </a:r>
                      <a:endParaRPr lang="zh-CN" altLang="en-US" sz="2400" b="1" dirty="0">
                        <a:latin typeface="Times New Roman" panose="02020603050405020304" pitchFamily="18" charset="0"/>
                        <a:cs typeface="Times New Roman" panose="02020603050405020304" pitchFamily="18" charset="0"/>
                      </a:endParaRPr>
                    </a:p>
                  </a:txBody>
                  <a:tcPr/>
                </a:tc>
                <a:tc>
                  <a:txBody>
                    <a:bodyPr/>
                    <a:lstStyle/>
                    <a:p>
                      <a:r>
                        <a:rPr lang="en-US" altLang="zh-CN" sz="2400" i="1" dirty="0">
                          <a:latin typeface="Times New Roman" panose="02020603050405020304" pitchFamily="18" charset="0"/>
                          <a:cs typeface="Times New Roman" panose="02020603050405020304" pitchFamily="18" charset="0"/>
                        </a:rPr>
                        <a:t>Newspaper3K</a:t>
                      </a:r>
                      <a:endParaRPr lang="zh-CN" altLang="en-US" sz="2400"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7612118"/>
                  </a:ext>
                </a:extLst>
              </a:tr>
              <a:tr h="428579">
                <a:tc>
                  <a:txBody>
                    <a:bodyPr/>
                    <a:lstStyle/>
                    <a:p>
                      <a:r>
                        <a:rPr lang="en-US" altLang="zh-CN" sz="2400" b="1" dirty="0">
                          <a:latin typeface="Times New Roman" panose="02020603050405020304" pitchFamily="18" charset="0"/>
                          <a:cs typeface="Times New Roman" panose="02020603050405020304" pitchFamily="18" charset="0"/>
                        </a:rPr>
                        <a:t>Embedding</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Model</a:t>
                      </a:r>
                      <a:endParaRPr lang="zh-CN" altLang="en-US" sz="2400" b="1" dirty="0">
                        <a:latin typeface="Times New Roman" panose="02020603050405020304" pitchFamily="18" charset="0"/>
                        <a:cs typeface="Times New Roman" panose="02020603050405020304" pitchFamily="18" charset="0"/>
                      </a:endParaRPr>
                    </a:p>
                  </a:txBody>
                  <a:tcPr/>
                </a:tc>
                <a:tc>
                  <a:txBody>
                    <a:bodyPr/>
                    <a:lstStyle/>
                    <a:p>
                      <a:r>
                        <a:rPr lang="en-US" altLang="zh-CN" sz="2400" i="1" dirty="0">
                          <a:latin typeface="Times New Roman" panose="02020603050405020304" pitchFamily="18" charset="0"/>
                          <a:cs typeface="Times New Roman" panose="02020603050405020304" pitchFamily="18" charset="0"/>
                        </a:rPr>
                        <a:t>BAAI/bge-m3</a:t>
                      </a:r>
                      <a:endParaRPr lang="zh-CN" altLang="en-US" sz="2400"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36281671"/>
                  </a:ext>
                </a:extLst>
              </a:tr>
              <a:tr h="428579">
                <a:tc>
                  <a:txBody>
                    <a:bodyPr/>
                    <a:lstStyle/>
                    <a:p>
                      <a:r>
                        <a:rPr lang="en-US" altLang="zh-CN" sz="2400" b="1" dirty="0" err="1">
                          <a:latin typeface="Times New Roman" panose="02020603050405020304" pitchFamily="18" charset="0"/>
                          <a:cs typeface="Times New Roman" panose="02020603050405020304" pitchFamily="18" charset="0"/>
                        </a:rPr>
                        <a:t>Rerank</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Model</a:t>
                      </a:r>
                      <a:r>
                        <a:rPr lang="zh-CN" altLang="en-US" sz="2400" b="1" dirty="0">
                          <a:latin typeface="Times New Roman" panose="02020603050405020304" pitchFamily="18" charset="0"/>
                          <a:cs typeface="Times New Roman" panose="02020603050405020304" pitchFamily="18" charset="0"/>
                        </a:rPr>
                        <a:t> </a:t>
                      </a:r>
                    </a:p>
                  </a:txBody>
                  <a:tcPr/>
                </a:tc>
                <a:tc>
                  <a:txBody>
                    <a:bodyPr/>
                    <a:lstStyle/>
                    <a:p>
                      <a:r>
                        <a:rPr lang="en-US" altLang="zh-CN" sz="2400" i="1" dirty="0">
                          <a:latin typeface="Times New Roman" panose="02020603050405020304" pitchFamily="18" charset="0"/>
                          <a:cs typeface="Times New Roman" panose="02020603050405020304" pitchFamily="18" charset="0"/>
                        </a:rPr>
                        <a:t>BAAI/bge-m3-v2-reranker</a:t>
                      </a:r>
                      <a:endParaRPr lang="zh-CN" altLang="en-US" sz="2400"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52076626"/>
                  </a:ext>
                </a:extLst>
              </a:tr>
              <a:tr h="428579">
                <a:tc>
                  <a:txBody>
                    <a:bodyPr/>
                    <a:lstStyle/>
                    <a:p>
                      <a:r>
                        <a:rPr lang="en-US" altLang="zh-CN" sz="2400" b="1" dirty="0">
                          <a:latin typeface="Times New Roman" panose="02020603050405020304" pitchFamily="18" charset="0"/>
                          <a:cs typeface="Times New Roman" panose="02020603050405020304" pitchFamily="18" charset="0"/>
                        </a:rPr>
                        <a:t>LLM</a:t>
                      </a:r>
                      <a:r>
                        <a:rPr lang="zh-CN" altLang="en-US" sz="2400" b="1" dirty="0">
                          <a:latin typeface="Times New Roman" panose="02020603050405020304" pitchFamily="18" charset="0"/>
                          <a:cs typeface="Times New Roman" panose="02020603050405020304" pitchFamily="18" charset="0"/>
                        </a:rPr>
                        <a:t> </a:t>
                      </a:r>
                    </a:p>
                  </a:txBody>
                  <a:tcPr/>
                </a:tc>
                <a:tc>
                  <a:txBody>
                    <a:bodyPr/>
                    <a:lstStyle/>
                    <a:p>
                      <a:r>
                        <a:rPr lang="en-US" altLang="zh-CN" sz="2400" i="1" dirty="0">
                          <a:latin typeface="Times New Roman" panose="02020603050405020304" pitchFamily="18" charset="0"/>
                          <a:cs typeface="Times New Roman" panose="02020603050405020304" pitchFamily="18" charset="0"/>
                        </a:rPr>
                        <a:t>Llama3-70B-Instruct</a:t>
                      </a:r>
                      <a:r>
                        <a:rPr lang="zh-CN" altLang="en-US" sz="2400" i="1"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(GPTQ)</a:t>
                      </a:r>
                      <a:endParaRPr lang="zh-CN" altLang="en-US" sz="2400"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352356"/>
                  </a:ext>
                </a:extLst>
              </a:tr>
            </a:tbl>
          </a:graphicData>
        </a:graphic>
      </p:graphicFrame>
      <p:sp>
        <p:nvSpPr>
          <p:cNvPr id="11" name="文本框 10">
            <a:extLst>
              <a:ext uri="{FF2B5EF4-FFF2-40B4-BE49-F238E27FC236}">
                <a16:creationId xmlns:a16="http://schemas.microsoft.com/office/drawing/2014/main" id="{2A7C96C1-0861-4056-2811-4257CD499E3F}"/>
              </a:ext>
            </a:extLst>
          </p:cNvPr>
          <p:cNvSpPr txBox="1"/>
          <p:nvPr/>
        </p:nvSpPr>
        <p:spPr>
          <a:xfrm>
            <a:off x="789199" y="3793775"/>
            <a:ext cx="5087345" cy="1569660"/>
          </a:xfrm>
          <a:prstGeom prst="rect">
            <a:avLst/>
          </a:prstGeom>
          <a:noFill/>
        </p:spPr>
        <p:txBody>
          <a:bodyPr wrap="square" rtlCol="0">
            <a:spAutoFit/>
          </a:bodyPr>
          <a:lstStyle/>
          <a:p>
            <a:r>
              <a:rPr lang="en-US" altLang="zh-CN" sz="2400" b="1" dirty="0">
                <a:solidFill>
                  <a:schemeClr val="dk1"/>
                </a:solidFill>
                <a:latin typeface="Times New Roman" panose="02020603050405020304" pitchFamily="18" charset="0"/>
                <a:ea typeface="+mn-ea"/>
                <a:cs typeface="Times New Roman" panose="02020603050405020304" pitchFamily="18" charset="0"/>
              </a:rPr>
              <a:t>Task</a:t>
            </a:r>
            <a:r>
              <a:rPr lang="zh-CN" altLang="en-US" sz="2400" b="1" dirty="0">
                <a:solidFill>
                  <a:schemeClr val="dk1"/>
                </a:solidFill>
                <a:latin typeface="Times New Roman" panose="02020603050405020304" pitchFamily="18" charset="0"/>
                <a:ea typeface="+mn-ea"/>
                <a:cs typeface="Times New Roman" panose="02020603050405020304" pitchFamily="18" charset="0"/>
              </a:rPr>
              <a:t> </a:t>
            </a:r>
            <a:r>
              <a:rPr lang="en-US" altLang="zh-CN" sz="2400" b="1" dirty="0">
                <a:solidFill>
                  <a:schemeClr val="dk1"/>
                </a:solidFill>
                <a:latin typeface="Times New Roman" panose="02020603050405020304" pitchFamily="18" charset="0"/>
                <a:ea typeface="+mn-ea"/>
                <a:cs typeface="Times New Roman" panose="02020603050405020304" pitchFamily="18" charset="0"/>
              </a:rPr>
              <a:t>2:</a:t>
            </a:r>
          </a:p>
          <a:p>
            <a:r>
              <a:rPr lang="en-US" altLang="zh-CN" sz="2400" dirty="0">
                <a:solidFill>
                  <a:schemeClr val="dk1"/>
                </a:solidFill>
                <a:latin typeface="Times New Roman" panose="02020603050405020304" pitchFamily="18" charset="0"/>
                <a:ea typeface="+mn-ea"/>
                <a:cs typeface="Times New Roman" panose="02020603050405020304" pitchFamily="18" charset="0"/>
              </a:rPr>
              <a:t>Building on Task 1</a:t>
            </a:r>
            <a:r>
              <a:rPr lang="zh-CN" altLang="en-US" sz="2400" dirty="0">
                <a:solidFill>
                  <a:schemeClr val="dk1"/>
                </a:solidFill>
                <a:latin typeface="Times New Roman" panose="02020603050405020304" pitchFamily="18" charset="0"/>
                <a:ea typeface="+mn-ea"/>
                <a:cs typeface="Times New Roman" panose="02020603050405020304" pitchFamily="18" charset="0"/>
              </a:rPr>
              <a:t>，</a:t>
            </a:r>
            <a:r>
              <a:rPr lang="en-US" altLang="zh-CN" sz="2400" dirty="0">
                <a:solidFill>
                  <a:schemeClr val="dk1"/>
                </a:solidFill>
                <a:latin typeface="Times New Roman" panose="02020603050405020304" pitchFamily="18" charset="0"/>
                <a:ea typeface="+mn-ea"/>
                <a:cs typeface="Times New Roman" panose="02020603050405020304" pitchFamily="18" charset="0"/>
              </a:rPr>
              <a:t>we</a:t>
            </a:r>
            <a:r>
              <a:rPr lang="zh-CN" altLang="en-US" sz="2400" dirty="0">
                <a:solidFill>
                  <a:schemeClr val="dk1"/>
                </a:solidFill>
                <a:latin typeface="Times New Roman" panose="02020603050405020304" pitchFamily="18" charset="0"/>
                <a:ea typeface="+mn-ea"/>
                <a:cs typeface="Times New Roman" panose="02020603050405020304" pitchFamily="18" charset="0"/>
              </a:rPr>
              <a:t> </a:t>
            </a:r>
            <a:r>
              <a:rPr lang="en-US" altLang="zh-CN" sz="2400" dirty="0">
                <a:solidFill>
                  <a:srgbClr val="C00000"/>
                </a:solidFill>
                <a:latin typeface="Times New Roman" panose="02020603050405020304" pitchFamily="18" charset="0"/>
                <a:ea typeface="+mn-ea"/>
                <a:cs typeface="Times New Roman" panose="02020603050405020304" pitchFamily="18" charset="0"/>
              </a:rPr>
              <a:t>concatenate</a:t>
            </a:r>
            <a:r>
              <a:rPr lang="en-US" altLang="zh-CN" sz="2400" dirty="0">
                <a:solidFill>
                  <a:schemeClr val="dk1"/>
                </a:solidFill>
                <a:latin typeface="Times New Roman" panose="02020603050405020304" pitchFamily="18" charset="0"/>
                <a:ea typeface="+mn-ea"/>
                <a:cs typeface="Times New Roman" panose="02020603050405020304" pitchFamily="18" charset="0"/>
              </a:rPr>
              <a:t> the references retrieved from HTML with those retrieved from the Mock API.</a:t>
            </a:r>
          </a:p>
        </p:txBody>
      </p:sp>
      <p:sp>
        <p:nvSpPr>
          <p:cNvPr id="12" name="文本框 11">
            <a:extLst>
              <a:ext uri="{FF2B5EF4-FFF2-40B4-BE49-F238E27FC236}">
                <a16:creationId xmlns:a16="http://schemas.microsoft.com/office/drawing/2014/main" id="{5CE84206-29F9-8761-37D2-EED528B267BC}"/>
              </a:ext>
            </a:extLst>
          </p:cNvPr>
          <p:cNvSpPr txBox="1"/>
          <p:nvPr/>
        </p:nvSpPr>
        <p:spPr>
          <a:xfrm>
            <a:off x="6095999" y="3795719"/>
            <a:ext cx="5306802" cy="1938992"/>
          </a:xfrm>
          <a:prstGeom prst="rect">
            <a:avLst/>
          </a:prstGeom>
          <a:noFill/>
        </p:spPr>
        <p:txBody>
          <a:bodyPr wrap="square" rtlCol="0">
            <a:spAutoFit/>
          </a:bodyPr>
          <a:lstStyle/>
          <a:p>
            <a:r>
              <a:rPr lang="en-US" altLang="zh-CN" sz="2400" b="1" dirty="0">
                <a:solidFill>
                  <a:schemeClr val="dk1"/>
                </a:solidFill>
                <a:latin typeface="Times New Roman" panose="02020603050405020304" pitchFamily="18" charset="0"/>
                <a:ea typeface="+mn-ea"/>
                <a:cs typeface="Times New Roman" panose="02020603050405020304" pitchFamily="18" charset="0"/>
              </a:rPr>
              <a:t>Task</a:t>
            </a:r>
            <a:r>
              <a:rPr lang="zh-CN" altLang="en-US" sz="2400" b="1" dirty="0">
                <a:solidFill>
                  <a:schemeClr val="dk1"/>
                </a:solidFill>
                <a:latin typeface="Times New Roman" panose="02020603050405020304" pitchFamily="18" charset="0"/>
                <a:ea typeface="+mn-ea"/>
                <a:cs typeface="Times New Roman" panose="02020603050405020304" pitchFamily="18" charset="0"/>
              </a:rPr>
              <a:t> </a:t>
            </a:r>
            <a:r>
              <a:rPr lang="en-US" altLang="zh-CN" sz="2400" b="1" dirty="0">
                <a:solidFill>
                  <a:schemeClr val="dk1"/>
                </a:solidFill>
                <a:latin typeface="Times New Roman" panose="02020603050405020304" pitchFamily="18" charset="0"/>
                <a:ea typeface="+mn-ea"/>
                <a:cs typeface="Times New Roman" panose="02020603050405020304" pitchFamily="18" charset="0"/>
              </a:rPr>
              <a:t>3:</a:t>
            </a:r>
          </a:p>
          <a:p>
            <a:r>
              <a:rPr lang="en-US" altLang="zh-CN" sz="2400" dirty="0">
                <a:solidFill>
                  <a:schemeClr val="dk1"/>
                </a:solidFill>
                <a:latin typeface="Times New Roman" panose="02020603050405020304" pitchFamily="18" charset="0"/>
                <a:ea typeface="+mn-ea"/>
                <a:cs typeface="Times New Roman" panose="02020603050405020304" pitchFamily="18" charset="0"/>
              </a:rPr>
              <a:t>Building on Task 2, we first use </a:t>
            </a:r>
            <a:r>
              <a:rPr lang="en-US" altLang="zh-CN" sz="2400" b="1" dirty="0">
                <a:solidFill>
                  <a:schemeClr val="dk1"/>
                </a:solidFill>
                <a:latin typeface="Times New Roman" panose="02020603050405020304" pitchFamily="18" charset="0"/>
                <a:ea typeface="+mn-ea"/>
                <a:cs typeface="Times New Roman" panose="02020603050405020304" pitchFamily="18" charset="0"/>
              </a:rPr>
              <a:t>BM25</a:t>
            </a:r>
            <a:r>
              <a:rPr lang="en-US" altLang="zh-CN" sz="2400" dirty="0">
                <a:solidFill>
                  <a:schemeClr val="dk1"/>
                </a:solidFill>
                <a:latin typeface="Times New Roman" panose="02020603050405020304" pitchFamily="18" charset="0"/>
                <a:ea typeface="+mn-ea"/>
                <a:cs typeface="Times New Roman" panose="02020603050405020304" pitchFamily="18" charset="0"/>
              </a:rPr>
              <a:t> to select the </a:t>
            </a:r>
            <a:r>
              <a:rPr lang="en-US" altLang="zh-CN" sz="2400" b="1" dirty="0">
                <a:solidFill>
                  <a:schemeClr val="dk1"/>
                </a:solidFill>
                <a:latin typeface="Times New Roman" panose="02020603050405020304" pitchFamily="18" charset="0"/>
                <a:ea typeface="+mn-ea"/>
                <a:cs typeface="Times New Roman" panose="02020603050405020304" pitchFamily="18" charset="0"/>
              </a:rPr>
              <a:t>50</a:t>
            </a:r>
            <a:r>
              <a:rPr lang="en-US" altLang="zh-CN" sz="2400" dirty="0">
                <a:solidFill>
                  <a:schemeClr val="dk1"/>
                </a:solidFill>
                <a:latin typeface="Times New Roman" panose="02020603050405020304" pitchFamily="18" charset="0"/>
                <a:ea typeface="+mn-ea"/>
                <a:cs typeface="Times New Roman" panose="02020603050405020304" pitchFamily="18" charset="0"/>
              </a:rPr>
              <a:t> most relevant passages, and then apply </a:t>
            </a:r>
            <a:r>
              <a:rPr lang="en-US" altLang="zh-CN" sz="2400" b="1" dirty="0">
                <a:solidFill>
                  <a:schemeClr val="dk1"/>
                </a:solidFill>
                <a:latin typeface="Times New Roman" panose="02020603050405020304" pitchFamily="18" charset="0"/>
                <a:ea typeface="+mn-ea"/>
                <a:cs typeface="Times New Roman" panose="02020603050405020304" pitchFamily="18" charset="0"/>
              </a:rPr>
              <a:t>embedding</a:t>
            </a:r>
            <a:r>
              <a:rPr lang="zh-CN" altLang="en-US" sz="2400" b="1" dirty="0">
                <a:solidFill>
                  <a:schemeClr val="dk1"/>
                </a:solidFill>
                <a:latin typeface="Times New Roman" panose="02020603050405020304" pitchFamily="18" charset="0"/>
                <a:ea typeface="+mn-ea"/>
                <a:cs typeface="Times New Roman" panose="02020603050405020304" pitchFamily="18" charset="0"/>
              </a:rPr>
              <a:t> </a:t>
            </a:r>
            <a:r>
              <a:rPr lang="en-US" altLang="zh-CN" sz="2400" b="1" dirty="0">
                <a:solidFill>
                  <a:schemeClr val="dk1"/>
                </a:solidFill>
                <a:latin typeface="Times New Roman" panose="02020603050405020304" pitchFamily="18" charset="0"/>
                <a:ea typeface="+mn-ea"/>
                <a:cs typeface="Times New Roman" panose="02020603050405020304" pitchFamily="18" charset="0"/>
              </a:rPr>
              <a:t>model </a:t>
            </a:r>
            <a:r>
              <a:rPr lang="en-US" altLang="zh-CN" sz="2400" dirty="0">
                <a:solidFill>
                  <a:schemeClr val="dk1"/>
                </a:solidFill>
                <a:latin typeface="Times New Roman" panose="02020603050405020304" pitchFamily="18" charset="0"/>
                <a:ea typeface="+mn-ea"/>
                <a:cs typeface="Times New Roman" panose="02020603050405020304" pitchFamily="18" charset="0"/>
              </a:rPr>
              <a:t>to narrow it down to the </a:t>
            </a:r>
            <a:r>
              <a:rPr lang="en-US" altLang="zh-CN" sz="2400" b="1" dirty="0">
                <a:solidFill>
                  <a:schemeClr val="dk1"/>
                </a:solidFill>
                <a:latin typeface="Times New Roman" panose="02020603050405020304" pitchFamily="18" charset="0"/>
                <a:ea typeface="+mn-ea"/>
                <a:cs typeface="Times New Roman" panose="02020603050405020304" pitchFamily="18" charset="0"/>
              </a:rPr>
              <a:t>5</a:t>
            </a:r>
            <a:r>
              <a:rPr lang="en-US" altLang="zh-CN" sz="2400" dirty="0">
                <a:solidFill>
                  <a:schemeClr val="dk1"/>
                </a:solidFill>
                <a:latin typeface="Times New Roman" panose="02020603050405020304" pitchFamily="18" charset="0"/>
                <a:ea typeface="+mn-ea"/>
                <a:cs typeface="Times New Roman" panose="02020603050405020304" pitchFamily="18" charset="0"/>
              </a:rPr>
              <a:t> most relevant ones.</a:t>
            </a:r>
          </a:p>
        </p:txBody>
      </p:sp>
      <p:sp>
        <p:nvSpPr>
          <p:cNvPr id="3" name="圆角矩形 2">
            <a:extLst>
              <a:ext uri="{FF2B5EF4-FFF2-40B4-BE49-F238E27FC236}">
                <a16:creationId xmlns:a16="http://schemas.microsoft.com/office/drawing/2014/main" id="{C744738A-F663-518F-429D-7D101DCCF6CC}"/>
              </a:ext>
            </a:extLst>
          </p:cNvPr>
          <p:cNvSpPr/>
          <p:nvPr/>
        </p:nvSpPr>
        <p:spPr>
          <a:xfrm>
            <a:off x="4719708" y="1047638"/>
            <a:ext cx="2717411" cy="431999"/>
          </a:xfrm>
          <a:prstGeom prst="roundRect">
            <a:avLst>
              <a:gd name="adj" fmla="val 16761"/>
            </a:avLst>
          </a:prstGeom>
          <a:solidFill>
            <a:srgbClr val="C9D9E7"/>
          </a:solidFill>
          <a:ln w="19050">
            <a:no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sz="1600" b="1" dirty="0">
                <a:solidFill>
                  <a:schemeClr val="tx1"/>
                </a:solidFill>
              </a:rPr>
              <a:t>Experimental</a:t>
            </a:r>
            <a:r>
              <a:rPr kumimoji="1" lang="zh-CN" altLang="en-US" sz="1600" b="1" dirty="0">
                <a:solidFill>
                  <a:schemeClr val="tx1"/>
                </a:solidFill>
              </a:rPr>
              <a:t> </a:t>
            </a:r>
            <a:r>
              <a:rPr kumimoji="1" lang="en-US" altLang="zh-CN" sz="1600" b="1" dirty="0">
                <a:solidFill>
                  <a:schemeClr val="tx1"/>
                </a:solidFill>
              </a:rPr>
              <a:t>Settings</a:t>
            </a:r>
            <a:endParaRPr kumimoji="1" lang="zh-CN" altLang="en-US" sz="1600" b="1" dirty="0">
              <a:solidFill>
                <a:schemeClr val="tx1"/>
              </a:solidFill>
            </a:endParaRPr>
          </a:p>
        </p:txBody>
      </p:sp>
    </p:spTree>
    <p:extLst>
      <p:ext uri="{BB962C8B-B14F-4D97-AF65-F5344CB8AC3E}">
        <p14:creationId xmlns:p14="http://schemas.microsoft.com/office/powerpoint/2010/main" val="3894926891"/>
      </p:ext>
    </p:extLst>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36648</TotalTime>
  <Words>2354</Words>
  <Application>Microsoft Macintosh PowerPoint</Application>
  <PresentationFormat>宽屏</PresentationFormat>
  <Paragraphs>219</Paragraphs>
  <Slides>15</Slides>
  <Notes>15</Notes>
  <HiddenSlides>2</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-apple-system</vt:lpstr>
      <vt:lpstr>DengXian</vt:lpstr>
      <vt:lpstr>DengXian Light</vt:lpstr>
      <vt:lpstr>Microsoft YaHei</vt:lpstr>
      <vt:lpstr>Microsoft YaHei</vt:lpstr>
      <vt:lpstr>ADLaM Display</vt:lpstr>
      <vt:lpstr>Arial</vt:lpstr>
      <vt:lpstr>Noto Sans</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欧阳杰</dc:creator>
  <cp:lastModifiedBy>Mingyue Cheng</cp:lastModifiedBy>
  <cp:revision>948</cp:revision>
  <dcterms:modified xsi:type="dcterms:W3CDTF">2024-08-27T07:48:42Z</dcterms:modified>
</cp:coreProperties>
</file>