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095db3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22095db35a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633a04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2f633a0451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095db35a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095db35a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095db35a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095db35a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633a045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f633a0451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>
            <p:ph idx="2" type="pic"/>
          </p:nvPr>
        </p:nvSpPr>
        <p:spPr>
          <a:xfrm>
            <a:off x="5132420" y="1107281"/>
            <a:ext cx="2686050" cy="29290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>
            <p:ph idx="2" type="pic"/>
          </p:nvPr>
        </p:nvSpPr>
        <p:spPr>
          <a:xfrm>
            <a:off x="6118777" y="0"/>
            <a:ext cx="2611575" cy="34951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" name="Google Shape;29;p12"/>
          <p:cNvSpPr/>
          <p:nvPr>
            <p:ph idx="3" type="pic"/>
          </p:nvPr>
        </p:nvSpPr>
        <p:spPr>
          <a:xfrm>
            <a:off x="3507106" y="0"/>
            <a:ext cx="2611575" cy="34951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>
            <p:ph idx="2" type="pic"/>
          </p:nvPr>
        </p:nvSpPr>
        <p:spPr>
          <a:xfrm>
            <a:off x="2913970" y="0"/>
            <a:ext cx="322897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>
            <p:ph idx="2" type="pic"/>
          </p:nvPr>
        </p:nvSpPr>
        <p:spPr>
          <a:xfrm>
            <a:off x="0" y="1181100"/>
            <a:ext cx="5300775" cy="27812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>
            <p:ph idx="2" type="pic"/>
          </p:nvPr>
        </p:nvSpPr>
        <p:spPr>
          <a:xfrm>
            <a:off x="789895" y="1000125"/>
            <a:ext cx="2486025" cy="31432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>
            <p:ph idx="2" type="pic"/>
          </p:nvPr>
        </p:nvSpPr>
        <p:spPr>
          <a:xfrm>
            <a:off x="3364706" y="1171575"/>
            <a:ext cx="2414700" cy="2800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>
            <p:ph idx="2" type="pic"/>
          </p:nvPr>
        </p:nvSpPr>
        <p:spPr>
          <a:xfrm>
            <a:off x="2801442" y="2571750"/>
            <a:ext cx="1770525" cy="18742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2" name="Google Shape;42;p18"/>
          <p:cNvSpPr/>
          <p:nvPr>
            <p:ph idx="3" type="pic"/>
          </p:nvPr>
        </p:nvSpPr>
        <p:spPr>
          <a:xfrm>
            <a:off x="4572000" y="697595"/>
            <a:ext cx="1770525" cy="18742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>
            <p:ph idx="2" type="pic"/>
          </p:nvPr>
        </p:nvSpPr>
        <p:spPr>
          <a:xfrm>
            <a:off x="2918650" y="0"/>
            <a:ext cx="4000500" cy="24574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/>
          <p:nvPr>
            <p:ph idx="2" type="pic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7" name="Google Shape;47;p20"/>
          <p:cNvSpPr/>
          <p:nvPr>
            <p:ph idx="3" type="pic"/>
          </p:nvPr>
        </p:nvSpPr>
        <p:spPr>
          <a:xfrm>
            <a:off x="4572000" y="0"/>
            <a:ext cx="4572000" cy="2571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/>
          <p:nvPr>
            <p:ph idx="2" type="pic"/>
          </p:nvPr>
        </p:nvSpPr>
        <p:spPr>
          <a:xfrm>
            <a:off x="4157663" y="0"/>
            <a:ext cx="4986450" cy="34719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>
            <p:ph idx="2" type="pic"/>
          </p:nvPr>
        </p:nvSpPr>
        <p:spPr>
          <a:xfrm>
            <a:off x="2065643" y="0"/>
            <a:ext cx="3829500" cy="2571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" name="Google Shape;50;p21"/>
          <p:cNvSpPr/>
          <p:nvPr>
            <p:ph idx="3" type="pic"/>
          </p:nvPr>
        </p:nvSpPr>
        <p:spPr>
          <a:xfrm>
            <a:off x="2065643" y="2571750"/>
            <a:ext cx="1983150" cy="2571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>
            <p:ph idx="2" type="pic"/>
          </p:nvPr>
        </p:nvSpPr>
        <p:spPr>
          <a:xfrm>
            <a:off x="0" y="532086"/>
            <a:ext cx="1763550" cy="20396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" name="Google Shape;53;p22"/>
          <p:cNvSpPr/>
          <p:nvPr>
            <p:ph idx="3" type="pic"/>
          </p:nvPr>
        </p:nvSpPr>
        <p:spPr>
          <a:xfrm>
            <a:off x="0" y="2571750"/>
            <a:ext cx="1763550" cy="20396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" name="Google Shape;54;p22"/>
          <p:cNvSpPr/>
          <p:nvPr>
            <p:ph idx="4" type="pic"/>
          </p:nvPr>
        </p:nvSpPr>
        <p:spPr>
          <a:xfrm>
            <a:off x="4408715" y="532086"/>
            <a:ext cx="1763550" cy="20396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" name="Google Shape;55;p22"/>
          <p:cNvSpPr/>
          <p:nvPr>
            <p:ph idx="5" type="pic"/>
          </p:nvPr>
        </p:nvSpPr>
        <p:spPr>
          <a:xfrm>
            <a:off x="4408715" y="2571750"/>
            <a:ext cx="1763550" cy="20396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>
            <p:ph idx="2" type="pic"/>
          </p:nvPr>
        </p:nvSpPr>
        <p:spPr>
          <a:xfrm flipH="1">
            <a:off x="3679144" y="1706903"/>
            <a:ext cx="1785825" cy="176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8" name="Google Shape;58;p23"/>
          <p:cNvSpPr/>
          <p:nvPr>
            <p:ph idx="3" type="pic"/>
          </p:nvPr>
        </p:nvSpPr>
        <p:spPr>
          <a:xfrm>
            <a:off x="1516062" y="824422"/>
            <a:ext cx="1786050" cy="176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9" name="Google Shape;59;p23"/>
          <p:cNvSpPr/>
          <p:nvPr>
            <p:ph idx="4" type="pic"/>
          </p:nvPr>
        </p:nvSpPr>
        <p:spPr>
          <a:xfrm flipH="1">
            <a:off x="5842113" y="2589382"/>
            <a:ext cx="1785825" cy="176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/>
          <p:nvPr>
            <p:ph idx="2" type="pic"/>
          </p:nvPr>
        </p:nvSpPr>
        <p:spPr>
          <a:xfrm>
            <a:off x="0" y="0"/>
            <a:ext cx="4639275" cy="2571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2" name="Google Shape;62;p24"/>
          <p:cNvSpPr/>
          <p:nvPr>
            <p:ph idx="3" type="pic"/>
          </p:nvPr>
        </p:nvSpPr>
        <p:spPr>
          <a:xfrm>
            <a:off x="0" y="2571750"/>
            <a:ext cx="2319525" cy="2571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3" name="Google Shape;63;p24"/>
          <p:cNvSpPr/>
          <p:nvPr>
            <p:ph idx="4" type="pic"/>
          </p:nvPr>
        </p:nvSpPr>
        <p:spPr>
          <a:xfrm>
            <a:off x="2319618" y="2571750"/>
            <a:ext cx="2319525" cy="2571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/>
          <p:nvPr>
            <p:ph idx="2" type="pic"/>
          </p:nvPr>
        </p:nvSpPr>
        <p:spPr>
          <a:xfrm>
            <a:off x="0" y="0"/>
            <a:ext cx="2571750" cy="28433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25"/>
          <p:cNvSpPr/>
          <p:nvPr>
            <p:ph idx="3" type="pic"/>
          </p:nvPr>
        </p:nvSpPr>
        <p:spPr>
          <a:xfrm>
            <a:off x="2571750" y="0"/>
            <a:ext cx="2571750" cy="28433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" name="Google Shape;67;p25"/>
          <p:cNvSpPr/>
          <p:nvPr>
            <p:ph idx="4" type="pic"/>
          </p:nvPr>
        </p:nvSpPr>
        <p:spPr>
          <a:xfrm>
            <a:off x="5143500" y="2843213"/>
            <a:ext cx="2571750" cy="23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8" name="Google Shape;68;p25"/>
          <p:cNvSpPr/>
          <p:nvPr>
            <p:ph idx="5" type="pic"/>
          </p:nvPr>
        </p:nvSpPr>
        <p:spPr>
          <a:xfrm>
            <a:off x="7715250" y="2843213"/>
            <a:ext cx="1428750" cy="23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>
            <p:ph idx="2" type="pic"/>
          </p:nvPr>
        </p:nvSpPr>
        <p:spPr>
          <a:xfrm>
            <a:off x="885825" y="188"/>
            <a:ext cx="3386250" cy="2622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1" name="Google Shape;71;p26"/>
          <p:cNvSpPr/>
          <p:nvPr>
            <p:ph idx="3" type="pic"/>
          </p:nvPr>
        </p:nvSpPr>
        <p:spPr>
          <a:xfrm>
            <a:off x="2500313" y="2650331"/>
            <a:ext cx="1771650" cy="24932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2" name="Google Shape;72;p26"/>
          <p:cNvSpPr/>
          <p:nvPr>
            <p:ph idx="4" type="pic"/>
          </p:nvPr>
        </p:nvSpPr>
        <p:spPr>
          <a:xfrm>
            <a:off x="4271963" y="2650331"/>
            <a:ext cx="3534075" cy="24932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/>
          <p:nvPr>
            <p:ph idx="2" type="pic"/>
          </p:nvPr>
        </p:nvSpPr>
        <p:spPr>
          <a:xfrm>
            <a:off x="6472238" y="671513"/>
            <a:ext cx="1900350" cy="1900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5" name="Google Shape;75;p27"/>
          <p:cNvSpPr/>
          <p:nvPr>
            <p:ph idx="3" type="pic"/>
          </p:nvPr>
        </p:nvSpPr>
        <p:spPr>
          <a:xfrm>
            <a:off x="4572000" y="671513"/>
            <a:ext cx="1900350" cy="1900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6" name="Google Shape;76;p27"/>
          <p:cNvSpPr/>
          <p:nvPr>
            <p:ph idx="4" type="pic"/>
          </p:nvPr>
        </p:nvSpPr>
        <p:spPr>
          <a:xfrm>
            <a:off x="4572000" y="2571750"/>
            <a:ext cx="1900350" cy="1900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7" name="Google Shape;77;p27"/>
          <p:cNvSpPr/>
          <p:nvPr>
            <p:ph idx="5" type="pic"/>
          </p:nvPr>
        </p:nvSpPr>
        <p:spPr>
          <a:xfrm>
            <a:off x="6472238" y="2571750"/>
            <a:ext cx="1900350" cy="1900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/>
          <p:nvPr>
            <p:ph idx="2" type="pic"/>
          </p:nvPr>
        </p:nvSpPr>
        <p:spPr>
          <a:xfrm>
            <a:off x="1425752" y="1532124"/>
            <a:ext cx="1176525" cy="21255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0" name="Google Shape;80;p28"/>
          <p:cNvSpPr/>
          <p:nvPr>
            <p:ph idx="3" type="pic"/>
          </p:nvPr>
        </p:nvSpPr>
        <p:spPr>
          <a:xfrm>
            <a:off x="3021287" y="1532124"/>
            <a:ext cx="1176525" cy="21255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>
            <p:ph idx="2" type="pic"/>
          </p:nvPr>
        </p:nvSpPr>
        <p:spPr>
          <a:xfrm>
            <a:off x="956845" y="1675418"/>
            <a:ext cx="2992725" cy="18906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5" name="Google Shape;85;p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3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>
            <p:ph idx="2" type="pic"/>
          </p:nvPr>
        </p:nvSpPr>
        <p:spPr>
          <a:xfrm>
            <a:off x="1071632" y="835429"/>
            <a:ext cx="2315475" cy="3472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3" name="Google Shape;103;p3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3" name="Google Shape;113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2" name="Google Shape;122;p3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3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4" name="Google Shape;134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3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4" name="Google Shape;144;p3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4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4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>
            <p:ph idx="2" type="pic"/>
          </p:nvPr>
        </p:nvSpPr>
        <p:spPr>
          <a:xfrm>
            <a:off x="6169979" y="670084"/>
            <a:ext cx="2377350" cy="32719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" name="Google Shape;13;p5"/>
          <p:cNvSpPr/>
          <p:nvPr>
            <p:ph idx="3" type="pic"/>
          </p:nvPr>
        </p:nvSpPr>
        <p:spPr>
          <a:xfrm>
            <a:off x="0" y="2306002"/>
            <a:ext cx="2061675" cy="2837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4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3" name="Google Shape;163;p4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4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4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4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8" name="Google Shape;178;p4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>
            <p:ph idx="2" type="pic"/>
          </p:nvPr>
        </p:nvSpPr>
        <p:spPr>
          <a:xfrm>
            <a:off x="1" y="765809"/>
            <a:ext cx="2919375" cy="36119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/>
          <p:nvPr>
            <p:ph idx="2" type="pic"/>
          </p:nvPr>
        </p:nvSpPr>
        <p:spPr>
          <a:xfrm>
            <a:off x="3414310" y="0"/>
            <a:ext cx="231547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>
            <p:ph idx="2" type="pic"/>
          </p:nvPr>
        </p:nvSpPr>
        <p:spPr>
          <a:xfrm>
            <a:off x="1193266" y="1492026"/>
            <a:ext cx="1724850" cy="22866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>
            <p:ph idx="2" type="pic"/>
          </p:nvPr>
        </p:nvSpPr>
        <p:spPr>
          <a:xfrm>
            <a:off x="1072371" y="1590339"/>
            <a:ext cx="2670075" cy="1513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>
            <p:ph idx="2" type="pic"/>
          </p:nvPr>
        </p:nvSpPr>
        <p:spPr>
          <a:xfrm>
            <a:off x="969733" y="1534383"/>
            <a:ext cx="2374200" cy="13619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" name="Google Shape;24;p10"/>
          <p:cNvSpPr/>
          <p:nvPr>
            <p:ph idx="3" type="pic"/>
          </p:nvPr>
        </p:nvSpPr>
        <p:spPr>
          <a:xfrm>
            <a:off x="2735599" y="2437840"/>
            <a:ext cx="2154150" cy="13610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Google Shape;100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/>
        </p:nvSpPr>
        <p:spPr>
          <a:xfrm>
            <a:off x="860360" y="1971458"/>
            <a:ext cx="385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" sz="3500">
                <a:solidFill>
                  <a:srgbClr val="2C3D8F"/>
                </a:solidFill>
              </a:rPr>
              <a:t>CLOSING</a:t>
            </a:r>
            <a:endParaRPr b="0" i="0" sz="1500" u="none" cap="none" strike="noStrike">
              <a:solidFill>
                <a:srgbClr val="2C3D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45"/>
          <p:cNvCxnSpPr/>
          <p:nvPr/>
        </p:nvCxnSpPr>
        <p:spPr>
          <a:xfrm>
            <a:off x="4968551" y="2271602"/>
            <a:ext cx="1861500" cy="0"/>
          </a:xfrm>
          <a:prstGeom prst="straightConnector1">
            <a:avLst/>
          </a:prstGeom>
          <a:noFill/>
          <a:ln cap="flat" cmpd="sng" w="38100">
            <a:solidFill>
              <a:srgbClr val="054F9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45"/>
          <p:cNvPicPr preferRelativeResize="0"/>
          <p:nvPr/>
        </p:nvPicPr>
        <p:blipFill rotWithShape="1">
          <a:blip r:embed="rId3">
            <a:alphaModFix/>
          </a:blip>
          <a:srcRect b="39175" l="0" r="0" t="71677"/>
          <a:stretch/>
        </p:blipFill>
        <p:spPr>
          <a:xfrm flipH="1" rot="-5400000">
            <a:off x="6382810" y="2370834"/>
            <a:ext cx="5134085" cy="3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5"/>
          <p:cNvPicPr preferRelativeResize="0"/>
          <p:nvPr/>
        </p:nvPicPr>
        <p:blipFill rotWithShape="1">
          <a:blip r:embed="rId3">
            <a:alphaModFix/>
          </a:blip>
          <a:srcRect b="37304" l="0" r="0" t="71678"/>
          <a:stretch/>
        </p:blipFill>
        <p:spPr>
          <a:xfrm flipH="1" rot="-5400000">
            <a:off x="6406164" y="2404630"/>
            <a:ext cx="5134085" cy="3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81749"/>
            <a:ext cx="9143997" cy="20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6"/>
          <p:cNvPicPr preferRelativeResize="0"/>
          <p:nvPr/>
        </p:nvPicPr>
        <p:blipFill rotWithShape="1">
          <a:blip r:embed="rId3">
            <a:alphaModFix/>
          </a:blip>
          <a:srcRect b="19404" l="59196" r="2316" t="14862"/>
          <a:stretch/>
        </p:blipFill>
        <p:spPr>
          <a:xfrm>
            <a:off x="0" y="4674000"/>
            <a:ext cx="1219148" cy="4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6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2C3D8F"/>
                </a:solidFill>
              </a:rPr>
              <a:t>Workshop Recap</a:t>
            </a:r>
            <a:endParaRPr i="1" sz="2800">
              <a:solidFill>
                <a:srgbClr val="2C3D8F"/>
              </a:solidFill>
            </a:endParaRPr>
          </a:p>
        </p:txBody>
      </p:sp>
      <p:sp>
        <p:nvSpPr>
          <p:cNvPr id="194" name="Google Shape;194;p46"/>
          <p:cNvSpPr txBox="1"/>
          <p:nvPr/>
        </p:nvSpPr>
        <p:spPr>
          <a:xfrm>
            <a:off x="323850" y="1146700"/>
            <a:ext cx="84201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Opening talk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 </a:t>
            </a:r>
            <a:r>
              <a:rPr lang="en" sz="1600"/>
              <a:t>Keynotes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 Winning team talks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Poster session: 16:00-16:30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46"/>
          <p:cNvSpPr txBox="1"/>
          <p:nvPr/>
        </p:nvSpPr>
        <p:spPr>
          <a:xfrm>
            <a:off x="1331675" y="4708650"/>
            <a:ext cx="506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Website: https://kddcup24.github.io/pages/keynotes.html</a:t>
            </a:r>
            <a:endParaRPr sz="1200"/>
          </a:p>
        </p:txBody>
      </p:sp>
      <p:pic>
        <p:nvPicPr>
          <p:cNvPr id="196" name="Google Shape;1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921" y="2400586"/>
            <a:ext cx="1097850" cy="110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6"/>
          <p:cNvPicPr preferRelativeResize="0"/>
          <p:nvPr/>
        </p:nvPicPr>
        <p:blipFill rotWithShape="1">
          <a:blip r:embed="rId5">
            <a:alphaModFix/>
          </a:blip>
          <a:srcRect b="0" l="2324" r="2008" t="1642"/>
          <a:stretch/>
        </p:blipFill>
        <p:spPr>
          <a:xfrm>
            <a:off x="4577625" y="2398080"/>
            <a:ext cx="1118721" cy="1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6"/>
          <p:cNvPicPr preferRelativeResize="0"/>
          <p:nvPr/>
        </p:nvPicPr>
        <p:blipFill rotWithShape="1">
          <a:blip r:embed="rId6">
            <a:alphaModFix/>
          </a:blip>
          <a:srcRect b="0" l="1824" r="1641" t="0"/>
          <a:stretch/>
        </p:blipFill>
        <p:spPr>
          <a:xfrm>
            <a:off x="3479775" y="2401194"/>
            <a:ext cx="1097850" cy="110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4275" y="1194150"/>
            <a:ext cx="109785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6"/>
          <p:cNvPicPr preferRelativeResize="0"/>
          <p:nvPr/>
        </p:nvPicPr>
        <p:blipFill rotWithShape="1">
          <a:blip r:embed="rId8">
            <a:alphaModFix/>
          </a:blip>
          <a:srcRect b="3984" l="0" r="0" t="0"/>
          <a:stretch/>
        </p:blipFill>
        <p:spPr>
          <a:xfrm>
            <a:off x="3414675" y="1194150"/>
            <a:ext cx="1065285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1000" y="968825"/>
            <a:ext cx="8385725" cy="40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7"/>
          <p:cNvSpPr txBox="1"/>
          <p:nvPr>
            <p:ph type="ctrTitle"/>
          </p:nvPr>
        </p:nvSpPr>
        <p:spPr>
          <a:xfrm>
            <a:off x="277150" y="433825"/>
            <a:ext cx="8586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FF00"/>
                </a:solidFill>
              </a:rPr>
              <a:t>Where Are We in the RAG Journey?</a:t>
            </a:r>
            <a:endParaRPr b="1" i="1" sz="3000">
              <a:solidFill>
                <a:srgbClr val="FFFF00"/>
              </a:solidFill>
            </a:endParaRPr>
          </a:p>
        </p:txBody>
      </p:sp>
      <p:cxnSp>
        <p:nvCxnSpPr>
          <p:cNvPr id="207" name="Google Shape;207;p47"/>
          <p:cNvCxnSpPr/>
          <p:nvPr/>
        </p:nvCxnSpPr>
        <p:spPr>
          <a:xfrm flipH="1">
            <a:off x="4702175" y="2240129"/>
            <a:ext cx="15000" cy="16023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47"/>
          <p:cNvSpPr txBox="1"/>
          <p:nvPr/>
        </p:nvSpPr>
        <p:spPr>
          <a:xfrm>
            <a:off x="3793325" y="1198933"/>
            <a:ext cx="1847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SOTA Industry RAG </a:t>
            </a:r>
            <a:r>
              <a:rPr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r>
              <a:rPr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*Manual Eval</a:t>
            </a:r>
            <a:endParaRPr b="1" sz="10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*Diff retrieval pool</a:t>
            </a:r>
            <a:endParaRPr b="1" sz="10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47"/>
          <p:cNvCxnSpPr/>
          <p:nvPr/>
        </p:nvCxnSpPr>
        <p:spPr>
          <a:xfrm>
            <a:off x="2035175" y="2987892"/>
            <a:ext cx="0" cy="13473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47"/>
          <p:cNvCxnSpPr/>
          <p:nvPr/>
        </p:nvCxnSpPr>
        <p:spPr>
          <a:xfrm>
            <a:off x="2644775" y="2165650"/>
            <a:ext cx="0" cy="21240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47"/>
          <p:cNvSpPr txBox="1"/>
          <p:nvPr/>
        </p:nvSpPr>
        <p:spPr>
          <a:xfrm>
            <a:off x="1659724" y="1460667"/>
            <a:ext cx="184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Straightforward RAG </a:t>
            </a:r>
            <a:r>
              <a:rPr i="1"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1"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9-14%</a:t>
            </a:r>
            <a:r>
              <a:rPr i="1"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6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47"/>
          <p:cNvSpPr txBox="1"/>
          <p:nvPr/>
        </p:nvSpPr>
        <p:spPr>
          <a:xfrm>
            <a:off x="1050124" y="2345474"/>
            <a:ext cx="184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LLM-0nly </a:t>
            </a:r>
            <a:endParaRPr i="1"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1"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3-20%</a:t>
            </a:r>
            <a:r>
              <a:rPr i="1"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6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47"/>
          <p:cNvCxnSpPr/>
          <p:nvPr/>
        </p:nvCxnSpPr>
        <p:spPr>
          <a:xfrm>
            <a:off x="3711575" y="2755865"/>
            <a:ext cx="0" cy="13473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47"/>
          <p:cNvSpPr txBox="1"/>
          <p:nvPr/>
        </p:nvSpPr>
        <p:spPr>
          <a:xfrm>
            <a:off x="2802724" y="1977386"/>
            <a:ext cx="1847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CRAG KDD </a:t>
            </a:r>
            <a:br>
              <a:rPr i="1"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Cups </a:t>
            </a:r>
            <a:r>
              <a:rPr i="1"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1"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36%</a:t>
            </a:r>
            <a:r>
              <a:rPr i="1" lang="en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6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*Manual Eval*</a:t>
            </a:r>
            <a:endParaRPr i="1" sz="10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7"/>
          <p:cNvSpPr txBox="1"/>
          <p:nvPr/>
        </p:nvSpPr>
        <p:spPr>
          <a:xfrm rot="-1205741">
            <a:off x="3760660" y="3359926"/>
            <a:ext cx="5152376" cy="5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Truthfulness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7"/>
          <p:cNvSpPr/>
          <p:nvPr/>
        </p:nvSpPr>
        <p:spPr>
          <a:xfrm>
            <a:off x="5748914" y="3533550"/>
            <a:ext cx="3285000" cy="1428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We call for continued efforts to leverage CRAG to improve RAG solutions!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8"/>
          <p:cNvSpPr txBox="1"/>
          <p:nvPr>
            <p:ph type="ctrTitle"/>
          </p:nvPr>
        </p:nvSpPr>
        <p:spPr>
          <a:xfrm>
            <a:off x="277150" y="433825"/>
            <a:ext cx="8586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FF00"/>
                </a:solidFill>
              </a:rPr>
              <a:t>What Are Next Steps for CRAG?</a:t>
            </a:r>
            <a:endParaRPr b="1" i="1" sz="3000">
              <a:solidFill>
                <a:srgbClr val="FFFF00"/>
              </a:solidFill>
            </a:endParaRPr>
          </a:p>
        </p:txBody>
      </p:sp>
      <p:sp>
        <p:nvSpPr>
          <p:cNvPr id="222" name="Google Shape;222;p48"/>
          <p:cNvSpPr/>
          <p:nvPr/>
        </p:nvSpPr>
        <p:spPr>
          <a:xfrm>
            <a:off x="1115800" y="4102450"/>
            <a:ext cx="7061100" cy="77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We ask for your continued attention to CRAG 2.0!</a:t>
            </a:r>
            <a:endParaRPr sz="1800"/>
          </a:p>
        </p:txBody>
      </p:sp>
      <p:sp>
        <p:nvSpPr>
          <p:cNvPr id="223" name="Google Shape;223;p48"/>
          <p:cNvSpPr txBox="1"/>
          <p:nvPr/>
        </p:nvSpPr>
        <p:spPr>
          <a:xfrm>
            <a:off x="3776950" y="2860258"/>
            <a:ext cx="18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RAG</a:t>
            </a:r>
            <a:endParaRPr b="1" sz="10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4" name="Google Shape;224;p48"/>
          <p:cNvGrpSpPr/>
          <p:nvPr/>
        </p:nvGrpSpPr>
        <p:grpSpPr>
          <a:xfrm>
            <a:off x="4379725" y="2832300"/>
            <a:ext cx="3454725" cy="489658"/>
            <a:chOff x="4379725" y="2832300"/>
            <a:chExt cx="3454725" cy="489658"/>
          </a:xfrm>
        </p:grpSpPr>
        <p:cxnSp>
          <p:nvCxnSpPr>
            <p:cNvPr id="225" name="Google Shape;225;p48"/>
            <p:cNvCxnSpPr/>
            <p:nvPr/>
          </p:nvCxnSpPr>
          <p:spPr>
            <a:xfrm>
              <a:off x="4379725" y="2832300"/>
              <a:ext cx="2678700" cy="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" name="Google Shape;226;p48"/>
            <p:cNvSpPr txBox="1"/>
            <p:nvPr/>
          </p:nvSpPr>
          <p:spPr>
            <a:xfrm>
              <a:off x="5986750" y="2860258"/>
              <a:ext cx="184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  <a:latin typeface="Roboto"/>
                  <a:ea typeface="Roboto"/>
                  <a:cs typeface="Roboto"/>
                  <a:sym typeface="Roboto"/>
                </a:rPr>
                <a:t>Multi-turn</a:t>
              </a:r>
              <a:endParaRPr b="1" sz="1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48"/>
          <p:cNvGrpSpPr/>
          <p:nvPr/>
        </p:nvGrpSpPr>
        <p:grpSpPr>
          <a:xfrm>
            <a:off x="3138675" y="2825300"/>
            <a:ext cx="2069450" cy="1117758"/>
            <a:chOff x="3138675" y="2825300"/>
            <a:chExt cx="2069450" cy="1117758"/>
          </a:xfrm>
        </p:grpSpPr>
        <p:cxnSp>
          <p:nvCxnSpPr>
            <p:cNvPr id="228" name="Google Shape;228;p48"/>
            <p:cNvCxnSpPr/>
            <p:nvPr/>
          </p:nvCxnSpPr>
          <p:spPr>
            <a:xfrm flipH="1">
              <a:off x="3138675" y="2825300"/>
              <a:ext cx="1262100" cy="11151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" name="Google Shape;229;p48"/>
            <p:cNvSpPr txBox="1"/>
            <p:nvPr/>
          </p:nvSpPr>
          <p:spPr>
            <a:xfrm>
              <a:off x="3360425" y="3481358"/>
              <a:ext cx="184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  <a:latin typeface="Roboto"/>
                  <a:ea typeface="Roboto"/>
                  <a:cs typeface="Roboto"/>
                  <a:sym typeface="Roboto"/>
                </a:rPr>
                <a:t>Multi-lingual</a:t>
              </a:r>
              <a:endParaRPr b="1" sz="1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48"/>
          <p:cNvGrpSpPr/>
          <p:nvPr/>
        </p:nvGrpSpPr>
        <p:grpSpPr>
          <a:xfrm>
            <a:off x="4262200" y="1416933"/>
            <a:ext cx="1847700" cy="1422392"/>
            <a:chOff x="4276225" y="1416933"/>
            <a:chExt cx="1847700" cy="1422392"/>
          </a:xfrm>
        </p:grpSpPr>
        <p:cxnSp>
          <p:nvCxnSpPr>
            <p:cNvPr id="231" name="Google Shape;231;p48"/>
            <p:cNvCxnSpPr/>
            <p:nvPr/>
          </p:nvCxnSpPr>
          <p:spPr>
            <a:xfrm rot="10800000">
              <a:off x="4414800" y="1457825"/>
              <a:ext cx="0" cy="13815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" name="Google Shape;232;p48"/>
            <p:cNvSpPr txBox="1"/>
            <p:nvPr/>
          </p:nvSpPr>
          <p:spPr>
            <a:xfrm>
              <a:off x="4276225" y="1416933"/>
              <a:ext cx="184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  <a:latin typeface="Roboto"/>
                  <a:ea typeface="Roboto"/>
                  <a:cs typeface="Roboto"/>
                  <a:sym typeface="Roboto"/>
                </a:rPr>
                <a:t>Multi-modal</a:t>
              </a:r>
              <a:endParaRPr b="1" sz="1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/>
        </p:nvSpPr>
        <p:spPr>
          <a:xfrm>
            <a:off x="860360" y="1971458"/>
            <a:ext cx="385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" sz="3500" u="none" cap="none" strike="noStrike">
                <a:solidFill>
                  <a:srgbClr val="2C3D8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500" u="none" cap="none" strike="noStrike">
              <a:solidFill>
                <a:srgbClr val="2C3D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49"/>
          <p:cNvCxnSpPr/>
          <p:nvPr/>
        </p:nvCxnSpPr>
        <p:spPr>
          <a:xfrm>
            <a:off x="4968551" y="2271602"/>
            <a:ext cx="1861500" cy="0"/>
          </a:xfrm>
          <a:prstGeom prst="straightConnector1">
            <a:avLst/>
          </a:prstGeom>
          <a:noFill/>
          <a:ln cap="flat" cmpd="sng" w="38100">
            <a:solidFill>
              <a:srgbClr val="054F9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9" name="Google Shape;239;p49"/>
          <p:cNvPicPr preferRelativeResize="0"/>
          <p:nvPr/>
        </p:nvPicPr>
        <p:blipFill rotWithShape="1">
          <a:blip r:embed="rId3">
            <a:alphaModFix/>
          </a:blip>
          <a:srcRect b="39175" l="0" r="0" t="71677"/>
          <a:stretch/>
        </p:blipFill>
        <p:spPr>
          <a:xfrm flipH="1" rot="-5400000">
            <a:off x="6382810" y="2370834"/>
            <a:ext cx="5134085" cy="3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b="37304" l="0" r="0" t="71678"/>
          <a:stretch/>
        </p:blipFill>
        <p:spPr>
          <a:xfrm flipH="1" rot="-5400000">
            <a:off x="6406164" y="2404630"/>
            <a:ext cx="5134085" cy="3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81749"/>
            <a:ext cx="9143997" cy="20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heme 2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D536D"/>
      </a:accent1>
      <a:accent2>
        <a:srgbClr val="FF8957"/>
      </a:accent2>
      <a:accent3>
        <a:srgbClr val="EED054"/>
      </a:accent3>
      <a:accent4>
        <a:srgbClr val="CAD849"/>
      </a:accent4>
      <a:accent5>
        <a:srgbClr val="00C182"/>
      </a:accent5>
      <a:accent6>
        <a:srgbClr val="429EB0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