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Comic Sans MS" panose="030F0902030302020204" pitchFamily="66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QZdzTTVUyRLvPLJXKapNGsaEB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0"/>
    <p:restoredTop sz="94694"/>
  </p:normalViewPr>
  <p:slideViewPr>
    <p:cSldViewPr snapToGrid="0">
      <p:cViewPr varScale="1">
        <p:scale>
          <a:sx n="203" d="100"/>
          <a:sy n="203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05918023e_4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205918023e_4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05918023e_4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2205918023e_4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05918023e_4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205918023e_4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05918023e_4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205918023e_4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05918023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205918023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3aed00098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f3aed00098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05918023e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2205918023e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3aed0009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2f3aed0009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0591802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20591802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3aed00098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f3aed00098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bb3e4f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2dbb3e4f3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0591802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205918023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3aed00098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2f3aed00098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3aed0009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2f3aed0009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3aed00098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3aed00098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3aed00098_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3aed00098_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" altLang="ko-K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3aed00098_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f3aed00098_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3aed00098_5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3aed00098_5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3aed00098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f3aed00098_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3aed00098_5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2f3aed00098_5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05918023e_4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2205918023e_4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3d0ed1f90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2f3d0ed1f90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f3d0ed1f9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2f3d0ed1f9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3aed0009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f3aed0009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0E0E0E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3aed00098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f3aed00098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3aed0009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f3aed00098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0E0E0E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42c63729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8142c63729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3aed00098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2f3aed00098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❏"/>
              <a:defRPr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❏"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❏"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❏"/>
              <a:defRPr sz="1200"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❏"/>
              <a:defRPr sz="1200"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❏"/>
              <a:defRPr sz="1200"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❏"/>
              <a:defRPr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  <a:defRPr sz="2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libri"/>
              <a:buChar char="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" name="Google Shape;9;p38"/>
          <p:cNvSpPr txBox="1"/>
          <p:nvPr/>
        </p:nvSpPr>
        <p:spPr>
          <a:xfrm>
            <a:off x="-43800" y="-59025"/>
            <a:ext cx="42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Systems Lab</a:t>
            </a:r>
            <a:r>
              <a:rPr lang="ko" sz="12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@POSTECH</a:t>
            </a:r>
            <a:endParaRPr sz="12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hpark@dblab.postech.ac.k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0" y="1151728"/>
            <a:ext cx="85206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3600"/>
              <a:t>KDD Cup Meta CRAG 2024: 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3600"/>
              <a:t>Three-step Question-Answering Framework</a:t>
            </a:r>
            <a:endParaRPr sz="360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11700" y="4538048"/>
            <a:ext cx="85206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ko" sz="1600"/>
              <a:t>Data System Lab in POSTECH</a:t>
            </a:r>
            <a:endParaRPr sz="1600"/>
          </a:p>
        </p:txBody>
      </p:sp>
      <p:sp>
        <p:nvSpPr>
          <p:cNvPr id="57" name="Google Shape;5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pic>
        <p:nvPicPr>
          <p:cNvPr id="58" name="Google Shape;5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738" y="3255376"/>
            <a:ext cx="4420524" cy="12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311700" y="2571748"/>
            <a:ext cx="85206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ko" sz="2000" b="1"/>
              <a:t>Team: dRAGonRAnGers</a:t>
            </a:r>
            <a:endParaRPr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05918023e_4_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Overview</a:t>
            </a:r>
            <a:endParaRPr sz="3500"/>
          </a:p>
        </p:txBody>
      </p:sp>
      <p:sp>
        <p:nvSpPr>
          <p:cNvPr id="163" name="Google Shape;163;g2205918023e_4_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Introduction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Preliminaries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Methodology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Experiment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Conclusion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64" name="Google Shape;164;g2205918023e_4_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05918023e_4_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Notation</a:t>
            </a:r>
            <a:endParaRPr sz="3500"/>
          </a:p>
        </p:txBody>
      </p:sp>
      <p:sp>
        <p:nvSpPr>
          <p:cNvPr id="170" name="Google Shape;170;g2205918023e_4_129"/>
          <p:cNvSpPr txBox="1">
            <a:spLocks noGrp="1"/>
          </p:cNvSpPr>
          <p:nvPr>
            <p:ph type="body" idx="1"/>
          </p:nvPr>
        </p:nvSpPr>
        <p:spPr>
          <a:xfrm>
            <a:off x="311700" y="124682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ko" sz="1600"/>
              <a:t>: Natural language question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ko" sz="1600"/>
              <a:t>: Answer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W = [w</a:t>
            </a:r>
            <a:r>
              <a:rPr lang="ko" sz="1600" i="1" baseline="-25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,... ,w</a:t>
            </a:r>
            <a:r>
              <a:rPr lang="ko" sz="1600" i="1" baseline="-25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]</a:t>
            </a:r>
            <a:r>
              <a:rPr lang="ko" sz="1600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r>
              <a:rPr lang="ko" sz="1600"/>
              <a:t> Web Search Results is a list of web pages, where each web page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w</a:t>
            </a:r>
            <a:r>
              <a:rPr lang="ko" sz="1600" i="1" baseline="-250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ko" sz="1600"/>
              <a:t> consists of a sequence of tokens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K = {(s</a:t>
            </a:r>
            <a:r>
              <a:rPr lang="ko" sz="1600" i="1" baseline="-25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, p</a:t>
            </a:r>
            <a:r>
              <a:rPr lang="ko" sz="1600" i="1" baseline="-25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, o</a:t>
            </a:r>
            <a:r>
              <a:rPr lang="ko" sz="1600" i="1" baseline="-25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), ..., (s</a:t>
            </a:r>
            <a:r>
              <a:rPr lang="ko" sz="1600" i="1" baseline="-25000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, p</a:t>
            </a:r>
            <a:r>
              <a:rPr lang="ko" sz="1600" i="1" baseline="-25000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, o</a:t>
            </a:r>
            <a:r>
              <a:rPr lang="ko" sz="1600" i="1" baseline="-25000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)}</a:t>
            </a:r>
            <a:r>
              <a:rPr lang="ko" sz="1600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r>
              <a:rPr lang="ko" sz="1600"/>
              <a:t> Mock Knowledge Graph is a structured data source composed of triples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(s, p, o)</a:t>
            </a:r>
            <a:r>
              <a:rPr lang="ko" sz="1600"/>
              <a:t>, where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s </a:t>
            </a:r>
            <a:r>
              <a:rPr lang="ko" sz="1600"/>
              <a:t>represents a subject,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ko" sz="1600"/>
              <a:t>a predicate, and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o </a:t>
            </a:r>
            <a:r>
              <a:rPr lang="ko" sz="1600"/>
              <a:t>an object.</a:t>
            </a:r>
            <a:endParaRPr sz="1600"/>
          </a:p>
        </p:txBody>
      </p:sp>
      <p:sp>
        <p:nvSpPr>
          <p:cNvPr id="171" name="Google Shape;171;g2205918023e_4_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5918023e_4_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Problem Definition</a:t>
            </a:r>
            <a:endParaRPr sz="3500"/>
          </a:p>
        </p:txBody>
      </p:sp>
      <p:sp>
        <p:nvSpPr>
          <p:cNvPr id="177" name="Google Shape;177;g2205918023e_4_136"/>
          <p:cNvSpPr txBox="1">
            <a:spLocks noGrp="1"/>
          </p:cNvSpPr>
          <p:nvPr>
            <p:ph type="body" idx="1"/>
          </p:nvPr>
        </p:nvSpPr>
        <p:spPr>
          <a:xfrm>
            <a:off x="311700" y="124682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ko" sz="1600" b="1"/>
              <a:t>Task 1:</a:t>
            </a:r>
            <a:r>
              <a:rPr lang="ko" sz="1600"/>
              <a:t> </a:t>
            </a:r>
            <a:r>
              <a:rPr lang="ko" sz="1600" b="1"/>
              <a:t>Retrieval Summarization.</a:t>
            </a:r>
            <a:r>
              <a:rPr lang="ko" sz="1600"/>
              <a:t> Given a question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Q </a:t>
            </a:r>
            <a:r>
              <a:rPr lang="ko" sz="1600"/>
              <a:t>and a set of external sources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E = {W} (|W| &lt;= 5)</a:t>
            </a:r>
            <a:r>
              <a:rPr lang="ko" sz="1600"/>
              <a:t>, generate an answer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ko" sz="1600"/>
              <a:t> using relevant information from these web pages to form a coherent and accurate response.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b="1"/>
              <a:t>Task 2: KG and Web Retrieval Augmentation.</a:t>
            </a:r>
            <a:r>
              <a:rPr lang="ko" sz="1600"/>
              <a:t> Given a question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Q </a:t>
            </a:r>
            <a:r>
              <a:rPr lang="ko" sz="1600"/>
              <a:t>and a set of external sources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E = {W, K} (|W| &lt;= 5)</a:t>
            </a:r>
            <a:r>
              <a:rPr lang="ko" sz="1600"/>
              <a:t>, generate an answer</a:t>
            </a:r>
            <a:r>
              <a:rPr lang="ko" sz="1600" i="1"/>
              <a:t> A</a:t>
            </a:r>
            <a:r>
              <a:rPr lang="ko" sz="1600"/>
              <a:t> by leveraging both the web pages and the structured data comprehensively.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b="1"/>
              <a:t>Task 3:</a:t>
            </a:r>
            <a:r>
              <a:rPr lang="ko" sz="1600"/>
              <a:t> </a:t>
            </a:r>
            <a:r>
              <a:rPr lang="ko" sz="1600" b="1"/>
              <a:t>End-to-End RAG.</a:t>
            </a:r>
            <a:r>
              <a:rPr lang="ko" sz="1600"/>
              <a:t> Given a question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ko" sz="1600"/>
              <a:t> and a set of external sources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E = {W, K} (|W| &lt;= 50)</a:t>
            </a:r>
            <a:r>
              <a:rPr lang="ko" sz="1600"/>
              <a:t>, efficiently generate an answer </a:t>
            </a:r>
            <a:r>
              <a:rPr lang="ko" sz="1600" i="1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lang="ko" sz="1600"/>
              <a:t>utilizing both web pages and the structured data.</a:t>
            </a:r>
            <a:endParaRPr sz="1600"/>
          </a:p>
        </p:txBody>
      </p:sp>
      <p:sp>
        <p:nvSpPr>
          <p:cNvPr id="178" name="Google Shape;178;g2205918023e_4_1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05918023e_4_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Problem Definition</a:t>
            </a:r>
            <a:endParaRPr sz="3500"/>
          </a:p>
        </p:txBody>
      </p:sp>
      <p:sp>
        <p:nvSpPr>
          <p:cNvPr id="184" name="Google Shape;184;g2205918023e_4_154"/>
          <p:cNvSpPr txBox="1">
            <a:spLocks noGrp="1"/>
          </p:cNvSpPr>
          <p:nvPr>
            <p:ph type="body" idx="1"/>
          </p:nvPr>
        </p:nvSpPr>
        <p:spPr>
          <a:xfrm>
            <a:off x="311700" y="124682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ko" sz="1600" b="1" dirty="0"/>
              <a:t>Task 1:</a:t>
            </a:r>
            <a:r>
              <a:rPr lang="ko" sz="1600" dirty="0"/>
              <a:t> </a:t>
            </a:r>
            <a:r>
              <a:rPr lang="ko" sz="1600" b="1" dirty="0"/>
              <a:t>Retrieval Summarization.</a:t>
            </a:r>
            <a:r>
              <a:rPr lang="ko" sz="1600" dirty="0"/>
              <a:t> Given a question </a:t>
            </a:r>
            <a:r>
              <a:rPr lang="ko" sz="1600" i="1" dirty="0">
                <a:latin typeface="Cambria Math"/>
                <a:ea typeface="Cambria Math"/>
                <a:cs typeface="Cambria Math"/>
                <a:sym typeface="Cambria Math"/>
              </a:rPr>
              <a:t>Q </a:t>
            </a:r>
            <a:r>
              <a:rPr lang="ko" sz="1600" dirty="0"/>
              <a:t>and a set of external sources </a:t>
            </a:r>
            <a:r>
              <a:rPr lang="ko" sz="1600" i="1" dirty="0">
                <a:latin typeface="Cambria Math"/>
                <a:ea typeface="Cambria Math"/>
                <a:cs typeface="Cambria Math"/>
                <a:sym typeface="Cambria Math"/>
              </a:rPr>
              <a:t>E = {W} (|W| &lt;= 5)</a:t>
            </a:r>
            <a:r>
              <a:rPr lang="ko" sz="1600" dirty="0"/>
              <a:t>, generate an answer </a:t>
            </a:r>
            <a:r>
              <a:rPr lang="ko" sz="1600" i="1" dirty="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ko" sz="1600" dirty="0"/>
              <a:t> using relevant information from these web pages to form a coherent and accurate response.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b="1" dirty="0"/>
              <a:t>Task 2: KG and Web Retrieval Augmentation.</a:t>
            </a:r>
            <a:r>
              <a:rPr lang="ko" sz="1600" dirty="0"/>
              <a:t> Given a question </a:t>
            </a:r>
            <a:r>
              <a:rPr lang="ko" sz="1600" i="1" dirty="0">
                <a:latin typeface="Cambria Math"/>
                <a:ea typeface="Cambria Math"/>
                <a:cs typeface="Cambria Math"/>
                <a:sym typeface="Cambria Math"/>
              </a:rPr>
              <a:t>Q </a:t>
            </a:r>
            <a:r>
              <a:rPr lang="ko" sz="1600" dirty="0"/>
              <a:t>and a set of external sources </a:t>
            </a:r>
            <a:r>
              <a:rPr lang="ko" sz="1600" i="1" dirty="0">
                <a:latin typeface="Cambria Math"/>
                <a:ea typeface="Cambria Math"/>
                <a:cs typeface="Cambria Math"/>
                <a:sym typeface="Cambria Math"/>
              </a:rPr>
              <a:t>E = {W, K} (|W| &lt;= 5)</a:t>
            </a:r>
            <a:r>
              <a:rPr lang="ko" sz="1600" dirty="0"/>
              <a:t>, generate an answer</a:t>
            </a:r>
            <a:r>
              <a:rPr lang="ko" sz="1600" i="1" dirty="0"/>
              <a:t> A</a:t>
            </a:r>
            <a:r>
              <a:rPr lang="ko" sz="1600" dirty="0"/>
              <a:t> by leveraging both the web pages and the structured data comprehensively.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b="1" dirty="0"/>
              <a:t>Task 3:</a:t>
            </a:r>
            <a:r>
              <a:rPr lang="ko" sz="1600" dirty="0"/>
              <a:t> </a:t>
            </a:r>
            <a:r>
              <a:rPr lang="ko" sz="1600" b="1" dirty="0"/>
              <a:t>End-to-End RAG.</a:t>
            </a:r>
            <a:r>
              <a:rPr lang="ko" sz="1600" dirty="0"/>
              <a:t> Given a question </a:t>
            </a:r>
            <a:r>
              <a:rPr lang="ko" sz="1600" i="1" dirty="0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ko" sz="1600" dirty="0"/>
              <a:t> and a set of external sources </a:t>
            </a:r>
            <a:r>
              <a:rPr lang="ko" sz="1600" i="1" dirty="0">
                <a:latin typeface="Cambria Math"/>
                <a:ea typeface="Cambria Math"/>
                <a:cs typeface="Cambria Math"/>
                <a:sym typeface="Cambria Math"/>
              </a:rPr>
              <a:t>E = {W, K} (|W| &lt;= 50)</a:t>
            </a:r>
            <a:r>
              <a:rPr lang="ko" sz="1600" dirty="0"/>
              <a:t>, efficiently generate an answer </a:t>
            </a:r>
            <a:r>
              <a:rPr lang="ko" sz="1600" i="1" dirty="0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lang="ko" sz="1600" dirty="0"/>
              <a:t>utilizing both web pages and the structured data.</a:t>
            </a:r>
            <a:endParaRPr sz="1600" dirty="0"/>
          </a:p>
        </p:txBody>
      </p:sp>
      <p:sp>
        <p:nvSpPr>
          <p:cNvPr id="185" name="Google Shape;185;g2205918023e_4_1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  <p:sp>
        <p:nvSpPr>
          <p:cNvPr id="186" name="Google Shape;186;g2205918023e_4_154"/>
          <p:cNvSpPr/>
          <p:nvPr/>
        </p:nvSpPr>
        <p:spPr>
          <a:xfrm>
            <a:off x="437050" y="1409888"/>
            <a:ext cx="8462700" cy="11618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05918023e_1_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Overview</a:t>
            </a:r>
            <a:endParaRPr sz="3500"/>
          </a:p>
        </p:txBody>
      </p:sp>
      <p:sp>
        <p:nvSpPr>
          <p:cNvPr id="192" name="Google Shape;192;g2205918023e_1_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Introduction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Preliminaries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Methodology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Experiment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Conclusion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93" name="Google Shape;193;g2205918023e_1_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3aed00098_2_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sp>
        <p:nvSpPr>
          <p:cNvPr id="199" name="Google Shape;199;g2f3aed00098_2_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3500"/>
              <a:t>Three-step Question Answering Framework</a:t>
            </a:r>
            <a:endParaRPr sz="3500"/>
          </a:p>
        </p:txBody>
      </p:sp>
      <p:pic>
        <p:nvPicPr>
          <p:cNvPr id="200" name="Google Shape;200;g2f3aed00098_2_80"/>
          <p:cNvPicPr preferRelativeResize="0"/>
          <p:nvPr/>
        </p:nvPicPr>
        <p:blipFill rotWithShape="1">
          <a:blip r:embed="rId3">
            <a:alphaModFix/>
          </a:blip>
          <a:srcRect b="1816"/>
          <a:stretch/>
        </p:blipFill>
        <p:spPr>
          <a:xfrm>
            <a:off x="0" y="2718775"/>
            <a:ext cx="9144003" cy="184990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f3aed00098_2_80"/>
          <p:cNvSpPr txBox="1"/>
          <p:nvPr/>
        </p:nvSpPr>
        <p:spPr>
          <a:xfrm>
            <a:off x="1140000" y="4618075"/>
            <a:ext cx="686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Figure 3: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Flowchart for Three-step question-answering framework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f3aed00098_2_80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The framework consists of the following three steps: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Question Answering with Parameterized Knowledge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Question Answering with External Sources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Final Answer Selection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05918023e_4_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sp>
        <p:nvSpPr>
          <p:cNvPr id="208" name="Google Shape;208;g2205918023e_4_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Step 1</a:t>
            </a:r>
            <a:endParaRPr sz="3500"/>
          </a:p>
        </p:txBody>
      </p:sp>
      <p:pic>
        <p:nvPicPr>
          <p:cNvPr id="209" name="Google Shape;209;g2205918023e_4_22"/>
          <p:cNvPicPr preferRelativeResize="0"/>
          <p:nvPr/>
        </p:nvPicPr>
        <p:blipFill rotWithShape="1">
          <a:blip r:embed="rId3">
            <a:alphaModFix/>
          </a:blip>
          <a:srcRect b="1816"/>
          <a:stretch/>
        </p:blipFill>
        <p:spPr>
          <a:xfrm>
            <a:off x="0" y="2718775"/>
            <a:ext cx="9144003" cy="184990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205918023e_4_22"/>
          <p:cNvSpPr/>
          <p:nvPr/>
        </p:nvSpPr>
        <p:spPr>
          <a:xfrm>
            <a:off x="60500" y="3240750"/>
            <a:ext cx="1128900" cy="692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205918023e_4_22"/>
          <p:cNvSpPr txBox="1"/>
          <p:nvPr/>
        </p:nvSpPr>
        <p:spPr>
          <a:xfrm>
            <a:off x="1140000" y="4618075"/>
            <a:ext cx="686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Figure 3: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Flowchart for Three-step question-answering framework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205918023e_4_22"/>
          <p:cNvSpPr txBox="1">
            <a:spLocks noGrp="1"/>
          </p:cNvSpPr>
          <p:nvPr>
            <p:ph type="body" idx="1"/>
          </p:nvPr>
        </p:nvSpPr>
        <p:spPr>
          <a:xfrm>
            <a:off x="311700" y="1246827"/>
            <a:ext cx="85206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The first step leverages the knowledge stored in large language models to provide initial answers without retrieval, thus reducing the end-to-end response time.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3aed00098_2_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200"/>
              <a:t>Question Answering With Parametric Knowledge</a:t>
            </a:r>
            <a:endParaRPr sz="3200"/>
          </a:p>
        </p:txBody>
      </p:sp>
      <p:sp>
        <p:nvSpPr>
          <p:cNvPr id="218" name="Google Shape;218;g2f3aed00098_2_2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  <p:sp>
        <p:nvSpPr>
          <p:cNvPr id="219" name="Google Shape;219;g2f3aed00098_2_208"/>
          <p:cNvSpPr/>
          <p:nvPr/>
        </p:nvSpPr>
        <p:spPr>
          <a:xfrm>
            <a:off x="1238825" y="1946000"/>
            <a:ext cx="5979600" cy="2592600"/>
          </a:xfrm>
          <a:prstGeom prst="roundRect">
            <a:avLst>
              <a:gd name="adj" fmla="val 4018"/>
            </a:avLst>
          </a:prstGeom>
          <a:solidFill>
            <a:srgbClr val="F2F2F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f3aed00098_2_208"/>
          <p:cNvSpPr/>
          <p:nvPr/>
        </p:nvSpPr>
        <p:spPr>
          <a:xfrm>
            <a:off x="1323328" y="2882301"/>
            <a:ext cx="1242600" cy="720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(Llama3 70B-Instruct)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g2f3aed00098_2_208"/>
          <p:cNvCxnSpPr>
            <a:stCxn id="220" idx="3"/>
            <a:endCxn id="222" idx="1"/>
          </p:cNvCxnSpPr>
          <p:nvPr/>
        </p:nvCxnSpPr>
        <p:spPr>
          <a:xfrm rot="10800000" flipH="1">
            <a:off x="2565928" y="2415201"/>
            <a:ext cx="246300" cy="827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2" name="Google Shape;222;g2f3aed00098_2_208"/>
          <p:cNvSpPr txBox="1"/>
          <p:nvPr/>
        </p:nvSpPr>
        <p:spPr>
          <a:xfrm>
            <a:off x="2812225" y="2055200"/>
            <a:ext cx="2916000" cy="720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ko" sz="9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the 2022 ncaa women's gymnastics championship was held on april 14-16, 2022. </a:t>
            </a:r>
            <a:endParaRPr sz="9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ko" sz="9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the university of florida won the 2022 ncaa women's gymnastics championship.</a:t>
            </a:r>
            <a:endParaRPr sz="9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answer is Florida.</a:t>
            </a:r>
            <a:endParaRPr sz="9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3" name="Google Shape;223;g2f3aed00098_2_208"/>
          <p:cNvCxnSpPr>
            <a:stCxn id="220" idx="3"/>
            <a:endCxn id="224" idx="1"/>
          </p:cNvCxnSpPr>
          <p:nvPr/>
        </p:nvCxnSpPr>
        <p:spPr>
          <a:xfrm rot="10800000" flipH="1">
            <a:off x="2565928" y="3240501"/>
            <a:ext cx="246300" cy="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g2f3aed00098_2_208"/>
          <p:cNvSpPr txBox="1"/>
          <p:nvPr/>
        </p:nvSpPr>
        <p:spPr>
          <a:xfrm>
            <a:off x="2812235" y="2880453"/>
            <a:ext cx="2916000" cy="72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First, </a:t>
            </a:r>
            <a:r>
              <a:rPr lang="ko" sz="9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2022 ncaa women's gymnastics championship was held on april 15, 2022.</a:t>
            </a:r>
            <a:endParaRPr sz="9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Second, </a:t>
            </a:r>
            <a:r>
              <a:rPr lang="ko" sz="9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university of oklahoma won the 2022 ncaa women's gymnastics championship</a:t>
            </a:r>
            <a:endParaRPr sz="9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answer is Oklahoma.</a:t>
            </a:r>
            <a:endParaRPr sz="9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5" name="Google Shape;225;g2f3aed00098_2_208"/>
          <p:cNvCxnSpPr>
            <a:stCxn id="220" idx="3"/>
            <a:endCxn id="226" idx="1"/>
          </p:cNvCxnSpPr>
          <p:nvPr/>
        </p:nvCxnSpPr>
        <p:spPr>
          <a:xfrm>
            <a:off x="2565928" y="3242301"/>
            <a:ext cx="246300" cy="8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6" name="Google Shape;226;g2f3aed00098_2_208"/>
          <p:cNvSpPr txBox="1"/>
          <p:nvPr/>
        </p:nvSpPr>
        <p:spPr>
          <a:xfrm>
            <a:off x="2812225" y="3705700"/>
            <a:ext cx="2916000" cy="720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First, </a:t>
            </a:r>
            <a:r>
              <a:rPr lang="ko" sz="9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university of florida won the 2022 ncaa women's gymnastics championship. </a:t>
            </a:r>
            <a:endParaRPr sz="9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Second, </a:t>
            </a:r>
            <a:r>
              <a:rPr lang="ko" sz="9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2022 ncaa women's gymnastics championship was held in april 2022.</a:t>
            </a:r>
            <a:endParaRPr sz="9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answer is Florida.</a:t>
            </a:r>
            <a:endParaRPr sz="9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g2f3aed00098_2_208"/>
          <p:cNvSpPr txBox="1"/>
          <p:nvPr/>
        </p:nvSpPr>
        <p:spPr>
          <a:xfrm>
            <a:off x="301825" y="1234813"/>
            <a:ext cx="3285600" cy="6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Q: What school won the women's gymnastics ncaa championship in 2022?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f3aed00098_2_208"/>
          <p:cNvSpPr txBox="1"/>
          <p:nvPr/>
        </p:nvSpPr>
        <p:spPr>
          <a:xfrm>
            <a:off x="5974525" y="2218400"/>
            <a:ext cx="1136400" cy="39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900" b="1" baseline="-25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: Florida</a:t>
            </a:r>
            <a:endParaRPr sz="9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g2f3aed00098_2_208"/>
          <p:cNvSpPr txBox="1"/>
          <p:nvPr/>
        </p:nvSpPr>
        <p:spPr>
          <a:xfrm>
            <a:off x="5974525" y="3045500"/>
            <a:ext cx="1136400" cy="393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900" b="1" baseline="-25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: Oklahoma</a:t>
            </a:r>
            <a:endParaRPr sz="9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g2f3aed00098_2_208"/>
          <p:cNvSpPr txBox="1"/>
          <p:nvPr/>
        </p:nvSpPr>
        <p:spPr>
          <a:xfrm>
            <a:off x="5974525" y="3872600"/>
            <a:ext cx="1136400" cy="39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900" b="1" baseline="-250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: Florida</a:t>
            </a:r>
            <a:endParaRPr sz="9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" name="Google Shape;231;g2f3aed00098_2_208"/>
          <p:cNvCxnSpPr>
            <a:stCxn id="227" idx="2"/>
            <a:endCxn id="220" idx="0"/>
          </p:cNvCxnSpPr>
          <p:nvPr/>
        </p:nvCxnSpPr>
        <p:spPr>
          <a:xfrm>
            <a:off x="1944625" y="1881313"/>
            <a:ext cx="0" cy="1001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g2f3aed00098_2_208"/>
          <p:cNvCxnSpPr>
            <a:stCxn id="224" idx="3"/>
            <a:endCxn id="229" idx="1"/>
          </p:cNvCxnSpPr>
          <p:nvPr/>
        </p:nvCxnSpPr>
        <p:spPr>
          <a:xfrm>
            <a:off x="5728235" y="3240454"/>
            <a:ext cx="246300" cy="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g2f3aed00098_2_208"/>
          <p:cNvCxnSpPr>
            <a:stCxn id="222" idx="3"/>
            <a:endCxn id="228" idx="1"/>
          </p:cNvCxnSpPr>
          <p:nvPr/>
        </p:nvCxnSpPr>
        <p:spPr>
          <a:xfrm>
            <a:off x="5728225" y="2415200"/>
            <a:ext cx="246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g2f3aed00098_2_208"/>
          <p:cNvCxnSpPr>
            <a:stCxn id="226" idx="3"/>
            <a:endCxn id="230" idx="1"/>
          </p:cNvCxnSpPr>
          <p:nvPr/>
        </p:nvCxnSpPr>
        <p:spPr>
          <a:xfrm>
            <a:off x="5728225" y="4065700"/>
            <a:ext cx="2463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5" name="Google Shape;235;g2f3aed00098_2_208"/>
          <p:cNvSpPr txBox="1"/>
          <p:nvPr/>
        </p:nvSpPr>
        <p:spPr>
          <a:xfrm>
            <a:off x="7493850" y="2954100"/>
            <a:ext cx="1359600" cy="572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A: Florida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Score: 2/3</a:t>
            </a:r>
            <a:r>
              <a:rPr lang="ko" sz="1000" b="1">
                <a:latin typeface="Consolas"/>
                <a:ea typeface="Consolas"/>
                <a:cs typeface="Consolas"/>
                <a:sym typeface="Consolas"/>
              </a:rPr>
              <a:t> ≈ </a:t>
            </a: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0.67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6" name="Google Shape;236;g2f3aed00098_2_208"/>
          <p:cNvCxnSpPr>
            <a:stCxn id="219" idx="3"/>
            <a:endCxn id="235" idx="1"/>
          </p:cNvCxnSpPr>
          <p:nvPr/>
        </p:nvCxnSpPr>
        <p:spPr>
          <a:xfrm rot="10800000" flipH="1">
            <a:off x="7218425" y="3240500"/>
            <a:ext cx="275400" cy="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7" name="Google Shape;237;g2f3aed00098_2_208"/>
          <p:cNvSpPr txBox="1"/>
          <p:nvPr/>
        </p:nvSpPr>
        <p:spPr>
          <a:xfrm>
            <a:off x="1140000" y="4618075"/>
            <a:ext cx="686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Figure 4: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Question answering with parameterized knowledge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05918023e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Step 2</a:t>
            </a:r>
            <a:endParaRPr sz="3500"/>
          </a:p>
        </p:txBody>
      </p:sp>
      <p:sp>
        <p:nvSpPr>
          <p:cNvPr id="243" name="Google Shape;243;g2205918023e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pic>
        <p:nvPicPr>
          <p:cNvPr id="244" name="Google Shape;244;g2205918023e_0_0"/>
          <p:cNvPicPr preferRelativeResize="0"/>
          <p:nvPr/>
        </p:nvPicPr>
        <p:blipFill rotWithShape="1">
          <a:blip r:embed="rId3">
            <a:alphaModFix/>
          </a:blip>
          <a:srcRect b="1816"/>
          <a:stretch/>
        </p:blipFill>
        <p:spPr>
          <a:xfrm>
            <a:off x="0" y="2718775"/>
            <a:ext cx="9144003" cy="184990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205918023e_0_0"/>
          <p:cNvSpPr/>
          <p:nvPr/>
        </p:nvSpPr>
        <p:spPr>
          <a:xfrm>
            <a:off x="3106575" y="3235925"/>
            <a:ext cx="1138500" cy="692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205918023e_0_0"/>
          <p:cNvSpPr txBox="1"/>
          <p:nvPr/>
        </p:nvSpPr>
        <p:spPr>
          <a:xfrm>
            <a:off x="1140000" y="4618075"/>
            <a:ext cx="686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Figure 3: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Flowchart for Three-step question-answering framework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205918023e_0_0"/>
          <p:cNvSpPr txBox="1">
            <a:spLocks noGrp="1"/>
          </p:cNvSpPr>
          <p:nvPr>
            <p:ph type="body" idx="1"/>
          </p:nvPr>
        </p:nvSpPr>
        <p:spPr>
          <a:xfrm>
            <a:off x="311700" y="1246826"/>
            <a:ext cx="85206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The second stage utilizes external sources to accurately address the query by retrieving additional information.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3aed00098_2_2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5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Question Answering With External Sources</a:t>
            </a:r>
            <a:endParaRPr sz="3500"/>
          </a:p>
        </p:txBody>
      </p:sp>
      <p:sp>
        <p:nvSpPr>
          <p:cNvPr id="253" name="Google Shape;253;g2f3aed00098_2_2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  <p:sp>
        <p:nvSpPr>
          <p:cNvPr id="254" name="Google Shape;254;g2f3aed00098_2_214"/>
          <p:cNvSpPr/>
          <p:nvPr/>
        </p:nvSpPr>
        <p:spPr>
          <a:xfrm>
            <a:off x="193550" y="2257550"/>
            <a:ext cx="5895600" cy="1548000"/>
          </a:xfrm>
          <a:prstGeom prst="roundRect">
            <a:avLst>
              <a:gd name="adj" fmla="val 4018"/>
            </a:avLst>
          </a:prstGeom>
          <a:solidFill>
            <a:srgbClr val="F2F2F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f3aed00098_2_214"/>
          <p:cNvSpPr/>
          <p:nvPr/>
        </p:nvSpPr>
        <p:spPr>
          <a:xfrm>
            <a:off x="4769903" y="2816001"/>
            <a:ext cx="1242600" cy="720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(ChatQA)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f3aed00098_2_214"/>
          <p:cNvSpPr txBox="1"/>
          <p:nvPr/>
        </p:nvSpPr>
        <p:spPr>
          <a:xfrm>
            <a:off x="406600" y="1474925"/>
            <a:ext cx="3534900" cy="6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Q: What school won the women's gymnastics ncaa championship in 2022?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f3aed00098_2_214"/>
          <p:cNvSpPr txBox="1"/>
          <p:nvPr/>
        </p:nvSpPr>
        <p:spPr>
          <a:xfrm>
            <a:off x="6219800" y="2889650"/>
            <a:ext cx="2801400" cy="572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A: Oklahoma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Score: p</a:t>
            </a:r>
            <a:r>
              <a:rPr lang="ko" sz="900" b="1" baseline="-25000">
                <a:latin typeface="Consolas"/>
                <a:ea typeface="Consolas"/>
                <a:cs typeface="Consolas"/>
                <a:sym typeface="Consolas"/>
              </a:rPr>
              <a:t>LLM</a:t>
            </a: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(A|Q, Retrieved Result)</a:t>
            </a:r>
            <a:r>
              <a:rPr lang="ko" sz="1000" b="1">
                <a:latin typeface="Consolas"/>
                <a:ea typeface="Consolas"/>
                <a:cs typeface="Consolas"/>
                <a:sym typeface="Consolas"/>
              </a:rPr>
              <a:t> ≈ </a:t>
            </a: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0.85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8" name="Google Shape;258;g2f3aed00098_2_214"/>
          <p:cNvCxnSpPr>
            <a:stCxn id="255" idx="3"/>
            <a:endCxn id="257" idx="1"/>
          </p:cNvCxnSpPr>
          <p:nvPr/>
        </p:nvCxnSpPr>
        <p:spPr>
          <a:xfrm>
            <a:off x="6012503" y="3176001"/>
            <a:ext cx="207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9" name="Google Shape;259;g2f3aed00098_2_214"/>
          <p:cNvSpPr/>
          <p:nvPr/>
        </p:nvSpPr>
        <p:spPr>
          <a:xfrm>
            <a:off x="353150" y="2816000"/>
            <a:ext cx="1359600" cy="720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Calibri"/>
                <a:ea typeface="Calibri"/>
                <a:cs typeface="Calibri"/>
                <a:sym typeface="Calibri"/>
              </a:rPr>
              <a:t>Retriever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(all-to-all interaction)</a:t>
            </a:r>
            <a:endParaRPr sz="19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g2f3aed00098_2_214"/>
          <p:cNvCxnSpPr>
            <a:stCxn id="256" idx="2"/>
            <a:endCxn id="259" idx="0"/>
          </p:cNvCxnSpPr>
          <p:nvPr/>
        </p:nvCxnSpPr>
        <p:spPr>
          <a:xfrm rot="5400000">
            <a:off x="1256200" y="1898075"/>
            <a:ext cx="694500" cy="1141200"/>
          </a:xfrm>
          <a:prstGeom prst="bentConnector3">
            <a:avLst>
              <a:gd name="adj1" fmla="val 3692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g2f3aed00098_2_214"/>
          <p:cNvCxnSpPr>
            <a:stCxn id="256" idx="2"/>
            <a:endCxn id="255" idx="0"/>
          </p:cNvCxnSpPr>
          <p:nvPr/>
        </p:nvCxnSpPr>
        <p:spPr>
          <a:xfrm rot="-5400000" flipH="1">
            <a:off x="3435400" y="860075"/>
            <a:ext cx="694500" cy="3217200"/>
          </a:xfrm>
          <a:prstGeom prst="bentConnector3">
            <a:avLst>
              <a:gd name="adj1" fmla="val 3692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g2f3aed00098_2_214"/>
          <p:cNvSpPr/>
          <p:nvPr/>
        </p:nvSpPr>
        <p:spPr>
          <a:xfrm>
            <a:off x="434900" y="3945475"/>
            <a:ext cx="1196100" cy="50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g2f3aed00098_2_214"/>
          <p:cNvGrpSpPr/>
          <p:nvPr/>
        </p:nvGrpSpPr>
        <p:grpSpPr>
          <a:xfrm>
            <a:off x="446925" y="3979176"/>
            <a:ext cx="1159500" cy="438150"/>
            <a:chOff x="1619075" y="3551451"/>
            <a:chExt cx="1159500" cy="438150"/>
          </a:xfrm>
        </p:grpSpPr>
        <p:pic>
          <p:nvPicPr>
            <p:cNvPr id="264" name="Google Shape;264;g2f3aed00098_2_214" descr="Document - Free other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19075" y="3551451"/>
              <a:ext cx="438150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g2f3aed00098_2_214" descr="Document - Free other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78375" y="3551451"/>
              <a:ext cx="438150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g2f3aed00098_2_214" descr="Document - Free other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40425" y="3551451"/>
              <a:ext cx="438150" cy="43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" name="Google Shape;267;g2f3aed00098_2_214"/>
          <p:cNvSpPr txBox="1"/>
          <p:nvPr/>
        </p:nvSpPr>
        <p:spPr>
          <a:xfrm>
            <a:off x="193550" y="4386075"/>
            <a:ext cx="167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Search Result</a:t>
            </a:r>
            <a:endParaRPr sz="1500"/>
          </a:p>
        </p:txBody>
      </p:sp>
      <p:cxnSp>
        <p:nvCxnSpPr>
          <p:cNvPr id="268" name="Google Shape;268;g2f3aed00098_2_214"/>
          <p:cNvCxnSpPr>
            <a:stCxn id="262" idx="0"/>
            <a:endCxn id="259" idx="2"/>
          </p:cNvCxnSpPr>
          <p:nvPr/>
        </p:nvCxnSpPr>
        <p:spPr>
          <a:xfrm rot="10800000">
            <a:off x="1032950" y="3535975"/>
            <a:ext cx="0" cy="40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9" name="Google Shape;269;g2f3aed00098_2_214"/>
          <p:cNvSpPr txBox="1"/>
          <p:nvPr/>
        </p:nvSpPr>
        <p:spPr>
          <a:xfrm>
            <a:off x="2058425" y="2714300"/>
            <a:ext cx="2365800" cy="923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Oklahoma Wins 2022 NCAA Gymnastics National Championship…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0" name="Google Shape;270;g2f3aed00098_2_214"/>
          <p:cNvCxnSpPr>
            <a:stCxn id="259" idx="3"/>
            <a:endCxn id="269" idx="1"/>
          </p:cNvCxnSpPr>
          <p:nvPr/>
        </p:nvCxnSpPr>
        <p:spPr>
          <a:xfrm>
            <a:off x="1712750" y="3176000"/>
            <a:ext cx="34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1" name="Google Shape;271;g2f3aed00098_2_214"/>
          <p:cNvCxnSpPr>
            <a:stCxn id="269" idx="3"/>
            <a:endCxn id="255" idx="1"/>
          </p:cNvCxnSpPr>
          <p:nvPr/>
        </p:nvCxnSpPr>
        <p:spPr>
          <a:xfrm>
            <a:off x="4424225" y="3176000"/>
            <a:ext cx="34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2" name="Google Shape;272;g2f3aed00098_2_214"/>
          <p:cNvSpPr txBox="1"/>
          <p:nvPr/>
        </p:nvSpPr>
        <p:spPr>
          <a:xfrm>
            <a:off x="2350100" y="2354150"/>
            <a:ext cx="167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Result</a:t>
            </a:r>
            <a:endParaRPr sz="1500"/>
          </a:p>
        </p:txBody>
      </p:sp>
      <p:sp>
        <p:nvSpPr>
          <p:cNvPr id="273" name="Google Shape;273;g2f3aed00098_2_214"/>
          <p:cNvSpPr txBox="1"/>
          <p:nvPr/>
        </p:nvSpPr>
        <p:spPr>
          <a:xfrm>
            <a:off x="1140000" y="4618075"/>
            <a:ext cx="686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Figure 5: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Question answering with external sources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bb3e4f34e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Overview</a:t>
            </a:r>
            <a:endParaRPr sz="3500"/>
          </a:p>
        </p:txBody>
      </p:sp>
      <p:sp>
        <p:nvSpPr>
          <p:cNvPr id="65" name="Google Shape;65;g2dbb3e4f34e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Preliminaries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Methodology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Experiment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Conclusion</a:t>
            </a:r>
            <a:endParaRPr/>
          </a:p>
        </p:txBody>
      </p:sp>
      <p:sp>
        <p:nvSpPr>
          <p:cNvPr id="66" name="Google Shape;66;g2dbb3e4f34e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05918023e_0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Step 3</a:t>
            </a:r>
            <a:endParaRPr sz="3500"/>
          </a:p>
        </p:txBody>
      </p:sp>
      <p:sp>
        <p:nvSpPr>
          <p:cNvPr id="279" name="Google Shape;279;g2205918023e_0_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  <p:pic>
        <p:nvPicPr>
          <p:cNvPr id="280" name="Google Shape;280;g2205918023e_0_6"/>
          <p:cNvPicPr preferRelativeResize="0"/>
          <p:nvPr/>
        </p:nvPicPr>
        <p:blipFill rotWithShape="1">
          <a:blip r:embed="rId3">
            <a:alphaModFix/>
          </a:blip>
          <a:srcRect b="1816"/>
          <a:stretch/>
        </p:blipFill>
        <p:spPr>
          <a:xfrm>
            <a:off x="0" y="2718775"/>
            <a:ext cx="9144003" cy="184990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205918023e_0_6"/>
          <p:cNvSpPr/>
          <p:nvPr/>
        </p:nvSpPr>
        <p:spPr>
          <a:xfrm>
            <a:off x="6172000" y="3235925"/>
            <a:ext cx="732300" cy="692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205918023e_0_6"/>
          <p:cNvSpPr txBox="1"/>
          <p:nvPr/>
        </p:nvSpPr>
        <p:spPr>
          <a:xfrm>
            <a:off x="1140000" y="4618075"/>
            <a:ext cx="686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Figure 3: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Flowchart for Three-step question-answering framework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205918023e_0_6"/>
          <p:cNvSpPr txBox="1">
            <a:spLocks noGrp="1"/>
          </p:cNvSpPr>
          <p:nvPr>
            <p:ph type="body" idx="1"/>
          </p:nvPr>
        </p:nvSpPr>
        <p:spPr>
          <a:xfrm>
            <a:off x="311700" y="1246826"/>
            <a:ext cx="85206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The third stage reassesses the validity of the answers generated in the previous stages to enhance the reliability of the final response.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3aed00098_2_2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Final Answer Selection</a:t>
            </a:r>
            <a:endParaRPr sz="3500"/>
          </a:p>
        </p:txBody>
      </p:sp>
      <p:sp>
        <p:nvSpPr>
          <p:cNvPr id="289" name="Google Shape;289;g2f3aed00098_2_2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  <p:sp>
        <p:nvSpPr>
          <p:cNvPr id="290" name="Google Shape;290;g2f3aed00098_2_220"/>
          <p:cNvSpPr/>
          <p:nvPr/>
        </p:nvSpPr>
        <p:spPr>
          <a:xfrm>
            <a:off x="1062600" y="2308075"/>
            <a:ext cx="7018800" cy="1508700"/>
          </a:xfrm>
          <a:prstGeom prst="roundRect">
            <a:avLst>
              <a:gd name="adj" fmla="val 4018"/>
            </a:avLst>
          </a:prstGeom>
          <a:solidFill>
            <a:srgbClr val="F2F2F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f3aed00098_2_220"/>
          <p:cNvSpPr/>
          <p:nvPr/>
        </p:nvSpPr>
        <p:spPr>
          <a:xfrm>
            <a:off x="3404928" y="2697301"/>
            <a:ext cx="1242600" cy="720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(ChatQA)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f3aed00098_2_220"/>
          <p:cNvSpPr txBox="1"/>
          <p:nvPr/>
        </p:nvSpPr>
        <p:spPr>
          <a:xfrm>
            <a:off x="4939425" y="2735275"/>
            <a:ext cx="3054600" cy="646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Oklahoma Wins 2022 NCAA Gymnastics National Championship…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g2f3aed00098_2_220"/>
          <p:cNvSpPr txBox="1"/>
          <p:nvPr/>
        </p:nvSpPr>
        <p:spPr>
          <a:xfrm>
            <a:off x="1149600" y="2377525"/>
            <a:ext cx="1315200" cy="39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1000" b="1" baseline="-25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000" b="1">
                <a:latin typeface="Consolas"/>
                <a:ea typeface="Consolas"/>
                <a:cs typeface="Consolas"/>
                <a:sym typeface="Consolas"/>
              </a:rPr>
              <a:t>: Florida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g2f3aed00098_2_220"/>
          <p:cNvSpPr txBox="1"/>
          <p:nvPr/>
        </p:nvSpPr>
        <p:spPr>
          <a:xfrm>
            <a:off x="1149600" y="2861725"/>
            <a:ext cx="1315200" cy="393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1000" b="1" baseline="-25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000" b="1">
                <a:latin typeface="Consolas"/>
                <a:ea typeface="Consolas"/>
                <a:cs typeface="Consolas"/>
                <a:sym typeface="Consolas"/>
              </a:rPr>
              <a:t>: Oklahoma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g2f3aed00098_2_220"/>
          <p:cNvSpPr txBox="1"/>
          <p:nvPr/>
        </p:nvSpPr>
        <p:spPr>
          <a:xfrm>
            <a:off x="1149600" y="3345925"/>
            <a:ext cx="1315200" cy="393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1000" b="1" baseline="-250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000" b="1">
                <a:latin typeface="Consolas"/>
                <a:ea typeface="Consolas"/>
                <a:cs typeface="Consolas"/>
                <a:sym typeface="Consolas"/>
              </a:rPr>
              <a:t>: I don’t know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g2f3aed00098_2_220"/>
          <p:cNvSpPr txBox="1"/>
          <p:nvPr/>
        </p:nvSpPr>
        <p:spPr>
          <a:xfrm>
            <a:off x="2275725" y="1568238"/>
            <a:ext cx="3501000" cy="6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Q: What school won the women's gymnastics ncaa championship in 2022?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g2f3aed00098_2_220"/>
          <p:cNvCxnSpPr>
            <a:stCxn id="292" idx="1"/>
            <a:endCxn id="291" idx="3"/>
          </p:cNvCxnSpPr>
          <p:nvPr/>
        </p:nvCxnSpPr>
        <p:spPr>
          <a:xfrm rot="10800000">
            <a:off x="4647525" y="3057325"/>
            <a:ext cx="291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g2f3aed00098_2_220"/>
          <p:cNvCxnSpPr>
            <a:stCxn id="296" idx="2"/>
            <a:endCxn id="291" idx="0"/>
          </p:cNvCxnSpPr>
          <p:nvPr/>
        </p:nvCxnSpPr>
        <p:spPr>
          <a:xfrm>
            <a:off x="4026225" y="2214738"/>
            <a:ext cx="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Google Shape;299;g2f3aed00098_2_220"/>
          <p:cNvSpPr txBox="1"/>
          <p:nvPr/>
        </p:nvSpPr>
        <p:spPr>
          <a:xfrm>
            <a:off x="1730775" y="3971800"/>
            <a:ext cx="4590900" cy="572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75" tIns="91275" rIns="91275" bIns="91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Final Answer: Oklahoma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Score: p</a:t>
            </a:r>
            <a:r>
              <a:rPr lang="ko" sz="900" b="1" baseline="-25000">
                <a:latin typeface="Consolas"/>
                <a:ea typeface="Consolas"/>
                <a:cs typeface="Consolas"/>
                <a:sym typeface="Consolas"/>
              </a:rPr>
              <a:t>LLM</a:t>
            </a: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(Final Answer|A</a:t>
            </a:r>
            <a:r>
              <a:rPr lang="ko" sz="900" b="1" baseline="-25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, A</a:t>
            </a:r>
            <a:r>
              <a:rPr lang="ko" sz="900" b="1" baseline="-25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, A</a:t>
            </a:r>
            <a:r>
              <a:rPr lang="ko" sz="900" b="1" baseline="-250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, Q, Retrieved Result)</a:t>
            </a:r>
            <a:r>
              <a:rPr lang="ko" sz="1000" b="1">
                <a:latin typeface="Consolas"/>
                <a:ea typeface="Consolas"/>
                <a:cs typeface="Consolas"/>
                <a:sym typeface="Consolas"/>
              </a:rPr>
              <a:t> ≈ </a:t>
            </a:r>
            <a:r>
              <a:rPr lang="ko" sz="900" b="1">
                <a:latin typeface="Consolas"/>
                <a:ea typeface="Consolas"/>
                <a:cs typeface="Consolas"/>
                <a:sym typeface="Consolas"/>
              </a:rPr>
              <a:t>0.85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0" name="Google Shape;300;g2f3aed00098_2_220"/>
          <p:cNvCxnSpPr>
            <a:stCxn id="291" idx="2"/>
            <a:endCxn id="299" idx="0"/>
          </p:cNvCxnSpPr>
          <p:nvPr/>
        </p:nvCxnSpPr>
        <p:spPr>
          <a:xfrm>
            <a:off x="4026228" y="3417301"/>
            <a:ext cx="0" cy="5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g2f3aed00098_2_220"/>
          <p:cNvCxnSpPr>
            <a:stCxn id="293" idx="3"/>
            <a:endCxn id="291" idx="1"/>
          </p:cNvCxnSpPr>
          <p:nvPr/>
        </p:nvCxnSpPr>
        <p:spPr>
          <a:xfrm>
            <a:off x="2464800" y="2574325"/>
            <a:ext cx="940200" cy="4830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g2f3aed00098_2_220"/>
          <p:cNvCxnSpPr>
            <a:stCxn id="295" idx="3"/>
            <a:endCxn id="291" idx="1"/>
          </p:cNvCxnSpPr>
          <p:nvPr/>
        </p:nvCxnSpPr>
        <p:spPr>
          <a:xfrm rot="10800000" flipH="1">
            <a:off x="2464800" y="3057325"/>
            <a:ext cx="940200" cy="485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g2f3aed00098_2_220"/>
          <p:cNvCxnSpPr>
            <a:stCxn id="294" idx="3"/>
            <a:endCxn id="291" idx="1"/>
          </p:cNvCxnSpPr>
          <p:nvPr/>
        </p:nvCxnSpPr>
        <p:spPr>
          <a:xfrm rot="10800000" flipH="1">
            <a:off x="2464800" y="3057325"/>
            <a:ext cx="940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g2f3aed00098_2_220"/>
          <p:cNvSpPr txBox="1"/>
          <p:nvPr/>
        </p:nvSpPr>
        <p:spPr>
          <a:xfrm>
            <a:off x="5627325" y="2366575"/>
            <a:ext cx="167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Result</a:t>
            </a:r>
            <a:endParaRPr sz="1500"/>
          </a:p>
        </p:txBody>
      </p:sp>
      <p:sp>
        <p:nvSpPr>
          <p:cNvPr id="305" name="Google Shape;305;g2f3aed00098_2_220"/>
          <p:cNvSpPr txBox="1"/>
          <p:nvPr/>
        </p:nvSpPr>
        <p:spPr>
          <a:xfrm>
            <a:off x="1140000" y="4618075"/>
            <a:ext cx="686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Figure 6: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Final answer selection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3aed00098_5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Overview</a:t>
            </a:r>
            <a:endParaRPr sz="3500"/>
          </a:p>
        </p:txBody>
      </p:sp>
      <p:sp>
        <p:nvSpPr>
          <p:cNvPr id="311" name="Google Shape;311;g2f3aed00098_5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Introduction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Preliminaries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Methodology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Experiment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Conclusion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12" name="Google Shape;312;g2f3aed00098_5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3aed00098_5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Dataset</a:t>
            </a:r>
            <a:endParaRPr sz="3500"/>
          </a:p>
        </p:txBody>
      </p:sp>
      <p:sp>
        <p:nvSpPr>
          <p:cNvPr id="318" name="Google Shape;318;g2f3aed00098_5_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ko"/>
              <a:t>23</a:t>
            </a:fld>
            <a:endParaRPr/>
          </a:p>
        </p:txBody>
      </p:sp>
      <p:pic>
        <p:nvPicPr>
          <p:cNvPr id="319" name="Google Shape;319;g2f3aed00098_5_6"/>
          <p:cNvPicPr preferRelativeResize="0"/>
          <p:nvPr/>
        </p:nvPicPr>
        <p:blipFill rotWithShape="1">
          <a:blip r:embed="rId3">
            <a:alphaModFix/>
          </a:blip>
          <a:srcRect t="19839"/>
          <a:stretch/>
        </p:blipFill>
        <p:spPr>
          <a:xfrm>
            <a:off x="789550" y="1512800"/>
            <a:ext cx="7564898" cy="27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f3aed00098_5_6"/>
          <p:cNvSpPr txBox="1"/>
          <p:nvPr/>
        </p:nvSpPr>
        <p:spPr>
          <a:xfrm>
            <a:off x="0" y="423707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Table 1: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The number and percentages (% in parentheses) of questions for each question type in the CRAG dataset [2].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f3aed00098_5_6"/>
          <p:cNvSpPr txBox="1"/>
          <p:nvPr/>
        </p:nvSpPr>
        <p:spPr>
          <a:xfrm>
            <a:off x="0" y="4948425"/>
            <a:ext cx="9144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Yang, Xiao, et al. "CRAG--Comprehensive RAG Benchmark." arXiv preprint arXiv:2406.04744 (2024).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3aed00098_5_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Metrics</a:t>
            </a:r>
            <a:endParaRPr sz="3500"/>
          </a:p>
        </p:txBody>
      </p:sp>
      <p:sp>
        <p:nvSpPr>
          <p:cNvPr id="327" name="Google Shape;327;g2f3aed00098_5_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 b="1" dirty="0"/>
              <a:t>Overall Score (OS):</a:t>
            </a:r>
            <a:r>
              <a:rPr lang="ko" sz="1600" dirty="0"/>
              <a:t> Perfect + Acceptable - Hallucination</a:t>
            </a:r>
            <a:endParaRPr sz="1600" b="1"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ko" sz="1600" b="1" dirty="0"/>
              <a:t>Perfect (P): </a:t>
            </a:r>
            <a:r>
              <a:rPr lang="ko" sz="1600" dirty="0"/>
              <a:t>The response accurately answers the user’s query without any hallucinated content.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b="1" dirty="0"/>
              <a:t>Acceptable (A): </a:t>
            </a:r>
            <a:r>
              <a:rPr lang="ko" sz="1600" dirty="0"/>
              <a:t>The response offers a useful answer but may contain minor inaccuracies that do not diminish its overall utility.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b="1" dirty="0"/>
              <a:t>Hallucination (H):</a:t>
            </a:r>
            <a:r>
              <a:rPr lang="ko" sz="1600" dirty="0"/>
              <a:t> The response provides wrong or irrelevant information to answer the user question.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b="1" dirty="0"/>
              <a:t>Missing (M): </a:t>
            </a:r>
            <a:r>
              <a:rPr lang="ko" sz="1600" dirty="0"/>
              <a:t>The response indicates a lack of information, using phrases such as “I don’t know”, “I’m sorry I can’t find...” or results from system errors, including empty responses or requests for clarification.</a:t>
            </a:r>
            <a:endParaRPr sz="1600" dirty="0"/>
          </a:p>
        </p:txBody>
      </p:sp>
      <p:sp>
        <p:nvSpPr>
          <p:cNvPr id="328" name="Google Shape;328;g2f3aed00098_5_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3aed00098_5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Accuracy Comparison</a:t>
            </a:r>
            <a:endParaRPr sz="3500"/>
          </a:p>
        </p:txBody>
      </p:sp>
      <p:sp>
        <p:nvSpPr>
          <p:cNvPr id="334" name="Google Shape;334;g2f3aed00098_5_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ko"/>
              <a:t>25</a:t>
            </a:fld>
            <a:endParaRPr/>
          </a:p>
        </p:txBody>
      </p:sp>
      <p:pic>
        <p:nvPicPr>
          <p:cNvPr id="335" name="Google Shape;335;g2f3aed00098_5_41"/>
          <p:cNvPicPr preferRelativeResize="0"/>
          <p:nvPr/>
        </p:nvPicPr>
        <p:blipFill rotWithShape="1">
          <a:blip r:embed="rId3">
            <a:alphaModFix/>
          </a:blip>
          <a:srcRect l="6241" t="14806" r="7065"/>
          <a:stretch/>
        </p:blipFill>
        <p:spPr>
          <a:xfrm>
            <a:off x="77000" y="2403600"/>
            <a:ext cx="2751649" cy="16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f3aed00098_5_41"/>
          <p:cNvPicPr preferRelativeResize="0"/>
          <p:nvPr/>
        </p:nvPicPr>
        <p:blipFill rotWithShape="1">
          <a:blip r:embed="rId4">
            <a:alphaModFix/>
          </a:blip>
          <a:srcRect l="6542" t="16135" r="6802"/>
          <a:stretch/>
        </p:blipFill>
        <p:spPr>
          <a:xfrm>
            <a:off x="3010550" y="2403600"/>
            <a:ext cx="2988207" cy="16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2f3aed00098_5_41"/>
          <p:cNvPicPr preferRelativeResize="0"/>
          <p:nvPr/>
        </p:nvPicPr>
        <p:blipFill rotWithShape="1">
          <a:blip r:embed="rId5">
            <a:alphaModFix/>
          </a:blip>
          <a:srcRect l="6749" t="17039" r="6827"/>
          <a:stretch/>
        </p:blipFill>
        <p:spPr>
          <a:xfrm>
            <a:off x="6066111" y="2403600"/>
            <a:ext cx="3011138" cy="16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2f3aed00098_5_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Our algorithm recorded missing scores exceeding 60% across all three tasks, while maintaining lower hallucination scores compared to other competitors.</a:t>
            </a:r>
            <a:endParaRPr/>
          </a:p>
        </p:txBody>
      </p:sp>
      <p:sp>
        <p:nvSpPr>
          <p:cNvPr id="339" name="Google Shape;339;g2f3aed00098_5_41"/>
          <p:cNvSpPr/>
          <p:nvPr/>
        </p:nvSpPr>
        <p:spPr>
          <a:xfrm>
            <a:off x="1881250" y="2947450"/>
            <a:ext cx="548700" cy="17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f3aed00098_5_41"/>
          <p:cNvSpPr/>
          <p:nvPr/>
        </p:nvSpPr>
        <p:spPr>
          <a:xfrm>
            <a:off x="4963375" y="3171125"/>
            <a:ext cx="593100" cy="17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f3aed00098_5_41"/>
          <p:cNvSpPr/>
          <p:nvPr/>
        </p:nvSpPr>
        <p:spPr>
          <a:xfrm>
            <a:off x="8012175" y="3317050"/>
            <a:ext cx="593100" cy="17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f3aed00098_5_41"/>
          <p:cNvSpPr txBox="1"/>
          <p:nvPr/>
        </p:nvSpPr>
        <p:spPr>
          <a:xfrm>
            <a:off x="77050" y="4008475"/>
            <a:ext cx="275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Table 2: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Evaluation results for task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2f3aed00098_5_41"/>
          <p:cNvSpPr txBox="1"/>
          <p:nvPr/>
        </p:nvSpPr>
        <p:spPr>
          <a:xfrm>
            <a:off x="3196200" y="4008475"/>
            <a:ext cx="275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Table 3: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Evaluation results for task 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f3aed00098_5_41"/>
          <p:cNvSpPr txBox="1"/>
          <p:nvPr/>
        </p:nvSpPr>
        <p:spPr>
          <a:xfrm>
            <a:off x="6195875" y="4008475"/>
            <a:ext cx="275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Table 4: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Evaluation results for task 3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3aed00098_5_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Human Evaluation</a:t>
            </a:r>
            <a:endParaRPr sz="3500"/>
          </a:p>
        </p:txBody>
      </p:sp>
      <p:sp>
        <p:nvSpPr>
          <p:cNvPr id="350" name="Google Shape;350;g2f3aed00098_5_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ko"/>
              <a:t>26</a:t>
            </a:fld>
            <a:endParaRPr/>
          </a:p>
        </p:txBody>
      </p:sp>
      <p:pic>
        <p:nvPicPr>
          <p:cNvPr id="351" name="Google Shape;351;g2f3aed00098_5_50"/>
          <p:cNvPicPr preferRelativeResize="0"/>
          <p:nvPr/>
        </p:nvPicPr>
        <p:blipFill rotWithShape="1">
          <a:blip r:embed="rId3">
            <a:alphaModFix/>
          </a:blip>
          <a:srcRect t="29745"/>
          <a:stretch/>
        </p:blipFill>
        <p:spPr>
          <a:xfrm>
            <a:off x="2050413" y="2081172"/>
            <a:ext cx="5043174" cy="21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f3aed00098_5_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/>
              <a:t>Our algorithm secured the first place across all three tasks in the comparison question category (see the blue, bold-fonted results in Table 5).</a:t>
            </a:r>
            <a:endParaRPr sz="1800"/>
          </a:p>
        </p:txBody>
      </p:sp>
      <p:sp>
        <p:nvSpPr>
          <p:cNvPr id="353" name="Google Shape;353;g2f3aed00098_5_50"/>
          <p:cNvSpPr txBox="1"/>
          <p:nvPr/>
        </p:nvSpPr>
        <p:spPr>
          <a:xfrm>
            <a:off x="2140350" y="4188700"/>
            <a:ext cx="486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Table 5: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Highest-ranked accuracy scores among KDD Cup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competitors for each task (columns) and question type (rows).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f3aed00098_5_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Ablation Study: Three-Step Framework</a:t>
            </a:r>
            <a:endParaRPr sz="3500"/>
          </a:p>
        </p:txBody>
      </p:sp>
      <p:sp>
        <p:nvSpPr>
          <p:cNvPr id="359" name="Google Shape;359;g2f3aed00098_5_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ko"/>
              <a:t>27</a:t>
            </a:fld>
            <a:endParaRPr/>
          </a:p>
        </p:txBody>
      </p:sp>
      <p:pic>
        <p:nvPicPr>
          <p:cNvPr id="360" name="Google Shape;360;g2f3aed00098_5_66"/>
          <p:cNvPicPr preferRelativeResize="0"/>
          <p:nvPr/>
        </p:nvPicPr>
        <p:blipFill rotWithShape="1">
          <a:blip r:embed="rId3">
            <a:alphaModFix/>
          </a:blip>
          <a:srcRect t="38529"/>
          <a:stretch/>
        </p:blipFill>
        <p:spPr>
          <a:xfrm>
            <a:off x="311700" y="2362580"/>
            <a:ext cx="8520598" cy="19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2f3aed00098_5_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When Step 1 is used in conjunction with Step 2, the algorithm execution time is significantly reduced.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Introducing Step 3 to the framework resulted in a 28.2% reduction in hallucinations.</a:t>
            </a:r>
            <a:endParaRPr/>
          </a:p>
        </p:txBody>
      </p:sp>
      <p:sp>
        <p:nvSpPr>
          <p:cNvPr id="362" name="Google Shape;362;g2f3aed00098_5_66"/>
          <p:cNvSpPr txBox="1"/>
          <p:nvPr/>
        </p:nvSpPr>
        <p:spPr>
          <a:xfrm>
            <a:off x="2641800" y="4281300"/>
            <a:ext cx="386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Table 6: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Ablation study results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3aed00098_5_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Overview</a:t>
            </a:r>
            <a:endParaRPr sz="3500"/>
          </a:p>
        </p:txBody>
      </p:sp>
      <p:sp>
        <p:nvSpPr>
          <p:cNvPr id="368" name="Google Shape;368;g2f3aed00098_5_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Introduction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Preliminaries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Methodology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Experiment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Conclusion</a:t>
            </a:r>
            <a:endParaRPr/>
          </a:p>
        </p:txBody>
      </p:sp>
      <p:sp>
        <p:nvSpPr>
          <p:cNvPr id="369" name="Google Shape;369;g2f3aed00098_5_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05918023e_4_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205918023e_4_161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70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We </a:t>
            </a:r>
            <a:r>
              <a:rPr lang="ko" sz="1600" b="1">
                <a:solidFill>
                  <a:srgbClr val="0000FF"/>
                </a:solidFill>
              </a:rPr>
              <a:t>introduce a three-step question-answering framework</a:t>
            </a:r>
            <a:r>
              <a:rPr lang="ko" sz="1600"/>
              <a:t> that enhances RAG systems by incorporating two additional steps.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The framework’s effectiveness was confirmed by achieving </a:t>
            </a:r>
            <a:r>
              <a:rPr lang="ko" sz="1600" b="1">
                <a:solidFill>
                  <a:srgbClr val="0000FF"/>
                </a:solidFill>
              </a:rPr>
              <a:t>first place in the comparison question</a:t>
            </a:r>
            <a:r>
              <a:rPr lang="ko" sz="1600"/>
              <a:t> category across all tasks, as well as </a:t>
            </a:r>
            <a:r>
              <a:rPr lang="ko" sz="1600" b="1">
                <a:solidFill>
                  <a:srgbClr val="0000FF"/>
                </a:solidFill>
              </a:rPr>
              <a:t>first place in the post-processing category for task 1</a:t>
            </a:r>
            <a:r>
              <a:rPr lang="ko" sz="1600"/>
              <a:t>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By releasing our prototype, we aim to provide a practical tool for the research community, fostering further advancements in question-answering systems.</a:t>
            </a:r>
            <a:endParaRPr sz="1600"/>
          </a:p>
        </p:txBody>
      </p:sp>
      <p:sp>
        <p:nvSpPr>
          <p:cNvPr id="376" name="Google Shape;376;g2205918023e_4_1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3d0ed1f90_1_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Overview</a:t>
            </a:r>
            <a:endParaRPr sz="3500"/>
          </a:p>
        </p:txBody>
      </p:sp>
      <p:sp>
        <p:nvSpPr>
          <p:cNvPr id="72" name="Google Shape;72;g2f3d0ed1f90_1_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Preliminaries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Methodology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Experiment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ko">
                <a:solidFill>
                  <a:srgbClr val="D9D9D9"/>
                </a:solidFill>
              </a:rPr>
              <a:t>Conclusion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73" name="Google Shape;73;g2f3d0ed1f90_1_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3d0ed1f90_1_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30</a:t>
            </a:fld>
            <a:endParaRPr/>
          </a:p>
        </p:txBody>
      </p:sp>
      <p:sp>
        <p:nvSpPr>
          <p:cNvPr id="382" name="Google Shape;382;g2f3d0ed1f90_1_18"/>
          <p:cNvSpPr txBox="1">
            <a:spLocks noGrp="1"/>
          </p:cNvSpPr>
          <p:nvPr>
            <p:ph type="body" idx="1"/>
          </p:nvPr>
        </p:nvSpPr>
        <p:spPr>
          <a:xfrm>
            <a:off x="255900" y="952500"/>
            <a:ext cx="86322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4500" b="1">
                <a:solidFill>
                  <a:srgbClr val="0000FF"/>
                </a:solidFill>
              </a:rPr>
              <a:t>Thank You!!</a:t>
            </a:r>
            <a:endParaRPr sz="4500" b="1">
              <a:solidFill>
                <a:srgbClr val="0000FF"/>
              </a:solidFill>
            </a:endParaRPr>
          </a:p>
        </p:txBody>
      </p:sp>
      <p:sp>
        <p:nvSpPr>
          <p:cNvPr id="383" name="Google Shape;383;g2f3d0ed1f90_1_18"/>
          <p:cNvSpPr txBox="1">
            <a:spLocks noGrp="1"/>
          </p:cNvSpPr>
          <p:nvPr>
            <p:ph type="subTitle" idx="4294967295"/>
          </p:nvPr>
        </p:nvSpPr>
        <p:spPr>
          <a:xfrm>
            <a:off x="1807950" y="3428425"/>
            <a:ext cx="5528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ko" sz="1600"/>
              <a:t>Sungho Park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ko" sz="1600"/>
              <a:t>Contact us: </a:t>
            </a:r>
            <a:r>
              <a:rPr lang="ko" sz="1600" u="sng">
                <a:solidFill>
                  <a:schemeClr val="hlink"/>
                </a:solidFill>
                <a:hlinkClick r:id="rId3"/>
              </a:rPr>
              <a:t>shpark@dblab.postech.ac.kr</a:t>
            </a:r>
            <a:endParaRPr sz="16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ko" sz="1600"/>
              <a:t>Data System Lab in POSTECH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Large Language Model</a:t>
            </a:r>
            <a:endParaRPr sz="3500"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709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Large language models (LLMs) have shown significant capabilities in the question-answering task.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However, they often </a:t>
            </a:r>
            <a:r>
              <a:rPr lang="ko" sz="1500" b="1">
                <a:solidFill>
                  <a:srgbClr val="FF0000"/>
                </a:solidFill>
              </a:rPr>
              <a:t>suffer from hallucination</a:t>
            </a:r>
            <a:r>
              <a:rPr lang="ko" sz="1500"/>
              <a:t>, where generated content deviates from real-world facts. </a:t>
            </a:r>
            <a:endParaRPr sz="1500"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00" y="2131900"/>
            <a:ext cx="6904602" cy="24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 txBox="1"/>
          <p:nvPr/>
        </p:nvSpPr>
        <p:spPr>
          <a:xfrm>
            <a:off x="1140000" y="4526925"/>
            <a:ext cx="686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Figure 1: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An intuitive example of LLM hallucination from [1]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0" y="4948425"/>
            <a:ext cx="9144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Huang, Lei, et al. "A survey on hallucination in large language models: Principles, taxonomy, challenges, and open questions." arXiv preprint arXiv:2311.05232 (2023).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3aed00098_2_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Retrieval-Augmented Generation</a:t>
            </a:r>
            <a:endParaRPr sz="3500"/>
          </a:p>
        </p:txBody>
      </p:sp>
      <p:sp>
        <p:nvSpPr>
          <p:cNvPr id="89" name="Google Shape;89;g2f3aed00098_2_3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/>
              <a:t>Retrieval-augmented generation (RAG) has been proposed to address the issues, which enhances LLM performance by retrieving relevant information from external knowledge sources.</a:t>
            </a:r>
            <a:endParaRPr sz="1600"/>
          </a:p>
        </p:txBody>
      </p:sp>
      <p:sp>
        <p:nvSpPr>
          <p:cNvPr id="90" name="Google Shape;90;g2f3aed00098_2_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pic>
        <p:nvPicPr>
          <p:cNvPr id="91" name="Google Shape;91;g2f3aed00098_2_3"/>
          <p:cNvPicPr preferRelativeResize="0"/>
          <p:nvPr/>
        </p:nvPicPr>
        <p:blipFill rotWithShape="1">
          <a:blip r:embed="rId3">
            <a:alphaModFix/>
          </a:blip>
          <a:srcRect b="17972"/>
          <a:stretch/>
        </p:blipFill>
        <p:spPr>
          <a:xfrm>
            <a:off x="1212038" y="2170850"/>
            <a:ext cx="6719926" cy="19193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f3aed00098_2_3"/>
          <p:cNvSpPr txBox="1"/>
          <p:nvPr/>
        </p:nvSpPr>
        <p:spPr>
          <a:xfrm>
            <a:off x="1140000" y="4090225"/>
            <a:ext cx="686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alibri"/>
                <a:ea typeface="Calibri"/>
                <a:cs typeface="Calibri"/>
                <a:sym typeface="Calibri"/>
              </a:rPr>
              <a:t>Figure 2: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QA using LLMs (a) without RAG vs. (b) with RAG from [2]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f3aed00098_2_3"/>
          <p:cNvSpPr txBox="1"/>
          <p:nvPr/>
        </p:nvSpPr>
        <p:spPr>
          <a:xfrm>
            <a:off x="0" y="4948425"/>
            <a:ext cx="9144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Yang, Xiao, et al. "CRAG--Comprehensive RAG Benchmark." arXiv preprint arXiv:2406.04744 (2024).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3aed00098_2_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Challenges of RAG</a:t>
            </a:r>
            <a:endParaRPr sz="3500"/>
          </a:p>
        </p:txBody>
      </p:sp>
      <p:sp>
        <p:nvSpPr>
          <p:cNvPr id="99" name="Google Shape;99;g2f3aed00098_2_34"/>
          <p:cNvSpPr txBox="1">
            <a:spLocks noGrp="1"/>
          </p:cNvSpPr>
          <p:nvPr>
            <p:ph type="body" idx="1"/>
          </p:nvPr>
        </p:nvSpPr>
        <p:spPr>
          <a:xfrm>
            <a:off x="311700" y="1246824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000"/>
              <a:t>Despite the advancements, RAG still faces several challenges:</a:t>
            </a:r>
            <a:endParaRPr sz="2000"/>
          </a:p>
          <a:p>
            <a:pPr marL="45720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Unnecessary Retrieval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Propagation of Incorrect Information</a:t>
            </a:r>
            <a:endParaRPr/>
          </a:p>
        </p:txBody>
      </p:sp>
      <p:sp>
        <p:nvSpPr>
          <p:cNvPr id="100" name="Google Shape;100;g2f3aed00098_2_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f3aed00098_2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15712" y="1519939"/>
            <a:ext cx="2064625" cy="16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f3aed00098_2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675" y="1550165"/>
            <a:ext cx="1414350" cy="10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f3aed00098_2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740362" y="1156451"/>
            <a:ext cx="2009100" cy="1541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f3aed00098_2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Unnecessary Retrieval</a:t>
            </a:r>
            <a:endParaRPr sz="3500"/>
          </a:p>
        </p:txBody>
      </p:sp>
      <p:sp>
        <p:nvSpPr>
          <p:cNvPr id="109" name="Google Shape;109;g2f3aed00098_2_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sp>
        <p:nvSpPr>
          <p:cNvPr id="110" name="Google Shape;110;g2f3aed00098_2_41"/>
          <p:cNvSpPr txBox="1"/>
          <p:nvPr/>
        </p:nvSpPr>
        <p:spPr>
          <a:xfrm>
            <a:off x="1385342" y="3075613"/>
            <a:ext cx="720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g2f3aed00098_2_41"/>
          <p:cNvSpPr txBox="1"/>
          <p:nvPr/>
        </p:nvSpPr>
        <p:spPr>
          <a:xfrm>
            <a:off x="1818504" y="1534726"/>
            <a:ext cx="1852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Asia a bigger continent than Europe?</a:t>
            </a:r>
            <a:endParaRPr sz="16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2" name="Google Shape;112;g2f3aed00098_2_41"/>
          <p:cNvCxnSpPr/>
          <p:nvPr/>
        </p:nvCxnSpPr>
        <p:spPr>
          <a:xfrm>
            <a:off x="2966813" y="2787063"/>
            <a:ext cx="10041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13" name="Google Shape;113;g2f3aed00098_2_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4450" y="2546138"/>
            <a:ext cx="665922" cy="6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f3aed00098_2_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2523" y="2489326"/>
            <a:ext cx="665925" cy="66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f3aed00098_2_41"/>
          <p:cNvSpPr txBox="1"/>
          <p:nvPr/>
        </p:nvSpPr>
        <p:spPr>
          <a:xfrm>
            <a:off x="4537263" y="3151813"/>
            <a:ext cx="720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LLM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g2f3aed00098_2_41"/>
          <p:cNvSpPr txBox="1"/>
          <p:nvPr/>
        </p:nvSpPr>
        <p:spPr>
          <a:xfrm>
            <a:off x="3108713" y="2465313"/>
            <a:ext cx="72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 sz="11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7" name="Google Shape;117;g2f3aed00098_2_41"/>
          <p:cNvCxnSpPr/>
          <p:nvPr/>
        </p:nvCxnSpPr>
        <p:spPr>
          <a:xfrm rot="10800000">
            <a:off x="2966800" y="3001188"/>
            <a:ext cx="1004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8" name="Google Shape;118;g2f3aed00098_2_41"/>
          <p:cNvSpPr txBox="1"/>
          <p:nvPr/>
        </p:nvSpPr>
        <p:spPr>
          <a:xfrm>
            <a:off x="3108700" y="2972901"/>
            <a:ext cx="72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endParaRPr sz="11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g2f3aed00098_2_41"/>
          <p:cNvSpPr txBox="1"/>
          <p:nvPr/>
        </p:nvSpPr>
        <p:spPr>
          <a:xfrm>
            <a:off x="3742300" y="1772476"/>
            <a:ext cx="185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already</a:t>
            </a:r>
            <a:endParaRPr sz="13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know!</a:t>
            </a:r>
            <a:endParaRPr sz="13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g2f3aed00098_2_41"/>
          <p:cNvSpPr txBox="1"/>
          <p:nvPr/>
        </p:nvSpPr>
        <p:spPr>
          <a:xfrm>
            <a:off x="5595100" y="1819051"/>
            <a:ext cx="1542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Asia is bigger than </a:t>
            </a:r>
            <a:r>
              <a:rPr lang="ko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Europe</a:t>
            </a:r>
            <a:r>
              <a:rPr lang="ko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8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1" name="Google Shape;121;g2f3aed00098_2_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9750" y="3246088"/>
            <a:ext cx="1288905" cy="132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g2f3aed00098_2_41"/>
          <p:cNvCxnSpPr>
            <a:stCxn id="115" idx="2"/>
            <a:endCxn id="121" idx="1"/>
          </p:cNvCxnSpPr>
          <p:nvPr/>
        </p:nvCxnSpPr>
        <p:spPr>
          <a:xfrm rot="-5400000" flipH="1">
            <a:off x="5514063" y="2950663"/>
            <a:ext cx="339000" cy="15723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stealth" w="med" len="med"/>
            <a:tailEnd type="stealth" w="med" len="med"/>
          </a:ln>
        </p:spPr>
      </p:cxnSp>
      <p:pic>
        <p:nvPicPr>
          <p:cNvPr id="123" name="Google Shape;123;g2f3aed00098_2_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86400" y="3583538"/>
            <a:ext cx="665925" cy="6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f3aed00098_2_41"/>
          <p:cNvSpPr txBox="1"/>
          <p:nvPr/>
        </p:nvSpPr>
        <p:spPr>
          <a:xfrm>
            <a:off x="6314363" y="4335463"/>
            <a:ext cx="1414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External Source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8142c63729_6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665179" y="3478725"/>
            <a:ext cx="2868975" cy="15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8142c63729_6_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Propagation of Incorrect Information</a:t>
            </a:r>
            <a:endParaRPr sz="3500"/>
          </a:p>
        </p:txBody>
      </p:sp>
      <p:sp>
        <p:nvSpPr>
          <p:cNvPr id="131" name="Google Shape;131;g28142c63729_6_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pic>
        <p:nvPicPr>
          <p:cNvPr id="132" name="Google Shape;132;g28142c63729_6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416980" y="1043652"/>
            <a:ext cx="2064625" cy="16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8142c63729_6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437044" y="1085563"/>
            <a:ext cx="2009100" cy="1541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8142c63729_6_2"/>
          <p:cNvSpPr txBox="1"/>
          <p:nvPr/>
        </p:nvSpPr>
        <p:spPr>
          <a:xfrm>
            <a:off x="1082023" y="3004726"/>
            <a:ext cx="720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g28142c63729_6_2"/>
          <p:cNvSpPr txBox="1"/>
          <p:nvPr/>
        </p:nvSpPr>
        <p:spPr>
          <a:xfrm>
            <a:off x="1515198" y="1300638"/>
            <a:ext cx="1755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2004, which animated film was recognized with the best animated feature film oscar?</a:t>
            </a:r>
            <a:endParaRPr sz="13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6" name="Google Shape;136;g28142c63729_6_2"/>
          <p:cNvCxnSpPr/>
          <p:nvPr/>
        </p:nvCxnSpPr>
        <p:spPr>
          <a:xfrm>
            <a:off x="2037798" y="2828501"/>
            <a:ext cx="10041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37" name="Google Shape;137;g28142c63729_6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205" y="2418439"/>
            <a:ext cx="665925" cy="66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8142c63729_6_2"/>
          <p:cNvSpPr txBox="1"/>
          <p:nvPr/>
        </p:nvSpPr>
        <p:spPr>
          <a:xfrm>
            <a:off x="2089936" y="2506750"/>
            <a:ext cx="86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Retrieval</a:t>
            </a:r>
            <a:endParaRPr sz="11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g28142c63729_6_2"/>
          <p:cNvSpPr txBox="1"/>
          <p:nvPr/>
        </p:nvSpPr>
        <p:spPr>
          <a:xfrm>
            <a:off x="6596367" y="1443363"/>
            <a:ext cx="154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Incredibles</a:t>
            </a:r>
            <a:endParaRPr sz="1300" b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(2004)</a:t>
            </a:r>
            <a:endParaRPr sz="1300" b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0" name="Google Shape;140;g28142c63729_6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0275" y="2064925"/>
            <a:ext cx="1081724" cy="1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8142c63729_6_2"/>
          <p:cNvSpPr txBox="1"/>
          <p:nvPr/>
        </p:nvSpPr>
        <p:spPr>
          <a:xfrm>
            <a:off x="3079584" y="3140350"/>
            <a:ext cx="194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External Source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g28142c63729_6_2"/>
          <p:cNvSpPr txBox="1"/>
          <p:nvPr/>
        </p:nvSpPr>
        <p:spPr>
          <a:xfrm>
            <a:off x="4067755" y="3759238"/>
            <a:ext cx="2270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Comic Sans MS"/>
                <a:ea typeface="Comic Sans MS"/>
                <a:cs typeface="Comic Sans MS"/>
                <a:sym typeface="Comic Sans MS"/>
              </a:rPr>
              <a:t>WATCH NOW Superhero Best Animated Movie Oscar </a:t>
            </a:r>
            <a:r>
              <a:rPr lang="ko" sz="12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Incredibles (2004)</a:t>
            </a:r>
            <a:r>
              <a:rPr lang="ko" sz="1200" b="1">
                <a:latin typeface="Comic Sans MS"/>
                <a:ea typeface="Comic Sans MS"/>
                <a:cs typeface="Comic Sans MS"/>
                <a:sym typeface="Comic Sans MS"/>
              </a:rPr>
              <a:t> The Incredibles Scene: Fire and Ice The Incredibles is a</a:t>
            </a:r>
            <a:endParaRPr sz="12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" name="Google Shape;143;g28142c63729_6_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63200" y="1841392"/>
            <a:ext cx="403629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8142c63729_6_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39055" y="3857725"/>
            <a:ext cx="2270701" cy="7351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g28142c63729_6_2"/>
          <p:cNvCxnSpPr/>
          <p:nvPr/>
        </p:nvCxnSpPr>
        <p:spPr>
          <a:xfrm rot="10800000">
            <a:off x="4875092" y="2828501"/>
            <a:ext cx="1004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46" name="Google Shape;146;g28142c63729_6_2"/>
          <p:cNvSpPr txBox="1"/>
          <p:nvPr/>
        </p:nvSpPr>
        <p:spPr>
          <a:xfrm>
            <a:off x="5016980" y="2470951"/>
            <a:ext cx="72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</a:t>
            </a:r>
            <a:endParaRPr sz="11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g28142c63729_6_2"/>
          <p:cNvSpPr txBox="1"/>
          <p:nvPr/>
        </p:nvSpPr>
        <p:spPr>
          <a:xfrm>
            <a:off x="4881079" y="2802775"/>
            <a:ext cx="100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Propagation</a:t>
            </a:r>
            <a:endParaRPr sz="11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8" name="Google Shape;148;g28142c63729_6_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0893" y="3854582"/>
            <a:ext cx="720300" cy="741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8142c63729_6_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12125" y="2399038"/>
            <a:ext cx="665922" cy="6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8142c63729_6_2"/>
          <p:cNvSpPr txBox="1"/>
          <p:nvPr/>
        </p:nvSpPr>
        <p:spPr>
          <a:xfrm>
            <a:off x="6112113" y="3050463"/>
            <a:ext cx="720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LLM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3aed00098_2_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500"/>
              <a:t>Our Idea of Addressing the Challenges</a:t>
            </a:r>
            <a:endParaRPr sz="3500"/>
          </a:p>
        </p:txBody>
      </p:sp>
      <p:sp>
        <p:nvSpPr>
          <p:cNvPr id="156" name="Google Shape;156;g2f3aed00098_2_9"/>
          <p:cNvSpPr txBox="1">
            <a:spLocks noGrp="1"/>
          </p:cNvSpPr>
          <p:nvPr>
            <p:ph type="body" idx="1"/>
          </p:nvPr>
        </p:nvSpPr>
        <p:spPr>
          <a:xfrm>
            <a:off x="311700" y="124682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b="1" dirty="0"/>
              <a:t>Our Idea:</a:t>
            </a:r>
            <a:r>
              <a:rPr lang="ko" dirty="0"/>
              <a:t> Improving the Standard RAG Framework with Two Key Enhancements</a:t>
            </a:r>
            <a:endParaRPr dirty="0"/>
          </a:p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ko" sz="1600" b="1" dirty="0"/>
              <a:t>Using LLM’s Inherent Knowledge:</a:t>
            </a:r>
            <a:r>
              <a:rPr lang="ko" sz="1600" dirty="0"/>
              <a:t> Generate accurate responses directly whenever possible to avoid unnecessary retrieval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b="1" dirty="0"/>
              <a:t>Introducing Verification Step:</a:t>
            </a:r>
            <a:r>
              <a:rPr lang="ko" sz="1600" dirty="0"/>
              <a:t> </a:t>
            </a:r>
            <a:r>
              <a:rPr lang="en" altLang="ko-K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Reassess the validity of the responses generated in the previous stages</a:t>
            </a:r>
            <a:endParaRPr sz="1600" dirty="0"/>
          </a:p>
        </p:txBody>
      </p:sp>
      <p:sp>
        <p:nvSpPr>
          <p:cNvPr id="157" name="Google Shape;157;g2f3aed00098_2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비랩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1570</Words>
  <Application>Microsoft Macintosh PowerPoint</Application>
  <PresentationFormat>화면 슬라이드 쇼(16:9)</PresentationFormat>
  <Paragraphs>209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Calibri</vt:lpstr>
      <vt:lpstr>Cambria Math</vt:lpstr>
      <vt:lpstr>Consolas</vt:lpstr>
      <vt:lpstr>Arial</vt:lpstr>
      <vt:lpstr>Comic Sans MS</vt:lpstr>
      <vt:lpstr>디비랩</vt:lpstr>
      <vt:lpstr>KDD Cup Meta CRAG 2024:  Three-step Question-Answering Framework</vt:lpstr>
      <vt:lpstr>Overview</vt:lpstr>
      <vt:lpstr>Overview</vt:lpstr>
      <vt:lpstr>Large Language Model</vt:lpstr>
      <vt:lpstr>Retrieval-Augmented Generation</vt:lpstr>
      <vt:lpstr>Challenges of RAG</vt:lpstr>
      <vt:lpstr>Unnecessary Retrieval</vt:lpstr>
      <vt:lpstr>Propagation of Incorrect Information</vt:lpstr>
      <vt:lpstr>Our Idea of Addressing the Challenges</vt:lpstr>
      <vt:lpstr>Overview</vt:lpstr>
      <vt:lpstr>Notation</vt:lpstr>
      <vt:lpstr>Problem Definition</vt:lpstr>
      <vt:lpstr>Problem Definition</vt:lpstr>
      <vt:lpstr>Overview</vt:lpstr>
      <vt:lpstr>Three-step Question Answering Framework</vt:lpstr>
      <vt:lpstr>Step 1</vt:lpstr>
      <vt:lpstr>Question Answering With Parametric Knowledge</vt:lpstr>
      <vt:lpstr>Step 2</vt:lpstr>
      <vt:lpstr>Question Answering With External Sources</vt:lpstr>
      <vt:lpstr>Step 3</vt:lpstr>
      <vt:lpstr>Final Answer Selection</vt:lpstr>
      <vt:lpstr>Overview</vt:lpstr>
      <vt:lpstr>Dataset</vt:lpstr>
      <vt:lpstr>Metrics</vt:lpstr>
      <vt:lpstr>Accuracy Comparison</vt:lpstr>
      <vt:lpstr>Human Evaluation</vt:lpstr>
      <vt:lpstr>Ablation Study: Three-Step Framework</vt:lpstr>
      <vt:lpstr>Overview</vt:lpstr>
      <vt:lpstr>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Meta CRAG 2024:  Three-step Question-Answering Framework</dc:title>
  <cp:lastModifiedBy>박성호(무은재 새내기학부)</cp:lastModifiedBy>
  <cp:revision>2</cp:revision>
  <dcterms:modified xsi:type="dcterms:W3CDTF">2024-08-26T10:33:41Z</dcterms:modified>
</cp:coreProperties>
</file>