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6"/>
  </p:notesMasterIdLst>
  <p:sldIdLst>
    <p:sldId id="262" r:id="rId2"/>
    <p:sldId id="279" r:id="rId3"/>
    <p:sldId id="269" r:id="rId4"/>
    <p:sldId id="270" r:id="rId5"/>
    <p:sldId id="260" r:id="rId6"/>
    <p:sldId id="266" r:id="rId7"/>
    <p:sldId id="272" r:id="rId8"/>
    <p:sldId id="271" r:id="rId9"/>
    <p:sldId id="261" r:id="rId10"/>
    <p:sldId id="278" r:id="rId11"/>
    <p:sldId id="273" r:id="rId12"/>
    <p:sldId id="264" r:id="rId13"/>
    <p:sldId id="265" r:id="rId14"/>
    <p:sldId id="263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72C1"/>
    <a:srgbClr val="28B8ED"/>
    <a:srgbClr val="000000"/>
    <a:srgbClr val="68217A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18D87-4B09-48A8-AA8D-CAE036A00908}" type="datetimeFigureOut">
              <a:rPr lang="en-IN" smtClean="0"/>
              <a:t>25-03-2017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5B904-D12B-42D4-9208-17FF7460B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603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</a:rPr>
              <a:t>Build 2015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3/25/2017 9:34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98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783540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  <a:p>
            <a:pPr lvl="0"/>
            <a:r>
              <a:rPr lang="en-US" dirty="0" smtClean="0"/>
              <a:t>Presenter Title</a:t>
            </a:r>
          </a:p>
          <a:p>
            <a:pPr lvl="0"/>
            <a:r>
              <a:rPr lang="en-US" dirty="0" smtClean="0"/>
              <a:t>Presenter Contact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7587" y="5670380"/>
            <a:ext cx="3665174" cy="88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0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18320" y="5993296"/>
            <a:ext cx="2527906" cy="77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652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Id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390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 Non-bulleted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753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657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5109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657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8504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552967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Tx/>
              <a:buBlip>
                <a:blip r:embed="rId2"/>
              </a:buBlip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552967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Tx/>
              <a:buBlip>
                <a:blip r:embed="rId2"/>
              </a:buBlip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47047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928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306157" y="6099698"/>
            <a:ext cx="407895" cy="365125"/>
          </a:xfrm>
          <a:prstGeom prst="rect">
            <a:avLst/>
          </a:prstGeom>
        </p:spPr>
        <p:txBody>
          <a:bodyPr/>
          <a:lstStyle/>
          <a:p>
            <a:fld id="{72791EF6-4CC3-A645-99B4-EB889446B3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081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306157" y="6099698"/>
            <a:ext cx="407895" cy="365125"/>
          </a:xfrm>
          <a:prstGeom prst="rect">
            <a:avLst/>
          </a:prstGeom>
        </p:spPr>
        <p:txBody>
          <a:bodyPr/>
          <a:lstStyle/>
          <a:p>
            <a:fld id="{72791EF6-4CC3-A645-99B4-EB889446B3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2753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306157" y="6099698"/>
            <a:ext cx="407895" cy="365125"/>
          </a:xfrm>
          <a:prstGeom prst="rect">
            <a:avLst/>
          </a:prstGeom>
        </p:spPr>
        <p:txBody>
          <a:bodyPr/>
          <a:lstStyle/>
          <a:p>
            <a:fld id="{72791EF6-4CC3-A645-99B4-EB889446B3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550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151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18320" y="5993296"/>
            <a:ext cx="2527906" cy="77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055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306157" y="6099698"/>
            <a:ext cx="407895" cy="365125"/>
          </a:xfrm>
          <a:prstGeom prst="rect">
            <a:avLst/>
          </a:prstGeom>
        </p:spPr>
        <p:txBody>
          <a:bodyPr/>
          <a:lstStyle/>
          <a:p>
            <a:fld id="{72791EF6-4CC3-A645-99B4-EB889446B3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9133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54775" y="3940438"/>
            <a:ext cx="9144000" cy="896238"/>
          </a:xfrm>
        </p:spPr>
        <p:txBody>
          <a:bodyPr>
            <a:noAutofit/>
          </a:bodyPr>
          <a:lstStyle>
            <a:lvl1pPr marL="0" indent="0" algn="l">
              <a:buNone/>
              <a:defRPr sz="540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Session Title</a:t>
            </a:r>
            <a:endParaRPr lang="pt-PT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54775" y="2294418"/>
            <a:ext cx="3968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smtClean="0">
                <a:solidFill>
                  <a:srgbClr val="73C9E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Developer</a:t>
            </a:r>
            <a:endParaRPr lang="pt-PT" sz="3200" dirty="0">
              <a:solidFill>
                <a:srgbClr val="73C9E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954775" y="2638033"/>
            <a:ext cx="6162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TECH REFRESH</a:t>
            </a:r>
            <a:endParaRPr lang="pt-PT" sz="6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318235" y="2365500"/>
            <a:ext cx="2107742" cy="1580606"/>
            <a:chOff x="5205052" y="3339264"/>
            <a:chExt cx="1324800" cy="993474"/>
          </a:xfrm>
        </p:grpSpPr>
        <p:sp>
          <p:nvSpPr>
            <p:cNvPr id="13" name="Rectangle 12"/>
            <p:cNvSpPr/>
            <p:nvPr/>
          </p:nvSpPr>
          <p:spPr>
            <a:xfrm>
              <a:off x="5205052" y="3339264"/>
              <a:ext cx="331200" cy="331158"/>
            </a:xfrm>
            <a:prstGeom prst="rect">
              <a:avLst/>
            </a:prstGeom>
            <a:solidFill>
              <a:srgbClr val="681B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36252" y="3670422"/>
              <a:ext cx="331200" cy="331158"/>
            </a:xfrm>
            <a:prstGeom prst="rect">
              <a:avLst/>
            </a:prstGeom>
            <a:solidFill>
              <a:srgbClr val="B92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67452" y="4001580"/>
              <a:ext cx="331200" cy="331158"/>
            </a:xfrm>
            <a:prstGeom prst="rect">
              <a:avLst/>
            </a:prstGeom>
            <a:solidFill>
              <a:srgbClr val="B9D8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198652" y="3670422"/>
              <a:ext cx="331200" cy="331158"/>
            </a:xfrm>
            <a:prstGeom prst="rect">
              <a:avLst/>
            </a:prstGeom>
            <a:solidFill>
              <a:srgbClr val="28B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19" name="TextBox 18"/>
          <p:cNvSpPr txBox="1"/>
          <p:nvPr userDrawn="1"/>
        </p:nvSpPr>
        <p:spPr>
          <a:xfrm>
            <a:off x="7928859" y="3423531"/>
            <a:ext cx="3968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smtClean="0">
                <a:solidFill>
                  <a:srgbClr val="73C9E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15 Junho</a:t>
            </a:r>
            <a:r>
              <a:rPr lang="pt-PT" sz="3200" baseline="0" dirty="0" smtClean="0">
                <a:solidFill>
                  <a:srgbClr val="73C9E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2015</a:t>
            </a:r>
            <a:endParaRPr lang="pt-PT" sz="3200" dirty="0">
              <a:solidFill>
                <a:srgbClr val="73C9E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9180420" y="218660"/>
            <a:ext cx="2716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smtClean="0">
                <a:solidFill>
                  <a:srgbClr val="28B8E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#pttechrefresh</a:t>
            </a:r>
            <a:endParaRPr lang="pt-PT" sz="3200" dirty="0">
              <a:solidFill>
                <a:srgbClr val="28B8E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150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1772C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Title</a:t>
            </a:r>
            <a:endParaRPr lang="pt-PT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18320" y="5993296"/>
            <a:ext cx="2527906" cy="77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44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18320" y="5993296"/>
            <a:ext cx="2527906" cy="774886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CF1C19-C503-4369-B8CF-59236778BAAD}" type="datetimeFigureOut">
              <a:rPr lang="pt-PT" smtClean="0"/>
              <a:t>25/03/2017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D03DFB-5D7D-4833-81C3-6A80F0C561F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8100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18320" y="5993296"/>
            <a:ext cx="2527906" cy="7748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CF1C19-C503-4369-B8CF-59236778BAAD}" type="datetimeFigureOut">
              <a:rPr lang="pt-PT" smtClean="0"/>
              <a:t>25/03/2017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D03DFB-5D7D-4833-81C3-6A80F0C561F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0244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7180242" y="5506846"/>
            <a:ext cx="3968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smtClean="0">
                <a:solidFill>
                  <a:srgbClr val="73C9E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Developer</a:t>
            </a:r>
            <a:endParaRPr lang="pt-PT" sz="2000" dirty="0">
              <a:solidFill>
                <a:srgbClr val="73C9E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180243" y="5700725"/>
            <a:ext cx="6162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TECH REFRESH</a:t>
            </a:r>
            <a:endParaRPr lang="pt-PT" sz="4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0787448" y="5605702"/>
            <a:ext cx="1097466" cy="822995"/>
            <a:chOff x="5205052" y="3339264"/>
            <a:chExt cx="1324800" cy="993474"/>
          </a:xfrm>
        </p:grpSpPr>
        <p:sp>
          <p:nvSpPr>
            <p:cNvPr id="7" name="Rectangle 6"/>
            <p:cNvSpPr/>
            <p:nvPr/>
          </p:nvSpPr>
          <p:spPr>
            <a:xfrm>
              <a:off x="5205052" y="3339264"/>
              <a:ext cx="331200" cy="331158"/>
            </a:xfrm>
            <a:prstGeom prst="rect">
              <a:avLst/>
            </a:prstGeom>
            <a:solidFill>
              <a:srgbClr val="681B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536253" y="3670422"/>
              <a:ext cx="331201" cy="331158"/>
            </a:xfrm>
            <a:prstGeom prst="rect">
              <a:avLst/>
            </a:prstGeom>
            <a:solidFill>
              <a:srgbClr val="B92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52" y="4001580"/>
              <a:ext cx="331200" cy="331158"/>
            </a:xfrm>
            <a:prstGeom prst="rect">
              <a:avLst/>
            </a:prstGeom>
            <a:solidFill>
              <a:srgbClr val="B9D8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98652" y="3670422"/>
              <a:ext cx="331200" cy="331158"/>
            </a:xfrm>
            <a:prstGeom prst="rect">
              <a:avLst/>
            </a:prstGeom>
            <a:solidFill>
              <a:srgbClr val="28B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480291" y="2755557"/>
            <a:ext cx="5399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Thank</a:t>
            </a:r>
            <a:r>
              <a:rPr lang="pt-PT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PT" sz="4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endParaRPr lang="pt-PT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661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795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4573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635896"/>
            <a:ext cx="11653522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986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635896"/>
            <a:ext cx="11653522" cy="4931036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336145" indent="0">
              <a:buNone/>
              <a:defRPr/>
            </a:lvl2pPr>
            <a:lvl3pPr marL="560241" indent="0">
              <a:buNone/>
              <a:defRPr sz="2353"/>
            </a:lvl3pPr>
            <a:lvl4pPr marL="784338" indent="0">
              <a:buNone/>
              <a:defRPr sz="1961"/>
            </a:lvl4pPr>
            <a:lvl5pPr marL="1008434" indent="0">
              <a:buNone/>
              <a:defRPr sz="196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3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350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336145" indent="-336145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62539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960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18320" y="5993296"/>
            <a:ext cx="2527906" cy="77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3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8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hyperlink" Target="https://www.microsoftvirtualacademy.com/en-US/training-courses/cross-platform-development-with-visual-studio-8439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microsoftvirtualacademy.com/training-courses/-cross-platform-development-with-xamarin-visual-studio" TargetMode="Externa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hyperlink" Target="http://aka.ms/downloadvscode" TargetMode="External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hyperlink" Target="https://www.visualstudio.com/downloads/" TargetMode="External"/><Relationship Id="rId4" Type="http://schemas.openxmlformats.org/officeDocument/2006/relationships/hyperlink" Target="http://aka.ms/tryazur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 err="1" smtClean="0"/>
              <a:t>Hardik</a:t>
            </a:r>
            <a:r>
              <a:rPr lang="en-US" dirty="0" smtClean="0"/>
              <a:t> </a:t>
            </a:r>
            <a:r>
              <a:rPr lang="en-US" dirty="0" smtClean="0"/>
              <a:t>Mistry</a:t>
            </a:r>
          </a:p>
          <a:p>
            <a:r>
              <a:rPr lang="en-US" dirty="0" smtClean="0">
                <a:latin typeface="+mj-lt"/>
              </a:rPr>
              <a:t>Technology Consultant, Mobility &amp; Cloud</a:t>
            </a:r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@mistryhardik05</a:t>
            </a:r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Developing Cross-Platform Applications </a:t>
            </a:r>
            <a:br>
              <a:rPr lang="en-US" dirty="0"/>
            </a:b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92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Native APIs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936109" y="3974745"/>
            <a:ext cx="1828800" cy="18288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742728" y="3974745"/>
            <a:ext cx="1828800" cy="18288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571528" y="3982047"/>
            <a:ext cx="1828800" cy="18288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3736" tIns="146304" rIns="173736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6145">
                    <a:srgbClr val="505050"/>
                  </a:gs>
                  <a:gs pos="44000">
                    <a:srgbClr val="505050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6241409" y="2180571"/>
            <a:ext cx="4572000" cy="144363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rgbClr val="3186C7"/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rgbClr val="3186C7"/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rgbClr val="3186C7"/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rgbClr val="3186C7"/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rgbClr val="3186C7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/>
              <a:buNone/>
            </a:pPr>
            <a:r>
              <a:rPr lang="pt-PT" sz="2800" b="1" dirty="0" smtClean="0">
                <a:solidFill>
                  <a:schemeClr val="tx1"/>
                </a:solidFill>
                <a:latin typeface="+mj-lt"/>
                <a:cs typeface="Helvetica" panose="020B0604020202020204" pitchFamily="34" charset="0"/>
              </a:rPr>
              <a:t>Same day support: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</a:pPr>
            <a:r>
              <a:rPr lang="pt-PT" sz="2000" dirty="0" smtClean="0">
                <a:solidFill>
                  <a:schemeClr val="tx1"/>
                </a:solidFill>
                <a:latin typeface="+mj-lt"/>
                <a:cs typeface="Helvetica" panose="020B0604020202020204" pitchFamily="34" charset="0"/>
              </a:rPr>
              <a:t>iOS 5, iOS 6, iOS 7, iOS 7.1, iOS 8, iOS 9, iOS 10</a:t>
            </a:r>
          </a:p>
          <a:p>
            <a:pPr marL="0" indent="0" fontAlgn="auto">
              <a:lnSpc>
                <a:spcPct val="50000"/>
              </a:lnSpc>
              <a:spcAft>
                <a:spcPts val="0"/>
              </a:spcAft>
              <a:buFont typeface="Arial"/>
              <a:buNone/>
            </a:pPr>
            <a:endParaRPr lang="pt-PT" dirty="0" smtClean="0">
              <a:solidFill>
                <a:schemeClr val="tx1"/>
              </a:solidFill>
              <a:latin typeface="+mj-lt"/>
              <a:cs typeface="Helvetica" panose="020B0604020202020204" pitchFamily="34" charset="0"/>
            </a:endParaRPr>
          </a:p>
        </p:txBody>
      </p:sp>
      <p:pic>
        <p:nvPicPr>
          <p:cNvPr id="9" name="Picture 8" descr="180001-128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46416" y="4470940"/>
            <a:ext cx="1719676" cy="967318"/>
          </a:xfrm>
          <a:prstGeom prst="rect">
            <a:avLst/>
          </a:prstGeom>
        </p:spPr>
      </p:pic>
      <p:pic>
        <p:nvPicPr>
          <p:cNvPr id="10" name="Picture 9" descr="google-smartwatch-700x35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9401" y="4092559"/>
            <a:ext cx="954617" cy="16077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5745" y="2003444"/>
            <a:ext cx="1786101" cy="1714807"/>
          </a:xfrm>
          <a:prstGeom prst="rect">
            <a:avLst/>
          </a:prstGeom>
        </p:spPr>
      </p:pic>
      <p:pic>
        <p:nvPicPr>
          <p:cNvPr id="12" name="Picture 4" descr="Xamarin Running on Amazon Fire TV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0147" y="4355744"/>
            <a:ext cx="1392781" cy="100001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7578101" y="3982047"/>
            <a:ext cx="31653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000" b="1" dirty="0" smtClean="0">
                <a:latin typeface="+mj-lt"/>
                <a:cs typeface="Helvetica" panose="020B0604020202020204" pitchFamily="34" charset="0"/>
              </a:rPr>
              <a:t>Also: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 smtClean="0">
                <a:latin typeface="+mj-lt"/>
                <a:cs typeface="Helvetica" panose="020B0604020202020204" pitchFamily="34" charset="0"/>
              </a:rPr>
              <a:t>Google </a:t>
            </a:r>
            <a:r>
              <a:rPr lang="pt-PT" sz="2000" dirty="0" err="1" smtClean="0">
                <a:latin typeface="+mj-lt"/>
                <a:cs typeface="Helvetica" panose="020B0604020202020204" pitchFamily="34" charset="0"/>
              </a:rPr>
              <a:t>Glass</a:t>
            </a:r>
            <a:endParaRPr lang="pt-PT" sz="2000" dirty="0" smtClean="0">
              <a:latin typeface="+mj-lt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 err="1" smtClean="0">
                <a:latin typeface="+mj-lt"/>
                <a:cs typeface="Helvetica" panose="020B0604020202020204" pitchFamily="34" charset="0"/>
              </a:rPr>
              <a:t>Android</a:t>
            </a:r>
            <a:r>
              <a:rPr lang="pt-PT" sz="2000" dirty="0" smtClean="0">
                <a:latin typeface="+mj-lt"/>
                <a:cs typeface="Helvetica" panose="020B0604020202020204" pitchFamily="34" charset="0"/>
              </a:rPr>
              <a:t> </a:t>
            </a:r>
            <a:r>
              <a:rPr lang="pt-PT" sz="2000" dirty="0" err="1" smtClean="0">
                <a:latin typeface="+mj-lt"/>
                <a:cs typeface="Helvetica" panose="020B0604020202020204" pitchFamily="34" charset="0"/>
              </a:rPr>
              <a:t>Wear</a:t>
            </a:r>
            <a:endParaRPr lang="pt-PT" sz="2000" dirty="0" smtClean="0">
              <a:latin typeface="+mj-lt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 smtClean="0">
                <a:latin typeface="+mj-lt"/>
                <a:cs typeface="Helvetica" panose="020B0604020202020204" pitchFamily="34" charset="0"/>
              </a:rPr>
              <a:t>Amazon </a:t>
            </a:r>
            <a:r>
              <a:rPr lang="pt-PT" sz="2000" dirty="0" err="1" smtClean="0">
                <a:latin typeface="+mj-lt"/>
                <a:cs typeface="Helvetica" panose="020B0604020202020204" pitchFamily="34" charset="0"/>
              </a:rPr>
              <a:t>Fire</a:t>
            </a:r>
            <a:r>
              <a:rPr lang="pt-PT" sz="2000" dirty="0" smtClean="0">
                <a:latin typeface="+mj-lt"/>
                <a:cs typeface="Helvetica" panose="020B0604020202020204" pitchFamily="34" charset="0"/>
              </a:rPr>
              <a:t> TV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 smtClean="0">
                <a:latin typeface="+mj-lt"/>
                <a:cs typeface="Helvetica" panose="020B0604020202020204" pitchFamily="34" charset="0"/>
              </a:rPr>
              <a:t>Outros…</a:t>
            </a:r>
            <a:endParaRPr lang="pt-PT" sz="2000" dirty="0">
              <a:latin typeface="+mj-lt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080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Xamarin</a:t>
            </a:r>
            <a:r>
              <a:rPr lang="en-US" dirty="0" smtClean="0"/>
              <a:t> Insights</a:t>
            </a:r>
          </a:p>
          <a:p>
            <a:r>
              <a:rPr lang="en-US" dirty="0" err="1" smtClean="0"/>
              <a:t>Xamarin</a:t>
            </a:r>
            <a:r>
              <a:rPr lang="en-US" dirty="0" smtClean="0"/>
              <a:t> Test Cloud</a:t>
            </a:r>
          </a:p>
          <a:p>
            <a:r>
              <a:rPr lang="en-US" dirty="0" err="1" smtClean="0"/>
              <a:t>Xamarin.Forms</a:t>
            </a:r>
            <a:endParaRPr lang="en-US" dirty="0" smtClean="0"/>
          </a:p>
          <a:p>
            <a:r>
              <a:rPr lang="en-US" dirty="0" err="1" smtClean="0"/>
              <a:t>Xamarin</a:t>
            </a:r>
            <a:r>
              <a:rPr lang="en-US" dirty="0" smtClean="0"/>
              <a:t> Component Store</a:t>
            </a:r>
          </a:p>
          <a:p>
            <a:r>
              <a:rPr lang="en-US" dirty="0" err="1" smtClean="0"/>
              <a:t>Xamarin</a:t>
            </a:r>
            <a:r>
              <a:rPr lang="en-US" dirty="0" smtClean="0"/>
              <a:t> Studio (for </a:t>
            </a:r>
            <a:r>
              <a:rPr lang="en-US" dirty="0" err="1" smtClean="0"/>
              <a:t>MacOS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Xamarin</a:t>
            </a:r>
            <a:r>
              <a:rPr lang="en-US" dirty="0" smtClean="0"/>
              <a:t> integration with Visual Studio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didn’t talk about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234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62" y="580768"/>
            <a:ext cx="1408670" cy="14086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44656" y="3539357"/>
            <a:ext cx="4758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772C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Cross-Platform Development with </a:t>
            </a:r>
            <a:r>
              <a:rPr lang="en-US" sz="2400" dirty="0" err="1">
                <a:solidFill>
                  <a:srgbClr val="1772C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</a:t>
            </a:r>
            <a:r>
              <a:rPr lang="en-US" sz="2400" dirty="0">
                <a:solidFill>
                  <a:srgbClr val="1772C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Visual Studio</a:t>
            </a:r>
            <a:endParaRPr lang="pt-PT" sz="2400" dirty="0">
              <a:solidFill>
                <a:srgbClr val="1772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44656" y="4519660"/>
            <a:ext cx="4758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772C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Cross-Platform Development with Visual Studio</a:t>
            </a:r>
            <a:endParaRPr lang="pt-PT" sz="2400" dirty="0">
              <a:solidFill>
                <a:srgbClr val="1772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90861" y="666942"/>
            <a:ext cx="98011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000" dirty="0" smtClean="0">
                <a:solidFill>
                  <a:srgbClr val="00BB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Virtual Academy</a:t>
            </a:r>
            <a:endParaRPr lang="pt-PT" sz="5000" dirty="0">
              <a:solidFill>
                <a:srgbClr val="00BB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22784" y="1365760"/>
            <a:ext cx="6148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www.microsoftvirtualacademy.com</a:t>
            </a:r>
            <a:endParaRPr lang="pt-PT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82515" y="2485058"/>
            <a:ext cx="4899000" cy="3804532"/>
            <a:chOff x="882515" y="2485058"/>
            <a:chExt cx="4899000" cy="3804532"/>
          </a:xfrm>
        </p:grpSpPr>
        <p:grpSp>
          <p:nvGrpSpPr>
            <p:cNvPr id="5" name="Group 4"/>
            <p:cNvGrpSpPr/>
            <p:nvPr/>
          </p:nvGrpSpPr>
          <p:grpSpPr>
            <a:xfrm>
              <a:off x="882515" y="2485058"/>
              <a:ext cx="4899000" cy="3804532"/>
              <a:chOff x="7539865" y="-155411"/>
              <a:chExt cx="3718580" cy="2887826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t="-2578"/>
              <a:stretch/>
            </p:blipFill>
            <p:spPr>
              <a:xfrm>
                <a:off x="7539865" y="-155411"/>
                <a:ext cx="3718580" cy="2887826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020013" y="408800"/>
                <a:ext cx="2691530" cy="1610919"/>
              </a:xfrm>
              <a:prstGeom prst="rect">
                <a:avLst/>
              </a:prstGeom>
            </p:spPr>
          </p:pic>
        </p:grp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19881" y="3328908"/>
              <a:ext cx="3541124" cy="2021749"/>
            </a:xfrm>
            <a:prstGeom prst="rect">
              <a:avLst/>
            </a:prstGeom>
          </p:spPr>
        </p:pic>
      </p:grpSp>
      <p:sp>
        <p:nvSpPr>
          <p:cNvPr id="15" name="Freeform 9">
            <a:hlinkClick r:id="rId6"/>
          </p:cNvPr>
          <p:cNvSpPr>
            <a:spLocks noEditPoints="1"/>
          </p:cNvSpPr>
          <p:nvPr/>
        </p:nvSpPr>
        <p:spPr bwMode="black">
          <a:xfrm>
            <a:off x="10630613" y="3684475"/>
            <a:ext cx="538570" cy="540759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" name="Freeform 9">
            <a:hlinkClick r:id="rId7"/>
          </p:cNvPr>
          <p:cNvSpPr>
            <a:spLocks noEditPoints="1"/>
          </p:cNvSpPr>
          <p:nvPr/>
        </p:nvSpPr>
        <p:spPr bwMode="black">
          <a:xfrm>
            <a:off x="10630613" y="4664778"/>
            <a:ext cx="538570" cy="540759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22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52617" y="1034738"/>
            <a:ext cx="3150973" cy="4610873"/>
          </a:xfrm>
          <a:prstGeom prst="rect">
            <a:avLst/>
          </a:prstGeom>
          <a:solidFill>
            <a:srgbClr val="28B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Try Azure for Free</a:t>
            </a:r>
            <a:endParaRPr lang="pt-PT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1641" y="1422054"/>
            <a:ext cx="1465494" cy="9312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9772" y="1917156"/>
            <a:ext cx="1010774" cy="64231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279557" y="1034739"/>
            <a:ext cx="7360507" cy="2187146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1206" y="1356915"/>
            <a:ext cx="1676453" cy="155670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699077" y="1482250"/>
            <a:ext cx="471362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Download </a:t>
            </a:r>
          </a:p>
          <a:p>
            <a:r>
              <a:rPr lang="pt-PT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Visual Studio 2017</a:t>
            </a:r>
            <a:endParaRPr lang="pt-PT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79557" y="3458465"/>
            <a:ext cx="7360507" cy="2187146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Freeform 9">
            <a:hlinkClick r:id="rId4"/>
          </p:cNvPr>
          <p:cNvSpPr>
            <a:spLocks noEditPoints="1"/>
          </p:cNvSpPr>
          <p:nvPr/>
        </p:nvSpPr>
        <p:spPr bwMode="black">
          <a:xfrm>
            <a:off x="2155204" y="4806777"/>
            <a:ext cx="538570" cy="540759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233335" y="4169631"/>
            <a:ext cx="2510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http://aka.ms/tryazure</a:t>
            </a:r>
            <a:endParaRPr lang="pt-PT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Freeform 9">
            <a:hlinkClick r:id="rId5"/>
          </p:cNvPr>
          <p:cNvSpPr>
            <a:spLocks noEditPoints="1"/>
          </p:cNvSpPr>
          <p:nvPr/>
        </p:nvSpPr>
        <p:spPr bwMode="black">
          <a:xfrm>
            <a:off x="10661823" y="1897310"/>
            <a:ext cx="550286" cy="552522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759811" y="3666701"/>
            <a:ext cx="39020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Download </a:t>
            </a:r>
          </a:p>
          <a:p>
            <a:r>
              <a:rPr lang="pt-PT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Visual Studio Code</a:t>
            </a:r>
            <a:endParaRPr lang="pt-PT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7318" y="3506629"/>
            <a:ext cx="2204732" cy="2017161"/>
          </a:xfrm>
          <a:prstGeom prst="rect">
            <a:avLst/>
          </a:prstGeom>
        </p:spPr>
      </p:pic>
      <p:sp>
        <p:nvSpPr>
          <p:cNvPr id="30" name="Freeform 9">
            <a:hlinkClick r:id="rId7"/>
          </p:cNvPr>
          <p:cNvSpPr>
            <a:spLocks noEditPoints="1"/>
          </p:cNvSpPr>
          <p:nvPr/>
        </p:nvSpPr>
        <p:spPr bwMode="black">
          <a:xfrm>
            <a:off x="10661823" y="4381598"/>
            <a:ext cx="550286" cy="552522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101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b="1" dirty="0" err="1" smtClean="0"/>
              <a:t>Hardik</a:t>
            </a:r>
            <a:r>
              <a:rPr lang="en-IN" dirty="0" smtClean="0"/>
              <a:t> Mistry</a:t>
            </a:r>
          </a:p>
          <a:p>
            <a:endParaRPr lang="en-IN" dirty="0" smtClean="0"/>
          </a:p>
          <a:p>
            <a:r>
              <a:rPr lang="en-IN" dirty="0" smtClean="0"/>
              <a:t>@mistryhardik05</a:t>
            </a:r>
            <a:endParaRPr lang="en-IN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you!</a:t>
            </a:r>
            <a:endParaRPr lang="en-IN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50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Who </a:t>
            </a:r>
            <a:r>
              <a:rPr lang="en-US" dirty="0" smtClean="0"/>
              <a:t>is this guy?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68927" y="2901295"/>
            <a:ext cx="4394258" cy="1631290"/>
            <a:chOff x="-1023210" y="2520826"/>
            <a:chExt cx="4482372" cy="1664001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90500" y="3332162"/>
              <a:ext cx="3217862" cy="0"/>
            </a:xfrm>
            <a:prstGeom prst="line">
              <a:avLst/>
            </a:prstGeom>
            <a:ln>
              <a:solidFill>
                <a:srgbClr val="16ACEE"/>
              </a:solidFill>
              <a:headEnd type="none"/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-1023210" y="2520826"/>
              <a:ext cx="4431572" cy="6540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8676" tIns="18676" rIns="18676" bIns="18676" numCol="1" spcCol="14288" rtlCol="0" anchor="ctr">
              <a:spAutoFit/>
            </a:bodyPr>
            <a:lstStyle/>
            <a:p>
              <a:pPr algn="r"/>
              <a:r>
                <a:rPr lang="en-US" sz="1961" b="1" dirty="0" err="1" smtClean="0">
                  <a:solidFill>
                    <a:srgbClr val="404040"/>
                  </a:solidFill>
                  <a:cs typeface="Arial"/>
                </a:rPr>
                <a:t>Hardik</a:t>
              </a:r>
              <a:r>
                <a:rPr lang="en-US" sz="1961" dirty="0" smtClean="0">
                  <a:solidFill>
                    <a:srgbClr val="404040"/>
                  </a:solidFill>
                  <a:cs typeface="Arial"/>
                </a:rPr>
                <a:t> Mistry</a:t>
              </a:r>
              <a:endParaRPr lang="en-US" sz="1961" dirty="0">
                <a:solidFill>
                  <a:srgbClr val="404040"/>
                </a:solidFill>
                <a:cs typeface="Arial"/>
              </a:endParaRPr>
            </a:p>
            <a:p>
              <a:pPr algn="r"/>
              <a:r>
                <a:rPr lang="en-US" sz="1961" dirty="0" smtClean="0">
                  <a:solidFill>
                    <a:srgbClr val="404040"/>
                  </a:solidFill>
                  <a:latin typeface="Segoe UI Light"/>
                  <a:cs typeface="Arial"/>
                </a:rPr>
                <a:t>Technology Consultant, Mobility &amp; Cloud</a:t>
              </a:r>
              <a:endParaRPr lang="en-US" sz="1961" dirty="0">
                <a:solidFill>
                  <a:srgbClr val="404040"/>
                </a:solidFill>
                <a:latin typeface="Segoe UI Light"/>
                <a:cs typeface="Arial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2673" y="3370262"/>
              <a:ext cx="2786489" cy="814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sz="1765" dirty="0">
                  <a:solidFill>
                    <a:srgbClr val="404040"/>
                  </a:solidFill>
                  <a:latin typeface="Segoe UI Light"/>
                  <a:cs typeface="Arial"/>
                </a:rPr>
                <a:t>m</a:t>
              </a:r>
              <a:r>
                <a:rPr lang="en-US" sz="1765" dirty="0" smtClean="0">
                  <a:solidFill>
                    <a:srgbClr val="404040"/>
                  </a:solidFill>
                  <a:latin typeface="Segoe UI Light"/>
                  <a:cs typeface="Arial"/>
                </a:rPr>
                <a:t>istryhardik.05@live.com</a:t>
              </a:r>
              <a:endParaRPr lang="en-US" sz="1765" dirty="0">
                <a:solidFill>
                  <a:srgbClr val="404040"/>
                </a:solidFill>
                <a:latin typeface="Segoe UI Light"/>
                <a:cs typeface="Arial"/>
              </a:endParaRPr>
            </a:p>
            <a:p>
              <a:pPr algn="r">
                <a:lnSpc>
                  <a:spcPct val="130000"/>
                </a:lnSpc>
              </a:pPr>
              <a:r>
                <a:rPr lang="en-US" sz="1765" dirty="0" smtClean="0">
                  <a:solidFill>
                    <a:srgbClr val="404040"/>
                  </a:solidFill>
                  <a:latin typeface="Segoe UI Light"/>
                  <a:cs typeface="Arial"/>
                </a:rPr>
                <a:t>@mistryhardik05</a:t>
              </a:r>
              <a:endParaRPr lang="en-US" sz="1765" dirty="0">
                <a:solidFill>
                  <a:srgbClr val="404040"/>
                </a:solidFill>
                <a:latin typeface="Segoe UI Light"/>
                <a:cs typeface="Arial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517039" y="1537855"/>
            <a:ext cx="3254199" cy="4987636"/>
            <a:chOff x="4519512" y="1537855"/>
            <a:chExt cx="3254199" cy="4987636"/>
          </a:xfrm>
        </p:grpSpPr>
        <p:grpSp>
          <p:nvGrpSpPr>
            <p:cNvPr id="5" name="Group 4"/>
            <p:cNvGrpSpPr/>
            <p:nvPr/>
          </p:nvGrpSpPr>
          <p:grpSpPr>
            <a:xfrm>
              <a:off x="4519512" y="1731084"/>
              <a:ext cx="3190810" cy="4611295"/>
              <a:chOff x="3625672" y="1592263"/>
              <a:chExt cx="5386937" cy="7785098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625672" y="1592263"/>
                <a:ext cx="1943099" cy="7772399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658346" y="1604963"/>
                <a:ext cx="2354263" cy="7772398"/>
              </a:xfrm>
              <a:prstGeom prst="rect">
                <a:avLst/>
              </a:prstGeom>
            </p:spPr>
          </p:pic>
        </p:grpSp>
        <p:sp>
          <p:nvSpPr>
            <p:cNvPr id="3" name="Rectangle 2"/>
            <p:cNvSpPr/>
            <p:nvPr/>
          </p:nvSpPr>
          <p:spPr bwMode="auto">
            <a:xfrm>
              <a:off x="5986475" y="1537855"/>
              <a:ext cx="1787236" cy="4987636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algn="ctr" defTabSz="932406"/>
              <a:endParaRPr lang="en-IN" sz="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3898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Cross-Platform Mobile </a:t>
            </a:r>
            <a:r>
              <a:rPr lang="de-DE" dirty="0" smtClean="0"/>
              <a:t>Development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838200" y="1422924"/>
            <a:ext cx="11653523" cy="3693130"/>
          </a:xfrm>
          <a:prstGeom prst="rect">
            <a:avLst/>
          </a:prstGeom>
        </p:spPr>
        <p:txBody>
          <a:bodyPr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b="1" dirty="0" smtClean="0"/>
              <a:t>Building high-quality Apps is hard: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Different presentation styles, interaction styles and software stacks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Devices have different screen sizes, input modes and hardware capabilities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New devices and OS versions are introduced multiple times per 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Network connectivity and power levels</a:t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fluctuate widely in typical usage scenarios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New consumer applications regularly</a:t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extend and revise the standards and</a:t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set the bar higher for good mobile</a:t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applications</a:t>
            </a:r>
            <a:endParaRPr lang="en-US" sz="20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952" y="3864748"/>
            <a:ext cx="4927712" cy="279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876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5200" dirty="0"/>
              <a:t>Client</a:t>
            </a:r>
            <a:r>
              <a:rPr lang="de-DE" spc="-120" dirty="0">
                <a:solidFill>
                  <a:schemeClr val="accent1"/>
                </a:solidFill>
              </a:rPr>
              <a:t> </a:t>
            </a:r>
            <a:r>
              <a:rPr lang="de-DE" sz="5200" dirty="0"/>
              <a:t>Technology Choices</a:t>
            </a:r>
            <a:r>
              <a:rPr lang="de-DE" spc="-120" dirty="0" smtClean="0">
                <a:solidFill>
                  <a:schemeClr val="accent1"/>
                </a:solidFill>
              </a:rPr>
              <a:t/>
            </a:r>
            <a:br>
              <a:rPr lang="de-DE" spc="-120" dirty="0" smtClean="0">
                <a:solidFill>
                  <a:schemeClr val="accent1"/>
                </a:solidFill>
              </a:rPr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51120"/>
            <a:ext cx="12165468" cy="493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086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sz="2000" dirty="0">
                <a:solidFill>
                  <a:schemeClr val="tx1"/>
                </a:solidFill>
                <a:cs typeface="Helvetica"/>
              </a:rPr>
              <a:t>Expensive to staff multiple </a:t>
            </a:r>
            <a:r>
              <a:rPr lang="en-US" sz="2000" dirty="0" smtClean="0">
                <a:solidFill>
                  <a:schemeClr val="tx1"/>
                </a:solidFill>
                <a:cs typeface="Helvetica"/>
              </a:rPr>
              <a:t>platform</a:t>
            </a:r>
            <a:r>
              <a:rPr lang="en-US" sz="2000" dirty="0">
                <a:solidFill>
                  <a:schemeClr val="tx1"/>
                </a:solidFill>
                <a:cs typeface="Helvetica"/>
              </a:rPr>
              <a:t>-specific </a:t>
            </a:r>
            <a:r>
              <a:rPr lang="en-US" sz="2000" dirty="0" smtClean="0">
                <a:solidFill>
                  <a:schemeClr val="tx1"/>
                </a:solidFill>
                <a:cs typeface="Helvetica"/>
              </a:rPr>
              <a:t>teams</a:t>
            </a:r>
          </a:p>
          <a:p>
            <a:pPr>
              <a:buFont typeface="Wingdings" charset="2"/>
              <a:buChar char="§"/>
            </a:pPr>
            <a:endParaRPr lang="en-US" sz="2000" dirty="0">
              <a:solidFill>
                <a:schemeClr val="tx1"/>
              </a:solidFill>
              <a:cs typeface="Helvetica"/>
            </a:endParaRPr>
          </a:p>
          <a:p>
            <a:pPr>
              <a:buFont typeface="Wingdings" charset="2"/>
              <a:buChar char="§"/>
            </a:pPr>
            <a:r>
              <a:rPr lang="en-US" sz="2000" dirty="0">
                <a:solidFill>
                  <a:schemeClr val="tx1"/>
                </a:solidFill>
                <a:cs typeface="Helvetica"/>
              </a:rPr>
              <a:t>Expensive to maintain multiple </a:t>
            </a:r>
            <a:r>
              <a:rPr lang="en-US" sz="2000" dirty="0" smtClean="0">
                <a:solidFill>
                  <a:schemeClr val="tx1"/>
                </a:solidFill>
                <a:cs typeface="Helvetica"/>
              </a:rPr>
              <a:t>code </a:t>
            </a:r>
            <a:r>
              <a:rPr lang="en-US" sz="2000" dirty="0">
                <a:solidFill>
                  <a:schemeClr val="tx1"/>
                </a:solidFill>
                <a:cs typeface="Helvetica"/>
              </a:rPr>
              <a:t>bases</a:t>
            </a:r>
          </a:p>
          <a:p>
            <a:pPr>
              <a:buFont typeface="Wingdings" charset="2"/>
              <a:buChar char="§"/>
            </a:pPr>
            <a:endParaRPr lang="en-US" sz="2000" dirty="0">
              <a:solidFill>
                <a:schemeClr val="tx1"/>
              </a:solidFill>
              <a:cs typeface="Helvetica"/>
            </a:endParaRPr>
          </a:p>
          <a:p>
            <a:pPr>
              <a:buFont typeface="Wingdings" charset="2"/>
              <a:buChar char="§"/>
            </a:pPr>
            <a:r>
              <a:rPr lang="en-US" sz="2000" dirty="0">
                <a:solidFill>
                  <a:schemeClr val="tx1"/>
                </a:solidFill>
                <a:cs typeface="Helvetica"/>
              </a:rPr>
              <a:t>Slows innovation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smtClean="0"/>
              <a:t>“</a:t>
            </a:r>
            <a:r>
              <a:rPr lang="en-US" dirty="0" err="1" smtClean="0"/>
              <a:t>Siloed</a:t>
            </a:r>
            <a:r>
              <a:rPr lang="en-US" dirty="0" smtClean="0"/>
              <a:t>” </a:t>
            </a:r>
            <a:r>
              <a:rPr lang="en-US" dirty="0"/>
              <a:t>Approach:  Build App Multiple </a:t>
            </a:r>
            <a:r>
              <a:rPr lang="en-US" dirty="0" smtClean="0"/>
              <a:t>Times</a:t>
            </a:r>
            <a:endParaRPr lang="pt-PT" dirty="0"/>
          </a:p>
        </p:txBody>
      </p:sp>
      <p:pic>
        <p:nvPicPr>
          <p:cNvPr id="9" name="Picture 8" descr="Siloed Approach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2" y="2403159"/>
            <a:ext cx="4896978" cy="294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097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sz="2000" b="1" dirty="0" smtClean="0">
                <a:solidFill>
                  <a:schemeClr val="tx1"/>
                </a:solidFill>
                <a:cs typeface="Helvetica"/>
              </a:rPr>
              <a:t>Poor </a:t>
            </a:r>
            <a:r>
              <a:rPr lang="en-US" sz="2000" b="1" dirty="0">
                <a:solidFill>
                  <a:schemeClr val="tx1"/>
                </a:solidFill>
                <a:cs typeface="Helvetica"/>
              </a:rPr>
              <a:t>user experience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    – </a:t>
            </a:r>
            <a:r>
              <a:rPr lang="en-US" sz="2000" dirty="0">
                <a:solidFill>
                  <a:schemeClr val="tx1"/>
                </a:solidFill>
              </a:rPr>
              <a:t>API coverage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     – Performance</a:t>
            </a:r>
          </a:p>
          <a:p>
            <a:pPr>
              <a:lnSpc>
                <a:spcPct val="50000"/>
              </a:lnSpc>
              <a:buFont typeface="Wingdings" charset="2"/>
              <a:buChar char="§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charset="2"/>
              <a:buChar char="§"/>
            </a:pPr>
            <a:r>
              <a:rPr lang="en-US" sz="2000" b="1" dirty="0" smtClean="0">
                <a:solidFill>
                  <a:schemeClr val="tx1"/>
                </a:solidFill>
                <a:cs typeface="Helvetica"/>
              </a:rPr>
              <a:t>High </a:t>
            </a:r>
            <a:r>
              <a:rPr lang="en-US" sz="2000" b="1" dirty="0">
                <a:solidFill>
                  <a:schemeClr val="tx1"/>
                </a:solidFill>
                <a:cs typeface="Helvetica"/>
              </a:rPr>
              <a:t>abandonment </a:t>
            </a:r>
            <a:r>
              <a:rPr lang="en-US" sz="2000" b="1" dirty="0" smtClean="0">
                <a:solidFill>
                  <a:schemeClr val="tx1"/>
                </a:solidFill>
                <a:cs typeface="Helvetica"/>
              </a:rPr>
              <a:t>rates</a:t>
            </a:r>
          </a:p>
          <a:p>
            <a:pPr>
              <a:lnSpc>
                <a:spcPct val="50000"/>
              </a:lnSpc>
              <a:buFont typeface="Wingdings" charset="2"/>
              <a:buChar char="§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charset="2"/>
              <a:buChar char="§"/>
            </a:pPr>
            <a:r>
              <a:rPr lang="en-US" sz="2000" b="1" dirty="0" smtClean="0">
                <a:solidFill>
                  <a:schemeClr val="tx1"/>
                </a:solidFill>
                <a:cs typeface="Helvetica"/>
              </a:rPr>
              <a:t>Wasted </a:t>
            </a:r>
            <a:r>
              <a:rPr lang="en-US" sz="2000" b="1" dirty="0">
                <a:solidFill>
                  <a:schemeClr val="tx1"/>
                </a:solidFill>
                <a:cs typeface="Helvetica"/>
              </a:rPr>
              <a:t>investment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Write-Once-Run-Anywhere Approach</a:t>
            </a:r>
          </a:p>
        </p:txBody>
      </p:sp>
      <p:pic>
        <p:nvPicPr>
          <p:cNvPr id="10" name="Picture 9" descr="black box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5304" y="2059610"/>
            <a:ext cx="3130378" cy="371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0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Xamarin</a:t>
            </a:r>
            <a:r>
              <a:rPr lang="en-US" dirty="0" smtClean="0"/>
              <a:t> Approach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89445" y="2287351"/>
            <a:ext cx="3938645" cy="2623780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2174284" y="2914087"/>
            <a:ext cx="914807" cy="294403"/>
          </a:xfrm>
          <a:prstGeom prst="rect">
            <a:avLst/>
          </a:prstGeom>
        </p:spPr>
        <p:txBody>
          <a:bodyPr vert="horz" lIns="91440" tIns="45720" rIns="91440" bIns="45720" numCol="1" spcCol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10000"/>
              <a:buFontTx/>
              <a:buBlip>
                <a:blip r:embed="rId3"/>
              </a:buBlip>
              <a:defRPr sz="1400" b="0" i="0" kern="1200">
                <a:solidFill>
                  <a:srgbClr val="6C6C6C"/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rgbClr val="6C6C6C"/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rgbClr val="6C6C6C"/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rgbClr val="6C6C6C"/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rgbClr val="6C6C6C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 err="1" smtClean="0">
                <a:solidFill>
                  <a:srgbClr val="FFFFFF"/>
                </a:solidFill>
              </a:rPr>
              <a:t>iOS</a:t>
            </a:r>
            <a:r>
              <a:rPr lang="en-US" sz="1200" dirty="0" smtClean="0">
                <a:solidFill>
                  <a:srgbClr val="FFFFFF"/>
                </a:solidFill>
              </a:rPr>
              <a:t> C# UI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355385" y="2914553"/>
            <a:ext cx="1275660" cy="294403"/>
          </a:xfrm>
          <a:prstGeom prst="rect">
            <a:avLst/>
          </a:prstGeom>
        </p:spPr>
        <p:txBody>
          <a:bodyPr vert="horz" lIns="91440" tIns="45720" rIns="91440" bIns="45720" numCol="1" spcCol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10000"/>
              <a:buFontTx/>
              <a:buBlip>
                <a:blip r:embed="rId3"/>
              </a:buBlip>
              <a:defRPr sz="1400" b="0" i="0" kern="1200">
                <a:solidFill>
                  <a:srgbClr val="6C6C6C"/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rgbClr val="6C6C6C"/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rgbClr val="6C6C6C"/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rgbClr val="6C6C6C"/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rgbClr val="6C6C6C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solidFill>
                  <a:srgbClr val="FFFFFF"/>
                </a:solidFill>
              </a:rPr>
              <a:t>Android C# UI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694545" y="2927253"/>
            <a:ext cx="1370599" cy="294403"/>
          </a:xfrm>
          <a:prstGeom prst="rect">
            <a:avLst/>
          </a:prstGeom>
        </p:spPr>
        <p:txBody>
          <a:bodyPr vert="horz" lIns="91440" tIns="45720" rIns="91440" bIns="45720" numCol="1" spcCol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10000"/>
              <a:buFontTx/>
              <a:buBlip>
                <a:blip r:embed="rId3"/>
              </a:buBlip>
              <a:defRPr sz="1400" b="0" i="0" kern="1200">
                <a:solidFill>
                  <a:srgbClr val="6C6C6C"/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rgbClr val="6C6C6C"/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rgbClr val="6C6C6C"/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rgbClr val="6C6C6C"/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rgbClr val="6C6C6C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solidFill>
                  <a:srgbClr val="FFFFFF"/>
                </a:solidFill>
              </a:rPr>
              <a:t>Windows C# UI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910885" y="3987071"/>
            <a:ext cx="2228960" cy="698757"/>
          </a:xfrm>
          <a:prstGeom prst="rect">
            <a:avLst/>
          </a:prstGeom>
        </p:spPr>
        <p:txBody>
          <a:bodyPr vert="horz" lIns="91440" tIns="45720" rIns="91440" bIns="45720" numCol="1" spcCol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10000"/>
              <a:buFontTx/>
              <a:buBlip>
                <a:blip r:embed="rId3"/>
              </a:buBlip>
              <a:defRPr sz="1400" b="0" i="0" kern="1200">
                <a:solidFill>
                  <a:srgbClr val="6C6C6C"/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rgbClr val="6C6C6C"/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rgbClr val="6C6C6C"/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rgbClr val="6C6C6C"/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rgbClr val="6C6C6C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i="1" dirty="0" smtClean="0">
                <a:solidFill>
                  <a:srgbClr val="FFFFFF"/>
                </a:solidFill>
              </a:rPr>
              <a:t>Shared App Logic</a:t>
            </a:r>
            <a:endParaRPr lang="en-US" sz="1800" i="1" dirty="0">
              <a:solidFill>
                <a:srgbClr val="FFFFFF"/>
              </a:solidFill>
            </a:endParaRPr>
          </a:p>
        </p:txBody>
      </p:sp>
      <p:pic>
        <p:nvPicPr>
          <p:cNvPr id="16" name="Picture 15" descr="xamarin forms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1933" y="2287351"/>
            <a:ext cx="4057648" cy="2608633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7357936" y="3871527"/>
            <a:ext cx="2105642" cy="660098"/>
          </a:xfrm>
          <a:prstGeom prst="rect">
            <a:avLst/>
          </a:prstGeom>
        </p:spPr>
        <p:txBody>
          <a:bodyPr vert="horz" lIns="91440" tIns="45720" rIns="91440" bIns="45720" numCol="1" spcCol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10000"/>
              <a:buFontTx/>
              <a:buBlip>
                <a:blip r:embed="rId3"/>
              </a:buBlip>
              <a:defRPr sz="1400" b="0" i="0" kern="1200">
                <a:solidFill>
                  <a:srgbClr val="6C6C6C"/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rgbClr val="6C6C6C"/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rgbClr val="6C6C6C"/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rgbClr val="6C6C6C"/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rgbClr val="6C6C6C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i="1" dirty="0" smtClean="0">
                <a:solidFill>
                  <a:srgbClr val="FFFFFF"/>
                </a:solidFill>
              </a:rPr>
              <a:t>Shared App Logic</a:t>
            </a:r>
            <a:endParaRPr lang="en-US" sz="1800" i="1" dirty="0">
              <a:solidFill>
                <a:srgbClr val="FFFFFF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486811" y="2873332"/>
            <a:ext cx="1775442" cy="278115"/>
          </a:xfrm>
          <a:prstGeom prst="rect">
            <a:avLst/>
          </a:prstGeom>
        </p:spPr>
        <p:txBody>
          <a:bodyPr vert="horz" lIns="91440" tIns="45720" rIns="91440" bIns="45720" numCol="1" spcCol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10000"/>
              <a:buFontTx/>
              <a:buBlip>
                <a:blip r:embed="rId3"/>
              </a:buBlip>
              <a:defRPr sz="1400" b="0" i="0" kern="1200">
                <a:solidFill>
                  <a:srgbClr val="6C6C6C"/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rgbClr val="6C6C6C"/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rgbClr val="6C6C6C"/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rgbClr val="6C6C6C"/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rgbClr val="6C6C6C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 smtClean="0">
                <a:solidFill>
                  <a:srgbClr val="FFFFFF"/>
                </a:solidFill>
              </a:rPr>
              <a:t>Xamarin.Forms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00545" y="4991682"/>
            <a:ext cx="3669149" cy="461653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Traditional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58886" y="4991682"/>
            <a:ext cx="3669149" cy="461653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r>
              <a:rPr lang="en-US" sz="2400" dirty="0" err="1" smtClean="0">
                <a:latin typeface="+mj-lt"/>
                <a:cs typeface="Arial"/>
              </a:rPr>
              <a:t>Xamarin.Forms</a:t>
            </a:r>
            <a:endParaRPr lang="en-US" sz="2400" dirty="0" smtClean="0"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0730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ak blue bg.png"/>
          <p:cNvPicPr>
            <a:picLocks noChangeAspect="1"/>
          </p:cNvPicPr>
          <p:nvPr/>
        </p:nvPicPr>
        <p:blipFill>
          <a:blip r:embed="rId2" cstate="email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6754" y="4136571"/>
            <a:ext cx="12531443" cy="2721430"/>
          </a:xfrm>
          <a:prstGeom prst="rect">
            <a:avLst/>
          </a:prstGeom>
        </p:spPr>
      </p:pic>
      <p:sp>
        <p:nvSpPr>
          <p:cNvPr id="8" name="Content Placeholder 1"/>
          <p:cNvSpPr>
            <a:spLocks noGrp="1"/>
          </p:cNvSpPr>
          <p:nvPr>
            <p:ph sz="half" idx="2"/>
          </p:nvPr>
        </p:nvSpPr>
        <p:spPr>
          <a:xfrm>
            <a:off x="1150406" y="5043387"/>
            <a:ext cx="9879700" cy="11168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rgbClr val="FFFFFF"/>
                </a:solidFill>
                <a:latin typeface="+mj-lt"/>
                <a:cs typeface="Arial"/>
              </a:rPr>
              <a:t>Xamarin exposes 100% of the native APIs </a:t>
            </a:r>
            <a:br>
              <a:rPr lang="en-US" sz="2400" dirty="0" smtClean="0">
                <a:solidFill>
                  <a:srgbClr val="FFFFFF"/>
                </a:solidFill>
                <a:latin typeface="+mj-lt"/>
                <a:cs typeface="Arial"/>
              </a:rPr>
            </a:br>
            <a:r>
              <a:rPr lang="en-US" sz="2400" dirty="0" smtClean="0">
                <a:solidFill>
                  <a:srgbClr val="FFFFFF"/>
                </a:solidFill>
                <a:latin typeface="+mj-lt"/>
                <a:cs typeface="Arial"/>
              </a:rPr>
              <a:t>for </a:t>
            </a:r>
            <a:r>
              <a:rPr lang="en-US" sz="2400" dirty="0" err="1" smtClean="0">
                <a:solidFill>
                  <a:srgbClr val="FFFFFF"/>
                </a:solidFill>
                <a:latin typeface="+mj-lt"/>
                <a:cs typeface="Arial"/>
              </a:rPr>
              <a:t>iOS</a:t>
            </a:r>
            <a:r>
              <a:rPr lang="en-US" sz="2400" dirty="0" smtClean="0">
                <a:solidFill>
                  <a:srgbClr val="FFFFFF"/>
                </a:solidFill>
                <a:latin typeface="+mj-lt"/>
                <a:cs typeface="Arial"/>
              </a:rPr>
              <a:t>, Android and Windows</a:t>
            </a:r>
            <a:endParaRPr lang="en-US" sz="2400" dirty="0">
              <a:solidFill>
                <a:srgbClr val="FFFFFF"/>
              </a:solidFill>
              <a:latin typeface="+mj-lt"/>
              <a:cs typeface="Arial"/>
            </a:endParaRPr>
          </a:p>
        </p:txBody>
      </p:sp>
      <p:pic>
        <p:nvPicPr>
          <p:cNvPr id="9" name="Picture 8" descr="APIs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38762" y="-333560"/>
            <a:ext cx="15858037" cy="522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4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051108" y="2027698"/>
            <a:ext cx="3937196" cy="9769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457011">
              <a:lnSpc>
                <a:spcPct val="110000"/>
              </a:lnSpc>
              <a:buSzPct val="110000"/>
              <a:defRPr/>
            </a:pPr>
            <a:r>
              <a:rPr lang="en-US" sz="1800" dirty="0" err="1" smtClean="0">
                <a:latin typeface="+mj-lt"/>
                <a:cs typeface="Arial"/>
              </a:rPr>
              <a:t>Xamarin.iOS</a:t>
            </a:r>
            <a:r>
              <a:rPr lang="en-US" sz="1800" dirty="0" smtClean="0">
                <a:latin typeface="+mj-lt"/>
                <a:cs typeface="Arial"/>
              </a:rPr>
              <a:t> does full Ahead Of Time (AOT) compilation to produce an ARM binary for Apple’s App Store.</a:t>
            </a:r>
            <a:endParaRPr lang="en-US" sz="1800" dirty="0">
              <a:latin typeface="+mj-lt"/>
              <a:cs typeface="Arial"/>
            </a:endParaRPr>
          </a:p>
        </p:txBody>
      </p:sp>
      <p:pic>
        <p:nvPicPr>
          <p:cNvPr id="7" name="Picture 6" descr="AOT_JIT_transparent copy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51804" y="2509357"/>
            <a:ext cx="4526245" cy="3322142"/>
          </a:xfrm>
          <a:prstGeom prst="rect">
            <a:avLst/>
          </a:prstGeom>
        </p:spPr>
      </p:pic>
      <p:pic>
        <p:nvPicPr>
          <p:cNvPr id="8" name="Picture 7" descr="AOT_JIT_transparent copy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0475" y="2512342"/>
            <a:ext cx="4323079" cy="3369959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470703" y="1995612"/>
            <a:ext cx="3335867" cy="900485"/>
          </a:xfrm>
          <a:prstGeom prst="rect">
            <a:avLst/>
          </a:prstGeom>
        </p:spPr>
        <p:txBody>
          <a:bodyPr vert="horz" lIns="91440" tIns="45720" rIns="91440" bIns="45720" numCol="1" spcCol="0" rtlCol="0">
            <a:no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buSzPct val="138000"/>
              <a:buFontTx/>
              <a:buBlip>
                <a:blip r:embed="rId4"/>
              </a:buBlip>
              <a:defRPr sz="2400" b="0" i="0" kern="1200">
                <a:solidFill>
                  <a:srgbClr val="6C6C6C"/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rgbClr val="6C6C6C"/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rgbClr val="6C6C6C"/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rgbClr val="6C6C6C"/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rgbClr val="6C6C6C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457011">
              <a:lnSpc>
                <a:spcPct val="110000"/>
              </a:lnSpc>
              <a:buSzPct val="110000"/>
              <a:buNone/>
              <a:defRPr/>
            </a:pPr>
            <a:r>
              <a:rPr lang="en-US" sz="1800" dirty="0" err="1">
                <a:solidFill>
                  <a:schemeClr val="tx1"/>
                </a:solidFill>
                <a:latin typeface="+mj-lt"/>
                <a:cs typeface="Arial"/>
              </a:rPr>
              <a:t>Xamarin.Android</a:t>
            </a:r>
            <a:r>
              <a:rPr lang="en-US" sz="1800" dirty="0">
                <a:solidFill>
                  <a:schemeClr val="tx1"/>
                </a:solidFill>
                <a:latin typeface="+mj-lt"/>
                <a:cs typeface="Arial"/>
              </a:rPr>
              <a:t> takes advantage of Just In Time (JIT) compilation on the Android device.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90556" y="541144"/>
            <a:ext cx="11450972" cy="7511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Native </a:t>
            </a:r>
            <a:r>
              <a:rPr lang="en-US" dirty="0" smtClean="0">
                <a:cs typeface="Arial"/>
              </a:rPr>
              <a:t>Performance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5057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XamarinBase2017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XamarinBase2017" id="{EDF21E51-973B-4377-A95F-6F97D7BFD232}" vid="{FA0A1A10-D21D-459C-BE9C-D0428B7B68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XamarinBase2017</Template>
  <TotalTime>351</TotalTime>
  <Words>323</Words>
  <Application>Microsoft Office PowerPoint</Application>
  <PresentationFormat>Widescreen</PresentationFormat>
  <Paragraphs>83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Consolas</vt:lpstr>
      <vt:lpstr>Helvetica</vt:lpstr>
      <vt:lpstr>Helvetica Light</vt:lpstr>
      <vt:lpstr>Segoe UI</vt:lpstr>
      <vt:lpstr>Segoe UI Light</vt:lpstr>
      <vt:lpstr>Wingdings</vt:lpstr>
      <vt:lpstr>XamarinBase2017</vt:lpstr>
      <vt:lpstr>Strategies for Developing Cross-Platform Applications  </vt:lpstr>
      <vt:lpstr>Who is this guy?</vt:lpstr>
      <vt:lpstr>Cross-Platform Mobile Development </vt:lpstr>
      <vt:lpstr>Client Technology Choices </vt:lpstr>
      <vt:lpstr>The “Siloed” Approach:  Build App Multiple Times</vt:lpstr>
      <vt:lpstr>The Write-Once-Run-Anywhere Approach</vt:lpstr>
      <vt:lpstr>Xamarin Approach</vt:lpstr>
      <vt:lpstr>PowerPoint Presentation</vt:lpstr>
      <vt:lpstr>Native Performance</vt:lpstr>
      <vt:lpstr>Support Native APIs </vt:lpstr>
      <vt:lpstr>What we didn’t talk about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Hardik Mistry</dc:creator>
  <cp:lastModifiedBy>Windows User</cp:lastModifiedBy>
  <cp:revision>74</cp:revision>
  <dcterms:created xsi:type="dcterms:W3CDTF">2015-06-11T10:53:47Z</dcterms:created>
  <dcterms:modified xsi:type="dcterms:W3CDTF">2017-03-25T16:21:13Z</dcterms:modified>
</cp:coreProperties>
</file>