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14E7E5-021D-4035-806D-D1747402FA45}">
  <a:tblStyle styleId="{3614E7E5-021D-4035-806D-D1747402FA45}" styleName="Table_0">
    <a:wholeTbl>
      <a:tcTxStyle>
        <a:font>
          <a:latin typeface="Arial"/>
          <a:ea typeface="Arial"/>
          <a:cs typeface="Arial"/>
        </a:font>
        <a:srgbClr val="000000"/>
      </a:tcTxStyle>
      <a:tcStyle>
        <a:tcBdr>
          <a:left>
            <a:ln cap="flat" cmpd="sng" w="6350">
              <a:solidFill>
                <a:srgbClr val="BFBFBF"/>
              </a:solidFill>
              <a:prstDash val="solid"/>
              <a:round/>
              <a:headEnd len="sm" w="sm" type="none"/>
              <a:tailEnd len="sm" w="sm" type="none"/>
            </a:ln>
          </a:left>
          <a:right>
            <a:ln cap="flat" cmpd="sng" w="6350">
              <a:solidFill>
                <a:srgbClr val="BFBFBF"/>
              </a:solidFill>
              <a:prstDash val="solid"/>
              <a:round/>
              <a:headEnd len="sm" w="sm" type="none"/>
              <a:tailEnd len="sm" w="sm" type="none"/>
            </a:ln>
          </a:right>
          <a:top>
            <a:ln cap="flat" cmpd="sng" w="6350">
              <a:solidFill>
                <a:srgbClr val="BFBFBF"/>
              </a:solidFill>
              <a:prstDash val="solid"/>
              <a:round/>
              <a:headEnd len="sm" w="sm" type="none"/>
              <a:tailEnd len="sm" w="sm" type="none"/>
            </a:ln>
          </a:top>
          <a:bottom>
            <a:ln cap="flat" cmpd="sng" w="6350">
              <a:solidFill>
                <a:srgbClr val="BFBFBF"/>
              </a:solidFill>
              <a:prstDash val="solid"/>
              <a:round/>
              <a:headEnd len="sm" w="sm" type="none"/>
              <a:tailEnd len="sm" w="sm" type="none"/>
            </a:ln>
          </a:bottom>
          <a:insideH>
            <a:ln cap="flat" cmpd="sng" w="6350">
              <a:solidFill>
                <a:srgbClr val="BFBFBF"/>
              </a:solidFill>
              <a:prstDash val="solid"/>
              <a:round/>
              <a:headEnd len="sm" w="sm" type="none"/>
              <a:tailEnd len="sm" w="sm" type="none"/>
            </a:ln>
          </a:insideH>
          <a:insideV>
            <a:ln cap="flat" cmpd="sng" w="6350">
              <a:solidFill>
                <a:srgbClr val="BFBFBF"/>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22" Type="http://schemas.openxmlformats.org/officeDocument/2006/relationships/font" Target="fonts/MavenPro-bold.fntdata"/><Relationship Id="rId10" Type="http://schemas.openxmlformats.org/officeDocument/2006/relationships/slide" Target="slides/slide4.xml"/><Relationship Id="rId21" Type="http://schemas.openxmlformats.org/officeDocument/2006/relationships/font" Target="fonts/MavenPro-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fab48026fe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fab48026fe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fab48026fe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fab48026fe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fab48026fe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fab48026fe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fab48026fe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fab48026fe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fabc1c9e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fabc1c9e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fab48026fe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fab48026fe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fab48026fe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fab48026fe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fabc1c9e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fabc1c9e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fab48026fe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fab48026fe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69883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Capstone: Fase 1</a:t>
            </a:r>
            <a:endParaRPr/>
          </a:p>
        </p:txBody>
      </p:sp>
      <p:sp>
        <p:nvSpPr>
          <p:cNvPr id="278" name="Google Shape;278;p13"/>
          <p:cNvSpPr txBox="1"/>
          <p:nvPr>
            <p:ph idx="1" type="subTitle"/>
          </p:nvPr>
        </p:nvSpPr>
        <p:spPr>
          <a:xfrm>
            <a:off x="757400" y="3106700"/>
            <a:ext cx="4322100" cy="1433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a:t>Integrantes:</a:t>
            </a:r>
            <a:endParaRPr/>
          </a:p>
          <a:p>
            <a:pPr indent="0" lvl="0" marL="0" rtl="0" algn="l">
              <a:spcBef>
                <a:spcPts val="0"/>
              </a:spcBef>
              <a:spcAft>
                <a:spcPts val="0"/>
              </a:spcAft>
              <a:buNone/>
            </a:pPr>
            <a:r>
              <a:rPr lang="es"/>
              <a:t>Felipe Escalona</a:t>
            </a:r>
            <a:endParaRPr/>
          </a:p>
          <a:p>
            <a:pPr indent="0" lvl="0" marL="0" rtl="0" algn="l">
              <a:spcBef>
                <a:spcPts val="0"/>
              </a:spcBef>
              <a:spcAft>
                <a:spcPts val="0"/>
              </a:spcAft>
              <a:buNone/>
            </a:pPr>
            <a:r>
              <a:rPr lang="es"/>
              <a:t>Patricio Agurto</a:t>
            </a:r>
            <a:endParaRPr/>
          </a:p>
          <a:p>
            <a:pPr indent="0" lvl="0" marL="0" rtl="0" algn="l">
              <a:spcBef>
                <a:spcPts val="0"/>
              </a:spcBef>
              <a:spcAft>
                <a:spcPts val="0"/>
              </a:spcAft>
              <a:buNone/>
            </a:pPr>
            <a:r>
              <a:rPr lang="es"/>
              <a:t>Camilo Silva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Docentes:</a:t>
            </a:r>
            <a:endParaRPr/>
          </a:p>
          <a:p>
            <a:pPr indent="0" lvl="0" marL="0" rtl="0" algn="l">
              <a:spcBef>
                <a:spcPts val="0"/>
              </a:spcBef>
              <a:spcAft>
                <a:spcPts val="0"/>
              </a:spcAft>
              <a:buNone/>
            </a:pPr>
            <a:r>
              <a:rPr lang="es"/>
              <a:t>Ricardo Pino</a:t>
            </a:r>
            <a:endParaRPr/>
          </a:p>
          <a:p>
            <a:pPr indent="0" lvl="0" marL="0" rtl="0" algn="l">
              <a:spcBef>
                <a:spcPts val="0"/>
              </a:spcBef>
              <a:spcAft>
                <a:spcPts val="0"/>
              </a:spcAft>
              <a:buNone/>
            </a:pPr>
            <a:r>
              <a:rPr lang="es"/>
              <a:t>Juan Pablo Mellado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Comentarios</a:t>
            </a:r>
            <a:endParaRPr/>
          </a:p>
        </p:txBody>
      </p:sp>
      <p:sp>
        <p:nvSpPr>
          <p:cNvPr id="332" name="Google Shape;332;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134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Proyecto: </a:t>
            </a:r>
            <a:endParaRPr/>
          </a:p>
          <a:p>
            <a:pPr indent="0" lvl="0" marL="0" rtl="0" algn="l">
              <a:spcBef>
                <a:spcPts val="0"/>
              </a:spcBef>
              <a:spcAft>
                <a:spcPts val="0"/>
              </a:spcAft>
              <a:buNone/>
            </a:pPr>
            <a:r>
              <a:rPr lang="es"/>
              <a:t>Desarrollo plataforma de remuneración de reemplazo para profesores de Duoc </a:t>
            </a:r>
            <a:endParaRPr/>
          </a:p>
        </p:txBody>
      </p:sp>
      <p:sp>
        <p:nvSpPr>
          <p:cNvPr id="284" name="Google Shape;284;p14"/>
          <p:cNvSpPr txBox="1"/>
          <p:nvPr>
            <p:ph idx="1" type="body"/>
          </p:nvPr>
        </p:nvSpPr>
        <p:spPr>
          <a:xfrm>
            <a:off x="1303800" y="2156325"/>
            <a:ext cx="7030500" cy="237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Descripción y relevancia del proyecto</a:t>
            </a:r>
            <a:endParaRPr/>
          </a:p>
        </p:txBody>
      </p:sp>
      <p:sp>
        <p:nvSpPr>
          <p:cNvPr id="290" name="Google Shape;290;p15"/>
          <p:cNvSpPr txBox="1"/>
          <p:nvPr>
            <p:ph idx="1" type="body"/>
          </p:nvPr>
        </p:nvSpPr>
        <p:spPr>
          <a:xfrm>
            <a:off x="937350" y="1439750"/>
            <a:ext cx="7397100" cy="2957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Este proyecto se centra en el desarrollo de una plataforma de remuneración de reemplazo para profesores en Duoc UC, ubicada en Concepción. La problemática a abordar es la gestión manual y propensa a errores de las horas de reemplazo y cálculo de remuneración para los profesores suplentes. Esta situación impacta directamente a la gerencia que debe calcular las horas de manera manual.</a:t>
            </a:r>
            <a:endParaRPr/>
          </a:p>
          <a:p>
            <a:pPr indent="0" lvl="0" marL="0" rtl="0" algn="l">
              <a:spcBef>
                <a:spcPts val="1200"/>
              </a:spcBef>
              <a:spcAft>
                <a:spcPts val="0"/>
              </a:spcAft>
              <a:buNone/>
            </a:pPr>
            <a:r>
              <a:rPr lang="es"/>
              <a:t>El proyecto es relevante porque permitirá aplicar competencias clave como el diseño y desarrollo de software, la gestión de proyectos, y la automatización de procesos administrativos. </a:t>
            </a:r>
            <a:r>
              <a:rPr lang="es"/>
              <a:t>El impacto de esta plataforma en el campo laboral sería significativo, </a:t>
            </a:r>
            <a:r>
              <a:rPr lang="es"/>
              <a:t>ya que proporciona una solución tecnológica que optimiza la gestión de recursos humanos en Duoc UC, mejorando la precisión y eficiencia operativa.</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Objetivos generales</a:t>
            </a:r>
            <a:endParaRPr/>
          </a:p>
        </p:txBody>
      </p:sp>
      <p:sp>
        <p:nvSpPr>
          <p:cNvPr id="296" name="Google Shape;296;p16"/>
          <p:cNvSpPr txBox="1"/>
          <p:nvPr>
            <p:ph idx="1" type="body"/>
          </p:nvPr>
        </p:nvSpPr>
        <p:spPr>
          <a:xfrm>
            <a:off x="1091600" y="1363375"/>
            <a:ext cx="7242600" cy="3168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Desarrollar una Plataforma de Remuneración de Reemplazo: Crear una herramienta digital integral que automatice el cálculo y la gestión de remuneraciones para los profesores que realizan reemplazos en Duoc UC, Concepción. La plataforma debe permitir el registro preciso de horas de reemplazo, el cálculo automático de los pagos correspondientes y la generación de reportes detallados para facilitar la administración y el control.</a:t>
            </a:r>
            <a:endParaRPr/>
          </a:p>
          <a:p>
            <a:pPr indent="0" lvl="0" marL="0" rtl="0" algn="l">
              <a:spcBef>
                <a:spcPts val="1200"/>
              </a:spcBef>
              <a:spcAft>
                <a:spcPts val="0"/>
              </a:spcAft>
              <a:buNone/>
            </a:pPr>
            <a:r>
              <a:rPr lang="es"/>
              <a:t>Optimizar el Proceso Administrativo: Mejorar la eficiencia y precisión en el proceso administrativo relacionado con la remuneración de profesores reemplazantes. Esto incluye reducir el tiempo y esfuerzo requeridos para calcular las remuneraciones manualmente, minimizando errores y mejorando la experiencia general de los administradores.</a:t>
            </a:r>
            <a:endParaRPr/>
          </a:p>
          <a:p>
            <a:pPr indent="0" lvl="0" marL="0" rtl="0" algn="l">
              <a:spcBef>
                <a:spcPts val="1200"/>
              </a:spcBef>
              <a:spcAft>
                <a:spcPts val="0"/>
              </a:spcAft>
              <a:buNone/>
            </a:pPr>
            <a:r>
              <a:rPr lang="es"/>
              <a:t>Implementar una Solución Escalable y Fácil de Usar: Diseñar y desarrollar una plataforma con una arquitectura escalable que pueda adaptarse a futuras necesidades y cambios en los requisitos. La interfaz de usuario debe ser intuitiva y fácil de usar para asegurar que el personal administrativo pueda utilizar la herramienta de manera efectiva sin necesidad de una formación extensiva.</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134075" y="692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Objetivos específicos</a:t>
            </a:r>
            <a:endParaRPr/>
          </a:p>
        </p:txBody>
      </p:sp>
      <p:sp>
        <p:nvSpPr>
          <p:cNvPr id="302" name="Google Shape;302;p17"/>
          <p:cNvSpPr txBox="1"/>
          <p:nvPr>
            <p:ph idx="1" type="body"/>
          </p:nvPr>
        </p:nvSpPr>
        <p:spPr>
          <a:xfrm>
            <a:off x="799375" y="1316325"/>
            <a:ext cx="7792800" cy="3943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sz="3700"/>
              <a:t>Analizar Requerimientos del Sistema</a:t>
            </a:r>
            <a:endParaRPr sz="3700"/>
          </a:p>
          <a:p>
            <a:pPr indent="0" lvl="0" marL="0" rtl="0" algn="l">
              <a:spcBef>
                <a:spcPts val="1200"/>
              </a:spcBef>
              <a:spcAft>
                <a:spcPts val="0"/>
              </a:spcAft>
              <a:buNone/>
            </a:pPr>
            <a:r>
              <a:rPr lang="es" sz="3700"/>
              <a:t>Diseñar la Arquitectura de la Plataforma</a:t>
            </a:r>
            <a:endParaRPr sz="3700"/>
          </a:p>
          <a:p>
            <a:pPr indent="0" lvl="0" marL="0" rtl="0" algn="l">
              <a:spcBef>
                <a:spcPts val="1200"/>
              </a:spcBef>
              <a:spcAft>
                <a:spcPts val="0"/>
              </a:spcAft>
              <a:buNone/>
            </a:pPr>
            <a:r>
              <a:rPr lang="es" sz="3700"/>
              <a:t>Desarrollar el Sistema de Gestión de Reemplazos</a:t>
            </a:r>
            <a:endParaRPr sz="3700"/>
          </a:p>
          <a:p>
            <a:pPr indent="0" lvl="0" marL="0" rtl="0" algn="l">
              <a:spcBef>
                <a:spcPts val="1200"/>
              </a:spcBef>
              <a:spcAft>
                <a:spcPts val="0"/>
              </a:spcAft>
              <a:buNone/>
            </a:pPr>
            <a:r>
              <a:rPr lang="es" sz="3700"/>
              <a:t>Automatizar el Cálculo de Remuneraciones</a:t>
            </a:r>
            <a:endParaRPr sz="3700"/>
          </a:p>
          <a:p>
            <a:pPr indent="0" lvl="0" marL="0" rtl="0" algn="l">
              <a:spcBef>
                <a:spcPts val="1200"/>
              </a:spcBef>
              <a:spcAft>
                <a:spcPts val="0"/>
              </a:spcAft>
              <a:buNone/>
            </a:pPr>
            <a:r>
              <a:rPr lang="es" sz="3700"/>
              <a:t>Generar Reportes Administrativos</a:t>
            </a:r>
            <a:endParaRPr sz="3700"/>
          </a:p>
          <a:p>
            <a:pPr indent="0" lvl="0" marL="0" rtl="0" algn="l">
              <a:spcBef>
                <a:spcPts val="1200"/>
              </a:spcBef>
              <a:spcAft>
                <a:spcPts val="0"/>
              </a:spcAft>
              <a:buNone/>
            </a:pPr>
            <a:r>
              <a:rPr lang="es" sz="3700"/>
              <a:t>Diseñar una Interfaz de Usuario Intuitiva</a:t>
            </a:r>
            <a:endParaRPr sz="37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191475" y="1035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Metodología</a:t>
            </a:r>
            <a:endParaRPr/>
          </a:p>
        </p:txBody>
      </p:sp>
      <p:sp>
        <p:nvSpPr>
          <p:cNvPr id="308" name="Google Shape;308;p18"/>
          <p:cNvSpPr txBox="1"/>
          <p:nvPr>
            <p:ph idx="1" type="body"/>
          </p:nvPr>
        </p:nvSpPr>
        <p:spPr>
          <a:xfrm>
            <a:off x="348725" y="619950"/>
            <a:ext cx="8525400" cy="394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s" sz="1364"/>
              <a:t>La metodología a utilizar en este proyecto es la Metodología en Cascada es un enfoque de desarrollo de software lineal y secuencial, donde el proyecto se divide en fases bien definidas, y cada fase debe completarse antes de pasar a la siguiente. El proceso fluye en una sola dirección, similar a una cascada, desde la fase de requisitos hasta la entrega del producto. Cada una de estas etapas son:</a:t>
            </a:r>
            <a:endParaRPr sz="1364"/>
          </a:p>
          <a:p>
            <a:pPr indent="0" lvl="0" marL="0" rtl="0" algn="l">
              <a:lnSpc>
                <a:spcPct val="95000"/>
              </a:lnSpc>
              <a:spcBef>
                <a:spcPts val="1200"/>
              </a:spcBef>
              <a:spcAft>
                <a:spcPts val="0"/>
              </a:spcAft>
              <a:buSzPts val="275"/>
              <a:buNone/>
            </a:pPr>
            <a:r>
              <a:t/>
            </a:r>
            <a:endParaRPr sz="1364"/>
          </a:p>
          <a:p>
            <a:pPr indent="0" lvl="0" marL="0" rtl="0" algn="l">
              <a:lnSpc>
                <a:spcPct val="95000"/>
              </a:lnSpc>
              <a:spcBef>
                <a:spcPts val="1200"/>
              </a:spcBef>
              <a:spcAft>
                <a:spcPts val="0"/>
              </a:spcAft>
              <a:buSzPts val="275"/>
              <a:buNone/>
            </a:pPr>
            <a:r>
              <a:rPr lang="es" sz="1364"/>
              <a:t>Requisitos</a:t>
            </a:r>
            <a:r>
              <a:rPr lang="es" sz="1364"/>
              <a:t>: Se recogen y documentan todos los requisitos del sistema.</a:t>
            </a:r>
            <a:endParaRPr sz="1364"/>
          </a:p>
          <a:p>
            <a:pPr indent="0" lvl="0" marL="0" rtl="0" algn="l">
              <a:lnSpc>
                <a:spcPct val="95000"/>
              </a:lnSpc>
              <a:spcBef>
                <a:spcPts val="1200"/>
              </a:spcBef>
              <a:spcAft>
                <a:spcPts val="0"/>
              </a:spcAft>
              <a:buSzPts val="275"/>
              <a:buNone/>
            </a:pPr>
            <a:r>
              <a:rPr lang="es" sz="1364"/>
              <a:t>Diseño: S</a:t>
            </a:r>
            <a:r>
              <a:rPr lang="es" sz="1364"/>
              <a:t>e elabora el diseño del sistema basado en los requisitos, detallando cómo se implementará.</a:t>
            </a:r>
            <a:endParaRPr sz="1364"/>
          </a:p>
          <a:p>
            <a:pPr indent="0" lvl="0" marL="0" rtl="0" algn="l">
              <a:lnSpc>
                <a:spcPct val="95000"/>
              </a:lnSpc>
              <a:spcBef>
                <a:spcPts val="1200"/>
              </a:spcBef>
              <a:spcAft>
                <a:spcPts val="0"/>
              </a:spcAft>
              <a:buSzPts val="275"/>
              <a:buNone/>
            </a:pPr>
            <a:r>
              <a:rPr lang="es" sz="1364"/>
              <a:t>Implementación: Se codifica el sistema según el diseño especificado.</a:t>
            </a:r>
            <a:endParaRPr sz="1364"/>
          </a:p>
          <a:p>
            <a:pPr indent="0" lvl="0" marL="0" rtl="0" algn="l">
              <a:lnSpc>
                <a:spcPct val="95000"/>
              </a:lnSpc>
              <a:spcBef>
                <a:spcPts val="1200"/>
              </a:spcBef>
              <a:spcAft>
                <a:spcPts val="0"/>
              </a:spcAft>
              <a:buSzPts val="275"/>
              <a:buNone/>
            </a:pPr>
            <a:r>
              <a:rPr lang="es" sz="1364"/>
              <a:t>Pruebas: Se verifica y valida que el sistema funcione según los requisitos y esté libre de errores.</a:t>
            </a:r>
            <a:endParaRPr sz="1364"/>
          </a:p>
          <a:p>
            <a:pPr indent="0" lvl="0" marL="0" rtl="0" algn="l">
              <a:lnSpc>
                <a:spcPct val="95000"/>
              </a:lnSpc>
              <a:spcBef>
                <a:spcPts val="1200"/>
              </a:spcBef>
              <a:spcAft>
                <a:spcPts val="0"/>
              </a:spcAft>
              <a:buSzPts val="275"/>
              <a:buNone/>
            </a:pPr>
            <a:r>
              <a:rPr lang="es" sz="1364"/>
              <a:t>Despliegue: El sistema se pone en funcionamiento en el entorno de producción.</a:t>
            </a:r>
            <a:endParaRPr sz="1364"/>
          </a:p>
          <a:p>
            <a:pPr indent="0" lvl="0" marL="0" rtl="0" algn="l">
              <a:lnSpc>
                <a:spcPct val="95000"/>
              </a:lnSpc>
              <a:spcBef>
                <a:spcPts val="1200"/>
              </a:spcBef>
              <a:spcAft>
                <a:spcPts val="0"/>
              </a:spcAft>
              <a:buSzPts val="275"/>
              <a:buNone/>
            </a:pPr>
            <a:r>
              <a:rPr lang="es" sz="1364"/>
              <a:t>El motivo de elegir esta metodología es que cada fase tiene un objetivo claro y definido, también se genera una documentación extensa en cada fase, lo que asegura que todos los aspectos del proyecto estén bien documentados como también la facilidad de medir el progreso a lo largo del transcurso del desarrollo logrando un enfoque sencillo y fácil de entender.</a:t>
            </a:r>
            <a:endParaRPr sz="1364"/>
          </a:p>
          <a:p>
            <a:pPr indent="0" lvl="0" marL="0" rtl="0" algn="l">
              <a:lnSpc>
                <a:spcPct val="95000"/>
              </a:lnSpc>
              <a:spcBef>
                <a:spcPts val="1200"/>
              </a:spcBef>
              <a:spcAft>
                <a:spcPts val="0"/>
              </a:spcAft>
              <a:buSzPts val="275"/>
              <a:buNone/>
            </a:pPr>
            <a:r>
              <a:t/>
            </a:r>
            <a:endParaRPr sz="525"/>
          </a:p>
          <a:p>
            <a:pPr indent="0" lvl="0" marL="0" rtl="0" algn="l">
              <a:lnSpc>
                <a:spcPct val="95000"/>
              </a:lnSpc>
              <a:spcBef>
                <a:spcPts val="1200"/>
              </a:spcBef>
              <a:spcAft>
                <a:spcPts val="1200"/>
              </a:spcAft>
              <a:buSzPts val="275"/>
              <a:buNone/>
            </a:pPr>
            <a:r>
              <a:t/>
            </a:r>
            <a:endParaRPr sz="52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64375" y="0"/>
            <a:ext cx="3877800" cy="4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020"/>
              <a:t>Plan de trabajo</a:t>
            </a:r>
            <a:endParaRPr sz="2020"/>
          </a:p>
        </p:txBody>
      </p:sp>
      <p:graphicFrame>
        <p:nvGraphicFramePr>
          <p:cNvPr id="314" name="Google Shape;314;p19"/>
          <p:cNvGraphicFramePr/>
          <p:nvPr/>
        </p:nvGraphicFramePr>
        <p:xfrm>
          <a:off x="64363" y="478025"/>
          <a:ext cx="3000000" cy="3000000"/>
        </p:xfrm>
        <a:graphic>
          <a:graphicData uri="http://schemas.openxmlformats.org/drawingml/2006/table">
            <a:tbl>
              <a:tblPr bandRow="1">
                <a:noFill/>
                <a:tableStyleId>{3614E7E5-021D-4035-806D-D1747402FA45}</a:tableStyleId>
              </a:tblPr>
              <a:tblGrid>
                <a:gridCol w="1561750"/>
                <a:gridCol w="1195700"/>
                <a:gridCol w="2415825"/>
                <a:gridCol w="1207925"/>
                <a:gridCol w="1183500"/>
                <a:gridCol w="1293325"/>
              </a:tblGrid>
              <a:tr h="620550">
                <a:tc>
                  <a:txBody>
                    <a:bodyPr/>
                    <a:lstStyle/>
                    <a:p>
                      <a:pPr indent="0" lvl="0" marL="0" rtl="0" algn="ctr">
                        <a:lnSpc>
                          <a:spcPct val="107916"/>
                        </a:lnSpc>
                        <a:spcBef>
                          <a:spcPts val="0"/>
                        </a:spcBef>
                        <a:spcAft>
                          <a:spcPts val="800"/>
                        </a:spcAft>
                        <a:buNone/>
                      </a:pPr>
                      <a:r>
                        <a:rPr b="1" lang="es" sz="1200">
                          <a:solidFill>
                            <a:srgbClr val="1F3864"/>
                          </a:solidFill>
                          <a:latin typeface="Calibri"/>
                          <a:ea typeface="Calibri"/>
                          <a:cs typeface="Calibri"/>
                          <a:sym typeface="Calibri"/>
                        </a:rPr>
                        <a:t>Competencias</a:t>
                      </a:r>
                      <a:endParaRPr b="1" sz="12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b="1" lang="es" sz="1200">
                          <a:solidFill>
                            <a:srgbClr val="1F3864"/>
                          </a:solidFill>
                          <a:latin typeface="Calibri"/>
                          <a:ea typeface="Calibri"/>
                          <a:cs typeface="Calibri"/>
                          <a:sym typeface="Calibri"/>
                        </a:rPr>
                        <a:t>Nombre de  Actividades/Tareas</a:t>
                      </a:r>
                      <a:endParaRPr b="1" sz="1200">
                        <a:solidFill>
                          <a:srgbClr val="1F3864"/>
                        </a:solidFill>
                        <a:latin typeface="Calibri"/>
                        <a:ea typeface="Calibri"/>
                        <a:cs typeface="Calibri"/>
                        <a:sym typeface="Calibri"/>
                      </a:endParaRPr>
                    </a:p>
                  </a:txBody>
                  <a:tcPr marT="0" marB="0" marR="68575" marL="68575" anchor="ctr"/>
                </a:tc>
                <a:tc>
                  <a:txBody>
                    <a:bodyPr/>
                    <a:lstStyle/>
                    <a:p>
                      <a:pPr indent="0" lvl="0" marL="0" rtl="0" algn="ctr">
                        <a:lnSpc>
                          <a:spcPct val="107916"/>
                        </a:lnSpc>
                        <a:spcBef>
                          <a:spcPts val="0"/>
                        </a:spcBef>
                        <a:spcAft>
                          <a:spcPts val="800"/>
                        </a:spcAft>
                        <a:buNone/>
                      </a:pPr>
                      <a:r>
                        <a:rPr b="1" lang="es" sz="1200">
                          <a:solidFill>
                            <a:srgbClr val="1F3864"/>
                          </a:solidFill>
                          <a:latin typeface="Calibri"/>
                          <a:ea typeface="Calibri"/>
                          <a:cs typeface="Calibri"/>
                          <a:sym typeface="Calibri"/>
                        </a:rPr>
                        <a:t>Descripción Actividades/Tareas</a:t>
                      </a:r>
                      <a:endParaRPr b="1" sz="1200">
                        <a:solidFill>
                          <a:srgbClr val="1F3864"/>
                        </a:solidFill>
                        <a:latin typeface="Calibri"/>
                        <a:ea typeface="Calibri"/>
                        <a:cs typeface="Calibri"/>
                        <a:sym typeface="Calibri"/>
                      </a:endParaRPr>
                    </a:p>
                  </a:txBody>
                  <a:tcPr marT="0" marB="0" marR="68575" marL="68575" anchor="ctr"/>
                </a:tc>
                <a:tc>
                  <a:txBody>
                    <a:bodyPr/>
                    <a:lstStyle/>
                    <a:p>
                      <a:pPr indent="0" lvl="0" marL="0" rtl="0" algn="ctr">
                        <a:lnSpc>
                          <a:spcPct val="107916"/>
                        </a:lnSpc>
                        <a:spcBef>
                          <a:spcPts val="0"/>
                        </a:spcBef>
                        <a:spcAft>
                          <a:spcPts val="800"/>
                        </a:spcAft>
                        <a:buNone/>
                      </a:pPr>
                      <a:r>
                        <a:rPr b="1" lang="es" sz="1200">
                          <a:solidFill>
                            <a:srgbClr val="1F3864"/>
                          </a:solidFill>
                          <a:latin typeface="Calibri"/>
                          <a:ea typeface="Calibri"/>
                          <a:cs typeface="Calibri"/>
                          <a:sym typeface="Calibri"/>
                        </a:rPr>
                        <a:t>Recursos</a:t>
                      </a:r>
                      <a:endParaRPr b="1" sz="1200">
                        <a:solidFill>
                          <a:srgbClr val="1F3864"/>
                        </a:solidFill>
                        <a:latin typeface="Calibri"/>
                        <a:ea typeface="Calibri"/>
                        <a:cs typeface="Calibri"/>
                        <a:sym typeface="Calibri"/>
                      </a:endParaRPr>
                    </a:p>
                  </a:txBody>
                  <a:tcPr marT="0" marB="0" marR="68575" marL="68575" anchor="ctr"/>
                </a:tc>
                <a:tc>
                  <a:txBody>
                    <a:bodyPr/>
                    <a:lstStyle/>
                    <a:p>
                      <a:pPr indent="0" lvl="0" marL="0" rtl="0" algn="ctr">
                        <a:lnSpc>
                          <a:spcPct val="107916"/>
                        </a:lnSpc>
                        <a:spcBef>
                          <a:spcPts val="0"/>
                        </a:spcBef>
                        <a:spcAft>
                          <a:spcPts val="0"/>
                        </a:spcAft>
                        <a:buNone/>
                      </a:pPr>
                      <a:r>
                        <a:rPr b="1" lang="es" sz="1200">
                          <a:solidFill>
                            <a:srgbClr val="1F3864"/>
                          </a:solidFill>
                          <a:latin typeface="Calibri"/>
                          <a:ea typeface="Calibri"/>
                          <a:cs typeface="Calibri"/>
                          <a:sym typeface="Calibri"/>
                        </a:rPr>
                        <a:t>Duración de la actividad</a:t>
                      </a:r>
                      <a:endParaRPr b="1" sz="1200">
                        <a:solidFill>
                          <a:srgbClr val="1F3864"/>
                        </a:solidFill>
                        <a:latin typeface="Calibri"/>
                        <a:ea typeface="Calibri"/>
                        <a:cs typeface="Calibri"/>
                        <a:sym typeface="Calibri"/>
                      </a:endParaRPr>
                    </a:p>
                    <a:p>
                      <a:pPr indent="0" lvl="0" marL="0" rtl="0" algn="ctr">
                        <a:lnSpc>
                          <a:spcPct val="107916"/>
                        </a:lnSpc>
                        <a:spcBef>
                          <a:spcPts val="800"/>
                        </a:spcBef>
                        <a:spcAft>
                          <a:spcPts val="800"/>
                        </a:spcAft>
                        <a:buNone/>
                      </a:pPr>
                      <a:r>
                        <a:t/>
                      </a:r>
                      <a:endParaRPr b="1" sz="1200">
                        <a:solidFill>
                          <a:srgbClr val="1F3864"/>
                        </a:solidFill>
                        <a:latin typeface="Calibri"/>
                        <a:ea typeface="Calibri"/>
                        <a:cs typeface="Calibri"/>
                        <a:sym typeface="Calibri"/>
                      </a:endParaRPr>
                    </a:p>
                  </a:txBody>
                  <a:tcPr marT="0" marB="0" marR="68575" marL="68575" anchor="ctr">
                    <a:lnR cap="flat" cmpd="sng" w="6350">
                      <a:solidFill>
                        <a:srgbClr val="FFFFFF"/>
                      </a:solidFill>
                      <a:prstDash val="solid"/>
                      <a:round/>
                      <a:headEnd len="sm" w="sm" type="none"/>
                      <a:tailEnd len="sm" w="sm" type="none"/>
                    </a:lnR>
                  </a:tcPr>
                </a:tc>
                <a:tc>
                  <a:txBody>
                    <a:bodyPr/>
                    <a:lstStyle/>
                    <a:p>
                      <a:pPr indent="0" lvl="0" marL="0" rtl="0" algn="ctr">
                        <a:lnSpc>
                          <a:spcPct val="107916"/>
                        </a:lnSpc>
                        <a:spcBef>
                          <a:spcPts val="0"/>
                        </a:spcBef>
                        <a:spcAft>
                          <a:spcPts val="800"/>
                        </a:spcAft>
                        <a:buNone/>
                      </a:pPr>
                      <a:r>
                        <a:rPr b="1" lang="es" sz="1200">
                          <a:solidFill>
                            <a:srgbClr val="1F3864"/>
                          </a:solidFill>
                          <a:latin typeface="Calibri"/>
                          <a:ea typeface="Calibri"/>
                          <a:cs typeface="Calibri"/>
                          <a:sym typeface="Calibri"/>
                        </a:rPr>
                        <a:t>Responsable</a:t>
                      </a:r>
                      <a:endParaRPr b="1" sz="1200">
                        <a:solidFill>
                          <a:srgbClr val="1F3864"/>
                        </a:solidFill>
                        <a:latin typeface="Calibri"/>
                        <a:ea typeface="Calibri"/>
                        <a:cs typeface="Calibri"/>
                        <a:sym typeface="Calibri"/>
                      </a:endParaRPr>
                    </a:p>
                  </a:txBody>
                  <a:tcPr marT="0" marB="0" marR="68575" marL="68575" anchor="ctr">
                    <a:lnL cap="flat" cmpd="sng" w="6350">
                      <a:solidFill>
                        <a:srgbClr val="FFFFFF"/>
                      </a:solidFill>
                      <a:prstDash val="solid"/>
                      <a:round/>
                      <a:headEnd len="sm" w="sm" type="none"/>
                      <a:tailEnd len="sm" w="sm" type="none"/>
                    </a:lnL>
                    <a:solidFill>
                      <a:srgbClr val="D9D9D9"/>
                    </a:solidFill>
                  </a:tcPr>
                </a:tc>
              </a:tr>
              <a:tr h="675300">
                <a:tc>
                  <a:txBody>
                    <a:bodyPr/>
                    <a:lstStyle/>
                    <a:p>
                      <a:pPr indent="0" lvl="0" marL="91440" marR="91440" rtl="0" algn="ctr">
                        <a:spcBef>
                          <a:spcPts val="200"/>
                        </a:spcBef>
                        <a:spcAft>
                          <a:spcPts val="800"/>
                        </a:spcAft>
                        <a:buNone/>
                      </a:pPr>
                      <a:r>
                        <a:rPr lang="es" sz="900">
                          <a:solidFill>
                            <a:srgbClr val="1F3864"/>
                          </a:solidFill>
                          <a:latin typeface="Calibri"/>
                          <a:ea typeface="Calibri"/>
                          <a:cs typeface="Calibri"/>
                          <a:sym typeface="Calibri"/>
                        </a:rPr>
                        <a:t>GESTIONAR PROYECTOS INFORMÁTICOS</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Análisis del caso</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Evaluación detallada del caso para identificar problemas, necesidades y oportunidades, realizando un estudio de requerimientos para comprender a fondo el contexto de negocio</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N/A</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1 Semana</a:t>
                      </a:r>
                      <a:endParaRPr sz="900">
                        <a:solidFill>
                          <a:srgbClr val="1F3864"/>
                        </a:solidFill>
                        <a:latin typeface="Calibri"/>
                        <a:ea typeface="Calibri"/>
                        <a:cs typeface="Calibri"/>
                        <a:sym typeface="Calibri"/>
                      </a:endParaRPr>
                    </a:p>
                  </a:txBody>
                  <a:tcPr marT="0" marB="0" marR="68575" marL="68575">
                    <a:lnR cap="flat" cmpd="sng" w="6350">
                      <a:solidFill>
                        <a:srgbClr val="FFFFFF"/>
                      </a:solidFill>
                      <a:prstDash val="solid"/>
                      <a:round/>
                      <a:headEnd len="sm" w="sm" type="none"/>
                      <a:tailEnd len="sm" w="sm" type="none"/>
                    </a:lnR>
                  </a:tcPr>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Todos</a:t>
                      </a:r>
                      <a:endParaRPr sz="900">
                        <a:solidFill>
                          <a:srgbClr val="1F3864"/>
                        </a:solidFill>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solidFill>
                      <a:srgbClr val="D9D9D9"/>
                    </a:solidFill>
                  </a:tcPr>
                </a:tc>
              </a:tr>
              <a:tr h="411300">
                <a:tc>
                  <a:txBody>
                    <a:bodyPr/>
                    <a:lstStyle/>
                    <a:p>
                      <a:pPr indent="0" lvl="0" marL="91440" marR="91440" rtl="0" algn="ctr">
                        <a:spcBef>
                          <a:spcPts val="200"/>
                        </a:spcBef>
                        <a:spcAft>
                          <a:spcPts val="800"/>
                        </a:spcAft>
                        <a:buNone/>
                      </a:pPr>
                      <a:r>
                        <a:rPr lang="es" sz="900">
                          <a:solidFill>
                            <a:srgbClr val="1F3864"/>
                          </a:solidFill>
                          <a:latin typeface="Calibri"/>
                          <a:ea typeface="Calibri"/>
                          <a:cs typeface="Calibri"/>
                          <a:sym typeface="Calibri"/>
                        </a:rPr>
                        <a:t>GESTIONAR PROYECTOS INFORMÁTICOS</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Definición del proyecto</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Establecimiento de los objetivos, alcance, actores y parámetros principales del proyecto</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N/A</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1 Semana</a:t>
                      </a:r>
                      <a:endParaRPr sz="900">
                        <a:solidFill>
                          <a:srgbClr val="1F3864"/>
                        </a:solidFill>
                        <a:latin typeface="Calibri"/>
                        <a:ea typeface="Calibri"/>
                        <a:cs typeface="Calibri"/>
                        <a:sym typeface="Calibri"/>
                      </a:endParaRPr>
                    </a:p>
                  </a:txBody>
                  <a:tcPr marT="0" marB="0" marR="68575" marL="68575">
                    <a:lnR cap="flat" cmpd="sng" w="6350">
                      <a:solidFill>
                        <a:srgbClr val="FFFFFF"/>
                      </a:solidFill>
                      <a:prstDash val="solid"/>
                      <a:round/>
                      <a:headEnd len="sm" w="sm" type="none"/>
                      <a:tailEnd len="sm" w="sm" type="none"/>
                    </a:lnR>
                  </a:tcPr>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Todos</a:t>
                      </a:r>
                      <a:endParaRPr sz="900">
                        <a:solidFill>
                          <a:srgbClr val="1F3864"/>
                        </a:solidFill>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solidFill>
                      <a:srgbClr val="D9D9D9"/>
                    </a:solidFill>
                  </a:tcPr>
                </a:tc>
              </a:tr>
              <a:tr h="383275">
                <a:tc>
                  <a:txBody>
                    <a:bodyPr/>
                    <a:lstStyle/>
                    <a:p>
                      <a:pPr indent="0" lvl="0" marL="91440" marR="91440" rtl="0" algn="ctr">
                        <a:spcBef>
                          <a:spcPts val="200"/>
                        </a:spcBef>
                        <a:spcAft>
                          <a:spcPts val="800"/>
                        </a:spcAft>
                        <a:buNone/>
                      </a:pPr>
                      <a:r>
                        <a:rPr lang="es" sz="900">
                          <a:solidFill>
                            <a:srgbClr val="1F3864"/>
                          </a:solidFill>
                          <a:latin typeface="Calibri"/>
                          <a:ea typeface="Calibri"/>
                          <a:cs typeface="Calibri"/>
                          <a:sym typeface="Calibri"/>
                        </a:rPr>
                        <a:t>GESTIONAR PROYECTOS INFORMÁTICOS</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Elaboración de Carta Gantt</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Diseñar una carta Gantt, identificando todas las tareas y duración</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Microsoft Project</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5 días</a:t>
                      </a:r>
                      <a:endParaRPr sz="900">
                        <a:solidFill>
                          <a:srgbClr val="1F3864"/>
                        </a:solidFill>
                        <a:latin typeface="Calibri"/>
                        <a:ea typeface="Calibri"/>
                        <a:cs typeface="Calibri"/>
                        <a:sym typeface="Calibri"/>
                      </a:endParaRPr>
                    </a:p>
                  </a:txBody>
                  <a:tcPr marT="0" marB="0" marR="68575" marL="68575">
                    <a:lnR cap="flat" cmpd="sng" w="6350">
                      <a:solidFill>
                        <a:srgbClr val="FFFFFF"/>
                      </a:solidFill>
                      <a:prstDash val="solid"/>
                      <a:round/>
                      <a:headEnd len="sm" w="sm" type="none"/>
                      <a:tailEnd len="sm" w="sm" type="none"/>
                    </a:lnR>
                  </a:tcPr>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Felipe Escalona</a:t>
                      </a:r>
                      <a:endParaRPr sz="900">
                        <a:solidFill>
                          <a:srgbClr val="1F3864"/>
                        </a:solidFill>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solidFill>
                      <a:srgbClr val="D9D9D9"/>
                    </a:solidFill>
                  </a:tcPr>
                </a:tc>
              </a:tr>
              <a:tr h="611425">
                <a:tc>
                  <a:txBody>
                    <a:bodyPr/>
                    <a:lstStyle/>
                    <a:p>
                      <a:pPr indent="0" lvl="0" marL="91440" marR="91440" rtl="0" algn="ctr">
                        <a:spcBef>
                          <a:spcPts val="200"/>
                        </a:spcBef>
                        <a:spcAft>
                          <a:spcPts val="0"/>
                        </a:spcAft>
                        <a:buNone/>
                      </a:pPr>
                      <a:r>
                        <a:rPr lang="es" sz="900">
                          <a:solidFill>
                            <a:srgbClr val="1F3864"/>
                          </a:solidFill>
                          <a:latin typeface="Calibri"/>
                          <a:ea typeface="Calibri"/>
                          <a:cs typeface="Calibri"/>
                          <a:sym typeface="Calibri"/>
                        </a:rPr>
                        <a:t>GESTIONAR PROYECTOS INFORMÁTICOS</a:t>
                      </a:r>
                      <a:endParaRPr sz="900">
                        <a:solidFill>
                          <a:srgbClr val="1F3864"/>
                        </a:solidFill>
                        <a:latin typeface="Calibri"/>
                        <a:ea typeface="Calibri"/>
                        <a:cs typeface="Calibri"/>
                        <a:sym typeface="Calibri"/>
                      </a:endParaRPr>
                    </a:p>
                    <a:p>
                      <a:pPr indent="0" lvl="0" marL="91440" marR="91440" rtl="0" algn="ctr">
                        <a:spcBef>
                          <a:spcPts val="800"/>
                        </a:spcBef>
                        <a:spcAft>
                          <a:spcPts val="800"/>
                        </a:spcAft>
                        <a:buNone/>
                      </a:pPr>
                      <a:r>
                        <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Acta de constitución</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Se define el proyecto, autoriza su inicio, y asigna recursos y responsabilidades clave.</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Google Workspace</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2 días</a:t>
                      </a:r>
                      <a:endParaRPr sz="900">
                        <a:solidFill>
                          <a:srgbClr val="1F3864"/>
                        </a:solidFill>
                        <a:latin typeface="Calibri"/>
                        <a:ea typeface="Calibri"/>
                        <a:cs typeface="Calibri"/>
                        <a:sym typeface="Calibri"/>
                      </a:endParaRPr>
                    </a:p>
                  </a:txBody>
                  <a:tcPr marT="0" marB="0" marR="68575" marL="68575">
                    <a:lnR cap="flat" cmpd="sng" w="6350">
                      <a:solidFill>
                        <a:srgbClr val="FFFFFF"/>
                      </a:solidFill>
                      <a:prstDash val="solid"/>
                      <a:round/>
                      <a:headEnd len="sm" w="sm" type="none"/>
                      <a:tailEnd len="sm" w="sm" type="none"/>
                    </a:lnR>
                  </a:tcPr>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Patricio Agurto</a:t>
                      </a:r>
                      <a:endParaRPr sz="900">
                        <a:solidFill>
                          <a:srgbClr val="1F3864"/>
                        </a:solidFill>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solidFill>
                      <a:srgbClr val="D9D9D9"/>
                    </a:solidFill>
                  </a:tcPr>
                </a:tc>
              </a:tr>
              <a:tr h="611425">
                <a:tc>
                  <a:txBody>
                    <a:bodyPr/>
                    <a:lstStyle/>
                    <a:p>
                      <a:pPr indent="0" lvl="0" marL="91440" marR="91440" rtl="0" algn="ctr">
                        <a:spcBef>
                          <a:spcPts val="200"/>
                        </a:spcBef>
                        <a:spcAft>
                          <a:spcPts val="0"/>
                        </a:spcAft>
                        <a:buNone/>
                      </a:pPr>
                      <a:r>
                        <a:rPr lang="es" sz="900">
                          <a:solidFill>
                            <a:srgbClr val="1F3864"/>
                          </a:solidFill>
                          <a:latin typeface="Calibri"/>
                          <a:ea typeface="Calibri"/>
                          <a:cs typeface="Calibri"/>
                          <a:sym typeface="Calibri"/>
                        </a:rPr>
                        <a:t>GESTIONAR PROYECTOS INFORMÁTICOS</a:t>
                      </a:r>
                      <a:endParaRPr sz="900">
                        <a:solidFill>
                          <a:srgbClr val="1F3864"/>
                        </a:solidFill>
                        <a:latin typeface="Calibri"/>
                        <a:ea typeface="Calibri"/>
                        <a:cs typeface="Calibri"/>
                        <a:sym typeface="Calibri"/>
                      </a:endParaRPr>
                    </a:p>
                    <a:p>
                      <a:pPr indent="0" lvl="0" marL="91440" marR="91440" rtl="0" algn="ctr">
                        <a:spcBef>
                          <a:spcPts val="800"/>
                        </a:spcBef>
                        <a:spcAft>
                          <a:spcPts val="800"/>
                        </a:spcAft>
                        <a:buNone/>
                      </a:pPr>
                      <a:r>
                        <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Planilla de requerimientos</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Recopilar y documentar todos los requisitos del proyecto en una planilla de requerimientos</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Google Workspace</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1 días</a:t>
                      </a:r>
                      <a:endParaRPr sz="900">
                        <a:solidFill>
                          <a:srgbClr val="1F3864"/>
                        </a:solidFill>
                        <a:latin typeface="Calibri"/>
                        <a:ea typeface="Calibri"/>
                        <a:cs typeface="Calibri"/>
                        <a:sym typeface="Calibri"/>
                      </a:endParaRPr>
                    </a:p>
                  </a:txBody>
                  <a:tcPr marT="0" marB="0" marR="68575" marL="68575">
                    <a:lnR cap="flat" cmpd="sng" w="6350">
                      <a:solidFill>
                        <a:srgbClr val="FFFFFF"/>
                      </a:solidFill>
                      <a:prstDash val="solid"/>
                      <a:round/>
                      <a:headEnd len="sm" w="sm" type="none"/>
                      <a:tailEnd len="sm" w="sm" type="none"/>
                    </a:lnR>
                  </a:tcPr>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Patricio Agurto</a:t>
                      </a:r>
                      <a:endParaRPr sz="900">
                        <a:solidFill>
                          <a:srgbClr val="1F3864"/>
                        </a:solidFill>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solidFill>
                      <a:srgbClr val="D9D9D9"/>
                    </a:solidFill>
                  </a:tcPr>
                </a:tc>
              </a:tr>
              <a:tr h="611425">
                <a:tc>
                  <a:txBody>
                    <a:bodyPr/>
                    <a:lstStyle/>
                    <a:p>
                      <a:pPr indent="0" lvl="0" marL="91440" marR="91440" rtl="0" algn="ctr">
                        <a:spcBef>
                          <a:spcPts val="200"/>
                        </a:spcBef>
                        <a:spcAft>
                          <a:spcPts val="0"/>
                        </a:spcAft>
                        <a:buNone/>
                      </a:pPr>
                      <a:r>
                        <a:rPr lang="es" sz="900">
                          <a:solidFill>
                            <a:srgbClr val="1F3864"/>
                          </a:solidFill>
                          <a:latin typeface="Calibri"/>
                          <a:ea typeface="Calibri"/>
                          <a:cs typeface="Calibri"/>
                          <a:sym typeface="Calibri"/>
                        </a:rPr>
                        <a:t>GESTIONAR PROYECTOS INFORMÁTICOS</a:t>
                      </a:r>
                      <a:endParaRPr sz="900">
                        <a:solidFill>
                          <a:srgbClr val="1F3864"/>
                        </a:solidFill>
                        <a:latin typeface="Calibri"/>
                        <a:ea typeface="Calibri"/>
                        <a:cs typeface="Calibri"/>
                        <a:sym typeface="Calibri"/>
                      </a:endParaRPr>
                    </a:p>
                    <a:p>
                      <a:pPr indent="0" lvl="0" marL="91440" marR="91440" rtl="0" algn="ctr">
                        <a:spcBef>
                          <a:spcPts val="800"/>
                        </a:spcBef>
                        <a:spcAft>
                          <a:spcPts val="800"/>
                        </a:spcAft>
                        <a:buNone/>
                      </a:pPr>
                      <a:r>
                        <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Casos de uso</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Identificación e interacciones principales entre el usuario y el sistema</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Star UML</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2 días</a:t>
                      </a:r>
                      <a:endParaRPr sz="900">
                        <a:solidFill>
                          <a:srgbClr val="1F3864"/>
                        </a:solidFill>
                        <a:latin typeface="Calibri"/>
                        <a:ea typeface="Calibri"/>
                        <a:cs typeface="Calibri"/>
                        <a:sym typeface="Calibri"/>
                      </a:endParaRPr>
                    </a:p>
                  </a:txBody>
                  <a:tcPr marT="0" marB="0" marR="68575" marL="68575">
                    <a:lnR cap="flat" cmpd="sng" w="6350">
                      <a:solidFill>
                        <a:srgbClr val="FFFFFF"/>
                      </a:solidFill>
                      <a:prstDash val="solid"/>
                      <a:round/>
                      <a:headEnd len="sm" w="sm" type="none"/>
                      <a:tailEnd len="sm" w="sm" type="none"/>
                    </a:lnR>
                  </a:tcPr>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Camilo Silva</a:t>
                      </a:r>
                      <a:endParaRPr sz="900">
                        <a:solidFill>
                          <a:srgbClr val="1F3864"/>
                        </a:solidFill>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solidFill>
                      <a:srgbClr val="D9D9D9"/>
                    </a:solidFill>
                  </a:tcPr>
                </a:tc>
              </a:tr>
              <a:tr h="876075">
                <a:tc>
                  <a:txBody>
                    <a:bodyPr/>
                    <a:lstStyle/>
                    <a:p>
                      <a:pPr indent="0" lvl="0" marL="91440" marR="91440" rtl="0" algn="ctr">
                        <a:spcBef>
                          <a:spcPts val="200"/>
                        </a:spcBef>
                        <a:spcAft>
                          <a:spcPts val="800"/>
                        </a:spcAft>
                        <a:buNone/>
                      </a:pPr>
                      <a:r>
                        <a:rPr lang="es" sz="900">
                          <a:solidFill>
                            <a:srgbClr val="1F3864"/>
                          </a:solidFill>
                          <a:latin typeface="Calibri"/>
                          <a:ea typeface="Calibri"/>
                          <a:cs typeface="Calibri"/>
                          <a:sym typeface="Calibri"/>
                        </a:rPr>
                        <a:t>CONSTRUIR MODELOS DE DATOS</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Diseño Entidad - Relación</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1200"/>
                        </a:spcBef>
                        <a:spcAft>
                          <a:spcPts val="1200"/>
                        </a:spcAft>
                        <a:buNone/>
                      </a:pPr>
                      <a:r>
                        <a:rPr lang="es" sz="900">
                          <a:solidFill>
                            <a:srgbClr val="1F3864"/>
                          </a:solidFill>
                          <a:latin typeface="Calibri"/>
                          <a:ea typeface="Calibri"/>
                          <a:cs typeface="Calibri"/>
                          <a:sym typeface="Calibri"/>
                        </a:rPr>
                        <a:t>El diseño de modelo entidad-relación sirve para representar y organizar la estructura de datos de una base de datos, mostrando cómo se relacionan las entidades y sus atributos.</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Star UML</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1 días</a:t>
                      </a:r>
                      <a:endParaRPr sz="900">
                        <a:solidFill>
                          <a:srgbClr val="1F3864"/>
                        </a:solidFill>
                        <a:latin typeface="Calibri"/>
                        <a:ea typeface="Calibri"/>
                        <a:cs typeface="Calibri"/>
                        <a:sym typeface="Calibri"/>
                      </a:endParaRPr>
                    </a:p>
                  </a:txBody>
                  <a:tcPr marT="0" marB="0" marR="68575" marL="68575">
                    <a:lnR cap="flat" cmpd="sng" w="6350">
                      <a:solidFill>
                        <a:srgbClr val="FFFFFF"/>
                      </a:solidFill>
                      <a:prstDash val="solid"/>
                      <a:round/>
                      <a:headEnd len="sm" w="sm" type="none"/>
                      <a:tailEnd len="sm" w="sm" type="none"/>
                    </a:lnR>
                  </a:tcPr>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Camilo Silva</a:t>
                      </a:r>
                      <a:endParaRPr sz="900">
                        <a:solidFill>
                          <a:srgbClr val="1F3864"/>
                        </a:solidFill>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solidFill>
                      <a:srgbClr val="D9D9D9"/>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76200" y="-43500"/>
            <a:ext cx="3877800" cy="4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1720"/>
              <a:t>Plan de trabajo</a:t>
            </a:r>
            <a:endParaRPr sz="1720"/>
          </a:p>
        </p:txBody>
      </p:sp>
      <p:graphicFrame>
        <p:nvGraphicFramePr>
          <p:cNvPr id="320" name="Google Shape;320;p20"/>
          <p:cNvGraphicFramePr/>
          <p:nvPr/>
        </p:nvGraphicFramePr>
        <p:xfrm>
          <a:off x="76200" y="418500"/>
          <a:ext cx="3000000" cy="3000000"/>
        </p:xfrm>
        <a:graphic>
          <a:graphicData uri="http://schemas.openxmlformats.org/drawingml/2006/table">
            <a:tbl>
              <a:tblPr bandRow="1">
                <a:noFill/>
                <a:tableStyleId>{3614E7E5-021D-4035-806D-D1747402FA45}</a:tableStyleId>
              </a:tblPr>
              <a:tblGrid>
                <a:gridCol w="1585300"/>
                <a:gridCol w="1213750"/>
                <a:gridCol w="2452250"/>
                <a:gridCol w="1226125"/>
                <a:gridCol w="1201350"/>
                <a:gridCol w="1312825"/>
              </a:tblGrid>
              <a:tr h="874600">
                <a:tc>
                  <a:txBody>
                    <a:bodyPr/>
                    <a:lstStyle/>
                    <a:p>
                      <a:pPr indent="0" lvl="0" marL="91440" marR="91440" rtl="0" algn="ctr">
                        <a:spcBef>
                          <a:spcPts val="200"/>
                        </a:spcBef>
                        <a:spcAft>
                          <a:spcPts val="800"/>
                        </a:spcAft>
                        <a:buNone/>
                      </a:pPr>
                      <a:r>
                        <a:rPr lang="es" sz="900">
                          <a:solidFill>
                            <a:srgbClr val="1F3864"/>
                          </a:solidFill>
                          <a:latin typeface="Calibri"/>
                          <a:ea typeface="Calibri"/>
                          <a:cs typeface="Calibri"/>
                          <a:sym typeface="Calibri"/>
                        </a:rPr>
                        <a:t>CONSTRUIR EL MODELO ARQUITECTÓNICO DE UNA SOLUCIÓN SISTÉMICA </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Diagrama de despliegue</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Desarrollar un diagrama de despliegue para representar la distribución física de los componentes de software en los servidores y dispositivos de hardware del sistema.</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Star UML</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1 días</a:t>
                      </a:r>
                      <a:endParaRPr sz="900">
                        <a:solidFill>
                          <a:srgbClr val="1F3864"/>
                        </a:solidFill>
                        <a:latin typeface="Calibri"/>
                        <a:ea typeface="Calibri"/>
                        <a:cs typeface="Calibri"/>
                        <a:sym typeface="Calibri"/>
                      </a:endParaRPr>
                    </a:p>
                  </a:txBody>
                  <a:tcPr marT="0" marB="0" marR="68575" marL="68575">
                    <a:lnR cap="flat" cmpd="sng" w="6350">
                      <a:solidFill>
                        <a:srgbClr val="FFFFFF"/>
                      </a:solidFill>
                      <a:prstDash val="solid"/>
                      <a:round/>
                      <a:headEnd len="sm" w="sm" type="none"/>
                      <a:tailEnd len="sm" w="sm" type="none"/>
                    </a:lnR>
                  </a:tcPr>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Camilo </a:t>
                      </a:r>
                      <a:r>
                        <a:rPr lang="es" sz="900">
                          <a:solidFill>
                            <a:srgbClr val="1F3864"/>
                          </a:solidFill>
                          <a:latin typeface="Calibri"/>
                          <a:ea typeface="Calibri"/>
                          <a:cs typeface="Calibri"/>
                          <a:sym typeface="Calibri"/>
                        </a:rPr>
                        <a:t>Silva</a:t>
                      </a:r>
                      <a:endParaRPr sz="900">
                        <a:solidFill>
                          <a:srgbClr val="1F3864"/>
                        </a:solidFill>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solidFill>
                      <a:srgbClr val="D9D9D9"/>
                    </a:solidFill>
                  </a:tcPr>
                </a:tc>
              </a:tr>
              <a:tr h="827325">
                <a:tc>
                  <a:txBody>
                    <a:bodyPr/>
                    <a:lstStyle/>
                    <a:p>
                      <a:pPr indent="0" lvl="0" marL="91440" marR="91440" rtl="0" algn="ctr">
                        <a:spcBef>
                          <a:spcPts val="200"/>
                        </a:spcBef>
                        <a:spcAft>
                          <a:spcPts val="800"/>
                        </a:spcAft>
                        <a:buNone/>
                      </a:pPr>
                      <a:r>
                        <a:rPr lang="es" sz="900">
                          <a:solidFill>
                            <a:srgbClr val="1F3864"/>
                          </a:solidFill>
                          <a:latin typeface="Calibri"/>
                          <a:ea typeface="Calibri"/>
                          <a:cs typeface="Calibri"/>
                          <a:sym typeface="Calibri"/>
                        </a:rPr>
                        <a:t>REALIZAR PRUEBAS DE CERTIFICACIÓN TANTO DE LOS PRODUCTOS COMO DE LOS PROCESOS </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Plan de pruebas</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El plan debe asegurar que todos los aspectos funcionales y no funcionales del software sean evaluados adecuadamente.</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Google Workspace</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2 días</a:t>
                      </a:r>
                      <a:endParaRPr sz="900">
                        <a:solidFill>
                          <a:srgbClr val="1F3864"/>
                        </a:solidFill>
                        <a:latin typeface="Calibri"/>
                        <a:ea typeface="Calibri"/>
                        <a:cs typeface="Calibri"/>
                        <a:sym typeface="Calibri"/>
                      </a:endParaRPr>
                    </a:p>
                  </a:txBody>
                  <a:tcPr marT="0" marB="0" marR="68575" marL="68575">
                    <a:lnR cap="flat" cmpd="sng" w="6350">
                      <a:solidFill>
                        <a:srgbClr val="FFFFFF"/>
                      </a:solidFill>
                      <a:prstDash val="solid"/>
                      <a:round/>
                      <a:headEnd len="sm" w="sm" type="none"/>
                      <a:tailEnd len="sm" w="sm" type="none"/>
                    </a:lnR>
                  </a:tcPr>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Patricio Agurto</a:t>
                      </a:r>
                      <a:endParaRPr sz="900">
                        <a:solidFill>
                          <a:srgbClr val="1F3864"/>
                        </a:solidFill>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solidFill>
                      <a:srgbClr val="D9D9D9"/>
                    </a:solidFill>
                  </a:tcPr>
                </a:tc>
              </a:tr>
              <a:tr h="1323700">
                <a:tc>
                  <a:txBody>
                    <a:bodyPr/>
                    <a:lstStyle/>
                    <a:p>
                      <a:pPr indent="0" lvl="0" marL="91440" marR="91440" rtl="0" algn="ctr">
                        <a:spcBef>
                          <a:spcPts val="200"/>
                        </a:spcBef>
                        <a:spcAft>
                          <a:spcPts val="800"/>
                        </a:spcAft>
                        <a:buNone/>
                      </a:pPr>
                      <a:r>
                        <a:rPr lang="es" sz="900">
                          <a:solidFill>
                            <a:srgbClr val="1F3864"/>
                          </a:solidFill>
                          <a:latin typeface="Calibri"/>
                          <a:ea typeface="Calibri"/>
                          <a:cs typeface="Calibri"/>
                          <a:sym typeface="Calibri"/>
                        </a:rPr>
                        <a:t>OFRECER PROPUESTAS DE SOLUCIÓN INFORMÁTICA, IMPLEMENTAR SOLUCIONES SISTÉMICAS INTEGRALES PARA AUTOMATIZAR U OPTIMIZAR PROCESOS  </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Programación de Plataforma</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Desarrollo de las distintas etapas de programación de la plataforma</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Github, Visual Studio Code, Discord</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45 días</a:t>
                      </a:r>
                      <a:endParaRPr sz="900">
                        <a:solidFill>
                          <a:srgbClr val="1F3864"/>
                        </a:solidFill>
                        <a:latin typeface="Calibri"/>
                        <a:ea typeface="Calibri"/>
                        <a:cs typeface="Calibri"/>
                        <a:sym typeface="Calibri"/>
                      </a:endParaRPr>
                    </a:p>
                  </a:txBody>
                  <a:tcPr marT="0" marB="0" marR="68575" marL="68575">
                    <a:lnR cap="flat" cmpd="sng" w="6350">
                      <a:solidFill>
                        <a:srgbClr val="FFFFFF"/>
                      </a:solidFill>
                      <a:prstDash val="solid"/>
                      <a:round/>
                      <a:headEnd len="sm" w="sm" type="none"/>
                      <a:tailEnd len="sm" w="sm" type="none"/>
                    </a:lnR>
                  </a:tcPr>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Todos</a:t>
                      </a:r>
                      <a:endParaRPr sz="900">
                        <a:solidFill>
                          <a:srgbClr val="1F3864"/>
                        </a:solidFill>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solidFill>
                      <a:srgbClr val="D9D9D9"/>
                    </a:solidFill>
                  </a:tcPr>
                </a:tc>
              </a:tr>
              <a:tr h="827325">
                <a:tc>
                  <a:txBody>
                    <a:bodyPr/>
                    <a:lstStyle/>
                    <a:p>
                      <a:pPr indent="0" lvl="0" marL="91440" marR="91440" rtl="0" algn="ctr">
                        <a:spcBef>
                          <a:spcPts val="200"/>
                        </a:spcBef>
                        <a:spcAft>
                          <a:spcPts val="800"/>
                        </a:spcAft>
                        <a:buNone/>
                      </a:pPr>
                      <a:r>
                        <a:rPr lang="es" sz="900">
                          <a:solidFill>
                            <a:srgbClr val="1F3864"/>
                          </a:solidFill>
                          <a:latin typeface="Calibri"/>
                          <a:ea typeface="Calibri"/>
                          <a:cs typeface="Calibri"/>
                          <a:sym typeface="Calibri"/>
                        </a:rPr>
                        <a:t>REALIZAR PRUEBAS DE CERTIFICACIÓN, REALIZAR PRUEBAS DE CERTIFICACIÓN </a:t>
                      </a:r>
                      <a:endParaRPr sz="900">
                        <a:solidFill>
                          <a:srgbClr val="1F3864"/>
                        </a:solidFill>
                        <a:latin typeface="Calibri"/>
                        <a:ea typeface="Calibri"/>
                        <a:cs typeface="Calibri"/>
                        <a:sym typeface="Calibri"/>
                      </a:endParaRPr>
                    </a:p>
                  </a:txBody>
                  <a:tcPr marT="0" marB="0" marR="68575" marL="68575">
                    <a:lnB cap="flat" cmpd="sng" w="11125">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Pruebas (testing)</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Realizar pruebas de software para verificar que el sistema cumple con los requisitos especificados.</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Selenium(por definir)</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6 días</a:t>
                      </a:r>
                      <a:endParaRPr sz="900">
                        <a:solidFill>
                          <a:srgbClr val="1F3864"/>
                        </a:solidFill>
                        <a:latin typeface="Calibri"/>
                        <a:ea typeface="Calibri"/>
                        <a:cs typeface="Calibri"/>
                        <a:sym typeface="Calibri"/>
                      </a:endParaRPr>
                    </a:p>
                  </a:txBody>
                  <a:tcPr marT="0" marB="0" marR="68575" marL="68575">
                    <a:lnR cap="flat" cmpd="sng" w="6350">
                      <a:solidFill>
                        <a:srgbClr val="FFFFFF"/>
                      </a:solidFill>
                      <a:prstDash val="solid"/>
                      <a:round/>
                      <a:headEnd len="sm" w="sm" type="none"/>
                      <a:tailEnd len="sm" w="sm" type="none"/>
                    </a:lnR>
                  </a:tcPr>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Patricio Agurto</a:t>
                      </a:r>
                      <a:endParaRPr sz="900">
                        <a:solidFill>
                          <a:srgbClr val="1F3864"/>
                        </a:solidFill>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solidFill>
                      <a:srgbClr val="D9D9D9"/>
                    </a:solidFill>
                  </a:tcPr>
                </a:tc>
              </a:tr>
              <a:tr h="685500">
                <a:tc>
                  <a:txBody>
                    <a:bodyPr/>
                    <a:lstStyle/>
                    <a:p>
                      <a:pPr indent="0" lvl="0" marL="0" rtl="0" algn="ctr">
                        <a:lnSpc>
                          <a:spcPct val="107916"/>
                        </a:lnSpc>
                        <a:spcBef>
                          <a:spcPts val="1200"/>
                        </a:spcBef>
                        <a:spcAft>
                          <a:spcPts val="800"/>
                        </a:spcAft>
                        <a:buNone/>
                      </a:pPr>
                      <a:r>
                        <a:rPr lang="es" sz="900">
                          <a:solidFill>
                            <a:srgbClr val="1F3864"/>
                          </a:solidFill>
                          <a:latin typeface="Calibri"/>
                          <a:ea typeface="Calibri"/>
                          <a:cs typeface="Calibri"/>
                          <a:sym typeface="Calibri"/>
                        </a:rPr>
                        <a:t>OFRECER PROPUESTAS DE SOLUCIÓN INFORMÁTICA </a:t>
                      </a:r>
                      <a:endParaRPr sz="900">
                        <a:solidFill>
                          <a:srgbClr val="1F3864"/>
                        </a:solidFill>
                        <a:latin typeface="Calibri"/>
                        <a:ea typeface="Calibri"/>
                        <a:cs typeface="Calibri"/>
                        <a:sym typeface="Calibri"/>
                      </a:endParaRPr>
                    </a:p>
                  </a:txBody>
                  <a:tcPr marT="0" marB="0" marR="63500" marL="63500">
                    <a:lnL cap="flat" cmpd="sng" w="11125">
                      <a:solidFill>
                        <a:srgbClr val="BFBFBF"/>
                      </a:solidFill>
                      <a:prstDash val="solid"/>
                      <a:round/>
                      <a:headEnd len="sm" w="sm" type="none"/>
                      <a:tailEnd len="sm" w="sm" type="none"/>
                    </a:lnL>
                    <a:lnT cap="flat" cmpd="sng" w="11125">
                      <a:solidFill>
                        <a:srgbClr val="BFBFBF"/>
                      </a:solidFill>
                      <a:prstDash val="solid"/>
                      <a:round/>
                      <a:headEnd len="sm" w="sm" type="none"/>
                      <a:tailEnd len="sm" w="sm" type="none"/>
                    </a:lnT>
                    <a:lnB cap="flat" cmpd="sng" w="11125">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Entrega de finalización de proyecto </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Presentación de todos los entregables finales del proyecto: documentación, informes, código fuente y resultado de pruebas </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Google workspace</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1 día</a:t>
                      </a:r>
                      <a:endParaRPr sz="900">
                        <a:solidFill>
                          <a:srgbClr val="1F3864"/>
                        </a:solidFill>
                        <a:latin typeface="Calibri"/>
                        <a:ea typeface="Calibri"/>
                        <a:cs typeface="Calibri"/>
                        <a:sym typeface="Calibri"/>
                      </a:endParaRPr>
                    </a:p>
                  </a:txBody>
                  <a:tcPr marT="0" marB="0" marR="68575" marL="68575">
                    <a:lnR cap="flat" cmpd="sng" w="6350">
                      <a:solidFill>
                        <a:srgbClr val="FFFFFF"/>
                      </a:solidFill>
                      <a:prstDash val="solid"/>
                      <a:round/>
                      <a:headEnd len="sm" w="sm" type="none"/>
                      <a:tailEnd len="sm" w="sm" type="none"/>
                    </a:lnR>
                  </a:tcPr>
                </a:tc>
                <a:tc>
                  <a:txBody>
                    <a:bodyPr/>
                    <a:lstStyle/>
                    <a:p>
                      <a:pPr indent="0" lvl="0" marL="0" rtl="0" algn="ctr">
                        <a:lnSpc>
                          <a:spcPct val="107916"/>
                        </a:lnSpc>
                        <a:spcBef>
                          <a:spcPts val="0"/>
                        </a:spcBef>
                        <a:spcAft>
                          <a:spcPts val="800"/>
                        </a:spcAft>
                        <a:buNone/>
                      </a:pPr>
                      <a:r>
                        <a:rPr lang="es" sz="900">
                          <a:solidFill>
                            <a:srgbClr val="1F3864"/>
                          </a:solidFill>
                          <a:latin typeface="Calibri"/>
                          <a:ea typeface="Calibri"/>
                          <a:cs typeface="Calibri"/>
                          <a:sym typeface="Calibri"/>
                        </a:rPr>
                        <a:t>Todos</a:t>
                      </a:r>
                      <a:endParaRPr sz="900">
                        <a:solidFill>
                          <a:srgbClr val="1F3864"/>
                        </a:solidFill>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solidFill>
                      <a:srgbClr val="D9D9D9"/>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468450" y="68625"/>
            <a:ext cx="2344800" cy="69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Carta Gantt</a:t>
            </a:r>
            <a:endParaRPr/>
          </a:p>
        </p:txBody>
      </p:sp>
      <p:pic>
        <p:nvPicPr>
          <p:cNvPr id="326" name="Google Shape;326;p21"/>
          <p:cNvPicPr preferRelativeResize="0"/>
          <p:nvPr/>
        </p:nvPicPr>
        <p:blipFill>
          <a:blip r:embed="rId3">
            <a:alphaModFix/>
          </a:blip>
          <a:stretch>
            <a:fillRect/>
          </a:stretch>
        </p:blipFill>
        <p:spPr>
          <a:xfrm>
            <a:off x="2813250" y="58750"/>
            <a:ext cx="5596779" cy="5026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