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9" roundtripDataSignature="AMtx7mgC07iLbW0nz4kaaobBDaaV708F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customschemas.google.com/relationships/presentationmetadata" Target="meta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165039ddff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165039ddf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7" name="Shape 17"/>
        <p:cNvGrpSpPr/>
        <p:nvPr/>
      </p:nvGrpSpPr>
      <p:grpSpPr>
        <a:xfrm>
          <a:off x="0" y="0"/>
          <a:ext cx="0" cy="0"/>
          <a:chOff x="0" y="0"/>
          <a:chExt cx="0" cy="0"/>
        </a:xfrm>
      </p:grpSpPr>
      <p:sp>
        <p:nvSpPr>
          <p:cNvPr id="18" name="Google Shape;18;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3" name="Shape 23"/>
        <p:cNvGrpSpPr/>
        <p:nvPr/>
      </p:nvGrpSpPr>
      <p:grpSpPr>
        <a:xfrm>
          <a:off x="0" y="0"/>
          <a:ext cx="0" cy="0"/>
          <a:chOff x="0" y="0"/>
          <a:chExt cx="0" cy="0"/>
        </a:xfrm>
      </p:grpSpPr>
      <p:sp>
        <p:nvSpPr>
          <p:cNvPr id="24" name="Google Shape;24;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9" name="Shape 29"/>
        <p:cNvGrpSpPr/>
        <p:nvPr/>
      </p:nvGrpSpPr>
      <p:grpSpPr>
        <a:xfrm>
          <a:off x="0" y="0"/>
          <a:ext cx="0" cy="0"/>
          <a:chOff x="0" y="0"/>
          <a:chExt cx="0" cy="0"/>
        </a:xfrm>
      </p:grpSpPr>
      <p:sp>
        <p:nvSpPr>
          <p:cNvPr id="30" name="Google Shape;3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5" name="Shape 45"/>
        <p:cNvGrpSpPr/>
        <p:nvPr/>
      </p:nvGrpSpPr>
      <p:grpSpPr>
        <a:xfrm>
          <a:off x="0" y="0"/>
          <a:ext cx="0" cy="0"/>
          <a:chOff x="0" y="0"/>
          <a:chExt cx="0" cy="0"/>
        </a:xfrm>
      </p:grpSpPr>
      <p:sp>
        <p:nvSpPr>
          <p:cNvPr id="46" name="Google Shape;46;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4"/>
          <p:cNvSpPr/>
          <p:nvPr>
            <p:ph idx="2" type="pic"/>
          </p:nvPr>
        </p:nvSpPr>
        <p:spPr>
          <a:xfrm>
            <a:off x="5183188" y="987425"/>
            <a:ext cx="6172200" cy="4873625"/>
          </a:xfrm>
          <a:prstGeom prst="rect">
            <a:avLst/>
          </a:prstGeom>
          <a:noFill/>
          <a:ln>
            <a:noFill/>
          </a:ln>
        </p:spPr>
      </p:sp>
      <p:sp>
        <p:nvSpPr>
          <p:cNvPr id="64" name="Google Shape;64;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dir="l"/>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image" Target="../media/image8.png"/><Relationship Id="rId11" Type="http://schemas.openxmlformats.org/officeDocument/2006/relationships/image" Target="../media/image14.png"/><Relationship Id="rId10" Type="http://schemas.openxmlformats.org/officeDocument/2006/relationships/image" Target="../media/image13.png"/><Relationship Id="rId9" Type="http://schemas.openxmlformats.org/officeDocument/2006/relationships/image" Target="../media/image12.png"/><Relationship Id="rId5" Type="http://schemas.openxmlformats.org/officeDocument/2006/relationships/image" Target="../media/image10.png"/><Relationship Id="rId6" Type="http://schemas.openxmlformats.org/officeDocument/2006/relationships/image" Target="../media/image1.png"/><Relationship Id="rId7" Type="http://schemas.openxmlformats.org/officeDocument/2006/relationships/image" Target="../media/image6.png"/><Relationship Id="rId8"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descr="EscuelaIT Duoc UC - Escuela de Informática y Telecomunicaciones Duoc UC - Duoc  UC | LinkedIn" id="84" name="Google Shape;84;p1"/>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85" name="Google Shape;85;p1"/>
          <p:cNvSpPr txBox="1"/>
          <p:nvPr/>
        </p:nvSpPr>
        <p:spPr>
          <a:xfrm>
            <a:off x="1" y="2707792"/>
            <a:ext cx="12192000" cy="1816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CL" sz="4400" u="none" cap="none" strike="noStrike">
                <a:solidFill>
                  <a:schemeClr val="dk1"/>
                </a:solidFill>
                <a:latin typeface="Calibri"/>
                <a:ea typeface="Calibri"/>
                <a:cs typeface="Calibri"/>
                <a:sym typeface="Calibri"/>
              </a:rPr>
              <a:t>PROYECTO “</a:t>
            </a:r>
            <a:r>
              <a:rPr lang="es-CL" sz="4400">
                <a:solidFill>
                  <a:schemeClr val="dk1"/>
                </a:solidFill>
                <a:latin typeface="Calibri"/>
                <a:ea typeface="Calibri"/>
                <a:cs typeface="Calibri"/>
                <a:sym typeface="Calibri"/>
              </a:rPr>
              <a:t>Desarrollo plataforma de gestión de reemplazo para profesores de Duoc</a:t>
            </a:r>
            <a:r>
              <a:rPr b="0" i="0" lang="es-CL" sz="4400" u="none" cap="none" strike="noStrike">
                <a:solidFill>
                  <a:schemeClr val="dk1"/>
                </a:solidFill>
                <a:latin typeface="Calibri"/>
                <a:ea typeface="Calibri"/>
                <a:cs typeface="Calibri"/>
                <a:sym typeface="Calibri"/>
              </a:rPr>
              <a:t>”</a:t>
            </a:r>
            <a:endParaRPr/>
          </a:p>
          <a:p>
            <a:pPr indent="0" lvl="0" marL="0" marR="0" rtl="0" algn="ctr">
              <a:spcBef>
                <a:spcPts val="0"/>
              </a:spcBef>
              <a:spcAft>
                <a:spcPts val="0"/>
              </a:spcAft>
              <a:buNone/>
            </a:pPr>
            <a:r>
              <a:rPr b="0" i="0" lang="es-CL" sz="2400" u="none" cap="none" strike="noStrike">
                <a:solidFill>
                  <a:schemeClr val="dk1"/>
                </a:solidFill>
                <a:latin typeface="Calibri"/>
                <a:ea typeface="Calibri"/>
                <a:cs typeface="Calibri"/>
                <a:sym typeface="Calibri"/>
              </a:rPr>
              <a:t>PRESENTACIÓN FINAL CAPSTONE</a:t>
            </a:r>
            <a:endParaRPr b="0" i="0" sz="2400" u="none" cap="none" strike="noStrike">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descr="EscuelaIT Duoc UC - Escuela de Informática y Telecomunicaciones Duoc UC - Duoc  UC | LinkedIn" id="168" name="Google Shape;168;p9"/>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69" name="Google Shape;169;p9"/>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a:t>
            </a:r>
            <a:r>
              <a:rPr lang="es-CL" sz="1800">
                <a:solidFill>
                  <a:srgbClr val="757070"/>
                </a:solidFill>
                <a:latin typeface="Calibri"/>
                <a:ea typeface="Calibri"/>
                <a:cs typeface="Calibri"/>
                <a:sym typeface="Calibri"/>
              </a:rPr>
              <a:t>Desarrollo plataforma de gestión de reemplazo para profesores de Duoc</a:t>
            </a:r>
            <a:r>
              <a:rPr lang="es-CL" sz="1800">
                <a:solidFill>
                  <a:srgbClr val="757070"/>
                </a:solidFill>
                <a:latin typeface="Calibri"/>
                <a:ea typeface="Calibri"/>
                <a:cs typeface="Calibri"/>
                <a:sym typeface="Calibri"/>
              </a:rPr>
              <a:t>”</a:t>
            </a:r>
            <a:endParaRPr/>
          </a:p>
        </p:txBody>
      </p:sp>
      <p:sp>
        <p:nvSpPr>
          <p:cNvPr id="170" name="Google Shape;170;p9"/>
          <p:cNvSpPr txBox="1"/>
          <p:nvPr/>
        </p:nvSpPr>
        <p:spPr>
          <a:xfrm>
            <a:off x="0" y="777805"/>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Modelo de datos</a:t>
            </a:r>
            <a:endParaRPr/>
          </a:p>
        </p:txBody>
      </p:sp>
      <p:cxnSp>
        <p:nvCxnSpPr>
          <p:cNvPr id="171" name="Google Shape;171;p9"/>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172" name="Google Shape;172;p9"/>
          <p:cNvPicPr preferRelativeResize="0"/>
          <p:nvPr/>
        </p:nvPicPr>
        <p:blipFill>
          <a:blip r:embed="rId4">
            <a:alphaModFix/>
          </a:blip>
          <a:stretch>
            <a:fillRect/>
          </a:stretch>
        </p:blipFill>
        <p:spPr>
          <a:xfrm>
            <a:off x="424775" y="1444075"/>
            <a:ext cx="11040877" cy="4919176"/>
          </a:xfrm>
          <a:prstGeom prst="rect">
            <a:avLst/>
          </a:prstGeom>
          <a:noFill/>
          <a:ln>
            <a:noFill/>
          </a:ln>
        </p:spPr>
      </p:pic>
    </p:spTree>
  </p:cSld>
  <p:clrMapOvr>
    <a:masterClrMapping/>
  </p:clrMapOvr>
  <p:transition spd="slow">
    <p:wipe dir="l"/>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descr="EscuelaIT Duoc UC - Escuela de Informática y Telecomunicaciones Duoc UC - Duoc  UC | LinkedIn" id="177" name="Google Shape;177;p10"/>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78" name="Google Shape;178;p10"/>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a:t>
            </a:r>
            <a:r>
              <a:rPr lang="es-CL" sz="1800">
                <a:solidFill>
                  <a:srgbClr val="757070"/>
                </a:solidFill>
                <a:latin typeface="Calibri"/>
                <a:ea typeface="Calibri"/>
                <a:cs typeface="Calibri"/>
                <a:sym typeface="Calibri"/>
              </a:rPr>
              <a:t>Desarrollo plataforma de gestión de reemplazo para profesores de Duoc</a:t>
            </a:r>
            <a:r>
              <a:rPr lang="es-CL" sz="1800">
                <a:solidFill>
                  <a:srgbClr val="757070"/>
                </a:solidFill>
                <a:latin typeface="Calibri"/>
                <a:ea typeface="Calibri"/>
                <a:cs typeface="Calibri"/>
                <a:sym typeface="Calibri"/>
              </a:rPr>
              <a:t>”</a:t>
            </a:r>
            <a:endParaRPr/>
          </a:p>
        </p:txBody>
      </p:sp>
      <p:sp>
        <p:nvSpPr>
          <p:cNvPr id="179" name="Google Shape;179;p10"/>
          <p:cNvSpPr txBox="1"/>
          <p:nvPr/>
        </p:nvSpPr>
        <p:spPr>
          <a:xfrm>
            <a:off x="0" y="1077955"/>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Tecnologías utilizadas</a:t>
            </a:r>
            <a:endParaRPr/>
          </a:p>
        </p:txBody>
      </p:sp>
      <p:cxnSp>
        <p:nvCxnSpPr>
          <p:cNvPr id="180" name="Google Shape;180;p10"/>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181" name="Google Shape;181;p10"/>
          <p:cNvPicPr preferRelativeResize="0"/>
          <p:nvPr/>
        </p:nvPicPr>
        <p:blipFill>
          <a:blip r:embed="rId4">
            <a:alphaModFix/>
          </a:blip>
          <a:stretch>
            <a:fillRect/>
          </a:stretch>
        </p:blipFill>
        <p:spPr>
          <a:xfrm>
            <a:off x="243975" y="4263525"/>
            <a:ext cx="3254525" cy="2449050"/>
          </a:xfrm>
          <a:prstGeom prst="rect">
            <a:avLst/>
          </a:prstGeom>
          <a:noFill/>
          <a:ln>
            <a:noFill/>
          </a:ln>
        </p:spPr>
      </p:pic>
      <p:pic>
        <p:nvPicPr>
          <p:cNvPr id="182" name="Google Shape;182;p10"/>
          <p:cNvPicPr preferRelativeResize="0"/>
          <p:nvPr/>
        </p:nvPicPr>
        <p:blipFill>
          <a:blip r:embed="rId5">
            <a:alphaModFix/>
          </a:blip>
          <a:stretch>
            <a:fillRect/>
          </a:stretch>
        </p:blipFill>
        <p:spPr>
          <a:xfrm>
            <a:off x="8321254" y="5048163"/>
            <a:ext cx="3870750" cy="1348325"/>
          </a:xfrm>
          <a:prstGeom prst="rect">
            <a:avLst/>
          </a:prstGeom>
          <a:noFill/>
          <a:ln>
            <a:noFill/>
          </a:ln>
        </p:spPr>
      </p:pic>
      <p:pic>
        <p:nvPicPr>
          <p:cNvPr id="183" name="Google Shape;183;p10"/>
          <p:cNvPicPr preferRelativeResize="0"/>
          <p:nvPr/>
        </p:nvPicPr>
        <p:blipFill>
          <a:blip r:embed="rId6">
            <a:alphaModFix/>
          </a:blip>
          <a:stretch>
            <a:fillRect/>
          </a:stretch>
        </p:blipFill>
        <p:spPr>
          <a:xfrm>
            <a:off x="386446" y="2231375"/>
            <a:ext cx="3759475" cy="1879746"/>
          </a:xfrm>
          <a:prstGeom prst="rect">
            <a:avLst/>
          </a:prstGeom>
          <a:noFill/>
          <a:ln>
            <a:noFill/>
          </a:ln>
        </p:spPr>
      </p:pic>
      <p:pic>
        <p:nvPicPr>
          <p:cNvPr id="184" name="Google Shape;184;p10"/>
          <p:cNvPicPr preferRelativeResize="0"/>
          <p:nvPr/>
        </p:nvPicPr>
        <p:blipFill>
          <a:blip r:embed="rId7">
            <a:alphaModFix/>
          </a:blip>
          <a:stretch>
            <a:fillRect/>
          </a:stretch>
        </p:blipFill>
        <p:spPr>
          <a:xfrm>
            <a:off x="9821663" y="1601363"/>
            <a:ext cx="1651112" cy="1812095"/>
          </a:xfrm>
          <a:prstGeom prst="rect">
            <a:avLst/>
          </a:prstGeom>
          <a:noFill/>
          <a:ln>
            <a:noFill/>
          </a:ln>
        </p:spPr>
      </p:pic>
      <p:pic>
        <p:nvPicPr>
          <p:cNvPr id="185" name="Google Shape;185;p10"/>
          <p:cNvPicPr preferRelativeResize="0"/>
          <p:nvPr/>
        </p:nvPicPr>
        <p:blipFill>
          <a:blip r:embed="rId8">
            <a:alphaModFix/>
          </a:blip>
          <a:stretch>
            <a:fillRect/>
          </a:stretch>
        </p:blipFill>
        <p:spPr>
          <a:xfrm>
            <a:off x="9568588" y="3244724"/>
            <a:ext cx="2623411" cy="1746442"/>
          </a:xfrm>
          <a:prstGeom prst="rect">
            <a:avLst/>
          </a:prstGeom>
          <a:noFill/>
          <a:ln>
            <a:noFill/>
          </a:ln>
        </p:spPr>
      </p:pic>
      <p:pic>
        <p:nvPicPr>
          <p:cNvPr id="186" name="Google Shape;186;p10"/>
          <p:cNvPicPr preferRelativeResize="0"/>
          <p:nvPr/>
        </p:nvPicPr>
        <p:blipFill>
          <a:blip r:embed="rId9">
            <a:alphaModFix/>
          </a:blip>
          <a:stretch>
            <a:fillRect/>
          </a:stretch>
        </p:blipFill>
        <p:spPr>
          <a:xfrm>
            <a:off x="6085812" y="2773363"/>
            <a:ext cx="2764677" cy="1974099"/>
          </a:xfrm>
          <a:prstGeom prst="rect">
            <a:avLst/>
          </a:prstGeom>
          <a:noFill/>
          <a:ln>
            <a:noFill/>
          </a:ln>
        </p:spPr>
      </p:pic>
      <p:pic>
        <p:nvPicPr>
          <p:cNvPr id="187" name="Google Shape;187;p10"/>
          <p:cNvPicPr preferRelativeResize="0"/>
          <p:nvPr/>
        </p:nvPicPr>
        <p:blipFill>
          <a:blip r:embed="rId10">
            <a:alphaModFix/>
          </a:blip>
          <a:stretch>
            <a:fillRect/>
          </a:stretch>
        </p:blipFill>
        <p:spPr>
          <a:xfrm>
            <a:off x="4604925" y="4887759"/>
            <a:ext cx="3254525" cy="1669141"/>
          </a:xfrm>
          <a:prstGeom prst="rect">
            <a:avLst/>
          </a:prstGeom>
          <a:noFill/>
          <a:ln>
            <a:noFill/>
          </a:ln>
        </p:spPr>
      </p:pic>
      <p:pic>
        <p:nvPicPr>
          <p:cNvPr id="188" name="Google Shape;188;p10"/>
          <p:cNvPicPr preferRelativeResize="0"/>
          <p:nvPr/>
        </p:nvPicPr>
        <p:blipFill>
          <a:blip r:embed="rId11">
            <a:alphaModFix/>
          </a:blip>
          <a:stretch>
            <a:fillRect/>
          </a:stretch>
        </p:blipFill>
        <p:spPr>
          <a:xfrm>
            <a:off x="4811038" y="3413461"/>
            <a:ext cx="1274753" cy="1228116"/>
          </a:xfrm>
          <a:prstGeom prst="rect">
            <a:avLst/>
          </a:prstGeom>
          <a:noFill/>
          <a:ln>
            <a:noFill/>
          </a:ln>
        </p:spPr>
      </p:pic>
    </p:spTree>
  </p:cSld>
  <p:clrMapOvr>
    <a:masterClrMapping/>
  </p:clrMapOvr>
  <p:transition spd="slow">
    <p:wipe dir="l"/>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descr="EscuelaIT Duoc UC - Escuela de Informática y Telecomunicaciones Duoc UC - Duoc  UC | LinkedIn" id="193" name="Google Shape;193;p11"/>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94" name="Google Shape;194;p11"/>
          <p:cNvSpPr txBox="1"/>
          <p:nvPr/>
        </p:nvSpPr>
        <p:spPr>
          <a:xfrm>
            <a:off x="1" y="2707792"/>
            <a:ext cx="12191999" cy="113877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4400">
                <a:solidFill>
                  <a:schemeClr val="dk1"/>
                </a:solidFill>
                <a:latin typeface="Calibri"/>
                <a:ea typeface="Calibri"/>
                <a:cs typeface="Calibri"/>
                <a:sym typeface="Calibri"/>
              </a:rPr>
              <a:t>DEMOSTRACIÓN DEL RESULTADO DEL PROYECTO</a:t>
            </a:r>
            <a:endParaRPr/>
          </a:p>
          <a:p>
            <a:pPr indent="0" lvl="0" marL="0" marR="0" rtl="0" algn="ctr">
              <a:spcBef>
                <a:spcPts val="0"/>
              </a:spcBef>
              <a:spcAft>
                <a:spcPts val="0"/>
              </a:spcAft>
              <a:buNone/>
            </a:pPr>
            <a:r>
              <a:rPr lang="es-CL" sz="2400">
                <a:solidFill>
                  <a:srgbClr val="757070"/>
                </a:solidFill>
                <a:latin typeface="Calibri"/>
                <a:ea typeface="Calibri"/>
                <a:cs typeface="Calibri"/>
                <a:sym typeface="Calibri"/>
              </a:rPr>
              <a:t>*Exposición del sistema</a:t>
            </a:r>
            <a:endParaRPr sz="2400">
              <a:solidFill>
                <a:srgbClr val="757070"/>
              </a:solidFill>
              <a:latin typeface="Calibri"/>
              <a:ea typeface="Calibri"/>
              <a:cs typeface="Calibri"/>
              <a:sym typeface="Calibri"/>
            </a:endParaRPr>
          </a:p>
        </p:txBody>
      </p:sp>
    </p:spTree>
  </p:cSld>
  <p:clrMapOvr>
    <a:masterClrMapping/>
  </p:clrMapOvr>
  <p:transition spd="slow">
    <p:wipe dir="l"/>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descr="EscuelaIT Duoc UC - Escuela de Informática y Telecomunicaciones Duoc UC - Duoc  UC | LinkedIn" id="199" name="Google Shape;199;p12"/>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200" name="Google Shape;200;p12"/>
          <p:cNvSpPr txBox="1"/>
          <p:nvPr/>
        </p:nvSpPr>
        <p:spPr>
          <a:xfrm>
            <a:off x="1" y="1459095"/>
            <a:ext cx="12191999"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4400">
                <a:solidFill>
                  <a:schemeClr val="dk1"/>
                </a:solidFill>
                <a:latin typeface="Calibri"/>
                <a:ea typeface="Calibri"/>
                <a:cs typeface="Calibri"/>
                <a:sym typeface="Calibri"/>
              </a:rPr>
              <a:t>Resultados obtenidos</a:t>
            </a:r>
            <a:endParaRPr/>
          </a:p>
        </p:txBody>
      </p:sp>
    </p:spTree>
  </p:cSld>
  <p:clrMapOvr>
    <a:masterClrMapping/>
  </p:clrMapOvr>
  <p:transition spd="slow">
    <p:wipe dir="l"/>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descr="EscuelaIT Duoc UC - Escuela de Informática y Telecomunicaciones Duoc UC - Duoc  UC | LinkedIn" id="205" name="Google Shape;205;p13"/>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206" name="Google Shape;206;p13"/>
          <p:cNvSpPr txBox="1"/>
          <p:nvPr/>
        </p:nvSpPr>
        <p:spPr>
          <a:xfrm>
            <a:off x="1" y="1360773"/>
            <a:ext cx="12191999"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4400">
                <a:solidFill>
                  <a:schemeClr val="dk1"/>
                </a:solidFill>
                <a:latin typeface="Calibri"/>
                <a:ea typeface="Calibri"/>
                <a:cs typeface="Calibri"/>
                <a:sym typeface="Calibri"/>
              </a:rPr>
              <a:t>Obstáculos presentados durante el desarrollo</a:t>
            </a:r>
            <a:endParaRPr/>
          </a:p>
        </p:txBody>
      </p:sp>
      <p:sp>
        <p:nvSpPr>
          <p:cNvPr id="207" name="Google Shape;207;p13"/>
          <p:cNvSpPr txBox="1"/>
          <p:nvPr/>
        </p:nvSpPr>
        <p:spPr>
          <a:xfrm>
            <a:off x="1962450" y="3306900"/>
            <a:ext cx="8681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CL" sz="2800">
                <a:solidFill>
                  <a:schemeClr val="dk1"/>
                </a:solidFill>
                <a:latin typeface="Calibri"/>
                <a:ea typeface="Calibri"/>
                <a:cs typeface="Calibri"/>
                <a:sym typeface="Calibri"/>
              </a:rPr>
              <a:t>Obstáculos: Tiempo</a:t>
            </a:r>
            <a:endParaRPr sz="2800">
              <a:solidFill>
                <a:schemeClr val="dk1"/>
              </a:solidFill>
              <a:latin typeface="Calibri"/>
              <a:ea typeface="Calibri"/>
              <a:cs typeface="Calibri"/>
              <a:sym typeface="Calibri"/>
            </a:endParaRPr>
          </a:p>
          <a:p>
            <a:pPr indent="0" lvl="0" marL="0" rtl="0" algn="l">
              <a:spcBef>
                <a:spcPts val="0"/>
              </a:spcBef>
              <a:spcAft>
                <a:spcPts val="0"/>
              </a:spcAft>
              <a:buNone/>
            </a:pPr>
            <a:r>
              <a:rPr lang="es-CL" sz="2800">
                <a:solidFill>
                  <a:schemeClr val="dk1"/>
                </a:solidFill>
                <a:latin typeface="Calibri"/>
                <a:ea typeface="Calibri"/>
                <a:cs typeface="Calibri"/>
                <a:sym typeface="Calibri"/>
              </a:rPr>
              <a:t>Abandono de un integrante en la parte más importante</a:t>
            </a:r>
            <a:endParaRPr sz="2800">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descr="EscuelaIT Duoc UC - Escuela de Informática y Telecomunicaciones Duoc UC - Duoc  UC | LinkedIn" id="90" name="Google Shape;90;p2"/>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91" name="Google Shape;91;p2"/>
          <p:cNvSpPr txBox="1"/>
          <p:nvPr/>
        </p:nvSpPr>
        <p:spPr>
          <a:xfrm>
            <a:off x="136188" y="368928"/>
            <a:ext cx="12192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CL" sz="1800" u="none" cap="none" strike="noStrike">
                <a:solidFill>
                  <a:srgbClr val="757070"/>
                </a:solidFill>
                <a:latin typeface="Calibri"/>
                <a:ea typeface="Calibri"/>
                <a:cs typeface="Calibri"/>
                <a:sym typeface="Calibri"/>
              </a:rPr>
              <a:t>PROYECTO “</a:t>
            </a:r>
            <a:r>
              <a:rPr lang="es-CL" sz="1800">
                <a:solidFill>
                  <a:srgbClr val="757070"/>
                </a:solidFill>
                <a:latin typeface="Calibri"/>
                <a:ea typeface="Calibri"/>
                <a:cs typeface="Calibri"/>
                <a:sym typeface="Calibri"/>
              </a:rPr>
              <a:t>Desarrollo plataforma</a:t>
            </a:r>
            <a:r>
              <a:rPr lang="es-CL" sz="1800">
                <a:solidFill>
                  <a:srgbClr val="757070"/>
                </a:solidFill>
                <a:latin typeface="Calibri"/>
                <a:ea typeface="Calibri"/>
                <a:cs typeface="Calibri"/>
                <a:sym typeface="Calibri"/>
              </a:rPr>
              <a:t> </a:t>
            </a:r>
            <a:r>
              <a:rPr lang="es-CL" sz="1800">
                <a:solidFill>
                  <a:srgbClr val="757070"/>
                </a:solidFill>
                <a:latin typeface="Calibri"/>
                <a:ea typeface="Calibri"/>
                <a:cs typeface="Calibri"/>
                <a:sym typeface="Calibri"/>
              </a:rPr>
              <a:t>de gestión de reemplazo para profesores de Duoc </a:t>
            </a:r>
            <a:r>
              <a:rPr b="0" i="0" lang="es-CL" sz="1800" u="none" cap="none" strike="noStrike">
                <a:solidFill>
                  <a:srgbClr val="757070"/>
                </a:solidFill>
                <a:latin typeface="Calibri"/>
                <a:ea typeface="Calibri"/>
                <a:cs typeface="Calibri"/>
                <a:sym typeface="Calibri"/>
              </a:rPr>
              <a:t>”</a:t>
            </a:r>
            <a:endParaRPr/>
          </a:p>
        </p:txBody>
      </p:sp>
      <p:sp>
        <p:nvSpPr>
          <p:cNvPr id="92" name="Google Shape;92;p2"/>
          <p:cNvSpPr txBox="1"/>
          <p:nvPr/>
        </p:nvSpPr>
        <p:spPr>
          <a:xfrm>
            <a:off x="238327" y="3058616"/>
            <a:ext cx="3608961"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INTEGRANTES DEL PROYECTO</a:t>
            </a:r>
            <a:endParaRPr sz="1800">
              <a:solidFill>
                <a:schemeClr val="dk1"/>
              </a:solidFill>
              <a:latin typeface="Calibri"/>
              <a:ea typeface="Calibri"/>
              <a:cs typeface="Calibri"/>
              <a:sym typeface="Calibri"/>
            </a:endParaRPr>
          </a:p>
        </p:txBody>
      </p:sp>
      <p:cxnSp>
        <p:nvCxnSpPr>
          <p:cNvPr id="93" name="Google Shape;93;p2"/>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94" name="Google Shape;94;p2"/>
          <p:cNvSpPr/>
          <p:nvPr/>
        </p:nvSpPr>
        <p:spPr>
          <a:xfrm>
            <a:off x="4280001" y="2072094"/>
            <a:ext cx="7633500" cy="1359600"/>
          </a:xfrm>
          <a:prstGeom prst="roundRect">
            <a:avLst>
              <a:gd fmla="val 10000" name="adj"/>
            </a:avLst>
          </a:prstGeom>
          <a:gradFill>
            <a:gsLst>
              <a:gs pos="0">
                <a:srgbClr val="6EA5DA"/>
              </a:gs>
              <a:gs pos="50000">
                <a:srgbClr val="529BDA"/>
              </a:gs>
              <a:gs pos="100000">
                <a:srgbClr val="4188C8"/>
              </a:gs>
            </a:gsLst>
            <a:lin ang="5400012" scaled="0"/>
          </a:gradFill>
          <a:ln>
            <a:noFill/>
          </a:ln>
          <a:effectLst>
            <a:outerShdw blurRad="57150" rotWithShape="0" algn="ctr" dir="5400000" dist="19050">
              <a:srgbClr val="000000">
                <a:alpha val="627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txBox="1"/>
          <p:nvPr/>
        </p:nvSpPr>
        <p:spPr>
          <a:xfrm>
            <a:off x="5942654" y="2072094"/>
            <a:ext cx="5970900" cy="1359600"/>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lang="es-CL" sz="2600">
                <a:solidFill>
                  <a:schemeClr val="lt1"/>
                </a:solidFill>
                <a:latin typeface="Calibri"/>
                <a:ea typeface="Calibri"/>
                <a:cs typeface="Calibri"/>
                <a:sym typeface="Calibri"/>
              </a:rPr>
              <a:t>Felipe Escalona</a:t>
            </a:r>
            <a:endParaRPr b="0" i="0" sz="2600" u="none" cap="none" strike="noStrike">
              <a:solidFill>
                <a:schemeClr val="lt1"/>
              </a:solidFill>
              <a:latin typeface="Calibri"/>
              <a:ea typeface="Calibri"/>
              <a:cs typeface="Calibri"/>
              <a:sym typeface="Calibri"/>
            </a:endParaRPr>
          </a:p>
          <a:p>
            <a:pPr indent="0" lvl="0" marL="914400" marR="0" rtl="0" algn="l">
              <a:lnSpc>
                <a:spcPct val="90000"/>
              </a:lnSpc>
              <a:spcBef>
                <a:spcPts val="30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96" name="Google Shape;96;p2"/>
          <p:cNvSpPr/>
          <p:nvPr/>
        </p:nvSpPr>
        <p:spPr>
          <a:xfrm>
            <a:off x="4415955" y="2208048"/>
            <a:ext cx="1526700" cy="1087500"/>
          </a:xfrm>
          <a:prstGeom prst="roundRect">
            <a:avLst>
              <a:gd fmla="val 10000" name="adj"/>
            </a:avLst>
          </a:prstGeom>
          <a:solidFill>
            <a:srgbClr val="C3D4EB"/>
          </a:solidFill>
          <a:ln>
            <a:noFill/>
          </a:ln>
          <a:effectLst>
            <a:outerShdw blurRad="57150" rotWithShape="0" algn="ctr" dir="5400000" dist="19050">
              <a:srgbClr val="000000">
                <a:alpha val="627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4280001" y="3567596"/>
            <a:ext cx="7633500" cy="1359600"/>
          </a:xfrm>
          <a:prstGeom prst="roundRect">
            <a:avLst>
              <a:gd fmla="val 10000" name="adj"/>
            </a:avLst>
          </a:prstGeom>
          <a:gradFill>
            <a:gsLst>
              <a:gs pos="0">
                <a:srgbClr val="6EA5DA"/>
              </a:gs>
              <a:gs pos="50000">
                <a:srgbClr val="529BDA"/>
              </a:gs>
              <a:gs pos="100000">
                <a:srgbClr val="4188C8"/>
              </a:gs>
            </a:gsLst>
            <a:lin ang="5400012" scaled="0"/>
          </a:gradFill>
          <a:ln>
            <a:noFill/>
          </a:ln>
          <a:effectLst>
            <a:outerShdw blurRad="57150" rotWithShape="0" algn="ctr" dir="5400000" dist="19050">
              <a:srgbClr val="000000">
                <a:alpha val="627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txBox="1"/>
          <p:nvPr/>
        </p:nvSpPr>
        <p:spPr>
          <a:xfrm>
            <a:off x="5942654" y="3567596"/>
            <a:ext cx="5970900" cy="1359600"/>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lang="es-CL" sz="2600">
                <a:solidFill>
                  <a:schemeClr val="lt1"/>
                </a:solidFill>
                <a:latin typeface="Calibri"/>
                <a:ea typeface="Calibri"/>
                <a:cs typeface="Calibri"/>
                <a:sym typeface="Calibri"/>
              </a:rPr>
              <a:t>Patricio Agurto</a:t>
            </a:r>
            <a:endParaRPr b="0" i="0" sz="2600" u="none" cap="none" strike="noStrike">
              <a:solidFill>
                <a:schemeClr val="lt1"/>
              </a:solidFill>
              <a:latin typeface="Calibri"/>
              <a:ea typeface="Calibri"/>
              <a:cs typeface="Calibri"/>
              <a:sym typeface="Calibri"/>
            </a:endParaRPr>
          </a:p>
          <a:p>
            <a:pPr indent="0" lvl="0" marL="914400" marR="0" rtl="0" algn="l">
              <a:lnSpc>
                <a:spcPct val="90000"/>
              </a:lnSpc>
              <a:spcBef>
                <a:spcPts val="30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99" name="Google Shape;99;p2"/>
          <p:cNvSpPr/>
          <p:nvPr/>
        </p:nvSpPr>
        <p:spPr>
          <a:xfrm>
            <a:off x="4415955" y="3703551"/>
            <a:ext cx="1526700" cy="1087500"/>
          </a:xfrm>
          <a:prstGeom prst="roundRect">
            <a:avLst>
              <a:gd fmla="val 10000" name="adj"/>
            </a:avLst>
          </a:prstGeom>
          <a:solidFill>
            <a:srgbClr val="C3D4EB"/>
          </a:solidFill>
          <a:ln>
            <a:noFill/>
          </a:ln>
          <a:effectLst>
            <a:outerShdw blurRad="57150" rotWithShape="0" algn="ctr" dir="5400000" dist="19050">
              <a:srgbClr val="000000">
                <a:alpha val="627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ransition spd="slow">
    <p:wipe dir="l"/>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descr="EscuelaIT Duoc UC - Escuela de Informática y Telecomunicaciones Duoc UC - Duoc  UC | LinkedIn" id="104" name="Google Shape;104;p3"/>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05" name="Google Shape;105;p3"/>
          <p:cNvSpPr txBox="1"/>
          <p:nvPr/>
        </p:nvSpPr>
        <p:spPr>
          <a:xfrm>
            <a:off x="136188" y="368928"/>
            <a:ext cx="121920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a:t>
            </a:r>
            <a:r>
              <a:rPr lang="es-CL" sz="1800">
                <a:solidFill>
                  <a:srgbClr val="757070"/>
                </a:solidFill>
                <a:latin typeface="Calibri"/>
                <a:ea typeface="Calibri"/>
                <a:cs typeface="Calibri"/>
                <a:sym typeface="Calibri"/>
              </a:rPr>
              <a:t>Desarrollo plataforma de gestión de reemplazo para profesores de Duoc” </a:t>
            </a:r>
            <a:endParaRPr sz="1800">
              <a:solidFill>
                <a:srgbClr val="757070"/>
              </a:solidFill>
              <a:latin typeface="Calibri"/>
              <a:ea typeface="Calibri"/>
              <a:cs typeface="Calibri"/>
              <a:sym typeface="Calibri"/>
            </a:endParaRPr>
          </a:p>
          <a:p>
            <a:pPr indent="0" lvl="0" marL="0" marR="0" rtl="0" algn="l">
              <a:spcBef>
                <a:spcPts val="0"/>
              </a:spcBef>
              <a:spcAft>
                <a:spcPts val="0"/>
              </a:spcAft>
              <a:buNone/>
            </a:pPr>
            <a:r>
              <a:t/>
            </a:r>
            <a:endParaRPr/>
          </a:p>
        </p:txBody>
      </p:sp>
      <p:sp>
        <p:nvSpPr>
          <p:cNvPr id="106" name="Google Shape;106;p3"/>
          <p:cNvSpPr txBox="1"/>
          <p:nvPr/>
        </p:nvSpPr>
        <p:spPr>
          <a:xfrm>
            <a:off x="0" y="1130849"/>
            <a:ext cx="1219199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DESCRIPCIÓN DEL PROYECTO</a:t>
            </a:r>
            <a:endParaRPr sz="1800">
              <a:solidFill>
                <a:schemeClr val="dk1"/>
              </a:solidFill>
              <a:latin typeface="Calibri"/>
              <a:ea typeface="Calibri"/>
              <a:cs typeface="Calibri"/>
              <a:sym typeface="Calibri"/>
            </a:endParaRPr>
          </a:p>
        </p:txBody>
      </p:sp>
      <p:cxnSp>
        <p:nvCxnSpPr>
          <p:cNvPr id="107" name="Google Shape;107;p3"/>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08" name="Google Shape;108;p3"/>
          <p:cNvSpPr/>
          <p:nvPr/>
        </p:nvSpPr>
        <p:spPr>
          <a:xfrm>
            <a:off x="714900" y="2169776"/>
            <a:ext cx="4348800" cy="4580700"/>
          </a:xfrm>
          <a:prstGeom prst="roundRect">
            <a:avLst>
              <a:gd fmla="val 10901"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s-CL" sz="2800" u="sng">
                <a:solidFill>
                  <a:schemeClr val="dk1"/>
                </a:solidFill>
                <a:latin typeface="Calibri"/>
                <a:ea typeface="Calibri"/>
                <a:cs typeface="Calibri"/>
                <a:sym typeface="Calibri"/>
              </a:rPr>
              <a:t>Problema o dolor</a:t>
            </a:r>
            <a:endParaRPr/>
          </a:p>
          <a:p>
            <a:pPr indent="0" lvl="0" marL="0" marR="0" rtl="0" algn="ctr">
              <a:spcBef>
                <a:spcPts val="0"/>
              </a:spcBef>
              <a:spcAft>
                <a:spcPts val="0"/>
              </a:spcAft>
              <a:buNone/>
            </a:pPr>
            <a:r>
              <a:t/>
            </a:r>
            <a:endParaRPr sz="1800" u="sng">
              <a:solidFill>
                <a:schemeClr val="dk1"/>
              </a:solidFill>
              <a:latin typeface="Calibri"/>
              <a:ea typeface="Calibri"/>
              <a:cs typeface="Calibri"/>
              <a:sym typeface="Calibri"/>
            </a:endParaRPr>
          </a:p>
          <a:p>
            <a:pPr indent="0" lvl="0" marL="0" marR="0" rtl="0" algn="just">
              <a:spcBef>
                <a:spcPts val="0"/>
              </a:spcBef>
              <a:spcAft>
                <a:spcPts val="0"/>
              </a:spcAft>
              <a:buNone/>
            </a:pPr>
            <a:r>
              <a:rPr lang="es-CL" sz="1800">
                <a:solidFill>
                  <a:schemeClr val="dk1"/>
                </a:solidFill>
                <a:latin typeface="Calibri"/>
                <a:ea typeface="Calibri"/>
                <a:cs typeface="Calibri"/>
                <a:sym typeface="Calibri"/>
              </a:rPr>
              <a:t>El departamento de Inglés de Duoc  tiene un problema de gestión de reemplazos con los profesores cuando estos presentan licencias médicas ya que  necesitan cubrir las asignaturas correspondiente. Debido a esto nace el problema; ya que los horarios de los distintos profesores son impresos y son buscados uno a uno en búsqueda de la disponibilidad horaria entre todos los profesores.</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u="sng">
              <a:solidFill>
                <a:schemeClr val="dk1"/>
              </a:solidFill>
              <a:latin typeface="Calibri"/>
              <a:ea typeface="Calibri"/>
              <a:cs typeface="Calibri"/>
              <a:sym typeface="Calibri"/>
            </a:endParaRPr>
          </a:p>
        </p:txBody>
      </p:sp>
      <p:sp>
        <p:nvSpPr>
          <p:cNvPr id="109" name="Google Shape;109;p3"/>
          <p:cNvSpPr/>
          <p:nvPr/>
        </p:nvSpPr>
        <p:spPr>
          <a:xfrm>
            <a:off x="6709700" y="2177325"/>
            <a:ext cx="5203800" cy="4473000"/>
          </a:xfrm>
          <a:prstGeom prst="roundRect">
            <a:avLst>
              <a:gd fmla="val 10901"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s-CL" sz="2800" u="sng">
                <a:solidFill>
                  <a:schemeClr val="dk1"/>
                </a:solidFill>
                <a:latin typeface="Calibri"/>
                <a:ea typeface="Calibri"/>
                <a:cs typeface="Calibri"/>
                <a:sym typeface="Calibri"/>
              </a:rPr>
              <a:t>Propuesta de solución</a:t>
            </a:r>
            <a:endParaRPr/>
          </a:p>
          <a:p>
            <a:pPr indent="0" lvl="0" marL="0" marR="0" rtl="0" algn="ctr">
              <a:spcBef>
                <a:spcPts val="0"/>
              </a:spcBef>
              <a:spcAft>
                <a:spcPts val="0"/>
              </a:spcAft>
              <a:buNone/>
            </a:pPr>
            <a:r>
              <a:t/>
            </a:r>
            <a:endParaRPr sz="1800" u="sng">
              <a:solidFill>
                <a:schemeClr val="dk1"/>
              </a:solidFill>
              <a:latin typeface="Calibri"/>
              <a:ea typeface="Calibri"/>
              <a:cs typeface="Calibri"/>
              <a:sym typeface="Calibri"/>
            </a:endParaRPr>
          </a:p>
          <a:p>
            <a:pPr indent="0" lvl="0" marL="0" marR="0" rtl="0" algn="just">
              <a:spcBef>
                <a:spcPts val="0"/>
              </a:spcBef>
              <a:spcAft>
                <a:spcPts val="0"/>
              </a:spcAft>
              <a:buNone/>
            </a:pPr>
            <a:r>
              <a:rPr lang="es-CL" sz="1800">
                <a:solidFill>
                  <a:schemeClr val="dk1"/>
                </a:solidFill>
                <a:latin typeface="Calibri"/>
                <a:ea typeface="Calibri"/>
                <a:cs typeface="Calibri"/>
                <a:sym typeface="Calibri"/>
              </a:rPr>
              <a:t>Se presentó la solución ante el coordinador y jefe de la unidad del departamento de Inglés de la creación de una plataforma web con la creación de perfiles de los profesores, los cuales </a:t>
            </a:r>
            <a:r>
              <a:rPr lang="es-CL" sz="1800">
                <a:solidFill>
                  <a:schemeClr val="dk1"/>
                </a:solidFill>
                <a:latin typeface="Calibri"/>
                <a:ea typeface="Calibri"/>
                <a:cs typeface="Calibri"/>
                <a:sym typeface="Calibri"/>
              </a:rPr>
              <a:t>constaran</a:t>
            </a:r>
            <a:r>
              <a:rPr lang="es-CL" sz="1800">
                <a:solidFill>
                  <a:schemeClr val="dk1"/>
                </a:solidFill>
                <a:latin typeface="Calibri"/>
                <a:ea typeface="Calibri"/>
                <a:cs typeface="Calibri"/>
                <a:sym typeface="Calibri"/>
              </a:rPr>
              <a:t> de sus horarios. Cuando se requiera se asociará una licencia para habilitar el reemplazo del profesor, se automatizará la suplencia de los profesores, posteriormente estos quedarán registrados en formato de tablas. También se desarrollará la exportación de reportes en fechas </a:t>
            </a:r>
            <a:r>
              <a:rPr lang="es-CL" sz="1800">
                <a:solidFill>
                  <a:schemeClr val="dk1"/>
                </a:solidFill>
                <a:latin typeface="Calibri"/>
                <a:ea typeface="Calibri"/>
                <a:cs typeface="Calibri"/>
                <a:sym typeface="Calibri"/>
              </a:rPr>
              <a:t>específicas para ser presentadas en el departamento DARA </a:t>
            </a:r>
            <a:r>
              <a:rPr lang="es-CL" sz="1800">
                <a:solidFill>
                  <a:schemeClr val="dk1"/>
                </a:solidFill>
                <a:latin typeface="Calibri"/>
                <a:ea typeface="Calibri"/>
                <a:cs typeface="Calibri"/>
                <a:sym typeface="Calibri"/>
              </a:rPr>
              <a:t> a modo de resumen de las horas de reemplazo por los distintos profesores.</a:t>
            </a:r>
            <a:endParaRPr sz="1800">
              <a:solidFill>
                <a:schemeClr val="dk1"/>
              </a:solidFill>
              <a:latin typeface="Calibri"/>
              <a:ea typeface="Calibri"/>
              <a:cs typeface="Calibri"/>
              <a:sym typeface="Calibri"/>
            </a:endParaRPr>
          </a:p>
        </p:txBody>
      </p:sp>
      <p:sp>
        <p:nvSpPr>
          <p:cNvPr id="110" name="Google Shape;110;p3"/>
          <p:cNvSpPr/>
          <p:nvPr/>
        </p:nvSpPr>
        <p:spPr>
          <a:xfrm>
            <a:off x="5456903" y="3736258"/>
            <a:ext cx="1140542" cy="757084"/>
          </a:xfrm>
          <a:prstGeom prst="rightArrow">
            <a:avLst>
              <a:gd fmla="val 50000" name="adj1"/>
              <a:gd fmla="val 50000" name="adj2"/>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500"/>
                                        <p:tgtEl>
                                          <p:spTgt spid="1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500"/>
                                        <p:tgtEl>
                                          <p:spTgt spid="110"/>
                                        </p:tgtEl>
                                      </p:cBhvr>
                                    </p:animEffec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500"/>
                                        <p:tgtEl>
                                          <p:spTgt spid="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descr="EscuelaIT Duoc UC - Escuela de Informática y Telecomunicaciones Duoc UC - Duoc  UC | LinkedIn" id="115" name="Google Shape;115;p4"/>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16" name="Google Shape;116;p4"/>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a:t>
            </a:r>
            <a:r>
              <a:rPr lang="es-CL" sz="1800">
                <a:solidFill>
                  <a:srgbClr val="757070"/>
                </a:solidFill>
                <a:latin typeface="Calibri"/>
                <a:ea typeface="Calibri"/>
                <a:cs typeface="Calibri"/>
                <a:sym typeface="Calibri"/>
              </a:rPr>
              <a:t>Desarrollo plataforma de gestión de reemplazo para profesores de Duoc</a:t>
            </a:r>
            <a:r>
              <a:rPr lang="es-CL" sz="1800">
                <a:solidFill>
                  <a:srgbClr val="757070"/>
                </a:solidFill>
                <a:latin typeface="Calibri"/>
                <a:ea typeface="Calibri"/>
                <a:cs typeface="Calibri"/>
                <a:sym typeface="Calibri"/>
              </a:rPr>
              <a:t>”</a:t>
            </a:r>
            <a:endParaRPr/>
          </a:p>
        </p:txBody>
      </p:sp>
      <p:sp>
        <p:nvSpPr>
          <p:cNvPr id="117" name="Google Shape;117;p4"/>
          <p:cNvSpPr txBox="1"/>
          <p:nvPr/>
        </p:nvSpPr>
        <p:spPr>
          <a:xfrm>
            <a:off x="0" y="1384304"/>
            <a:ext cx="1219199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Objetivo General</a:t>
            </a:r>
            <a:endParaRPr sz="1800">
              <a:solidFill>
                <a:schemeClr val="dk1"/>
              </a:solidFill>
              <a:latin typeface="Calibri"/>
              <a:ea typeface="Calibri"/>
              <a:cs typeface="Calibri"/>
              <a:sym typeface="Calibri"/>
            </a:endParaRPr>
          </a:p>
        </p:txBody>
      </p:sp>
      <p:cxnSp>
        <p:nvCxnSpPr>
          <p:cNvPr id="118" name="Google Shape;118;p4"/>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19" name="Google Shape;119;p4"/>
          <p:cNvSpPr txBox="1"/>
          <p:nvPr/>
        </p:nvSpPr>
        <p:spPr>
          <a:xfrm>
            <a:off x="1" y="3632896"/>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Objetivos Específicos</a:t>
            </a:r>
            <a:endParaRPr sz="1800">
              <a:solidFill>
                <a:schemeClr val="dk1"/>
              </a:solidFill>
              <a:latin typeface="Calibri"/>
              <a:ea typeface="Calibri"/>
              <a:cs typeface="Calibri"/>
              <a:sym typeface="Calibri"/>
            </a:endParaRPr>
          </a:p>
        </p:txBody>
      </p:sp>
      <p:sp>
        <p:nvSpPr>
          <p:cNvPr id="120" name="Google Shape;120;p4"/>
          <p:cNvSpPr/>
          <p:nvPr/>
        </p:nvSpPr>
        <p:spPr>
          <a:xfrm>
            <a:off x="614525" y="2040575"/>
            <a:ext cx="10962900" cy="1504500"/>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CL" sz="1800">
                <a:solidFill>
                  <a:schemeClr val="dk1"/>
                </a:solidFill>
                <a:latin typeface="Calibri"/>
                <a:ea typeface="Calibri"/>
                <a:cs typeface="Calibri"/>
                <a:sym typeface="Calibri"/>
              </a:rPr>
              <a:t>Desarrollar una solución tecnológica integral que facilite la gestión de reemplazos de docentes y el control de horas trabajadas para asegurar una administración eficiente y precisa en el Programa de Inglés de Duoc UC, mejorando la calidad educativa y la precisión en el proceso de pago.</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21" name="Google Shape;121;p4"/>
          <p:cNvSpPr/>
          <p:nvPr/>
        </p:nvSpPr>
        <p:spPr>
          <a:xfrm>
            <a:off x="614525" y="4367225"/>
            <a:ext cx="10962900" cy="2221500"/>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CL" sz="1800">
                <a:solidFill>
                  <a:schemeClr val="dk1"/>
                </a:solidFill>
                <a:latin typeface="Calibri"/>
                <a:ea typeface="Calibri"/>
                <a:cs typeface="Calibri"/>
                <a:sym typeface="Calibri"/>
              </a:rPr>
              <a:t>Para poder dar solución a la gestión de reemplazos de profesores se realizará una aplicación web que contenga:</a:t>
            </a:r>
            <a:endParaRPr sz="1800">
              <a:solidFill>
                <a:schemeClr val="dk1"/>
              </a:solidFill>
              <a:latin typeface="Calibri"/>
              <a:ea typeface="Calibri"/>
              <a:cs typeface="Calibri"/>
              <a:sym typeface="Calibri"/>
            </a:endParaRPr>
          </a:p>
          <a:p>
            <a:pPr indent="-342900" lvl="0" marL="457200" marR="0" rtl="0" algn="ctr">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Módulo destinado a los docentes para </a:t>
            </a:r>
            <a:r>
              <a:rPr lang="es-CL" sz="1800">
                <a:solidFill>
                  <a:schemeClr val="dk1"/>
                </a:solidFill>
                <a:latin typeface="Calibri"/>
                <a:ea typeface="Calibri"/>
                <a:cs typeface="Calibri"/>
                <a:sym typeface="Calibri"/>
              </a:rPr>
              <a:t> poder agregar sus jornadas y/o licencias para posteriormente</a:t>
            </a:r>
            <a:r>
              <a:rPr lang="es-CL" sz="1800">
                <a:solidFill>
                  <a:schemeClr val="dk1"/>
                </a:solidFill>
                <a:latin typeface="Calibri"/>
                <a:ea typeface="Calibri"/>
                <a:cs typeface="Calibri"/>
                <a:sym typeface="Calibri"/>
              </a:rPr>
              <a:t> asignarlos a la clase que necesitan ser reemplazadas</a:t>
            </a:r>
            <a:r>
              <a:rPr lang="es-CL" sz="1800">
                <a:solidFill>
                  <a:schemeClr val="dk1"/>
                </a:solidFill>
                <a:latin typeface="Calibri"/>
                <a:ea typeface="Calibri"/>
                <a:cs typeface="Calibri"/>
                <a:sym typeface="Calibri"/>
              </a:rPr>
              <a:t> o recuper</a:t>
            </a:r>
            <a:r>
              <a:rPr lang="es-CL" sz="1800">
                <a:solidFill>
                  <a:schemeClr val="dk1"/>
                </a:solidFill>
                <a:latin typeface="Calibri"/>
                <a:ea typeface="Calibri"/>
                <a:cs typeface="Calibri"/>
                <a:sym typeface="Calibri"/>
              </a:rPr>
              <a:t>adas.</a:t>
            </a:r>
            <a:endParaRPr sz="1800">
              <a:solidFill>
                <a:schemeClr val="dk1"/>
              </a:solidFill>
              <a:latin typeface="Calibri"/>
              <a:ea typeface="Calibri"/>
              <a:cs typeface="Calibri"/>
              <a:sym typeface="Calibri"/>
            </a:endParaRPr>
          </a:p>
          <a:p>
            <a:pPr indent="-342900" lvl="0" marL="914400" marR="0" rtl="0" algn="ctr">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Módulo </a:t>
            </a:r>
            <a:r>
              <a:rPr lang="es-CL" sz="1800">
                <a:solidFill>
                  <a:schemeClr val="dk1"/>
                </a:solidFill>
                <a:latin typeface="Calibri"/>
                <a:ea typeface="Calibri"/>
                <a:cs typeface="Calibri"/>
                <a:sym typeface="Calibri"/>
              </a:rPr>
              <a:t>destinado a la gestión de reemplazos</a:t>
            </a:r>
            <a:r>
              <a:rPr lang="es-CL"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342900" lvl="0" marL="914400" marR="0" rtl="0" algn="ctr">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Módulo destinado a la recuperación de clases debido a causas excepcionales.</a:t>
            </a:r>
            <a:endParaRPr sz="1800">
              <a:solidFill>
                <a:schemeClr val="dk1"/>
              </a:solidFill>
              <a:latin typeface="Calibri"/>
              <a:ea typeface="Calibri"/>
              <a:cs typeface="Calibri"/>
              <a:sym typeface="Calibri"/>
            </a:endParaRPr>
          </a:p>
          <a:p>
            <a:pPr indent="-342900" lvl="0" marL="914400" marR="0" rtl="0" algn="ctr">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 Módulo designado a la realización de reportes de acuerdo a los reemplazos realizados por los docentes.</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500"/>
                                        <p:tgtEl>
                                          <p:spTgt spid="119"/>
                                        </p:tgtEl>
                                      </p:cBhvr>
                                    </p:animEffect>
                                  </p:childTnLst>
                                </p:cTn>
                              </p:par>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500"/>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descr="EscuelaIT Duoc UC - Escuela de Informática y Telecomunicaciones Duoc UC - Duoc  UC | LinkedIn" id="126" name="Google Shape;126;p5"/>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27" name="Google Shape;127;p5"/>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a:t>
            </a:r>
            <a:r>
              <a:rPr lang="es-CL" sz="1800">
                <a:solidFill>
                  <a:srgbClr val="757070"/>
                </a:solidFill>
                <a:latin typeface="Calibri"/>
                <a:ea typeface="Calibri"/>
                <a:cs typeface="Calibri"/>
                <a:sym typeface="Calibri"/>
              </a:rPr>
              <a:t>Desarrollo plataforma de gestión de reemplazo para profesores de Duoc</a:t>
            </a:r>
            <a:r>
              <a:rPr lang="es-CL" sz="1800">
                <a:solidFill>
                  <a:srgbClr val="757070"/>
                </a:solidFill>
                <a:latin typeface="Calibri"/>
                <a:ea typeface="Calibri"/>
                <a:cs typeface="Calibri"/>
                <a:sym typeface="Calibri"/>
              </a:rPr>
              <a:t>”</a:t>
            </a:r>
            <a:endParaRPr/>
          </a:p>
        </p:txBody>
      </p:sp>
      <p:sp>
        <p:nvSpPr>
          <p:cNvPr id="128" name="Google Shape;128;p5"/>
          <p:cNvSpPr txBox="1"/>
          <p:nvPr/>
        </p:nvSpPr>
        <p:spPr>
          <a:xfrm>
            <a:off x="-81075" y="1169093"/>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Alcances y limitaciones del proyecto</a:t>
            </a:r>
            <a:endParaRPr/>
          </a:p>
        </p:txBody>
      </p:sp>
      <p:cxnSp>
        <p:nvCxnSpPr>
          <p:cNvPr id="129" name="Google Shape;129;p5"/>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30" name="Google Shape;130;p5"/>
          <p:cNvSpPr txBox="1"/>
          <p:nvPr/>
        </p:nvSpPr>
        <p:spPr>
          <a:xfrm>
            <a:off x="204475" y="1815600"/>
            <a:ext cx="11345400" cy="477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es-CL" sz="1600">
                <a:solidFill>
                  <a:schemeClr val="dk1"/>
                </a:solidFill>
              </a:rPr>
              <a:t>Alcances:</a:t>
            </a:r>
            <a:endParaRPr b="1" sz="1600">
              <a:solidFill>
                <a:schemeClr val="dk1"/>
              </a:solidFill>
            </a:endParaRPr>
          </a:p>
          <a:p>
            <a:pPr indent="-330200" lvl="0" marL="457200" rtl="0" algn="l">
              <a:lnSpc>
                <a:spcPct val="115000"/>
              </a:lnSpc>
              <a:spcBef>
                <a:spcPts val="1200"/>
              </a:spcBef>
              <a:spcAft>
                <a:spcPts val="0"/>
              </a:spcAft>
              <a:buClr>
                <a:schemeClr val="dk1"/>
              </a:buClr>
              <a:buSzPts val="1600"/>
              <a:buChar char="●"/>
            </a:pPr>
            <a:r>
              <a:rPr b="1" lang="es-CL" sz="1600">
                <a:solidFill>
                  <a:schemeClr val="dk1"/>
                </a:solidFill>
              </a:rPr>
              <a:t>Gestión de Jornadas y Licencias Docentes:</a:t>
            </a:r>
            <a:r>
              <a:rPr lang="es-CL" sz="1600">
                <a:solidFill>
                  <a:schemeClr val="dk1"/>
                </a:solidFill>
              </a:rPr>
              <a:t> Registro de ausencias y licencias para asignar reemplazos o gestionar recuperación de clases.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s-CL" sz="1600">
                <a:solidFill>
                  <a:schemeClr val="dk1"/>
                </a:solidFill>
              </a:rPr>
              <a:t>Gestión de Reemplazos:</a:t>
            </a:r>
            <a:r>
              <a:rPr lang="es-CL" sz="1600">
                <a:solidFill>
                  <a:schemeClr val="dk1"/>
                </a:solidFill>
              </a:rPr>
              <a:t> Asignación de docentes sustitutos para mantener la continuidad de las clases.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s-CL" sz="1600">
                <a:solidFill>
                  <a:schemeClr val="dk1"/>
                </a:solidFill>
              </a:rPr>
              <a:t>Recuperación de Clases:</a:t>
            </a:r>
            <a:r>
              <a:rPr lang="es-CL" sz="1600">
                <a:solidFill>
                  <a:schemeClr val="dk1"/>
                </a:solidFill>
              </a:rPr>
              <a:t> Programación y asignación de clases de recuperación por causas excepcionales.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s-CL" sz="1600">
                <a:solidFill>
                  <a:schemeClr val="dk1"/>
                </a:solidFill>
              </a:rPr>
              <a:t>Generación de Reportes:</a:t>
            </a:r>
            <a:r>
              <a:rPr lang="es-CL" sz="1600">
                <a:solidFill>
                  <a:schemeClr val="dk1"/>
                </a:solidFill>
              </a:rPr>
              <a:t> Reportes sobre ausencias, reemplazos y clases recuperadas para un seguimiento eficiente.</a:t>
            </a:r>
            <a:endParaRPr sz="16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s-CL" sz="1600">
                <a:solidFill>
                  <a:schemeClr val="dk1"/>
                </a:solidFill>
              </a:rPr>
              <a:t>Limitaciones:</a:t>
            </a:r>
            <a:endParaRPr b="1" sz="1600">
              <a:solidFill>
                <a:schemeClr val="dk1"/>
              </a:solidFill>
            </a:endParaRPr>
          </a:p>
          <a:p>
            <a:pPr indent="-330200" lvl="0" marL="457200" rtl="0" algn="l">
              <a:lnSpc>
                <a:spcPct val="115000"/>
              </a:lnSpc>
              <a:spcBef>
                <a:spcPts val="1200"/>
              </a:spcBef>
              <a:spcAft>
                <a:spcPts val="0"/>
              </a:spcAft>
              <a:buClr>
                <a:schemeClr val="dk1"/>
              </a:buClr>
              <a:buSzPts val="1600"/>
              <a:buChar char="●"/>
            </a:pPr>
            <a:r>
              <a:rPr b="1" lang="es-CL" sz="1600">
                <a:solidFill>
                  <a:schemeClr val="dk1"/>
                </a:solidFill>
              </a:rPr>
              <a:t>Falta de Pruebas Exhaustivas:</a:t>
            </a:r>
            <a:r>
              <a:rPr lang="es-CL" sz="1600">
                <a:solidFill>
                  <a:schemeClr val="dk1"/>
                </a:solidFill>
              </a:rPr>
              <a:t> No se </a:t>
            </a:r>
            <a:r>
              <a:rPr lang="es-CL" sz="1600">
                <a:solidFill>
                  <a:schemeClr val="dk1"/>
                </a:solidFill>
              </a:rPr>
              <a:t>realizarán</a:t>
            </a:r>
            <a:r>
              <a:rPr lang="es-CL" sz="1600">
                <a:solidFill>
                  <a:schemeClr val="dk1"/>
                </a:solidFill>
              </a:rPr>
              <a:t> pruebas completas del sistema por el tiempo.</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s-CL" sz="1600">
                <a:solidFill>
                  <a:schemeClr val="dk1"/>
                </a:solidFill>
              </a:rPr>
              <a:t>Escalabilidad Limitada:</a:t>
            </a:r>
            <a:r>
              <a:rPr lang="es-CL" sz="1600">
                <a:solidFill>
                  <a:schemeClr val="dk1"/>
                </a:solidFill>
              </a:rPr>
              <a:t> No se ha probado en entornos educativos de gran escala.</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s-CL" sz="1600">
                <a:solidFill>
                  <a:schemeClr val="dk1"/>
                </a:solidFill>
              </a:rPr>
              <a:t>Mantención de la plataforma</a:t>
            </a:r>
            <a:endParaRPr b="1" sz="1600">
              <a:solidFill>
                <a:schemeClr val="dk1"/>
              </a:solidFill>
            </a:endParaRPr>
          </a:p>
          <a:p>
            <a:pPr indent="0" lvl="0" marL="0" rtl="0" algn="l">
              <a:spcBef>
                <a:spcPts val="1200"/>
              </a:spcBef>
              <a:spcAft>
                <a:spcPts val="0"/>
              </a:spcAft>
              <a:buNone/>
            </a:pPr>
            <a:r>
              <a:t/>
            </a:r>
            <a:endParaRPr sz="2800">
              <a:solidFill>
                <a:schemeClr val="dk1"/>
              </a:solidFill>
              <a:latin typeface="Calibri"/>
              <a:ea typeface="Calibri"/>
              <a:cs typeface="Calibri"/>
              <a:sym typeface="Calibri"/>
            </a:endParaRPr>
          </a:p>
          <a:p>
            <a:pPr indent="0" lvl="0" marL="182880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descr="EscuelaIT Duoc UC - Escuela de Informática y Telecomunicaciones Duoc UC - Duoc  UC | LinkedIn" id="135" name="Google Shape;135;p6"/>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36" name="Google Shape;136;p6"/>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a:t>
            </a:r>
            <a:r>
              <a:rPr lang="es-CL" sz="1800">
                <a:solidFill>
                  <a:srgbClr val="757070"/>
                </a:solidFill>
                <a:latin typeface="Calibri"/>
                <a:ea typeface="Calibri"/>
                <a:cs typeface="Calibri"/>
                <a:sym typeface="Calibri"/>
              </a:rPr>
              <a:t>Desarrollo plataforma de gestión de reemplazo para profesores de Duoc</a:t>
            </a:r>
            <a:r>
              <a:rPr lang="es-CL" sz="1800">
                <a:solidFill>
                  <a:srgbClr val="757070"/>
                </a:solidFill>
                <a:latin typeface="Calibri"/>
                <a:ea typeface="Calibri"/>
                <a:cs typeface="Calibri"/>
                <a:sym typeface="Calibri"/>
              </a:rPr>
              <a:t>”</a:t>
            </a:r>
            <a:endParaRPr/>
          </a:p>
        </p:txBody>
      </p:sp>
      <p:sp>
        <p:nvSpPr>
          <p:cNvPr id="137" name="Google Shape;137;p6"/>
          <p:cNvSpPr txBox="1"/>
          <p:nvPr/>
        </p:nvSpPr>
        <p:spPr>
          <a:xfrm>
            <a:off x="0" y="1432655"/>
            <a:ext cx="1219199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Metodología de trabajo para el desarrollo del proyecto</a:t>
            </a:r>
            <a:endParaRPr sz="1800">
              <a:solidFill>
                <a:schemeClr val="dk1"/>
              </a:solidFill>
              <a:latin typeface="Calibri"/>
              <a:ea typeface="Calibri"/>
              <a:cs typeface="Calibri"/>
              <a:sym typeface="Calibri"/>
            </a:endParaRPr>
          </a:p>
        </p:txBody>
      </p:sp>
      <p:cxnSp>
        <p:nvCxnSpPr>
          <p:cNvPr id="138" name="Google Shape;138;p6"/>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39" name="Google Shape;139;p6"/>
          <p:cNvSpPr txBox="1"/>
          <p:nvPr/>
        </p:nvSpPr>
        <p:spPr>
          <a:xfrm>
            <a:off x="892300" y="2327200"/>
            <a:ext cx="95709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CL" sz="2800">
                <a:solidFill>
                  <a:schemeClr val="dk1"/>
                </a:solidFill>
                <a:latin typeface="Calibri"/>
                <a:ea typeface="Calibri"/>
                <a:cs typeface="Calibri"/>
                <a:sym typeface="Calibri"/>
              </a:rPr>
              <a:t>La metodología a utilizar en este proyecto es la Metodología en Cascada, que es un enfoque de desarrollo de software lineal y secuencial, donde el proyecto se divide en fases bien definidas, y cada fase debe completarse antes de pasar a la siguiente. El proceso fluye en una sola dirección, similar a una cascada, desde la fase de requisitos hasta la entrega del producto.</a:t>
            </a:r>
            <a:endParaRPr sz="28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descr="EscuelaIT Duoc UC - Escuela de Informática y Telecomunicaciones Duoc UC - Duoc  UC | LinkedIn" id="144" name="Google Shape;144;p7"/>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45" name="Google Shape;145;p7"/>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a:t>
            </a:r>
            <a:r>
              <a:rPr lang="es-CL" sz="1800">
                <a:solidFill>
                  <a:srgbClr val="757070"/>
                </a:solidFill>
                <a:latin typeface="Calibri"/>
                <a:ea typeface="Calibri"/>
                <a:cs typeface="Calibri"/>
                <a:sym typeface="Calibri"/>
              </a:rPr>
              <a:t>Desarrollo plataforma de gestión de reemplazo para profesores de Duoc</a:t>
            </a:r>
            <a:r>
              <a:rPr lang="es-CL" sz="1800">
                <a:solidFill>
                  <a:srgbClr val="757070"/>
                </a:solidFill>
                <a:latin typeface="Calibri"/>
                <a:ea typeface="Calibri"/>
                <a:cs typeface="Calibri"/>
                <a:sym typeface="Calibri"/>
              </a:rPr>
              <a:t>”</a:t>
            </a:r>
            <a:endParaRPr/>
          </a:p>
        </p:txBody>
      </p:sp>
      <p:sp>
        <p:nvSpPr>
          <p:cNvPr id="146" name="Google Shape;146;p7"/>
          <p:cNvSpPr txBox="1"/>
          <p:nvPr/>
        </p:nvSpPr>
        <p:spPr>
          <a:xfrm>
            <a:off x="1" y="1155656"/>
            <a:ext cx="12191999" cy="89255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Cronograma para el desarrollo del proyecto</a:t>
            </a:r>
            <a:endParaRPr/>
          </a:p>
          <a:p>
            <a:pPr indent="0" lvl="0" marL="0" marR="0" rtl="0" algn="ctr">
              <a:spcBef>
                <a:spcPts val="0"/>
              </a:spcBef>
              <a:spcAft>
                <a:spcPts val="0"/>
              </a:spcAft>
              <a:buNone/>
            </a:pPr>
            <a:r>
              <a:rPr lang="es-CL" sz="1600">
                <a:solidFill>
                  <a:srgbClr val="757070"/>
                </a:solidFill>
                <a:latin typeface="Calibri"/>
                <a:ea typeface="Calibri"/>
                <a:cs typeface="Calibri"/>
                <a:sym typeface="Calibri"/>
              </a:rPr>
              <a:t>* Utilizar cronograma de inicio, indicando el cumplimiento al término del proyecto </a:t>
            </a:r>
            <a:endParaRPr sz="1000">
              <a:solidFill>
                <a:srgbClr val="757070"/>
              </a:solidFill>
              <a:latin typeface="Calibri"/>
              <a:ea typeface="Calibri"/>
              <a:cs typeface="Calibri"/>
              <a:sym typeface="Calibri"/>
            </a:endParaRPr>
          </a:p>
        </p:txBody>
      </p:sp>
      <p:cxnSp>
        <p:nvCxnSpPr>
          <p:cNvPr id="147" name="Google Shape;147;p7"/>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148" name="Google Shape;148;p7"/>
          <p:cNvPicPr preferRelativeResize="0"/>
          <p:nvPr/>
        </p:nvPicPr>
        <p:blipFill>
          <a:blip r:embed="rId4">
            <a:alphaModFix/>
          </a:blip>
          <a:stretch>
            <a:fillRect/>
          </a:stretch>
        </p:blipFill>
        <p:spPr>
          <a:xfrm>
            <a:off x="3536025" y="2285075"/>
            <a:ext cx="4676775" cy="4397524"/>
          </a:xfrm>
          <a:prstGeom prst="rect">
            <a:avLst/>
          </a:prstGeom>
          <a:noFill/>
          <a:ln>
            <a:noFill/>
          </a:ln>
        </p:spPr>
      </p:pic>
    </p:spTree>
  </p:cSld>
  <p:clrMapOvr>
    <a:masterClrMapping/>
  </p:clrMapOvr>
  <p:transition spd="slow">
    <p:wipe dir="l"/>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descr="EscuelaIT Duoc UC - Escuela de Informática y Telecomunicaciones Duoc UC - Duoc  UC | LinkedIn" id="153" name="Google Shape;153;p8"/>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54" name="Google Shape;154;p8"/>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a:t>
            </a:r>
            <a:r>
              <a:rPr lang="es-CL" sz="1800">
                <a:solidFill>
                  <a:srgbClr val="757070"/>
                </a:solidFill>
                <a:latin typeface="Calibri"/>
                <a:ea typeface="Calibri"/>
                <a:cs typeface="Calibri"/>
                <a:sym typeface="Calibri"/>
              </a:rPr>
              <a:t>Desarrollo plataforma de gestión de reemplazo para profesores de Duoc</a:t>
            </a:r>
            <a:r>
              <a:rPr lang="es-CL" sz="1800">
                <a:solidFill>
                  <a:srgbClr val="757070"/>
                </a:solidFill>
                <a:latin typeface="Calibri"/>
                <a:ea typeface="Calibri"/>
                <a:cs typeface="Calibri"/>
                <a:sym typeface="Calibri"/>
              </a:rPr>
              <a:t>”</a:t>
            </a:r>
            <a:endParaRPr/>
          </a:p>
        </p:txBody>
      </p:sp>
      <p:sp>
        <p:nvSpPr>
          <p:cNvPr id="155" name="Google Shape;155;p8"/>
          <p:cNvSpPr txBox="1"/>
          <p:nvPr/>
        </p:nvSpPr>
        <p:spPr>
          <a:xfrm>
            <a:off x="-75350" y="881905"/>
            <a:ext cx="12192000" cy="1015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Arquitectura del software</a:t>
            </a:r>
            <a:endParaRPr/>
          </a:p>
          <a:p>
            <a:pPr indent="0" lvl="0" marL="0" marR="0" rtl="0" algn="ctr">
              <a:spcBef>
                <a:spcPts val="0"/>
              </a:spcBef>
              <a:spcAft>
                <a:spcPts val="0"/>
              </a:spcAft>
              <a:buNone/>
            </a:pPr>
            <a:r>
              <a:rPr lang="es-CL" sz="2400">
                <a:solidFill>
                  <a:srgbClr val="757070"/>
                </a:solidFill>
                <a:latin typeface="Calibri"/>
                <a:ea typeface="Calibri"/>
                <a:cs typeface="Calibri"/>
                <a:sym typeface="Calibri"/>
              </a:rPr>
              <a:t>Development View</a:t>
            </a:r>
            <a:endParaRPr/>
          </a:p>
        </p:txBody>
      </p:sp>
      <p:cxnSp>
        <p:nvCxnSpPr>
          <p:cNvPr id="156" name="Google Shape;156;p8"/>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157" name="Google Shape;157;p8"/>
          <p:cNvPicPr preferRelativeResize="0"/>
          <p:nvPr/>
        </p:nvPicPr>
        <p:blipFill>
          <a:blip r:embed="rId4">
            <a:alphaModFix/>
          </a:blip>
          <a:stretch>
            <a:fillRect/>
          </a:stretch>
        </p:blipFill>
        <p:spPr>
          <a:xfrm>
            <a:off x="656525" y="1897705"/>
            <a:ext cx="10728254" cy="4655495"/>
          </a:xfrm>
          <a:prstGeom prst="rect">
            <a:avLst/>
          </a:prstGeom>
          <a:noFill/>
          <a:ln>
            <a:noFill/>
          </a:ln>
        </p:spPr>
      </p:pic>
    </p:spTree>
  </p:cSld>
  <p:clrMapOvr>
    <a:masterClrMapping/>
  </p:clrMapOvr>
  <p:transition spd="slow">
    <p:wipe dir="l"/>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g3165039ddff_0_9"/>
          <p:cNvPicPr preferRelativeResize="0"/>
          <p:nvPr/>
        </p:nvPicPr>
        <p:blipFill>
          <a:blip r:embed="rId3">
            <a:alphaModFix/>
          </a:blip>
          <a:stretch>
            <a:fillRect/>
          </a:stretch>
        </p:blipFill>
        <p:spPr>
          <a:xfrm>
            <a:off x="5043275" y="-75400"/>
            <a:ext cx="6746475" cy="6858000"/>
          </a:xfrm>
          <a:prstGeom prst="rect">
            <a:avLst/>
          </a:prstGeom>
          <a:noFill/>
          <a:ln>
            <a:noFill/>
          </a:ln>
        </p:spPr>
      </p:pic>
      <p:sp>
        <p:nvSpPr>
          <p:cNvPr id="163" name="Google Shape;163;g3165039ddff_0_9"/>
          <p:cNvSpPr txBox="1"/>
          <p:nvPr/>
        </p:nvSpPr>
        <p:spPr>
          <a:xfrm>
            <a:off x="711425" y="578775"/>
            <a:ext cx="8681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CL" sz="2800">
                <a:solidFill>
                  <a:schemeClr val="dk1"/>
                </a:solidFill>
                <a:latin typeface="Calibri"/>
                <a:ea typeface="Calibri"/>
                <a:cs typeface="Calibri"/>
                <a:sym typeface="Calibri"/>
              </a:rPr>
              <a:t>Vista de componentes</a:t>
            </a:r>
            <a:endParaRPr sz="2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2023-10-28T21:12:11Z</dcterms:created>
  <dc:creator>Gerardo Galan Cruz</dc:creator>
</cp:coreProperties>
</file>