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8TpBFFAw96hrMt/XvKr19xUd/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685ae1d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1685ae1d5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65039ddf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65039dd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jpg"/><Relationship Id="rId11" Type="http://schemas.openxmlformats.org/officeDocument/2006/relationships/image" Target="../media/image11.png"/><Relationship Id="rId10" Type="http://schemas.openxmlformats.org/officeDocument/2006/relationships/image" Target="../media/image14.png"/><Relationship Id="rId12"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Desarrollo plataforma de gestión de reemplazo para profesores de Duoc</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EscuelaIT Duoc UC - Escuela de Informática y Telecomunicaciones Duoc UC - Duoc  UC | LinkedIn" id="168" name="Google Shape;168;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9" name="Google Shape;169;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70" name="Google Shape;170;p9"/>
          <p:cNvSpPr txBox="1"/>
          <p:nvPr/>
        </p:nvSpPr>
        <p:spPr>
          <a:xfrm>
            <a:off x="0" y="7778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1" name="Google Shape;171;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2" name="Google Shape;172;p9"/>
          <p:cNvPicPr preferRelativeResize="0"/>
          <p:nvPr/>
        </p:nvPicPr>
        <p:blipFill>
          <a:blip r:embed="rId4">
            <a:alphaModFix/>
          </a:blip>
          <a:stretch>
            <a:fillRect/>
          </a:stretch>
        </p:blipFill>
        <p:spPr>
          <a:xfrm>
            <a:off x="-1444100" y="777800"/>
            <a:ext cx="13636100" cy="6075449"/>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0"/>
          <p:cNvPicPr preferRelativeResize="0"/>
          <p:nvPr/>
        </p:nvPicPr>
        <p:blipFill>
          <a:blip r:embed="rId3">
            <a:alphaModFix/>
          </a:blip>
          <a:stretch>
            <a:fillRect/>
          </a:stretch>
        </p:blipFill>
        <p:spPr>
          <a:xfrm>
            <a:off x="4235075" y="1799875"/>
            <a:ext cx="2857500" cy="1600200"/>
          </a:xfrm>
          <a:prstGeom prst="rect">
            <a:avLst/>
          </a:prstGeom>
          <a:noFill/>
          <a:ln>
            <a:noFill/>
          </a:ln>
        </p:spPr>
      </p:pic>
      <p:pic>
        <p:nvPicPr>
          <p:cNvPr descr="EscuelaIT Duoc UC - Escuela de Informática y Telecomunicaciones Duoc UC - Duoc  UC | LinkedIn" id="178" name="Google Shape;178;p10"/>
          <p:cNvPicPr preferRelativeResize="0"/>
          <p:nvPr/>
        </p:nvPicPr>
        <p:blipFill rotWithShape="1">
          <a:blip r:embed="rId4">
            <a:alphaModFix/>
          </a:blip>
          <a:srcRect b="0" l="0" r="0" t="0"/>
          <a:stretch/>
        </p:blipFill>
        <p:spPr>
          <a:xfrm>
            <a:off x="8772152" y="207550"/>
            <a:ext cx="3141406" cy="785352"/>
          </a:xfrm>
          <a:prstGeom prst="rect">
            <a:avLst/>
          </a:prstGeom>
          <a:noFill/>
          <a:ln>
            <a:noFill/>
          </a:ln>
        </p:spPr>
      </p:pic>
      <p:sp>
        <p:nvSpPr>
          <p:cNvPr id="179" name="Google Shape;179;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80" name="Google Shape;180;p10"/>
          <p:cNvSpPr txBox="1"/>
          <p:nvPr/>
        </p:nvSpPr>
        <p:spPr>
          <a:xfrm>
            <a:off x="0" y="10779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1" name="Google Shape;181;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2" name="Google Shape;182;p10"/>
          <p:cNvPicPr preferRelativeResize="0"/>
          <p:nvPr/>
        </p:nvPicPr>
        <p:blipFill>
          <a:blip r:embed="rId5">
            <a:alphaModFix/>
          </a:blip>
          <a:stretch>
            <a:fillRect/>
          </a:stretch>
        </p:blipFill>
        <p:spPr>
          <a:xfrm>
            <a:off x="174625" y="3947425"/>
            <a:ext cx="3254525" cy="2449050"/>
          </a:xfrm>
          <a:prstGeom prst="rect">
            <a:avLst/>
          </a:prstGeom>
          <a:noFill/>
          <a:ln>
            <a:noFill/>
          </a:ln>
        </p:spPr>
      </p:pic>
      <p:pic>
        <p:nvPicPr>
          <p:cNvPr id="183" name="Google Shape;183;p10"/>
          <p:cNvPicPr preferRelativeResize="0"/>
          <p:nvPr/>
        </p:nvPicPr>
        <p:blipFill>
          <a:blip r:embed="rId6">
            <a:alphaModFix/>
          </a:blip>
          <a:stretch>
            <a:fillRect/>
          </a:stretch>
        </p:blipFill>
        <p:spPr>
          <a:xfrm>
            <a:off x="8074679" y="5048163"/>
            <a:ext cx="3870750" cy="1348325"/>
          </a:xfrm>
          <a:prstGeom prst="rect">
            <a:avLst/>
          </a:prstGeom>
          <a:noFill/>
          <a:ln>
            <a:noFill/>
          </a:ln>
        </p:spPr>
      </p:pic>
      <p:pic>
        <p:nvPicPr>
          <p:cNvPr id="184" name="Google Shape;184;p10"/>
          <p:cNvPicPr preferRelativeResize="0"/>
          <p:nvPr/>
        </p:nvPicPr>
        <p:blipFill>
          <a:blip r:embed="rId7">
            <a:alphaModFix/>
          </a:blip>
          <a:stretch>
            <a:fillRect/>
          </a:stretch>
        </p:blipFill>
        <p:spPr>
          <a:xfrm>
            <a:off x="371021" y="1799875"/>
            <a:ext cx="3759475" cy="1879746"/>
          </a:xfrm>
          <a:prstGeom prst="rect">
            <a:avLst/>
          </a:prstGeom>
          <a:noFill/>
          <a:ln>
            <a:noFill/>
          </a:ln>
        </p:spPr>
      </p:pic>
      <p:pic>
        <p:nvPicPr>
          <p:cNvPr id="185" name="Google Shape;185;p10"/>
          <p:cNvPicPr preferRelativeResize="0"/>
          <p:nvPr/>
        </p:nvPicPr>
        <p:blipFill>
          <a:blip r:embed="rId8">
            <a:alphaModFix/>
          </a:blip>
          <a:stretch>
            <a:fillRect/>
          </a:stretch>
        </p:blipFill>
        <p:spPr>
          <a:xfrm>
            <a:off x="9568588" y="3244724"/>
            <a:ext cx="2623411" cy="1746442"/>
          </a:xfrm>
          <a:prstGeom prst="rect">
            <a:avLst/>
          </a:prstGeom>
          <a:noFill/>
          <a:ln>
            <a:noFill/>
          </a:ln>
        </p:spPr>
      </p:pic>
      <p:pic>
        <p:nvPicPr>
          <p:cNvPr id="186" name="Google Shape;186;p10"/>
          <p:cNvPicPr preferRelativeResize="0"/>
          <p:nvPr/>
        </p:nvPicPr>
        <p:blipFill>
          <a:blip r:embed="rId9">
            <a:alphaModFix/>
          </a:blip>
          <a:stretch>
            <a:fillRect/>
          </a:stretch>
        </p:blipFill>
        <p:spPr>
          <a:xfrm>
            <a:off x="6255337" y="2773363"/>
            <a:ext cx="2764677" cy="1974099"/>
          </a:xfrm>
          <a:prstGeom prst="rect">
            <a:avLst/>
          </a:prstGeom>
          <a:noFill/>
          <a:ln>
            <a:noFill/>
          </a:ln>
        </p:spPr>
      </p:pic>
      <p:pic>
        <p:nvPicPr>
          <p:cNvPr id="187" name="Google Shape;187;p10"/>
          <p:cNvPicPr preferRelativeResize="0"/>
          <p:nvPr/>
        </p:nvPicPr>
        <p:blipFill>
          <a:blip r:embed="rId10">
            <a:alphaModFix/>
          </a:blip>
          <a:stretch>
            <a:fillRect/>
          </a:stretch>
        </p:blipFill>
        <p:spPr>
          <a:xfrm>
            <a:off x="4319825" y="4918584"/>
            <a:ext cx="3254525" cy="1669141"/>
          </a:xfrm>
          <a:prstGeom prst="rect">
            <a:avLst/>
          </a:prstGeom>
          <a:noFill/>
          <a:ln>
            <a:noFill/>
          </a:ln>
        </p:spPr>
      </p:pic>
      <p:pic>
        <p:nvPicPr>
          <p:cNvPr id="188" name="Google Shape;188;p10"/>
          <p:cNvPicPr preferRelativeResize="0"/>
          <p:nvPr/>
        </p:nvPicPr>
        <p:blipFill>
          <a:blip r:embed="rId11">
            <a:alphaModFix/>
          </a:blip>
          <a:stretch>
            <a:fillRect/>
          </a:stretch>
        </p:blipFill>
        <p:spPr>
          <a:xfrm>
            <a:off x="3909488" y="3755061"/>
            <a:ext cx="1274753" cy="1228116"/>
          </a:xfrm>
          <a:prstGeom prst="rect">
            <a:avLst/>
          </a:prstGeom>
          <a:noFill/>
          <a:ln>
            <a:noFill/>
          </a:ln>
        </p:spPr>
      </p:pic>
      <p:pic>
        <p:nvPicPr>
          <p:cNvPr id="189" name="Google Shape;189;p10"/>
          <p:cNvPicPr preferRelativeResize="0"/>
          <p:nvPr/>
        </p:nvPicPr>
        <p:blipFill>
          <a:blip r:embed="rId12">
            <a:alphaModFix/>
          </a:blip>
          <a:stretch>
            <a:fillRect/>
          </a:stretch>
        </p:blipFill>
        <p:spPr>
          <a:xfrm>
            <a:off x="9568600" y="1727625"/>
            <a:ext cx="1274750" cy="1460111"/>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EscuelaIT Duoc UC - Escuela de Informática y Telecomunicaciones Duoc UC - Duoc  UC | LinkedIn" id="194" name="Google Shape;194;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5" name="Google Shape;195;p1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EscuelaIT Duoc UC - Escuela de Informática y Telecomunicaciones Duoc UC - Duoc  UC | LinkedIn" id="200" name="Google Shape;200;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1" name="Google Shape;201;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EscuelaIT Duoc UC - Escuela de Informática y Telecomunicaciones Duoc UC - Duoc  UC | LinkedIn" id="206" name="Google Shape;206;g31685ae1d5e_0_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7" name="Google Shape;207;g31685ae1d5e_0_2"/>
          <p:cNvSpPr txBox="1"/>
          <p:nvPr/>
        </p:nvSpPr>
        <p:spPr>
          <a:xfrm>
            <a:off x="1" y="1630448"/>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Espacio para comentarios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a:t>
            </a:r>
            <a:r>
              <a:rPr lang="es-CL" sz="1800">
                <a:solidFill>
                  <a:srgbClr val="757070"/>
                </a:solidFill>
                <a:latin typeface="Calibri"/>
                <a:ea typeface="Calibri"/>
                <a:cs typeface="Calibri"/>
                <a:sym typeface="Calibri"/>
              </a:rPr>
              <a:t> </a:t>
            </a:r>
            <a:r>
              <a:rPr lang="es-CL" sz="1800">
                <a:solidFill>
                  <a:srgbClr val="757070"/>
                </a:solidFill>
                <a:latin typeface="Calibri"/>
                <a:ea typeface="Calibri"/>
                <a:cs typeface="Calibri"/>
                <a:sym typeface="Calibri"/>
              </a:rPr>
              <a:t>de gestión de reemplazo para profesores de Duoc </a:t>
            </a:r>
            <a:r>
              <a:rPr b="0" i="0" lang="es-CL" sz="1800" u="none" cap="none" strike="noStrike">
                <a:solidFill>
                  <a:srgbClr val="757070"/>
                </a:solidFill>
                <a:latin typeface="Calibri"/>
                <a:ea typeface="Calibri"/>
                <a:cs typeface="Calibri"/>
                <a:sym typeface="Calibri"/>
              </a:rPr>
              <a:t>”</a:t>
            </a:r>
            <a:endParaRPr/>
          </a:p>
        </p:txBody>
      </p:sp>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94" name="Google Shape;94;p2"/>
          <p:cNvSpPr/>
          <p:nvPr/>
        </p:nvSpPr>
        <p:spPr>
          <a:xfrm>
            <a:off x="4280001" y="2072094"/>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txBox="1"/>
          <p:nvPr/>
        </p:nvSpPr>
        <p:spPr>
          <a:xfrm>
            <a:off x="5942654" y="2072094"/>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Felipe Escalona</a:t>
            </a:r>
            <a:endParaRPr b="0" i="0" sz="2600" u="none" cap="none" strike="noStrike">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6" name="Google Shape;96;p2"/>
          <p:cNvSpPr/>
          <p:nvPr/>
        </p:nvSpPr>
        <p:spPr>
          <a:xfrm>
            <a:off x="4415955" y="2208048"/>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280001" y="3567596"/>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5942654" y="3567596"/>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Patricio Agurto</a:t>
            </a:r>
            <a:endParaRPr b="0" i="0" sz="2600" u="none" cap="none" strike="noStrike">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9" name="Google Shape;99;p2"/>
          <p:cNvSpPr/>
          <p:nvPr/>
        </p:nvSpPr>
        <p:spPr>
          <a:xfrm>
            <a:off x="4415955" y="3703551"/>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EscuelaIT Duoc UC - Escuela de Informática y Telecomunicaciones Duoc UC - Duoc  UC | LinkedIn" id="104" name="Google Shape;104;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5" name="Google Shape;105;p3"/>
          <p:cNvSpPr txBox="1"/>
          <p:nvPr/>
        </p:nvSpPr>
        <p:spPr>
          <a:xfrm>
            <a:off x="136188" y="368928"/>
            <a:ext cx="12192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 </a:t>
            </a:r>
            <a:endParaRPr sz="1800">
              <a:solidFill>
                <a:srgbClr val="757070"/>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106" name="Google Shape;106;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7" name="Google Shape;107;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8" name="Google Shape;108;p3"/>
          <p:cNvSpPr/>
          <p:nvPr/>
        </p:nvSpPr>
        <p:spPr>
          <a:xfrm>
            <a:off x="714900" y="2169776"/>
            <a:ext cx="4348800" cy="45807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El departamento de Inglés de Duoc  tiene un problema de gestión de reemplazos con los profesores cuando estos presentan licencias médicas ya que  necesitan cubrir las asignaturas correspondiente. Debido a esto nace el problema; ya que los horarios de los distintos profesores son impresos y son buscados uno a uno en búsqueda de la disponibilidad horaria entre todos los profesores.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09" name="Google Shape;109;p3"/>
          <p:cNvSpPr/>
          <p:nvPr/>
        </p:nvSpPr>
        <p:spPr>
          <a:xfrm>
            <a:off x="6709700" y="2177325"/>
            <a:ext cx="5203800" cy="44730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Se presentó la solución ante el coordinador y jefe de la unidad del departamento de Inglés de la creación de una plataforma web con la creación de perfiles de los profesores, los cuales </a:t>
            </a:r>
            <a:r>
              <a:rPr lang="es-CL" sz="1800">
                <a:solidFill>
                  <a:schemeClr val="dk1"/>
                </a:solidFill>
                <a:latin typeface="Calibri"/>
                <a:ea typeface="Calibri"/>
                <a:cs typeface="Calibri"/>
                <a:sym typeface="Calibri"/>
              </a:rPr>
              <a:t>constaran</a:t>
            </a:r>
            <a:r>
              <a:rPr lang="es-CL" sz="1800">
                <a:solidFill>
                  <a:schemeClr val="dk1"/>
                </a:solidFill>
                <a:latin typeface="Calibri"/>
                <a:ea typeface="Calibri"/>
                <a:cs typeface="Calibri"/>
                <a:sym typeface="Calibri"/>
              </a:rPr>
              <a:t> de sus horarios. Cuando se requiera se asociará una licencia para habilitar el reemplazo del profesor, se automatizará la suplencia de los profesores, posteriormente estos quedarán registrados en formato de tablas. También se desarrollará la exportación de reportes en fechas </a:t>
            </a:r>
            <a:r>
              <a:rPr lang="es-CL" sz="1800">
                <a:solidFill>
                  <a:schemeClr val="dk1"/>
                </a:solidFill>
                <a:latin typeface="Calibri"/>
                <a:ea typeface="Calibri"/>
                <a:cs typeface="Calibri"/>
                <a:sym typeface="Calibri"/>
              </a:rPr>
              <a:t>específicas para ser presentadas en el departamento DARA </a:t>
            </a:r>
            <a:r>
              <a:rPr lang="es-CL" sz="1800">
                <a:solidFill>
                  <a:schemeClr val="dk1"/>
                </a:solidFill>
                <a:latin typeface="Calibri"/>
                <a:ea typeface="Calibri"/>
                <a:cs typeface="Calibri"/>
                <a:sym typeface="Calibri"/>
              </a:rPr>
              <a:t> a modo de resumen de las horas de reemplazo por los distintos profesores.</a:t>
            </a:r>
            <a:endParaRPr sz="1800">
              <a:solidFill>
                <a:schemeClr val="dk1"/>
              </a:solidFill>
              <a:latin typeface="Calibri"/>
              <a:ea typeface="Calibri"/>
              <a:cs typeface="Calibri"/>
              <a:sym typeface="Calibri"/>
            </a:endParaRPr>
          </a:p>
        </p:txBody>
      </p:sp>
      <p:sp>
        <p:nvSpPr>
          <p:cNvPr id="110" name="Google Shape;110;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EscuelaIT Duoc UC - Escuela de Informática y Telecomunicaciones Duoc UC - Duoc  UC | LinkedIn" id="115" name="Google Shape;115;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6" name="Google Shape;116;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17" name="Google Shape;117;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8" name="Google Shape;118;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9" name="Google Shape;119;p4"/>
          <p:cNvSpPr txBox="1"/>
          <p:nvPr/>
        </p:nvSpPr>
        <p:spPr>
          <a:xfrm>
            <a:off x="1" y="363289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0" name="Google Shape;120;p4"/>
          <p:cNvSpPr/>
          <p:nvPr/>
        </p:nvSpPr>
        <p:spPr>
          <a:xfrm>
            <a:off x="614525" y="2040575"/>
            <a:ext cx="10962900" cy="1504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Desarrollar una solución tecnológica integral que facilite la gestión de reemplazos de docentes y el control de horas trabajadas para asegurar una administración eficiente y precisa en el Programa de Inglés de Duoc UC, mejorando la calidad educativa y la precisión en el proceso de pago.</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p:nvPr/>
        </p:nvSpPr>
        <p:spPr>
          <a:xfrm>
            <a:off x="614525" y="4367225"/>
            <a:ext cx="10962900" cy="2221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Para poder dar solución a la gestión de reemplazos de profesores se realizará una aplicación web que contenga:</a:t>
            </a:r>
            <a:endParaRPr sz="1800">
              <a:solidFill>
                <a:schemeClr val="dk1"/>
              </a:solidFill>
              <a:latin typeface="Calibri"/>
              <a:ea typeface="Calibri"/>
              <a:cs typeface="Calibri"/>
              <a:sym typeface="Calibri"/>
            </a:endParaRPr>
          </a:p>
          <a:p>
            <a:pPr indent="-342900" lvl="0" marL="4572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destinado a los docentes para </a:t>
            </a:r>
            <a:r>
              <a:rPr lang="es-CL" sz="1800">
                <a:solidFill>
                  <a:schemeClr val="dk1"/>
                </a:solidFill>
                <a:latin typeface="Calibri"/>
                <a:ea typeface="Calibri"/>
                <a:cs typeface="Calibri"/>
                <a:sym typeface="Calibri"/>
              </a:rPr>
              <a:t> poder agregar sus jornadas y/o licencias para posteriormente</a:t>
            </a:r>
            <a:r>
              <a:rPr lang="es-CL" sz="1800">
                <a:solidFill>
                  <a:schemeClr val="dk1"/>
                </a:solidFill>
                <a:latin typeface="Calibri"/>
                <a:ea typeface="Calibri"/>
                <a:cs typeface="Calibri"/>
                <a:sym typeface="Calibri"/>
              </a:rPr>
              <a:t> asignarlos a la clase que necesitan ser reemplazadas</a:t>
            </a:r>
            <a:r>
              <a:rPr lang="es-CL" sz="1800">
                <a:solidFill>
                  <a:schemeClr val="dk1"/>
                </a:solidFill>
                <a:latin typeface="Calibri"/>
                <a:ea typeface="Calibri"/>
                <a:cs typeface="Calibri"/>
                <a:sym typeface="Calibri"/>
              </a:rPr>
              <a:t> o recuper</a:t>
            </a:r>
            <a:r>
              <a:rPr lang="es-CL" sz="1800">
                <a:solidFill>
                  <a:schemeClr val="dk1"/>
                </a:solidFill>
                <a:latin typeface="Calibri"/>
                <a:ea typeface="Calibri"/>
                <a:cs typeface="Calibri"/>
                <a:sym typeface="Calibri"/>
              </a:rPr>
              <a:t>adas.</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a:t>
            </a:r>
            <a:r>
              <a:rPr lang="es-CL" sz="1800">
                <a:solidFill>
                  <a:schemeClr val="dk1"/>
                </a:solidFill>
                <a:latin typeface="Calibri"/>
                <a:ea typeface="Calibri"/>
                <a:cs typeface="Calibri"/>
                <a:sym typeface="Calibri"/>
              </a:rPr>
              <a:t>destinado a la gestión de reemplazos</a:t>
            </a:r>
            <a:r>
              <a:rPr lang="es-CL"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Módulo destinado a la recuperación de clases debido a causas excepcionales.</a:t>
            </a:r>
            <a:endParaRPr sz="1800">
              <a:solidFill>
                <a:schemeClr val="dk1"/>
              </a:solidFill>
              <a:latin typeface="Calibri"/>
              <a:ea typeface="Calibri"/>
              <a:cs typeface="Calibri"/>
              <a:sym typeface="Calibri"/>
            </a:endParaRPr>
          </a:p>
          <a:p>
            <a:pPr indent="-342900" lvl="0" marL="914400" marR="0" rtl="0" algn="ctr">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 Módulo designado a la realización de reportes de acuerdo a los reemplazos realizados por los docentes.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scuelaIT Duoc UC - Escuela de Informática y Telecomunicaciones Duoc UC - Duoc  UC | LinkedIn" id="126" name="Google Shape;126;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7" name="Google Shape;127;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28" name="Google Shape;128;p5"/>
          <p:cNvSpPr txBox="1"/>
          <p:nvPr/>
        </p:nvSpPr>
        <p:spPr>
          <a:xfrm>
            <a:off x="-81075" y="1169093"/>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29" name="Google Shape;129;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0" name="Google Shape;130;p5"/>
          <p:cNvSpPr txBox="1"/>
          <p:nvPr/>
        </p:nvSpPr>
        <p:spPr>
          <a:xfrm>
            <a:off x="204475" y="1815600"/>
            <a:ext cx="11345400" cy="47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L" sz="1600">
                <a:solidFill>
                  <a:schemeClr val="dk1"/>
                </a:solidFill>
              </a:rPr>
              <a:t>Alcances: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s-CL" sz="1600">
                <a:solidFill>
                  <a:schemeClr val="dk1"/>
                </a:solidFill>
              </a:rPr>
              <a:t>Gestión de Jornadas y Licencias Docentes:</a:t>
            </a:r>
            <a:r>
              <a:rPr lang="es-CL" sz="1600">
                <a:solidFill>
                  <a:schemeClr val="dk1"/>
                </a:solidFill>
              </a:rPr>
              <a:t> Registro de ausencias y licencias para asignar reemplazos o gestionar recuperación de clases.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Gestión de Reemplazos:</a:t>
            </a:r>
            <a:r>
              <a:rPr lang="es-CL" sz="1600">
                <a:solidFill>
                  <a:schemeClr val="dk1"/>
                </a:solidFill>
              </a:rPr>
              <a:t> Asignación de docentes sustitutos para mantener la continuidad de las clases.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Recuperación de Clases:</a:t>
            </a:r>
            <a:r>
              <a:rPr lang="es-CL" sz="1600">
                <a:solidFill>
                  <a:schemeClr val="dk1"/>
                </a:solidFill>
              </a:rPr>
              <a:t> Programación y asignación de clases de recuperación por causas excepcionales.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Generación de Reportes:</a:t>
            </a:r>
            <a:r>
              <a:rPr lang="es-CL" sz="1600">
                <a:solidFill>
                  <a:schemeClr val="dk1"/>
                </a:solidFill>
              </a:rPr>
              <a:t> Reportes sobre ausencias, reemplazos y clases recuperadas para un seguimiento eficiente.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1600">
                <a:solidFill>
                  <a:schemeClr val="dk1"/>
                </a:solidFill>
              </a:rPr>
              <a:t>Limitaciones: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s-CL" sz="1600">
                <a:solidFill>
                  <a:schemeClr val="dk1"/>
                </a:solidFill>
              </a:rPr>
              <a:t>Falta de Pruebas Exhaustivas:</a:t>
            </a:r>
            <a:r>
              <a:rPr lang="es-CL" sz="1600">
                <a:solidFill>
                  <a:schemeClr val="dk1"/>
                </a:solidFill>
              </a:rPr>
              <a:t> No se </a:t>
            </a:r>
            <a:r>
              <a:rPr lang="es-CL" sz="1600">
                <a:solidFill>
                  <a:schemeClr val="dk1"/>
                </a:solidFill>
              </a:rPr>
              <a:t>realizarán</a:t>
            </a:r>
            <a:r>
              <a:rPr lang="es-CL" sz="1600">
                <a:solidFill>
                  <a:schemeClr val="dk1"/>
                </a:solidFill>
              </a:rPr>
              <a:t> pruebas completas del sistema por el tiempo.</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Escalabilidad Limitada:</a:t>
            </a:r>
            <a:r>
              <a:rPr lang="es-CL" sz="1600">
                <a:solidFill>
                  <a:schemeClr val="dk1"/>
                </a:solidFill>
              </a:rPr>
              <a:t> No se ha probado en entornos educativos de gran escala.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s-CL" sz="1600">
                <a:solidFill>
                  <a:schemeClr val="dk1"/>
                </a:solidFill>
              </a:rPr>
              <a:t>Mantención de la plataforma</a:t>
            </a:r>
            <a:endParaRPr b="1" sz="16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a:p>
            <a:pPr indent="0" lvl="0" marL="182880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EscuelaIT Duoc UC - Escuela de Informática y Telecomunicaciones Duoc UC - Duoc  UC | LinkedIn" id="135" name="Google Shape;13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6" name="Google Shape;13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37" name="Google Shape;137;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8" name="Google Shape;13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9" name="Google Shape;139;p6"/>
          <p:cNvSpPr txBox="1"/>
          <p:nvPr/>
        </p:nvSpPr>
        <p:spPr>
          <a:xfrm>
            <a:off x="892300" y="2327200"/>
            <a:ext cx="9570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La metodología a utilizar en este proyecto es la Metodología en Cascada, que es un enfoque de desarrollo de software lineal y secuencial, donde el proyecto se divide en fases bien definidas, y cada fase debe completarse antes de pasar a la siguiente. El proceso fluye en una sola dirección, similar a una cascada, desde la fase de requisitos hasta la entrega del producto.</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EscuelaIT Duoc UC - Escuela de Informática y Telecomunicaciones Duoc UC - Duoc  UC | LinkedIn" id="144" name="Google Shape;14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5" name="Google Shape;145;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46" name="Google Shape;146;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47" name="Google Shape;14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8" name="Google Shape;148;p7"/>
          <p:cNvPicPr preferRelativeResize="0"/>
          <p:nvPr/>
        </p:nvPicPr>
        <p:blipFill>
          <a:blip r:embed="rId4">
            <a:alphaModFix/>
          </a:blip>
          <a:stretch>
            <a:fillRect/>
          </a:stretch>
        </p:blipFill>
        <p:spPr>
          <a:xfrm>
            <a:off x="3536025" y="2285075"/>
            <a:ext cx="4676775" cy="4397524"/>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EscuelaIT Duoc UC - Escuela de Informática y Telecomunicaciones Duoc UC - Duoc  UC | LinkedIn" id="153" name="Google Shape;153;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4" name="Google Shape;154;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Desarrollo plataforma de gestión de reemplazo para profesores de Duoc</a:t>
            </a:r>
            <a:r>
              <a:rPr lang="es-CL" sz="1800">
                <a:solidFill>
                  <a:srgbClr val="757070"/>
                </a:solidFill>
                <a:latin typeface="Calibri"/>
                <a:ea typeface="Calibri"/>
                <a:cs typeface="Calibri"/>
                <a:sym typeface="Calibri"/>
              </a:rPr>
              <a:t>”</a:t>
            </a:r>
            <a:endParaRPr/>
          </a:p>
        </p:txBody>
      </p:sp>
      <p:sp>
        <p:nvSpPr>
          <p:cNvPr id="155" name="Google Shape;155;p8"/>
          <p:cNvSpPr txBox="1"/>
          <p:nvPr/>
        </p:nvSpPr>
        <p:spPr>
          <a:xfrm>
            <a:off x="-75350" y="881905"/>
            <a:ext cx="12192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Development View</a:t>
            </a:r>
            <a:endParaRPr/>
          </a:p>
        </p:txBody>
      </p:sp>
      <p:cxnSp>
        <p:nvCxnSpPr>
          <p:cNvPr id="156" name="Google Shape;156;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7" name="Google Shape;157;p8"/>
          <p:cNvPicPr preferRelativeResize="0"/>
          <p:nvPr/>
        </p:nvPicPr>
        <p:blipFill>
          <a:blip r:embed="rId4">
            <a:alphaModFix/>
          </a:blip>
          <a:stretch>
            <a:fillRect/>
          </a:stretch>
        </p:blipFill>
        <p:spPr>
          <a:xfrm>
            <a:off x="656525" y="1897705"/>
            <a:ext cx="10728254" cy="465549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165039ddff_0_9"/>
          <p:cNvPicPr preferRelativeResize="0"/>
          <p:nvPr/>
        </p:nvPicPr>
        <p:blipFill>
          <a:blip r:embed="rId3">
            <a:alphaModFix/>
          </a:blip>
          <a:stretch>
            <a:fillRect/>
          </a:stretch>
        </p:blipFill>
        <p:spPr>
          <a:xfrm>
            <a:off x="5043275" y="-75400"/>
            <a:ext cx="6746475" cy="6858000"/>
          </a:xfrm>
          <a:prstGeom prst="rect">
            <a:avLst/>
          </a:prstGeom>
          <a:noFill/>
          <a:ln>
            <a:noFill/>
          </a:ln>
        </p:spPr>
      </p:pic>
      <p:sp>
        <p:nvSpPr>
          <p:cNvPr id="163" name="Google Shape;163;g3165039ddff_0_9"/>
          <p:cNvSpPr txBox="1"/>
          <p:nvPr/>
        </p:nvSpPr>
        <p:spPr>
          <a:xfrm>
            <a:off x="711425" y="578775"/>
            <a:ext cx="868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Vista de componentes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