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pt" ContentType="application/vnd.ms-powerpoi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458" r:id="rId2"/>
    <p:sldId id="460" r:id="rId3"/>
    <p:sldId id="459" r:id="rId4"/>
    <p:sldId id="461" r:id="rId5"/>
    <p:sldId id="462" r:id="rId6"/>
    <p:sldId id="464" r:id="rId7"/>
    <p:sldId id="463" r:id="rId8"/>
    <p:sldId id="4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900"/>
    <a:srgbClr val="FFFFFF"/>
    <a:srgbClr val="19C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4" autoAdjust="0"/>
    <p:restoredTop sz="90409" autoAdjust="0"/>
  </p:normalViewPr>
  <p:slideViewPr>
    <p:cSldViewPr>
      <p:cViewPr varScale="1">
        <p:scale>
          <a:sx n="110" d="100"/>
          <a:sy n="110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80" d="100"/>
          <a:sy n="80" d="100"/>
        </p:scale>
        <p:origin x="-2460" y="-14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43328"/>
            <a:ext cx="5867399" cy="400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8" tIns="46639" rIns="93278" bIns="46639" numCol="1" anchor="t" anchorCtr="0" compatLnSpc="1">
            <a:prstTxWarp prst="textNoShape">
              <a:avLst/>
            </a:prstTxWarp>
          </a:bodyPr>
          <a:lstStyle>
            <a:lvl1pPr>
              <a:defRPr sz="900" i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Sitecore is a trademark of Sitecore A/S. All other brand and product names are the property of their respective holders. Copyright © 2001-2010 Sitecore A/S. All Rights Reserved.</a:t>
            </a:r>
            <a:endParaRPr lang="en-GB" dirty="0"/>
          </a:p>
        </p:txBody>
      </p:sp>
      <p:sp>
        <p:nvSpPr>
          <p:cNvPr id="16" name="Rectangle 6"/>
          <p:cNvSpPr txBox="1">
            <a:spLocks noChangeArrowheads="1"/>
          </p:cNvSpPr>
          <p:nvPr/>
        </p:nvSpPr>
        <p:spPr bwMode="auto">
          <a:xfrm>
            <a:off x="5410201" y="0"/>
            <a:ext cx="1447800" cy="22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8" tIns="46639" rIns="93278" bIns="46639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 marL="0" marR="0" lvl="0" indent="0" algn="r" defTabSz="8823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SPD 310 version 100421</a:t>
            </a:r>
            <a:endParaRPr kumimoji="0" lang="en-GB" sz="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5000" y="8763000"/>
            <a:ext cx="1143000" cy="381000"/>
          </a:xfrm>
          <a:prstGeom prst="rect">
            <a:avLst/>
          </a:prstGeom>
        </p:spPr>
        <p:txBody>
          <a:bodyPr vert="horz" lIns="88240" tIns="44120" rIns="88240" bIns="44120" rtlCol="0" anchor="b"/>
          <a:lstStyle>
            <a:lvl1pPr algn="r">
              <a:defRPr lang="en-US" sz="1000" i="1" kern="120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Page </a:t>
            </a:r>
            <a:fld id="{13B75DAC-99D2-4996-9292-33AC12319F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54013" y="457200"/>
            <a:ext cx="6149975" cy="4613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52400" y="5181600"/>
            <a:ext cx="6553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78" tIns="46639" rIns="93278" bIns="466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666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-2003_Presentation1.ppt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se" hidden="1"/>
          <p:cNvGraphicFramePr>
            <a:graphicFrameLocks/>
          </p:cNvGraphicFramePr>
          <p:nvPr/>
        </p:nvGraphicFramePr>
        <p:xfrm>
          <a:off x="1524000" y="1397001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r:id="rId3" imgW="0" imgH="0" progId="PowerPoint.Show.8">
                  <p:embed/>
                </p:oleObj>
              </mc:Choice>
              <mc:Fallback>
                <p:oleObj r:id="rId3" imgW="0" imgH="0" progId="PowerPoint.Show.8">
                  <p:embed/>
                  <p:pic>
                    <p:nvPicPr>
                      <p:cNvPr id="0" name="AutoShape 39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1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4" descr="logo-jpg-84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651" y="171450"/>
            <a:ext cx="1295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114306" y="160338"/>
            <a:ext cx="2395505" cy="2484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GB" sz="1000" dirty="0">
                <a:solidFill>
                  <a:srgbClr val="EE3124"/>
                </a:solidFill>
              </a:rPr>
              <a:t>Sitecore.</a:t>
            </a:r>
            <a:r>
              <a:rPr lang="en-GB" sz="1000" dirty="0"/>
              <a:t> </a:t>
            </a:r>
            <a:r>
              <a:rPr lang="en-GB" sz="1000" dirty="0">
                <a:solidFill>
                  <a:schemeClr val="hlink"/>
                </a:solidFill>
              </a:rPr>
              <a:t>Compelling Web Experiences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42989" y="2130434"/>
            <a:ext cx="7415212" cy="1154113"/>
          </a:xfrm>
          <a:prstGeom prst="rect">
            <a:avLst/>
          </a:prstGeom>
        </p:spPr>
        <p:txBody>
          <a:bodyPr/>
          <a:lstStyle>
            <a:lvl1pPr>
              <a:defRPr sz="3600" b="1" spc="-15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955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42989" y="3500439"/>
            <a:ext cx="6729412" cy="2138362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8" name="Rectangle 28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EE3124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>
              <a:tabLst>
                <a:tab pos="4483100" algn="ctr"/>
                <a:tab pos="8915400" algn="r"/>
              </a:tabLst>
              <a:defRPr/>
            </a:pPr>
            <a:r>
              <a:rPr lang="en-GB" sz="900" dirty="0" smtClean="0">
                <a:solidFill>
                  <a:schemeClr val="bg1"/>
                </a:solidFill>
              </a:rPr>
              <a:t>	www.sitecore.net 	Page </a:t>
            </a:r>
            <a:fld id="{DA6BCEBE-2F85-452F-9415-FE2F1DE99821}" type="slidenum">
              <a:rPr lang="en-GB" sz="900" smtClean="0">
                <a:solidFill>
                  <a:schemeClr val="bg1"/>
                </a:solidFill>
              </a:rPr>
              <a:pPr marL="0" indent="0">
                <a:tabLst>
                  <a:tab pos="4483100" algn="ctr"/>
                  <a:tab pos="8915400" algn="r"/>
                </a:tabLst>
                <a:defRPr/>
              </a:pPr>
              <a:t>‹#›</a:t>
            </a:fld>
            <a:r>
              <a:rPr lang="en-GB" sz="900" dirty="0" smtClean="0">
                <a:solidFill>
                  <a:schemeClr val="bg1"/>
                </a:solidFill>
              </a:rPr>
              <a:t>		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73059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 bwMode="auto">
          <a:xfrm rot="10800000">
            <a:off x="-500099" y="1142984"/>
            <a:ext cx="10001320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 userDrawn="1"/>
        </p:nvCxnSpPr>
        <p:spPr bwMode="auto">
          <a:xfrm rot="5400000">
            <a:off x="-4000560" y="2786058"/>
            <a:ext cx="8858312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 rot="5400000">
            <a:off x="4286249" y="2643182"/>
            <a:ext cx="8858312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 rot="5400000">
            <a:off x="4572001" y="2714620"/>
            <a:ext cx="8858312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 userDrawn="1"/>
        </p:nvCxnSpPr>
        <p:spPr bwMode="auto">
          <a:xfrm rot="5400000">
            <a:off x="-4286312" y="2857496"/>
            <a:ext cx="8858312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 userDrawn="1"/>
        </p:nvCxnSpPr>
        <p:spPr bwMode="auto">
          <a:xfrm rot="10800000">
            <a:off x="-428660" y="357165"/>
            <a:ext cx="10001320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 userDrawn="1"/>
        </p:nvCxnSpPr>
        <p:spPr bwMode="auto">
          <a:xfrm rot="5400000">
            <a:off x="-3714808" y="2928934"/>
            <a:ext cx="8858312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 userDrawn="1"/>
        </p:nvCxnSpPr>
        <p:spPr bwMode="auto">
          <a:xfrm rot="10800000">
            <a:off x="-285782" y="1071546"/>
            <a:ext cx="10001320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 userDrawn="1"/>
        </p:nvCxnSpPr>
        <p:spPr bwMode="auto">
          <a:xfrm rot="10800000">
            <a:off x="-357219" y="714356"/>
            <a:ext cx="10001320" cy="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4" y="765184"/>
            <a:ext cx="1979613" cy="51847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9" y="765184"/>
            <a:ext cx="5789612" cy="5184775"/>
          </a:xfrm>
        </p:spPr>
        <p:txBody>
          <a:bodyPr vert="eaVert"/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9"/>
            <a:ext cx="2133600" cy="365125"/>
          </a:xfrm>
          <a:prstGeom prst="rect">
            <a:avLst/>
          </a:prstGeom>
        </p:spPr>
        <p:txBody>
          <a:bodyPr/>
          <a:lstStyle/>
          <a:p>
            <a:fld id="{7D53801D-3A32-4B25-9C30-451F2E52DD7F}" type="datetimeFigureOut">
              <a:rPr lang="en-US" smtClean="0"/>
              <a:pPr/>
              <a:t>7/18/2012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9"/>
            <a:ext cx="2133600" cy="365125"/>
          </a:xfrm>
          <a:prstGeom prst="rect">
            <a:avLst/>
          </a:prstGeom>
        </p:spPr>
        <p:txBody>
          <a:bodyPr/>
          <a:lstStyle/>
          <a:p>
            <a:fld id="{27F8478F-1C70-4102-9C08-B8B32633E4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9"/>
            <a:ext cx="2133600" cy="365125"/>
          </a:xfrm>
          <a:prstGeom prst="rect">
            <a:avLst/>
          </a:prstGeom>
        </p:spPr>
        <p:txBody>
          <a:bodyPr/>
          <a:lstStyle/>
          <a:p>
            <a:fld id="{7D53801D-3A32-4B25-9C30-451F2E52DD7F}" type="datetimeFigureOut">
              <a:rPr lang="en-US" smtClean="0"/>
              <a:pPr/>
              <a:t>7/18/2012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9"/>
            <a:ext cx="2133600" cy="365125"/>
          </a:xfrm>
          <a:prstGeom prst="rect">
            <a:avLst/>
          </a:prstGeom>
        </p:spPr>
        <p:txBody>
          <a:bodyPr/>
          <a:lstStyle/>
          <a:p>
            <a:fld id="{27F8478F-1C70-4102-9C08-B8B32633E4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07154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714488"/>
            <a:ext cx="4040188" cy="4411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07154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714488"/>
            <a:ext cx="4041775" cy="4411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42845" y="357166"/>
            <a:ext cx="854395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9" y="1412876"/>
            <a:ext cx="3884612" cy="4537075"/>
          </a:xfrm>
        </p:spPr>
        <p:txBody>
          <a:bodyPr/>
          <a:lstStyle>
            <a:lvl1pPr>
              <a:defRPr sz="2400"/>
            </a:lvl1pPr>
            <a:lvl2pPr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4" y="1412876"/>
            <a:ext cx="3884613" cy="4537075"/>
          </a:xfrm>
        </p:spPr>
        <p:txBody>
          <a:bodyPr/>
          <a:lstStyle>
            <a:lvl1pPr>
              <a:defRPr sz="2400"/>
            </a:lvl1pPr>
            <a:lvl2pPr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00" y="1142990"/>
            <a:ext cx="8286808" cy="4857783"/>
          </a:xfrm>
        </p:spPr>
        <p:txBody>
          <a:bodyPr/>
          <a:lstStyle>
            <a:lvl1pPr>
              <a:buFont typeface="Wingdings" pitchFamily="2" charset="2"/>
              <a:buChar char="§"/>
              <a:defRPr sz="2400" kern="700" spc="0" baseline="0">
                <a:latin typeface="Candara" pitchFamily="34" charset="0"/>
                <a:cs typeface="Arial" pitchFamily="34" charset="0"/>
              </a:defRPr>
            </a:lvl1pPr>
            <a:lvl2pPr>
              <a:buClr>
                <a:srgbClr val="000000"/>
              </a:buClr>
              <a:buFont typeface="Wingdings" pitchFamily="2" charset="2"/>
              <a:buChar char="§"/>
              <a:defRPr sz="2000" b="1" kern="700" spc="0" baseline="0">
                <a:latin typeface="Candara" pitchFamily="34" charset="0"/>
                <a:cs typeface="Arial" pitchFamily="34" charset="0"/>
              </a:defRPr>
            </a:lvl2pPr>
            <a:lvl3pPr>
              <a:buFont typeface="Wingdings" pitchFamily="2" charset="2"/>
              <a:buChar char="§"/>
              <a:defRPr sz="2000" b="1" kern="700" spc="0" baseline="0">
                <a:latin typeface="Candara" pitchFamily="34" charset="0"/>
                <a:cs typeface="Arial" pitchFamily="34" charset="0"/>
              </a:defRPr>
            </a:lvl3pPr>
            <a:lvl4pPr>
              <a:buFont typeface="Wingdings" pitchFamily="2" charset="2"/>
              <a:buChar char="§"/>
              <a:defRPr sz="2000" b="1" kern="700" spc="0" baseline="0">
                <a:latin typeface="Candara" pitchFamily="34" charset="0"/>
                <a:cs typeface="Arial" pitchFamily="34" charset="0"/>
              </a:defRPr>
            </a:lvl4pPr>
            <a:lvl5pPr>
              <a:buFont typeface="Wingdings" pitchFamily="2" charset="2"/>
              <a:buChar char="§"/>
              <a:defRPr sz="2000" b="1" kern="700" spc="0" baseline="0">
                <a:latin typeface="Candara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142845" y="357166"/>
            <a:ext cx="854395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1" y="1142985"/>
            <a:ext cx="4143404" cy="5214974"/>
          </a:xfrm>
        </p:spPr>
        <p:txBody>
          <a:bodyPr/>
          <a:lstStyle>
            <a:lvl1pPr>
              <a:buFont typeface="Wingdings" pitchFamily="2" charset="2"/>
              <a:buChar char="§"/>
              <a:defRPr sz="2400" kern="700" spc="0" baseline="0">
                <a:latin typeface="Candara" pitchFamily="34" charset="0"/>
                <a:cs typeface="Arial" pitchFamily="34" charset="0"/>
              </a:defRPr>
            </a:lvl1pPr>
            <a:lvl2pPr>
              <a:buFont typeface="Wingdings" pitchFamily="2" charset="2"/>
              <a:buChar char="§"/>
              <a:defRPr sz="2000" b="1" kern="700" spc="0" baseline="0">
                <a:latin typeface="Candara" pitchFamily="34" charset="0"/>
                <a:cs typeface="Arial" pitchFamily="34" charset="0"/>
              </a:defRPr>
            </a:lvl2pPr>
            <a:lvl3pPr>
              <a:buFont typeface="Wingdings" pitchFamily="2" charset="2"/>
              <a:buChar char="§"/>
              <a:defRPr sz="2000" b="1" kern="700" spc="0" baseline="0">
                <a:latin typeface="Candara" pitchFamily="34" charset="0"/>
                <a:cs typeface="Arial" pitchFamily="34" charset="0"/>
              </a:defRPr>
            </a:lvl3pPr>
            <a:lvl4pPr>
              <a:buFont typeface="Wingdings" pitchFamily="2" charset="2"/>
              <a:buChar char="§"/>
              <a:defRPr sz="2000" b="1" kern="700" spc="0" baseline="0">
                <a:latin typeface="Candara" pitchFamily="34" charset="0"/>
                <a:cs typeface="Arial" pitchFamily="34" charset="0"/>
              </a:defRPr>
            </a:lvl4pPr>
            <a:lvl5pPr>
              <a:buFont typeface="Wingdings" pitchFamily="2" charset="2"/>
              <a:buChar char="§"/>
              <a:defRPr sz="2000" b="1" kern="700" spc="0" baseline="0">
                <a:latin typeface="Candara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643310" y="357166"/>
            <a:ext cx="5043495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latin typeface="Candar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2"/>
            <a:ext cx="7772400" cy="1500187"/>
          </a:xfrm>
        </p:spPr>
        <p:txBody>
          <a:bodyPr anchor="b"/>
          <a:lstStyle>
            <a:lvl1pPr marL="0" indent="0">
              <a:buNone/>
              <a:defRPr sz="3200" b="1">
                <a:latin typeface="Candara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9" y="1412876"/>
            <a:ext cx="3884612" cy="4537075"/>
          </a:xfrm>
        </p:spPr>
        <p:txBody>
          <a:bodyPr/>
          <a:lstStyle>
            <a:lvl1pPr>
              <a:defRPr sz="2400"/>
            </a:lvl1pPr>
            <a:lvl2pPr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4" y="1412876"/>
            <a:ext cx="3884613" cy="4537075"/>
          </a:xfrm>
        </p:spPr>
        <p:txBody>
          <a:bodyPr/>
          <a:lstStyle>
            <a:lvl1pPr>
              <a:defRPr sz="2400"/>
            </a:lvl1pPr>
            <a:lvl2pPr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2845" y="357166"/>
            <a:ext cx="854395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8" y="1412876"/>
            <a:ext cx="2694719" cy="4537075"/>
          </a:xfrm>
        </p:spPr>
        <p:txBody>
          <a:bodyPr/>
          <a:lstStyle>
            <a:lvl1pPr>
              <a:defRPr sz="2400"/>
            </a:lvl1pPr>
            <a:lvl2pPr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2845" y="357166"/>
            <a:ext cx="854395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0"/>
          </p:nvPr>
        </p:nvSpPr>
        <p:spPr>
          <a:xfrm>
            <a:off x="3231298" y="1406528"/>
            <a:ext cx="2694719" cy="4537075"/>
          </a:xfrm>
        </p:spPr>
        <p:txBody>
          <a:bodyPr/>
          <a:lstStyle>
            <a:lvl1pPr>
              <a:defRPr sz="2400"/>
            </a:lvl1pPr>
            <a:lvl2pPr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6291021" y="1409703"/>
            <a:ext cx="2694719" cy="4537075"/>
          </a:xfrm>
        </p:spPr>
        <p:txBody>
          <a:bodyPr/>
          <a:lstStyle>
            <a:lvl1pPr>
              <a:defRPr sz="2400"/>
            </a:lvl1pPr>
            <a:lvl2pPr>
              <a:defRPr sz="2000" b="1"/>
            </a:lvl2pPr>
            <a:lvl3pPr>
              <a:defRPr sz="2000" b="1"/>
            </a:lvl3pPr>
            <a:lvl4pPr>
              <a:defRPr sz="2000" b="1"/>
            </a:lvl4pPr>
            <a:lvl5pPr>
              <a:defRPr sz="20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42845" y="357166"/>
            <a:ext cx="854395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599" y="1142990"/>
            <a:ext cx="8286808" cy="48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pic>
        <p:nvPicPr>
          <p:cNvPr id="3076" name="Picture 26" descr="logo-jpg-849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7740651" y="171450"/>
            <a:ext cx="1295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 Box 27"/>
          <p:cNvSpPr txBox="1">
            <a:spLocks noChangeArrowheads="1"/>
          </p:cNvSpPr>
          <p:nvPr/>
        </p:nvSpPr>
        <p:spPr bwMode="auto">
          <a:xfrm>
            <a:off x="114305" y="160339"/>
            <a:ext cx="2395505" cy="2484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en-GB" sz="1000" dirty="0">
                <a:solidFill>
                  <a:srgbClr val="EE3124"/>
                </a:solidFill>
                <a:ea typeface="Arial Unicode MS" pitchFamily="34" charset="-128"/>
                <a:cs typeface="Arial" charset="0"/>
              </a:rPr>
              <a:t>Sitecore.</a:t>
            </a:r>
            <a:r>
              <a:rPr lang="en-GB" sz="1000" dirty="0">
                <a:ea typeface="Arial Unicode MS" pitchFamily="34" charset="-128"/>
                <a:cs typeface="Arial" charset="0"/>
              </a:rPr>
              <a:t> </a:t>
            </a:r>
            <a:r>
              <a:rPr lang="en-GB" sz="1000" dirty="0">
                <a:solidFill>
                  <a:schemeClr val="hlink"/>
                </a:solidFill>
                <a:ea typeface="Arial Unicode MS" pitchFamily="34" charset="-128"/>
                <a:cs typeface="Arial" charset="0"/>
              </a:rPr>
              <a:t>Compelling Web Experiences</a:t>
            </a:r>
          </a:p>
        </p:txBody>
      </p:sp>
      <p:sp>
        <p:nvSpPr>
          <p:cNvPr id="954396" name="Rectangle 28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EE3124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>
              <a:tabLst>
                <a:tab pos="4483100" algn="ctr"/>
                <a:tab pos="8915400" algn="r"/>
              </a:tabLst>
              <a:defRPr/>
            </a:pPr>
            <a:r>
              <a:rPr lang="en-GB" sz="900" dirty="0" smtClean="0">
                <a:solidFill>
                  <a:schemeClr val="bg1"/>
                </a:solidFill>
              </a:rPr>
              <a:t>	www.sitecore.net 	Page </a:t>
            </a:r>
            <a:fld id="{DA6BCEBE-2F85-452F-9415-FE2F1DE99821}" type="slidenum">
              <a:rPr lang="en-GB" sz="900" smtClean="0">
                <a:solidFill>
                  <a:schemeClr val="bg1"/>
                </a:solidFill>
              </a:rPr>
              <a:pPr marL="0" indent="0">
                <a:tabLst>
                  <a:tab pos="4483100" algn="ctr"/>
                  <a:tab pos="8915400" algn="r"/>
                </a:tabLst>
                <a:defRPr/>
              </a:pPr>
              <a:t>‹#›</a:t>
            </a:fld>
            <a:r>
              <a:rPr lang="en-GB" sz="900" dirty="0" smtClean="0">
                <a:solidFill>
                  <a:schemeClr val="bg1"/>
                </a:solidFill>
              </a:rPr>
              <a:t>		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142845" y="357166"/>
            <a:ext cx="8543956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2" descr="C:\inetpub\wwwroot\cms610\WebSite\sitecore\login\background.png"/>
          <p:cNvPicPr>
            <a:picLocks noChangeAspect="1" noChangeArrowheads="1"/>
          </p:cNvPicPr>
          <p:nvPr/>
        </p:nvPicPr>
        <p:blipFill>
          <a:blip r:embed="rId21" cstate="print">
            <a:lum bright="1000"/>
          </a:blip>
          <a:stretch>
            <a:fillRect/>
          </a:stretch>
        </p:blipFill>
        <p:spPr bwMode="auto">
          <a:xfrm>
            <a:off x="298" y="3932151"/>
            <a:ext cx="1514687" cy="273405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8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spc="-150">
          <a:solidFill>
            <a:srgbClr val="EF4338"/>
          </a:solidFill>
          <a:latin typeface="Candara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EF4338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EF4338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EF4338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EF4338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EF4338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EF4338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EF4338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EF4338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EF4338"/>
        </a:buClr>
        <a:buSzPct val="120000"/>
        <a:buFont typeface="Wingdings" pitchFamily="2" charset="2"/>
        <a:buChar char="§"/>
        <a:defRPr sz="2400" b="1">
          <a:solidFill>
            <a:srgbClr val="000000"/>
          </a:solidFill>
          <a:latin typeface="Candar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§"/>
        <a:defRPr sz="2000" b="1">
          <a:solidFill>
            <a:srgbClr val="000000"/>
          </a:solidFill>
          <a:latin typeface="Candar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F4338"/>
        </a:buClr>
        <a:buSzPct val="70000"/>
        <a:buFont typeface="Wingdings" pitchFamily="2" charset="2"/>
        <a:buChar char="§"/>
        <a:defRPr sz="2000" b="1">
          <a:solidFill>
            <a:srgbClr val="000000"/>
          </a:solidFill>
          <a:latin typeface="Candar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F4338"/>
        </a:buClr>
        <a:buSzPct val="50000"/>
        <a:buFont typeface="Wingdings" pitchFamily="2" charset="2"/>
        <a:buChar char="§"/>
        <a:defRPr sz="2000" b="1">
          <a:solidFill>
            <a:srgbClr val="000000"/>
          </a:solidFill>
          <a:latin typeface="Candar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F4338"/>
        </a:buClr>
        <a:buSzPct val="50000"/>
        <a:buFont typeface="Wingdings" pitchFamily="2" charset="2"/>
        <a:buChar char="§"/>
        <a:defRPr sz="2000" b="1">
          <a:solidFill>
            <a:srgbClr val="000000"/>
          </a:solidFill>
          <a:latin typeface="Candar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F4338"/>
        </a:buClr>
        <a:buSzPct val="5000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F4338"/>
        </a:buClr>
        <a:buSzPct val="5000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F4338"/>
        </a:buClr>
        <a:buSzPct val="5000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F4338"/>
        </a:buClr>
        <a:buSzPct val="5000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905000"/>
            <a:ext cx="807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Sitecore Development </a:t>
            </a:r>
            <a:r>
              <a:rPr lang="en-US" sz="4000" dirty="0" smtClean="0">
                <a:solidFill>
                  <a:srgbClr val="FF0000"/>
                </a:solidFill>
              </a:rPr>
              <a:t>Processes</a:t>
            </a:r>
          </a:p>
          <a:p>
            <a:pPr lvl="8" algn="r"/>
            <a:r>
              <a:rPr lang="en-US" sz="2000" dirty="0" smtClean="0">
                <a:solidFill>
                  <a:schemeClr val="accent5">
                    <a:lumMod val="65000"/>
                  </a:schemeClr>
                </a:solidFill>
              </a:rPr>
              <a:t>(draft)</a:t>
            </a:r>
            <a:endParaRPr lang="ru-RU" sz="4000" dirty="0">
              <a:solidFill>
                <a:schemeClr val="accent5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4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We don’t need a new “cool” approach, we need resolving of our problems.</a:t>
            </a:r>
            <a:endParaRPr lang="ru-RU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79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1"/>
            <a:ext cx="8610600" cy="1295399"/>
          </a:xfrm>
        </p:spPr>
        <p:txBody>
          <a:bodyPr/>
          <a:lstStyle/>
          <a:p>
            <a:r>
              <a:rPr lang="en-US" dirty="0" smtClean="0"/>
              <a:t>Development without “understanding”</a:t>
            </a:r>
          </a:p>
          <a:p>
            <a:r>
              <a:rPr lang="en-US" dirty="0" smtClean="0"/>
              <a:t>No guarantee that tests covered highest business priority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issues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918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600" y="1142991"/>
            <a:ext cx="8286808" cy="266701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We </a:t>
            </a:r>
            <a:r>
              <a:rPr lang="en-GB" dirty="0" smtClean="0"/>
              <a:t>definitely </a:t>
            </a:r>
            <a:r>
              <a:rPr lang="en-US" dirty="0" smtClean="0"/>
              <a:t>need specifications</a:t>
            </a:r>
          </a:p>
          <a:p>
            <a:pPr marL="0" indent="0">
              <a:buNone/>
            </a:pPr>
            <a:r>
              <a:rPr lang="en-US" dirty="0" smtClean="0"/>
              <a:t>What don’t we need ?</a:t>
            </a:r>
          </a:p>
          <a:p>
            <a:pPr lvl="1"/>
            <a:r>
              <a:rPr lang="en-US" sz="2400" dirty="0" smtClean="0"/>
              <a:t>documentation, we need </a:t>
            </a:r>
            <a:r>
              <a:rPr lang="en-US" sz="2400" u="sng" dirty="0" smtClean="0"/>
              <a:t>specification</a:t>
            </a:r>
          </a:p>
          <a:p>
            <a:pPr lvl="1"/>
            <a:r>
              <a:rPr lang="en-US" sz="2400" dirty="0" smtClean="0"/>
              <a:t>busy product managers, specs should be written as fast as possible</a:t>
            </a:r>
            <a:r>
              <a:rPr lang="en-US" sz="2400" dirty="0"/>
              <a:t> </a:t>
            </a:r>
            <a:r>
              <a:rPr lang="en-US" sz="2400" dirty="0" smtClean="0"/>
              <a:t>and specs should have enough information for implementation</a:t>
            </a:r>
          </a:p>
          <a:p>
            <a:endParaRPr lang="en-US" u="sng" dirty="0" smtClean="0"/>
          </a:p>
          <a:p>
            <a:endParaRPr lang="ru-RU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50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600" y="1142991"/>
            <a:ext cx="8286808" cy="365761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User Story: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As </a:t>
            </a:r>
            <a:r>
              <a:rPr lang="en-US" sz="1800" dirty="0"/>
              <a:t>a Sitecore editor, I want to personalize my site based on any information that I have regarding the gender of the </a:t>
            </a:r>
            <a:r>
              <a:rPr lang="en-US" sz="1800" dirty="0" smtClean="0"/>
              <a:t>user, so </a:t>
            </a:r>
            <a:r>
              <a:rPr lang="en-US" sz="1800" dirty="0"/>
              <a:t>that I can effectively adapt my site based on this information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dirty="0"/>
              <a:t>Scenario: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Receiving </a:t>
            </a:r>
            <a:r>
              <a:rPr lang="en-US" sz="1800" dirty="0"/>
              <a:t>gender from the user without gender info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Given</a:t>
            </a:r>
            <a:r>
              <a:rPr lang="en-US" sz="1800" dirty="0"/>
              <a:t> There are four networks supported by Social module: Facebook, Twitter, Google and LinkedIn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And I have added a user without gender information in profile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rgbClr val="FF0000"/>
                </a:solidFill>
              </a:rPr>
              <a:t>When</a:t>
            </a:r>
            <a:r>
              <a:rPr lang="en-GB" sz="1800" dirty="0"/>
              <a:t> I get gender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Then</a:t>
            </a:r>
            <a:r>
              <a:rPr lang="en-US" sz="1800" dirty="0"/>
              <a:t> Gender from first network account in the list returned (undefined)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look 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3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43000"/>
            <a:ext cx="8486800" cy="48577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To have a user story + a couple of scenarios is enough to understand how the feature should work.</a:t>
            </a:r>
          </a:p>
          <a:p>
            <a:pPr marL="0" indent="0">
              <a:buNone/>
            </a:pPr>
            <a:r>
              <a:rPr lang="en-US" dirty="0" smtClean="0"/>
              <a:t>2. QA can add more scenarios by applying test design practices.  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work through BDD 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8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template for an integration / UI test could be created automatically </a:t>
            </a:r>
            <a:r>
              <a:rPr lang="en-US" dirty="0"/>
              <a:t>based on scenario </a:t>
            </a:r>
            <a:r>
              <a:rPr lang="en-US" dirty="0" smtClean="0"/>
              <a:t>(Spec Flow).</a:t>
            </a:r>
          </a:p>
          <a:p>
            <a:r>
              <a:rPr lang="en-US" dirty="0" smtClean="0"/>
              <a:t>A context of a test is described in the scenario and DEV or QA would not have a “chance” for mistake.</a:t>
            </a:r>
          </a:p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benefits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96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to store and support use stories \ scenarios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Understanding of BDD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961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itecore Presentation">
  <a:themeElements>
    <a:clrScheme name="Sitecore Presentation 14">
      <a:dk1>
        <a:srgbClr val="5F5F5F"/>
      </a:dk1>
      <a:lt1>
        <a:srgbClr val="FFFFFF"/>
      </a:lt1>
      <a:dk2>
        <a:srgbClr val="EF4338"/>
      </a:dk2>
      <a:lt2>
        <a:srgbClr val="DDDDDD"/>
      </a:lt2>
      <a:accent1>
        <a:srgbClr val="FFFFFF"/>
      </a:accent1>
      <a:accent2>
        <a:srgbClr val="99CCFF"/>
      </a:accent2>
      <a:accent3>
        <a:srgbClr val="FFFFFF"/>
      </a:accent3>
      <a:accent4>
        <a:srgbClr val="505050"/>
      </a:accent4>
      <a:accent5>
        <a:srgbClr val="FFFFFF"/>
      </a:accent5>
      <a:accent6>
        <a:srgbClr val="8AB9E7"/>
      </a:accent6>
      <a:hlink>
        <a:srgbClr val="292929"/>
      </a:hlink>
      <a:folHlink>
        <a:srgbClr val="5F5F5F"/>
      </a:folHlink>
    </a:clrScheme>
    <a:fontScheme name="Sitecore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tecore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ecore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ecore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ecore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ecore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ecore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ecore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ecore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ecore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ecore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ecore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ecore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ecore Presentation 13">
        <a:dk1>
          <a:srgbClr val="5F5F5F"/>
        </a:dk1>
        <a:lt1>
          <a:srgbClr val="FFFFFF"/>
        </a:lt1>
        <a:dk2>
          <a:srgbClr val="333333"/>
        </a:dk2>
        <a:lt2>
          <a:srgbClr val="DDDDDD"/>
        </a:lt2>
        <a:accent1>
          <a:srgbClr val="FFFFFF"/>
        </a:accent1>
        <a:accent2>
          <a:srgbClr val="99CCFF"/>
        </a:accent2>
        <a:accent3>
          <a:srgbClr val="FFFFFF"/>
        </a:accent3>
        <a:accent4>
          <a:srgbClr val="505050"/>
        </a:accent4>
        <a:accent5>
          <a:srgbClr val="FFFFFF"/>
        </a:accent5>
        <a:accent6>
          <a:srgbClr val="8AB9E7"/>
        </a:accent6>
        <a:hlink>
          <a:srgbClr val="5F5F5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ecore Presentation 14">
        <a:dk1>
          <a:srgbClr val="5F5F5F"/>
        </a:dk1>
        <a:lt1>
          <a:srgbClr val="FFFFFF"/>
        </a:lt1>
        <a:dk2>
          <a:srgbClr val="EF4338"/>
        </a:dk2>
        <a:lt2>
          <a:srgbClr val="DDDDDD"/>
        </a:lt2>
        <a:accent1>
          <a:srgbClr val="FFFFFF"/>
        </a:accent1>
        <a:accent2>
          <a:srgbClr val="99CCFF"/>
        </a:accent2>
        <a:accent3>
          <a:srgbClr val="FFFFFF"/>
        </a:accent3>
        <a:accent4>
          <a:srgbClr val="505050"/>
        </a:accent4>
        <a:accent5>
          <a:srgbClr val="FFFFFF"/>
        </a:accent5>
        <a:accent6>
          <a:srgbClr val="8AB9E7"/>
        </a:accent6>
        <a:hlink>
          <a:srgbClr val="292929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10822</TotalTime>
  <Words>276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1_Sitecore Presentation</vt:lpstr>
      <vt:lpstr>Microsoft PowerPoint 97-2003 Presentation</vt:lpstr>
      <vt:lpstr>PowerPoint Presentation</vt:lpstr>
      <vt:lpstr>PowerPoint Presentation</vt:lpstr>
      <vt:lpstr>Main issues</vt:lpstr>
      <vt:lpstr>How to solve ?</vt:lpstr>
      <vt:lpstr>How does it look ?</vt:lpstr>
      <vt:lpstr>How to work through BDD ?</vt:lpstr>
      <vt:lpstr>Technical benefits</vt:lpstr>
      <vt:lpstr>Challenge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Seth Luersen</dc:creator>
  <cp:lastModifiedBy>Konstantin Demishev</cp:lastModifiedBy>
  <cp:revision>847</cp:revision>
  <dcterms:created xsi:type="dcterms:W3CDTF">2010-04-28T02:10:43Z</dcterms:created>
  <dcterms:modified xsi:type="dcterms:W3CDTF">2012-07-18T08:12:41Z</dcterms:modified>
</cp:coreProperties>
</file>