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59" r:id="rId4"/>
    <p:sldId id="267" r:id="rId5"/>
    <p:sldId id="261" r:id="rId6"/>
    <p:sldId id="262" r:id="rId7"/>
    <p:sldId id="264" r:id="rId8"/>
    <p:sldId id="265" r:id="rId9"/>
    <p:sldId id="268" r:id="rId10"/>
    <p:sldId id="269" r:id="rId11"/>
    <p:sldId id="266"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A00"/>
    <a:srgbClr val="0000CC"/>
    <a:srgbClr val="003635"/>
    <a:srgbClr val="9EFF29"/>
    <a:srgbClr val="C80064"/>
    <a:srgbClr val="C33A1F"/>
    <a:srgbClr val="FF2549"/>
    <a:srgbClr val="007033"/>
    <a:srgbClr val="D6370C"/>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440" y="4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68910" y="3185652"/>
            <a:ext cx="6629400" cy="1688688"/>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991032" y="1725558"/>
            <a:ext cx="66294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450" y="895389"/>
            <a:ext cx="8259098" cy="763526"/>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51818"/>
            <a:ext cx="8246070" cy="31266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68957"/>
            <a:ext cx="8093365" cy="763525"/>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5875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3115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5875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3115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12/13/2020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fkosmowski/country-income-and-inequalities?select=WB_Income_Group.csv" TargetMode="External"/><Relationship Id="rId2" Type="http://schemas.openxmlformats.org/officeDocument/2006/relationships/hyperlink" Target="https://www.kaggle.com/sowmya96/data-analysis-on-world-happiness-repor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CD8FBF5-6A68-496E-A09F-8DAB14E53E46}"/>
              </a:ext>
            </a:extLst>
          </p:cNvPr>
          <p:cNvSpPr>
            <a:spLocks noGrp="1"/>
          </p:cNvSpPr>
          <p:nvPr>
            <p:ph type="subTitle" idx="1"/>
          </p:nvPr>
        </p:nvSpPr>
        <p:spPr>
          <a:xfrm>
            <a:off x="4678324" y="340680"/>
            <a:ext cx="4021793" cy="1714948"/>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200" b="1" dirty="0">
                <a:solidFill>
                  <a:srgbClr val="002060"/>
                </a:solidFill>
                <a:latin typeface="+mj-lt"/>
                <a:ea typeface="+mj-ea"/>
                <a:cs typeface="+mj-cs"/>
              </a:rPr>
              <a:t>ETL Happiness Report:</a:t>
            </a:r>
            <a:br>
              <a:rPr lang="en-US" sz="3200" b="1" dirty="0">
                <a:solidFill>
                  <a:srgbClr val="002060"/>
                </a:solidFill>
                <a:latin typeface="+mj-lt"/>
                <a:ea typeface="+mj-ea"/>
                <a:cs typeface="+mj-cs"/>
              </a:rPr>
            </a:br>
            <a:r>
              <a:rPr lang="en-US" sz="3200" b="1" dirty="0">
                <a:solidFill>
                  <a:srgbClr val="002060"/>
                </a:solidFill>
                <a:latin typeface="+mj-lt"/>
                <a:ea typeface="+mj-ea"/>
                <a:cs typeface="+mj-cs"/>
              </a:rPr>
              <a:t>A Project Comparing </a:t>
            </a:r>
          </a:p>
          <a:p>
            <a:pPr algn="ctr"/>
            <a:r>
              <a:rPr lang="en-US" sz="3200" b="1" dirty="0">
                <a:solidFill>
                  <a:srgbClr val="002060"/>
                </a:solidFill>
                <a:latin typeface="+mj-lt"/>
                <a:ea typeface="+mj-ea"/>
                <a:cs typeface="+mj-cs"/>
              </a:rPr>
              <a:t>Income to Happiness</a:t>
            </a:r>
          </a:p>
        </p:txBody>
      </p:sp>
      <p:sp>
        <p:nvSpPr>
          <p:cNvPr id="4" name="Title 3">
            <a:extLst>
              <a:ext uri="{FF2B5EF4-FFF2-40B4-BE49-F238E27FC236}">
                <a16:creationId xmlns:a16="http://schemas.microsoft.com/office/drawing/2014/main" id="{D1AC0CC5-F243-4380-A346-8C341E7668C7}"/>
              </a:ext>
            </a:extLst>
          </p:cNvPr>
          <p:cNvSpPr>
            <a:spLocks noGrp="1"/>
          </p:cNvSpPr>
          <p:nvPr>
            <p:ph type="ctrTitle"/>
          </p:nvPr>
        </p:nvSpPr>
        <p:spPr>
          <a:xfrm>
            <a:off x="5486401" y="3185651"/>
            <a:ext cx="2275482" cy="1688688"/>
          </a:xfrm>
        </p:spPr>
        <p:txBody>
          <a:bodyPr>
            <a:normAutofit/>
          </a:bodyPr>
          <a:lstStyle/>
          <a:p>
            <a:r>
              <a:rPr lang="en-US" sz="2400" dirty="0"/>
              <a:t> </a:t>
            </a:r>
            <a:br>
              <a:rPr lang="en-US" sz="2400" dirty="0"/>
            </a:br>
            <a:r>
              <a:rPr lang="en-US" sz="2400" b="1" dirty="0"/>
              <a:t>By Irina Yeager, </a:t>
            </a:r>
            <a:br>
              <a:rPr lang="en-US" sz="2400" b="1" dirty="0"/>
            </a:br>
            <a:r>
              <a:rPr lang="en-US" sz="2400" b="1" dirty="0"/>
              <a:t>Kiran </a:t>
            </a:r>
            <a:r>
              <a:rPr lang="en-US" sz="2400" b="1" dirty="0" err="1"/>
              <a:t>Devanath</a:t>
            </a:r>
            <a:r>
              <a:rPr lang="en-US" sz="2400" b="1" dirty="0"/>
              <a:t>,  </a:t>
            </a:r>
            <a:br>
              <a:rPr lang="en-US" sz="2400" b="1" dirty="0"/>
            </a:br>
            <a:r>
              <a:rPr lang="en-US" sz="2400" b="1" dirty="0"/>
              <a:t>Leslie Vazquez</a:t>
            </a:r>
            <a:r>
              <a:rPr lang="en-US" sz="2400" dirty="0"/>
              <a:t> </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1A67-A87B-4EB3-92E8-35E3CA07D3E1}"/>
              </a:ext>
            </a:extLst>
          </p:cNvPr>
          <p:cNvSpPr>
            <a:spLocks noGrp="1"/>
          </p:cNvSpPr>
          <p:nvPr>
            <p:ph type="title"/>
          </p:nvPr>
        </p:nvSpPr>
        <p:spPr/>
        <p:txBody>
          <a:bodyPr>
            <a:normAutofit fontScale="90000"/>
          </a:bodyPr>
          <a:lstStyle/>
          <a:p>
            <a:pPr algn="ctr"/>
            <a:r>
              <a:rPr lang="en-US" i="1" dirty="0"/>
              <a:t>Generosity vs </a:t>
            </a:r>
            <a:br>
              <a:rPr lang="en-US" i="1" dirty="0"/>
            </a:br>
            <a:r>
              <a:rPr lang="en-US" i="1" dirty="0"/>
              <a:t>Happiness Score </a:t>
            </a:r>
            <a:endParaRPr lang="en-US" dirty="0"/>
          </a:p>
        </p:txBody>
      </p:sp>
      <p:pic>
        <p:nvPicPr>
          <p:cNvPr id="5" name="Content Placeholder 4">
            <a:extLst>
              <a:ext uri="{FF2B5EF4-FFF2-40B4-BE49-F238E27FC236}">
                <a16:creationId xmlns:a16="http://schemas.microsoft.com/office/drawing/2014/main" id="{5AC169CE-E1BE-4DF2-BD0D-BBDA425735BD}"/>
              </a:ext>
            </a:extLst>
          </p:cNvPr>
          <p:cNvPicPr>
            <a:picLocks noGrp="1" noChangeAspect="1"/>
          </p:cNvPicPr>
          <p:nvPr>
            <p:ph idx="1"/>
          </p:nvPr>
        </p:nvPicPr>
        <p:blipFill>
          <a:blip r:embed="rId2"/>
          <a:stretch>
            <a:fillRect/>
          </a:stretch>
        </p:blipFill>
        <p:spPr>
          <a:xfrm>
            <a:off x="2957879" y="1268413"/>
            <a:ext cx="5168168" cy="3419475"/>
          </a:xfrm>
        </p:spPr>
      </p:pic>
    </p:spTree>
    <p:extLst>
      <p:ext uri="{BB962C8B-B14F-4D97-AF65-F5344CB8AC3E}">
        <p14:creationId xmlns:p14="http://schemas.microsoft.com/office/powerpoint/2010/main" val="198622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9E21-56D1-4F39-BB20-AC9DB67911E3}"/>
              </a:ext>
            </a:extLst>
          </p:cNvPr>
          <p:cNvSpPr>
            <a:spLocks noGrp="1"/>
          </p:cNvSpPr>
          <p:nvPr>
            <p:ph type="ctrTitle"/>
          </p:nvPr>
        </p:nvSpPr>
        <p:spPr>
          <a:xfrm>
            <a:off x="1660123" y="2352583"/>
            <a:ext cx="6906827" cy="2015730"/>
          </a:xfrm>
          <a:ln>
            <a:noFill/>
          </a:ln>
          <a:effectLst>
            <a:glow rad="228600">
              <a:schemeClr val="accent3">
                <a:satMod val="175000"/>
                <a:alpha val="40000"/>
              </a:schemeClr>
            </a:glow>
            <a:outerShdw blurRad="57785" dist="33020" dir="3180000" algn="ctr">
              <a:srgbClr val="000000">
                <a:alpha val="30000"/>
              </a:srgbClr>
            </a:outerShdw>
          </a:effectLst>
          <a:scene3d>
            <a:camera prst="perspectiveHeroicExtremeLeftFacing"/>
            <a:lightRig rig="brightRoom" dir="t">
              <a:rot lat="0" lon="0" rev="600000"/>
            </a:lightRig>
          </a:scene3d>
          <a:sp3d prstMaterial="metal">
            <a:bevelT w="38100" h="57150" prst="angle"/>
          </a:sp3d>
        </p:spPr>
        <p:txBody>
          <a:bodyPr>
            <a:normAutofit/>
          </a:bodyPr>
          <a:lstStyle/>
          <a:p>
            <a:r>
              <a:rPr lang="en-US" sz="4800" dirty="0"/>
              <a:t>THE END </a:t>
            </a:r>
          </a:p>
        </p:txBody>
      </p:sp>
    </p:spTree>
    <p:extLst>
      <p:ext uri="{BB962C8B-B14F-4D97-AF65-F5344CB8AC3E}">
        <p14:creationId xmlns:p14="http://schemas.microsoft.com/office/powerpoint/2010/main" val="332714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i="1" dirty="0">
                <a:effectLst/>
              </a:rPr>
              <a:t>Background</a:t>
            </a:r>
            <a:endParaRPr lang="en-US" b="1" dirty="0">
              <a:effectLst/>
            </a:endParaRPr>
          </a:p>
        </p:txBody>
      </p:sp>
      <p:sp>
        <p:nvSpPr>
          <p:cNvPr id="3" name="Content Placeholder 2"/>
          <p:cNvSpPr>
            <a:spLocks noGrp="1"/>
          </p:cNvSpPr>
          <p:nvPr>
            <p:ph idx="1"/>
          </p:nvPr>
        </p:nvSpPr>
        <p:spPr>
          <a:xfrm>
            <a:off x="463714" y="1651818"/>
            <a:ext cx="8246070" cy="3097391"/>
          </a:xfrm>
        </p:spPr>
        <p:txBody>
          <a:bodyPr>
            <a:normAutofit lnSpcReduction="10000"/>
          </a:bodyPr>
          <a:lstStyle/>
          <a:p>
            <a:pPr marL="0" indent="0">
              <a:buNone/>
            </a:pPr>
            <a:r>
              <a:rPr lang="en-US" sz="2000" dirty="0"/>
              <a:t>Happiness is one of the most abstract terms in the world. What makes you happy? Is it money, love, family, or perhaps your career?  The purpose of this project is to use open data sources to answer the following research questions:</a:t>
            </a:r>
          </a:p>
          <a:p>
            <a:pPr marL="0" indent="0">
              <a:buNone/>
            </a:pPr>
            <a:endParaRPr lang="en-US" sz="1800" dirty="0"/>
          </a:p>
          <a:p>
            <a:r>
              <a:rPr lang="en-US" sz="1800" i="1" dirty="0"/>
              <a:t>Which region has the happiest countries?</a:t>
            </a:r>
          </a:p>
          <a:p>
            <a:endParaRPr lang="en-US" sz="1800" i="1" dirty="0"/>
          </a:p>
          <a:p>
            <a:r>
              <a:rPr lang="en-US" sz="1800" i="1" dirty="0"/>
              <a:t>Does the level of income show greater impact on happiness score?</a:t>
            </a:r>
          </a:p>
          <a:p>
            <a:endParaRPr lang="en-US" sz="1800" i="1" dirty="0"/>
          </a:p>
          <a:p>
            <a:pPr algn="l"/>
            <a:r>
              <a:rPr lang="en-US" sz="1800" i="1" dirty="0"/>
              <a:t>Does the </a:t>
            </a:r>
            <a:r>
              <a:rPr lang="en-US" sz="1800" b="0" i="1" dirty="0">
                <a:solidFill>
                  <a:srgbClr val="000000"/>
                </a:solidFill>
                <a:effectLst/>
                <a:latin typeface="Inter"/>
              </a:rPr>
              <a:t>trust in government show greater impact on happiness </a:t>
            </a:r>
            <a:r>
              <a:rPr lang="en-US" sz="1800" i="1" dirty="0">
                <a:solidFill>
                  <a:srgbClr val="000000"/>
                </a:solidFill>
                <a:latin typeface="Inter"/>
              </a:rPr>
              <a:t>s</a:t>
            </a:r>
            <a:r>
              <a:rPr lang="en-US" sz="1800" b="0" i="1" dirty="0">
                <a:solidFill>
                  <a:srgbClr val="000000"/>
                </a:solidFill>
                <a:effectLst/>
                <a:latin typeface="Inter"/>
              </a:rPr>
              <a:t>core?</a:t>
            </a:r>
          </a:p>
          <a:p>
            <a:pPr marL="0" indent="0">
              <a:buNone/>
            </a:pPr>
            <a:endParaRPr lang="en-US" sz="1800" dirty="0"/>
          </a:p>
          <a:p>
            <a:endParaRPr lang="en-US" sz="1800"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i="1" dirty="0"/>
              <a:t>Extracting Data</a:t>
            </a:r>
          </a:p>
        </p:txBody>
      </p:sp>
      <p:sp>
        <p:nvSpPr>
          <p:cNvPr id="5" name="Content Placeholder 4"/>
          <p:cNvSpPr>
            <a:spLocks noGrp="1"/>
          </p:cNvSpPr>
          <p:nvPr>
            <p:ph idx="1"/>
          </p:nvPr>
        </p:nvSpPr>
        <p:spPr>
          <a:xfrm>
            <a:off x="2814084" y="1268361"/>
            <a:ext cx="6213679" cy="3420136"/>
          </a:xfrm>
        </p:spPr>
        <p:txBody>
          <a:bodyPr>
            <a:normAutofit/>
          </a:bodyPr>
          <a:lstStyle/>
          <a:p>
            <a:r>
              <a:rPr lang="en-US" sz="1600" dirty="0"/>
              <a:t>Two CSV files were extrapolated from Kaggle Website:</a:t>
            </a:r>
          </a:p>
          <a:p>
            <a:pPr lvl="1"/>
            <a:r>
              <a:rPr lang="en-US" sz="1600" dirty="0"/>
              <a:t>2019.csv</a:t>
            </a:r>
          </a:p>
          <a:p>
            <a:pPr lvl="2"/>
            <a:r>
              <a:rPr lang="en-US" sz="1200" dirty="0"/>
              <a:t>World Happiness Score for 156 countries for the year 2019 based on several factors such as gross domestic product (GDP) per capita, social support, perceptions of corruption, and freedom to make choices. </a:t>
            </a:r>
          </a:p>
          <a:p>
            <a:pPr lvl="1"/>
            <a:r>
              <a:rPr lang="en-US" sz="1600" dirty="0"/>
              <a:t>WB_Income_Group.csv</a:t>
            </a:r>
          </a:p>
          <a:p>
            <a:pPr lvl="2"/>
            <a:r>
              <a:rPr lang="en-US" sz="1200" dirty="0"/>
              <a:t>World Income Groups for 256 countries/regions </a:t>
            </a:r>
          </a:p>
          <a:p>
            <a:pPr marL="0" indent="0">
              <a:buNone/>
            </a:pPr>
            <a:endParaRPr lang="en-US" sz="1600" dirty="0"/>
          </a:p>
          <a:p>
            <a:pPr marL="0" indent="0">
              <a:buNone/>
            </a:pPr>
            <a:endParaRPr lang="en-US" sz="2000" u="sng" dirty="0"/>
          </a:p>
          <a:p>
            <a:pPr marL="0" indent="0">
              <a:buNone/>
            </a:pPr>
            <a:endParaRPr lang="en-US" sz="1100" dirty="0"/>
          </a:p>
          <a:p>
            <a:pPr marL="0" indent="0">
              <a:buNone/>
            </a:pPr>
            <a:r>
              <a:rPr lang="en-US" sz="1100" dirty="0"/>
              <a:t>Links:</a:t>
            </a:r>
          </a:p>
          <a:p>
            <a:pPr marL="228600" indent="-228600">
              <a:buFont typeface="+mj-lt"/>
              <a:buAutoNum type="arabicPeriod"/>
            </a:pPr>
            <a:r>
              <a:rPr lang="en-US" sz="1100" dirty="0">
                <a:hlinkClick r:id="rId2">
                  <a:extLst>
                    <a:ext uri="{A12FA001-AC4F-418D-AE19-62706E023703}">
                      <ahyp:hlinkClr xmlns:ahyp="http://schemas.microsoft.com/office/drawing/2018/hyperlinkcolor" val="tx"/>
                    </a:ext>
                  </a:extLst>
                </a:hlinkClick>
              </a:rPr>
              <a:t>https://www.kaggle.com/sowmya96/data-analysis-on-world-happiness-report</a:t>
            </a:r>
            <a:endParaRPr lang="en-US" sz="1100" dirty="0"/>
          </a:p>
          <a:p>
            <a:pPr marL="228600" indent="-228600">
              <a:buFont typeface="+mj-lt"/>
              <a:buAutoNum type="arabicPeriod"/>
            </a:pPr>
            <a:r>
              <a:rPr lang="en-US" sz="1100" dirty="0">
                <a:hlinkClick r:id="rId3">
                  <a:extLst>
                    <a:ext uri="{A12FA001-AC4F-418D-AE19-62706E023703}">
                      <ahyp:hlinkClr xmlns:ahyp="http://schemas.microsoft.com/office/drawing/2018/hyperlinkcolor" val="tx"/>
                    </a:ext>
                  </a:extLst>
                </a:hlinkClick>
              </a:rPr>
              <a:t>https://www.kaggle.com/fkosmowski/country-income-and-inequalities?select=WB_Income_Group.csv</a:t>
            </a:r>
            <a:endParaRPr lang="en-US" sz="11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8E31D-81E6-4661-808B-F4704C1C888C}"/>
              </a:ext>
            </a:extLst>
          </p:cNvPr>
          <p:cNvSpPr>
            <a:spLocks noGrp="1"/>
          </p:cNvSpPr>
          <p:nvPr>
            <p:ph type="title"/>
          </p:nvPr>
        </p:nvSpPr>
        <p:spPr>
          <a:xfrm>
            <a:off x="457200" y="866961"/>
            <a:ext cx="8229600" cy="857250"/>
          </a:xfrm>
        </p:spPr>
        <p:txBody>
          <a:bodyPr anchor="ctr">
            <a:normAutofit/>
          </a:bodyPr>
          <a:lstStyle/>
          <a:p>
            <a:r>
              <a:rPr lang="en-US" sz="3600" b="1" i="1" dirty="0">
                <a:solidFill>
                  <a:srgbClr val="002060"/>
                </a:solidFill>
              </a:rPr>
              <a:t>Transforming Data</a:t>
            </a:r>
          </a:p>
        </p:txBody>
      </p:sp>
      <p:pic>
        <p:nvPicPr>
          <p:cNvPr id="9" name="Content Placeholder 6" descr="Table&#10;&#10;Description automatically generated">
            <a:extLst>
              <a:ext uri="{FF2B5EF4-FFF2-40B4-BE49-F238E27FC236}">
                <a16:creationId xmlns:a16="http://schemas.microsoft.com/office/drawing/2014/main" id="{5B3D62B9-6B51-46DC-85B8-070473462C5E}"/>
              </a:ext>
            </a:extLst>
          </p:cNvPr>
          <p:cNvPicPr>
            <a:picLocks noGrp="1" noChangeAspect="1"/>
          </p:cNvPicPr>
          <p:nvPr>
            <p:ph sz="half" idx="2"/>
          </p:nvPr>
        </p:nvPicPr>
        <p:blipFill rotWithShape="1">
          <a:blip r:embed="rId2"/>
          <a:srcRect l="8995"/>
          <a:stretch/>
        </p:blipFill>
        <p:spPr>
          <a:xfrm>
            <a:off x="4572000" y="1724211"/>
            <a:ext cx="4114799" cy="2870475"/>
          </a:xfrm>
          <a:noFill/>
        </p:spPr>
      </p:pic>
      <p:pic>
        <p:nvPicPr>
          <p:cNvPr id="14" name="Content Placeholder 13">
            <a:extLst>
              <a:ext uri="{FF2B5EF4-FFF2-40B4-BE49-F238E27FC236}">
                <a16:creationId xmlns:a16="http://schemas.microsoft.com/office/drawing/2014/main" id="{0E96D0B7-A984-4F9B-B560-11DFF7E68820}"/>
              </a:ext>
            </a:extLst>
          </p:cNvPr>
          <p:cNvPicPr>
            <a:picLocks noGrp="1" noChangeAspect="1"/>
          </p:cNvPicPr>
          <p:nvPr>
            <p:ph sz="half" idx="1"/>
          </p:nvPr>
        </p:nvPicPr>
        <p:blipFill rotWithShape="1">
          <a:blip r:embed="rId3"/>
          <a:srcRect l="8864"/>
          <a:stretch/>
        </p:blipFill>
        <p:spPr>
          <a:xfrm>
            <a:off x="457200" y="1728119"/>
            <a:ext cx="4038600" cy="2870474"/>
          </a:xfrm>
          <a:prstGeom prst="rect">
            <a:avLst/>
          </a:prstGeom>
        </p:spPr>
      </p:pic>
    </p:spTree>
    <p:extLst>
      <p:ext uri="{BB962C8B-B14F-4D97-AF65-F5344CB8AC3E}">
        <p14:creationId xmlns:p14="http://schemas.microsoft.com/office/powerpoint/2010/main" val="7005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7A80A819-1085-4B9D-88C7-B0A66E74FBA6}"/>
              </a:ext>
            </a:extLst>
          </p:cNvPr>
          <p:cNvSpPr>
            <a:spLocks noGrp="1"/>
          </p:cNvSpPr>
          <p:nvPr>
            <p:ph type="title"/>
          </p:nvPr>
        </p:nvSpPr>
        <p:spPr>
          <a:xfrm>
            <a:off x="2392106" y="406537"/>
            <a:ext cx="6283782" cy="725349"/>
          </a:xfrm>
        </p:spPr>
        <p:txBody>
          <a:bodyPr anchor="ctr">
            <a:noAutofit/>
          </a:bodyPr>
          <a:lstStyle/>
          <a:p>
            <a:pPr algn="ctr">
              <a:lnSpc>
                <a:spcPct val="90000"/>
              </a:lnSpc>
            </a:pPr>
            <a:r>
              <a:rPr lang="en-US" i="1" dirty="0"/>
              <a:t>Loading Data: </a:t>
            </a:r>
            <a:r>
              <a:rPr lang="en-US" i="1" dirty="0" err="1"/>
              <a:t>pymongo</a:t>
            </a:r>
            <a:endParaRPr lang="en-US" i="1" dirty="0"/>
          </a:p>
        </p:txBody>
      </p:sp>
      <p:pic>
        <p:nvPicPr>
          <p:cNvPr id="5" name="Picture 4">
            <a:extLst>
              <a:ext uri="{FF2B5EF4-FFF2-40B4-BE49-F238E27FC236}">
                <a16:creationId xmlns:a16="http://schemas.microsoft.com/office/drawing/2014/main" id="{1EC8F8CB-D5E9-41A0-9250-3A542FED74CE}"/>
              </a:ext>
            </a:extLst>
          </p:cNvPr>
          <p:cNvPicPr>
            <a:picLocks noChangeAspect="1"/>
          </p:cNvPicPr>
          <p:nvPr/>
        </p:nvPicPr>
        <p:blipFill rotWithShape="1">
          <a:blip r:embed="rId2"/>
          <a:srcRect r="8605"/>
          <a:stretch/>
        </p:blipFill>
        <p:spPr>
          <a:xfrm>
            <a:off x="2927961" y="1331265"/>
            <a:ext cx="5762390" cy="3294327"/>
          </a:xfrm>
          <a:prstGeom prst="rect">
            <a:avLst/>
          </a:prstGeom>
          <a:noFill/>
        </p:spPr>
      </p:pic>
    </p:spTree>
    <p:extLst>
      <p:ext uri="{BB962C8B-B14F-4D97-AF65-F5344CB8AC3E}">
        <p14:creationId xmlns:p14="http://schemas.microsoft.com/office/powerpoint/2010/main" val="379941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4DE8D5-E985-47FB-8394-A72F92C6896E}"/>
              </a:ext>
            </a:extLst>
          </p:cNvPr>
          <p:cNvSpPr>
            <a:spLocks noGrp="1"/>
          </p:cNvSpPr>
          <p:nvPr>
            <p:ph type="title"/>
          </p:nvPr>
        </p:nvSpPr>
        <p:spPr>
          <a:xfrm>
            <a:off x="2392106" y="406537"/>
            <a:ext cx="6283782" cy="725349"/>
          </a:xfrm>
        </p:spPr>
        <p:txBody>
          <a:bodyPr anchor="ctr">
            <a:normAutofit/>
          </a:bodyPr>
          <a:lstStyle/>
          <a:p>
            <a:pPr algn="ctr">
              <a:lnSpc>
                <a:spcPct val="90000"/>
              </a:lnSpc>
            </a:pPr>
            <a:r>
              <a:rPr lang="en-US" i="1" dirty="0"/>
              <a:t>Loading Data: </a:t>
            </a:r>
            <a:r>
              <a:rPr lang="en-US" i="1" dirty="0" err="1"/>
              <a:t>pymongo</a:t>
            </a:r>
            <a:endParaRPr lang="en-US" i="1" dirty="0"/>
          </a:p>
        </p:txBody>
      </p:sp>
      <p:pic>
        <p:nvPicPr>
          <p:cNvPr id="5" name="Picture 4">
            <a:extLst>
              <a:ext uri="{FF2B5EF4-FFF2-40B4-BE49-F238E27FC236}">
                <a16:creationId xmlns:a16="http://schemas.microsoft.com/office/drawing/2014/main" id="{C56CFD0C-8EF9-4BB1-AB40-58CA9F02A837}"/>
              </a:ext>
            </a:extLst>
          </p:cNvPr>
          <p:cNvPicPr>
            <a:picLocks noChangeAspect="1"/>
          </p:cNvPicPr>
          <p:nvPr/>
        </p:nvPicPr>
        <p:blipFill>
          <a:blip r:embed="rId2"/>
          <a:stretch>
            <a:fillRect/>
          </a:stretch>
        </p:blipFill>
        <p:spPr>
          <a:xfrm>
            <a:off x="3032202" y="1268361"/>
            <a:ext cx="5302536" cy="3420136"/>
          </a:xfrm>
          <a:prstGeom prst="rect">
            <a:avLst/>
          </a:prstGeom>
          <a:noFill/>
        </p:spPr>
      </p:pic>
      <p:sp>
        <p:nvSpPr>
          <p:cNvPr id="6" name="Rectangle 5">
            <a:extLst>
              <a:ext uri="{FF2B5EF4-FFF2-40B4-BE49-F238E27FC236}">
                <a16:creationId xmlns:a16="http://schemas.microsoft.com/office/drawing/2014/main" id="{A6701D60-A40E-45EF-92C5-655D1FD56C8D}"/>
              </a:ext>
            </a:extLst>
          </p:cNvPr>
          <p:cNvSpPr/>
          <p:nvPr/>
        </p:nvSpPr>
        <p:spPr>
          <a:xfrm>
            <a:off x="3125972" y="2571750"/>
            <a:ext cx="3551275" cy="1234706"/>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3712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4F94EFC-0EF5-4DAC-8234-5662A9556B48}"/>
              </a:ext>
            </a:extLst>
          </p:cNvPr>
          <p:cNvSpPr>
            <a:spLocks noGrp="1"/>
          </p:cNvSpPr>
          <p:nvPr>
            <p:ph type="title"/>
          </p:nvPr>
        </p:nvSpPr>
        <p:spPr>
          <a:xfrm>
            <a:off x="442450" y="895389"/>
            <a:ext cx="8259098" cy="763526"/>
          </a:xfrm>
        </p:spPr>
        <p:txBody>
          <a:bodyPr/>
          <a:lstStyle/>
          <a:p>
            <a:pPr algn="ctr"/>
            <a:r>
              <a:rPr lang="en-US" b="1" i="1" dirty="0"/>
              <a:t>Top 10 Happiest Countries</a:t>
            </a:r>
          </a:p>
        </p:txBody>
      </p:sp>
      <p:pic>
        <p:nvPicPr>
          <p:cNvPr id="4" name="Content Placeholder 3">
            <a:extLst>
              <a:ext uri="{FF2B5EF4-FFF2-40B4-BE49-F238E27FC236}">
                <a16:creationId xmlns:a16="http://schemas.microsoft.com/office/drawing/2014/main" id="{F4C012F2-5991-49C2-B319-A0BA6E0E3E05}"/>
              </a:ext>
            </a:extLst>
          </p:cNvPr>
          <p:cNvPicPr>
            <a:picLocks noGrp="1" noChangeAspect="1"/>
          </p:cNvPicPr>
          <p:nvPr>
            <p:ph idx="1"/>
          </p:nvPr>
        </p:nvPicPr>
        <p:blipFill>
          <a:blip r:embed="rId2"/>
          <a:stretch>
            <a:fillRect/>
          </a:stretch>
        </p:blipFill>
        <p:spPr>
          <a:xfrm>
            <a:off x="1312761" y="1651818"/>
            <a:ext cx="6547975" cy="3126657"/>
          </a:xfrm>
          <a:prstGeom prst="rect">
            <a:avLst/>
          </a:prstGeom>
          <a:noFill/>
        </p:spPr>
      </p:pic>
    </p:spTree>
    <p:extLst>
      <p:ext uri="{BB962C8B-B14F-4D97-AF65-F5344CB8AC3E}">
        <p14:creationId xmlns:p14="http://schemas.microsoft.com/office/powerpoint/2010/main" val="394371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1D02-6FD8-4A1E-8885-A794FF8FE91A}"/>
              </a:ext>
            </a:extLst>
          </p:cNvPr>
          <p:cNvSpPr>
            <a:spLocks noGrp="1"/>
          </p:cNvSpPr>
          <p:nvPr>
            <p:ph type="title"/>
          </p:nvPr>
        </p:nvSpPr>
        <p:spPr>
          <a:xfrm>
            <a:off x="2392106" y="406537"/>
            <a:ext cx="6283782" cy="725349"/>
          </a:xfrm>
        </p:spPr>
        <p:txBody>
          <a:bodyPr anchor="ctr">
            <a:normAutofit/>
          </a:bodyPr>
          <a:lstStyle/>
          <a:p>
            <a:pPr algn="ctr"/>
            <a:r>
              <a:rPr lang="en-US" i="1" dirty="0"/>
              <a:t>10 Least Happy Countries</a:t>
            </a:r>
            <a:endParaRPr lang="en-US" dirty="0"/>
          </a:p>
        </p:txBody>
      </p:sp>
      <p:pic>
        <p:nvPicPr>
          <p:cNvPr id="9" name="Content Placeholder 8">
            <a:extLst>
              <a:ext uri="{FF2B5EF4-FFF2-40B4-BE49-F238E27FC236}">
                <a16:creationId xmlns:a16="http://schemas.microsoft.com/office/drawing/2014/main" id="{B69EDDE8-4AC2-41DD-8BB3-DFFDBB877DDD}"/>
              </a:ext>
            </a:extLst>
          </p:cNvPr>
          <p:cNvPicPr>
            <a:picLocks noGrp="1" noChangeAspect="1"/>
          </p:cNvPicPr>
          <p:nvPr>
            <p:ph idx="1"/>
          </p:nvPr>
        </p:nvPicPr>
        <p:blipFill>
          <a:blip r:embed="rId2"/>
          <a:stretch>
            <a:fillRect/>
          </a:stretch>
        </p:blipFill>
        <p:spPr>
          <a:xfrm>
            <a:off x="2748416" y="1394054"/>
            <a:ext cx="6305550" cy="3119207"/>
          </a:xfrm>
        </p:spPr>
      </p:pic>
    </p:spTree>
    <p:extLst>
      <p:ext uri="{BB962C8B-B14F-4D97-AF65-F5344CB8AC3E}">
        <p14:creationId xmlns:p14="http://schemas.microsoft.com/office/powerpoint/2010/main" val="1413719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7050-A7B4-473E-A317-69335FA79F00}"/>
              </a:ext>
            </a:extLst>
          </p:cNvPr>
          <p:cNvSpPr>
            <a:spLocks noGrp="1"/>
          </p:cNvSpPr>
          <p:nvPr>
            <p:ph type="title"/>
          </p:nvPr>
        </p:nvSpPr>
        <p:spPr/>
        <p:txBody>
          <a:bodyPr>
            <a:normAutofit fontScale="90000"/>
          </a:bodyPr>
          <a:lstStyle/>
          <a:p>
            <a:pPr algn="ctr"/>
            <a:r>
              <a:rPr lang="en-US" i="1" dirty="0"/>
              <a:t>Trust in Government vs </a:t>
            </a:r>
            <a:br>
              <a:rPr lang="en-US" i="1" dirty="0"/>
            </a:br>
            <a:r>
              <a:rPr lang="en-US" i="1" dirty="0"/>
              <a:t>Happiness Score </a:t>
            </a:r>
          </a:p>
        </p:txBody>
      </p:sp>
      <p:pic>
        <p:nvPicPr>
          <p:cNvPr id="5" name="Content Placeholder 4">
            <a:extLst>
              <a:ext uri="{FF2B5EF4-FFF2-40B4-BE49-F238E27FC236}">
                <a16:creationId xmlns:a16="http://schemas.microsoft.com/office/drawing/2014/main" id="{C93DB521-2D8E-46FD-86D6-07C564AED8C9}"/>
              </a:ext>
            </a:extLst>
          </p:cNvPr>
          <p:cNvPicPr>
            <a:picLocks noGrp="1" noChangeAspect="1"/>
          </p:cNvPicPr>
          <p:nvPr>
            <p:ph idx="1"/>
          </p:nvPr>
        </p:nvPicPr>
        <p:blipFill>
          <a:blip r:embed="rId2"/>
          <a:stretch>
            <a:fillRect/>
          </a:stretch>
        </p:blipFill>
        <p:spPr>
          <a:xfrm>
            <a:off x="2919508" y="1268413"/>
            <a:ext cx="5244909" cy="3419475"/>
          </a:xfrm>
        </p:spPr>
      </p:pic>
    </p:spTree>
    <p:extLst>
      <p:ext uri="{BB962C8B-B14F-4D97-AF65-F5344CB8AC3E}">
        <p14:creationId xmlns:p14="http://schemas.microsoft.com/office/powerpoint/2010/main" val="3803132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Words>
  <Application>Microsoft Office PowerPoint</Application>
  <PresentationFormat>On-screen Show (16:9)</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Inter</vt:lpstr>
      <vt:lpstr>Office Theme</vt:lpstr>
      <vt:lpstr>  By Irina Yeager,  Kiran Devanath,   Leslie Vazquez </vt:lpstr>
      <vt:lpstr>Background</vt:lpstr>
      <vt:lpstr>Extracting Data</vt:lpstr>
      <vt:lpstr>Transforming Data</vt:lpstr>
      <vt:lpstr>Loading Data: pymongo</vt:lpstr>
      <vt:lpstr>Loading Data: pymongo</vt:lpstr>
      <vt:lpstr>Top 10 Happiest Countries</vt:lpstr>
      <vt:lpstr>10 Least Happy Countries</vt:lpstr>
      <vt:lpstr>Trust in Government vs  Happiness Score </vt:lpstr>
      <vt:lpstr>Generosity vs  Happiness Score </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2020-12-13T17:48:31Z</dcterms:created>
  <dcterms:modified xsi:type="dcterms:W3CDTF">2020-12-13T23:28:51Z</dcterms:modified>
</cp:coreProperties>
</file>