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font" Target="fonts/Roboto-regular.fntdata"/><Relationship Id="rId14" Type="http://schemas.openxmlformats.org/officeDocument/2006/relationships/slide" Target="slides/slide7.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18" Type="http://schemas.openxmlformats.org/officeDocument/2006/relationships/font" Target="fonts/Roboto-boldItalic.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eccb2661e2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1eccb2661e2_0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Title slide</a:t>
            </a:r>
            <a:endParaRPr/>
          </a:p>
        </p:txBody>
      </p:sp>
      <p:sp>
        <p:nvSpPr>
          <p:cNvPr id="213" name="Google Shape;213;g1eccb2661e2_0_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0100652c9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0100652c9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0100652c91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0100652c91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eccb2661e2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eccb2661e2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eccb2661e2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eccb2661e2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eccb2661e2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eccb2661e2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Employees</a:t>
            </a:r>
            <a:r>
              <a:rPr lang="en-GB"/>
              <a:t> and students not participating in any of the societies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eccb2661e2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eccb2661e2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pic>
        <p:nvPicPr>
          <p:cNvPr id="57" name="Google Shape;57;p14"/>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id="58" name="Google Shape;58;p14"/>
          <p:cNvPicPr preferRelativeResize="0"/>
          <p:nvPr/>
        </p:nvPicPr>
        <p:blipFill rotWithShape="1">
          <a:blip r:embed="rId3">
            <a:alphaModFix/>
          </a:blip>
          <a:srcRect b="0" l="0" r="0" t="0"/>
          <a:stretch/>
        </p:blipFill>
        <p:spPr>
          <a:xfrm>
            <a:off x="509864" y="553750"/>
            <a:ext cx="8124272" cy="3926375"/>
          </a:xfrm>
          <a:prstGeom prst="rect">
            <a:avLst/>
          </a:prstGeom>
          <a:noFill/>
          <a:ln>
            <a:noFill/>
          </a:ln>
        </p:spPr>
      </p:pic>
      <p:pic>
        <p:nvPicPr>
          <p:cNvPr id="59" name="Google Shape;59;p14"/>
          <p:cNvPicPr preferRelativeResize="0"/>
          <p:nvPr/>
        </p:nvPicPr>
        <p:blipFill rotWithShape="1">
          <a:blip r:embed="rId4">
            <a:alphaModFix/>
          </a:blip>
          <a:srcRect b="0" l="0" r="0" t="0"/>
          <a:stretch/>
        </p:blipFill>
        <p:spPr>
          <a:xfrm>
            <a:off x="913698" y="867225"/>
            <a:ext cx="1345100" cy="785200"/>
          </a:xfrm>
          <a:prstGeom prst="rect">
            <a:avLst/>
          </a:prstGeom>
          <a:noFill/>
          <a:ln>
            <a:noFill/>
          </a:ln>
        </p:spPr>
      </p:pic>
      <p:sp>
        <p:nvSpPr>
          <p:cNvPr id="60" name="Google Shape;60;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Roboto"/>
              <a:buNone/>
              <a:defRPr b="1" sz="4500">
                <a:latin typeface="Roboto"/>
                <a:ea typeface="Roboto"/>
                <a:cs typeface="Roboto"/>
                <a:sym typeface="Roboto"/>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1" name="Google Shape;61;p1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2100"/>
              <a:buFont typeface="Avenir"/>
              <a:buNone/>
              <a:defRPr>
                <a:latin typeface="Avenir"/>
                <a:ea typeface="Avenir"/>
                <a:cs typeface="Avenir"/>
                <a:sym typeface="Avenir"/>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62" name="Google Shape;62;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3" name="Google Shape;63;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4" name="Google Shape;64;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5" name="Shape 65"/>
        <p:cNvGrpSpPr/>
        <p:nvPr/>
      </p:nvGrpSpPr>
      <p:grpSpPr>
        <a:xfrm>
          <a:off x="0" y="0"/>
          <a:ext cx="0" cy="0"/>
          <a:chOff x="0" y="0"/>
          <a:chExt cx="0" cy="0"/>
        </a:xfrm>
      </p:grpSpPr>
      <p:sp>
        <p:nvSpPr>
          <p:cNvPr id="66" name="Google Shape;66;p15"/>
          <p:cNvSpPr/>
          <p:nvPr/>
        </p:nvSpPr>
        <p:spPr>
          <a:xfrm>
            <a:off x="101400" y="101400"/>
            <a:ext cx="8922900" cy="4939800"/>
          </a:xfrm>
          <a:prstGeom prst="roundRect">
            <a:avLst>
              <a:gd fmla="val 5347" name="adj"/>
            </a:avLst>
          </a:prstGeom>
          <a:solidFill>
            <a:srgbClr val="FFFFFF"/>
          </a:solidFill>
          <a:ln>
            <a:noFill/>
          </a:ln>
          <a:effectLst>
            <a:outerShdw blurRad="142875" rotWithShape="0" algn="bl" dir="5400000" dist="19050">
              <a:srgbClr val="000000">
                <a:alpha val="4902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7" name="Google Shape;67;p15"/>
          <p:cNvSpPr txBox="1"/>
          <p:nvPr>
            <p:ph type="title"/>
          </p:nvPr>
        </p:nvSpPr>
        <p:spPr>
          <a:xfrm>
            <a:off x="359494" y="273844"/>
            <a:ext cx="7171500" cy="7584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500"/>
              <a:buFont typeface="Roboto"/>
              <a:buNone/>
              <a:defRPr b="1" sz="2400">
                <a:latin typeface="Roboto"/>
                <a:ea typeface="Roboto"/>
                <a:cs typeface="Roboto"/>
                <a:sym typeface="Roboto"/>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8" name="Google Shape;68;p15"/>
          <p:cNvSpPr txBox="1"/>
          <p:nvPr>
            <p:ph idx="1" type="body"/>
          </p:nvPr>
        </p:nvSpPr>
        <p:spPr>
          <a:xfrm>
            <a:off x="718988" y="1369219"/>
            <a:ext cx="7641300" cy="3263400"/>
          </a:xfrm>
          <a:prstGeom prst="rect">
            <a:avLst/>
          </a:prstGeom>
          <a:noFill/>
          <a:ln>
            <a:noFill/>
          </a:ln>
        </p:spPr>
        <p:txBody>
          <a:bodyPr anchorCtr="0" anchor="t" bIns="34275" lIns="68575" spcFirstLastPara="1" rIns="68575" wrap="square" tIns="34275">
            <a:normAutofit/>
          </a:bodyPr>
          <a:lstStyle>
            <a:lvl1pPr indent="-323850" lvl="0" marL="457200" rtl="0" algn="l">
              <a:lnSpc>
                <a:spcPct val="115000"/>
              </a:lnSpc>
              <a:spcBef>
                <a:spcPts val="800"/>
              </a:spcBef>
              <a:spcAft>
                <a:spcPts val="0"/>
              </a:spcAft>
              <a:buClr>
                <a:schemeClr val="dk1"/>
              </a:buClr>
              <a:buSzPts val="1500"/>
              <a:buFont typeface="Avenir"/>
              <a:buChar char="•"/>
              <a:defRPr sz="1500">
                <a:latin typeface="Avenir"/>
                <a:ea typeface="Avenir"/>
                <a:cs typeface="Avenir"/>
                <a:sym typeface="Avenir"/>
              </a:defRPr>
            </a:lvl1pPr>
            <a:lvl2pPr indent="-323850" lvl="1" marL="914400" rtl="0" algn="l">
              <a:lnSpc>
                <a:spcPct val="115000"/>
              </a:lnSpc>
              <a:spcBef>
                <a:spcPts val="400"/>
              </a:spcBef>
              <a:spcAft>
                <a:spcPts val="0"/>
              </a:spcAft>
              <a:buClr>
                <a:schemeClr val="dk1"/>
              </a:buClr>
              <a:buSzPts val="1500"/>
              <a:buFont typeface="Avenir"/>
              <a:buChar char="•"/>
              <a:defRPr sz="1200">
                <a:latin typeface="Avenir"/>
                <a:ea typeface="Avenir"/>
                <a:cs typeface="Avenir"/>
                <a:sym typeface="Avenir"/>
              </a:defRPr>
            </a:lvl2pPr>
            <a:lvl3pPr indent="-285750" lvl="2" marL="1371600" rtl="0" algn="l">
              <a:lnSpc>
                <a:spcPct val="115000"/>
              </a:lnSpc>
              <a:spcBef>
                <a:spcPts val="400"/>
              </a:spcBef>
              <a:spcAft>
                <a:spcPts val="0"/>
              </a:spcAft>
              <a:buClr>
                <a:schemeClr val="dk1"/>
              </a:buClr>
              <a:buSzPts val="900"/>
              <a:buFont typeface="Avenir"/>
              <a:buChar char="•"/>
              <a:defRPr sz="1100">
                <a:latin typeface="Avenir"/>
                <a:ea typeface="Avenir"/>
                <a:cs typeface="Avenir"/>
                <a:sym typeface="Avenir"/>
              </a:defRPr>
            </a:lvl3pPr>
            <a:lvl4pPr indent="-285750" lvl="3" marL="1828800" rtl="0" algn="l">
              <a:lnSpc>
                <a:spcPct val="115000"/>
              </a:lnSpc>
              <a:spcBef>
                <a:spcPts val="400"/>
              </a:spcBef>
              <a:spcAft>
                <a:spcPts val="0"/>
              </a:spcAft>
              <a:buClr>
                <a:schemeClr val="dk1"/>
              </a:buClr>
              <a:buSzPts val="900"/>
              <a:buFont typeface="Avenir"/>
              <a:buChar char="•"/>
              <a:defRPr sz="900">
                <a:latin typeface="Avenir"/>
                <a:ea typeface="Avenir"/>
                <a:cs typeface="Avenir"/>
                <a:sym typeface="Avenir"/>
              </a:defRPr>
            </a:lvl4pPr>
            <a:lvl5pPr indent="-285750" lvl="4" marL="2286000" rtl="0" algn="l">
              <a:lnSpc>
                <a:spcPct val="115000"/>
              </a:lnSpc>
              <a:spcBef>
                <a:spcPts val="400"/>
              </a:spcBef>
              <a:spcAft>
                <a:spcPts val="0"/>
              </a:spcAft>
              <a:buClr>
                <a:schemeClr val="dk1"/>
              </a:buClr>
              <a:buSzPts val="900"/>
              <a:buFont typeface="Avenir"/>
              <a:buChar char="•"/>
              <a:defRPr sz="900">
                <a:latin typeface="Avenir"/>
                <a:ea typeface="Avenir"/>
                <a:cs typeface="Avenir"/>
                <a:sym typeface="Avenir"/>
              </a:defRPr>
            </a:lvl5pPr>
            <a:lvl6pPr indent="-285750" lvl="5" marL="2743200" rtl="0" algn="l">
              <a:lnSpc>
                <a:spcPct val="115000"/>
              </a:lnSpc>
              <a:spcBef>
                <a:spcPts val="400"/>
              </a:spcBef>
              <a:spcAft>
                <a:spcPts val="0"/>
              </a:spcAft>
              <a:buClr>
                <a:schemeClr val="dk1"/>
              </a:buClr>
              <a:buSzPts val="900"/>
              <a:buFont typeface="Avenir"/>
              <a:buChar char="•"/>
              <a:defRPr sz="900">
                <a:latin typeface="Avenir"/>
                <a:ea typeface="Avenir"/>
                <a:cs typeface="Avenir"/>
                <a:sym typeface="Avenir"/>
              </a:defRPr>
            </a:lvl6pPr>
            <a:lvl7pPr indent="-285750" lvl="6" marL="3200400" rtl="0" algn="l">
              <a:lnSpc>
                <a:spcPct val="115000"/>
              </a:lnSpc>
              <a:spcBef>
                <a:spcPts val="400"/>
              </a:spcBef>
              <a:spcAft>
                <a:spcPts val="0"/>
              </a:spcAft>
              <a:buClr>
                <a:schemeClr val="dk1"/>
              </a:buClr>
              <a:buSzPts val="900"/>
              <a:buFont typeface="Avenir"/>
              <a:buChar char="•"/>
              <a:defRPr sz="900">
                <a:latin typeface="Avenir"/>
                <a:ea typeface="Avenir"/>
                <a:cs typeface="Avenir"/>
                <a:sym typeface="Avenir"/>
              </a:defRPr>
            </a:lvl7pPr>
            <a:lvl8pPr indent="-285750" lvl="7" marL="3657600" rtl="0" algn="l">
              <a:lnSpc>
                <a:spcPct val="115000"/>
              </a:lnSpc>
              <a:spcBef>
                <a:spcPts val="400"/>
              </a:spcBef>
              <a:spcAft>
                <a:spcPts val="0"/>
              </a:spcAft>
              <a:buClr>
                <a:schemeClr val="dk1"/>
              </a:buClr>
              <a:buSzPts val="900"/>
              <a:buFont typeface="Avenir"/>
              <a:buChar char="•"/>
              <a:defRPr sz="900">
                <a:latin typeface="Avenir"/>
                <a:ea typeface="Avenir"/>
                <a:cs typeface="Avenir"/>
                <a:sym typeface="Avenir"/>
              </a:defRPr>
            </a:lvl8pPr>
            <a:lvl9pPr indent="-285750" lvl="8" marL="4114800" rtl="0" algn="l">
              <a:lnSpc>
                <a:spcPct val="115000"/>
              </a:lnSpc>
              <a:spcBef>
                <a:spcPts val="400"/>
              </a:spcBef>
              <a:spcAft>
                <a:spcPts val="0"/>
              </a:spcAft>
              <a:buClr>
                <a:schemeClr val="dk1"/>
              </a:buClr>
              <a:buSzPts val="900"/>
              <a:buFont typeface="Avenir"/>
              <a:buChar char="•"/>
              <a:defRPr sz="900">
                <a:latin typeface="Avenir"/>
                <a:ea typeface="Avenir"/>
                <a:cs typeface="Avenir"/>
                <a:sym typeface="Avenir"/>
              </a:defRPr>
            </a:lvl9pPr>
          </a:lstStyle>
          <a:p/>
        </p:txBody>
      </p:sp>
      <p:sp>
        <p:nvSpPr>
          <p:cNvPr id="69" name="Google Shape;69;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0" name="Google Shape;70;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1" name="Google Shape;71;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72" name="Google Shape;72;p15"/>
          <p:cNvPicPr preferRelativeResize="0"/>
          <p:nvPr/>
        </p:nvPicPr>
        <p:blipFill rotWithShape="1">
          <a:blip r:embed="rId2">
            <a:alphaModFix/>
          </a:blip>
          <a:srcRect b="0" l="0" r="0" t="0"/>
          <a:stretch/>
        </p:blipFill>
        <p:spPr>
          <a:xfrm>
            <a:off x="7670362" y="101400"/>
            <a:ext cx="1353825" cy="98623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16"/>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5" name="Google Shape;75;p1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6" name="Google Shape;76;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7" name="Google Shape;77;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8" name="Google Shape;78;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sp>
        <p:nvSpPr>
          <p:cNvPr id="80" name="Google Shape;80;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1" name="Google Shape;81;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2" name="Google Shape;82;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3" name="Google Shape;83;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4" name="Google Shape;84;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5" name="Google Shape;85;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6" name="Shape 86"/>
        <p:cNvGrpSpPr/>
        <p:nvPr/>
      </p:nvGrpSpPr>
      <p:grpSpPr>
        <a:xfrm>
          <a:off x="0" y="0"/>
          <a:ext cx="0" cy="0"/>
          <a:chOff x="0" y="0"/>
          <a:chExt cx="0" cy="0"/>
        </a:xfrm>
      </p:grpSpPr>
      <p:sp>
        <p:nvSpPr>
          <p:cNvPr id="87" name="Google Shape;87;p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8" name="Google Shape;88;p1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9" name="Google Shape;89;p18"/>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0" name="Google Shape;90;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1" name="Google Shape;91;p18"/>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2" name="Google Shape;92;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3" name="Google Shape;93;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4" name="Google Shape;94;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7" name="Google Shape;97;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8" name="Google Shape;98;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9" name="Google Shape;99;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 name="Shape 100"/>
        <p:cNvGrpSpPr/>
        <p:nvPr/>
      </p:nvGrpSpPr>
      <p:grpSpPr>
        <a:xfrm>
          <a:off x="0" y="0"/>
          <a:ext cx="0" cy="0"/>
          <a:chOff x="0" y="0"/>
          <a:chExt cx="0" cy="0"/>
        </a:xfrm>
      </p:grpSpPr>
      <p:sp>
        <p:nvSpPr>
          <p:cNvPr id="101" name="Google Shape;101;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2" name="Google Shape;102;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3" name="Google Shape;103;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4" name="Shape 104"/>
        <p:cNvGrpSpPr/>
        <p:nvPr/>
      </p:nvGrpSpPr>
      <p:grpSpPr>
        <a:xfrm>
          <a:off x="0" y="0"/>
          <a:ext cx="0" cy="0"/>
          <a:chOff x="0" y="0"/>
          <a:chExt cx="0" cy="0"/>
        </a:xfrm>
      </p:grpSpPr>
      <p:sp>
        <p:nvSpPr>
          <p:cNvPr id="105" name="Google Shape;105;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6" name="Google Shape;106;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7" name="Google Shape;107;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8" name="Google Shape;108;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9" name="Google Shape;109;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0" name="Google Shape;110;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1" name="Shape 111"/>
        <p:cNvGrpSpPr/>
        <p:nvPr/>
      </p:nvGrpSpPr>
      <p:grpSpPr>
        <a:xfrm>
          <a:off x="0" y="0"/>
          <a:ext cx="0" cy="0"/>
          <a:chOff x="0" y="0"/>
          <a:chExt cx="0" cy="0"/>
        </a:xfrm>
      </p:grpSpPr>
      <p:sp>
        <p:nvSpPr>
          <p:cNvPr id="112" name="Google Shape;112;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3" name="Google Shape;113;p22"/>
          <p:cNvSpPr/>
          <p:nvPr>
            <p:ph idx="2" type="pic"/>
          </p:nvPr>
        </p:nvSpPr>
        <p:spPr>
          <a:xfrm>
            <a:off x="3887391" y="740569"/>
            <a:ext cx="4629300" cy="3655200"/>
          </a:xfrm>
          <a:prstGeom prst="rect">
            <a:avLst/>
          </a:prstGeom>
          <a:noFill/>
          <a:ln>
            <a:noFill/>
          </a:ln>
        </p:spPr>
      </p:sp>
      <p:sp>
        <p:nvSpPr>
          <p:cNvPr id="114" name="Google Shape;114;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5" name="Google Shape;115;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6" name="Google Shape;116;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7" name="Google Shape;117;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8" name="Shape 118"/>
        <p:cNvGrpSpPr/>
        <p:nvPr/>
      </p:nvGrpSpPr>
      <p:grpSpPr>
        <a:xfrm>
          <a:off x="0" y="0"/>
          <a:ext cx="0" cy="0"/>
          <a:chOff x="0" y="0"/>
          <a:chExt cx="0" cy="0"/>
        </a:xfrm>
      </p:grpSpPr>
      <p:sp>
        <p:nvSpPr>
          <p:cNvPr id="119" name="Google Shape;119;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0" name="Google Shape;120;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1" name="Google Shape;121;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2" name="Google Shape;122;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3" name="Google Shape;123;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4" name="Shape 124"/>
        <p:cNvGrpSpPr/>
        <p:nvPr/>
      </p:nvGrpSpPr>
      <p:grpSpPr>
        <a:xfrm>
          <a:off x="0" y="0"/>
          <a:ext cx="0" cy="0"/>
          <a:chOff x="0" y="0"/>
          <a:chExt cx="0" cy="0"/>
        </a:xfrm>
      </p:grpSpPr>
      <p:sp>
        <p:nvSpPr>
          <p:cNvPr id="125" name="Google Shape;125;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6" name="Google Shape;126;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7" name="Google Shape;127;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8" name="Google Shape;128;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9" name="Google Shape;129;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6" name="Shape 136"/>
        <p:cNvGrpSpPr/>
        <p:nvPr/>
      </p:nvGrpSpPr>
      <p:grpSpPr>
        <a:xfrm>
          <a:off x="0" y="0"/>
          <a:ext cx="0" cy="0"/>
          <a:chOff x="0" y="0"/>
          <a:chExt cx="0" cy="0"/>
        </a:xfrm>
      </p:grpSpPr>
      <p:pic>
        <p:nvPicPr>
          <p:cNvPr id="137" name="Google Shape;137;p26"/>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id="138" name="Google Shape;138;p26"/>
          <p:cNvPicPr preferRelativeResize="0"/>
          <p:nvPr/>
        </p:nvPicPr>
        <p:blipFill rotWithShape="1">
          <a:blip r:embed="rId3">
            <a:alphaModFix/>
          </a:blip>
          <a:srcRect b="0" l="0" r="0" t="0"/>
          <a:stretch/>
        </p:blipFill>
        <p:spPr>
          <a:xfrm>
            <a:off x="509864" y="553750"/>
            <a:ext cx="8124272" cy="3926375"/>
          </a:xfrm>
          <a:prstGeom prst="rect">
            <a:avLst/>
          </a:prstGeom>
          <a:noFill/>
          <a:ln>
            <a:noFill/>
          </a:ln>
        </p:spPr>
      </p:pic>
      <p:pic>
        <p:nvPicPr>
          <p:cNvPr id="139" name="Google Shape;139;p26"/>
          <p:cNvPicPr preferRelativeResize="0"/>
          <p:nvPr/>
        </p:nvPicPr>
        <p:blipFill rotWithShape="1">
          <a:blip r:embed="rId4">
            <a:alphaModFix/>
          </a:blip>
          <a:srcRect b="0" l="0" r="0" t="0"/>
          <a:stretch/>
        </p:blipFill>
        <p:spPr>
          <a:xfrm>
            <a:off x="913698" y="867225"/>
            <a:ext cx="1345100" cy="785200"/>
          </a:xfrm>
          <a:prstGeom prst="rect">
            <a:avLst/>
          </a:prstGeom>
          <a:noFill/>
          <a:ln>
            <a:noFill/>
          </a:ln>
        </p:spPr>
      </p:pic>
      <p:sp>
        <p:nvSpPr>
          <p:cNvPr id="140" name="Google Shape;140;p2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Roboto"/>
              <a:buNone/>
              <a:defRPr b="1" sz="4500">
                <a:latin typeface="Roboto"/>
                <a:ea typeface="Roboto"/>
                <a:cs typeface="Roboto"/>
                <a:sym typeface="Roboto"/>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1" name="Google Shape;141;p26"/>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2100"/>
              <a:buFont typeface="Avenir"/>
              <a:buNone/>
              <a:defRPr>
                <a:latin typeface="Avenir"/>
                <a:ea typeface="Avenir"/>
                <a:cs typeface="Avenir"/>
                <a:sym typeface="Avenir"/>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42" name="Google Shape;142;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3" name="Google Shape;143;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4" name="Google Shape;144;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rgbClr val="28DD74"/>
        </a:solidFill>
      </p:bgPr>
    </p:bg>
    <p:spTree>
      <p:nvGrpSpPr>
        <p:cNvPr id="145" name="Shape 145"/>
        <p:cNvGrpSpPr/>
        <p:nvPr/>
      </p:nvGrpSpPr>
      <p:grpSpPr>
        <a:xfrm>
          <a:off x="0" y="0"/>
          <a:ext cx="0" cy="0"/>
          <a:chOff x="0" y="0"/>
          <a:chExt cx="0" cy="0"/>
        </a:xfrm>
      </p:grpSpPr>
      <p:sp>
        <p:nvSpPr>
          <p:cNvPr id="146" name="Google Shape;146;p27"/>
          <p:cNvSpPr/>
          <p:nvPr/>
        </p:nvSpPr>
        <p:spPr>
          <a:xfrm>
            <a:off x="101400" y="101400"/>
            <a:ext cx="8922900" cy="4939800"/>
          </a:xfrm>
          <a:prstGeom prst="roundRect">
            <a:avLst>
              <a:gd fmla="val 5347" name="adj"/>
            </a:avLst>
          </a:prstGeom>
          <a:solidFill>
            <a:srgbClr val="FFFFFF"/>
          </a:solidFill>
          <a:ln>
            <a:noFill/>
          </a:ln>
          <a:effectLst>
            <a:outerShdw blurRad="142875" rotWithShape="0" algn="bl" dir="5400000" dist="19050">
              <a:srgbClr val="000000">
                <a:alpha val="4902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7" name="Google Shape;147;p27"/>
          <p:cNvSpPr txBox="1"/>
          <p:nvPr>
            <p:ph type="title"/>
          </p:nvPr>
        </p:nvSpPr>
        <p:spPr>
          <a:xfrm>
            <a:off x="359494" y="273844"/>
            <a:ext cx="7171500" cy="7584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500"/>
              <a:buFont typeface="Roboto"/>
              <a:buNone/>
              <a:defRPr b="1" sz="2400">
                <a:latin typeface="Roboto"/>
                <a:ea typeface="Roboto"/>
                <a:cs typeface="Roboto"/>
                <a:sym typeface="Roboto"/>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8" name="Google Shape;148;p27"/>
          <p:cNvSpPr txBox="1"/>
          <p:nvPr>
            <p:ph idx="1" type="body"/>
          </p:nvPr>
        </p:nvSpPr>
        <p:spPr>
          <a:xfrm>
            <a:off x="718988" y="1369219"/>
            <a:ext cx="7641300" cy="3263400"/>
          </a:xfrm>
          <a:prstGeom prst="rect">
            <a:avLst/>
          </a:prstGeom>
          <a:noFill/>
          <a:ln>
            <a:noFill/>
          </a:ln>
        </p:spPr>
        <p:txBody>
          <a:bodyPr anchorCtr="0" anchor="t" bIns="34275" lIns="68575" spcFirstLastPara="1" rIns="68575" wrap="square" tIns="34275">
            <a:normAutofit/>
          </a:bodyPr>
          <a:lstStyle>
            <a:lvl1pPr indent="-323850" lvl="0" marL="457200" rtl="0" algn="l">
              <a:lnSpc>
                <a:spcPct val="115000"/>
              </a:lnSpc>
              <a:spcBef>
                <a:spcPts val="800"/>
              </a:spcBef>
              <a:spcAft>
                <a:spcPts val="0"/>
              </a:spcAft>
              <a:buClr>
                <a:schemeClr val="dk1"/>
              </a:buClr>
              <a:buSzPts val="1500"/>
              <a:buFont typeface="Avenir"/>
              <a:buChar char="•"/>
              <a:defRPr sz="1500">
                <a:latin typeface="Avenir"/>
                <a:ea typeface="Avenir"/>
                <a:cs typeface="Avenir"/>
                <a:sym typeface="Avenir"/>
              </a:defRPr>
            </a:lvl1pPr>
            <a:lvl2pPr indent="-323850" lvl="1" marL="914400" rtl="0" algn="l">
              <a:lnSpc>
                <a:spcPct val="115000"/>
              </a:lnSpc>
              <a:spcBef>
                <a:spcPts val="400"/>
              </a:spcBef>
              <a:spcAft>
                <a:spcPts val="0"/>
              </a:spcAft>
              <a:buClr>
                <a:schemeClr val="dk1"/>
              </a:buClr>
              <a:buSzPts val="1500"/>
              <a:buFont typeface="Avenir"/>
              <a:buChar char="•"/>
              <a:defRPr sz="1200">
                <a:latin typeface="Avenir"/>
                <a:ea typeface="Avenir"/>
                <a:cs typeface="Avenir"/>
                <a:sym typeface="Avenir"/>
              </a:defRPr>
            </a:lvl2pPr>
            <a:lvl3pPr indent="-285750" lvl="2" marL="1371600" rtl="0" algn="l">
              <a:lnSpc>
                <a:spcPct val="115000"/>
              </a:lnSpc>
              <a:spcBef>
                <a:spcPts val="400"/>
              </a:spcBef>
              <a:spcAft>
                <a:spcPts val="0"/>
              </a:spcAft>
              <a:buClr>
                <a:schemeClr val="dk1"/>
              </a:buClr>
              <a:buSzPts val="900"/>
              <a:buFont typeface="Avenir"/>
              <a:buChar char="•"/>
              <a:defRPr sz="1100">
                <a:latin typeface="Avenir"/>
                <a:ea typeface="Avenir"/>
                <a:cs typeface="Avenir"/>
                <a:sym typeface="Avenir"/>
              </a:defRPr>
            </a:lvl3pPr>
            <a:lvl4pPr indent="-285750" lvl="3" marL="1828800" rtl="0" algn="l">
              <a:lnSpc>
                <a:spcPct val="115000"/>
              </a:lnSpc>
              <a:spcBef>
                <a:spcPts val="400"/>
              </a:spcBef>
              <a:spcAft>
                <a:spcPts val="0"/>
              </a:spcAft>
              <a:buClr>
                <a:schemeClr val="dk1"/>
              </a:buClr>
              <a:buSzPts val="900"/>
              <a:buFont typeface="Avenir"/>
              <a:buChar char="•"/>
              <a:defRPr sz="900">
                <a:latin typeface="Avenir"/>
                <a:ea typeface="Avenir"/>
                <a:cs typeface="Avenir"/>
                <a:sym typeface="Avenir"/>
              </a:defRPr>
            </a:lvl4pPr>
            <a:lvl5pPr indent="-285750" lvl="4" marL="2286000" rtl="0" algn="l">
              <a:lnSpc>
                <a:spcPct val="115000"/>
              </a:lnSpc>
              <a:spcBef>
                <a:spcPts val="400"/>
              </a:spcBef>
              <a:spcAft>
                <a:spcPts val="0"/>
              </a:spcAft>
              <a:buClr>
                <a:schemeClr val="dk1"/>
              </a:buClr>
              <a:buSzPts val="900"/>
              <a:buFont typeface="Avenir"/>
              <a:buChar char="•"/>
              <a:defRPr sz="900">
                <a:latin typeface="Avenir"/>
                <a:ea typeface="Avenir"/>
                <a:cs typeface="Avenir"/>
                <a:sym typeface="Avenir"/>
              </a:defRPr>
            </a:lvl5pPr>
            <a:lvl6pPr indent="-285750" lvl="5" marL="2743200" rtl="0" algn="l">
              <a:lnSpc>
                <a:spcPct val="115000"/>
              </a:lnSpc>
              <a:spcBef>
                <a:spcPts val="400"/>
              </a:spcBef>
              <a:spcAft>
                <a:spcPts val="0"/>
              </a:spcAft>
              <a:buClr>
                <a:schemeClr val="dk1"/>
              </a:buClr>
              <a:buSzPts val="900"/>
              <a:buFont typeface="Avenir"/>
              <a:buChar char="•"/>
              <a:defRPr sz="900">
                <a:latin typeface="Avenir"/>
                <a:ea typeface="Avenir"/>
                <a:cs typeface="Avenir"/>
                <a:sym typeface="Avenir"/>
              </a:defRPr>
            </a:lvl6pPr>
            <a:lvl7pPr indent="-285750" lvl="6" marL="3200400" rtl="0" algn="l">
              <a:lnSpc>
                <a:spcPct val="115000"/>
              </a:lnSpc>
              <a:spcBef>
                <a:spcPts val="400"/>
              </a:spcBef>
              <a:spcAft>
                <a:spcPts val="0"/>
              </a:spcAft>
              <a:buClr>
                <a:schemeClr val="dk1"/>
              </a:buClr>
              <a:buSzPts val="900"/>
              <a:buFont typeface="Avenir"/>
              <a:buChar char="•"/>
              <a:defRPr sz="900">
                <a:latin typeface="Avenir"/>
                <a:ea typeface="Avenir"/>
                <a:cs typeface="Avenir"/>
                <a:sym typeface="Avenir"/>
              </a:defRPr>
            </a:lvl7pPr>
            <a:lvl8pPr indent="-285750" lvl="7" marL="3657600" rtl="0" algn="l">
              <a:lnSpc>
                <a:spcPct val="115000"/>
              </a:lnSpc>
              <a:spcBef>
                <a:spcPts val="400"/>
              </a:spcBef>
              <a:spcAft>
                <a:spcPts val="0"/>
              </a:spcAft>
              <a:buClr>
                <a:schemeClr val="dk1"/>
              </a:buClr>
              <a:buSzPts val="900"/>
              <a:buFont typeface="Avenir"/>
              <a:buChar char="•"/>
              <a:defRPr sz="900">
                <a:latin typeface="Avenir"/>
                <a:ea typeface="Avenir"/>
                <a:cs typeface="Avenir"/>
                <a:sym typeface="Avenir"/>
              </a:defRPr>
            </a:lvl8pPr>
            <a:lvl9pPr indent="-285750" lvl="8" marL="4114800" rtl="0" algn="l">
              <a:lnSpc>
                <a:spcPct val="115000"/>
              </a:lnSpc>
              <a:spcBef>
                <a:spcPts val="400"/>
              </a:spcBef>
              <a:spcAft>
                <a:spcPts val="0"/>
              </a:spcAft>
              <a:buClr>
                <a:schemeClr val="dk1"/>
              </a:buClr>
              <a:buSzPts val="900"/>
              <a:buFont typeface="Avenir"/>
              <a:buChar char="•"/>
              <a:defRPr sz="900">
                <a:latin typeface="Avenir"/>
                <a:ea typeface="Avenir"/>
                <a:cs typeface="Avenir"/>
                <a:sym typeface="Avenir"/>
              </a:defRPr>
            </a:lvl9pPr>
          </a:lstStyle>
          <a:p/>
        </p:txBody>
      </p:sp>
      <p:sp>
        <p:nvSpPr>
          <p:cNvPr id="149" name="Google Shape;149;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0" name="Google Shape;150;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1" name="Google Shape;151;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152" name="Google Shape;152;p27"/>
          <p:cNvPicPr preferRelativeResize="0"/>
          <p:nvPr/>
        </p:nvPicPr>
        <p:blipFill rotWithShape="1">
          <a:blip r:embed="rId2">
            <a:alphaModFix/>
          </a:blip>
          <a:srcRect b="0" l="0" r="0" t="0"/>
          <a:stretch/>
        </p:blipFill>
        <p:spPr>
          <a:xfrm>
            <a:off x="7670362" y="101400"/>
            <a:ext cx="1353825" cy="98623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3" name="Shape 153"/>
        <p:cNvGrpSpPr/>
        <p:nvPr/>
      </p:nvGrpSpPr>
      <p:grpSpPr>
        <a:xfrm>
          <a:off x="0" y="0"/>
          <a:ext cx="0" cy="0"/>
          <a:chOff x="0" y="0"/>
          <a:chExt cx="0" cy="0"/>
        </a:xfrm>
      </p:grpSpPr>
      <p:sp>
        <p:nvSpPr>
          <p:cNvPr id="154" name="Google Shape;154;p28"/>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5" name="Google Shape;155;p28"/>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56" name="Google Shape;156;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7" name="Google Shape;157;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8" name="Google Shape;158;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9" name="Shape 159"/>
        <p:cNvGrpSpPr/>
        <p:nvPr/>
      </p:nvGrpSpPr>
      <p:grpSpPr>
        <a:xfrm>
          <a:off x="0" y="0"/>
          <a:ext cx="0" cy="0"/>
          <a:chOff x="0" y="0"/>
          <a:chExt cx="0" cy="0"/>
        </a:xfrm>
      </p:grpSpPr>
      <p:sp>
        <p:nvSpPr>
          <p:cNvPr id="160" name="Google Shape;160;p2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61" name="Google Shape;161;p2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2" name="Google Shape;162;p2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3" name="Google Shape;163;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64" name="Google Shape;164;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65" name="Google Shape;165;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6" name="Shape 166"/>
        <p:cNvGrpSpPr/>
        <p:nvPr/>
      </p:nvGrpSpPr>
      <p:grpSpPr>
        <a:xfrm>
          <a:off x="0" y="0"/>
          <a:ext cx="0" cy="0"/>
          <a:chOff x="0" y="0"/>
          <a:chExt cx="0" cy="0"/>
        </a:xfrm>
      </p:grpSpPr>
      <p:sp>
        <p:nvSpPr>
          <p:cNvPr id="167" name="Google Shape;167;p30"/>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68" name="Google Shape;168;p30"/>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69" name="Google Shape;169;p30"/>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0" name="Google Shape;170;p30"/>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71" name="Google Shape;171;p30"/>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2" name="Google Shape;172;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73" name="Google Shape;173;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74" name="Google Shape;174;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5" name="Shape 175"/>
        <p:cNvGrpSpPr/>
        <p:nvPr/>
      </p:nvGrpSpPr>
      <p:grpSpPr>
        <a:xfrm>
          <a:off x="0" y="0"/>
          <a:ext cx="0" cy="0"/>
          <a:chOff x="0" y="0"/>
          <a:chExt cx="0" cy="0"/>
        </a:xfrm>
      </p:grpSpPr>
      <p:sp>
        <p:nvSpPr>
          <p:cNvPr id="176" name="Google Shape;176;p3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77" name="Google Shape;177;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78" name="Google Shape;178;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79" name="Google Shape;179;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0" name="Shape 180"/>
        <p:cNvGrpSpPr/>
        <p:nvPr/>
      </p:nvGrpSpPr>
      <p:grpSpPr>
        <a:xfrm>
          <a:off x="0" y="0"/>
          <a:ext cx="0" cy="0"/>
          <a:chOff x="0" y="0"/>
          <a:chExt cx="0" cy="0"/>
        </a:xfrm>
      </p:grpSpPr>
      <p:sp>
        <p:nvSpPr>
          <p:cNvPr id="181" name="Google Shape;181;p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82" name="Google Shape;182;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83" name="Google Shape;183;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4" name="Shape 184"/>
        <p:cNvGrpSpPr/>
        <p:nvPr/>
      </p:nvGrpSpPr>
      <p:grpSpPr>
        <a:xfrm>
          <a:off x="0" y="0"/>
          <a:ext cx="0" cy="0"/>
          <a:chOff x="0" y="0"/>
          <a:chExt cx="0" cy="0"/>
        </a:xfrm>
      </p:grpSpPr>
      <p:sp>
        <p:nvSpPr>
          <p:cNvPr id="185" name="Google Shape;185;p3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86" name="Google Shape;186;p33"/>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87" name="Google Shape;187;p33"/>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88" name="Google Shape;188;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89" name="Google Shape;189;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90" name="Google Shape;190;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1" name="Shape 191"/>
        <p:cNvGrpSpPr/>
        <p:nvPr/>
      </p:nvGrpSpPr>
      <p:grpSpPr>
        <a:xfrm>
          <a:off x="0" y="0"/>
          <a:ext cx="0" cy="0"/>
          <a:chOff x="0" y="0"/>
          <a:chExt cx="0" cy="0"/>
        </a:xfrm>
      </p:grpSpPr>
      <p:sp>
        <p:nvSpPr>
          <p:cNvPr id="192" name="Google Shape;192;p3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93" name="Google Shape;193;p34"/>
          <p:cNvSpPr/>
          <p:nvPr>
            <p:ph idx="2" type="pic"/>
          </p:nvPr>
        </p:nvSpPr>
        <p:spPr>
          <a:xfrm>
            <a:off x="3887391" y="740569"/>
            <a:ext cx="4629300" cy="3655200"/>
          </a:xfrm>
          <a:prstGeom prst="rect">
            <a:avLst/>
          </a:prstGeom>
          <a:noFill/>
          <a:ln>
            <a:noFill/>
          </a:ln>
        </p:spPr>
      </p:sp>
      <p:sp>
        <p:nvSpPr>
          <p:cNvPr id="194" name="Google Shape;194;p34"/>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95" name="Google Shape;195;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96" name="Google Shape;196;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97" name="Google Shape;197;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8" name="Shape 198"/>
        <p:cNvGrpSpPr/>
        <p:nvPr/>
      </p:nvGrpSpPr>
      <p:grpSpPr>
        <a:xfrm>
          <a:off x="0" y="0"/>
          <a:ext cx="0" cy="0"/>
          <a:chOff x="0" y="0"/>
          <a:chExt cx="0" cy="0"/>
        </a:xfrm>
      </p:grpSpPr>
      <p:sp>
        <p:nvSpPr>
          <p:cNvPr id="199" name="Google Shape;199;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00" name="Google Shape;200;p3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01" name="Google Shape;201;p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02" name="Google Shape;202;p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03" name="Google Shape;203;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4" name="Shape 204"/>
        <p:cNvGrpSpPr/>
        <p:nvPr/>
      </p:nvGrpSpPr>
      <p:grpSpPr>
        <a:xfrm>
          <a:off x="0" y="0"/>
          <a:ext cx="0" cy="0"/>
          <a:chOff x="0" y="0"/>
          <a:chExt cx="0" cy="0"/>
        </a:xfrm>
      </p:grpSpPr>
      <p:sp>
        <p:nvSpPr>
          <p:cNvPr id="205" name="Google Shape;205;p36"/>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06" name="Google Shape;206;p36"/>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07" name="Google Shape;207;p3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08" name="Google Shape;208;p3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09" name="Google Shape;209;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D760"/>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33" name="Google Shape;133;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34" name="Google Shape;134;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35" name="Google Shape;135;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lang="en-GB"/>
              <a:t>Module 3: SQL 3</a:t>
            </a:r>
            <a:endParaRPr/>
          </a:p>
        </p:txBody>
      </p:sp>
      <p:sp>
        <p:nvSpPr>
          <p:cNvPr id="216" name="Google Shape;216;p37"/>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rPr lang="en-GB"/>
              <a:t>Capstone Project 3</a:t>
            </a:r>
            <a:endParaRPr sz="2000"/>
          </a:p>
        </p:txBody>
      </p:sp>
      <p:sp>
        <p:nvSpPr>
          <p:cNvPr id="217" name="Google Shape;217;p37"/>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DD74"/>
        </a:solidFill>
      </p:bgPr>
    </p:bg>
    <p:spTree>
      <p:nvGrpSpPr>
        <p:cNvPr id="221" name="Shape 221"/>
        <p:cNvGrpSpPr/>
        <p:nvPr/>
      </p:nvGrpSpPr>
      <p:grpSpPr>
        <a:xfrm>
          <a:off x="0" y="0"/>
          <a:ext cx="0" cy="0"/>
          <a:chOff x="0" y="0"/>
          <a:chExt cx="0" cy="0"/>
        </a:xfrm>
      </p:grpSpPr>
      <p:pic>
        <p:nvPicPr>
          <p:cNvPr id="222" name="Google Shape;222;p38"/>
          <p:cNvPicPr preferRelativeResize="0"/>
          <p:nvPr/>
        </p:nvPicPr>
        <p:blipFill>
          <a:blip r:embed="rId3">
            <a:alphaModFix/>
          </a:blip>
          <a:stretch>
            <a:fillRect/>
          </a:stretch>
        </p:blipFill>
        <p:spPr>
          <a:xfrm>
            <a:off x="7610025" y="36800"/>
            <a:ext cx="1456057" cy="1060704"/>
          </a:xfrm>
          <a:prstGeom prst="rect">
            <a:avLst/>
          </a:prstGeom>
          <a:noFill/>
          <a:ln>
            <a:noFill/>
          </a:ln>
        </p:spPr>
      </p:pic>
      <p:sp>
        <p:nvSpPr>
          <p:cNvPr id="223" name="Google Shape;223;p38"/>
          <p:cNvSpPr txBox="1"/>
          <p:nvPr>
            <p:ph type="title"/>
          </p:nvPr>
        </p:nvSpPr>
        <p:spPr>
          <a:xfrm>
            <a:off x="775700" y="1676350"/>
            <a:ext cx="7592700" cy="1790700"/>
          </a:xfrm>
          <a:prstGeom prst="rect">
            <a:avLst/>
          </a:prstGeom>
          <a:noFill/>
          <a:ln>
            <a:noFill/>
          </a:ln>
        </p:spPr>
        <p:txBody>
          <a:bodyPr anchorCtr="0" anchor="ctr" bIns="34275" lIns="68575" spcFirstLastPara="1" rIns="68575" wrap="square" tIns="34275">
            <a:normAutofit fontScale="90000"/>
          </a:bodyPr>
          <a:lstStyle/>
          <a:p>
            <a:pPr indent="0" lvl="0" marL="0" rtl="0" algn="ctr">
              <a:spcBef>
                <a:spcPts val="0"/>
              </a:spcBef>
              <a:spcAft>
                <a:spcPts val="0"/>
              </a:spcAft>
              <a:buClr>
                <a:schemeClr val="dk1"/>
              </a:buClr>
              <a:buSzPts val="990"/>
              <a:buFont typeface="Arial"/>
              <a:buNone/>
            </a:pPr>
            <a:r>
              <a:rPr b="1" lang="en-GB">
                <a:latin typeface="Roboto"/>
                <a:ea typeface="Roboto"/>
                <a:cs typeface="Roboto"/>
                <a:sym typeface="Roboto"/>
              </a:rPr>
              <a:t>Part-III</a:t>
            </a:r>
            <a:endParaRPr b="1">
              <a:latin typeface="Roboto"/>
              <a:ea typeface="Roboto"/>
              <a:cs typeface="Roboto"/>
              <a:sym typeface="Roboto"/>
            </a:endParaRPr>
          </a:p>
          <a:p>
            <a:pPr indent="0" lvl="0" marL="0" rtl="0" algn="ctr">
              <a:spcBef>
                <a:spcPts val="0"/>
              </a:spcBef>
              <a:spcAft>
                <a:spcPts val="0"/>
              </a:spcAft>
              <a:buClr>
                <a:schemeClr val="dk1"/>
              </a:buClr>
              <a:buSzPts val="990"/>
              <a:buFont typeface="Arial"/>
              <a:buNone/>
            </a:pPr>
            <a:r>
              <a:t/>
            </a:r>
            <a:endParaRPr b="1">
              <a:latin typeface="Roboto"/>
              <a:ea typeface="Roboto"/>
              <a:cs typeface="Roboto"/>
              <a:sym typeface="Roboto"/>
            </a:endParaRPr>
          </a:p>
          <a:p>
            <a:pPr indent="0" lvl="0" marL="0" rtl="0" algn="ctr">
              <a:spcBef>
                <a:spcPts val="0"/>
              </a:spcBef>
              <a:spcAft>
                <a:spcPts val="0"/>
              </a:spcAft>
              <a:buClr>
                <a:schemeClr val="dk1"/>
              </a:buClr>
              <a:buSzPts val="990"/>
              <a:buFont typeface="Arial"/>
              <a:buNone/>
            </a:pPr>
            <a:r>
              <a:rPr b="1" lang="en-GB">
                <a:latin typeface="Roboto"/>
                <a:ea typeface="Roboto"/>
                <a:cs typeface="Roboto"/>
                <a:sym typeface="Roboto"/>
              </a:rPr>
              <a:t>School Management System</a:t>
            </a:r>
            <a:endParaRPr b="1">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ph type="title"/>
          </p:nvPr>
        </p:nvSpPr>
        <p:spPr>
          <a:xfrm>
            <a:off x="359494" y="273844"/>
            <a:ext cx="7171500" cy="758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Quick Intro on School Management System</a:t>
            </a:r>
            <a:endParaRPr/>
          </a:p>
        </p:txBody>
      </p:sp>
      <p:sp>
        <p:nvSpPr>
          <p:cNvPr id="229" name="Google Shape;229;p39"/>
          <p:cNvSpPr txBox="1"/>
          <p:nvPr>
            <p:ph idx="1" type="body"/>
          </p:nvPr>
        </p:nvSpPr>
        <p:spPr>
          <a:xfrm>
            <a:off x="718988" y="1369219"/>
            <a:ext cx="76413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GB"/>
              <a:t>Consider a fictional School “ABC Public School” situated in Delhi-NCR. This school has classes from 6th standard to 10th standard but they have just started gathering all the school data in a database. Therefore, we have limited data for class 8th, 9th and 10th. </a:t>
            </a:r>
            <a:endParaRPr/>
          </a:p>
          <a:p>
            <a:pPr indent="0" lvl="0" marL="0" rtl="0" algn="l">
              <a:spcBef>
                <a:spcPts val="800"/>
              </a:spcBef>
              <a:spcAft>
                <a:spcPts val="0"/>
              </a:spcAft>
              <a:buNone/>
            </a:pPr>
            <a:r>
              <a:rPr lang="en-GB"/>
              <a:t>In this problem, school management wants to input the data in database quickly and efficiently so that they will get quick and actionable insights as fast as possible. </a:t>
            </a:r>
            <a:endParaRPr/>
          </a:p>
          <a:p>
            <a:pPr indent="0" lvl="0" marL="0" rtl="0" algn="l">
              <a:spcBef>
                <a:spcPts val="800"/>
              </a:spcBef>
              <a:spcAft>
                <a:spcPts val="0"/>
              </a:spcAft>
              <a:buNone/>
            </a:pPr>
            <a:r>
              <a:rPr b="1" lang="en-GB"/>
              <a:t>You have been hired as a data scientist and it's your responsibility to not only create the database but also get actionable business insights for the stakeholders.</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0"/>
          <p:cNvSpPr txBox="1"/>
          <p:nvPr>
            <p:ph type="title"/>
          </p:nvPr>
        </p:nvSpPr>
        <p:spPr>
          <a:xfrm>
            <a:off x="265350" y="273850"/>
            <a:ext cx="7592700" cy="758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Let’s revisit the School schema once more…</a:t>
            </a:r>
            <a:endParaRPr/>
          </a:p>
        </p:txBody>
      </p:sp>
      <p:sp>
        <p:nvSpPr>
          <p:cNvPr id="235" name="Google Shape;235;p40"/>
          <p:cNvSpPr txBox="1"/>
          <p:nvPr/>
        </p:nvSpPr>
        <p:spPr>
          <a:xfrm>
            <a:off x="6043600" y="1940700"/>
            <a:ext cx="2714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Please find the associated tables in  Metabase, inside the “MYSQL” database.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Use the tables to perform the tasks in this capstone. To learn more about Metabase, please refer to the Introduction to Metabase (A Tool to Interact with SQL) lesson on the module. </a:t>
            </a:r>
            <a:endParaRPr>
              <a:latin typeface="Calibri"/>
              <a:ea typeface="Calibri"/>
              <a:cs typeface="Calibri"/>
              <a:sym typeface="Calibri"/>
            </a:endParaRPr>
          </a:p>
        </p:txBody>
      </p:sp>
      <p:pic>
        <p:nvPicPr>
          <p:cNvPr id="236" name="Google Shape;236;p40"/>
          <p:cNvPicPr preferRelativeResize="0"/>
          <p:nvPr/>
        </p:nvPicPr>
        <p:blipFill>
          <a:blip r:embed="rId3">
            <a:alphaModFix/>
          </a:blip>
          <a:stretch>
            <a:fillRect/>
          </a:stretch>
        </p:blipFill>
        <p:spPr>
          <a:xfrm>
            <a:off x="315675" y="1032250"/>
            <a:ext cx="5512422" cy="3806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1"/>
          <p:cNvSpPr txBox="1"/>
          <p:nvPr>
            <p:ph type="title"/>
          </p:nvPr>
        </p:nvSpPr>
        <p:spPr>
          <a:xfrm>
            <a:off x="359494" y="273844"/>
            <a:ext cx="7171500" cy="758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Section 1</a:t>
            </a:r>
            <a:endParaRPr/>
          </a:p>
        </p:txBody>
      </p:sp>
      <p:sp>
        <p:nvSpPr>
          <p:cNvPr id="242" name="Google Shape;242;p41"/>
          <p:cNvSpPr txBox="1"/>
          <p:nvPr>
            <p:ph idx="1" type="body"/>
          </p:nvPr>
        </p:nvSpPr>
        <p:spPr>
          <a:xfrm>
            <a:off x="719000" y="1369225"/>
            <a:ext cx="77301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GB"/>
              <a:t>Consider the scenario that School has to fund different </a:t>
            </a:r>
            <a:r>
              <a:rPr lang="en-GB"/>
              <a:t>societies</a:t>
            </a:r>
            <a:r>
              <a:rPr lang="en-GB"/>
              <a:t> within the school. They have to identify certain characteristics of each society in order to determine the allocation of funds. Answer the following:</a:t>
            </a:r>
            <a:endParaRPr/>
          </a:p>
          <a:p>
            <a:pPr indent="-323850" lvl="0" marL="457200" rtl="0" algn="l">
              <a:spcBef>
                <a:spcPts val="800"/>
              </a:spcBef>
              <a:spcAft>
                <a:spcPts val="0"/>
              </a:spcAft>
              <a:buSzPts val="1500"/>
              <a:buAutoNum type="arabicPeriod"/>
            </a:pPr>
            <a:r>
              <a:rPr lang="en-GB"/>
              <a:t>Get the top 1 </a:t>
            </a:r>
            <a:r>
              <a:rPr lang="en-GB"/>
              <a:t>society  [Id] with</a:t>
            </a:r>
            <a:endParaRPr/>
          </a:p>
          <a:p>
            <a:pPr indent="-323850" lvl="1" marL="914400" rtl="0" algn="l">
              <a:spcBef>
                <a:spcPts val="0"/>
              </a:spcBef>
              <a:spcAft>
                <a:spcPts val="0"/>
              </a:spcAft>
              <a:buSzPts val="1500"/>
              <a:buAutoNum type="alphaLcPeriod"/>
            </a:pPr>
            <a:r>
              <a:rPr lang="en-GB"/>
              <a:t>Highest Student Strength (with/without order by and limit)</a:t>
            </a:r>
            <a:endParaRPr/>
          </a:p>
          <a:p>
            <a:pPr indent="-323850" lvl="1" marL="914400" rtl="0" algn="l">
              <a:spcBef>
                <a:spcPts val="0"/>
              </a:spcBef>
              <a:spcAft>
                <a:spcPts val="0"/>
              </a:spcAft>
              <a:buSzPts val="1500"/>
              <a:buAutoNum type="alphaLcPeriod"/>
            </a:pPr>
            <a:r>
              <a:rPr lang="en-GB"/>
              <a:t>Highest Awards Won (with/without order by and limit)</a:t>
            </a:r>
            <a:endParaRPr/>
          </a:p>
          <a:p>
            <a:pPr indent="-323850" lvl="1" marL="914400" rtl="0" algn="l">
              <a:spcBef>
                <a:spcPts val="0"/>
              </a:spcBef>
              <a:spcAft>
                <a:spcPts val="0"/>
              </a:spcAft>
              <a:buSzPts val="1500"/>
              <a:buAutoNum type="alphaLcPeriod"/>
            </a:pPr>
            <a:r>
              <a:rPr lang="en-GB"/>
              <a:t>Highest Avg Gold Medal Winning Percent out of all awards [Gold Medal / Awards Won] (with/without order by and limit) [Hint: Use round function in subquery part]</a:t>
            </a:r>
            <a:endParaRPr/>
          </a:p>
          <a:p>
            <a:pPr indent="-323850" lvl="0" marL="457200" rtl="0" algn="l">
              <a:spcBef>
                <a:spcPts val="0"/>
              </a:spcBef>
              <a:spcAft>
                <a:spcPts val="0"/>
              </a:spcAft>
              <a:buSzPts val="1500"/>
              <a:buAutoNum type="arabicPeriod"/>
            </a:pPr>
            <a:r>
              <a:rPr lang="en-GB"/>
              <a:t>Identify the society name with highest and lowest mean winning percentage [Awards Won / Participation]. [Hint: There are 2 different questions in this one]</a:t>
            </a:r>
            <a:endParaRPr/>
          </a:p>
          <a:p>
            <a:pPr indent="-323850" lvl="0" marL="457200" rtl="0" algn="l">
              <a:spcBef>
                <a:spcPts val="0"/>
              </a:spcBef>
              <a:spcAft>
                <a:spcPts val="0"/>
              </a:spcAft>
              <a:buSzPts val="1500"/>
              <a:buAutoNum type="arabicPeriod"/>
            </a:pPr>
            <a:r>
              <a:rPr lang="en-GB"/>
              <a:t>Identify individual student’s contribution in fraction within total awards that are won.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2"/>
          <p:cNvSpPr txBox="1"/>
          <p:nvPr>
            <p:ph type="title"/>
          </p:nvPr>
        </p:nvSpPr>
        <p:spPr>
          <a:xfrm>
            <a:off x="359494" y="273844"/>
            <a:ext cx="7171500" cy="758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GB"/>
              <a:t>Section 2</a:t>
            </a:r>
            <a:endParaRPr/>
          </a:p>
        </p:txBody>
      </p:sp>
      <p:sp>
        <p:nvSpPr>
          <p:cNvPr id="248" name="Google Shape;248;p42"/>
          <p:cNvSpPr txBox="1"/>
          <p:nvPr>
            <p:ph idx="1" type="body"/>
          </p:nvPr>
        </p:nvSpPr>
        <p:spPr>
          <a:xfrm>
            <a:off x="719000" y="1369225"/>
            <a:ext cx="77025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GB"/>
              <a:t>School</a:t>
            </a:r>
            <a:r>
              <a:rPr lang="en-GB"/>
              <a:t> also has a lot of administrative work. Let’s figure out how we can distribute that amongst the employees depending on their availability:</a:t>
            </a:r>
            <a:endParaRPr/>
          </a:p>
          <a:p>
            <a:pPr indent="-323850" lvl="0" marL="457200" rtl="0" algn="l">
              <a:spcBef>
                <a:spcPts val="800"/>
              </a:spcBef>
              <a:spcAft>
                <a:spcPts val="0"/>
              </a:spcAft>
              <a:buSzPts val="1500"/>
              <a:buAutoNum type="arabicPeriod"/>
            </a:pPr>
            <a:r>
              <a:rPr lang="en-GB"/>
              <a:t>Identify the employee ids that aren’t </a:t>
            </a:r>
            <a:r>
              <a:rPr lang="en-GB"/>
              <a:t>involved</a:t>
            </a:r>
            <a:r>
              <a:rPr lang="en-GB"/>
              <a:t> with either in classes or any </a:t>
            </a:r>
            <a:r>
              <a:rPr lang="en-GB"/>
              <a:t>societies and order them in DESC order by the time they spend in the school. [YEAR(NOW()) - Employee_since].</a:t>
            </a:r>
            <a:endParaRPr/>
          </a:p>
          <a:p>
            <a:pPr indent="-323850" lvl="0" marL="457200" rtl="0" algn="l">
              <a:spcBef>
                <a:spcPts val="0"/>
              </a:spcBef>
              <a:spcAft>
                <a:spcPts val="0"/>
              </a:spcAft>
              <a:buSzPts val="1500"/>
              <a:buAutoNum type="arabicPeriod"/>
            </a:pPr>
            <a:r>
              <a:rPr lang="en-GB"/>
              <a:t>Identify the employees who aren’t involved with either in classes or any </a:t>
            </a:r>
            <a:r>
              <a:rPr lang="en-GB"/>
              <a:t>societies</a:t>
            </a:r>
            <a:r>
              <a:rPr lang="en-GB"/>
              <a:t> as of now [using JOINs] with</a:t>
            </a:r>
            <a:endParaRPr/>
          </a:p>
          <a:p>
            <a:pPr indent="-323850" lvl="1" marL="914400" rtl="0" algn="l">
              <a:spcBef>
                <a:spcPts val="0"/>
              </a:spcBef>
              <a:spcAft>
                <a:spcPts val="0"/>
              </a:spcAft>
              <a:buSzPts val="1500"/>
              <a:buAutoNum type="alphaLcPeriod"/>
            </a:pPr>
            <a:r>
              <a:rPr lang="en-GB"/>
              <a:t>Group by designation with total number of employees and avg fraction belonging to that designation. [If there are 2 assistants and 1 is not involved in anything then this fraction would be 0.5 based on </a:t>
            </a:r>
            <a:r>
              <a:rPr lang="en-GB"/>
              <a:t>assistant</a:t>
            </a:r>
            <a:r>
              <a:rPr lang="en-GB"/>
              <a:t> designation]</a:t>
            </a:r>
            <a:endParaRPr/>
          </a:p>
          <a:p>
            <a:pPr indent="-323850" lvl="1" marL="914400" rtl="0" algn="l">
              <a:spcBef>
                <a:spcPts val="0"/>
              </a:spcBef>
              <a:spcAft>
                <a:spcPts val="0"/>
              </a:spcAft>
              <a:buSzPts val="1500"/>
              <a:buAutoNum type="alphaLcPeriod"/>
            </a:pPr>
            <a:r>
              <a:rPr lang="en-GB"/>
              <a:t>The names of top 2 designation groups based on above defined fraction. Arrange by designation if there is a tie.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359494" y="273844"/>
            <a:ext cx="7171500" cy="758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GB"/>
              <a:t>Section 3</a:t>
            </a:r>
            <a:endParaRPr/>
          </a:p>
        </p:txBody>
      </p:sp>
      <p:sp>
        <p:nvSpPr>
          <p:cNvPr id="254" name="Google Shape;254;p43"/>
          <p:cNvSpPr txBox="1"/>
          <p:nvPr>
            <p:ph idx="1" type="body"/>
          </p:nvPr>
        </p:nvSpPr>
        <p:spPr>
          <a:xfrm>
            <a:off x="718988" y="1369219"/>
            <a:ext cx="7641300" cy="3263400"/>
          </a:xfrm>
          <a:prstGeom prst="rect">
            <a:avLst/>
          </a:prstGeom>
        </p:spPr>
        <p:txBody>
          <a:bodyPr anchorCtr="0" anchor="t" bIns="34275" lIns="68575" spcFirstLastPara="1" rIns="68575" wrap="square" tIns="34275">
            <a:noAutofit/>
          </a:bodyPr>
          <a:lstStyle/>
          <a:p>
            <a:pPr indent="0" lvl="0" marL="0" rtl="0" algn="l">
              <a:lnSpc>
                <a:spcPct val="95000"/>
              </a:lnSpc>
              <a:spcBef>
                <a:spcPts val="800"/>
              </a:spcBef>
              <a:spcAft>
                <a:spcPts val="0"/>
              </a:spcAft>
              <a:buSzPts val="1018"/>
              <a:buNone/>
            </a:pPr>
            <a:r>
              <a:rPr lang="en-GB" sz="1487"/>
              <a:t>Evaluate the following:</a:t>
            </a:r>
            <a:endParaRPr sz="1487"/>
          </a:p>
          <a:p>
            <a:pPr indent="-323056" lvl="0" marL="457200" rtl="0" algn="l">
              <a:lnSpc>
                <a:spcPct val="95000"/>
              </a:lnSpc>
              <a:spcBef>
                <a:spcPts val="800"/>
              </a:spcBef>
              <a:spcAft>
                <a:spcPts val="0"/>
              </a:spcAft>
              <a:buSzPts val="1488"/>
              <a:buAutoNum type="arabicPeriod"/>
            </a:pPr>
            <a:r>
              <a:rPr lang="en-GB" sz="1487"/>
              <a:t>Length of Description within Society Dim and get the average length of this column. [These are 2 different questions]</a:t>
            </a:r>
            <a:endParaRPr sz="1487"/>
          </a:p>
          <a:p>
            <a:pPr indent="-323056" lvl="0" marL="457200" rtl="0" algn="l">
              <a:lnSpc>
                <a:spcPct val="95000"/>
              </a:lnSpc>
              <a:spcBef>
                <a:spcPts val="0"/>
              </a:spcBef>
              <a:spcAft>
                <a:spcPts val="0"/>
              </a:spcAft>
              <a:buSzPts val="1488"/>
              <a:buAutoNum type="arabicPeriod"/>
            </a:pPr>
            <a:r>
              <a:rPr lang="en-GB" sz="1487"/>
              <a:t>Check out if there is any form of error in the description column by identifying the leading or trailing spaces if any in any row. [This is a yes and no question with query, don’t need to give the output in result]</a:t>
            </a:r>
            <a:endParaRPr sz="1487"/>
          </a:p>
          <a:p>
            <a:pPr indent="-323056" lvl="0" marL="457200" rtl="0" algn="l">
              <a:lnSpc>
                <a:spcPct val="95000"/>
              </a:lnSpc>
              <a:spcBef>
                <a:spcPts val="0"/>
              </a:spcBef>
              <a:spcAft>
                <a:spcPts val="0"/>
              </a:spcAft>
              <a:buSzPts val="1488"/>
              <a:buAutoNum type="arabicPeriod"/>
            </a:pPr>
            <a:r>
              <a:rPr lang="en-GB" sz="1487"/>
              <a:t>Wherever we have “event” in </a:t>
            </a:r>
            <a:r>
              <a:rPr lang="en-GB" sz="1487"/>
              <a:t>place</a:t>
            </a:r>
            <a:r>
              <a:rPr lang="en-GB" sz="1487"/>
              <a:t> of “events” in description. Replace it with “events” in select clause.</a:t>
            </a:r>
            <a:endParaRPr sz="1487"/>
          </a:p>
          <a:p>
            <a:pPr indent="-323056" lvl="0" marL="457200" rtl="0" algn="l">
              <a:lnSpc>
                <a:spcPct val="95000"/>
              </a:lnSpc>
              <a:spcBef>
                <a:spcPts val="0"/>
              </a:spcBef>
              <a:spcAft>
                <a:spcPts val="0"/>
              </a:spcAft>
              <a:buSzPts val="1488"/>
              <a:buAutoNum type="arabicPeriod"/>
            </a:pPr>
            <a:r>
              <a:rPr lang="en-GB" sz="1487"/>
              <a:t>The fraction of events </a:t>
            </a:r>
            <a:r>
              <a:rPr lang="en-GB" sz="1487"/>
              <a:t>where</a:t>
            </a:r>
            <a:r>
              <a:rPr lang="en-GB" sz="1487"/>
              <a:t> candidates has not won the awards rounded off to 1 decimal value and ordered in ASC order along with gold medals that they have won in DESC order.</a:t>
            </a:r>
            <a:endParaRPr sz="1487"/>
          </a:p>
          <a:p>
            <a:pPr indent="-323056" lvl="0" marL="457200" rtl="0" algn="l">
              <a:lnSpc>
                <a:spcPct val="95000"/>
              </a:lnSpc>
              <a:spcBef>
                <a:spcPts val="0"/>
              </a:spcBef>
              <a:spcAft>
                <a:spcPts val="0"/>
              </a:spcAft>
              <a:buSzPts val="1488"/>
              <a:buAutoNum type="arabicPeriod"/>
            </a:pPr>
            <a:r>
              <a:rPr lang="en-GB" sz="1487"/>
              <a:t>Get the total number of employees from </a:t>
            </a:r>
            <a:r>
              <a:rPr lang="en-GB" sz="1487"/>
              <a:t>each city and identify which of them are even and which of them are odd.</a:t>
            </a:r>
            <a:endParaRPr sz="1487"/>
          </a:p>
          <a:p>
            <a:pPr indent="-323056" lvl="0" marL="457200" rtl="0" algn="l">
              <a:lnSpc>
                <a:spcPct val="95000"/>
              </a:lnSpc>
              <a:spcBef>
                <a:spcPts val="0"/>
              </a:spcBef>
              <a:spcAft>
                <a:spcPts val="0"/>
              </a:spcAft>
              <a:buSzPts val="1488"/>
              <a:buAutoNum type="arabicPeriod"/>
            </a:pPr>
            <a:r>
              <a:rPr lang="en-GB" sz="1487"/>
              <a:t>Let’s suppose we have to create banners for each society in the form of “Society_Id - Society_Name - headed by Employee_Id”. Please print it out for all 5 societies. [Hint: Use DISTINCT]</a:t>
            </a:r>
            <a:endParaRPr sz="1487"/>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1ED76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