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58" r:id="rId4"/>
    <p:sldId id="262" r:id="rId5"/>
    <p:sldId id="259" r:id="rId6"/>
    <p:sldId id="263" r:id="rId7"/>
    <p:sldId id="264" r:id="rId8"/>
    <p:sldId id="265" r:id="rId9"/>
    <p:sldId id="268" r:id="rId10"/>
    <p:sldId id="266" r:id="rId11"/>
    <p:sldId id="267" r:id="rId12"/>
    <p:sldId id="260" r:id="rId13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48" autoAdjust="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#1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91A66877-AC1C-46D9-BF2C-6024B638DEA9}">
      <dgm:prSet phldrT="[Text]"/>
      <dgm:spPr>
        <a:noFill/>
        <a:ln>
          <a:noFill/>
        </a:ln>
      </dgm:spPr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6CC3289-2662-43F0-A3C6-BA04A135F08C}">
      <dgm:prSet phldrT="[Text]"/>
      <dgm:spPr>
        <a:noFill/>
      </dgm:spPr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01D68F5-42F8-47BC-8FED-84C50F595DF0}">
      <dgm:prSet phldrT="[Text]"/>
      <dgm:spPr>
        <a:noFill/>
        <a:ln>
          <a:noFill/>
        </a:ln>
      </dgm:spPr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74517" custScaleY="83191"/>
      <dgm:spPr>
        <a:noFill/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NeighborX="990" custLinFactNeighborY="28055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40567" custScaleY="95017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NeighborX="1969" custLinFactNeighborY="-1299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도시 단색으로 채워진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NeighborX="-1650" custLinFactNeighborY="-3713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#1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#1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#1"/>
    <dgm:cxn modelId="{6E31C6AB-C9E6-448F-A8CC-566A63619D4D}" type="presOf" srcId="{76CC3289-2662-43F0-A3C6-BA04A135F08C}" destId="{133097FC-B1F8-4953-B0AB-E8E73D968D1C}" srcOrd="0" destOrd="0" presId="urn:microsoft.com/office/officeart/2018/2/layout/IconLabelList#1"/>
    <dgm:cxn modelId="{2AD6E781-3ED2-484E-B438-73386D2C583D}" type="presParOf" srcId="{8994D886-A75F-411A-A9D7-D31991FF12BD}" destId="{E1DBA6D5-BD14-4CD2-A0CC-80F867FEFA81}" srcOrd="0" destOrd="0" presId="urn:microsoft.com/office/officeart/2018/2/layout/IconLabelList#1"/>
    <dgm:cxn modelId="{10B2B212-528C-471D-ABD0-D66ED992B833}" type="presParOf" srcId="{E1DBA6D5-BD14-4CD2-A0CC-80F867FEFA81}" destId="{19A8DC21-3E65-409D-AD53-DA51BB9198A0}" srcOrd="0" destOrd="0" presId="urn:microsoft.com/office/officeart/2018/2/layout/IconLabelList#1"/>
    <dgm:cxn modelId="{2A8FB3D0-F98B-4F5A-BACA-4315E38776FB}" type="presParOf" srcId="{E1DBA6D5-BD14-4CD2-A0CC-80F867FEFA81}" destId="{B9F90A48-FF94-4C94-A587-0190406F6FD3}" srcOrd="1" destOrd="0" presId="urn:microsoft.com/office/officeart/2018/2/layout/IconLabelList#1"/>
    <dgm:cxn modelId="{95FEF629-9884-451C-89B4-41B897ABE3D6}" type="presParOf" srcId="{E1DBA6D5-BD14-4CD2-A0CC-80F867FEFA81}" destId="{A99B5DD6-89E9-4537-B415-4205CEB9323A}" srcOrd="2" destOrd="0" presId="urn:microsoft.com/office/officeart/2018/2/layout/IconLabelList#1"/>
    <dgm:cxn modelId="{0FE6827F-DE80-4F8A-8E9D-7F88C0F7EF29}" type="presParOf" srcId="{8994D886-A75F-411A-A9D7-D31991FF12BD}" destId="{8B391436-B9B0-45BD-A57F-792D6376D868}" srcOrd="1" destOrd="0" presId="urn:microsoft.com/office/officeart/2018/2/layout/IconLabelList#1"/>
    <dgm:cxn modelId="{4857BE3A-D518-473D-AC79-7B9BF18B9824}" type="presParOf" srcId="{8994D886-A75F-411A-A9D7-D31991FF12BD}" destId="{95872155-C45D-46D3-874C-D838089A06F8}" srcOrd="2" destOrd="0" presId="urn:microsoft.com/office/officeart/2018/2/layout/IconLabelList#1"/>
    <dgm:cxn modelId="{B4B325C4-81F2-4B3E-8CBF-4532B0BFA343}" type="presParOf" srcId="{95872155-C45D-46D3-874C-D838089A06F8}" destId="{CE9DF0E8-B0DE-4E1E-9FF4-6006AD8428DB}" srcOrd="0" destOrd="0" presId="urn:microsoft.com/office/officeart/2018/2/layout/IconLabelList#1"/>
    <dgm:cxn modelId="{0AE6D335-6E55-47E1-BAD8-0368620AB8F6}" type="presParOf" srcId="{95872155-C45D-46D3-874C-D838089A06F8}" destId="{AA0423A1-55B2-45E9-BFE7-3FBE5BDA65ED}" srcOrd="1" destOrd="0" presId="urn:microsoft.com/office/officeart/2018/2/layout/IconLabelList#1"/>
    <dgm:cxn modelId="{AFEE8CCD-97FE-4EFA-A584-DF6AFDAD2B20}" type="presParOf" srcId="{95872155-C45D-46D3-874C-D838089A06F8}" destId="{55120873-6F5C-4053-8EAD-6287A7F1097E}" srcOrd="2" destOrd="0" presId="urn:microsoft.com/office/officeart/2018/2/layout/IconLabelList#1"/>
    <dgm:cxn modelId="{26649F18-C204-4047-8300-905486AB3755}" type="presParOf" srcId="{8994D886-A75F-411A-A9D7-D31991FF12BD}" destId="{F679C986-30E4-4F0A-A3A6-CAE528BFED76}" srcOrd="3" destOrd="0" presId="urn:microsoft.com/office/officeart/2018/2/layout/IconLabelList#1"/>
    <dgm:cxn modelId="{898D629F-DA37-435F-A0B2-0617605D711A}" type="presParOf" srcId="{8994D886-A75F-411A-A9D7-D31991FF12BD}" destId="{2EC2FDE3-8908-45C7-A3FD-EB370213FE69}" srcOrd="4" destOrd="0" presId="urn:microsoft.com/office/officeart/2018/2/layout/IconLabelList#1"/>
    <dgm:cxn modelId="{2BDADB1C-15B1-4763-9B35-3792147F8F87}" type="presParOf" srcId="{2EC2FDE3-8908-45C7-A3FD-EB370213FE69}" destId="{6DB1FE51-13D0-4A38-AD6E-48D4371A1AF3}" srcOrd="0" destOrd="0" presId="urn:microsoft.com/office/officeart/2018/2/layout/IconLabelList#1"/>
    <dgm:cxn modelId="{F692F1E6-C6EC-4391-8432-EB6C34194240}" type="presParOf" srcId="{2EC2FDE3-8908-45C7-A3FD-EB370213FE69}" destId="{0928538A-05CC-4A79-BD5D-92F985D1EEE5}" srcOrd="1" destOrd="0" presId="urn:microsoft.com/office/officeart/2018/2/layout/IconLabelList#1"/>
    <dgm:cxn modelId="{0E6AF6C4-A4E5-4234-9E16-F9F2334264CD}" type="presParOf" srcId="{2EC2FDE3-8908-45C7-A3FD-EB370213FE69}" destId="{133097FC-B1F8-4953-B0AB-E8E73D968D1C}" srcOrd="2" destOrd="0" presId="urn:microsoft.com/office/officeart/2018/2/layout/IconLabelList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 persistent virtual world where players can buy and sell goods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   virtual experiences like concerts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263581" y="876453"/>
          <a:ext cx="805305" cy="1003697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86724" y="2566747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5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86724" y="2566747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5158896" y="721932"/>
          <a:ext cx="588332" cy="1378007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519272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5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841646" y="2519272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125448" y="306544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575297" y="2478912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5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575297" y="2478912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15704" y="-758901"/>
          <a:ext cx="5898628" cy="5898628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805305" y="625844"/>
          <a:ext cx="6227289" cy="12515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3389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 persistent virtual world where players can buy and sell goods</a:t>
          </a:r>
          <a:r>
            <a:rPr lang="ko-KR" altLang="en-US" sz="23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	</a:t>
          </a:r>
        </a:p>
      </dsp:txBody>
      <dsp:txXfrm>
        <a:off x="805305" y="625844"/>
        <a:ext cx="6227289" cy="1251514"/>
      </dsp:txXfrm>
    </dsp:sp>
    <dsp:sp modelId="{07CB3071-D555-47DA-A36A-69EB91531FD8}">
      <dsp:nvSpPr>
        <dsp:cNvPr id="0" name=""/>
        <dsp:cNvSpPr/>
      </dsp:nvSpPr>
      <dsp:spPr>
        <a:xfrm>
          <a:off x="23108" y="469405"/>
          <a:ext cx="1564392" cy="15643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05305" y="2503466"/>
          <a:ext cx="6227289" cy="12515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3389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   virtual experiences like concerts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805305" y="2503466"/>
        <a:ext cx="6227289" cy="1251514"/>
      </dsp:txXfrm>
    </dsp:sp>
    <dsp:sp modelId="{3F8116AC-FAC3-4E95-9865-93CCFEB191B9}">
      <dsp:nvSpPr>
        <dsp:cNvPr id="0" name=""/>
        <dsp:cNvSpPr/>
      </dsp:nvSpPr>
      <dsp:spPr>
        <a:xfrm>
          <a:off x="23108" y="2347026"/>
          <a:ext cx="1564392" cy="15643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1">
  <dgm:title val="아이콘 레이블 목록"/>
  <dgm:desc val="관련 시각적 개체를 동반한 비순차적이거나 그룹화된 정보를 표시하는 데 사용합니다. 짧은 텍스트 캡션이 있는 아이콘이나 작은 그림에 가장 적합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AEA40C-BE8C-4377-9057-6AF8F8AB43E9}" type="datetime1">
              <a:rPr lang="ko-KR" altLang="en-US" smtClean="0">
                <a:latin typeface="+mj-ea"/>
                <a:ea typeface="+mj-ea"/>
              </a:rPr>
              <a:t>2024-11-05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B39DDF-7E14-426D-8F72-FA0AB6F5D978}" type="datetime1">
              <a:rPr lang="ko-KR" altLang="en-US" smtClean="0"/>
              <a:pPr/>
              <a:t>2024-11-05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6B3AB32-59DF-41F1-9618-EDFBF5049629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778D1-0B3D-00F8-F40D-7CC445AD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69968E-EDDA-D747-2A00-AB95BAD3F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86D843-2285-9773-FBC5-B7739386D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0AA5D-087D-5747-6711-7D2612821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47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C3328-33B8-0417-5F59-56C980F4D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AD1A55-01C9-6FCC-82D4-7407EC561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2CE6CA-F296-A89C-73E1-162FE0C46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7BF6C-66C6-C503-F63D-DD314C2B9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01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232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8432E-741F-AC56-A51D-FF86A82D2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678154-09C7-12C8-4162-DB117F649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C531F1-7C29-0D56-0271-DED6397A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68703-408C-0480-14ED-218B6E450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914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AF5F-524D-13CD-07BE-5EF0DF343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E24A73-6C08-A91F-9442-73CB9CA04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F527DB-625D-73EC-E367-79665DE7D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3010B-7F9E-71EB-493A-CED1BA7C3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05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00322-DCE4-68FA-EC0A-E08CCCA00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5480A0-EBCF-9A0F-B44D-3B10366F88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4A39D6-4983-7ED3-677E-E4393AE5D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0A722F-BE0B-34BA-07E2-543340767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51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0DF72-50C6-3597-7BD3-04A023182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F226FA-0A6C-71E7-C586-AE48B9026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97F330-8DBB-FB6E-A9A0-0E9F00570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9AD1C-5220-6BEE-0BFB-4FD23AEBF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080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F7253-C6CB-C915-66FA-5BF6F58E3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DECE6B-2690-8880-6641-F7566CE51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CF48F5-2A9B-3446-243B-A1036490D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AAD7B0-90BD-604C-D0A3-438D11F30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131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548E0D2-8D2A-49DD-81C9-2DF06FB28E58}" type="datetime1">
              <a:rPr lang="ko-KR" altLang="en-US" noProof="0" smtClean="0"/>
              <a:t>2024-11-05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9AAF66-BE8D-40A6-9F92-F0D5431B4707}" type="datetime1">
              <a:rPr lang="ko-KR" altLang="en-US" noProof="0" smtClean="0"/>
              <a:t>2024-11-05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C65031-79EB-4543-BA10-9DEB98B51A8A}" type="datetime1">
              <a:rPr lang="ko-KR" altLang="en-US" noProof="0" smtClean="0"/>
              <a:t>2024-11-05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10C2A-C0FE-4353-941B-694324488170}" type="datetime1">
              <a:rPr lang="ko-KR" altLang="en-US" noProof="0" smtClean="0"/>
              <a:t>2024-11-05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A98800-4B48-4290-A2B4-EE590E4011A7}" type="datetime1">
              <a:rPr lang="ko-KR" altLang="en-US" noProof="0" smtClean="0"/>
              <a:t>2024-11-05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34A57C-F4F6-438F-A2CE-5CF31251A767}" type="datetime1">
              <a:rPr lang="ko-KR" altLang="en-US" noProof="0" smtClean="0"/>
              <a:t>2024-11-05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FCE773-4E4A-4873-9CE4-167E09725F50}" type="datetime1">
              <a:rPr lang="ko-KR" altLang="en-US" noProof="0" smtClean="0"/>
              <a:t>2024-11-05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66067D-0A04-4DE5-9C65-2C4CB39AD2AC}" type="datetime1">
              <a:rPr lang="ko-KR" altLang="en-US" noProof="0" smtClean="0"/>
              <a:t>2024-11-05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90752-A68E-4DDB-B9F3-64EFB3BAD45B}" type="datetime1">
              <a:rPr lang="ko-KR" altLang="en-US" noProof="0" smtClean="0"/>
              <a:t>2024-11-05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DE1092-F835-49D6-B89F-3300AAB9122B}" type="datetime1">
              <a:rPr lang="ko-KR" altLang="en-US" noProof="0" smtClean="0"/>
              <a:t>2024-11-05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95DDD-93D4-4EA5-B9FF-AB32653D5712}" type="datetime1">
              <a:rPr lang="ko-KR" altLang="en-US" noProof="0" smtClean="0"/>
              <a:t>2024-11-05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2F5771C-AAAA-4498-A7FA-FDA0602C6663}" type="datetime1">
              <a:rPr lang="ko-KR" altLang="en-US" noProof="0" smtClean="0"/>
              <a:t>2024-11-05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8.png"/><Relationship Id="rId4" Type="http://schemas.openxmlformats.org/officeDocument/2006/relationships/diagramData" Target="../diagrams/data2.xml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그림 6" descr="디지털 연결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25BA76-8305-E488-21CF-BA66FCD47AEC}"/>
              </a:ext>
            </a:extLst>
          </p:cNvPr>
          <p:cNvSpPr/>
          <p:nvPr/>
        </p:nvSpPr>
        <p:spPr>
          <a:xfrm>
            <a:off x="446534" y="3341298"/>
            <a:ext cx="11260667" cy="1635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6000" b="1" dirty="0">
                <a:solidFill>
                  <a:srgbClr val="FF0000"/>
                </a:solidFill>
                <a:latin typeface="Arial"/>
              </a:rPr>
              <a:t>What Is the Metaverse, Exactly?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933554"/>
          </a:xfrm>
        </p:spPr>
        <p:txBody>
          <a:bodyPr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2024052015 Kim 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DongGoen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2024088304 Kim 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YeRim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2024021030 Kang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SeonWoo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2024025087 Seong Seoyeon / 2024075350 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Khegay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Viktoriya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AF1ED-C5DC-A9A4-F4C8-4DF69EFD1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F4BEB7-E18C-052E-85B1-453C17C95F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C2D34-DDC1-FE7B-BA9F-E0009F7D230B}"/>
              </a:ext>
            </a:extLst>
          </p:cNvPr>
          <p:cNvSpPr txBox="1"/>
          <p:nvPr/>
        </p:nvSpPr>
        <p:spPr>
          <a:xfrm>
            <a:off x="1802778" y="662283"/>
            <a:ext cx="8615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we could kind of call the metaverse 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if we massage the definition of words the right way</a:t>
            </a:r>
          </a:p>
        </p:txBody>
      </p:sp>
      <p:pic>
        <p:nvPicPr>
          <p:cNvPr id="10" name="Picture 2" descr="마이크로소프트는 어떻게 美 증시의 새로운 왕이 됐나 | 한국경제">
            <a:extLst>
              <a:ext uri="{FF2B5EF4-FFF2-40B4-BE49-F238E27FC236}">
                <a16:creationId xmlns:a16="http://schemas.microsoft.com/office/drawing/2014/main" id="{C293E1DC-9BCC-C671-9C48-15E1BD476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54" y="3053936"/>
            <a:ext cx="1820891" cy="17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pple - 나무위키">
            <a:extLst>
              <a:ext uri="{FF2B5EF4-FFF2-40B4-BE49-F238E27FC236}">
                <a16:creationId xmlns:a16="http://schemas.microsoft.com/office/drawing/2014/main" id="{70ED9FCA-ABD6-1362-7014-D5A8D17D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217" y="3083558"/>
            <a:ext cx="1420037" cy="1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 Will 'Meta' Mean for Social Media Users? - Wisper Internet">
            <a:extLst>
              <a:ext uri="{FF2B5EF4-FFF2-40B4-BE49-F238E27FC236}">
                <a16:creationId xmlns:a16="http://schemas.microsoft.com/office/drawing/2014/main" id="{6E776C47-DE4E-1199-5B02-5A578AFE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46" y="3255014"/>
            <a:ext cx="2601469" cy="145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45C786-1A47-91DB-4F0D-04768E2A4931}"/>
              </a:ext>
            </a:extLst>
          </p:cNvPr>
          <p:cNvSpPr/>
          <p:nvPr/>
        </p:nvSpPr>
        <p:spPr>
          <a:xfrm>
            <a:off x="901296" y="4974609"/>
            <a:ext cx="3038167" cy="682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Meta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1AFD94-0F50-2B88-7D6A-53C93C2BD0E4}"/>
              </a:ext>
            </a:extLst>
          </p:cNvPr>
          <p:cNvSpPr/>
          <p:nvPr/>
        </p:nvSpPr>
        <p:spPr>
          <a:xfrm>
            <a:off x="4569617" y="4974609"/>
            <a:ext cx="3082310" cy="69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Microsoft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C19808-2F17-B8D3-9501-B32F61D5385A}"/>
              </a:ext>
            </a:extLst>
          </p:cNvPr>
          <p:cNvSpPr/>
          <p:nvPr/>
        </p:nvSpPr>
        <p:spPr>
          <a:xfrm>
            <a:off x="8282081" y="4974609"/>
            <a:ext cx="3082310" cy="69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58459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CEDAB-A19B-1563-9508-5F5B27405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24CC414-751B-E6E5-DCD8-7A75FCB36DC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5336DD-8B44-9FA1-9512-3A046DBD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443"/>
            <a:ext cx="11029616" cy="718870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ko-KR" sz="3600" b="1" dirty="0">
                <a:latin typeface="Arial"/>
              </a:rPr>
              <a:t>What's the Metaverse Like Right Now?</a:t>
            </a:r>
            <a:endParaRPr lang="ko-KR" altLang="en-US" sz="3600" dirty="0">
              <a:solidFill>
                <a:srgbClr val="FFFE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0B699-B867-E7F7-D772-BDBAFDDBCEC9}"/>
              </a:ext>
            </a:extLst>
          </p:cNvPr>
          <p:cNvSpPr txBox="1"/>
          <p:nvPr/>
        </p:nvSpPr>
        <p:spPr>
          <a:xfrm>
            <a:off x="1069944" y="1765597"/>
            <a:ext cx="6943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The paradox of defining the metaverse is that in order for it to be the future, you have to define away the present.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3057B-80A9-886B-BED1-40068B9B5F37}"/>
              </a:ext>
            </a:extLst>
          </p:cNvPr>
          <p:cNvSpPr txBox="1"/>
          <p:nvPr/>
        </p:nvSpPr>
        <p:spPr>
          <a:xfrm>
            <a:off x="1094820" y="5345849"/>
            <a:ext cx="6943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Metaverse :  An evolution of the simple internet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9706B-A44A-5B68-EDB6-5A0843E2FD2B}"/>
              </a:ext>
            </a:extLst>
          </p:cNvPr>
          <p:cNvSpPr txBox="1"/>
          <p:nvPr/>
        </p:nvSpPr>
        <p:spPr>
          <a:xfrm>
            <a:off x="1094821" y="3801944"/>
            <a:ext cx="6943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The definition of the metaverse is still inaccurate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Thanks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for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Listening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n-US" altLang="ko-KR" dirty="0">
              <a:solidFill>
                <a:schemeClr val="bg2"/>
              </a:solidFill>
            </a:endParaRPr>
          </a:p>
          <a:p>
            <a:pPr rtl="0"/>
            <a:endParaRPr lang="ko-KR" altLang="en-US" dirty="0">
              <a:solidFill>
                <a:schemeClr val="bg2"/>
              </a:solidFill>
            </a:endParaRPr>
          </a:p>
          <a:p>
            <a:pPr rtl="0"/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5" name="그림 4" descr="디지털 숫자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직사각형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A855EC-5D26-FAE0-56CF-C04CBA54641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7747"/>
            <a:ext cx="11029616" cy="718870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ko-KR" sz="3600" b="1" dirty="0">
                <a:latin typeface="Arial"/>
              </a:rPr>
              <a:t>Background Knowledge for Understanding the Metaverse</a:t>
            </a:r>
            <a:endParaRPr lang="ko-KR" altLang="en-US" sz="3600" dirty="0">
              <a:solidFill>
                <a:srgbClr val="FFFEFF"/>
              </a:solidFill>
            </a:endParaRPr>
          </a:p>
        </p:txBody>
      </p:sp>
      <p:graphicFrame>
        <p:nvGraphicFramePr>
          <p:cNvPr id="4" name="내용 개체 틀 3" descr="아이콘 SmartArt 그래픽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298571"/>
              </p:ext>
            </p:extLst>
          </p:nvPr>
        </p:nvGraphicFramePr>
        <p:xfrm>
          <a:off x="642938" y="1767098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What Will 'Meta' Mean for Social Media Users? - Wisper Internet">
            <a:extLst>
              <a:ext uri="{FF2B5EF4-FFF2-40B4-BE49-F238E27FC236}">
                <a16:creationId xmlns:a16="http://schemas.microsoft.com/office/drawing/2014/main" id="{4BB095F6-79F6-8D03-EA50-BB2820EB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46" y="2524639"/>
            <a:ext cx="2601469" cy="145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oblox - Apps on Google Play">
            <a:extLst>
              <a:ext uri="{FF2B5EF4-FFF2-40B4-BE49-F238E27FC236}">
                <a16:creationId xmlns:a16="http://schemas.microsoft.com/office/drawing/2014/main" id="{48780F18-71FE-B21C-BCD7-7516F7C8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71" y="2446244"/>
            <a:ext cx="1529634" cy="152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2401754-E7F2-9FBD-F1FE-5A1BDC7B4707}"/>
              </a:ext>
            </a:extLst>
          </p:cNvPr>
          <p:cNvSpPr/>
          <p:nvPr/>
        </p:nvSpPr>
        <p:spPr>
          <a:xfrm>
            <a:off x="901296" y="4244234"/>
            <a:ext cx="3038167" cy="682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Meta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8A0EFE-4C9E-4498-4AF2-1A6740E66D06}"/>
              </a:ext>
            </a:extLst>
          </p:cNvPr>
          <p:cNvSpPr/>
          <p:nvPr/>
        </p:nvSpPr>
        <p:spPr>
          <a:xfrm>
            <a:off x="4569617" y="4244234"/>
            <a:ext cx="3082310" cy="69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Roblox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5800F7-87EE-5BB1-ECF0-30B45925FABB}"/>
              </a:ext>
            </a:extLst>
          </p:cNvPr>
          <p:cNvSpPr/>
          <p:nvPr/>
        </p:nvSpPr>
        <p:spPr>
          <a:xfrm>
            <a:off x="8367344" y="4232858"/>
            <a:ext cx="3181718" cy="69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Most companies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04968F-FE11-B076-A45B-BF9086CEA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BA5CB9C-F06B-E88A-90B3-4CF0E5D0CC29}"/>
              </a:ext>
            </a:extLst>
          </p:cNvPr>
          <p:cNvSpPr/>
          <p:nvPr/>
        </p:nvSpPr>
        <p:spPr>
          <a:xfrm>
            <a:off x="1215321" y="641496"/>
            <a:ext cx="2055628" cy="12006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Meta </a:t>
            </a:r>
            <a:endParaRPr lang="ko-KR" altLang="en-US" sz="32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C750C7B-4DDC-6548-6320-A51658F0B9C4}"/>
              </a:ext>
            </a:extLst>
          </p:cNvPr>
          <p:cNvSpPr/>
          <p:nvPr/>
        </p:nvSpPr>
        <p:spPr>
          <a:xfrm>
            <a:off x="5184208" y="841307"/>
            <a:ext cx="1672187" cy="80098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122A9E9-A23D-1541-B076-BAD8D8BCB07F}"/>
              </a:ext>
            </a:extLst>
          </p:cNvPr>
          <p:cNvSpPr/>
          <p:nvPr/>
        </p:nvSpPr>
        <p:spPr>
          <a:xfrm>
            <a:off x="8857057" y="609298"/>
            <a:ext cx="2200804" cy="12006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Cyber space 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34BE1-C0E9-BF1D-2384-B576B4BB7786}"/>
              </a:ext>
            </a:extLst>
          </p:cNvPr>
          <p:cNvSpPr txBox="1"/>
          <p:nvPr/>
        </p:nvSpPr>
        <p:spPr>
          <a:xfrm>
            <a:off x="2310942" y="2683412"/>
            <a:ext cx="741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The meaning doesn’t change significantly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05CC9-5F6F-1977-6215-6501A7DE3D41}"/>
              </a:ext>
            </a:extLst>
          </p:cNvPr>
          <p:cNvSpPr txBox="1"/>
          <p:nvPr/>
        </p:nvSpPr>
        <p:spPr>
          <a:xfrm>
            <a:off x="2310941" y="3938678"/>
            <a:ext cx="7418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The ‘metaverse’ does not actually refer to a specific type of technology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738E7-AA4B-A939-0E56-68EC9CBC2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1C8571-4F76-F069-3F19-CFF085CEE8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9D3A1-5C05-2DCC-6817-D879ADEF7B13}"/>
              </a:ext>
            </a:extLst>
          </p:cNvPr>
          <p:cNvSpPr txBox="1"/>
          <p:nvPr/>
        </p:nvSpPr>
        <p:spPr>
          <a:xfrm>
            <a:off x="3898206" y="655152"/>
            <a:ext cx="7418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They describe the metaverse as a virtual world and augmented reality, but it’s not limited to just those aspects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567D500-C8F6-DC0B-B797-CAA4037D258A}"/>
              </a:ext>
            </a:extLst>
          </p:cNvPr>
          <p:cNvSpPr/>
          <p:nvPr/>
        </p:nvSpPr>
        <p:spPr>
          <a:xfrm>
            <a:off x="851602" y="920137"/>
            <a:ext cx="2697462" cy="9117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Most Companies 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744A4-7C4A-4D88-4896-2FA170F978FD}"/>
              </a:ext>
            </a:extLst>
          </p:cNvPr>
          <p:cNvSpPr txBox="1"/>
          <p:nvPr/>
        </p:nvSpPr>
        <p:spPr>
          <a:xfrm>
            <a:off x="3898206" y="2450821"/>
            <a:ext cx="7418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A new digital economy concept where users can create, buy, and sell goods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13A5DE4-FBCF-4B8C-607D-B4BB18843E0D}"/>
              </a:ext>
            </a:extLst>
          </p:cNvPr>
          <p:cNvSpPr/>
          <p:nvPr/>
        </p:nvSpPr>
        <p:spPr>
          <a:xfrm>
            <a:off x="851602" y="4851391"/>
            <a:ext cx="2697462" cy="9117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some advocates 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629E-CDF8-FC07-E1E4-D353138FF60F}"/>
              </a:ext>
            </a:extLst>
          </p:cNvPr>
          <p:cNvSpPr txBox="1"/>
          <p:nvPr/>
        </p:nvSpPr>
        <p:spPr>
          <a:xfrm>
            <a:off x="3898205" y="4768656"/>
            <a:ext cx="7418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They claim new technologies like NFTs can enable portable digital assets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7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직사각형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내용 개체 틀 4" descr="디지털 숫자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6" name="내용 개체 틀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33699"/>
              </p:ext>
            </p:extLst>
          </p:nvPr>
        </p:nvGraphicFramePr>
        <p:xfrm>
          <a:off x="719571" y="2198253"/>
          <a:ext cx="7055704" cy="438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 descr="월드 오브 워크래프트 | Battle.net">
            <a:extLst>
              <a:ext uri="{FF2B5EF4-FFF2-40B4-BE49-F238E27FC236}">
                <a16:creationId xmlns:a16="http://schemas.microsoft.com/office/drawing/2014/main" id="{216B2661-C6C7-D5B4-C8A0-23609A1B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77" y="3212513"/>
            <a:ext cx="1099324" cy="43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32CE9EC8-511F-1047-89B5-4BE9C96C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1" y="5155491"/>
            <a:ext cx="1329016" cy="36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67C4AE-51C1-4EC1-0A11-4D4EF18A9F4C}"/>
              </a:ext>
            </a:extLst>
          </p:cNvPr>
          <p:cNvSpPr txBox="1"/>
          <p:nvPr/>
        </p:nvSpPr>
        <p:spPr>
          <a:xfrm>
            <a:off x="591414" y="693251"/>
            <a:ext cx="7418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Is that really what “the metaverse” means?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Just some new kinds of video games?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19058-EB42-A8CF-BE8C-A2265BF4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83F419-8500-FBB6-E24A-EA9A67F1F8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773C2-FAAA-CEEE-9D8C-099D9ACB9285}"/>
              </a:ext>
            </a:extLst>
          </p:cNvPr>
          <p:cNvSpPr txBox="1"/>
          <p:nvPr/>
        </p:nvSpPr>
        <p:spPr>
          <a:xfrm>
            <a:off x="4713032" y="2760501"/>
            <a:ext cx="741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Microsoft , Meta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7CE793-1A5A-0EB3-270D-E1BDCEC31A57}"/>
              </a:ext>
            </a:extLst>
          </p:cNvPr>
          <p:cNvSpPr/>
          <p:nvPr/>
        </p:nvSpPr>
        <p:spPr>
          <a:xfrm>
            <a:off x="875077" y="2597015"/>
            <a:ext cx="3023129" cy="9117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Large corporations 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B6E9D-07BE-A2B2-7E89-525D773664C9}"/>
              </a:ext>
            </a:extLst>
          </p:cNvPr>
          <p:cNvSpPr txBox="1"/>
          <p:nvPr/>
        </p:nvSpPr>
        <p:spPr>
          <a:xfrm>
            <a:off x="4713032" y="4994752"/>
            <a:ext cx="741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Nvidia , Unity, Roblox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3C8B2E0-4ED7-DD12-B796-2C895B8DB6BB}"/>
              </a:ext>
            </a:extLst>
          </p:cNvPr>
          <p:cNvSpPr/>
          <p:nvPr/>
        </p:nvSpPr>
        <p:spPr>
          <a:xfrm>
            <a:off x="875076" y="4831266"/>
            <a:ext cx="3197193" cy="9117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Relatively smaller companies</a:t>
            </a:r>
            <a:endParaRPr lang="ko-KR" altLang="en-US" sz="3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9630F8-4061-D12D-DA8A-BB29DCF0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6646"/>
            <a:ext cx="11029616" cy="718870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ko-KR" sz="3600" b="1" dirty="0">
                <a:latin typeface="Arial"/>
              </a:rPr>
              <a:t>Companies building technologies that allow interaction with virtual worlds</a:t>
            </a:r>
          </a:p>
        </p:txBody>
      </p:sp>
    </p:spTree>
    <p:extLst>
      <p:ext uri="{BB962C8B-B14F-4D97-AF65-F5344CB8AC3E}">
        <p14:creationId xmlns:p14="http://schemas.microsoft.com/office/powerpoint/2010/main" val="27567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44959-518A-B819-3E80-B1899D90A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6A3A2E-744C-5540-96A0-449D9A8827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F0315-6474-92BF-0ABF-DF1C844EF36F}"/>
              </a:ext>
            </a:extLst>
          </p:cNvPr>
          <p:cNvSpPr txBox="1"/>
          <p:nvPr/>
        </p:nvSpPr>
        <p:spPr>
          <a:xfrm>
            <a:off x="2386641" y="559562"/>
            <a:ext cx="7418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The idea of  Ready Player One-like single unified place called “the metaverse” is still largely impossible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720BE8C-C4D3-7483-0F5D-7A8FEDFB0EBB}"/>
              </a:ext>
            </a:extLst>
          </p:cNvPr>
          <p:cNvSpPr/>
          <p:nvPr/>
        </p:nvSpPr>
        <p:spPr>
          <a:xfrm>
            <a:off x="7799214" y="3194805"/>
            <a:ext cx="4053481" cy="9117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insufficient 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computing technology</a:t>
            </a:r>
            <a:endParaRPr lang="ko-KR" altLang="en-US" sz="3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36C6D9-DB33-FF33-0730-3ADD6B9046E9}"/>
              </a:ext>
            </a:extLst>
          </p:cNvPr>
          <p:cNvSpPr/>
          <p:nvPr/>
        </p:nvSpPr>
        <p:spPr>
          <a:xfrm>
            <a:off x="4131921" y="5304794"/>
            <a:ext cx="4053481" cy="9117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lack of necessity for collaboration</a:t>
            </a:r>
            <a:endParaRPr lang="ko-KR" altLang="en-US" sz="3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8CB7FDE-A844-4A46-8F41-7D032FDC7B8F}"/>
              </a:ext>
            </a:extLst>
          </p:cNvPr>
          <p:cNvSpPr/>
          <p:nvPr/>
        </p:nvSpPr>
        <p:spPr>
          <a:xfrm>
            <a:off x="339305" y="3194804"/>
            <a:ext cx="4053481" cy="9117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Low profitability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694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DD07D-B411-5220-45DB-22F7726A3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86B74-027D-F1E0-06D0-E09E3E6EF203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A98AB6-F67A-20A7-E5B6-5B3896F4887E}"/>
              </a:ext>
            </a:extLst>
          </p:cNvPr>
          <p:cNvSpPr txBox="1"/>
          <p:nvPr/>
        </p:nvSpPr>
        <p:spPr>
          <a:xfrm>
            <a:off x="2624267" y="4124998"/>
            <a:ext cx="6943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By this definition, anything from a VR concert app to a video game would count as a “metaverse.”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5DF503-5A9E-D33B-B91F-34B3DC5DCE2C}"/>
              </a:ext>
            </a:extLst>
          </p:cNvPr>
          <p:cNvSpPr/>
          <p:nvPr/>
        </p:nvSpPr>
        <p:spPr>
          <a:xfrm>
            <a:off x="3763757" y="261586"/>
            <a:ext cx="4664484" cy="120060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The emergence of new terminology </a:t>
            </a:r>
            <a:endParaRPr lang="ko-KR" altLang="en-US" sz="3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A7FAE6-17B6-C8D5-3F7D-3DA75C22C8CB}"/>
              </a:ext>
            </a:extLst>
          </p:cNvPr>
          <p:cNvSpPr/>
          <p:nvPr/>
        </p:nvSpPr>
        <p:spPr>
          <a:xfrm>
            <a:off x="6420444" y="1979115"/>
            <a:ext cx="4664484" cy="12006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hybrid-verse.</a:t>
            </a:r>
            <a:endParaRPr lang="ko-KR" altLang="en-US" sz="3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3FBBFBF-7777-EDE5-CBCE-18421F84CA9E}"/>
              </a:ext>
            </a:extLst>
          </p:cNvPr>
          <p:cNvSpPr/>
          <p:nvPr/>
        </p:nvSpPr>
        <p:spPr>
          <a:xfrm>
            <a:off x="648888" y="1979116"/>
            <a:ext cx="4664484" cy="12006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multiverse of metaverses.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506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77DD2-AB87-B36D-C864-10F2B3670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79F93-905B-C808-6C74-38AA70D3EDC2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3A0C7-2679-DDE2-231B-71E6C13CD891}"/>
              </a:ext>
            </a:extLst>
          </p:cNvPr>
          <p:cNvSpPr txBox="1"/>
          <p:nvPr/>
        </p:nvSpPr>
        <p:spPr>
          <a:xfrm>
            <a:off x="2624267" y="4124998"/>
            <a:ext cx="6943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By this definition, anything from a VR concert app to a video game would count as a “metaverse.”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34D6019-1E3B-A148-6436-CB37AF830D5B}"/>
              </a:ext>
            </a:extLst>
          </p:cNvPr>
          <p:cNvSpPr/>
          <p:nvPr/>
        </p:nvSpPr>
        <p:spPr>
          <a:xfrm>
            <a:off x="3763757" y="261586"/>
            <a:ext cx="4664484" cy="120060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The emergence of new terminology </a:t>
            </a:r>
            <a:endParaRPr lang="ko-KR" altLang="en-US" sz="3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69377B-669C-39F1-AE84-D619EBFF1514}"/>
              </a:ext>
            </a:extLst>
          </p:cNvPr>
          <p:cNvSpPr/>
          <p:nvPr/>
        </p:nvSpPr>
        <p:spPr>
          <a:xfrm>
            <a:off x="6420444" y="1979115"/>
            <a:ext cx="4664484" cy="12006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hybrid-verse.</a:t>
            </a:r>
            <a:endParaRPr lang="ko-KR" altLang="en-US" sz="3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17DC4C-80F1-0364-F9C5-9FA02B875AC8}"/>
              </a:ext>
            </a:extLst>
          </p:cNvPr>
          <p:cNvSpPr/>
          <p:nvPr/>
        </p:nvSpPr>
        <p:spPr>
          <a:xfrm>
            <a:off x="648888" y="1979116"/>
            <a:ext cx="4664484" cy="12006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multiverse of metaverses.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F97C4D-3CAF-4CAE-6E9F-09B84C2AC1C8}"/>
              </a:ext>
            </a:extLst>
          </p:cNvPr>
          <p:cNvSpPr/>
          <p:nvPr/>
        </p:nvSpPr>
        <p:spPr>
          <a:xfrm>
            <a:off x="1848279" y="1226457"/>
            <a:ext cx="8345914" cy="4731108"/>
          </a:xfrm>
          <a:custGeom>
            <a:avLst/>
            <a:gdLst>
              <a:gd name="connsiteX0" fmla="*/ 0 w 10259683"/>
              <a:gd name="connsiteY0" fmla="*/ 0 h 5105753"/>
              <a:gd name="connsiteX1" fmla="*/ 10259683 w 10259683"/>
              <a:gd name="connsiteY1" fmla="*/ 0 h 5105753"/>
              <a:gd name="connsiteX2" fmla="*/ 10259683 w 10259683"/>
              <a:gd name="connsiteY2" fmla="*/ 5105753 h 5105753"/>
              <a:gd name="connsiteX3" fmla="*/ 0 w 10259683"/>
              <a:gd name="connsiteY3" fmla="*/ 5105753 h 5105753"/>
              <a:gd name="connsiteX4" fmla="*/ 0 w 10259683"/>
              <a:gd name="connsiteY4" fmla="*/ 0 h 5105753"/>
              <a:gd name="connsiteX0" fmla="*/ 0 w 10259683"/>
              <a:gd name="connsiteY0" fmla="*/ 0 h 5105753"/>
              <a:gd name="connsiteX1" fmla="*/ 9483306 w 10259683"/>
              <a:gd name="connsiteY1" fmla="*/ 414068 h 5105753"/>
              <a:gd name="connsiteX2" fmla="*/ 10259683 w 10259683"/>
              <a:gd name="connsiteY2" fmla="*/ 5105753 h 5105753"/>
              <a:gd name="connsiteX3" fmla="*/ 0 w 10259683"/>
              <a:gd name="connsiteY3" fmla="*/ 5105753 h 5105753"/>
              <a:gd name="connsiteX4" fmla="*/ 0 w 10259683"/>
              <a:gd name="connsiteY4" fmla="*/ 0 h 5105753"/>
              <a:gd name="connsiteX0" fmla="*/ 0 w 10259683"/>
              <a:gd name="connsiteY0" fmla="*/ 42549 h 5148302"/>
              <a:gd name="connsiteX1" fmla="*/ 9483306 w 10259683"/>
              <a:gd name="connsiteY1" fmla="*/ 456617 h 5148302"/>
              <a:gd name="connsiteX2" fmla="*/ 10259683 w 10259683"/>
              <a:gd name="connsiteY2" fmla="*/ 5148302 h 5148302"/>
              <a:gd name="connsiteX3" fmla="*/ 0 w 10259683"/>
              <a:gd name="connsiteY3" fmla="*/ 5148302 h 5148302"/>
              <a:gd name="connsiteX4" fmla="*/ 0 w 10259683"/>
              <a:gd name="connsiteY4" fmla="*/ 42549 h 5148302"/>
              <a:gd name="connsiteX0" fmla="*/ 425570 w 10259683"/>
              <a:gd name="connsiteY0" fmla="*/ 308752 h 5023441"/>
              <a:gd name="connsiteX1" fmla="*/ 9483306 w 10259683"/>
              <a:gd name="connsiteY1" fmla="*/ 331756 h 5023441"/>
              <a:gd name="connsiteX2" fmla="*/ 10259683 w 10259683"/>
              <a:gd name="connsiteY2" fmla="*/ 5023441 h 5023441"/>
              <a:gd name="connsiteX3" fmla="*/ 0 w 10259683"/>
              <a:gd name="connsiteY3" fmla="*/ 5023441 h 5023441"/>
              <a:gd name="connsiteX4" fmla="*/ 425570 w 10259683"/>
              <a:gd name="connsiteY4" fmla="*/ 308752 h 5023441"/>
              <a:gd name="connsiteX0" fmla="*/ 425570 w 10259683"/>
              <a:gd name="connsiteY0" fmla="*/ 549422 h 5264111"/>
              <a:gd name="connsiteX1" fmla="*/ 9483306 w 10259683"/>
              <a:gd name="connsiteY1" fmla="*/ 572426 h 5264111"/>
              <a:gd name="connsiteX2" fmla="*/ 10259683 w 10259683"/>
              <a:gd name="connsiteY2" fmla="*/ 5264111 h 5264111"/>
              <a:gd name="connsiteX3" fmla="*/ 0 w 10259683"/>
              <a:gd name="connsiteY3" fmla="*/ 5264111 h 5264111"/>
              <a:gd name="connsiteX4" fmla="*/ 425570 w 10259683"/>
              <a:gd name="connsiteY4" fmla="*/ 549422 h 5264111"/>
              <a:gd name="connsiteX0" fmla="*/ 0 w 9834113"/>
              <a:gd name="connsiteY0" fmla="*/ 549422 h 5264111"/>
              <a:gd name="connsiteX1" fmla="*/ 9057736 w 9834113"/>
              <a:gd name="connsiteY1" fmla="*/ 572426 h 5264111"/>
              <a:gd name="connsiteX2" fmla="*/ 9834113 w 9834113"/>
              <a:gd name="connsiteY2" fmla="*/ 5264111 h 5264111"/>
              <a:gd name="connsiteX3" fmla="*/ 71961 w 9834113"/>
              <a:gd name="connsiteY3" fmla="*/ 5016582 h 5264111"/>
              <a:gd name="connsiteX4" fmla="*/ 0 w 9834113"/>
              <a:gd name="connsiteY4" fmla="*/ 549422 h 5264111"/>
              <a:gd name="connsiteX0" fmla="*/ 0 w 9834113"/>
              <a:gd name="connsiteY0" fmla="*/ 549422 h 5661615"/>
              <a:gd name="connsiteX1" fmla="*/ 9057736 w 9834113"/>
              <a:gd name="connsiteY1" fmla="*/ 572426 h 5661615"/>
              <a:gd name="connsiteX2" fmla="*/ 9834113 w 9834113"/>
              <a:gd name="connsiteY2" fmla="*/ 5264111 h 5661615"/>
              <a:gd name="connsiteX3" fmla="*/ 71961 w 9834113"/>
              <a:gd name="connsiteY3" fmla="*/ 5016582 h 5661615"/>
              <a:gd name="connsiteX4" fmla="*/ 0 w 9834113"/>
              <a:gd name="connsiteY4" fmla="*/ 549422 h 5661615"/>
              <a:gd name="connsiteX0" fmla="*/ 0 w 9229161"/>
              <a:gd name="connsiteY0" fmla="*/ 549422 h 5650429"/>
              <a:gd name="connsiteX1" fmla="*/ 9057736 w 9229161"/>
              <a:gd name="connsiteY1" fmla="*/ 572426 h 5650429"/>
              <a:gd name="connsiteX2" fmla="*/ 9229161 w 9229161"/>
              <a:gd name="connsiteY2" fmla="*/ 5226982 h 5650429"/>
              <a:gd name="connsiteX3" fmla="*/ 71961 w 9229161"/>
              <a:gd name="connsiteY3" fmla="*/ 5016582 h 5650429"/>
              <a:gd name="connsiteX4" fmla="*/ 0 w 9229161"/>
              <a:gd name="connsiteY4" fmla="*/ 549422 h 5650429"/>
              <a:gd name="connsiteX0" fmla="*/ 0 w 9229161"/>
              <a:gd name="connsiteY0" fmla="*/ 549422 h 5941169"/>
              <a:gd name="connsiteX1" fmla="*/ 9057736 w 9229161"/>
              <a:gd name="connsiteY1" fmla="*/ 572426 h 5941169"/>
              <a:gd name="connsiteX2" fmla="*/ 9229161 w 9229161"/>
              <a:gd name="connsiteY2" fmla="*/ 5226982 h 5941169"/>
              <a:gd name="connsiteX3" fmla="*/ 71961 w 9229161"/>
              <a:gd name="connsiteY3" fmla="*/ 5016582 h 5941169"/>
              <a:gd name="connsiteX4" fmla="*/ 0 w 9229161"/>
              <a:gd name="connsiteY4" fmla="*/ 549422 h 5941169"/>
              <a:gd name="connsiteX0" fmla="*/ 0 w 9229161"/>
              <a:gd name="connsiteY0" fmla="*/ 549422 h 5941170"/>
              <a:gd name="connsiteX1" fmla="*/ 9057736 w 9229161"/>
              <a:gd name="connsiteY1" fmla="*/ 572426 h 5941170"/>
              <a:gd name="connsiteX2" fmla="*/ 9229161 w 9229161"/>
              <a:gd name="connsiteY2" fmla="*/ 5226982 h 5941170"/>
              <a:gd name="connsiteX3" fmla="*/ 71961 w 9229161"/>
              <a:gd name="connsiteY3" fmla="*/ 5016582 h 5941170"/>
              <a:gd name="connsiteX4" fmla="*/ 0 w 9229161"/>
              <a:gd name="connsiteY4" fmla="*/ 549422 h 5941170"/>
              <a:gd name="connsiteX0" fmla="*/ 0 w 9061427"/>
              <a:gd name="connsiteY0" fmla="*/ 549422 h 5947232"/>
              <a:gd name="connsiteX1" fmla="*/ 9057736 w 9061427"/>
              <a:gd name="connsiteY1" fmla="*/ 572426 h 5947232"/>
              <a:gd name="connsiteX2" fmla="*/ 8980395 w 9061427"/>
              <a:gd name="connsiteY2" fmla="*/ 5239359 h 5947232"/>
              <a:gd name="connsiteX3" fmla="*/ 71961 w 9061427"/>
              <a:gd name="connsiteY3" fmla="*/ 5016582 h 5947232"/>
              <a:gd name="connsiteX4" fmla="*/ 0 w 9061427"/>
              <a:gd name="connsiteY4" fmla="*/ 549422 h 5947232"/>
              <a:gd name="connsiteX0" fmla="*/ 0 w 9075512"/>
              <a:gd name="connsiteY0" fmla="*/ 549422 h 5947232"/>
              <a:gd name="connsiteX1" fmla="*/ 9057736 w 9075512"/>
              <a:gd name="connsiteY1" fmla="*/ 572426 h 5947232"/>
              <a:gd name="connsiteX2" fmla="*/ 8980395 w 9075512"/>
              <a:gd name="connsiteY2" fmla="*/ 5239359 h 5947232"/>
              <a:gd name="connsiteX3" fmla="*/ 71961 w 9075512"/>
              <a:gd name="connsiteY3" fmla="*/ 5016582 h 5947232"/>
              <a:gd name="connsiteX4" fmla="*/ 0 w 9075512"/>
              <a:gd name="connsiteY4" fmla="*/ 549422 h 594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512" h="5947232">
                <a:moveTo>
                  <a:pt x="0" y="549422"/>
                </a:moveTo>
                <a:cubicBezTo>
                  <a:pt x="2108679" y="-146442"/>
                  <a:pt x="5890883" y="-226956"/>
                  <a:pt x="9057736" y="572426"/>
                </a:cubicBezTo>
                <a:cubicBezTo>
                  <a:pt x="9114878" y="2123945"/>
                  <a:pt x="9019368" y="3842545"/>
                  <a:pt x="8980395" y="5239359"/>
                </a:cubicBezTo>
                <a:cubicBezTo>
                  <a:pt x="6020339" y="6085082"/>
                  <a:pt x="2901980" y="6355300"/>
                  <a:pt x="71961" y="5016582"/>
                </a:cubicBezTo>
                <a:lnTo>
                  <a:pt x="0" y="549422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highlight>
                  <a:srgbClr val="FF0000"/>
                </a:highlight>
              </a:rPr>
              <a:t>It's at this point that most discussions about what the metaverse entails start to stall. </a:t>
            </a:r>
            <a:endParaRPr lang="ko-KR" altLang="en-US" sz="44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4977388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3_TF56390039_Win32" id="{707A4A1A-4F78-4BC1-ACAA-72291CC81BA2}" vid="{618383A2-873E-4A97-9049-BE9F52CBC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{A090AA36-92D0-4D75-9C80-2D9F036578FF}tf56390039_win32</Template>
  <TotalTime>7823</TotalTime>
  <Words>355</Words>
  <Application>Microsoft Office PowerPoint</Application>
  <PresentationFormat>와이드스크린</PresentationFormat>
  <Paragraphs>62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 2</vt:lpstr>
      <vt:lpstr>분할</vt:lpstr>
      <vt:lpstr>What Is the Metaverse, Exactly?</vt:lpstr>
      <vt:lpstr>Background Knowledge for Understanding the Metaverse</vt:lpstr>
      <vt:lpstr>PowerPoint 프레젠테이션</vt:lpstr>
      <vt:lpstr>PowerPoint 프레젠테이션</vt:lpstr>
      <vt:lpstr>PowerPoint 프레젠테이션</vt:lpstr>
      <vt:lpstr>Companies building technologies that allow interaction with virtual worlds</vt:lpstr>
      <vt:lpstr>PowerPoint 프레젠테이션</vt:lpstr>
      <vt:lpstr>PowerPoint 프레젠테이션</vt:lpstr>
      <vt:lpstr>PowerPoint 프레젠테이션</vt:lpstr>
      <vt:lpstr>PowerPoint 프레젠테이션</vt:lpstr>
      <vt:lpstr>What's the Metaverse Like Right Now?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김동건</dc:creator>
  <cp:lastModifiedBy>김동건</cp:lastModifiedBy>
  <cp:revision>7</cp:revision>
  <dcterms:created xsi:type="dcterms:W3CDTF">2024-10-28T15:12:44Z</dcterms:created>
  <dcterms:modified xsi:type="dcterms:W3CDTF">2024-11-05T06:46:24Z</dcterms:modified>
</cp:coreProperties>
</file>