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11" r:id="rId4"/>
    <p:sldId id="259" r:id="rId5"/>
    <p:sldId id="260" r:id="rId6"/>
    <p:sldId id="314" r:id="rId7"/>
    <p:sldId id="315" r:id="rId8"/>
    <p:sldId id="321" r:id="rId9"/>
    <p:sldId id="322" r:id="rId10"/>
    <p:sldId id="312" r:id="rId11"/>
    <p:sldId id="324" r:id="rId12"/>
    <p:sldId id="323" r:id="rId13"/>
    <p:sldId id="313" r:id="rId14"/>
    <p:sldId id="316" r:id="rId15"/>
    <p:sldId id="317" r:id="rId16"/>
    <p:sldId id="318" r:id="rId17"/>
    <p:sldId id="319" r:id="rId18"/>
    <p:sldId id="320" r:id="rId19"/>
    <p:sldId id="287" r:id="rId20"/>
    <p:sldId id="310" r:id="rId21"/>
    <p:sldId id="325" r:id="rId22"/>
  </p:sldIdLst>
  <p:sldSz cx="7556500" cy="10680700"/>
  <p:notesSz cx="7556500" cy="10680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DongGeun" initials="KD" lastIdx="1" clrIdx="0">
    <p:extLst>
      <p:ext uri="{19B8F6BF-5375-455C-9EA6-DF929625EA0E}">
        <p15:presenceInfo xmlns:p15="http://schemas.microsoft.com/office/powerpoint/2012/main" userId="4ad96e2f079c3b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29" autoAdjust="0"/>
  </p:normalViewPr>
  <p:slideViewPr>
    <p:cSldViewPr>
      <p:cViewPr varScale="1">
        <p:scale>
          <a:sx n="57" d="100"/>
          <a:sy n="57" d="100"/>
        </p:scale>
        <p:origin x="3402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5088"/>
            <a:ext cx="2549525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4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47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2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5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6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7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6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4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2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43.201.83.163:8181/Beauty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270454" y="2823210"/>
            <a:ext cx="3015592" cy="360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err="1" smtClean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</a:t>
            </a:r>
            <a:r>
              <a:rPr lang="ko-KR" altLang="en-US" sz="2400" b="1" dirty="0" smtClean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트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개발계획서</a:t>
            </a:r>
            <a:endParaRPr sz="24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3846" y="3587114"/>
            <a:ext cx="6669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 err="1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Ver</a:t>
            </a:r>
            <a:r>
              <a:rPr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1.</a:t>
            </a: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0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MTTESP+NanumGothic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6303" y="7391273"/>
            <a:ext cx="98389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2023-0</a:t>
            </a:r>
            <a:r>
              <a:rPr lang="en-US" altLang="ko-KR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4-05</a:t>
            </a:r>
            <a:endParaRPr sz="1200" dirty="0">
              <a:solidFill>
                <a:srgbClr val="000000"/>
              </a:solidFill>
              <a:latin typeface="+mj-ea"/>
              <a:ea typeface="+mj-ea"/>
              <a:cs typeface="LUOGFN+Nanum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0218" y="8881778"/>
            <a:ext cx="2767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김동근</a:t>
            </a:r>
            <a:endParaRPr sz="1200" dirty="0">
              <a:solidFill>
                <a:srgbClr val="000000"/>
              </a:solidFill>
              <a:latin typeface="+mj-ea"/>
              <a:ea typeface="+mj-ea"/>
              <a:cs typeface="LUOGFN+NanumGothic"/>
            </a:endParaRPr>
          </a:p>
        </p:txBody>
      </p:sp>
      <p:sp>
        <p:nvSpPr>
          <p:cNvPr id="13" name="Google Shape;56;p13"/>
          <p:cNvSpPr/>
          <p:nvPr/>
        </p:nvSpPr>
        <p:spPr>
          <a:xfrm>
            <a:off x="92395" y="110660"/>
            <a:ext cx="7344816" cy="104411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4" name="Google Shape;57;p13"/>
          <p:cNvSpPr/>
          <p:nvPr/>
        </p:nvSpPr>
        <p:spPr>
          <a:xfrm rot="5400000">
            <a:off x="136845" y="149283"/>
            <a:ext cx="606300" cy="6063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99464" y="2604046"/>
            <a:ext cx="576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9464" y="3396134"/>
            <a:ext cx="576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753914" y="299790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930032" y="587822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정보구조 </a:t>
            </a: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(IA)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1CBE73-5BAD-DDDD-B3A7-BD0B96ECA8D3}"/>
              </a:ext>
            </a:extLst>
          </p:cNvPr>
          <p:cNvSpPr/>
          <p:nvPr/>
        </p:nvSpPr>
        <p:spPr>
          <a:xfrm>
            <a:off x="249858" y="947862"/>
            <a:ext cx="1368152" cy="432048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Beauty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0DD489-68B1-224E-00A6-B84C1D342E37}"/>
              </a:ext>
            </a:extLst>
          </p:cNvPr>
          <p:cNvSpPr/>
          <p:nvPr/>
        </p:nvSpPr>
        <p:spPr>
          <a:xfrm>
            <a:off x="2067232" y="947862"/>
            <a:ext cx="1368152" cy="432048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8A1391-A479-8088-6B9F-4E28726EF914}"/>
              </a:ext>
            </a:extLst>
          </p:cNvPr>
          <p:cNvSpPr/>
          <p:nvPr/>
        </p:nvSpPr>
        <p:spPr>
          <a:xfrm>
            <a:off x="3884606" y="947862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E86359C-5DF8-C8F0-9497-0DC0695ECB23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618010" y="1163886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B1834D-09F7-FA0F-74EE-A785D622F3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35384" y="1163886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0F16E9-2089-5EA8-F034-95FC2F2512DA}"/>
              </a:ext>
            </a:extLst>
          </p:cNvPr>
          <p:cNvSpPr/>
          <p:nvPr/>
        </p:nvSpPr>
        <p:spPr>
          <a:xfrm>
            <a:off x="3902755" y="1556509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89387D-DAB1-EED8-6011-E6E3280B0B8C}"/>
              </a:ext>
            </a:extLst>
          </p:cNvPr>
          <p:cNvSpPr/>
          <p:nvPr/>
        </p:nvSpPr>
        <p:spPr>
          <a:xfrm>
            <a:off x="2067232" y="2244006"/>
            <a:ext cx="1368152" cy="432048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A39A4B-631D-2B0B-C6BB-E234088C5867}"/>
              </a:ext>
            </a:extLst>
          </p:cNvPr>
          <p:cNvSpPr/>
          <p:nvPr/>
        </p:nvSpPr>
        <p:spPr>
          <a:xfrm>
            <a:off x="3884606" y="224400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 목록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FC2286-5F49-4839-DD7D-7FE75185A899}"/>
              </a:ext>
            </a:extLst>
          </p:cNvPr>
          <p:cNvCxnSpPr>
            <a:endCxn id="20" idx="1"/>
          </p:cNvCxnSpPr>
          <p:nvPr/>
        </p:nvCxnSpPr>
        <p:spPr>
          <a:xfrm>
            <a:off x="3435384" y="2460030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F1BA77-317E-C753-CD81-8C3F9D947135}"/>
              </a:ext>
            </a:extLst>
          </p:cNvPr>
          <p:cNvSpPr/>
          <p:nvPr/>
        </p:nvSpPr>
        <p:spPr>
          <a:xfrm>
            <a:off x="3902755" y="2852653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51EE26-CDB6-125F-7C9B-191996E77994}"/>
              </a:ext>
            </a:extLst>
          </p:cNvPr>
          <p:cNvSpPr/>
          <p:nvPr/>
        </p:nvSpPr>
        <p:spPr>
          <a:xfrm>
            <a:off x="2067232" y="3561779"/>
            <a:ext cx="1368152" cy="432048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0C4106-AD57-56D3-0021-F79FA1B13ED0}"/>
              </a:ext>
            </a:extLst>
          </p:cNvPr>
          <p:cNvSpPr/>
          <p:nvPr/>
        </p:nvSpPr>
        <p:spPr>
          <a:xfrm>
            <a:off x="3885175" y="3540150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장바구니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8FCE94-4590-3B5D-0A2A-E9BFB6FEBC87}"/>
              </a:ext>
            </a:extLst>
          </p:cNvPr>
          <p:cNvCxnSpPr>
            <a:endCxn id="31" idx="1"/>
          </p:cNvCxnSpPr>
          <p:nvPr/>
        </p:nvCxnSpPr>
        <p:spPr>
          <a:xfrm>
            <a:off x="3435953" y="3756174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3C0DD9-6E3D-72E2-9AA3-342F62930CA5}"/>
              </a:ext>
            </a:extLst>
          </p:cNvPr>
          <p:cNvSpPr/>
          <p:nvPr/>
        </p:nvSpPr>
        <p:spPr>
          <a:xfrm>
            <a:off x="3903324" y="4148797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0726B3-16D8-60E5-0209-E3BF8D1C5285}"/>
              </a:ext>
            </a:extLst>
          </p:cNvPr>
          <p:cNvSpPr/>
          <p:nvPr/>
        </p:nvSpPr>
        <p:spPr>
          <a:xfrm>
            <a:off x="3902755" y="4757444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주문 완료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9B10CF-F8E2-4CBF-EFB8-9B88F6F45D6F}"/>
              </a:ext>
            </a:extLst>
          </p:cNvPr>
          <p:cNvSpPr/>
          <p:nvPr/>
        </p:nvSpPr>
        <p:spPr>
          <a:xfrm>
            <a:off x="5703119" y="3538445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옵션변경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73F4E7-23B1-745E-CF30-A68F9C8D5B12}"/>
              </a:ext>
            </a:extLst>
          </p:cNvPr>
          <p:cNvCxnSpPr>
            <a:endCxn id="37" idx="1"/>
          </p:cNvCxnSpPr>
          <p:nvPr/>
        </p:nvCxnSpPr>
        <p:spPr>
          <a:xfrm>
            <a:off x="5253897" y="3754469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21FEE9-CBC9-E2E5-D578-5CE686A1EDBD}"/>
              </a:ext>
            </a:extLst>
          </p:cNvPr>
          <p:cNvSpPr/>
          <p:nvPr/>
        </p:nvSpPr>
        <p:spPr>
          <a:xfrm>
            <a:off x="2067231" y="5535402"/>
            <a:ext cx="1368152" cy="432048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Mypage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C7035-27C1-5323-6CD4-7470602A81BA}"/>
              </a:ext>
            </a:extLst>
          </p:cNvPr>
          <p:cNvSpPr/>
          <p:nvPr/>
        </p:nvSpPr>
        <p:spPr>
          <a:xfrm>
            <a:off x="3875575" y="5512068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주문내역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91EA554-BED7-0F23-93B7-9330C2B144AA}"/>
              </a:ext>
            </a:extLst>
          </p:cNvPr>
          <p:cNvCxnSpPr>
            <a:endCxn id="46" idx="1"/>
          </p:cNvCxnSpPr>
          <p:nvPr/>
        </p:nvCxnSpPr>
        <p:spPr>
          <a:xfrm>
            <a:off x="3426353" y="5728092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CFED0B-7D96-46A6-B9D8-9F1A22F9A7F9}"/>
              </a:ext>
            </a:extLst>
          </p:cNvPr>
          <p:cNvSpPr/>
          <p:nvPr/>
        </p:nvSpPr>
        <p:spPr>
          <a:xfrm>
            <a:off x="3875575" y="6158419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적립금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5EE804-0DD0-5F86-6AA6-7658922A6A5C}"/>
              </a:ext>
            </a:extLst>
          </p:cNvPr>
          <p:cNvSpPr/>
          <p:nvPr/>
        </p:nvSpPr>
        <p:spPr>
          <a:xfrm>
            <a:off x="3876723" y="6804770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위시리스트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7EDBE2-6308-9EC1-70DD-E0A8D7D7E33F}"/>
              </a:ext>
            </a:extLst>
          </p:cNvPr>
          <p:cNvSpPr/>
          <p:nvPr/>
        </p:nvSpPr>
        <p:spPr>
          <a:xfrm>
            <a:off x="3876723" y="7451120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 정보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9C41135-07AF-7A58-B340-3010F91ADC2C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1306854" y="1699652"/>
            <a:ext cx="1296144" cy="2246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CFE7E59-E584-4A1D-C2CC-665AEB37DA6D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1296040" y="3006610"/>
            <a:ext cx="1317773" cy="2246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F736B0E-E266-C433-19DA-0D2D1ED988ED}"/>
              </a:ext>
            </a:extLst>
          </p:cNvPr>
          <p:cNvCxnSpPr>
            <a:endCxn id="39" idx="1"/>
          </p:cNvCxnSpPr>
          <p:nvPr/>
        </p:nvCxnSpPr>
        <p:spPr>
          <a:xfrm rot="16200000" flipH="1">
            <a:off x="968114" y="4652308"/>
            <a:ext cx="1973623" cy="2246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F1F3666-041F-ED87-E540-96B4D3B174D6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3472535" y="1342313"/>
            <a:ext cx="608648" cy="2517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4FB2ECC-A217-543D-E14B-34CD43C1D92D}"/>
              </a:ext>
            </a:extLst>
          </p:cNvPr>
          <p:cNvCxnSpPr/>
          <p:nvPr/>
        </p:nvCxnSpPr>
        <p:spPr>
          <a:xfrm rot="16200000" flipH="1">
            <a:off x="3472535" y="2642588"/>
            <a:ext cx="608648" cy="2517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E0C8151-B641-ACC4-D194-C4B8130B1724}"/>
              </a:ext>
            </a:extLst>
          </p:cNvPr>
          <p:cNvCxnSpPr>
            <a:endCxn id="33" idx="1"/>
          </p:cNvCxnSpPr>
          <p:nvPr/>
        </p:nvCxnSpPr>
        <p:spPr>
          <a:xfrm rot="16200000" flipH="1">
            <a:off x="3471967" y="3933464"/>
            <a:ext cx="610352" cy="2523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AE52EE3-2B01-98DA-2974-0F77067901CC}"/>
              </a:ext>
            </a:extLst>
          </p:cNvPr>
          <p:cNvCxnSpPr/>
          <p:nvPr/>
        </p:nvCxnSpPr>
        <p:spPr>
          <a:xfrm rot="16200000" flipH="1">
            <a:off x="3471399" y="4518756"/>
            <a:ext cx="610352" cy="2523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441BC9A-897F-B5EA-1342-10C8E72C18DC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3439809" y="5938676"/>
            <a:ext cx="646351" cy="225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0DF1432-82BF-0687-CFDD-9FD23D0FBEEA}"/>
              </a:ext>
            </a:extLst>
          </p:cNvPr>
          <p:cNvCxnSpPr/>
          <p:nvPr/>
        </p:nvCxnSpPr>
        <p:spPr>
          <a:xfrm rot="16200000" flipH="1">
            <a:off x="3439809" y="6585028"/>
            <a:ext cx="646351" cy="225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5A69B18-8342-35E8-8C85-8C16D7438E0B}"/>
              </a:ext>
            </a:extLst>
          </p:cNvPr>
          <p:cNvCxnSpPr/>
          <p:nvPr/>
        </p:nvCxnSpPr>
        <p:spPr>
          <a:xfrm rot="16200000" flipH="1">
            <a:off x="3438661" y="7231379"/>
            <a:ext cx="646351" cy="225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2277B6-6542-0EF8-00E7-6260469A4A27}"/>
              </a:ext>
            </a:extLst>
          </p:cNvPr>
          <p:cNvSpPr/>
          <p:nvPr/>
        </p:nvSpPr>
        <p:spPr>
          <a:xfrm>
            <a:off x="5683919" y="5512068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배송조회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7BA97FF-0A5C-9FBF-CBB1-F3ED57BBDBDD}"/>
              </a:ext>
            </a:extLst>
          </p:cNvPr>
          <p:cNvCxnSpPr>
            <a:endCxn id="70" idx="1"/>
          </p:cNvCxnSpPr>
          <p:nvPr/>
        </p:nvCxnSpPr>
        <p:spPr>
          <a:xfrm>
            <a:off x="5234697" y="5728092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450B432-9030-0086-FF99-7A5952C67D99}"/>
              </a:ext>
            </a:extLst>
          </p:cNvPr>
          <p:cNvSpPr/>
          <p:nvPr/>
        </p:nvSpPr>
        <p:spPr>
          <a:xfrm>
            <a:off x="2067231" y="8149316"/>
            <a:ext cx="1368152" cy="432048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70594A-9F11-A254-6D91-9B908BD4709F}"/>
              </a:ext>
            </a:extLst>
          </p:cNvPr>
          <p:cNvSpPr/>
          <p:nvPr/>
        </p:nvSpPr>
        <p:spPr>
          <a:xfrm>
            <a:off x="3885755" y="814931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상품등록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261E7BD-0E25-9E07-DA20-BAA1D031AFF7}"/>
              </a:ext>
            </a:extLst>
          </p:cNvPr>
          <p:cNvCxnSpPr>
            <a:endCxn id="73" idx="1"/>
          </p:cNvCxnSpPr>
          <p:nvPr/>
        </p:nvCxnSpPr>
        <p:spPr>
          <a:xfrm>
            <a:off x="3436533" y="8365340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20829C-5C47-A7EF-DC67-0196FFD5967E}"/>
              </a:ext>
            </a:extLst>
          </p:cNvPr>
          <p:cNvSpPr/>
          <p:nvPr/>
        </p:nvSpPr>
        <p:spPr>
          <a:xfrm>
            <a:off x="3885755" y="8795667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상품관리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12C6D8-1247-E223-3F82-AA5096887C69}"/>
              </a:ext>
            </a:extLst>
          </p:cNvPr>
          <p:cNvSpPr/>
          <p:nvPr/>
        </p:nvSpPr>
        <p:spPr>
          <a:xfrm>
            <a:off x="3886903" y="9442018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상품검색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CA9D91E-C735-E873-7859-61F426D96291}"/>
              </a:ext>
            </a:extLst>
          </p:cNvPr>
          <p:cNvCxnSpPr>
            <a:endCxn id="75" idx="1"/>
          </p:cNvCxnSpPr>
          <p:nvPr/>
        </p:nvCxnSpPr>
        <p:spPr>
          <a:xfrm rot="16200000" flipH="1">
            <a:off x="3449989" y="8575924"/>
            <a:ext cx="646351" cy="225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9E000EA-89FF-7AA8-B3E2-4E14EE5769F2}"/>
              </a:ext>
            </a:extLst>
          </p:cNvPr>
          <p:cNvCxnSpPr/>
          <p:nvPr/>
        </p:nvCxnSpPr>
        <p:spPr>
          <a:xfrm rot="16200000" flipH="1">
            <a:off x="3449989" y="9222276"/>
            <a:ext cx="646351" cy="225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5E9FDFC-4C50-FE4C-3552-5C05143768A3}"/>
              </a:ext>
            </a:extLst>
          </p:cNvPr>
          <p:cNvCxnSpPr>
            <a:endCxn id="72" idx="1"/>
          </p:cNvCxnSpPr>
          <p:nvPr/>
        </p:nvCxnSpPr>
        <p:spPr>
          <a:xfrm rot="16200000" flipH="1">
            <a:off x="647968" y="6946076"/>
            <a:ext cx="2613915" cy="2246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8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753914" y="299790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930032" y="587822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정보구조 </a:t>
            </a: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(IA)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1CBE73-5BAD-DDDD-B3A7-BD0B96ECA8D3}"/>
              </a:ext>
            </a:extLst>
          </p:cNvPr>
          <p:cNvSpPr/>
          <p:nvPr/>
        </p:nvSpPr>
        <p:spPr>
          <a:xfrm>
            <a:off x="249858" y="947862"/>
            <a:ext cx="1368152" cy="432048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Beauty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0DD489-68B1-224E-00A6-B84C1D342E37}"/>
              </a:ext>
            </a:extLst>
          </p:cNvPr>
          <p:cNvSpPr/>
          <p:nvPr/>
        </p:nvSpPr>
        <p:spPr>
          <a:xfrm>
            <a:off x="2067232" y="947862"/>
            <a:ext cx="1368152" cy="432048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8A1391-A479-8088-6B9F-4E28726EF914}"/>
              </a:ext>
            </a:extLst>
          </p:cNvPr>
          <p:cNvSpPr/>
          <p:nvPr/>
        </p:nvSpPr>
        <p:spPr>
          <a:xfrm>
            <a:off x="3884606" y="947862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E86359C-5DF8-C8F0-9497-0DC0695ECB23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618010" y="1163886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B1834D-09F7-FA0F-74EE-A785D622F3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35384" y="1163886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0F16E9-2089-5EA8-F034-95FC2F2512DA}"/>
              </a:ext>
            </a:extLst>
          </p:cNvPr>
          <p:cNvSpPr/>
          <p:nvPr/>
        </p:nvSpPr>
        <p:spPr>
          <a:xfrm>
            <a:off x="3902755" y="1556509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이벤트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F1F3666-041F-ED87-E540-96B4D3B174D6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3472535" y="1342313"/>
            <a:ext cx="608648" cy="2517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BF7A74-F9DF-5027-7416-D6642D59F21A}"/>
              </a:ext>
            </a:extLst>
          </p:cNvPr>
          <p:cNvSpPr/>
          <p:nvPr/>
        </p:nvSpPr>
        <p:spPr>
          <a:xfrm>
            <a:off x="3912908" y="216515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문의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EAD2023-9928-97F6-F3FF-A54257E8F54D}"/>
              </a:ext>
            </a:extLst>
          </p:cNvPr>
          <p:cNvCxnSpPr/>
          <p:nvPr/>
        </p:nvCxnSpPr>
        <p:spPr>
          <a:xfrm rot="16200000" flipH="1">
            <a:off x="3472536" y="1950961"/>
            <a:ext cx="608648" cy="2517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FD59F-AD55-87EC-C3DC-7F27AD02897D}"/>
              </a:ext>
            </a:extLst>
          </p:cNvPr>
          <p:cNvSpPr/>
          <p:nvPr/>
        </p:nvSpPr>
        <p:spPr>
          <a:xfrm>
            <a:off x="3912908" y="2773803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리뷰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3CF1748-C49A-8C12-373B-6F3A24D745CF}"/>
              </a:ext>
            </a:extLst>
          </p:cNvPr>
          <p:cNvCxnSpPr/>
          <p:nvPr/>
        </p:nvCxnSpPr>
        <p:spPr>
          <a:xfrm rot="16200000" flipH="1">
            <a:off x="3472536" y="2559608"/>
            <a:ext cx="608648" cy="2517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16422F-BDFF-4309-7471-7206BF4F13B5}"/>
              </a:ext>
            </a:extLst>
          </p:cNvPr>
          <p:cNvSpPr/>
          <p:nvPr/>
        </p:nvSpPr>
        <p:spPr>
          <a:xfrm>
            <a:off x="2067232" y="3540150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메인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37C6B34-2A0C-26C2-1D95-CB190338579E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658781" y="2347723"/>
            <a:ext cx="2592290" cy="2246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8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2) ERD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2" y="2099990"/>
            <a:ext cx="6659088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3)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20984"/>
              </p:ext>
            </p:extLst>
          </p:nvPr>
        </p:nvGraphicFramePr>
        <p:xfrm>
          <a:off x="794171" y="1739950"/>
          <a:ext cx="5968158" cy="4824534"/>
        </p:xfrm>
        <a:graphic>
          <a:graphicData uri="http://schemas.openxmlformats.org/drawingml/2006/table">
            <a:tbl>
              <a:tblPr/>
              <a:tblGrid>
                <a:gridCol w="498424">
                  <a:extLst>
                    <a:ext uri="{9D8B030D-6E8A-4147-A177-3AD203B41FA5}">
                      <a16:colId xmlns:a16="http://schemas.microsoft.com/office/drawing/2014/main" val="3398946397"/>
                    </a:ext>
                  </a:extLst>
                </a:gridCol>
                <a:gridCol w="1140748">
                  <a:extLst>
                    <a:ext uri="{9D8B030D-6E8A-4147-A177-3AD203B41FA5}">
                      <a16:colId xmlns:a16="http://schemas.microsoft.com/office/drawing/2014/main" val="3893163741"/>
                    </a:ext>
                  </a:extLst>
                </a:gridCol>
                <a:gridCol w="2096738">
                  <a:extLst>
                    <a:ext uri="{9D8B030D-6E8A-4147-A177-3AD203B41FA5}">
                      <a16:colId xmlns:a16="http://schemas.microsoft.com/office/drawing/2014/main" val="312778914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419335663"/>
                    </a:ext>
                  </a:extLst>
                </a:gridCol>
              </a:tblGrid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18730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product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913564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product_option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옵션별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재고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7695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cate1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0730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cate2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메뉴 소분류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29445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장바구니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65392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wish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위시리스트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82428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목록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ordercomplete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세부 내역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694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ordercomplete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내역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5812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80166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reply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리뷰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06081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게시판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963234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terms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약관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0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2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3)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94278C-955A-7385-388A-7DE1C20D1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58586"/>
              </p:ext>
            </p:extLst>
          </p:nvPr>
        </p:nvGraphicFramePr>
        <p:xfrm>
          <a:off x="692150" y="1667942"/>
          <a:ext cx="6172200" cy="3200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788828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98029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122602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89871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14942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05653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6854693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52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483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78545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44172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8801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다이아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96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보유포인트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331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69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zip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156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addr1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99452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addr2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7152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regip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아이피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971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rdate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415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28209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0642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DA2AB5-D0F0-9CD4-11B4-D08E638BD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7152"/>
              </p:ext>
            </p:extLst>
          </p:nvPr>
        </p:nvGraphicFramePr>
        <p:xfrm>
          <a:off x="690562" y="5349875"/>
          <a:ext cx="6172200" cy="127672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0437409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4731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819447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008078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86960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92522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35630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wish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843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954757"/>
                  </a:ext>
                </a:extLst>
              </a:tr>
              <a:tr h="20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wishNo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AUTO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389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prodNo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303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4569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rdate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3938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B85D30-A9EE-3EA6-D296-58DEE656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32879"/>
              </p:ext>
            </p:extLst>
          </p:nvPr>
        </p:nvGraphicFramePr>
        <p:xfrm>
          <a:off x="690562" y="7088708"/>
          <a:ext cx="6172200" cy="19240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97283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749136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532906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346965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750015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340882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1743876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026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49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cartNo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305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2489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prodNo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6642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024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7851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79821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rdate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004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8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3)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522BBD-D129-BD1F-5BD9-E57ECED4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35609"/>
              </p:ext>
            </p:extLst>
          </p:nvPr>
        </p:nvGraphicFramePr>
        <p:xfrm>
          <a:off x="692150" y="1667942"/>
          <a:ext cx="6172200" cy="70485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8651525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91683189"/>
                    </a:ext>
                  </a:extLst>
                </a:gridCol>
                <a:gridCol w="1130835">
                  <a:extLst>
                    <a:ext uri="{9D8B030D-6E8A-4147-A177-3AD203B41FA5}">
                      <a16:colId xmlns:a16="http://schemas.microsoft.com/office/drawing/2014/main" val="2765858254"/>
                    </a:ext>
                  </a:extLst>
                </a:gridCol>
                <a:gridCol w="1612365">
                  <a:extLst>
                    <a:ext uri="{9D8B030D-6E8A-4147-A177-3AD203B41FA5}">
                      <a16:colId xmlns:a16="http://schemas.microsoft.com/office/drawing/2014/main" val="3277017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012232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943521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8622951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ordercomplete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31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26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ordNo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AUTO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5838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7173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441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ordCount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총수량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55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ordPrice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총가격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038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ordDisprice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총할인가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0315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ordDelivery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배송비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5642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savePoint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적립포인트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7067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usedPoint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사용포인트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54459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2225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orderer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213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orderHp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CHAR(13)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849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orderZip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8825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orderAddr1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050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orderAddr2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890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orderEmail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87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recipName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받는사람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24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recipHp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CHAR(13)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208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recipZip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036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recipAddr1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54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recipAddr2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3318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185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계좌이체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무통장입금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휴대폰결제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카카오페이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네이버페이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828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ordComplete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결제대기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4: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배송준비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6: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수취확인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8454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ordDate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97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3)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98A8C8-2785-7BA0-74E1-C4C6FFDCC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42955"/>
              </p:ext>
            </p:extLst>
          </p:nvPr>
        </p:nvGraphicFramePr>
        <p:xfrm>
          <a:off x="692150" y="1595934"/>
          <a:ext cx="6172200" cy="69913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402714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426388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6029912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459348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020927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36448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7503575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917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1767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prodNo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AUTO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5616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prodName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529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상품설명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917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prodCate1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78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prodCate2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898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1239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discount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078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disPrice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02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8771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600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sold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판매량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3480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hit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2979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15959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4893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thumb1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8242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thumb2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3901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thumb3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14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thumb4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4499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thumb5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056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thumb6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9946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detail1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0735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detail2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16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detail3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7086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549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혼용율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1696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원산지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4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492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flex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신축성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0947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through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비침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3979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lining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안감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397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rdate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70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8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3)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4DDB52-FEFD-5011-F1C9-3AA12580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04895"/>
              </p:ext>
            </p:extLst>
          </p:nvPr>
        </p:nvGraphicFramePr>
        <p:xfrm>
          <a:off x="692150" y="1519187"/>
          <a:ext cx="6172200" cy="14954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6462173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1994127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373607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069045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679768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281557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5478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product_option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122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958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9616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색상기호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8515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984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79687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99707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D211DF-BA5B-7361-FBFC-D8B21FD71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0319"/>
              </p:ext>
            </p:extLst>
          </p:nvPr>
        </p:nvGraphicFramePr>
        <p:xfrm>
          <a:off x="692150" y="3324126"/>
          <a:ext cx="6172200" cy="32670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0051153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276168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360332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700477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449614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5594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514322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355182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779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87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AUTO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527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093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상품평 남긴사람 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1960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7523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818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구매자 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741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구매자 몸무게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7134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제품 색상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0987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제품 사이즈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5542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thumb1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사진리뷰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837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750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D73A75-A1CA-A438-6885-DE15A677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94747"/>
              </p:ext>
            </p:extLst>
          </p:nvPr>
        </p:nvGraphicFramePr>
        <p:xfrm>
          <a:off x="692150" y="6900715"/>
          <a:ext cx="6172200" cy="8477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85494169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912400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44075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176965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97944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55150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403689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740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0104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9022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0658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BF0E5A-0D0A-F855-DB28-C8715B517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57410"/>
              </p:ext>
            </p:extLst>
          </p:nvPr>
        </p:nvGraphicFramePr>
        <p:xfrm>
          <a:off x="692150" y="8104238"/>
          <a:ext cx="6172200" cy="1057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789627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256814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26870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59555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957173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494192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47782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632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4998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175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6896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3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52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3)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489FED-2760-7EF6-B4A4-1F6E05E12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94465"/>
              </p:ext>
            </p:extLst>
          </p:nvPr>
        </p:nvGraphicFramePr>
        <p:xfrm>
          <a:off x="692150" y="1497957"/>
          <a:ext cx="6172200" cy="23431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0900597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3483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078918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267492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76665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785854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988148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141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16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AUTO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26779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Q&amp;A,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025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5136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016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642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457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47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글쓴이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939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2755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F97A64-5BC7-A76D-BF5C-43DAFFACA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0155"/>
              </p:ext>
            </p:extLst>
          </p:nvPr>
        </p:nvGraphicFramePr>
        <p:xfrm>
          <a:off x="692150" y="4220179"/>
          <a:ext cx="6172200" cy="27717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7950183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936702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914738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811717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354923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731383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8611739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888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01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479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192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261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9853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3600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disPrice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339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4648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16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2698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1377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75324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E6FC7D-99A9-A86A-C07A-A19A57AC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58932"/>
              </p:ext>
            </p:extLst>
          </p:nvPr>
        </p:nvGraphicFramePr>
        <p:xfrm>
          <a:off x="692150" y="7402326"/>
          <a:ext cx="6172200" cy="15430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2056915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287401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700561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700190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339446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469262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827610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terms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709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179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terms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3251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privacy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개인정보약관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2525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위치정보약관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21071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nonmember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비회원약관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59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1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82349F-1AF3-6501-14B0-8C566EB74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88489"/>
              </p:ext>
            </p:extLst>
          </p:nvPr>
        </p:nvGraphicFramePr>
        <p:xfrm>
          <a:off x="538250" y="1020356"/>
          <a:ext cx="6480000" cy="8639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704">
                  <a:extLst>
                    <a:ext uri="{9D8B030D-6E8A-4147-A177-3AD203B41FA5}">
                      <a16:colId xmlns:a16="http://schemas.microsoft.com/office/drawing/2014/main" val="1020630776"/>
                    </a:ext>
                  </a:extLst>
                </a:gridCol>
                <a:gridCol w="1265479">
                  <a:extLst>
                    <a:ext uri="{9D8B030D-6E8A-4147-A177-3AD203B41FA5}">
                      <a16:colId xmlns:a16="http://schemas.microsoft.com/office/drawing/2014/main" val="3797566914"/>
                    </a:ext>
                  </a:extLst>
                </a:gridCol>
                <a:gridCol w="1578128">
                  <a:extLst>
                    <a:ext uri="{9D8B030D-6E8A-4147-A177-3AD203B41FA5}">
                      <a16:colId xmlns:a16="http://schemas.microsoft.com/office/drawing/2014/main" val="1522987850"/>
                    </a:ext>
                  </a:extLst>
                </a:gridCol>
                <a:gridCol w="2400689">
                  <a:extLst>
                    <a:ext uri="{9D8B030D-6E8A-4147-A177-3AD203B41FA5}">
                      <a16:colId xmlns:a16="http://schemas.microsoft.com/office/drawing/2014/main" val="454969851"/>
                    </a:ext>
                  </a:extLst>
                </a:gridCol>
              </a:tblGrid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root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1depth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2depth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12954"/>
                  </a:ext>
                </a:extLst>
              </a:tr>
              <a:tr h="308571">
                <a:tc rowSpan="2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Templates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j-ea"/>
                          <a:ea typeface="+mj-ea"/>
                        </a:rPr>
                        <a:t>admin.product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list.html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관리자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상품목록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59431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register.html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관리자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상품등록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707217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search.html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관리자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상품검색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113055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community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event.html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이벤트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12282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notice.html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공지사항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53088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qna.html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- 1:1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문의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404925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review.html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리뷰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42220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errorCart.html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에러 발생시 안내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723902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member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find.html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62674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findIdResult.html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아이디 찾기 결과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290539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findPwResult.html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비밀번호 찾기 결과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4440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login.html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로그인 화면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2978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register.html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회원가입 화면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5368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myhome.html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148334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myorder.html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배송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4787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potin.html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적립금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65742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profile.html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내 정보 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930738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track.html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배송조회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389106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wishlist.html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위시리스트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25416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cart.html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94610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non-orderform.html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비회원 주문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921086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orderform.html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회원 주문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05658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ordercomplete.html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5410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list.html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상품 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27903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view.html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상품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9817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viewDetail.html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상품 정보 아래 </a:t>
                      </a:r>
                      <a:r>
                        <a:rPr lang="ko-KR" altLang="en-US" sz="1100" u="none" strike="noStrike" dirty="0" err="1">
                          <a:effectLst/>
                          <a:latin typeface="+mj-ea"/>
                          <a:ea typeface="+mj-ea"/>
                        </a:rPr>
                        <a:t>더보기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 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1695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index.html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메인 페이지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942175"/>
                  </a:ext>
                </a:extLst>
              </a:tr>
            </a:tbl>
          </a:graphicData>
        </a:graphic>
      </p:graphicFrame>
      <p:sp>
        <p:nvSpPr>
          <p:cNvPr id="3" name="object 8">
            <a:extLst>
              <a:ext uri="{FF2B5EF4-FFF2-40B4-BE49-F238E27FC236}">
                <a16:creationId xmlns:a16="http://schemas.microsoft.com/office/drawing/2014/main" id="{7E1E3869-65FC-B53C-D213-238886EC6CC5}"/>
              </a:ext>
            </a:extLst>
          </p:cNvPr>
          <p:cNvSpPr txBox="1"/>
          <p:nvPr/>
        </p:nvSpPr>
        <p:spPr>
          <a:xfrm>
            <a:off x="681906" y="515814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4-2.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프로젝트 구조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84CF777-31B4-2C65-9A53-CB23C5DBA4E4}"/>
              </a:ext>
            </a:extLst>
          </p:cNvPr>
          <p:cNvSpPr txBox="1"/>
          <p:nvPr/>
        </p:nvSpPr>
        <p:spPr>
          <a:xfrm>
            <a:off x="848646" y="767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템플릿 목록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9476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791711" y="1483360"/>
            <a:ext cx="12700" cy="797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316" y="1068831"/>
            <a:ext cx="2787726" cy="29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672" y="624566"/>
            <a:ext cx="212627" cy="44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5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408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4" y="1129497"/>
            <a:ext cx="39932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spc="68" dirty="0">
                <a:solidFill>
                  <a:srgbClr val="FFFFFF"/>
                </a:solidFill>
                <a:latin typeface="EFWDSD+NanumGothicBold"/>
                <a:cs typeface="EFWDSD+NanumGothicBold"/>
              </a:rPr>
              <a:t>목차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4" y="1679242"/>
            <a:ext cx="113535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1.</a:t>
            </a:r>
            <a:r>
              <a:rPr sz="1000" b="1" spc="19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개요</a:t>
            </a:r>
          </a:p>
        </p:txBody>
      </p:sp>
      <p:sp>
        <p:nvSpPr>
          <p:cNvPr id="22" name="object 3"/>
          <p:cNvSpPr/>
          <p:nvPr/>
        </p:nvSpPr>
        <p:spPr>
          <a:xfrm>
            <a:off x="3970654" y="1075357"/>
            <a:ext cx="2787726" cy="29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0FCB2A-9C3F-5C01-FBB1-3420159B04B7}"/>
              </a:ext>
            </a:extLst>
          </p:cNvPr>
          <p:cNvSpPr txBox="1"/>
          <p:nvPr/>
        </p:nvSpPr>
        <p:spPr>
          <a:xfrm>
            <a:off x="914704" y="1958655"/>
            <a:ext cx="24400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</a:t>
            </a:r>
            <a:r>
              <a:rPr lang="ko-KR" altLang="en-US" sz="1000" spc="191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프로젝트</a:t>
            </a:r>
            <a:r>
              <a:rPr lang="ko-KR" altLang="en-US" sz="1000" spc="22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000" spc="37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요약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.....................................3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배경</a:t>
            </a:r>
            <a:r>
              <a:rPr lang="ko-KR" altLang="en-US" sz="1000" spc="20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및</a:t>
            </a:r>
            <a:r>
              <a:rPr lang="ko-KR" altLang="en-US" sz="1000" spc="22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목적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......................................3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기대</a:t>
            </a:r>
            <a:r>
              <a:rPr lang="ko-KR" altLang="en-US" sz="1000" spc="20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효과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..............................................3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주요</a:t>
            </a:r>
            <a:r>
              <a:rPr lang="ko-KR" altLang="en-US" sz="1000" spc="20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기능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..............................................3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5)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서비스</a:t>
            </a:r>
            <a:r>
              <a:rPr lang="ko-KR" altLang="en-US" sz="1000" spc="211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채널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..........................................3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6)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개발</a:t>
            </a:r>
            <a:r>
              <a:rPr lang="ko-KR" altLang="en-US" sz="1000" spc="20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방식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..............................................3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99B2F2BF-05D0-AE8C-7740-80A0E43AD7B9}"/>
              </a:ext>
            </a:extLst>
          </p:cNvPr>
          <p:cNvSpPr txBox="1"/>
          <p:nvPr/>
        </p:nvSpPr>
        <p:spPr>
          <a:xfrm>
            <a:off x="914704" y="3707965"/>
            <a:ext cx="113535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2</a:t>
            </a:r>
            <a:r>
              <a:rPr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.</a:t>
            </a:r>
            <a:r>
              <a:rPr sz="1000" b="1" spc="19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팀 구성</a:t>
            </a:r>
            <a:endParaRPr sz="10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FBE662-593D-91A6-D077-4340E8C61575}"/>
              </a:ext>
            </a:extLst>
          </p:cNvPr>
          <p:cNvSpPr txBox="1"/>
          <p:nvPr/>
        </p:nvSpPr>
        <p:spPr>
          <a:xfrm>
            <a:off x="945023" y="3987378"/>
            <a:ext cx="2440006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</a:t>
            </a:r>
            <a:r>
              <a:rPr lang="ko-KR" altLang="en-US" sz="1000" spc="191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팀 조직도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................................................4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팀 구성원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...............................................4</a:t>
            </a: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AD07A154-EBD6-B52E-3826-E8928E4F94FD}"/>
              </a:ext>
            </a:extLst>
          </p:cNvPr>
          <p:cNvSpPr txBox="1"/>
          <p:nvPr/>
        </p:nvSpPr>
        <p:spPr>
          <a:xfrm>
            <a:off x="914704" y="4868919"/>
            <a:ext cx="16733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3</a:t>
            </a:r>
            <a:r>
              <a:rPr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.</a:t>
            </a:r>
            <a:r>
              <a:rPr sz="1000" b="1" spc="19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 개발 계획 수립</a:t>
            </a:r>
            <a:endParaRPr sz="10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EF0BB2-DA48-BEFF-8500-F56E50D3A7BE}"/>
              </a:ext>
            </a:extLst>
          </p:cNvPr>
          <p:cNvSpPr txBox="1"/>
          <p:nvPr/>
        </p:nvSpPr>
        <p:spPr>
          <a:xfrm>
            <a:off x="914704" y="5151066"/>
            <a:ext cx="2440006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</a:t>
            </a:r>
            <a:r>
              <a:rPr lang="ko-KR" altLang="en-US" sz="1000" spc="191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개발 환경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................................................5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요구사항 분석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......................................6</a:t>
            </a:r>
          </a:p>
          <a:p>
            <a:pPr>
              <a:lnSpc>
                <a:spcPts val="1145"/>
              </a:lnSpc>
              <a:spcBef>
                <a:spcPts val="62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요구사항 정의서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...................................6</a:t>
            </a:r>
          </a:p>
          <a:p>
            <a:pPr>
              <a:lnSpc>
                <a:spcPts val="1145"/>
              </a:lnSpc>
              <a:spcBef>
                <a:spcPts val="62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4) WBS ..........................................................8</a:t>
            </a: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902F5CCB-269C-9D8A-45A6-913A32BF8B68}"/>
              </a:ext>
            </a:extLst>
          </p:cNvPr>
          <p:cNvSpPr txBox="1"/>
          <p:nvPr/>
        </p:nvSpPr>
        <p:spPr>
          <a:xfrm>
            <a:off x="914704" y="6473555"/>
            <a:ext cx="198675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4-1</a:t>
            </a:r>
            <a:r>
              <a:rPr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.</a:t>
            </a:r>
            <a:r>
              <a:rPr sz="1000" b="1" spc="19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데이터 베이스 구현 및 설계</a:t>
            </a:r>
            <a:endParaRPr sz="10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5C4A1B-0FAC-A9A9-9D77-A0E7CCCCE7D3}"/>
              </a:ext>
            </a:extLst>
          </p:cNvPr>
          <p:cNvSpPr txBox="1"/>
          <p:nvPr/>
        </p:nvSpPr>
        <p:spPr>
          <a:xfrm>
            <a:off x="914704" y="6753839"/>
            <a:ext cx="2440006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</a:t>
            </a:r>
            <a:r>
              <a:rPr lang="ko-KR" altLang="en-US" sz="1000" spc="191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정보구조 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(IA)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.......................................10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ERD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........................................................12</a:t>
            </a:r>
          </a:p>
          <a:p>
            <a:pPr>
              <a:lnSpc>
                <a:spcPts val="1145"/>
              </a:lnSpc>
              <a:spcBef>
                <a:spcPts val="62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.....................................13</a:t>
            </a: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411FB12C-1F96-D50E-5EA3-B9002997D1AE}"/>
              </a:ext>
            </a:extLst>
          </p:cNvPr>
          <p:cNvSpPr txBox="1"/>
          <p:nvPr/>
        </p:nvSpPr>
        <p:spPr>
          <a:xfrm>
            <a:off x="914704" y="7860630"/>
            <a:ext cx="198675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4-2</a:t>
            </a:r>
            <a:r>
              <a:rPr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.</a:t>
            </a:r>
            <a:r>
              <a:rPr lang="ko-KR" altLang="en-US" sz="1000" b="1" spc="19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 구조</a:t>
            </a:r>
            <a:endParaRPr sz="10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55525A-64E5-0F1B-B2F6-36C91834C9A0}"/>
              </a:ext>
            </a:extLst>
          </p:cNvPr>
          <p:cNvSpPr txBox="1"/>
          <p:nvPr/>
        </p:nvSpPr>
        <p:spPr>
          <a:xfrm>
            <a:off x="945023" y="8176704"/>
            <a:ext cx="2440006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</a:t>
            </a:r>
            <a:r>
              <a:rPr lang="ko-KR" altLang="en-US" sz="1000" spc="191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템플릿 구조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.........................................19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</a:t>
            </a:r>
            <a:r>
              <a:rPr lang="ko-KR" altLang="en-US" sz="10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API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구조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...............................................20</a:t>
            </a: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B78EFBDB-4A7B-0E67-54D4-839267C5D8E0}"/>
              </a:ext>
            </a:extLst>
          </p:cNvPr>
          <p:cNvSpPr txBox="1"/>
          <p:nvPr/>
        </p:nvSpPr>
        <p:spPr>
          <a:xfrm>
            <a:off x="4052776" y="1679242"/>
            <a:ext cx="198675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4-3</a:t>
            </a:r>
            <a:r>
              <a:rPr sz="10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.</a:t>
            </a:r>
            <a:r>
              <a:rPr lang="ko-KR" altLang="en-US" sz="1000" b="1" spc="19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주요기능</a:t>
            </a:r>
            <a:endParaRPr sz="10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F5598E-59F1-8D15-D56F-CAC678170060}"/>
              </a:ext>
            </a:extLst>
          </p:cNvPr>
          <p:cNvSpPr txBox="1"/>
          <p:nvPr/>
        </p:nvSpPr>
        <p:spPr>
          <a:xfrm>
            <a:off x="4052776" y="1958655"/>
            <a:ext cx="2440006" cy="23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</a:t>
            </a:r>
            <a:r>
              <a:rPr lang="ko-KR" altLang="en-US" sz="1000" spc="191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구현 화면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.........................................22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18487"/>
              </p:ext>
            </p:extLst>
          </p:nvPr>
        </p:nvGraphicFramePr>
        <p:xfrm>
          <a:off x="538250" y="1020124"/>
          <a:ext cx="6480000" cy="8640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54">
                  <a:extLst>
                    <a:ext uri="{9D8B030D-6E8A-4147-A177-3AD203B41FA5}">
                      <a16:colId xmlns:a16="http://schemas.microsoft.com/office/drawing/2014/main" val="426724285"/>
                    </a:ext>
                  </a:extLst>
                </a:gridCol>
                <a:gridCol w="2557593">
                  <a:extLst>
                    <a:ext uri="{9D8B030D-6E8A-4147-A177-3AD203B41FA5}">
                      <a16:colId xmlns:a16="http://schemas.microsoft.com/office/drawing/2014/main" val="651308815"/>
                    </a:ext>
                  </a:extLst>
                </a:gridCol>
                <a:gridCol w="825769">
                  <a:extLst>
                    <a:ext uri="{9D8B030D-6E8A-4147-A177-3AD203B41FA5}">
                      <a16:colId xmlns:a16="http://schemas.microsoft.com/office/drawing/2014/main" val="2100743323"/>
                    </a:ext>
                  </a:extLst>
                </a:gridCol>
                <a:gridCol w="2190584">
                  <a:extLst>
                    <a:ext uri="{9D8B030D-6E8A-4147-A177-3AD203B41FA5}">
                      <a16:colId xmlns:a16="http://schemas.microsoft.com/office/drawing/2014/main" val="2043221826"/>
                    </a:ext>
                  </a:extLst>
                </a:gridCol>
              </a:tblGrid>
              <a:tr h="267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URI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83423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45018"/>
                  </a:ext>
                </a:extLst>
              </a:tr>
              <a:tr h="3136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메인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3823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setCookie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비회원 쿠키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286052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멤버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3406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2-1</a:t>
                      </a: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/Beauty/member/register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567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296794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find?type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=1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24544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find?type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=2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3823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findIdResult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47122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findPwResult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비밀번호 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52879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6172"/>
                  </a:ext>
                </a:extLst>
              </a:tr>
              <a:tr h="3136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메인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590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주문내역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25487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myorderSearchDate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주문내역 기간별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8224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countOrderList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주문내역 개수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5595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/track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배송조회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19653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/point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적립금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29111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wishlist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위시리스트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3871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/Beauty/myshop/deleteAllWish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위시리스트 전체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9674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deleteSelectedWish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위시리스트 선택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94288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/profile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내 정보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5145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checkPW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내 정보 비밀번호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1606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savePassword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내 정보 비밀번호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79963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updateMember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내 정보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41936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/Beauty/myshop/deleteMember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158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47416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4-1</a:t>
                      </a: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/Beauty/shop/list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상품 목록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8646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/Beauty/shop/view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상품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5286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addWish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위시리스트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15350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addCart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장바구니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74510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addOrder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주문하기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11547"/>
                  </a:ext>
                </a:extLst>
              </a:tr>
            </a:tbl>
          </a:graphicData>
        </a:graphic>
      </p:graphicFrame>
      <p:sp>
        <p:nvSpPr>
          <p:cNvPr id="7" name="object 8">
            <a:extLst>
              <a:ext uri="{FF2B5EF4-FFF2-40B4-BE49-F238E27FC236}">
                <a16:creationId xmlns:a16="http://schemas.microsoft.com/office/drawing/2014/main" id="{C54854E4-1D81-4548-A515-79A6E8547309}"/>
              </a:ext>
            </a:extLst>
          </p:cNvPr>
          <p:cNvSpPr txBox="1"/>
          <p:nvPr/>
        </p:nvSpPr>
        <p:spPr>
          <a:xfrm>
            <a:off x="681906" y="515814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4-2.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프로젝트 구조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6D9DF62-DE9B-D25B-E4C3-CEF5564F1559}"/>
              </a:ext>
            </a:extLst>
          </p:cNvPr>
          <p:cNvSpPr txBox="1"/>
          <p:nvPr/>
        </p:nvSpPr>
        <p:spPr>
          <a:xfrm>
            <a:off x="848646" y="767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2) API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 목록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898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>
            <a:extLst>
              <a:ext uri="{FF2B5EF4-FFF2-40B4-BE49-F238E27FC236}">
                <a16:creationId xmlns:a16="http://schemas.microsoft.com/office/drawing/2014/main" id="{C54854E4-1D81-4548-A515-79A6E8547309}"/>
              </a:ext>
            </a:extLst>
          </p:cNvPr>
          <p:cNvSpPr txBox="1"/>
          <p:nvPr/>
        </p:nvSpPr>
        <p:spPr>
          <a:xfrm>
            <a:off x="681906" y="515814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4-2.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프로젝트 구조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6D9DF62-DE9B-D25B-E4C3-CEF5564F1559}"/>
              </a:ext>
            </a:extLst>
          </p:cNvPr>
          <p:cNvSpPr txBox="1"/>
          <p:nvPr/>
        </p:nvSpPr>
        <p:spPr>
          <a:xfrm>
            <a:off x="848646" y="767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2) API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 목록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04F98C-BC3F-44DB-AD31-384A842B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99016"/>
              </p:ext>
            </p:extLst>
          </p:nvPr>
        </p:nvGraphicFramePr>
        <p:xfrm>
          <a:off x="538250" y="1020350"/>
          <a:ext cx="6480000" cy="8687552"/>
        </p:xfrm>
        <a:graphic>
          <a:graphicData uri="http://schemas.openxmlformats.org/drawingml/2006/table">
            <a:tbl>
              <a:tblPr/>
              <a:tblGrid>
                <a:gridCol w="906053">
                  <a:extLst>
                    <a:ext uri="{9D8B030D-6E8A-4147-A177-3AD203B41FA5}">
                      <a16:colId xmlns:a16="http://schemas.microsoft.com/office/drawing/2014/main" val="1811505414"/>
                    </a:ext>
                  </a:extLst>
                </a:gridCol>
                <a:gridCol w="2557593">
                  <a:extLst>
                    <a:ext uri="{9D8B030D-6E8A-4147-A177-3AD203B41FA5}">
                      <a16:colId xmlns:a16="http://schemas.microsoft.com/office/drawing/2014/main" val="1953578482"/>
                    </a:ext>
                  </a:extLst>
                </a:gridCol>
                <a:gridCol w="825770">
                  <a:extLst>
                    <a:ext uri="{9D8B030D-6E8A-4147-A177-3AD203B41FA5}">
                      <a16:colId xmlns:a16="http://schemas.microsoft.com/office/drawing/2014/main" val="3944016176"/>
                    </a:ext>
                  </a:extLst>
                </a:gridCol>
                <a:gridCol w="2190584">
                  <a:extLst>
                    <a:ext uri="{9D8B030D-6E8A-4147-A177-3AD203B41FA5}">
                      <a16:colId xmlns:a16="http://schemas.microsoft.com/office/drawing/2014/main" val="91906876"/>
                    </a:ext>
                  </a:extLst>
                </a:gridCol>
              </a:tblGrid>
              <a:tr h="287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169087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52250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/Beauty/order/cart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화면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58992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deleteAllCart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테이블 전체 삭제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352646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deleteSelectedCartPOST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테이블 선택 삭제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571348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deleteSelectedCartPOST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상품 삭제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280564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addWishFromCart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상품 위시리스트 추가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208266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cartIncrease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수량 증가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483739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/Beauty/order/cartDecrease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수량 감소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16247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/Beauty/order/openOption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옵션변경 색상 조회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67780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/Beauty/order/selectOption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옵션변경 사이즈 조회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175109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/Beauty/order/saveOption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옵션변경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87968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/Beauty/order/orderform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화면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259497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/Beauty/order/orderform/type1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73254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/Beauty/order/orderform/type2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182766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/Beauty/order/ordercomplete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완료 화면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124860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어드민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3868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/Beauty/admin/product/list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관리자페이지 상품목록 화면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929332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/Beauty/admin/product/list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 카테고리별 분류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355933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/Beauty/admin/product/listCount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상품목록의 상품개수 세기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804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/Beauty/admin/product/register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관리자페이지 상품등록 화면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329696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/Beauty/admin/product/register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추가옵션 등록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350756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/Beauty/admin/product/list/delete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삭제버튼을 이용한 상품삭제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75886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/Beauty/admin/product/list/delete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체크박스를 이용한 상품삭제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02413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/Beauty/admin/product/search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관리자페이지 상품검색화면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929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32101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/Beauty/board/notice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02911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/Beauty/board/notice_view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260998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/Beauty/board/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목록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808967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/Beauty/board/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qna_view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보기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057330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/Beauty/board/event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73642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/Beauty/board/event_view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보기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41142"/>
                  </a:ext>
                </a:extLst>
              </a:tr>
              <a:tr h="262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/Beauty/board/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re_popup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팝업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60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0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>
            <a:extLst>
              <a:ext uri="{FF2B5EF4-FFF2-40B4-BE49-F238E27FC236}">
                <a16:creationId xmlns:a16="http://schemas.microsoft.com/office/drawing/2014/main" id="{1AA3B533-F1CE-FD68-7608-EE6628DA334B}"/>
              </a:ext>
            </a:extLst>
          </p:cNvPr>
          <p:cNvSpPr/>
          <p:nvPr/>
        </p:nvSpPr>
        <p:spPr>
          <a:xfrm>
            <a:off x="1408175" y="7803388"/>
            <a:ext cx="2438400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89875001-D65A-2F9E-3D04-4B79DF7BE4EC}"/>
              </a:ext>
            </a:extLst>
          </p:cNvPr>
          <p:cNvSpPr/>
          <p:nvPr/>
        </p:nvSpPr>
        <p:spPr>
          <a:xfrm>
            <a:off x="3980688" y="7844535"/>
            <a:ext cx="2161032" cy="1441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F040B3C9-EDB9-A7D6-71AD-4A076E19894F}"/>
              </a:ext>
            </a:extLst>
          </p:cNvPr>
          <p:cNvSpPr txBox="1"/>
          <p:nvPr/>
        </p:nvSpPr>
        <p:spPr>
          <a:xfrm>
            <a:off x="1081852" y="947862"/>
            <a:ext cx="1293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1.</a:t>
            </a:r>
            <a:r>
              <a:rPr sz="1200" b="1" spc="222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개요</a:t>
            </a: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08344" y="1201821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프로젝트 요약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57" name="표 57">
            <a:extLst>
              <a:ext uri="{FF2B5EF4-FFF2-40B4-BE49-F238E27FC236}">
                <a16:creationId xmlns:a16="http://schemas.microsoft.com/office/drawing/2014/main" id="{6402B42F-5137-8CF7-5208-943BCCC0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6956"/>
              </p:ext>
            </p:extLst>
          </p:nvPr>
        </p:nvGraphicFramePr>
        <p:xfrm>
          <a:off x="1081852" y="1469284"/>
          <a:ext cx="5037668" cy="118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60">
                  <a:extLst>
                    <a:ext uri="{9D8B030D-6E8A-4147-A177-3AD203B41FA5}">
                      <a16:colId xmlns:a16="http://schemas.microsoft.com/office/drawing/2014/main" val="1819623207"/>
                    </a:ext>
                  </a:extLst>
                </a:gridCol>
                <a:gridCol w="3680808">
                  <a:extLst>
                    <a:ext uri="{9D8B030D-6E8A-4147-A177-3AD203B41FA5}">
                      <a16:colId xmlns:a16="http://schemas.microsoft.com/office/drawing/2014/main" val="2185936644"/>
                    </a:ext>
                  </a:extLst>
                </a:gridCol>
              </a:tblGrid>
              <a:tr h="29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전자 상거래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819660"/>
                  </a:ext>
                </a:extLst>
              </a:tr>
              <a:tr h="29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Beauty(2~30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 여성 쇼핑몰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470578"/>
                  </a:ext>
                </a:extLst>
              </a:tr>
              <a:tr h="29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배포주소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sng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http://43.201.83.163:8181/Beauty/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24137"/>
                  </a:ext>
                </a:extLst>
              </a:tr>
              <a:tr h="29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2023-02-27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2023-03-31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820231"/>
                  </a:ext>
                </a:extLst>
              </a:tr>
            </a:tbl>
          </a:graphicData>
        </a:graphic>
      </p:graphicFrame>
      <p:sp>
        <p:nvSpPr>
          <p:cNvPr id="58" name="object 14">
            <a:extLst>
              <a:ext uri="{FF2B5EF4-FFF2-40B4-BE49-F238E27FC236}">
                <a16:creationId xmlns:a16="http://schemas.microsoft.com/office/drawing/2014/main" id="{35DA52F3-48F0-B480-0E2D-FA6D0B129E50}"/>
              </a:ext>
            </a:extLst>
          </p:cNvPr>
          <p:cNvSpPr txBox="1"/>
          <p:nvPr/>
        </p:nvSpPr>
        <p:spPr>
          <a:xfrm>
            <a:off x="1208344" y="2858409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</a:t>
            </a:r>
            <a:r>
              <a:rPr lang="ko-KR" altLang="en-US" sz="11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배경</a:t>
            </a:r>
            <a:r>
              <a:rPr lang="ko-KR" altLang="en-US" sz="1100" spc="20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및</a:t>
            </a:r>
            <a:r>
              <a:rPr lang="ko-KR" altLang="en-US" sz="1100" spc="22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목적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233B5-AE29-4C77-54D4-42DFB59A9207}"/>
              </a:ext>
            </a:extLst>
          </p:cNvPr>
          <p:cNvSpPr txBox="1"/>
          <p:nvPr/>
        </p:nvSpPr>
        <p:spPr>
          <a:xfrm>
            <a:off x="1291186" y="3024190"/>
            <a:ext cx="45255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기존 전자 상거래 플랫폼이 가지고 있는 불편한 접근성과 복잡성을 개선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2~30</a:t>
            </a:r>
            <a:r>
              <a:rPr lang="ko-KR" altLang="en-US" sz="1000" dirty="0">
                <a:latin typeface="+mj-ea"/>
                <a:ea typeface="+mj-ea"/>
              </a:rPr>
              <a:t>대 여성을 노린 화려하고 사용자 친화적인 쇼핑몰 개발에 방점을 둠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보다 편리한 온라인 쇼핑 환경에 기여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B6CD4579-43DF-DFCC-7EB7-8E05C4966E53}"/>
              </a:ext>
            </a:extLst>
          </p:cNvPr>
          <p:cNvSpPr txBox="1"/>
          <p:nvPr/>
        </p:nvSpPr>
        <p:spPr>
          <a:xfrm>
            <a:off x="1208344" y="4067957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</a:t>
            </a:r>
            <a:r>
              <a:rPr lang="ko-KR" altLang="en-US" sz="11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기대효과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F3EDC-4774-EA9E-234C-065A8361DE4C}"/>
              </a:ext>
            </a:extLst>
          </p:cNvPr>
          <p:cNvSpPr txBox="1"/>
          <p:nvPr/>
        </p:nvSpPr>
        <p:spPr>
          <a:xfrm>
            <a:off x="1291186" y="4233738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판매자의 소득 증대 및 수익 창출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소비자의 빠르고 편리한 상품구매 접근성 확보와 합리적인 상품 구매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4" name="object 14">
            <a:extLst>
              <a:ext uri="{FF2B5EF4-FFF2-40B4-BE49-F238E27FC236}">
                <a16:creationId xmlns:a16="http://schemas.microsoft.com/office/drawing/2014/main" id="{0C0DFE8D-847A-9D4D-29D1-7ABD10423DE5}"/>
              </a:ext>
            </a:extLst>
          </p:cNvPr>
          <p:cNvSpPr txBox="1"/>
          <p:nvPr/>
        </p:nvSpPr>
        <p:spPr>
          <a:xfrm>
            <a:off x="1208344" y="4929064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주요기능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7FE49B-075E-6F14-48C2-E03143EB47EC}"/>
              </a:ext>
            </a:extLst>
          </p:cNvPr>
          <p:cNvSpPr txBox="1"/>
          <p:nvPr/>
        </p:nvSpPr>
        <p:spPr>
          <a:xfrm>
            <a:off x="1291186" y="5094845"/>
            <a:ext cx="2877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회원가입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로그인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아이디 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장바구니</a:t>
            </a:r>
            <a:r>
              <a:rPr lang="en-US" altLang="ko-KR" sz="1000" dirty="0">
                <a:latin typeface="+mj-ea"/>
                <a:ea typeface="+mj-ea"/>
              </a:rPr>
              <a:t> / </a:t>
            </a:r>
            <a:r>
              <a:rPr lang="ko-KR" altLang="en-US" sz="1000" dirty="0">
                <a:latin typeface="+mj-ea"/>
                <a:ea typeface="+mj-ea"/>
              </a:rPr>
              <a:t>상품목록 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 상품보기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주문하기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상품등록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상품관리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주문내역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적립내역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위시리스트</a:t>
            </a:r>
            <a:r>
              <a:rPr lang="en-US" altLang="ko-KR" sz="1000" dirty="0">
                <a:latin typeface="+mj-ea"/>
                <a:ea typeface="+mj-ea"/>
              </a:rPr>
              <a:t> / </a:t>
            </a:r>
            <a:r>
              <a:rPr lang="ko-KR" altLang="en-US" sz="1000" dirty="0">
                <a:latin typeface="+mj-ea"/>
                <a:ea typeface="+mj-ea"/>
              </a:rPr>
              <a:t>내 정보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공지사항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이벤트 </a:t>
            </a:r>
            <a:r>
              <a:rPr lang="en-US" altLang="ko-KR" sz="1000" dirty="0">
                <a:latin typeface="+mj-ea"/>
                <a:ea typeface="+mj-ea"/>
              </a:rPr>
              <a:t>/ 1:1</a:t>
            </a:r>
            <a:r>
              <a:rPr lang="ko-KR" altLang="en-US" sz="1000" dirty="0">
                <a:latin typeface="+mj-ea"/>
                <a:ea typeface="+mj-ea"/>
              </a:rPr>
              <a:t>문의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리뷰작성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6" name="object 14">
            <a:extLst>
              <a:ext uri="{FF2B5EF4-FFF2-40B4-BE49-F238E27FC236}">
                <a16:creationId xmlns:a16="http://schemas.microsoft.com/office/drawing/2014/main" id="{CF812461-66B4-B927-F69D-D99B5DCF12A2}"/>
              </a:ext>
            </a:extLst>
          </p:cNvPr>
          <p:cNvSpPr txBox="1"/>
          <p:nvPr/>
        </p:nvSpPr>
        <p:spPr>
          <a:xfrm>
            <a:off x="1208344" y="6457286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5)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서비스 채널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5ECCC0-04EA-A032-9683-BC823AD86B52}"/>
              </a:ext>
            </a:extLst>
          </p:cNvPr>
          <p:cNvSpPr txBox="1"/>
          <p:nvPr/>
        </p:nvSpPr>
        <p:spPr>
          <a:xfrm>
            <a:off x="1291186" y="6623067"/>
            <a:ext cx="23358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PC / </a:t>
            </a:r>
            <a:r>
              <a:rPr lang="ko-KR" altLang="en-US" sz="1000" dirty="0">
                <a:latin typeface="+mj-ea"/>
                <a:ea typeface="+mj-ea"/>
              </a:rPr>
              <a:t>모바일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웹 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반응형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모바일 앱</a:t>
            </a:r>
            <a:r>
              <a:rPr lang="en-US" altLang="ko-KR" sz="1000" dirty="0">
                <a:latin typeface="+mj-ea"/>
                <a:ea typeface="+mj-ea"/>
              </a:rPr>
              <a:t>(Android, iOS) </a:t>
            </a:r>
            <a:r>
              <a:rPr lang="ko-KR" altLang="en-US" sz="1000" dirty="0">
                <a:latin typeface="+mj-ea"/>
                <a:ea typeface="+mj-ea"/>
              </a:rPr>
              <a:t>개발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예정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8" name="object 14">
            <a:extLst>
              <a:ext uri="{FF2B5EF4-FFF2-40B4-BE49-F238E27FC236}">
                <a16:creationId xmlns:a16="http://schemas.microsoft.com/office/drawing/2014/main" id="{E134B34F-E8D8-85E7-9900-B4B1312F11DC}"/>
              </a:ext>
            </a:extLst>
          </p:cNvPr>
          <p:cNvSpPr txBox="1"/>
          <p:nvPr/>
        </p:nvSpPr>
        <p:spPr>
          <a:xfrm>
            <a:off x="1208344" y="7226011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6)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개발방식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1954A2-AFC2-E9DD-D4B2-F622E6292BFE}"/>
              </a:ext>
            </a:extLst>
          </p:cNvPr>
          <p:cNvSpPr txBox="1"/>
          <p:nvPr/>
        </p:nvSpPr>
        <p:spPr>
          <a:xfrm>
            <a:off x="1291186" y="7391792"/>
            <a:ext cx="43460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사용자의 요구사항이 빈번하게 변경됨에 따라 </a:t>
            </a:r>
            <a:r>
              <a:rPr lang="en-US" altLang="ko-KR" sz="1000" dirty="0">
                <a:latin typeface="+mj-ea"/>
                <a:ea typeface="+mj-ea"/>
              </a:rPr>
              <a:t>Agile </a:t>
            </a:r>
            <a:r>
              <a:rPr lang="ko-KR" altLang="en-US" sz="1000" dirty="0">
                <a:latin typeface="+mj-ea"/>
                <a:ea typeface="+mj-ea"/>
              </a:rPr>
              <a:t>개발 방법론 채택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22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693194" y="3123415"/>
            <a:ext cx="3962400" cy="1543812"/>
            <a:chOff x="1685544" y="2376423"/>
            <a:chExt cx="3962400" cy="1543812"/>
          </a:xfrm>
        </p:grpSpPr>
        <p:sp>
          <p:nvSpPr>
            <p:cNvPr id="2" name="object 2"/>
            <p:cNvSpPr/>
            <p:nvPr/>
          </p:nvSpPr>
          <p:spPr>
            <a:xfrm>
              <a:off x="4172711" y="3633723"/>
              <a:ext cx="46786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676144" y="3624580"/>
              <a:ext cx="46786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8644" y="2871723"/>
              <a:ext cx="76200" cy="466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1711" y="2871723"/>
              <a:ext cx="669925" cy="469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4744" y="2871723"/>
              <a:ext cx="627760" cy="4554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1255" y="2376423"/>
              <a:ext cx="952500" cy="467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5444" y="3434080"/>
              <a:ext cx="952500" cy="4663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1255" y="3434080"/>
              <a:ext cx="952500" cy="4663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5544" y="3453891"/>
              <a:ext cx="952500" cy="466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303731" y="2532184"/>
              <a:ext cx="794720" cy="1665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1" dirty="0">
                  <a:solidFill>
                    <a:srgbClr val="FFFFFF"/>
                  </a:solidFill>
                  <a:latin typeface="+mj-ea"/>
                  <a:ea typeface="+mj-ea"/>
                  <a:cs typeface="MTTESP+NanumGothicBold"/>
                </a:rPr>
                <a:t>책임 개발자</a:t>
              </a:r>
              <a:endParaRPr sz="1100" b="1" dirty="0">
                <a:solidFill>
                  <a:srgbClr val="FFFFFF"/>
                </a:solidFill>
                <a:latin typeface="+mj-ea"/>
                <a:ea typeface="+mj-ea"/>
                <a:cs typeface="MTTESP+NanumGothicBold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489071" y="3592662"/>
              <a:ext cx="509107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+mj-ea"/>
                  <a:ea typeface="+mj-ea"/>
                  <a:cs typeface="EFWDSD+NanumGothicBold"/>
                </a:rPr>
                <a:t>개발자</a:t>
              </a: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993513" y="3592662"/>
              <a:ext cx="509107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+mj-ea"/>
                  <a:ea typeface="+mj-ea"/>
                  <a:cs typeface="EFWDSD+NanumGothicBold"/>
                </a:rPr>
                <a:t>개발자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965152" y="3592662"/>
              <a:ext cx="807750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 err="1">
                  <a:solidFill>
                    <a:srgbClr val="FFFFFF"/>
                  </a:solidFill>
                  <a:latin typeface="+mj-ea"/>
                  <a:ea typeface="+mj-ea"/>
                  <a:cs typeface="EFWDSD+NanumGothicBold"/>
                </a:rPr>
                <a:t>개발자</a:t>
              </a:r>
              <a:endParaRPr sz="1000" b="1" dirty="0">
                <a:solidFill>
                  <a:srgbClr val="FFFFFF"/>
                </a:solidFill>
                <a:latin typeface="+mj-ea"/>
                <a:ea typeface="+mj-ea"/>
                <a:cs typeface="EFWDSD+NanumGothicBold"/>
              </a:endParaRPr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1293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2.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팀 구성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1008174-1C30-DA25-BCA0-54B5953CBB91}"/>
              </a:ext>
            </a:extLst>
          </p:cNvPr>
          <p:cNvSpPr txBox="1"/>
          <p:nvPr/>
        </p:nvSpPr>
        <p:spPr>
          <a:xfrm>
            <a:off x="1260762" y="1404330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팀 조직도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F4943-6539-3F42-FE00-37BD4824C445}"/>
              </a:ext>
            </a:extLst>
          </p:cNvPr>
          <p:cNvSpPr txBox="1"/>
          <p:nvPr/>
        </p:nvSpPr>
        <p:spPr>
          <a:xfrm>
            <a:off x="1397182" y="1627343"/>
            <a:ext cx="516679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전통적인 개발과 운영을 위한 </a:t>
            </a:r>
            <a:r>
              <a:rPr lang="en-US" altLang="ko-KR" sz="1000" dirty="0">
                <a:latin typeface="+mj-ea"/>
                <a:ea typeface="+mj-ea"/>
              </a:rPr>
              <a:t>DevOps </a:t>
            </a:r>
            <a:r>
              <a:rPr lang="ko-KR" altLang="en-US" sz="1000" dirty="0">
                <a:latin typeface="+mj-ea"/>
                <a:ea typeface="+mj-ea"/>
              </a:rPr>
              <a:t>를 위해 중앙 </a:t>
            </a:r>
            <a:r>
              <a:rPr lang="ko-KR" altLang="en-US" sz="1000" dirty="0" err="1">
                <a:latin typeface="+mj-ea"/>
                <a:ea typeface="+mj-ea"/>
              </a:rPr>
              <a:t>집중식</a:t>
            </a:r>
            <a:r>
              <a:rPr lang="ko-KR" altLang="en-US" sz="1000" dirty="0">
                <a:latin typeface="+mj-ea"/>
                <a:ea typeface="+mj-ea"/>
              </a:rPr>
              <a:t> 팀 구성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팀원 전원이 참여하여 프로젝트 기획 및 계획 수립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소규모 프로젝트 개발에 적합한 의사결정이 빠른 조직 구조로 신입 개발자가 빠르게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    </a:t>
            </a:r>
            <a:r>
              <a:rPr lang="ko-KR" altLang="en-US" sz="1000" dirty="0">
                <a:latin typeface="+mj-ea"/>
                <a:ea typeface="+mj-ea"/>
              </a:rPr>
              <a:t>실무를 경험하기에 적합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0534FFC-3556-113C-13FA-5F4133F5C2A4}"/>
              </a:ext>
            </a:extLst>
          </p:cNvPr>
          <p:cNvSpPr txBox="1"/>
          <p:nvPr/>
        </p:nvSpPr>
        <p:spPr>
          <a:xfrm>
            <a:off x="1170281" y="56724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팀 구성원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CCD054C1-7164-57C2-D656-54C8091F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00184"/>
              </p:ext>
            </p:extLst>
          </p:nvPr>
        </p:nvGraphicFramePr>
        <p:xfrm>
          <a:off x="1197729" y="6033286"/>
          <a:ext cx="5405403" cy="279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329">
                  <a:extLst>
                    <a:ext uri="{9D8B030D-6E8A-4147-A177-3AD203B41FA5}">
                      <a16:colId xmlns:a16="http://schemas.microsoft.com/office/drawing/2014/main" val="179311747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42455076"/>
                    </a:ext>
                  </a:extLst>
                </a:gridCol>
                <a:gridCol w="3175946">
                  <a:extLst>
                    <a:ext uri="{9D8B030D-6E8A-4147-A177-3AD203B41FA5}">
                      <a16:colId xmlns:a16="http://schemas.microsoft.com/office/drawing/2014/main" val="1448409265"/>
                    </a:ext>
                  </a:extLst>
                </a:gridCol>
              </a:tblGrid>
              <a:tr h="288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업무내용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17081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박진휘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책임 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업무 분담 및 관리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(Main, Order)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37440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강중현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(Member)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286721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윤사랑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(Admin)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22753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김보성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(Product, CS)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75649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김동근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Cart)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89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B731BE4-8EB1-5CC2-FF3C-E3D3AD367CBF}"/>
              </a:ext>
            </a:extLst>
          </p:cNvPr>
          <p:cNvSpPr txBox="1"/>
          <p:nvPr/>
        </p:nvSpPr>
        <p:spPr>
          <a:xfrm>
            <a:off x="1081852" y="947862"/>
            <a:ext cx="387051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3.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 개발 계획 수립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1203819" y="1264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개발 환경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4" name="표 37">
            <a:extLst>
              <a:ext uri="{FF2B5EF4-FFF2-40B4-BE49-F238E27FC236}">
                <a16:creationId xmlns:a16="http://schemas.microsoft.com/office/drawing/2014/main" id="{9698B069-581A-2FF5-BDDA-E282750F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665"/>
              </p:ext>
            </p:extLst>
          </p:nvPr>
        </p:nvGraphicFramePr>
        <p:xfrm>
          <a:off x="492603" y="1702188"/>
          <a:ext cx="6480000" cy="839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43">
                  <a:extLst>
                    <a:ext uri="{9D8B030D-6E8A-4147-A177-3AD203B41FA5}">
                      <a16:colId xmlns:a16="http://schemas.microsoft.com/office/drawing/2014/main" val="355004969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0442332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153321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705935"/>
                    </a:ext>
                  </a:extLst>
                </a:gridCol>
                <a:gridCol w="2186241">
                  <a:extLst>
                    <a:ext uri="{9D8B030D-6E8A-4147-A177-3AD203B41FA5}">
                      <a16:colId xmlns:a16="http://schemas.microsoft.com/office/drawing/2014/main" val="4280471632"/>
                    </a:ext>
                  </a:extLst>
                </a:gridCol>
              </a:tblGrid>
              <a:tr h="487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서비스환경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7582"/>
                  </a:ext>
                </a:extLst>
              </a:tr>
              <a:tr h="298777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Windows10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AWS EC2 Kernel 5.10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742266"/>
                  </a:ext>
                </a:extLst>
              </a:tr>
              <a:tr h="29877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Chrome 108.0.5359.125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N/A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49461"/>
                  </a:ext>
                </a:extLst>
              </a:tr>
              <a:tr h="29877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Tomcat (Spring boot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Tomcat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736099"/>
                  </a:ext>
                </a:extLst>
              </a:tr>
              <a:tr h="8845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Language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Java 17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SpringBoot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3.0.3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환경과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7843"/>
                  </a:ext>
                </a:extLst>
              </a:tr>
              <a:tr h="8845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HTML5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CSS3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JavaScript(ES6)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JQuery 3.5.1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868433"/>
                  </a:ext>
                </a:extLst>
              </a:tr>
              <a:tr h="358116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Library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spring-boot-</a:t>
                      </a: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devTools</a:t>
                      </a:r>
                      <a:endParaRPr lang="en-US" altLang="ko-KR" sz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Lombok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Spring-data-JPA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Spring-data-JDBC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MyBatis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-Framework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Spring-security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Thymeleaf</a:t>
                      </a:r>
                      <a:endParaRPr lang="en-US" altLang="ko-KR" sz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Spring-web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Spring-boot-starter-mail</a:t>
                      </a:r>
                      <a:endParaRPr lang="en-US" altLang="ko-KR" sz="18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환경과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53866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DBMS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MySQL 8.0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MariaDB 5.5.68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409552"/>
                  </a:ext>
                </a:extLst>
              </a:tr>
              <a:tr h="115212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Tool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STS4 (4.17.2.RELEASE)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MySQL Workbench 8.0.30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HeidiSQL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12.1.0.6537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 2.37.2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Github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N/A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80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B731BE4-8EB1-5CC2-FF3C-E3D3AD367CBF}"/>
              </a:ext>
            </a:extLst>
          </p:cNvPr>
          <p:cNvSpPr txBox="1"/>
          <p:nvPr/>
        </p:nvSpPr>
        <p:spPr>
          <a:xfrm>
            <a:off x="1081852" y="947862"/>
            <a:ext cx="387051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3.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 개발 계획 수립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1203819" y="1264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요구사항 분석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F4943-6539-3F42-FE00-37BD4824C445}"/>
              </a:ext>
            </a:extLst>
          </p:cNvPr>
          <p:cNvSpPr txBox="1"/>
          <p:nvPr/>
        </p:nvSpPr>
        <p:spPr>
          <a:xfrm>
            <a:off x="1214800" y="1405247"/>
            <a:ext cx="3935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요구사항들 간 상충되는 것을 해결하고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개발 범위를 파악하며</a:t>
            </a:r>
            <a:r>
              <a:rPr lang="en-US" altLang="ko-KR" sz="1000" dirty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  </a:t>
            </a:r>
            <a:r>
              <a:rPr lang="ko-KR" altLang="en-US" sz="1000" dirty="0">
                <a:latin typeface="+mj-ea"/>
                <a:ea typeface="+mj-ea"/>
              </a:rPr>
              <a:t>소프트웨어 환경과 어떻게 상호작용하는지 이해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시스템 요구사항을 정제하여 소프트웨어 요구사항을 도출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1214800" y="2260609"/>
            <a:ext cx="148333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요구사항 정의서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13115"/>
              </p:ext>
            </p:extLst>
          </p:nvPr>
        </p:nvGraphicFramePr>
        <p:xfrm>
          <a:off x="537891" y="2676054"/>
          <a:ext cx="6480719" cy="6667580"/>
        </p:xfrm>
        <a:graphic>
          <a:graphicData uri="http://schemas.openxmlformats.org/drawingml/2006/table">
            <a:tbl>
              <a:tblPr/>
              <a:tblGrid>
                <a:gridCol w="576063">
                  <a:extLst>
                    <a:ext uri="{9D8B030D-6E8A-4147-A177-3AD203B41FA5}">
                      <a16:colId xmlns:a16="http://schemas.microsoft.com/office/drawing/2014/main" val="2879449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74639875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486452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73177176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21177786"/>
                    </a:ext>
                  </a:extLst>
                </a:gridCol>
              </a:tblGrid>
              <a:tr h="24494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요구사항명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72000" marR="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상세설명</a:t>
                      </a:r>
                    </a:p>
                  </a:txBody>
                  <a:tcPr marL="72000" marR="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특이사항</a:t>
                      </a:r>
                    </a:p>
                  </a:txBody>
                  <a:tcPr marL="72000" marR="0" marT="63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11862"/>
                  </a:ext>
                </a:extLst>
              </a:tr>
              <a:tr h="244949"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메인페이지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09631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Main_bestItem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베스트아이템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베스트아이템 출력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055524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Main_newItem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신상품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신상품 출력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794850"/>
                  </a:ext>
                </a:extLst>
              </a:tr>
              <a:tr h="244949">
                <a:tc rowSpan="5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멤버</a:t>
                      </a:r>
                    </a:p>
                  </a:txBody>
                  <a:tcPr marL="72000" marR="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Member_login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비회원 주문조회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비회원 주문조회 기능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미구현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413945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Member_register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연락처 등 개인정보 입력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약관동의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아이디를 이메일로 사용하기 때문에 이메일 인증 필요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50742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Member_find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휴대전화로 아이디 찾기 가능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 인증을 통한 비밀번호 변경 가능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개인정보 보호를 위한 이메일 인증 후 비밀번호 변경 가능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809178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Member_findIdResult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표시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0460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Member_findPwResult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 인증을 통한 비밀번호 변경 가능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273673"/>
                  </a:ext>
                </a:extLst>
              </a:tr>
              <a:tr h="403051">
                <a:tc rowSpan="1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Myshop_memberInfo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회원정보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프로필 사진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누적구매금액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쿠폰 개수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적립금 조회 회원 이름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등급 및 점수 표시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073745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Myshop_levelTable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등급혜택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등급점수 도움말 표시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 현재 레벨 배경색으로 표시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도움말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Popover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이용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192986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Myshop_myorder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주문상품 상품 사진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브랜드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옵션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주문일자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번호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총금액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수량 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723594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Myshop_track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배송조회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택배사 선택 및 운송장 번호 입력으로 배송조회 가능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tracker.delivery API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이용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84553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Myshop_point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적립금조회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주문일자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주문번호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주문상태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유효기간 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313708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Myshop_period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기간조회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주문조회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적립금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조회시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기간별 조회 기능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개월 조회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1,6,12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개월 및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기간선택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동적처리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852439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Myshop_page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페이지처리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주문조회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적립금 조회 한 페이지당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개씩 출력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동적 처리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191005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Myshop_wishlist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위시리스트조회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관심상품 조회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비우기 및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개별삭제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가능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마우스오버시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삭제버튼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출력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상품상세로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이동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한 줄에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개씩 출력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동적처리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33142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Myshop_profile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 정보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체크 후 내 정보 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05953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Myshop_updateProfile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 정보 업데이트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변경 및 내 정보 갱신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및 이름은 변경 불가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7409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Myshop_deleteAccount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탈퇴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탈퇴 기능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 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달간 정보 유지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7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22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753914" y="587822"/>
            <a:ext cx="148333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요구사항 정의서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87411"/>
              </p:ext>
            </p:extLst>
          </p:nvPr>
        </p:nvGraphicFramePr>
        <p:xfrm>
          <a:off x="321866" y="1019871"/>
          <a:ext cx="6797675" cy="8447396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72716546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68318266"/>
                    </a:ext>
                  </a:extLst>
                </a:gridCol>
                <a:gridCol w="859292">
                  <a:extLst>
                    <a:ext uri="{9D8B030D-6E8A-4147-A177-3AD203B41FA5}">
                      <a16:colId xmlns:a16="http://schemas.microsoft.com/office/drawing/2014/main" val="2428678487"/>
                    </a:ext>
                  </a:extLst>
                </a:gridCol>
                <a:gridCol w="1805004">
                  <a:extLst>
                    <a:ext uri="{9D8B030D-6E8A-4147-A177-3AD203B41FA5}">
                      <a16:colId xmlns:a16="http://schemas.microsoft.com/office/drawing/2014/main" val="3399874111"/>
                    </a:ext>
                  </a:extLst>
                </a:gridCol>
                <a:gridCol w="2477195">
                  <a:extLst>
                    <a:ext uri="{9D8B030D-6E8A-4147-A177-3AD203B41FA5}">
                      <a16:colId xmlns:a16="http://schemas.microsoft.com/office/drawing/2014/main" val="872232370"/>
                    </a:ext>
                  </a:extLst>
                </a:gridCol>
              </a:tblGrid>
              <a:tr h="2341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631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72000" marR="631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</a:t>
                      </a:r>
                    </a:p>
                  </a:txBody>
                  <a:tcPr marL="72000" marR="6310" marT="63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06487"/>
                  </a:ext>
                </a:extLst>
              </a:tr>
              <a:tr h="234173">
                <a:tc rowSpan="5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</a:t>
                      </a: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Product_list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상품리스트 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카테고리에 맞는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상품출력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정렬기능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555210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Product_view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상세보기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상품상세보기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74983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Product_addCart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추가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추가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190873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Product_addWish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위시리스트 추가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위시리스트 추가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87355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Product_addOrder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005008"/>
                  </a:ext>
                </a:extLst>
              </a:tr>
              <a:tr h="234173">
                <a:tc rowSpan="5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Order_orderform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157280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Order_ordercomplete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구매내역 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57777"/>
                  </a:ext>
                </a:extLst>
              </a:tr>
              <a:tr h="5726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Order_cart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목록 출력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위시리스트 출력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회원전용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수량변경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59881"/>
                  </a:ext>
                </a:extLst>
              </a:tr>
              <a:tr h="5726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Order_option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옵션변경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상품 옵션 변경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bootstrap_modal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이용해 색상조회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색상별사이즈 조회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변경시 동적변경 및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65486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Order_amount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수량변경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상품 수량 변경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수량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가격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동적변경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20797"/>
                  </a:ext>
                </a:extLst>
              </a:tr>
              <a:tr h="1046215">
                <a:tc rowSpan="6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Admin_productRegister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상품등록기능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대분류에 따라 소분류 다르게 보이기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입력없이 할인가의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사이즈는 다중선택가능하며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product_option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 삽입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66548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Admin_productDelete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상품삭제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상품삭제기능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삭제버튼 클릭시 해당 상품 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 선택시 다중 삭제 가능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31495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Admin_productSearch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상품검색기능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카테고리 내 검색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74326"/>
                  </a:ext>
                </a:extLst>
              </a:tr>
              <a:tr h="10295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Admin_productCate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카테고리분류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카테고리선택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처음엔 전체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선택된 카테고리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밑 전체 체크박스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하위 카테고리 전부 체크되며 해당상품목록 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330660"/>
                  </a:ext>
                </a:extLst>
              </a:tr>
              <a:tr h="5726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Admin_searchResult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검색결과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상품검색결과출력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검색창에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검색유형과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키워드가 남아있도록 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카테고리 내에서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검색가능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674546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Admin_productList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정렬해서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한페이지에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출력되도록 함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39208"/>
                  </a:ext>
                </a:extLst>
              </a:tr>
              <a:tr h="234173">
                <a:tc rowSpan="4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Board_notice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84265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Board_qna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94138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Board_review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24595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Board_event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4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B731BE4-8EB1-5CC2-FF3C-E3D3AD367CBF}"/>
              </a:ext>
            </a:extLst>
          </p:cNvPr>
          <p:cNvSpPr txBox="1"/>
          <p:nvPr/>
        </p:nvSpPr>
        <p:spPr>
          <a:xfrm>
            <a:off x="1081852" y="947862"/>
            <a:ext cx="387051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3.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 개발 계획 수립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1203819" y="1264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4) WBS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510DE3-D422-4E3D-4C47-97675BE71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66775"/>
              </p:ext>
            </p:extLst>
          </p:nvPr>
        </p:nvGraphicFramePr>
        <p:xfrm>
          <a:off x="651185" y="1542033"/>
          <a:ext cx="6250954" cy="8694876"/>
        </p:xfrm>
        <a:graphic>
          <a:graphicData uri="http://schemas.openxmlformats.org/drawingml/2006/table">
            <a:tbl>
              <a:tblPr/>
              <a:tblGrid>
                <a:gridCol w="638094">
                  <a:extLst>
                    <a:ext uri="{9D8B030D-6E8A-4147-A177-3AD203B41FA5}">
                      <a16:colId xmlns:a16="http://schemas.microsoft.com/office/drawing/2014/main" val="3192446450"/>
                    </a:ext>
                  </a:extLst>
                </a:gridCol>
                <a:gridCol w="1772482">
                  <a:extLst>
                    <a:ext uri="{9D8B030D-6E8A-4147-A177-3AD203B41FA5}">
                      <a16:colId xmlns:a16="http://schemas.microsoft.com/office/drawing/2014/main" val="3386293873"/>
                    </a:ext>
                  </a:extLst>
                </a:gridCol>
                <a:gridCol w="779892">
                  <a:extLst>
                    <a:ext uri="{9D8B030D-6E8A-4147-A177-3AD203B41FA5}">
                      <a16:colId xmlns:a16="http://schemas.microsoft.com/office/drawing/2014/main" val="1714735782"/>
                    </a:ext>
                  </a:extLst>
                </a:gridCol>
                <a:gridCol w="779892">
                  <a:extLst>
                    <a:ext uri="{9D8B030D-6E8A-4147-A177-3AD203B41FA5}">
                      <a16:colId xmlns:a16="http://schemas.microsoft.com/office/drawing/2014/main" val="1551765918"/>
                    </a:ext>
                  </a:extLst>
                </a:gridCol>
                <a:gridCol w="1252554">
                  <a:extLst>
                    <a:ext uri="{9D8B030D-6E8A-4147-A177-3AD203B41FA5}">
                      <a16:colId xmlns:a16="http://schemas.microsoft.com/office/drawing/2014/main" val="2226522142"/>
                    </a:ext>
                  </a:extLst>
                </a:gridCol>
                <a:gridCol w="1028040">
                  <a:extLst>
                    <a:ext uri="{9D8B030D-6E8A-4147-A177-3AD203B41FA5}">
                      <a16:colId xmlns:a16="http://schemas.microsoft.com/office/drawing/2014/main" val="3040437370"/>
                    </a:ext>
                  </a:extLst>
                </a:gridCol>
              </a:tblGrid>
              <a:tr h="240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59959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01400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전원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23-02-28~23-03-03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91038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전원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23-02-28~23-03-03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레이아웃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425326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69124"/>
                  </a:ext>
                </a:extLst>
              </a:tr>
              <a:tr h="3843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분석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전원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23-03-01~23-03-03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ERD,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명세서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946560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설계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전원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23-03-01~23-03-03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스토리보드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6565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64777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구현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23-02-28~23-03-02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876615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화면 구현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23-02-28~23-03-07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149053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 화면 구현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23-02-28~23-03-04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47793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 구현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23-02-28~23-03-07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78129"/>
                  </a:ext>
                </a:extLst>
              </a:tr>
              <a:tr h="3843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화면 구현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23-02-28~23-03-04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81663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화면 구현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23-02-28~23-03-03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25481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화면 구현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23-03-13~23-03-15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972203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22842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481818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베스트아이템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884144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신상품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0201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23-03-07~23-03-09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981050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23-03-07~23-03-08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088231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23-03-10~23-03-16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840184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23-03-13~23-03-16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731141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23-03-13~23-03-20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059390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781330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등급혜택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573384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주문조회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441541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배송조회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2023-03-15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729459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적립금조회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51324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기간조회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23-03-13~23-03-14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24314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페이지처리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22675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위시리스트조회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23-03-08~23-03-09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326900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정보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471590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정보 업데이트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22350"/>
                  </a:ext>
                </a:extLst>
              </a:tr>
              <a:tr h="240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0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16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B731BE4-8EB1-5CC2-FF3C-E3D3AD367CBF}"/>
              </a:ext>
            </a:extLst>
          </p:cNvPr>
          <p:cNvSpPr txBox="1"/>
          <p:nvPr/>
        </p:nvSpPr>
        <p:spPr>
          <a:xfrm>
            <a:off x="1081852" y="947862"/>
            <a:ext cx="387051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3.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 개발 계획 수립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1203819" y="1264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4) WBS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AC1F74-0DBE-2A1C-F2DE-BB5CBB2AD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38677"/>
              </p:ext>
            </p:extLst>
          </p:nvPr>
        </p:nvGraphicFramePr>
        <p:xfrm>
          <a:off x="417512" y="1739950"/>
          <a:ext cx="6718300" cy="751707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97943558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23802033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75151882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264009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43787227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73523194"/>
                    </a:ext>
                  </a:extLst>
                </a:gridCol>
              </a:tblGrid>
              <a:tr h="240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101245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상품리스트 출력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23-03-12~23-03-12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3128"/>
                  </a:ext>
                </a:extLst>
              </a:tr>
              <a:tr h="3854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상세보기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23-03-06~23-03-16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299141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추가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23-03-06~23-03-16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71346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위시리스트 추가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23-03-06~23-03-16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202066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23-03-06~23-03-16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971148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주문페이지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23-03-07~23-03-08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50974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페이지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23-03-06~23-03-09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71654"/>
                  </a:ext>
                </a:extLst>
              </a:tr>
              <a:tr h="3854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페이지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23-03-09~23-03-10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438558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옵션변경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23-03-16~23-03-17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055323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수량변경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2023-03-16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391137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23-03-06~23-03-18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829942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상품삭제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23-03-09, 23-03-17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44090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23-03-17~23-03-20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567707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카테고리분류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23-03-10~23-03-13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94141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검색결과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2023-03-20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17379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23-03-14~23-03-19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2326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23-03-17~23-03-21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770582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23-03-17~23-03-21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18103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23-03-17~23-03-22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Thymeleaf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973532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23-03-17~23-03-21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982083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82714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전원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23-03-20~23-03-24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916810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전원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23-03-20~23-03-24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538533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전원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23-03-20~23-03-24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ERD v1.1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19752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8101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박진휘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23-03-24~23-03-27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64503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전원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23-03-24~23-03-27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15568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장애대응준비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701995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 훈련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3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3752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3186</Words>
  <Application>Microsoft Office PowerPoint</Application>
  <PresentationFormat>사용자 지정</PresentationFormat>
  <Paragraphs>2148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EFWDSD+NanumGothicBold</vt:lpstr>
      <vt:lpstr>IHPDMS+NanumGothic</vt:lpstr>
      <vt:lpstr>LUOGFN+NanumGothic</vt:lpstr>
      <vt:lpstr>MTTESP+NanumGothicBold</vt:lpstr>
      <vt:lpstr>Dotum</vt:lpstr>
      <vt:lpstr>맑은 고딕</vt:lpstr>
      <vt:lpstr>Arial</vt:lpstr>
      <vt:lpstr>Calibri</vt:lpstr>
      <vt:lpstr>Times New Roman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168</cp:revision>
  <dcterms:modified xsi:type="dcterms:W3CDTF">2023-04-05T03:08:37Z</dcterms:modified>
</cp:coreProperties>
</file>