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8" r:id="rId4"/>
    <p:sldId id="279" r:id="rId5"/>
    <p:sldId id="280" r:id="rId6"/>
    <p:sldId id="281" r:id="rId7"/>
    <p:sldId id="270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22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2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시스템 설계</a:t>
            </a:r>
            <a:endParaRPr sz="32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3.04.17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110661" cy="2587206"/>
            <a:chOff x="4648529" y="589974"/>
            <a:chExt cx="2110661" cy="2587206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150073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앱의 종류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웹 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네이티브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하이브리드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모바일 앱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2872037"/>
            <a:ext cx="3118949" cy="986768"/>
            <a:chOff x="4648529" y="589974"/>
            <a:chExt cx="3118949" cy="986768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5090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앱 개발 프로세스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앱 개발 프로세스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앱의 종류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320" y="3636383"/>
            <a:ext cx="82413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1.</a:t>
            </a:r>
            <a:r>
              <a:rPr lang="ko-KR" altLang="en-US" dirty="0" smtClean="0">
                <a:solidFill>
                  <a:srgbClr val="6A7B8B"/>
                </a:solidFill>
              </a:rPr>
              <a:t>웹 앱</a:t>
            </a:r>
            <a:r>
              <a:rPr lang="en-US" altLang="ko-KR" dirty="0" smtClean="0">
                <a:solidFill>
                  <a:srgbClr val="6A7B8B"/>
                </a:solidFill>
              </a:rPr>
              <a:t>(Web App)</a:t>
            </a:r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모바일 </a:t>
            </a:r>
            <a:r>
              <a:rPr lang="ko-KR" altLang="en-US" dirty="0">
                <a:solidFill>
                  <a:srgbClr val="6A7B8B"/>
                </a:solidFill>
              </a:rPr>
              <a:t>브라우저에서 실행되는 웹 기반 </a:t>
            </a:r>
            <a:r>
              <a:rPr lang="ko-KR" altLang="en-US" dirty="0" smtClean="0">
                <a:solidFill>
                  <a:srgbClr val="6A7B8B"/>
                </a:solidFill>
              </a:rPr>
              <a:t>어플리케이션으로 프레임워크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플러그인 </a:t>
            </a:r>
            <a:r>
              <a:rPr lang="ko-KR" altLang="en-US" dirty="0">
                <a:solidFill>
                  <a:srgbClr val="6A7B8B"/>
                </a:solidFill>
              </a:rPr>
              <a:t>등을 </a:t>
            </a:r>
            <a:r>
              <a:rPr lang="ko-KR" altLang="en-US" dirty="0" smtClean="0">
                <a:solidFill>
                  <a:srgbClr val="6A7B8B"/>
                </a:solidFill>
              </a:rPr>
              <a:t>통해 다양한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서비스를 제공하여 이럴 </a:t>
            </a:r>
            <a:r>
              <a:rPr lang="ko-KR" altLang="en-US" dirty="0">
                <a:solidFill>
                  <a:srgbClr val="6A7B8B"/>
                </a:solidFill>
              </a:rPr>
              <a:t>경우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아이폰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안드로이드 폰을 </a:t>
            </a:r>
            <a:r>
              <a:rPr lang="ko-KR" altLang="en-US" dirty="0">
                <a:solidFill>
                  <a:srgbClr val="6A7B8B"/>
                </a:solidFill>
              </a:rPr>
              <a:t>각각 앱으로 만들어야 하는 번거로움이 </a:t>
            </a:r>
            <a:r>
              <a:rPr lang="ko-KR" altLang="en-US" dirty="0" smtClean="0">
                <a:solidFill>
                  <a:srgbClr val="6A7B8B"/>
                </a:solidFill>
              </a:rPr>
              <a:t>없어져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비용이나 </a:t>
            </a:r>
            <a:r>
              <a:rPr lang="ko-KR" altLang="en-US" dirty="0">
                <a:solidFill>
                  <a:srgbClr val="6A7B8B"/>
                </a:solidFill>
              </a:rPr>
              <a:t>시간을 </a:t>
            </a:r>
            <a:r>
              <a:rPr lang="ko-KR" altLang="en-US" dirty="0" smtClean="0">
                <a:solidFill>
                  <a:srgbClr val="6A7B8B"/>
                </a:solidFill>
              </a:rPr>
              <a:t>절감할 </a:t>
            </a:r>
            <a:r>
              <a:rPr lang="ko-KR" altLang="en-US" dirty="0">
                <a:solidFill>
                  <a:srgbClr val="6A7B8B"/>
                </a:solidFill>
              </a:rPr>
              <a:t>수 </a:t>
            </a:r>
            <a:r>
              <a:rPr lang="ko-KR" altLang="en-US" dirty="0" smtClean="0">
                <a:solidFill>
                  <a:srgbClr val="6A7B8B"/>
                </a:solidFill>
              </a:rPr>
              <a:t>있고 </a:t>
            </a:r>
            <a:r>
              <a:rPr lang="ko-KR" altLang="en-US" dirty="0">
                <a:solidFill>
                  <a:srgbClr val="6A7B8B"/>
                </a:solidFill>
              </a:rPr>
              <a:t>앱을 등록하고 심사하는 과정을 거치지 않아도 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그러나 </a:t>
            </a:r>
            <a:r>
              <a:rPr lang="ko-KR" altLang="en-US" dirty="0">
                <a:solidFill>
                  <a:srgbClr val="6A7B8B"/>
                </a:solidFill>
              </a:rPr>
              <a:t>디바이스의 카메라 </a:t>
            </a:r>
            <a:r>
              <a:rPr lang="ko-KR" altLang="en-US" dirty="0" smtClean="0">
                <a:solidFill>
                  <a:srgbClr val="6A7B8B"/>
                </a:solidFill>
              </a:rPr>
              <a:t>기능 이나 </a:t>
            </a:r>
            <a:r>
              <a:rPr lang="en-US" altLang="ko-KR" dirty="0">
                <a:solidFill>
                  <a:srgbClr val="6A7B8B"/>
                </a:solidFill>
              </a:rPr>
              <a:t>GPS </a:t>
            </a:r>
            <a:r>
              <a:rPr lang="ko-KR" altLang="en-US" dirty="0">
                <a:solidFill>
                  <a:srgbClr val="6A7B8B"/>
                </a:solidFill>
              </a:rPr>
              <a:t>등 모바일 플랫폼에서 작동되는 </a:t>
            </a:r>
            <a:r>
              <a:rPr lang="en-US" altLang="ko-KR" dirty="0">
                <a:solidFill>
                  <a:srgbClr val="6A7B8B"/>
                </a:solidFill>
              </a:rPr>
              <a:t>API</a:t>
            </a:r>
            <a:r>
              <a:rPr lang="ko-KR" altLang="en-US" dirty="0">
                <a:solidFill>
                  <a:srgbClr val="6A7B8B"/>
                </a:solidFill>
              </a:rPr>
              <a:t>를 </a:t>
            </a:r>
            <a:r>
              <a:rPr lang="ko-KR" altLang="en-US" dirty="0" smtClean="0">
                <a:solidFill>
                  <a:srgbClr val="6A7B8B"/>
                </a:solidFill>
              </a:rPr>
              <a:t>통한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특화된 </a:t>
            </a:r>
            <a:r>
              <a:rPr lang="ko-KR" altLang="en-US" dirty="0">
                <a:solidFill>
                  <a:srgbClr val="6A7B8B"/>
                </a:solidFill>
              </a:rPr>
              <a:t>다양한 기능들의 활용이 </a:t>
            </a:r>
            <a:r>
              <a:rPr lang="ko-KR" altLang="en-US" dirty="0" smtClean="0">
                <a:solidFill>
                  <a:srgbClr val="6A7B8B"/>
                </a:solidFill>
              </a:rPr>
              <a:t>불가능하다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026" name="Picture 2" descr="https://t1.daumcdn.net/brunch/service/user/cnaX/image/a0Pqk40M2KvcpiUvD2UZbR8T65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29" y="796632"/>
            <a:ext cx="4386686" cy="29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앱의 종류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320" y="3706475"/>
            <a:ext cx="85202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</a:rPr>
              <a:t>2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r>
              <a:rPr lang="ko-KR" altLang="en-US" dirty="0" err="1" smtClean="0">
                <a:solidFill>
                  <a:srgbClr val="6A7B8B"/>
                </a:solidFill>
              </a:rPr>
              <a:t>네이티브</a:t>
            </a:r>
            <a:r>
              <a:rPr lang="ko-KR" altLang="en-US" dirty="0" smtClean="0">
                <a:solidFill>
                  <a:srgbClr val="6A7B8B"/>
                </a:solidFill>
              </a:rPr>
              <a:t> 앱</a:t>
            </a:r>
            <a:r>
              <a:rPr lang="en-US" altLang="ko-KR" dirty="0" smtClean="0">
                <a:solidFill>
                  <a:srgbClr val="6A7B8B"/>
                </a:solidFill>
              </a:rPr>
              <a:t>(Native App)</a:t>
            </a:r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사용자 </a:t>
            </a:r>
            <a:r>
              <a:rPr lang="ko-KR" altLang="en-US" dirty="0">
                <a:solidFill>
                  <a:srgbClr val="6A7B8B"/>
                </a:solidFill>
              </a:rPr>
              <a:t>폰에 설치하는 앱이다</a:t>
            </a:r>
            <a:r>
              <a:rPr lang="en-US" altLang="ko-KR" dirty="0">
                <a:solidFill>
                  <a:srgbClr val="6A7B8B"/>
                </a:solidFill>
              </a:rPr>
              <a:t>. </a:t>
            </a:r>
            <a:r>
              <a:rPr lang="ko-KR" altLang="en-US" dirty="0">
                <a:solidFill>
                  <a:srgbClr val="6A7B8B"/>
                </a:solidFill>
              </a:rPr>
              <a:t>모바일 </a:t>
            </a:r>
            <a:r>
              <a:rPr lang="en-US" altLang="ko-KR" dirty="0">
                <a:solidFill>
                  <a:srgbClr val="6A7B8B"/>
                </a:solidFill>
              </a:rPr>
              <a:t>OS </a:t>
            </a:r>
            <a:r>
              <a:rPr lang="ko-KR" altLang="en-US" dirty="0">
                <a:solidFill>
                  <a:srgbClr val="6A7B8B"/>
                </a:solidFill>
              </a:rPr>
              <a:t>제조사에서 제공하는 개발 언어를 이용하여</a:t>
            </a:r>
          </a:p>
          <a:p>
            <a:r>
              <a:rPr lang="ko-KR" altLang="en-US" dirty="0">
                <a:solidFill>
                  <a:srgbClr val="6A7B8B"/>
                </a:solidFill>
              </a:rPr>
              <a:t>자신들의 제품에서만 동작되는 앱을 말한다</a:t>
            </a:r>
            <a:r>
              <a:rPr lang="en-US" altLang="ko-KR" dirty="0">
                <a:solidFill>
                  <a:srgbClr val="6A7B8B"/>
                </a:solidFill>
              </a:rPr>
              <a:t>. </a:t>
            </a:r>
            <a:r>
              <a:rPr lang="ko-KR" altLang="en-US" dirty="0" err="1" smtClean="0">
                <a:solidFill>
                  <a:srgbClr val="6A7B8B"/>
                </a:solidFill>
              </a:rPr>
              <a:t>네이티브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앱은 구동 속도가 가장 빠르다는 장점이 있으며 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UI </a:t>
            </a:r>
            <a:r>
              <a:rPr lang="ko-KR" altLang="en-US" dirty="0">
                <a:solidFill>
                  <a:srgbClr val="6A7B8B"/>
                </a:solidFill>
              </a:rPr>
              <a:t>등 앱 제작에 필요한 </a:t>
            </a:r>
            <a:r>
              <a:rPr lang="ko-KR" altLang="en-US" dirty="0" smtClean="0">
                <a:solidFill>
                  <a:srgbClr val="6A7B8B"/>
                </a:solidFill>
              </a:rPr>
              <a:t>다양한 요소가 </a:t>
            </a:r>
            <a:r>
              <a:rPr lang="ko-KR" altLang="en-US" dirty="0">
                <a:solidFill>
                  <a:srgbClr val="6A7B8B"/>
                </a:solidFill>
              </a:rPr>
              <a:t>패키지화되어 있고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편리한 개발 툴 제공 및 라이브러리나 </a:t>
            </a:r>
            <a:r>
              <a:rPr lang="ko-KR" altLang="en-US" dirty="0" smtClean="0">
                <a:solidFill>
                  <a:srgbClr val="6A7B8B"/>
                </a:solidFill>
              </a:rPr>
              <a:t>함수들이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내장되어 있어 </a:t>
            </a:r>
            <a:r>
              <a:rPr lang="ko-KR" altLang="en-US" dirty="0">
                <a:solidFill>
                  <a:srgbClr val="6A7B8B"/>
                </a:solidFill>
              </a:rPr>
              <a:t>개발과 유지가 쉽다</a:t>
            </a:r>
            <a:r>
              <a:rPr lang="en-US" altLang="ko-KR" dirty="0">
                <a:solidFill>
                  <a:srgbClr val="6A7B8B"/>
                </a:solidFill>
              </a:rPr>
              <a:t>. </a:t>
            </a:r>
            <a:r>
              <a:rPr lang="ko-KR" altLang="en-US" dirty="0" smtClean="0">
                <a:solidFill>
                  <a:srgbClr val="6A7B8B"/>
                </a:solidFill>
              </a:rPr>
              <a:t>특정 </a:t>
            </a:r>
            <a:r>
              <a:rPr lang="ko-KR" altLang="en-US" dirty="0">
                <a:solidFill>
                  <a:srgbClr val="6A7B8B"/>
                </a:solidFill>
              </a:rPr>
              <a:t>플랫폼에서만 동작하며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앱스토어를 통해 업데이트가 가능하다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4098" name="Picture 2" descr="https://t1.daumcdn.net/brunch/service/user/cnaX/image/PicEiM69z0Wo2hIVJ1gfNczmY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48" y="748763"/>
            <a:ext cx="4436568" cy="29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앱의 종류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하이브리드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167" y="3598636"/>
            <a:ext cx="81916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</a:rPr>
              <a:t>3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r>
              <a:rPr lang="ko-KR" altLang="en-US" dirty="0" err="1" smtClean="0">
                <a:solidFill>
                  <a:srgbClr val="6A7B8B"/>
                </a:solidFill>
              </a:rPr>
              <a:t>하이브리드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앱</a:t>
            </a:r>
            <a:r>
              <a:rPr lang="en-US" altLang="ko-KR" dirty="0">
                <a:solidFill>
                  <a:srgbClr val="6A7B8B"/>
                </a:solidFill>
              </a:rPr>
              <a:t>(Hybrid App)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모바일 </a:t>
            </a:r>
            <a:r>
              <a:rPr lang="ko-KR" altLang="en-US" dirty="0">
                <a:solidFill>
                  <a:srgbClr val="6A7B8B"/>
                </a:solidFill>
              </a:rPr>
              <a:t>웹과 </a:t>
            </a:r>
            <a:r>
              <a:rPr lang="ko-KR" altLang="en-US" dirty="0" smtClean="0">
                <a:solidFill>
                  <a:srgbClr val="6A7B8B"/>
                </a:solidFill>
              </a:rPr>
              <a:t>모바일 </a:t>
            </a:r>
            <a:r>
              <a:rPr lang="ko-KR" altLang="en-US" dirty="0">
                <a:solidFill>
                  <a:srgbClr val="6A7B8B"/>
                </a:solidFill>
              </a:rPr>
              <a:t>앱의 장점을 가져와 혼합한 형태의 앱이다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겉은 </a:t>
            </a:r>
            <a:r>
              <a:rPr lang="ko-KR" altLang="en-US" dirty="0">
                <a:solidFill>
                  <a:srgbClr val="6A7B8B"/>
                </a:solidFill>
              </a:rPr>
              <a:t>앱으로 만들고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내용은 웹으로 </a:t>
            </a:r>
            <a:r>
              <a:rPr lang="ko-KR" altLang="en-US" dirty="0" err="1" smtClean="0">
                <a:solidFill>
                  <a:srgbClr val="6A7B8B"/>
                </a:solidFill>
              </a:rPr>
              <a:t>만든형태라고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할 수 있다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6A7B8B"/>
                </a:solidFill>
              </a:rPr>
              <a:t>구동속도가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모바일 웹보다 빠르다</a:t>
            </a:r>
            <a:r>
              <a:rPr lang="en-US" altLang="ko-KR" dirty="0">
                <a:solidFill>
                  <a:srgbClr val="6A7B8B"/>
                </a:solidFill>
              </a:rPr>
              <a:t>. </a:t>
            </a:r>
            <a:r>
              <a:rPr lang="ko-KR" altLang="en-US" dirty="0">
                <a:solidFill>
                  <a:srgbClr val="6A7B8B"/>
                </a:solidFill>
              </a:rPr>
              <a:t>한 번의 개발로 다수의 플랫폼에 대응할 수 있다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앱스토어를 </a:t>
            </a:r>
            <a:r>
              <a:rPr lang="ko-KR" altLang="en-US" dirty="0">
                <a:solidFill>
                  <a:srgbClr val="6A7B8B"/>
                </a:solidFill>
              </a:rPr>
              <a:t>통해 배포되어야 하나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한 번 </a:t>
            </a:r>
            <a:r>
              <a:rPr lang="ko-KR" altLang="en-US" dirty="0" err="1">
                <a:solidFill>
                  <a:srgbClr val="6A7B8B"/>
                </a:solidFill>
              </a:rPr>
              <a:t>내려받은</a:t>
            </a:r>
            <a:r>
              <a:rPr lang="ko-KR" altLang="en-US" dirty="0">
                <a:solidFill>
                  <a:srgbClr val="6A7B8B"/>
                </a:solidFill>
              </a:rPr>
              <a:t> 앱은 항상 고정되어 있다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변하지 </a:t>
            </a:r>
            <a:r>
              <a:rPr lang="ko-KR" altLang="en-US" dirty="0" err="1" smtClean="0">
                <a:solidFill>
                  <a:srgbClr val="6A7B8B"/>
                </a:solidFill>
              </a:rPr>
              <a:t>않는요소들은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앱으로 만들어서 사전에 배포하고 변동되는 </a:t>
            </a:r>
            <a:r>
              <a:rPr lang="ko-KR" altLang="en-US" dirty="0" smtClean="0">
                <a:solidFill>
                  <a:srgbClr val="6A7B8B"/>
                </a:solidFill>
              </a:rPr>
              <a:t>콘텐츠만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그때그때 </a:t>
            </a:r>
            <a:r>
              <a:rPr lang="ko-KR" altLang="en-US" dirty="0">
                <a:solidFill>
                  <a:srgbClr val="6A7B8B"/>
                </a:solidFill>
              </a:rPr>
              <a:t>다운로드하면 </a:t>
            </a:r>
            <a:r>
              <a:rPr lang="ko-KR" altLang="en-US" dirty="0" smtClean="0">
                <a:solidFill>
                  <a:srgbClr val="6A7B8B"/>
                </a:solidFill>
              </a:rPr>
              <a:t>된다</a:t>
            </a:r>
            <a:r>
              <a:rPr lang="en-US" altLang="ko-KR" dirty="0">
                <a:solidFill>
                  <a:srgbClr val="6A7B8B"/>
                </a:solidFill>
              </a:rPr>
              <a:t>. </a:t>
            </a:r>
            <a:r>
              <a:rPr lang="ko-KR" altLang="en-US" dirty="0">
                <a:solidFill>
                  <a:srgbClr val="6A7B8B"/>
                </a:solidFill>
              </a:rPr>
              <a:t>자체 사이트만 지원하므로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타 사이트를 </a:t>
            </a:r>
            <a:r>
              <a:rPr lang="ko-KR" altLang="en-US" dirty="0" err="1">
                <a:solidFill>
                  <a:srgbClr val="6A7B8B"/>
                </a:solidFill>
              </a:rPr>
              <a:t>브라우징하는</a:t>
            </a:r>
            <a:r>
              <a:rPr lang="ko-KR" altLang="en-US" dirty="0">
                <a:solidFill>
                  <a:srgbClr val="6A7B8B"/>
                </a:solidFill>
              </a:rPr>
              <a:t> 것은 불가능하다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3074" name="Picture 2" descr="https://t1.daumcdn.net/brunch/service/user/cnaX/image/c4gIEb0rA6I8za8SipCf6Olk3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54" y="750282"/>
            <a:ext cx="4251262" cy="28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앱의 종류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320" y="3636383"/>
            <a:ext cx="8311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</a:rPr>
              <a:t>4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r>
              <a:rPr lang="ko-KR" altLang="en-US" dirty="0" smtClean="0">
                <a:solidFill>
                  <a:srgbClr val="6A7B8B"/>
                </a:solidFill>
              </a:rPr>
              <a:t>모바일 </a:t>
            </a:r>
            <a:r>
              <a:rPr lang="ko-KR" altLang="en-US" dirty="0">
                <a:solidFill>
                  <a:srgbClr val="6A7B8B"/>
                </a:solidFill>
              </a:rPr>
              <a:t>앱</a:t>
            </a:r>
            <a:r>
              <a:rPr lang="en-US" altLang="ko-KR" dirty="0">
                <a:solidFill>
                  <a:srgbClr val="6A7B8B"/>
                </a:solidFill>
              </a:rPr>
              <a:t>(Mobile App)</a:t>
            </a:r>
          </a:p>
          <a:p>
            <a:r>
              <a:rPr lang="ko-KR" altLang="en-US" dirty="0">
                <a:solidFill>
                  <a:srgbClr val="6A7B8B"/>
                </a:solidFill>
              </a:rPr>
              <a:t>모바일 앱은 모바일에 최적화된 웹사이트로 </a:t>
            </a:r>
            <a:r>
              <a:rPr lang="ko-KR" altLang="en-US" dirty="0" err="1" smtClean="0">
                <a:solidFill>
                  <a:srgbClr val="6A7B8B"/>
                </a:solidFill>
              </a:rPr>
              <a:t>데스크탑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>
                <a:solidFill>
                  <a:srgbClr val="6A7B8B"/>
                </a:solidFill>
              </a:rPr>
              <a:t>브라우저에서 실행되는 </a:t>
            </a:r>
            <a:r>
              <a:rPr lang="ko-KR" altLang="en-US" dirty="0" smtClean="0">
                <a:solidFill>
                  <a:srgbClr val="6A7B8B"/>
                </a:solidFill>
              </a:rPr>
              <a:t>기능을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모바일에 </a:t>
            </a:r>
            <a:r>
              <a:rPr lang="ko-KR" altLang="en-US" dirty="0">
                <a:solidFill>
                  <a:srgbClr val="6A7B8B"/>
                </a:solidFill>
              </a:rPr>
              <a:t>맞추어 표현한 </a:t>
            </a:r>
            <a:r>
              <a:rPr lang="ko-KR" altLang="en-US" dirty="0" smtClean="0">
                <a:solidFill>
                  <a:srgbClr val="6A7B8B"/>
                </a:solidFill>
              </a:rPr>
              <a:t>사이트를 의미한다</a:t>
            </a:r>
            <a:r>
              <a:rPr lang="en-US" altLang="ko-KR" dirty="0" smtClean="0">
                <a:solidFill>
                  <a:srgbClr val="6A7B8B"/>
                </a:solidFill>
              </a:rPr>
              <a:t>. </a:t>
            </a:r>
            <a:r>
              <a:rPr lang="ko-KR" altLang="en-US" dirty="0" smtClean="0">
                <a:solidFill>
                  <a:srgbClr val="6A7B8B"/>
                </a:solidFill>
              </a:rPr>
              <a:t>즉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en-US" altLang="ko-KR" dirty="0">
                <a:solidFill>
                  <a:srgbClr val="6A7B8B"/>
                </a:solidFill>
              </a:rPr>
              <a:t>PC</a:t>
            </a:r>
            <a:r>
              <a:rPr lang="ko-KR" altLang="en-US" dirty="0">
                <a:solidFill>
                  <a:srgbClr val="6A7B8B"/>
                </a:solidFill>
              </a:rPr>
              <a:t>용 홈페이지를 </a:t>
            </a:r>
            <a:r>
              <a:rPr lang="ko-KR" altLang="en-US" dirty="0" smtClean="0">
                <a:solidFill>
                  <a:srgbClr val="6A7B8B"/>
                </a:solidFill>
              </a:rPr>
              <a:t>모바일에 최적화해 제공하는 </a:t>
            </a:r>
            <a:r>
              <a:rPr lang="ko-KR" altLang="en-US" dirty="0">
                <a:solidFill>
                  <a:srgbClr val="6A7B8B"/>
                </a:solidFill>
              </a:rPr>
              <a:t>것이다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인터넷</a:t>
            </a:r>
            <a:r>
              <a:rPr lang="en-US" altLang="ko-KR" dirty="0">
                <a:solidFill>
                  <a:srgbClr val="6A7B8B"/>
                </a:solidFill>
              </a:rPr>
              <a:t>[</a:t>
            </a:r>
            <a:r>
              <a:rPr lang="ko-KR" altLang="en-US" dirty="0">
                <a:solidFill>
                  <a:srgbClr val="6A7B8B"/>
                </a:solidFill>
              </a:rPr>
              <a:t>또는 온라인 네트워크</a:t>
            </a:r>
            <a:r>
              <a:rPr lang="en-US" altLang="ko-KR" dirty="0">
                <a:solidFill>
                  <a:srgbClr val="6A7B8B"/>
                </a:solidFill>
              </a:rPr>
              <a:t>]</a:t>
            </a:r>
            <a:r>
              <a:rPr lang="ko-KR" altLang="en-US" dirty="0">
                <a:solidFill>
                  <a:srgbClr val="6A7B8B"/>
                </a:solidFill>
              </a:rPr>
              <a:t>에 접속이 가능하다면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어떠한 </a:t>
            </a:r>
            <a:r>
              <a:rPr lang="ko-KR" altLang="en-US" dirty="0" smtClean="0">
                <a:solidFill>
                  <a:srgbClr val="6A7B8B"/>
                </a:solidFill>
              </a:rPr>
              <a:t>플랫폼으로도 </a:t>
            </a:r>
            <a:r>
              <a:rPr lang="ko-KR" altLang="en-US" dirty="0">
                <a:solidFill>
                  <a:srgbClr val="6A7B8B"/>
                </a:solidFill>
              </a:rPr>
              <a:t>접근이 가능하다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그러나 </a:t>
            </a:r>
            <a:r>
              <a:rPr lang="ko-KR" altLang="en-US" dirty="0">
                <a:solidFill>
                  <a:srgbClr val="6A7B8B"/>
                </a:solidFill>
              </a:rPr>
              <a:t>모바일 플랫폼에서 작동되는 </a:t>
            </a:r>
            <a:r>
              <a:rPr lang="en-US" altLang="ko-KR" dirty="0">
                <a:solidFill>
                  <a:srgbClr val="6A7B8B"/>
                </a:solidFill>
              </a:rPr>
              <a:t>API</a:t>
            </a:r>
            <a:r>
              <a:rPr lang="ko-KR" altLang="en-US" dirty="0">
                <a:solidFill>
                  <a:srgbClr val="6A7B8B"/>
                </a:solidFill>
              </a:rPr>
              <a:t>를 통한 특화된 </a:t>
            </a:r>
            <a:r>
              <a:rPr lang="ko-KR" altLang="en-US" dirty="0" smtClean="0">
                <a:solidFill>
                  <a:srgbClr val="6A7B8B"/>
                </a:solidFill>
              </a:rPr>
              <a:t>다양한기능들의 </a:t>
            </a:r>
            <a:r>
              <a:rPr lang="ko-KR" altLang="en-US" dirty="0">
                <a:solidFill>
                  <a:srgbClr val="6A7B8B"/>
                </a:solidFill>
              </a:rPr>
              <a:t>활용이 불가능한데</a:t>
            </a:r>
            <a:r>
              <a:rPr lang="en-US" altLang="ko-KR" dirty="0" smtClean="0">
                <a:solidFill>
                  <a:srgbClr val="6A7B8B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이를 해결하기 </a:t>
            </a:r>
            <a:r>
              <a:rPr lang="ko-KR" altLang="en-US" dirty="0">
                <a:solidFill>
                  <a:srgbClr val="6A7B8B"/>
                </a:solidFill>
              </a:rPr>
              <a:t>위해 </a:t>
            </a:r>
            <a:r>
              <a:rPr lang="ko-KR" altLang="en-US" dirty="0" smtClean="0">
                <a:solidFill>
                  <a:srgbClr val="6A7B8B"/>
                </a:solidFill>
              </a:rPr>
              <a:t>여러 프레임워크와 </a:t>
            </a:r>
            <a:r>
              <a:rPr lang="ko-KR" altLang="en-US" dirty="0">
                <a:solidFill>
                  <a:srgbClr val="6A7B8B"/>
                </a:solidFill>
              </a:rPr>
              <a:t>향상된 </a:t>
            </a:r>
            <a:r>
              <a:rPr lang="en-US" altLang="ko-KR" dirty="0">
                <a:solidFill>
                  <a:srgbClr val="6A7B8B"/>
                </a:solidFill>
              </a:rPr>
              <a:t>HTML 5</a:t>
            </a:r>
            <a:r>
              <a:rPr lang="ko-KR" altLang="en-US" dirty="0">
                <a:solidFill>
                  <a:srgbClr val="6A7B8B"/>
                </a:solidFill>
              </a:rPr>
              <a:t>를 사용하고 있다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026" name="Picture 2" descr="https://t1.daumcdn.net/brunch/service/user/cnaX/image/a0Pqk40M2KvcpiUvD2UZbR8T65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29" y="796632"/>
            <a:ext cx="4234959" cy="282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개발 프로세스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개발 프로세스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622" y="3519282"/>
            <a:ext cx="83904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A7B8B"/>
                </a:solidFill>
              </a:rPr>
              <a:t>앱 개발 </a:t>
            </a:r>
            <a:r>
              <a:rPr lang="ko-KR" altLang="en-US" dirty="0" smtClean="0">
                <a:solidFill>
                  <a:srgbClr val="6A7B8B"/>
                </a:solidFill>
              </a:rPr>
              <a:t>프로세스는 기획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개발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인도 단계로 구성되며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각 </a:t>
            </a:r>
            <a:r>
              <a:rPr lang="ko-KR" altLang="en-US" dirty="0">
                <a:solidFill>
                  <a:srgbClr val="6A7B8B"/>
                </a:solidFill>
              </a:rPr>
              <a:t>단계별로 산출물을 작성하면서 진행하게 된다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6A7B8B"/>
                </a:solidFill>
              </a:rPr>
              <a:t>기획 단계에서는 기획과 요구 분석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설계의 활동이 수행되며</a:t>
            </a:r>
            <a:r>
              <a:rPr lang="en-US" altLang="ko-KR" dirty="0" smtClean="0">
                <a:solidFill>
                  <a:srgbClr val="6A7B8B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개발 </a:t>
            </a:r>
            <a:r>
              <a:rPr lang="ko-KR" altLang="en-US" dirty="0">
                <a:solidFill>
                  <a:srgbClr val="6A7B8B"/>
                </a:solidFill>
              </a:rPr>
              <a:t>단계에서는 </a:t>
            </a:r>
            <a:r>
              <a:rPr lang="en-US" altLang="ko-KR" dirty="0">
                <a:solidFill>
                  <a:srgbClr val="6A7B8B"/>
                </a:solidFill>
              </a:rPr>
              <a:t>UI </a:t>
            </a:r>
            <a:r>
              <a:rPr lang="ko-KR" altLang="en-US" dirty="0" smtClean="0">
                <a:solidFill>
                  <a:srgbClr val="6A7B8B"/>
                </a:solidFill>
              </a:rPr>
              <a:t>디자인과 </a:t>
            </a:r>
            <a:r>
              <a:rPr lang="ko-KR" altLang="en-US" dirty="0">
                <a:solidFill>
                  <a:srgbClr val="6A7B8B"/>
                </a:solidFill>
              </a:rPr>
              <a:t>코딩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테스트 활동이 수행된다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6A7B8B"/>
                </a:solidFill>
              </a:rPr>
              <a:t>최종 </a:t>
            </a:r>
            <a:r>
              <a:rPr lang="ko-KR" altLang="en-US" dirty="0">
                <a:solidFill>
                  <a:srgbClr val="6A7B8B"/>
                </a:solidFill>
              </a:rPr>
              <a:t>단계인 인도 단계에서는 통합 테스트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인도</a:t>
            </a:r>
            <a:r>
              <a:rPr lang="en-US" altLang="ko-KR" dirty="0" smtClean="0">
                <a:solidFill>
                  <a:srgbClr val="6A7B8B"/>
                </a:solidFill>
              </a:rPr>
              <a:t>,</a:t>
            </a:r>
            <a:r>
              <a:rPr lang="ko-KR" altLang="en-US" dirty="0" smtClean="0">
                <a:solidFill>
                  <a:srgbClr val="6A7B8B"/>
                </a:solidFill>
              </a:rPr>
              <a:t>운영 </a:t>
            </a:r>
            <a:r>
              <a:rPr lang="ko-KR" altLang="en-US" dirty="0">
                <a:solidFill>
                  <a:srgbClr val="6A7B8B"/>
                </a:solidFill>
              </a:rPr>
              <a:t>및 유지 보수와 같은 활동을 수행한다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6A7B8B"/>
                </a:solidFill>
              </a:rPr>
              <a:t>한편 분석과 설계 단계에서는 </a:t>
            </a:r>
            <a:r>
              <a:rPr lang="en-US" altLang="ko-KR" dirty="0">
                <a:solidFill>
                  <a:srgbClr val="6A7B8B"/>
                </a:solidFill>
              </a:rPr>
              <a:t>UI </a:t>
            </a:r>
            <a:r>
              <a:rPr lang="ko-KR" altLang="en-US" dirty="0">
                <a:solidFill>
                  <a:srgbClr val="6A7B8B"/>
                </a:solidFill>
              </a:rPr>
              <a:t>스케치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스토리보드 작성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>
                <a:solidFill>
                  <a:srgbClr val="6A7B8B"/>
                </a:solidFill>
              </a:rPr>
              <a:t>내비게이션 맵</a:t>
            </a:r>
            <a:r>
              <a:rPr lang="en-US" altLang="ko-KR" dirty="0">
                <a:solidFill>
                  <a:srgbClr val="6A7B8B"/>
                </a:solidFill>
              </a:rPr>
              <a:t>(Navigation map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r>
              <a:rPr lang="ko-KR" altLang="en-US" dirty="0" smtClean="0">
                <a:solidFill>
                  <a:srgbClr val="6A7B8B"/>
                </a:solidFill>
              </a:rPr>
              <a:t>작성</a:t>
            </a:r>
            <a:r>
              <a:rPr lang="en-US" altLang="ko-KR" dirty="0" smtClean="0">
                <a:solidFill>
                  <a:srgbClr val="6A7B8B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rgbClr val="6A7B8B"/>
                </a:solidFill>
              </a:rPr>
              <a:t>UI</a:t>
            </a:r>
            <a:r>
              <a:rPr lang="ko-KR" altLang="en-US" dirty="0">
                <a:solidFill>
                  <a:srgbClr val="6A7B8B"/>
                </a:solidFill>
              </a:rPr>
              <a:t>에 대한 스펙 작성</a:t>
            </a:r>
            <a:r>
              <a:rPr lang="en-US" altLang="ko-KR" dirty="0">
                <a:solidFill>
                  <a:srgbClr val="6A7B8B"/>
                </a:solidFill>
              </a:rPr>
              <a:t>, </a:t>
            </a:r>
            <a:r>
              <a:rPr lang="ko-KR" altLang="en-US" dirty="0" err="1">
                <a:solidFill>
                  <a:srgbClr val="6A7B8B"/>
                </a:solidFill>
              </a:rPr>
              <a:t>플로우</a:t>
            </a:r>
            <a:r>
              <a:rPr lang="en-US" altLang="ko-KR" dirty="0">
                <a:solidFill>
                  <a:srgbClr val="6A7B8B"/>
                </a:solidFill>
              </a:rPr>
              <a:t>(flow)</a:t>
            </a:r>
            <a:r>
              <a:rPr lang="ko-KR" altLang="en-US" dirty="0">
                <a:solidFill>
                  <a:srgbClr val="6A7B8B"/>
                </a:solidFill>
              </a:rPr>
              <a:t>와 </a:t>
            </a:r>
            <a:r>
              <a:rPr lang="en-US" altLang="ko-KR" dirty="0">
                <a:solidFill>
                  <a:srgbClr val="6A7B8B"/>
                </a:solidFill>
              </a:rPr>
              <a:t>IO </a:t>
            </a:r>
            <a:r>
              <a:rPr lang="ko-KR" altLang="en-US" dirty="0">
                <a:solidFill>
                  <a:srgbClr val="6A7B8B"/>
                </a:solidFill>
              </a:rPr>
              <a:t>정의를 수행하게 된다</a:t>
            </a:r>
            <a:r>
              <a:rPr lang="en-US" altLang="ko-KR" dirty="0">
                <a:solidFill>
                  <a:srgbClr val="6A7B8B"/>
                </a:solidFill>
              </a:rPr>
              <a:t>.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06" y="756899"/>
            <a:ext cx="4759130" cy="27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</a:t>
            </a: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15.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시스템 설계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UserManager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2023.04.17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469</Words>
  <Application>Microsoft Office PowerPoint</Application>
  <PresentationFormat>화면 슬라이드 쇼(16:9)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38</cp:revision>
  <dcterms:modified xsi:type="dcterms:W3CDTF">2023-04-17T03:40:34Z</dcterms:modified>
</cp:coreProperties>
</file>