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9" r:id="rId2"/>
    <p:sldId id="257" r:id="rId3"/>
    <p:sldId id="258" r:id="rId4"/>
    <p:sldId id="275" r:id="rId5"/>
    <p:sldId id="266" r:id="rId6"/>
    <p:sldId id="280" r:id="rId7"/>
    <p:sldId id="265" r:id="rId8"/>
    <p:sldId id="267" r:id="rId9"/>
    <p:sldId id="270" r:id="rId10"/>
    <p:sldId id="273" r:id="rId11"/>
    <p:sldId id="274" r:id="rId12"/>
    <p:sldId id="268" r:id="rId13"/>
    <p:sldId id="271" r:id="rId14"/>
    <p:sldId id="276" r:id="rId15"/>
    <p:sldId id="277" r:id="rId16"/>
    <p:sldId id="269" r:id="rId17"/>
    <p:sldId id="278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FB9"/>
    <a:srgbClr val="0081A7"/>
    <a:srgbClr val="FDFCDC"/>
    <a:srgbClr val="F07167"/>
    <a:srgbClr val="FED9B7"/>
    <a:srgbClr val="FFF357"/>
    <a:srgbClr val="DFCF00"/>
    <a:srgbClr val="758101"/>
    <a:srgbClr val="BFBFBF"/>
    <a:srgbClr val="93A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31" autoAdjust="0"/>
    <p:restoredTop sz="94660"/>
  </p:normalViewPr>
  <p:slideViewPr>
    <p:cSldViewPr snapToGrid="0">
      <p:cViewPr varScale="1">
        <p:scale>
          <a:sx n="62" d="100"/>
          <a:sy n="62" d="100"/>
        </p:scale>
        <p:origin x="2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50624-143F-4945-83AE-BEFB7CDC8626}" type="datetimeFigureOut">
              <a:rPr kumimoji="1" lang="ko-KR" altLang="en-US" smtClean="0"/>
              <a:t>2024. 6. 10.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4993-33F9-314B-B4A0-65E01EFB7A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848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B34993-33F9-314B-B4A0-65E01EFB7ACD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285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0553D-88A0-4260-9E6B-097CEBAF7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6E3BF3-98BF-449E-ADCF-7977AC83F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23EB-0D66-484B-A754-3983F54E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2024. 6. 10.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672C4-D726-4244-B34B-460C6BF0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C414D-B338-4578-A80F-9284D9C0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5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7311B-A13C-4F88-8CB2-16C6F989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225EB8-8D68-42A9-AB17-DA5504934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30108-C868-4078-8BB9-82B29F25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2024. 6. 10.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36EFAF-D68A-43A0-A424-F868CF51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35645-AB13-4E8F-993E-E3FB5867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6B6AE3-2A4D-4F7B-8929-FC425B9AB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9144E8-2F37-4216-AF5A-260A2EF42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6B5B3-4EFE-4ED0-8811-9F1390F6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2024. 6. 10.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2D93D-6CC5-44E4-9142-BB2AFB2F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A8BAF-7FA9-4AEE-B155-EACEB0A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27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9A636-8193-4956-A006-F3AB0DEB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662A3-9A33-49E8-A42E-7029B7139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1FC66-B019-456E-B997-C9F3EABA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2024. 6. 10.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8DF73-7AB2-444F-9892-ABF14087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34DF5-4B00-4D45-8935-D47B0992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94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6F3D2-6A2F-4093-913F-682E17B1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F51BC-37E0-4AB6-87C0-A66A71FCB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DAF4D-9732-413C-B1D5-576DCDD3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2024. 6. 10.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2D48A-C2D1-446F-99B4-0A53C531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8991E-FED4-48B8-A538-1A072101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489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83CA7-D85A-435A-B591-594E9FDE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F3927-5C65-4171-9501-2755A2C04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46E724-15C1-4779-AE6E-5D1C83708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FC5308-7C49-48D3-A131-ED30CCE8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2024. 6. 10.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29B6DB-3B45-4D41-879E-9BD55AF5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9E2E58-0BF0-4422-8BCC-94CB70C5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83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8B010-C411-4382-8BF0-0CD4DCB6A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38119-16B0-49BB-84C0-8D17ACF7D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0383DB-6AAA-45BD-8E88-E3893E536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CD71-F06D-4B98-B26E-C8D940FC1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661579-F889-42A9-AEC9-6EE25B088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30B9DB-B61E-4470-84C5-C9D85B02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2024. 6. 10.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788943-EA53-4CED-BFED-6422EE40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3BD451-90A0-4528-9092-AD2F1C05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52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5506E-9D34-43B5-9555-1748E54E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704C4D-3D5B-4257-BCD7-CCB3D649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2024. 6. 10.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787A24-BE84-4157-94C1-9A7A79D9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F1FFAF-AEA7-452C-A4D1-30DB6A2D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18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C4024C-82C6-4423-B6FE-9BA4FAA0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2024. 6. 10.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F9293E-421C-4271-B305-C1DCD9CB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117AE5-D386-44E1-A33E-AF0CB98B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75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EC912-60E5-4D3D-871C-FF5DA7CB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D9E88-74F3-422C-9E59-510E80C6A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94D063-B3A4-4C3C-8069-84656AB76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F32F1B-2CCC-4D15-A803-12968F82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2024. 6. 10.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54016-EFB9-428B-81C1-FED128C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00FA2-5102-4C8C-96F7-2B817D3A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17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21D4F-EBDD-443A-A896-AF6E7BD0A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1F57C0-F860-4BEC-809A-CA3A136A9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A4343B-537F-4B30-B217-CAD8D30C6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9E8029-4A06-46F6-8D25-4B017CF9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2024. 6. 10.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EFA6CE-3D65-41B0-9261-33E1BC67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F452B-13C5-4C0B-841E-5F75AA1D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002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9A71E5-0996-4C33-9FB0-6B7DA87D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87D56C-E45E-4468-92BA-7EFD330D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1BF50-8679-45DD-AF2E-48DE0F8E0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D5F8-769D-42A4-8431-1999C6ACF644}" type="datetimeFigureOut">
              <a:rPr lang="ko-KR" altLang="en-US" smtClean="0"/>
              <a:t>2024. 6. 10.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1FF8A-3476-41E0-8703-153F2F253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616DB-7397-4BC5-AD2D-F85F7AABF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93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BA354A6-DD9A-4A20-A3EF-0A2D22B7DF65}"/>
              </a:ext>
            </a:extLst>
          </p:cNvPr>
          <p:cNvGrpSpPr/>
          <p:nvPr/>
        </p:nvGrpSpPr>
        <p:grpSpPr>
          <a:xfrm>
            <a:off x="1101725" y="2381250"/>
            <a:ext cx="9988550" cy="1847850"/>
            <a:chOff x="82550" y="2381250"/>
            <a:chExt cx="9988550" cy="1847850"/>
          </a:xfrm>
        </p:grpSpPr>
        <p:sp>
          <p:nvSpPr>
            <p:cNvPr id="6" name="눈물 방울 5">
              <a:extLst>
                <a:ext uri="{FF2B5EF4-FFF2-40B4-BE49-F238E27FC236}">
                  <a16:creationId xmlns:a16="http://schemas.microsoft.com/office/drawing/2014/main" id="{57796F6A-1B4C-4640-A94B-81D80CE4C4F1}"/>
                </a:ext>
              </a:extLst>
            </p:cNvPr>
            <p:cNvSpPr/>
            <p:nvPr/>
          </p:nvSpPr>
          <p:spPr>
            <a:xfrm>
              <a:off x="2120900" y="2381250"/>
              <a:ext cx="1835150" cy="1847850"/>
            </a:xfrm>
            <a:prstGeom prst="teardrop">
              <a:avLst/>
            </a:prstGeom>
            <a:solidFill>
              <a:srgbClr val="00A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758101"/>
                </a:solidFill>
              </a:endParaRPr>
            </a:p>
          </p:txBody>
        </p:sp>
        <p:sp>
          <p:nvSpPr>
            <p:cNvPr id="7" name="눈물 방울 6">
              <a:extLst>
                <a:ext uri="{FF2B5EF4-FFF2-40B4-BE49-F238E27FC236}">
                  <a16:creationId xmlns:a16="http://schemas.microsoft.com/office/drawing/2014/main" id="{3C4DB572-8124-46E2-A99C-FC834C343EC2}"/>
                </a:ext>
              </a:extLst>
            </p:cNvPr>
            <p:cNvSpPr/>
            <p:nvPr/>
          </p:nvSpPr>
          <p:spPr>
            <a:xfrm>
              <a:off x="4159250" y="2381250"/>
              <a:ext cx="1835150" cy="1847850"/>
            </a:xfrm>
            <a:prstGeom prst="teardrop">
              <a:avLst/>
            </a:prstGeom>
            <a:solidFill>
              <a:srgbClr val="FDF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눈물 방울 7">
              <a:extLst>
                <a:ext uri="{FF2B5EF4-FFF2-40B4-BE49-F238E27FC236}">
                  <a16:creationId xmlns:a16="http://schemas.microsoft.com/office/drawing/2014/main" id="{1F9F7368-370C-4C87-A14B-5D730B66D643}"/>
                </a:ext>
              </a:extLst>
            </p:cNvPr>
            <p:cNvSpPr/>
            <p:nvPr/>
          </p:nvSpPr>
          <p:spPr>
            <a:xfrm>
              <a:off x="6197600" y="2381250"/>
              <a:ext cx="1835150" cy="1847850"/>
            </a:xfrm>
            <a:prstGeom prst="teardrop">
              <a:avLst/>
            </a:prstGeom>
            <a:solidFill>
              <a:srgbClr val="FED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AC33BC-FF84-4E69-AC86-53D378EB310C}"/>
                </a:ext>
              </a:extLst>
            </p:cNvPr>
            <p:cNvSpPr txBox="1"/>
            <p:nvPr/>
          </p:nvSpPr>
          <p:spPr>
            <a:xfrm>
              <a:off x="2492375" y="3064470"/>
              <a:ext cx="11747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카페24 심플해" pitchFamily="2" charset="-127"/>
                  <a:ea typeface="카페24 심플해" pitchFamily="2" charset="-127"/>
                </a:rPr>
                <a:t>#00AFB9</a:t>
              </a:r>
              <a:endParaRPr lang="ko-KR" altLang="en-US" dirty="0"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B8DC76-A7D6-4A8B-AAE4-4A04311FF205}"/>
                </a:ext>
              </a:extLst>
            </p:cNvPr>
            <p:cNvSpPr txBox="1"/>
            <p:nvPr/>
          </p:nvSpPr>
          <p:spPr>
            <a:xfrm>
              <a:off x="4525433" y="3064470"/>
              <a:ext cx="1290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ysClr val="windowText" lastClr="000000"/>
                  </a:solidFill>
                  <a:latin typeface="카페24 심플해" pitchFamily="2" charset="-127"/>
                  <a:ea typeface="카페24 심플해" pitchFamily="2" charset="-127"/>
                </a:rPr>
                <a:t>#FDFCDC</a:t>
              </a:r>
              <a:endParaRPr lang="ko-KR" altLang="en-US" dirty="0">
                <a:solidFill>
                  <a:sysClr val="windowText" lastClr="000000"/>
                </a:solidFill>
                <a:latin typeface="카페24 심플해" pitchFamily="2" charset="-127"/>
                <a:ea typeface="카페24 심플해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480C6B-3BD4-441B-80A6-B3750956FEA8}"/>
                </a:ext>
              </a:extLst>
            </p:cNvPr>
            <p:cNvSpPr txBox="1"/>
            <p:nvPr/>
          </p:nvSpPr>
          <p:spPr>
            <a:xfrm>
              <a:off x="6583891" y="3064470"/>
              <a:ext cx="1267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카페24 심플해" pitchFamily="2" charset="-127"/>
                  <a:ea typeface="카페24 심플해" pitchFamily="2" charset="-127"/>
                </a:rPr>
                <a:t>#FED9B7</a:t>
              </a:r>
              <a:endParaRPr lang="ko-KR" altLang="en-US" dirty="0"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endParaRPr>
            </a:p>
          </p:txBody>
        </p:sp>
        <p:sp>
          <p:nvSpPr>
            <p:cNvPr id="10" name="눈물 방울 9">
              <a:extLst>
                <a:ext uri="{FF2B5EF4-FFF2-40B4-BE49-F238E27FC236}">
                  <a16:creationId xmlns:a16="http://schemas.microsoft.com/office/drawing/2014/main" id="{DF0042BB-98D4-0752-8266-35C83459C827}"/>
                </a:ext>
              </a:extLst>
            </p:cNvPr>
            <p:cNvSpPr/>
            <p:nvPr/>
          </p:nvSpPr>
          <p:spPr>
            <a:xfrm>
              <a:off x="82550" y="2381250"/>
              <a:ext cx="1835150" cy="1847850"/>
            </a:xfrm>
            <a:prstGeom prst="teardrop">
              <a:avLst/>
            </a:prstGeom>
            <a:solidFill>
              <a:srgbClr val="008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75810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F5BF8A-B665-979B-F823-70216345792E}"/>
                </a:ext>
              </a:extLst>
            </p:cNvPr>
            <p:cNvSpPr txBox="1"/>
            <p:nvPr/>
          </p:nvSpPr>
          <p:spPr>
            <a:xfrm>
              <a:off x="412750" y="3064470"/>
              <a:ext cx="11747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카페24 심플해" pitchFamily="2" charset="-127"/>
                  <a:ea typeface="카페24 심플해" pitchFamily="2" charset="-127"/>
                </a:rPr>
                <a:t>#0081A7</a:t>
              </a:r>
              <a:endParaRPr lang="ko-KR" altLang="en-US" dirty="0"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endParaRPr>
            </a:p>
          </p:txBody>
        </p:sp>
        <p:sp>
          <p:nvSpPr>
            <p:cNvPr id="12" name="눈물 방울 11">
              <a:extLst>
                <a:ext uri="{FF2B5EF4-FFF2-40B4-BE49-F238E27FC236}">
                  <a16:creationId xmlns:a16="http://schemas.microsoft.com/office/drawing/2014/main" id="{94077149-7E19-3942-48C5-EF44F1A15FD3}"/>
                </a:ext>
              </a:extLst>
            </p:cNvPr>
            <p:cNvSpPr/>
            <p:nvPr/>
          </p:nvSpPr>
          <p:spPr>
            <a:xfrm>
              <a:off x="8235950" y="2381250"/>
              <a:ext cx="1835150" cy="1847850"/>
            </a:xfrm>
            <a:prstGeom prst="teardrop">
              <a:avLst/>
            </a:prstGeom>
            <a:solidFill>
              <a:srgbClr val="F07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947D8A-5E82-4E26-2CC6-A64AD5C7BB0B}"/>
                </a:ext>
              </a:extLst>
            </p:cNvPr>
            <p:cNvSpPr txBox="1"/>
            <p:nvPr/>
          </p:nvSpPr>
          <p:spPr>
            <a:xfrm>
              <a:off x="8620125" y="3059668"/>
              <a:ext cx="1066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카페24 심플해" pitchFamily="2" charset="-127"/>
                  <a:ea typeface="카페24 심플해" pitchFamily="2" charset="-127"/>
                </a:rPr>
                <a:t>#F07167</a:t>
              </a:r>
              <a:endParaRPr lang="ko-KR" altLang="en-US" dirty="0"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4852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ED9B7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232283" y="312473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pic>
        <p:nvPicPr>
          <p:cNvPr id="12" name="Picture 2" descr="오로라, 오로라 보 리 얼 리스, 호수, 극 조명, 남부 조명, 밤 하늘, 하늘, 밤, 저녁, 산">
            <a:extLst>
              <a:ext uri="{FF2B5EF4-FFF2-40B4-BE49-F238E27FC236}">
                <a16:creationId xmlns:a16="http://schemas.microsoft.com/office/drawing/2014/main" id="{79749837-395A-4A57-8F8C-4D88A11AD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1" r="143"/>
          <a:stretch/>
        </p:blipFill>
        <p:spPr bwMode="auto">
          <a:xfrm>
            <a:off x="2514328" y="1187812"/>
            <a:ext cx="7010672" cy="293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E12BB5C8-CFDF-4B7A-B3B1-DC2B76DB7AA2}"/>
              </a:ext>
            </a:extLst>
          </p:cNvPr>
          <p:cNvGrpSpPr/>
          <p:nvPr/>
        </p:nvGrpSpPr>
        <p:grpSpPr>
          <a:xfrm>
            <a:off x="2395795" y="4390305"/>
            <a:ext cx="7324343" cy="1762795"/>
            <a:chOff x="2269517" y="3751700"/>
            <a:chExt cx="7324343" cy="17627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F47666-C390-429D-A957-AC820044C8C1}"/>
                </a:ext>
              </a:extLst>
            </p:cNvPr>
            <p:cNvSpPr txBox="1"/>
            <p:nvPr/>
          </p:nvSpPr>
          <p:spPr>
            <a:xfrm>
              <a:off x="2269517" y="3751700"/>
              <a:ext cx="609721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i="1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“Never Apple Very Exercise Rise”</a:t>
              </a:r>
              <a:endParaRPr lang="ko-KR" altLang="en-US" sz="2000" i="1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A124CF-4101-421A-A66C-6F737E9CB4A5}"/>
                </a:ext>
              </a:extLst>
            </p:cNvPr>
            <p:cNvSpPr txBox="1"/>
            <p:nvPr/>
          </p:nvSpPr>
          <p:spPr>
            <a:xfrm>
              <a:off x="2269517" y="4165471"/>
              <a:ext cx="7324343" cy="13490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네이버는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1999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이해진 글로벌투자책임자를 비롯한 창립 멤버들이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5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년여간 준비한 끝에 정식 서비스를 시작했다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당시 회사명은 네이버컴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주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‘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네이버’라는 어원은 ‘항해하다’라는 영어표현 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navigate’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에 ‘사람’을 뜻하는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-er’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을 붙여 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NAVER’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가 만들어졌다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‘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인터넷을 항해하는 사람들’ 이라는 의미다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73BF5A2-8FAE-4F23-B855-907DB556E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8815" y="4138147"/>
              <a:ext cx="4460404" cy="0"/>
            </a:xfrm>
            <a:prstGeom prst="line">
              <a:avLst/>
            </a:prstGeom>
            <a:ln w="9525">
              <a:solidFill>
                <a:srgbClr val="00AF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802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ED9B7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232283" y="312473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69D68CB-927F-43D5-AACB-48A2C8C9F713}"/>
              </a:ext>
            </a:extLst>
          </p:cNvPr>
          <p:cNvGrpSpPr/>
          <p:nvPr/>
        </p:nvGrpSpPr>
        <p:grpSpPr>
          <a:xfrm>
            <a:off x="3369524" y="1392878"/>
            <a:ext cx="5452952" cy="4456891"/>
            <a:chOff x="3340100" y="1291278"/>
            <a:chExt cx="5452952" cy="445689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23DAA10-90E1-4FB3-970D-1DAA986D6D92}"/>
                </a:ext>
              </a:extLst>
            </p:cNvPr>
            <p:cNvGrpSpPr/>
            <p:nvPr/>
          </p:nvGrpSpPr>
          <p:grpSpPr>
            <a:xfrm>
              <a:off x="3585958" y="1291278"/>
              <a:ext cx="4966108" cy="2547295"/>
              <a:chOff x="3630408" y="1181876"/>
              <a:chExt cx="4966108" cy="2547295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2B27323-FCBC-4A2D-8AAC-FC6E7A0FB15F}"/>
                  </a:ext>
                </a:extLst>
              </p:cNvPr>
              <p:cNvSpPr/>
              <p:nvPr/>
            </p:nvSpPr>
            <p:spPr>
              <a:xfrm>
                <a:off x="6003925" y="1182821"/>
                <a:ext cx="2592591" cy="25463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ED9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A40082E0-A9A3-4B31-851C-CB2A4748EBFC}"/>
                  </a:ext>
                </a:extLst>
              </p:cNvPr>
              <p:cNvSpPr/>
              <p:nvPr/>
            </p:nvSpPr>
            <p:spPr>
              <a:xfrm>
                <a:off x="3630408" y="1181876"/>
                <a:ext cx="2592591" cy="25463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ED9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C9E1E7-9B81-4451-BE33-B1883E503BEB}"/>
                  </a:ext>
                </a:extLst>
              </p:cNvPr>
              <p:cNvSpPr txBox="1"/>
              <p:nvPr/>
            </p:nvSpPr>
            <p:spPr>
              <a:xfrm>
                <a:off x="4440233" y="2257001"/>
                <a:ext cx="1099083" cy="46166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chemeClr val="bg2">
                        <a:lumMod val="10000"/>
                      </a:schemeClr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  <a:cs typeface="코트라 고딕체" panose="02020603020101020101" pitchFamily="18" charset="-127"/>
                  </a:rPr>
                  <a:t>키워드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ED7F6B-42E6-40B9-B4FA-70C0738D3210}"/>
                  </a:ext>
                </a:extLst>
              </p:cNvPr>
              <p:cNvSpPr txBox="1"/>
              <p:nvPr/>
            </p:nvSpPr>
            <p:spPr>
              <a:xfrm>
                <a:off x="6823074" y="2270167"/>
                <a:ext cx="1006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chemeClr val="bg2">
                        <a:lumMod val="10000"/>
                      </a:schemeClr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  <a:cs typeface="코트라 고딕체" panose="02020603020101020101" pitchFamily="18" charset="-127"/>
                  </a:rPr>
                  <a:t>키워드</a:t>
                </a:r>
                <a:endParaRPr lang="en-US" altLang="ko-KR" sz="2400" spc="-150" dirty="0">
                  <a:solidFill>
                    <a:schemeClr val="bg2">
                      <a:lumMod val="10000"/>
                    </a:schemeClr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C954E3-3CFD-47B4-A021-E45A373B77C6}"/>
                </a:ext>
              </a:extLst>
            </p:cNvPr>
            <p:cNvSpPr txBox="1"/>
            <p:nvPr/>
          </p:nvSpPr>
          <p:spPr>
            <a:xfrm>
              <a:off x="3485556" y="3927587"/>
              <a:ext cx="25925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‘항해하다’라는 영어표현 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navigate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1F270A-F645-4A75-A6E4-40AEECAB62D6}"/>
                </a:ext>
              </a:extLst>
            </p:cNvPr>
            <p:cNvSpPr txBox="1"/>
            <p:nvPr/>
          </p:nvSpPr>
          <p:spPr>
            <a:xfrm>
              <a:off x="5770284" y="3927586"/>
              <a:ext cx="30227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‘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사람’을 뜻하는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-er’</a:t>
              </a:r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83A5887-F71E-426A-8DFE-63DC11594487}"/>
                </a:ext>
              </a:extLst>
            </p:cNvPr>
            <p:cNvCxnSpPr>
              <a:cxnSpLocks/>
            </p:cNvCxnSpPr>
            <p:nvPr/>
          </p:nvCxnSpPr>
          <p:spPr>
            <a:xfrm>
              <a:off x="6036790" y="4235363"/>
              <a:ext cx="0" cy="929977"/>
            </a:xfrm>
            <a:prstGeom prst="straightConnector1">
              <a:avLst/>
            </a:prstGeom>
            <a:ln w="9525">
              <a:solidFill>
                <a:srgbClr val="FED9B7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3B44A67-4A94-4BC7-B2C6-8BD171A5ACA6}"/>
                </a:ext>
              </a:extLst>
            </p:cNvPr>
            <p:cNvCxnSpPr/>
            <p:nvPr/>
          </p:nvCxnSpPr>
          <p:spPr>
            <a:xfrm>
              <a:off x="3340100" y="4267354"/>
              <a:ext cx="5238750" cy="0"/>
            </a:xfrm>
            <a:prstGeom prst="line">
              <a:avLst/>
            </a:prstGeom>
            <a:ln w="9525">
              <a:solidFill>
                <a:srgbClr val="FED9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7920B2-D6E9-488D-9DF6-34E08E38E016}"/>
                </a:ext>
              </a:extLst>
            </p:cNvPr>
            <p:cNvSpPr txBox="1"/>
            <p:nvPr/>
          </p:nvSpPr>
          <p:spPr>
            <a:xfrm>
              <a:off x="4525406" y="5224949"/>
              <a:ext cx="302276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spc="-150" dirty="0">
                  <a:solidFill>
                    <a:srgbClr val="0081A7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“NAVER”</a:t>
              </a:r>
              <a:endParaRPr lang="ko-KR" altLang="en-US" sz="2800" spc="-150" dirty="0">
                <a:solidFill>
                  <a:srgbClr val="0081A7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9520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오로라, 오로라 보 리 얼 리스, 호수, 극 조명, 남부 조명, 밤 하늘, 하늘, 밤, 저녁, 산">
            <a:extLst>
              <a:ext uri="{FF2B5EF4-FFF2-40B4-BE49-F238E27FC236}">
                <a16:creationId xmlns:a16="http://schemas.microsoft.com/office/drawing/2014/main" id="{5431A205-BDAF-469C-8F8C-39AA74DC9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0" r="28160"/>
          <a:stretch/>
        </p:blipFill>
        <p:spPr bwMode="auto">
          <a:xfrm>
            <a:off x="0" y="0"/>
            <a:ext cx="5599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ED9B7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232283" y="312473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84CEC6-34B8-49CC-B2B4-7FE083564C23}"/>
              </a:ext>
            </a:extLst>
          </p:cNvPr>
          <p:cNvGrpSpPr/>
          <p:nvPr/>
        </p:nvGrpSpPr>
        <p:grpSpPr>
          <a:xfrm>
            <a:off x="6262783" y="1563199"/>
            <a:ext cx="5266385" cy="4456931"/>
            <a:chOff x="6452564" y="1016168"/>
            <a:chExt cx="5266385" cy="44569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96FBDC-4D01-4FE6-8FC2-484F073483BA}"/>
                </a:ext>
              </a:extLst>
            </p:cNvPr>
            <p:cNvSpPr txBox="1"/>
            <p:nvPr/>
          </p:nvSpPr>
          <p:spPr>
            <a:xfrm>
              <a:off x="6463040" y="1016168"/>
              <a:ext cx="1488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네이버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0B094E-FD4D-4994-99AA-B85135BEA73B}"/>
                </a:ext>
              </a:extLst>
            </p:cNvPr>
            <p:cNvSpPr txBox="1"/>
            <p:nvPr/>
          </p:nvSpPr>
          <p:spPr>
            <a:xfrm>
              <a:off x="6452564" y="1642755"/>
              <a:ext cx="5266385" cy="38303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네이버는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1999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이해진 글로벌투자책임자를 비롯한 창립 멤버들이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5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년여간 준비한 끝에 정식 서비스를 시작했다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당시 회사명은 네이버컴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주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‘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네이버’라는 어원은 ‘항해하다’라는 영어표현 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navigate’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에 ‘사람’을 뜻하는‘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-er’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을 붙여 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NAVER’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가 만들어졌다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‘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인터넷을 항해하는 사람들’ 이라는 의미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’</a:t>
              </a:r>
            </a:p>
            <a:p>
              <a:pPr algn="l">
                <a:lnSpc>
                  <a:spcPct val="150000"/>
                </a:lnSpc>
              </a:pPr>
              <a:endParaRPr lang="en-US" altLang="ko-KR" sz="6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2000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7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온라인 게임업체 한게임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설립자 김범수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과 검색전문회사 서치솔루션 등을 인수합병하고 회사 이름을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엔에이치엔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(NHN: Next Human Network)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으로 변경했다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이후 네이버는 인터넷과 게임사업 각각의 영역에 집중하고 </a:t>
              </a: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사업 속도를 높이기 위해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2013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8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네이버와 한게임의 사업을 분할했다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13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만에 다시 이름을 찾은 네이버는 글로벌 사업에 더욱 주력하고 있다</a:t>
              </a:r>
            </a:p>
            <a:p>
              <a:pPr>
                <a:lnSpc>
                  <a:spcPct val="150000"/>
                </a:lnSpc>
              </a:pPr>
              <a:br>
                <a:rPr lang="ko-KR" altLang="en-US" sz="1600" dirty="0"/>
              </a:br>
              <a:endParaRPr lang="ko-KR" altLang="en-US" sz="1600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59826D7-7A13-4764-8DF5-A716532CD8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7489" y="1482027"/>
              <a:ext cx="2938259" cy="0"/>
            </a:xfrm>
            <a:prstGeom prst="line">
              <a:avLst/>
            </a:prstGeom>
            <a:ln w="9525">
              <a:solidFill>
                <a:srgbClr val="00AF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6369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ED9B7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232283" y="312473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4E3B42EA-76DA-4238-8B0B-46959E825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323474"/>
              </p:ext>
            </p:extLst>
          </p:nvPr>
        </p:nvGraphicFramePr>
        <p:xfrm>
          <a:off x="1768145" y="1631290"/>
          <a:ext cx="8391856" cy="312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982">
                  <a:extLst>
                    <a:ext uri="{9D8B030D-6E8A-4147-A177-3AD203B41FA5}">
                      <a16:colId xmlns:a16="http://schemas.microsoft.com/office/drawing/2014/main" val="1875977175"/>
                    </a:ext>
                  </a:extLst>
                </a:gridCol>
                <a:gridCol w="1048982">
                  <a:extLst>
                    <a:ext uri="{9D8B030D-6E8A-4147-A177-3AD203B41FA5}">
                      <a16:colId xmlns:a16="http://schemas.microsoft.com/office/drawing/2014/main" val="3891889971"/>
                    </a:ext>
                  </a:extLst>
                </a:gridCol>
                <a:gridCol w="1048982">
                  <a:extLst>
                    <a:ext uri="{9D8B030D-6E8A-4147-A177-3AD203B41FA5}">
                      <a16:colId xmlns:a16="http://schemas.microsoft.com/office/drawing/2014/main" val="3662615495"/>
                    </a:ext>
                  </a:extLst>
                </a:gridCol>
                <a:gridCol w="1048982">
                  <a:extLst>
                    <a:ext uri="{9D8B030D-6E8A-4147-A177-3AD203B41FA5}">
                      <a16:colId xmlns:a16="http://schemas.microsoft.com/office/drawing/2014/main" val="3070578875"/>
                    </a:ext>
                  </a:extLst>
                </a:gridCol>
                <a:gridCol w="1048982">
                  <a:extLst>
                    <a:ext uri="{9D8B030D-6E8A-4147-A177-3AD203B41FA5}">
                      <a16:colId xmlns:a16="http://schemas.microsoft.com/office/drawing/2014/main" val="1048645554"/>
                    </a:ext>
                  </a:extLst>
                </a:gridCol>
                <a:gridCol w="1048982">
                  <a:extLst>
                    <a:ext uri="{9D8B030D-6E8A-4147-A177-3AD203B41FA5}">
                      <a16:colId xmlns:a16="http://schemas.microsoft.com/office/drawing/2014/main" val="3389645848"/>
                    </a:ext>
                  </a:extLst>
                </a:gridCol>
                <a:gridCol w="1048982">
                  <a:extLst>
                    <a:ext uri="{9D8B030D-6E8A-4147-A177-3AD203B41FA5}">
                      <a16:colId xmlns:a16="http://schemas.microsoft.com/office/drawing/2014/main" val="211884057"/>
                    </a:ext>
                  </a:extLst>
                </a:gridCol>
                <a:gridCol w="1048982">
                  <a:extLst>
                    <a:ext uri="{9D8B030D-6E8A-4147-A177-3AD203B41FA5}">
                      <a16:colId xmlns:a16="http://schemas.microsoft.com/office/drawing/2014/main" val="1096046323"/>
                    </a:ext>
                  </a:extLst>
                </a:gridCol>
              </a:tblGrid>
              <a:tr h="390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1A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1A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1A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1A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1A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1A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1A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043475"/>
                  </a:ext>
                </a:extLst>
              </a:tr>
              <a:tr h="390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FB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158846"/>
                  </a:ext>
                </a:extLst>
              </a:tr>
              <a:tr h="390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FB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790123"/>
                  </a:ext>
                </a:extLst>
              </a:tr>
              <a:tr h="390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FB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55543"/>
                  </a:ext>
                </a:extLst>
              </a:tr>
              <a:tr h="390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FB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14678"/>
                  </a:ext>
                </a:extLst>
              </a:tr>
              <a:tr h="390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FB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126686"/>
                  </a:ext>
                </a:extLst>
              </a:tr>
              <a:tr h="390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FB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128964"/>
                  </a:ext>
                </a:extLst>
              </a:tr>
              <a:tr h="390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FB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82133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E04351B-5CA8-4E2A-9329-C23F36821927}"/>
              </a:ext>
            </a:extLst>
          </p:cNvPr>
          <p:cNvSpPr txBox="1"/>
          <p:nvPr/>
        </p:nvSpPr>
        <p:spPr>
          <a:xfrm>
            <a:off x="1753515" y="1099598"/>
            <a:ext cx="1026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표제목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5F3BE-9E07-4945-9F83-9E1DFA4964C9}"/>
              </a:ext>
            </a:extLst>
          </p:cNvPr>
          <p:cNvSpPr txBox="1"/>
          <p:nvPr/>
        </p:nvSpPr>
        <p:spPr>
          <a:xfrm>
            <a:off x="1636218" y="5099019"/>
            <a:ext cx="8655709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네이버는 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1999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6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 이해진 글로벌투자책임자를 비롯한 창립 멤버들이 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년여간 준비한 끝에 정식 서비스를 시작했다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당시 회사명은 네이버컴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이었다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‘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네이버’라는 어원은 ‘항해하다’라는 영어표현 ‘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navigate’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‘사람’을 뜻하는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-er’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붙여 ‘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NAVER’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만들어졌다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en-US" altLang="ko-KR" sz="1200" spc="-150" dirty="0">
                <a:solidFill>
                  <a:schemeClr val="bg1"/>
                </a:solidFill>
                <a:highlight>
                  <a:srgbClr val="F07167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‘</a:t>
            </a:r>
            <a:r>
              <a:rPr lang="ko-KR" altLang="en-US" sz="1200" spc="-150" dirty="0">
                <a:solidFill>
                  <a:schemeClr val="bg1"/>
                </a:solidFill>
                <a:highlight>
                  <a:srgbClr val="F07167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인터넷을 항해하는 사람들’ 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이라는 의미다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537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ED9B7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232283" y="312473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0CA7AF1-13CC-4FCC-B579-D0212C89E1F2}"/>
              </a:ext>
            </a:extLst>
          </p:cNvPr>
          <p:cNvGrpSpPr/>
          <p:nvPr/>
        </p:nvGrpSpPr>
        <p:grpSpPr>
          <a:xfrm>
            <a:off x="1956114" y="1630005"/>
            <a:ext cx="9805431" cy="3574980"/>
            <a:chOff x="1943100" y="1620412"/>
            <a:chExt cx="9805431" cy="357498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3C213A59-6B4B-4213-89D9-2195F8EDC597}"/>
                </a:ext>
              </a:extLst>
            </p:cNvPr>
            <p:cNvGrpSpPr/>
            <p:nvPr/>
          </p:nvGrpSpPr>
          <p:grpSpPr>
            <a:xfrm>
              <a:off x="1943100" y="1620412"/>
              <a:ext cx="8201697" cy="3574980"/>
              <a:chOff x="1943100" y="1620412"/>
              <a:chExt cx="8201697" cy="3574980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27EFCC3-3B53-47DD-8E17-ABF3651A649B}"/>
                  </a:ext>
                </a:extLst>
              </p:cNvPr>
              <p:cNvSpPr txBox="1"/>
              <p:nvPr/>
            </p:nvSpPr>
            <p:spPr>
              <a:xfrm>
                <a:off x="1943100" y="1620412"/>
                <a:ext cx="19473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spc="-300" dirty="0">
                    <a:solidFill>
                      <a:schemeClr val="bg2">
                        <a:lumMod val="50000"/>
                      </a:schemeClr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  <a:cs typeface="코트라 고딕체" panose="02020603020101020101" pitchFamily="18" charset="-127"/>
                  </a:rPr>
                  <a:t>150</a:t>
                </a:r>
                <a:r>
                  <a:rPr lang="ko-KR" altLang="en-US" sz="2400" spc="-300" dirty="0">
                    <a:solidFill>
                      <a:schemeClr val="bg2">
                        <a:lumMod val="50000"/>
                      </a:schemeClr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  <a:cs typeface="코트라 고딕체" panose="02020603020101020101" pitchFamily="18" charset="-127"/>
                  </a:rPr>
                  <a:t>억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9D91C6E-6C93-4E15-9652-C5119AB8555B}"/>
                  </a:ext>
                </a:extLst>
              </p:cNvPr>
              <p:cNvSpPr txBox="1"/>
              <p:nvPr/>
            </p:nvSpPr>
            <p:spPr>
              <a:xfrm>
                <a:off x="3700144" y="2001248"/>
                <a:ext cx="284479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0" spc="-300" dirty="0">
                    <a:solidFill>
                      <a:srgbClr val="0081A7"/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  <a:cs typeface="코트라 고딕체" panose="02020603020101020101" pitchFamily="18" charset="-127"/>
                  </a:rPr>
                  <a:t>95</a:t>
                </a:r>
                <a:r>
                  <a:rPr lang="ko-KR" altLang="en-US" sz="8000" spc="-300" dirty="0">
                    <a:solidFill>
                      <a:srgbClr val="0081A7"/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  <a:cs typeface="코트라 고딕체" panose="02020603020101020101" pitchFamily="18" charset="-127"/>
                  </a:rPr>
                  <a:t>억</a:t>
                </a: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780874FE-B8AD-43E3-8E49-AC94DB41196D}"/>
                  </a:ext>
                </a:extLst>
              </p:cNvPr>
              <p:cNvGrpSpPr/>
              <p:nvPr/>
            </p:nvGrpSpPr>
            <p:grpSpPr>
              <a:xfrm>
                <a:off x="1989667" y="2054284"/>
                <a:ext cx="1092200" cy="2721637"/>
                <a:chOff x="2726267" y="2331970"/>
                <a:chExt cx="1092200" cy="2721637"/>
              </a:xfrm>
            </p:grpSpPr>
            <p:sp>
              <p:nvSpPr>
                <p:cNvPr id="44" name="사각형: 둥근 모서리 43">
                  <a:extLst>
                    <a:ext uri="{FF2B5EF4-FFF2-40B4-BE49-F238E27FC236}">
                      <a16:creationId xmlns:a16="http://schemas.microsoft.com/office/drawing/2014/main" id="{5D0113F6-41CC-47BF-9A55-FBDF3FAC2CA4}"/>
                    </a:ext>
                  </a:extLst>
                </p:cNvPr>
                <p:cNvSpPr/>
                <p:nvPr/>
              </p:nvSpPr>
              <p:spPr>
                <a:xfrm>
                  <a:off x="2726267" y="4757274"/>
                  <a:ext cx="1092200" cy="296333"/>
                </a:xfrm>
                <a:prstGeom prst="roundRect">
                  <a:avLst/>
                </a:prstGeom>
                <a:solidFill>
                  <a:srgbClr val="0081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0560D3E9-9E9B-4A13-AFC0-0398BB98424A}"/>
                    </a:ext>
                  </a:extLst>
                </p:cNvPr>
                <p:cNvSpPr/>
                <p:nvPr/>
              </p:nvSpPr>
              <p:spPr>
                <a:xfrm>
                  <a:off x="2726267" y="4410802"/>
                  <a:ext cx="1092200" cy="296333"/>
                </a:xfrm>
                <a:prstGeom prst="roundRect">
                  <a:avLst/>
                </a:prstGeom>
                <a:solidFill>
                  <a:srgbClr val="0081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98868A3F-D087-4FBF-B01A-E9E7E0F7E023}"/>
                    </a:ext>
                  </a:extLst>
                </p:cNvPr>
                <p:cNvSpPr/>
                <p:nvPr/>
              </p:nvSpPr>
              <p:spPr>
                <a:xfrm>
                  <a:off x="2726267" y="4064330"/>
                  <a:ext cx="1092200" cy="296333"/>
                </a:xfrm>
                <a:prstGeom prst="roundRect">
                  <a:avLst/>
                </a:prstGeom>
                <a:solidFill>
                  <a:srgbClr val="0081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사각형: 둥근 모서리 46">
                  <a:extLst>
                    <a:ext uri="{FF2B5EF4-FFF2-40B4-BE49-F238E27FC236}">
                      <a16:creationId xmlns:a16="http://schemas.microsoft.com/office/drawing/2014/main" id="{7E0ADA96-27B2-4825-BE82-E0D33D46A4CB}"/>
                    </a:ext>
                  </a:extLst>
                </p:cNvPr>
                <p:cNvSpPr/>
                <p:nvPr/>
              </p:nvSpPr>
              <p:spPr>
                <a:xfrm>
                  <a:off x="2726267" y="3717858"/>
                  <a:ext cx="1092200" cy="296333"/>
                </a:xfrm>
                <a:prstGeom prst="roundRect">
                  <a:avLst/>
                </a:prstGeom>
                <a:solidFill>
                  <a:srgbClr val="0081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22EF5A22-2236-4762-BAA5-3F43DA6E0C2F}"/>
                    </a:ext>
                  </a:extLst>
                </p:cNvPr>
                <p:cNvSpPr/>
                <p:nvPr/>
              </p:nvSpPr>
              <p:spPr>
                <a:xfrm>
                  <a:off x="2726267" y="3371386"/>
                  <a:ext cx="1092200" cy="296333"/>
                </a:xfrm>
                <a:prstGeom prst="roundRect">
                  <a:avLst/>
                </a:prstGeom>
                <a:solidFill>
                  <a:srgbClr val="0081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9006C58D-24FE-4E77-AA09-35963B7F0534}"/>
                    </a:ext>
                  </a:extLst>
                </p:cNvPr>
                <p:cNvSpPr/>
                <p:nvPr/>
              </p:nvSpPr>
              <p:spPr>
                <a:xfrm>
                  <a:off x="2726267" y="3024914"/>
                  <a:ext cx="1092200" cy="296333"/>
                </a:xfrm>
                <a:prstGeom prst="roundRect">
                  <a:avLst/>
                </a:prstGeom>
                <a:solidFill>
                  <a:srgbClr val="0081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1BADF6DD-F7C3-4D2E-B94E-8875523A21A2}"/>
                    </a:ext>
                  </a:extLst>
                </p:cNvPr>
                <p:cNvSpPr/>
                <p:nvPr/>
              </p:nvSpPr>
              <p:spPr>
                <a:xfrm>
                  <a:off x="2726267" y="2678442"/>
                  <a:ext cx="1092200" cy="296333"/>
                </a:xfrm>
                <a:prstGeom prst="roundRect">
                  <a:avLst/>
                </a:prstGeom>
                <a:solidFill>
                  <a:srgbClr val="0081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C56DE1A5-67DD-41C5-A25F-FC09CEFC93DA}"/>
                    </a:ext>
                  </a:extLst>
                </p:cNvPr>
                <p:cNvSpPr/>
                <p:nvPr/>
              </p:nvSpPr>
              <p:spPr>
                <a:xfrm>
                  <a:off x="2726267" y="2331970"/>
                  <a:ext cx="1092200" cy="296333"/>
                </a:xfrm>
                <a:prstGeom prst="roundRect">
                  <a:avLst/>
                </a:prstGeom>
                <a:solidFill>
                  <a:srgbClr val="0081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B4AA92A5-2305-411C-B9DE-AB1339C1E950}"/>
                  </a:ext>
                </a:extLst>
              </p:cNvPr>
              <p:cNvSpPr/>
              <p:nvPr/>
            </p:nvSpPr>
            <p:spPr>
              <a:xfrm>
                <a:off x="3344333" y="4479588"/>
                <a:ext cx="1092200" cy="29633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066A520A-4AA6-403E-8339-09458DB20F81}"/>
                  </a:ext>
                </a:extLst>
              </p:cNvPr>
              <p:cNvSpPr/>
              <p:nvPr/>
            </p:nvSpPr>
            <p:spPr>
              <a:xfrm>
                <a:off x="3344333" y="4157689"/>
                <a:ext cx="1092200" cy="29633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F81254F7-62E3-4930-8C83-E89DF4D5A6D6}"/>
                  </a:ext>
                </a:extLst>
              </p:cNvPr>
              <p:cNvSpPr/>
              <p:nvPr/>
            </p:nvSpPr>
            <p:spPr>
              <a:xfrm>
                <a:off x="3344333" y="3835790"/>
                <a:ext cx="1092200" cy="29633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323004E5-44BD-48F8-8A00-5167C739F750}"/>
                  </a:ext>
                </a:extLst>
              </p:cNvPr>
              <p:cNvSpPr/>
              <p:nvPr/>
            </p:nvSpPr>
            <p:spPr>
              <a:xfrm>
                <a:off x="3344333" y="3513891"/>
                <a:ext cx="1092200" cy="29633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2CDC3FF3-F197-4042-BBD1-9793713388F7}"/>
                  </a:ext>
                </a:extLst>
              </p:cNvPr>
              <p:cNvSpPr/>
              <p:nvPr/>
            </p:nvSpPr>
            <p:spPr>
              <a:xfrm>
                <a:off x="3344333" y="3191992"/>
                <a:ext cx="1092200" cy="29633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694B521A-F245-4E74-8F0A-B81B8EC0A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4333" y="3191992"/>
                <a:ext cx="253181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558512CB-5764-4501-BD79-9E7DD2E18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9667" y="2050810"/>
                <a:ext cx="3886477" cy="0"/>
              </a:xfrm>
              <a:prstGeom prst="line">
                <a:avLst/>
              </a:prstGeom>
              <a:ln w="12700">
                <a:solidFill>
                  <a:srgbClr val="00AFB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8866D7D-18EE-4156-877A-525B90731DD4}"/>
                  </a:ext>
                </a:extLst>
              </p:cNvPr>
              <p:cNvSpPr txBox="1"/>
              <p:nvPr/>
            </p:nvSpPr>
            <p:spPr>
              <a:xfrm>
                <a:off x="4436533" y="3189172"/>
                <a:ext cx="2057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spc="-150" dirty="0">
                    <a:solidFill>
                      <a:schemeClr val="bg2">
                        <a:lumMod val="50000"/>
                      </a:schemeClr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  <a:cs typeface="코트라 고딕체" panose="02020603020101020101" pitchFamily="18" charset="-127"/>
                  </a:rPr>
                  <a:t>45</a:t>
                </a:r>
                <a:r>
                  <a:rPr lang="ko-KR" altLang="en-US" sz="1600" spc="-150" dirty="0">
                    <a:solidFill>
                      <a:schemeClr val="bg2">
                        <a:lumMod val="50000"/>
                      </a:schemeClr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  <a:cs typeface="코트라 고딕체" panose="02020603020101020101" pitchFamily="18" charset="-127"/>
                  </a:rPr>
                  <a:t>억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A633F7A-BAA0-4775-8BAC-08E080D74DA8}"/>
                  </a:ext>
                </a:extLst>
              </p:cNvPr>
              <p:cNvSpPr txBox="1"/>
              <p:nvPr/>
            </p:nvSpPr>
            <p:spPr>
              <a:xfrm>
                <a:off x="2264622" y="4826060"/>
                <a:ext cx="6521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000</a:t>
                </a:r>
                <a:endParaRPr lang="ko-KR" altLang="en-US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4B1B309-168D-4A1B-B57B-8D0F6FF5006F}"/>
                  </a:ext>
                </a:extLst>
              </p:cNvPr>
              <p:cNvSpPr txBox="1"/>
              <p:nvPr/>
            </p:nvSpPr>
            <p:spPr>
              <a:xfrm>
                <a:off x="3504671" y="4818314"/>
                <a:ext cx="16723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000</a:t>
                </a:r>
                <a:endParaRPr lang="ko-KR" altLang="en-US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AF402BD-A09E-4507-81E2-5E0DD8C89F2B}"/>
                  </a:ext>
                </a:extLst>
              </p:cNvPr>
              <p:cNvSpPr txBox="1"/>
              <p:nvPr/>
            </p:nvSpPr>
            <p:spPr>
              <a:xfrm>
                <a:off x="7472863" y="2737056"/>
                <a:ext cx="2671934" cy="17234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네이버는 </a:t>
                </a:r>
                <a:r>
                  <a:rPr lang="en-US" altLang="ko-KR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1999</a:t>
                </a:r>
                <a:r>
                  <a:rPr lang="ko-KR" altLang="en-US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년 </a:t>
                </a:r>
                <a:r>
                  <a:rPr lang="en-US" altLang="ko-KR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6</a:t>
                </a:r>
                <a:r>
                  <a:rPr lang="ko-KR" altLang="en-US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월 이해진 글로벌투자책임자를 비롯한 창립 멤버들이 </a:t>
                </a:r>
                <a:r>
                  <a:rPr lang="en-US" altLang="ko-KR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5</a:t>
                </a:r>
                <a:r>
                  <a:rPr lang="ko-KR" altLang="en-US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년여간 준비한 끝에 정식 서비스를 시작했다</a:t>
                </a:r>
                <a:r>
                  <a:rPr lang="en-US" altLang="ko-KR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. </a:t>
                </a:r>
                <a:r>
                  <a:rPr lang="ko-KR" altLang="en-US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당시 회사명은 네이버컴</a:t>
                </a:r>
                <a:r>
                  <a:rPr lang="en-US" altLang="ko-KR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(</a:t>
                </a:r>
                <a:r>
                  <a:rPr lang="ko-KR" altLang="en-US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주</a:t>
                </a:r>
                <a:r>
                  <a:rPr lang="en-US" altLang="ko-KR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)</a:t>
                </a:r>
                <a:r>
                  <a:rPr lang="ko-KR" altLang="en-US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이었다</a:t>
                </a:r>
                <a:r>
                  <a:rPr lang="en-US" altLang="ko-KR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. ‘</a:t>
                </a:r>
                <a:r>
                  <a:rPr lang="ko-KR" altLang="en-US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네이버’라는 어원은 ‘항해하다’라는 영어표현 ‘</a:t>
                </a:r>
                <a:r>
                  <a:rPr lang="en-US" altLang="ko-KR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navigate’</a:t>
                </a:r>
                <a:r>
                  <a:rPr lang="ko-KR" altLang="en-US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에 ‘사람’을 뜻하는 </a:t>
                </a:r>
                <a:r>
                  <a:rPr lang="en-US" altLang="ko-KR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-er’</a:t>
                </a:r>
                <a:r>
                  <a:rPr lang="ko-KR" altLang="en-US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을 붙여 ‘</a:t>
                </a:r>
                <a:r>
                  <a:rPr lang="en-US" altLang="ko-KR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NAVER’</a:t>
                </a:r>
                <a:r>
                  <a:rPr lang="ko-KR" altLang="en-US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가 만들어졌다</a:t>
                </a:r>
                <a:r>
                  <a:rPr lang="en-US" altLang="ko-KR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.</a:t>
                </a:r>
                <a:endParaRPr lang="en-US" altLang="ko-KR" sz="5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183EF5E3-7A12-437A-A612-9BA974AA9E6B}"/>
                  </a:ext>
                </a:extLst>
              </p:cNvPr>
              <p:cNvGrpSpPr/>
              <p:nvPr/>
            </p:nvGrpSpPr>
            <p:grpSpPr>
              <a:xfrm>
                <a:off x="5946793" y="2512424"/>
                <a:ext cx="1526070" cy="72996"/>
                <a:chOff x="6036733" y="2377514"/>
                <a:chExt cx="1526070" cy="72996"/>
              </a:xfrm>
            </p:grpSpPr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AB1A97EE-AF6A-440A-BEB7-0DCEC12E6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6733" y="2400756"/>
                  <a:ext cx="1453074" cy="13256"/>
                </a:xfrm>
                <a:prstGeom prst="line">
                  <a:avLst/>
                </a:prstGeom>
                <a:ln w="25400">
                  <a:solidFill>
                    <a:srgbClr val="00AF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75E0BE96-0E28-4E05-932A-6D2172177DE1}"/>
                    </a:ext>
                  </a:extLst>
                </p:cNvPr>
                <p:cNvSpPr/>
                <p:nvPr/>
              </p:nvSpPr>
              <p:spPr>
                <a:xfrm>
                  <a:off x="7489807" y="2377514"/>
                  <a:ext cx="72996" cy="72996"/>
                </a:xfrm>
                <a:prstGeom prst="ellipse">
                  <a:avLst/>
                </a:prstGeom>
                <a:solidFill>
                  <a:srgbClr val="DFCF00"/>
                </a:solidFill>
                <a:ln>
                  <a:solidFill>
                    <a:srgbClr val="00AF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30FD85D-3B61-4550-BA5E-2953CE69E0CC}"/>
                </a:ext>
              </a:extLst>
            </p:cNvPr>
            <p:cNvSpPr txBox="1"/>
            <p:nvPr/>
          </p:nvSpPr>
          <p:spPr>
            <a:xfrm>
              <a:off x="7472863" y="2358246"/>
              <a:ext cx="42756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0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강조 포인트</a:t>
              </a:r>
              <a:endParaRPr lang="en-US" altLang="ko-KR" sz="2000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7557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0" y="335568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pic>
        <p:nvPicPr>
          <p:cNvPr id="6" name="Picture 2" descr="오로라, 오로라 보 리 얼 리스, 호수, 극 조명, 남부 조명, 밤 하늘, 하늘, 밤, 저녁, 산">
            <a:extLst>
              <a:ext uri="{FF2B5EF4-FFF2-40B4-BE49-F238E27FC236}">
                <a16:creationId xmlns:a16="http://schemas.microsoft.com/office/drawing/2014/main" id="{A280CB38-7268-45B3-8E91-AB4722C5C8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0"/>
          <a:stretch/>
        </p:blipFill>
        <p:spPr bwMode="auto">
          <a:xfrm>
            <a:off x="0" y="0"/>
            <a:ext cx="12192000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D751D1C-7BF6-4021-837D-13B3B4948955}"/>
              </a:ext>
            </a:extLst>
          </p:cNvPr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gradFill flip="none" rotWithShape="1">
            <a:gsLst>
              <a:gs pos="0">
                <a:srgbClr val="0081A7">
                  <a:alpha val="24000"/>
                </a:srgbClr>
              </a:gs>
              <a:gs pos="100000">
                <a:schemeClr val="tx1">
                  <a:lumMod val="95000"/>
                  <a:lumOff val="5000"/>
                  <a:alpha val="84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98B557E-E172-4B79-A9BF-27E9D2C2BBCB}"/>
              </a:ext>
            </a:extLst>
          </p:cNvPr>
          <p:cNvGrpSpPr/>
          <p:nvPr/>
        </p:nvGrpSpPr>
        <p:grpSpPr>
          <a:xfrm>
            <a:off x="2169681" y="2311466"/>
            <a:ext cx="7852638" cy="2806392"/>
            <a:chOff x="1913382" y="3545315"/>
            <a:chExt cx="7852638" cy="28063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F30B36-7338-4321-8C78-D76F014B316A}"/>
                </a:ext>
              </a:extLst>
            </p:cNvPr>
            <p:cNvSpPr txBox="1"/>
            <p:nvPr/>
          </p:nvSpPr>
          <p:spPr>
            <a:xfrm>
              <a:off x="2030095" y="4412778"/>
              <a:ext cx="7619210" cy="19389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네이버는 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1999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이해진 글로벌투자책임자를 비롯한 창립 멤버들이 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5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년여간 </a:t>
              </a:r>
              <a:endParaRPr lang="en-US" altLang="ko-KR" sz="16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준비한 끝에 정식 서비스를 시작했다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당시 회사명은 네이버컴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주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이었다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‘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네이버’라는 어원은 ‘항해하다’라는 영어표현 ‘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navigate’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에 ‘사람’을 뜻하는 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-er’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을 붙여‘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NAVER’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가 만들어졌다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‘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인터넷을 항해하는 사람들’ 이라는 의미다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6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49F76D8-4892-4E34-A5D0-6422EA20C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3185" y="4194161"/>
              <a:ext cx="7632835" cy="0"/>
            </a:xfrm>
            <a:prstGeom prst="line">
              <a:avLst/>
            </a:prstGeom>
            <a:ln w="15875">
              <a:solidFill>
                <a:srgbClr val="00AF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1C5A41-0406-4D39-96E6-CC9002AA8D13}"/>
                </a:ext>
              </a:extLst>
            </p:cNvPr>
            <p:cNvSpPr txBox="1"/>
            <p:nvPr/>
          </p:nvSpPr>
          <p:spPr>
            <a:xfrm>
              <a:off x="1913382" y="3545315"/>
              <a:ext cx="785263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i="1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“Never Apple Very Exercise Rise”</a:t>
              </a:r>
              <a:endParaRPr lang="ko-KR" altLang="en-US" sz="4000" i="1" spc="-15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77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ED9B7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232283" y="312473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0061C09-1C10-4E49-A69D-9874F6DA99CF}"/>
              </a:ext>
            </a:extLst>
          </p:cNvPr>
          <p:cNvGrpSpPr/>
          <p:nvPr/>
        </p:nvGrpSpPr>
        <p:grpSpPr>
          <a:xfrm>
            <a:off x="908354" y="1317562"/>
            <a:ext cx="10613357" cy="4259966"/>
            <a:chOff x="1541169" y="1317562"/>
            <a:chExt cx="10613357" cy="4259966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FC6E94F-76DD-47E0-B139-0DB89850FE95}"/>
                </a:ext>
              </a:extLst>
            </p:cNvPr>
            <p:cNvSpPr/>
            <p:nvPr/>
          </p:nvSpPr>
          <p:spPr>
            <a:xfrm>
              <a:off x="4461933" y="1337734"/>
              <a:ext cx="2421467" cy="2421467"/>
            </a:xfrm>
            <a:prstGeom prst="ellipse">
              <a:avLst/>
            </a:prstGeom>
            <a:solidFill>
              <a:srgbClr val="008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88D5F75-2ECB-4EBB-B1A4-B3D95A9F0D77}"/>
                </a:ext>
              </a:extLst>
            </p:cNvPr>
            <p:cNvSpPr/>
            <p:nvPr/>
          </p:nvSpPr>
          <p:spPr>
            <a:xfrm>
              <a:off x="5943600" y="2633133"/>
              <a:ext cx="1879599" cy="1879599"/>
            </a:xfrm>
            <a:prstGeom prst="ellipse">
              <a:avLst/>
            </a:prstGeom>
            <a:solidFill>
              <a:srgbClr val="00A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42882B8-5CD8-43AF-B406-77FE6242AFAA}"/>
                </a:ext>
              </a:extLst>
            </p:cNvPr>
            <p:cNvSpPr/>
            <p:nvPr/>
          </p:nvSpPr>
          <p:spPr>
            <a:xfrm>
              <a:off x="5706533" y="4081014"/>
              <a:ext cx="973586" cy="973586"/>
            </a:xfrm>
            <a:prstGeom prst="ellipse">
              <a:avLst/>
            </a:prstGeom>
            <a:solidFill>
              <a:srgbClr val="F07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27F623-2DE2-46A7-92A4-3906ABE06523}"/>
                </a:ext>
              </a:extLst>
            </p:cNvPr>
            <p:cNvSpPr txBox="1"/>
            <p:nvPr/>
          </p:nvSpPr>
          <p:spPr>
            <a:xfrm>
              <a:off x="6059627" y="3409893"/>
              <a:ext cx="16983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키워드</a:t>
              </a:r>
              <a:endParaRPr kumimoji="0" lang="en-US" altLang="ko-KR" sz="20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F7C7B3-0793-46D3-AD15-82E98E576ECB}"/>
                </a:ext>
              </a:extLst>
            </p:cNvPr>
            <p:cNvSpPr txBox="1"/>
            <p:nvPr/>
          </p:nvSpPr>
          <p:spPr>
            <a:xfrm>
              <a:off x="4805782" y="2286857"/>
              <a:ext cx="169834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키워드</a:t>
              </a:r>
              <a:endParaRPr kumimoji="0" lang="en-US" altLang="ko-KR" sz="28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E445AA-4A78-48B8-951E-F32569F8AE1C}"/>
                </a:ext>
              </a:extLst>
            </p:cNvPr>
            <p:cNvSpPr txBox="1"/>
            <p:nvPr/>
          </p:nvSpPr>
          <p:spPr>
            <a:xfrm>
              <a:off x="5344153" y="4436645"/>
              <a:ext cx="16983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키워드</a:t>
              </a:r>
              <a:endPara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D4B0448-943F-434F-8450-277D577FABE8}"/>
                </a:ext>
              </a:extLst>
            </p:cNvPr>
            <p:cNvCxnSpPr>
              <a:cxnSpLocks/>
            </p:cNvCxnSpPr>
            <p:nvPr/>
          </p:nvCxnSpPr>
          <p:spPr>
            <a:xfrm>
              <a:off x="6680119" y="1854200"/>
              <a:ext cx="678972" cy="0"/>
            </a:xfrm>
            <a:prstGeom prst="line">
              <a:avLst/>
            </a:prstGeom>
            <a:ln w="9525">
              <a:solidFill>
                <a:srgbClr val="0081A7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EA56410-7A3D-45C3-B590-1A6AFACFEDA1}"/>
                </a:ext>
              </a:extLst>
            </p:cNvPr>
            <p:cNvCxnSpPr>
              <a:cxnSpLocks/>
            </p:cNvCxnSpPr>
            <p:nvPr/>
          </p:nvCxnSpPr>
          <p:spPr>
            <a:xfrm>
              <a:off x="2999232" y="3915868"/>
              <a:ext cx="2991002" cy="0"/>
            </a:xfrm>
            <a:prstGeom prst="line">
              <a:avLst/>
            </a:prstGeom>
            <a:ln w="9525">
              <a:solidFill>
                <a:srgbClr val="00AFB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7817777-128E-4C7A-BAA3-1D8598A12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4283" y="4816527"/>
              <a:ext cx="1680411" cy="10895"/>
            </a:xfrm>
            <a:prstGeom prst="line">
              <a:avLst/>
            </a:prstGeom>
            <a:ln w="9525">
              <a:solidFill>
                <a:srgbClr val="F07167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10738B-9351-4A1C-9DDC-CF3AC4642610}"/>
                </a:ext>
              </a:extLst>
            </p:cNvPr>
            <p:cNvSpPr txBox="1"/>
            <p:nvPr/>
          </p:nvSpPr>
          <p:spPr>
            <a:xfrm>
              <a:off x="7300570" y="1317562"/>
              <a:ext cx="20921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spc="-300" dirty="0">
                  <a:solidFill>
                    <a:srgbClr val="0081A7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67%</a:t>
              </a:r>
              <a:endParaRPr lang="ko-KR" altLang="en-US" sz="6000" spc="-300" dirty="0">
                <a:solidFill>
                  <a:srgbClr val="0081A7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D77B39-FDF9-4995-B56E-536FBF2A0691}"/>
                </a:ext>
              </a:extLst>
            </p:cNvPr>
            <p:cNvSpPr txBox="1"/>
            <p:nvPr/>
          </p:nvSpPr>
          <p:spPr>
            <a:xfrm>
              <a:off x="8953805" y="1385057"/>
              <a:ext cx="2962656" cy="787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네이버는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1999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이해진 글로벌투자</a:t>
              </a: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책임자를 비롯한 창립 멤버들이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5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년여간 </a:t>
              </a: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준비한 끝에 정식 서비스를 시작했다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539D73-BA6A-4529-A5B6-D4C13B20B082}"/>
                </a:ext>
              </a:extLst>
            </p:cNvPr>
            <p:cNvSpPr txBox="1"/>
            <p:nvPr/>
          </p:nvSpPr>
          <p:spPr>
            <a:xfrm>
              <a:off x="1541169" y="3405595"/>
              <a:ext cx="15652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00AFB9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52%</a:t>
              </a:r>
              <a:endParaRPr lang="ko-KR" altLang="en-US" sz="4800" spc="-300" dirty="0">
                <a:solidFill>
                  <a:srgbClr val="00AFB9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29155D-494D-422C-B959-AB4FEA03C1AB}"/>
                </a:ext>
              </a:extLst>
            </p:cNvPr>
            <p:cNvSpPr txBox="1"/>
            <p:nvPr/>
          </p:nvSpPr>
          <p:spPr>
            <a:xfrm>
              <a:off x="8294694" y="4938827"/>
              <a:ext cx="3859832" cy="6387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1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네이버는 </a:t>
              </a:r>
              <a:r>
                <a:rPr lang="en-US" altLang="ko-KR" sz="11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1999</a:t>
              </a:r>
              <a:r>
                <a:rPr lang="ko-KR" altLang="en-US" sz="11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1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</a:t>
              </a:r>
              <a:r>
                <a:rPr lang="ko-KR" altLang="en-US" sz="11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이해진 글로벌투자</a:t>
              </a:r>
              <a:endParaRPr lang="en-US" altLang="ko-KR" sz="11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11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책임자를 비롯한 창립 멤버들이 </a:t>
              </a:r>
              <a:r>
                <a:rPr lang="en-US" altLang="ko-KR" sz="11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5</a:t>
              </a:r>
              <a:r>
                <a:rPr lang="ko-KR" altLang="en-US" sz="11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년여간 </a:t>
              </a:r>
              <a:endParaRPr lang="en-US" altLang="ko-KR" sz="11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11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준비한 끝에 정식 서비스를 시작했다</a:t>
              </a:r>
              <a:r>
                <a:rPr lang="en-US" altLang="ko-KR" sz="11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endParaRPr lang="ko-KR" altLang="en-US" sz="11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11E7A98-3A46-4F3B-B095-60D3EB00448D}"/>
                </a:ext>
              </a:extLst>
            </p:cNvPr>
            <p:cNvSpPr txBox="1"/>
            <p:nvPr/>
          </p:nvSpPr>
          <p:spPr>
            <a:xfrm>
              <a:off x="8187558" y="4555612"/>
              <a:ext cx="12051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>
                  <a:solidFill>
                    <a:srgbClr val="F07167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1</a:t>
              </a:r>
              <a:r>
                <a:rPr lang="en-US" altLang="ko-KR" sz="2800" spc="-150" dirty="0">
                  <a:solidFill>
                    <a:srgbClr val="F07167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2%</a:t>
              </a:r>
              <a:endParaRPr lang="ko-KR" altLang="en-US" sz="2800" spc="-150" dirty="0">
                <a:solidFill>
                  <a:srgbClr val="F07167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E94C3E-43C2-47CA-99AF-78F6C304EB99}"/>
                </a:ext>
              </a:extLst>
            </p:cNvPr>
            <p:cNvSpPr txBox="1"/>
            <p:nvPr/>
          </p:nvSpPr>
          <p:spPr>
            <a:xfrm>
              <a:off x="1541169" y="4043191"/>
              <a:ext cx="2657923" cy="6883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네이버는 </a:t>
              </a:r>
              <a:r>
                <a:rPr lang="en-US" altLang="ko-KR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1999</a:t>
              </a:r>
              <a:r>
                <a:rPr lang="ko-KR" altLang="en-US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</a:t>
              </a:r>
              <a:r>
                <a:rPr lang="ko-KR" altLang="en-US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이해진 글로벌투자</a:t>
              </a:r>
              <a:endPara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책임자를 비롯한 창립 멤버들이 </a:t>
              </a:r>
              <a:r>
                <a:rPr lang="en-US" altLang="ko-KR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5</a:t>
              </a:r>
              <a:r>
                <a:rPr lang="ko-KR" altLang="en-US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년여간 </a:t>
              </a:r>
              <a:endPara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준비한 끝에 정식 서비스를 시작했다</a:t>
              </a:r>
              <a:r>
                <a:rPr lang="en-US" altLang="ko-KR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9245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ED9B7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232283" y="312548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DF5FFC-D945-42D8-81EB-4D2785C264E4}"/>
              </a:ext>
            </a:extLst>
          </p:cNvPr>
          <p:cNvGrpSpPr/>
          <p:nvPr/>
        </p:nvGrpSpPr>
        <p:grpSpPr>
          <a:xfrm>
            <a:off x="1469367" y="1580858"/>
            <a:ext cx="9253267" cy="3279899"/>
            <a:chOff x="1855001" y="1580858"/>
            <a:chExt cx="9253267" cy="327989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F6F3F16-3811-462B-8CD0-04332C70F842}"/>
                </a:ext>
              </a:extLst>
            </p:cNvPr>
            <p:cNvGrpSpPr/>
            <p:nvPr/>
          </p:nvGrpSpPr>
          <p:grpSpPr>
            <a:xfrm>
              <a:off x="1855001" y="1580858"/>
              <a:ext cx="2615399" cy="3279899"/>
              <a:chOff x="1855001" y="1580858"/>
              <a:chExt cx="2615399" cy="3279899"/>
            </a:xfrm>
          </p:grpSpPr>
          <p:sp>
            <p:nvSpPr>
              <p:cNvPr id="4" name="직각 삼각형 3">
                <a:extLst>
                  <a:ext uri="{FF2B5EF4-FFF2-40B4-BE49-F238E27FC236}">
                    <a16:creationId xmlns:a16="http://schemas.microsoft.com/office/drawing/2014/main" id="{DB4C37E6-DA9C-4D12-9E96-E9F6A0504446}"/>
                  </a:ext>
                </a:extLst>
              </p:cNvPr>
              <p:cNvSpPr/>
              <p:nvPr/>
            </p:nvSpPr>
            <p:spPr>
              <a:xfrm rot="5400000">
                <a:off x="1863868" y="1571991"/>
                <a:ext cx="972865" cy="990599"/>
              </a:xfrm>
              <a:prstGeom prst="rtTriangle">
                <a:avLst/>
              </a:prstGeom>
              <a:solidFill>
                <a:srgbClr val="F071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사각형: 잘린 한쪽 모서리 4">
                <a:extLst>
                  <a:ext uri="{FF2B5EF4-FFF2-40B4-BE49-F238E27FC236}">
                    <a16:creationId xmlns:a16="http://schemas.microsoft.com/office/drawing/2014/main" id="{8E4E1F5E-E822-4F86-8314-7E66F57613E2}"/>
                  </a:ext>
                </a:extLst>
              </p:cNvPr>
              <p:cNvSpPr/>
              <p:nvPr/>
            </p:nvSpPr>
            <p:spPr>
              <a:xfrm rot="16200000">
                <a:off x="1556619" y="1946976"/>
                <a:ext cx="3262964" cy="2564598"/>
              </a:xfrm>
              <a:prstGeom prst="snip1Rect">
                <a:avLst>
                  <a:gd name="adj" fmla="val 45109"/>
                </a:avLst>
              </a:prstGeom>
              <a:solidFill>
                <a:schemeClr val="bg1"/>
              </a:solidFill>
              <a:ln w="22225">
                <a:solidFill>
                  <a:srgbClr val="0081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D5AE75-66AC-42C3-9936-C5E2256E9590}"/>
                  </a:ext>
                </a:extLst>
              </p:cNvPr>
              <p:cNvSpPr txBox="1"/>
              <p:nvPr/>
            </p:nvSpPr>
            <p:spPr>
              <a:xfrm>
                <a:off x="1905801" y="1684867"/>
                <a:ext cx="9736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spc="-150" dirty="0">
                    <a:solidFill>
                      <a:schemeClr val="bg1"/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  <a:cs typeface="코트라 고딕체" panose="02020603020101020101" pitchFamily="18" charset="-127"/>
                  </a:rPr>
                  <a:t>1</a:t>
                </a:r>
                <a:endParaRPr lang="ko-KR" altLang="en-US" sz="24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C98B210-FE94-42C0-B51E-48AE6E901128}"/>
                </a:ext>
              </a:extLst>
            </p:cNvPr>
            <p:cNvGrpSpPr/>
            <p:nvPr/>
          </p:nvGrpSpPr>
          <p:grpSpPr>
            <a:xfrm>
              <a:off x="5173935" y="1580858"/>
              <a:ext cx="2615399" cy="3279899"/>
              <a:chOff x="1855001" y="1580858"/>
              <a:chExt cx="2615399" cy="3279899"/>
            </a:xfrm>
          </p:grpSpPr>
          <p:sp>
            <p:nvSpPr>
              <p:cNvPr id="16" name="직각 삼각형 15">
                <a:extLst>
                  <a:ext uri="{FF2B5EF4-FFF2-40B4-BE49-F238E27FC236}">
                    <a16:creationId xmlns:a16="http://schemas.microsoft.com/office/drawing/2014/main" id="{FFD5724B-2511-44C5-8FD0-EE1D8D7F1452}"/>
                  </a:ext>
                </a:extLst>
              </p:cNvPr>
              <p:cNvSpPr/>
              <p:nvPr/>
            </p:nvSpPr>
            <p:spPr>
              <a:xfrm rot="5400000">
                <a:off x="1863868" y="1571991"/>
                <a:ext cx="972865" cy="990599"/>
              </a:xfrm>
              <a:prstGeom prst="rtTriangle">
                <a:avLst/>
              </a:prstGeom>
              <a:solidFill>
                <a:srgbClr val="F071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잘린 한쪽 모서리 17">
                <a:extLst>
                  <a:ext uri="{FF2B5EF4-FFF2-40B4-BE49-F238E27FC236}">
                    <a16:creationId xmlns:a16="http://schemas.microsoft.com/office/drawing/2014/main" id="{B80CC6C9-B286-4AD3-8550-731C33CA6EAF}"/>
                  </a:ext>
                </a:extLst>
              </p:cNvPr>
              <p:cNvSpPr/>
              <p:nvPr/>
            </p:nvSpPr>
            <p:spPr>
              <a:xfrm rot="16200000">
                <a:off x="1556619" y="1946976"/>
                <a:ext cx="3262964" cy="2564598"/>
              </a:xfrm>
              <a:prstGeom prst="snip1Rect">
                <a:avLst>
                  <a:gd name="adj" fmla="val 45109"/>
                </a:avLst>
              </a:prstGeom>
              <a:solidFill>
                <a:schemeClr val="bg1"/>
              </a:solidFill>
              <a:ln w="22225">
                <a:solidFill>
                  <a:srgbClr val="0081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483309-0A88-4D8D-8E61-0907D2F2B0FF}"/>
                  </a:ext>
                </a:extLst>
              </p:cNvPr>
              <p:cNvSpPr txBox="1"/>
              <p:nvPr/>
            </p:nvSpPr>
            <p:spPr>
              <a:xfrm>
                <a:off x="1905801" y="1684867"/>
                <a:ext cx="9736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spc="-150" dirty="0">
                    <a:solidFill>
                      <a:schemeClr val="bg1"/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  <a:cs typeface="코트라 고딕체" panose="02020603020101020101" pitchFamily="18" charset="-127"/>
                  </a:rPr>
                  <a:t>2</a:t>
                </a:r>
                <a:endParaRPr lang="ko-KR" altLang="en-US" sz="24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AE43CE6-D0AD-4CA9-BF1C-7884EBD28993}"/>
                </a:ext>
              </a:extLst>
            </p:cNvPr>
            <p:cNvGrpSpPr/>
            <p:nvPr/>
          </p:nvGrpSpPr>
          <p:grpSpPr>
            <a:xfrm>
              <a:off x="8492869" y="1580858"/>
              <a:ext cx="2615399" cy="3279899"/>
              <a:chOff x="1855001" y="1580858"/>
              <a:chExt cx="2615399" cy="3279899"/>
            </a:xfrm>
          </p:grpSpPr>
          <p:sp>
            <p:nvSpPr>
              <p:cNvPr id="22" name="직각 삼각형 21">
                <a:extLst>
                  <a:ext uri="{FF2B5EF4-FFF2-40B4-BE49-F238E27FC236}">
                    <a16:creationId xmlns:a16="http://schemas.microsoft.com/office/drawing/2014/main" id="{2C44FC5A-BCE6-48B8-A3FC-3C076F585104}"/>
                  </a:ext>
                </a:extLst>
              </p:cNvPr>
              <p:cNvSpPr/>
              <p:nvPr/>
            </p:nvSpPr>
            <p:spPr>
              <a:xfrm rot="5400000">
                <a:off x="1863868" y="1571991"/>
                <a:ext cx="972865" cy="990599"/>
              </a:xfrm>
              <a:prstGeom prst="rtTriangle">
                <a:avLst/>
              </a:prstGeom>
              <a:solidFill>
                <a:srgbClr val="F071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잘린 한쪽 모서리 22">
                <a:extLst>
                  <a:ext uri="{FF2B5EF4-FFF2-40B4-BE49-F238E27FC236}">
                    <a16:creationId xmlns:a16="http://schemas.microsoft.com/office/drawing/2014/main" id="{27D0D442-D6F3-40E4-BE0F-E225BBD8B093}"/>
                  </a:ext>
                </a:extLst>
              </p:cNvPr>
              <p:cNvSpPr/>
              <p:nvPr/>
            </p:nvSpPr>
            <p:spPr>
              <a:xfrm rot="16200000">
                <a:off x="1556619" y="1946976"/>
                <a:ext cx="3262964" cy="2564598"/>
              </a:xfrm>
              <a:prstGeom prst="snip1Rect">
                <a:avLst>
                  <a:gd name="adj" fmla="val 45109"/>
                </a:avLst>
              </a:prstGeom>
              <a:solidFill>
                <a:schemeClr val="bg1"/>
              </a:solidFill>
              <a:ln w="22225">
                <a:solidFill>
                  <a:srgbClr val="0081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EA5C0E-EC38-4269-825A-253FE230D886}"/>
                  </a:ext>
                </a:extLst>
              </p:cNvPr>
              <p:cNvSpPr txBox="1"/>
              <p:nvPr/>
            </p:nvSpPr>
            <p:spPr>
              <a:xfrm>
                <a:off x="1905801" y="1684867"/>
                <a:ext cx="9736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spc="-150" dirty="0">
                    <a:solidFill>
                      <a:schemeClr val="bg1"/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  <a:cs typeface="코트라 고딕체" panose="02020603020101020101" pitchFamily="18" charset="-127"/>
                  </a:rPr>
                  <a:t>3</a:t>
                </a:r>
                <a:endParaRPr lang="ko-KR" altLang="en-US" sz="24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138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FF1AA5F-7605-4E01-85ED-525E56CDA876}"/>
              </a:ext>
            </a:extLst>
          </p:cNvPr>
          <p:cNvSpPr txBox="1"/>
          <p:nvPr/>
        </p:nvSpPr>
        <p:spPr>
          <a:xfrm>
            <a:off x="1346616" y="3008118"/>
            <a:ext cx="726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rgbClr val="00AFB9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Thank You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2B34681-609C-4395-A88E-5A2B05F632FA}"/>
              </a:ext>
            </a:extLst>
          </p:cNvPr>
          <p:cNvCxnSpPr>
            <a:cxnSpLocks/>
          </p:cNvCxnSpPr>
          <p:nvPr/>
        </p:nvCxnSpPr>
        <p:spPr>
          <a:xfrm>
            <a:off x="3243714" y="3269728"/>
            <a:ext cx="8948286" cy="261"/>
          </a:xfrm>
          <a:prstGeom prst="line">
            <a:avLst/>
          </a:prstGeom>
          <a:ln w="9525">
            <a:solidFill>
              <a:srgbClr val="00AF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C344373-6AA4-461E-8848-11F7B1B2AFF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-67377" y="3269728"/>
            <a:ext cx="1413993" cy="0"/>
          </a:xfrm>
          <a:prstGeom prst="line">
            <a:avLst/>
          </a:prstGeom>
          <a:ln w="9525">
            <a:solidFill>
              <a:srgbClr val="00AF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73BC0167-C19F-B59D-D873-49EB9E710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868" y="91489"/>
            <a:ext cx="487539" cy="48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40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4F905D7-98AB-C4BF-6B26-B31CED4BE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868" y="91489"/>
            <a:ext cx="487539" cy="48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3E8E6B-167C-42CA-A999-FEA8F2E30DA6}"/>
              </a:ext>
            </a:extLst>
          </p:cNvPr>
          <p:cNvSpPr txBox="1"/>
          <p:nvPr/>
        </p:nvSpPr>
        <p:spPr>
          <a:xfrm>
            <a:off x="1394742" y="2577492"/>
            <a:ext cx="72689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깔끔한 디자인을 </a:t>
            </a:r>
            <a:endParaRPr lang="en-US" altLang="ko-KR" sz="28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  <a:p>
            <a:r>
              <a:rPr lang="ko-KR" altLang="en-US" sz="2800" spc="-150" dirty="0">
                <a:solidFill>
                  <a:srgbClr val="0081A7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좋아하는</a:t>
            </a:r>
            <a:endParaRPr lang="en-US" altLang="ko-KR" sz="2800" spc="-150" dirty="0">
              <a:solidFill>
                <a:srgbClr val="0081A7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  <a:p>
            <a:r>
              <a:rPr lang="ko-KR" altLang="en-US" sz="28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사람들을 위한 템플릿</a:t>
            </a:r>
            <a:endParaRPr lang="en-US" altLang="ko-KR" sz="28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F0919-AA85-4900-A00D-C69B442AD62F}"/>
              </a:ext>
            </a:extLst>
          </p:cNvPr>
          <p:cNvSpPr txBox="1"/>
          <p:nvPr/>
        </p:nvSpPr>
        <p:spPr>
          <a:xfrm>
            <a:off x="1406854" y="2408192"/>
            <a:ext cx="2948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심플하게 가지만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강조할 포인트는 다 챙길 꺼야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AB716-4B23-446A-B27C-F24286BF861D}"/>
              </a:ext>
            </a:extLst>
          </p:cNvPr>
          <p:cNvSpPr txBox="1"/>
          <p:nvPr/>
        </p:nvSpPr>
        <p:spPr>
          <a:xfrm>
            <a:off x="5360765" y="6381750"/>
            <a:ext cx="1748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Name</a:t>
            </a:r>
            <a:endParaRPr lang="ko-KR" altLang="en-US" sz="1400" spc="-15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C1FD5D9-0E24-4680-812C-3E57EB16C56F}"/>
              </a:ext>
            </a:extLst>
          </p:cNvPr>
          <p:cNvCxnSpPr>
            <a:cxnSpLocks/>
          </p:cNvCxnSpPr>
          <p:nvPr/>
        </p:nvCxnSpPr>
        <p:spPr>
          <a:xfrm>
            <a:off x="5702568" y="6381750"/>
            <a:ext cx="10646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E23544E-6BA9-42ED-8146-B4699CFA84AD}"/>
              </a:ext>
            </a:extLst>
          </p:cNvPr>
          <p:cNvCxnSpPr>
            <a:cxnSpLocks/>
          </p:cNvCxnSpPr>
          <p:nvPr/>
        </p:nvCxnSpPr>
        <p:spPr>
          <a:xfrm>
            <a:off x="2876424" y="3269989"/>
            <a:ext cx="9315576" cy="0"/>
          </a:xfrm>
          <a:prstGeom prst="line">
            <a:avLst/>
          </a:prstGeom>
          <a:ln w="9525">
            <a:solidFill>
              <a:srgbClr val="0081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9082B28-6966-405E-98C2-B86531ACAFD2}"/>
              </a:ext>
            </a:extLst>
          </p:cNvPr>
          <p:cNvCxnSpPr>
            <a:cxnSpLocks/>
          </p:cNvCxnSpPr>
          <p:nvPr/>
        </p:nvCxnSpPr>
        <p:spPr>
          <a:xfrm>
            <a:off x="165100" y="3269728"/>
            <a:ext cx="1274092" cy="1"/>
          </a:xfrm>
          <a:prstGeom prst="line">
            <a:avLst/>
          </a:prstGeom>
          <a:ln w="9525">
            <a:solidFill>
              <a:srgbClr val="0081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9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F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3E8E6B-167C-42CA-A999-FEA8F2E30DA6}"/>
              </a:ext>
            </a:extLst>
          </p:cNvPr>
          <p:cNvSpPr txBox="1"/>
          <p:nvPr/>
        </p:nvSpPr>
        <p:spPr>
          <a:xfrm>
            <a:off x="532895" y="497140"/>
            <a:ext cx="747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AB716-4B23-446A-B27C-F24286BF861D}"/>
              </a:ext>
            </a:extLst>
          </p:cNvPr>
          <p:cNvSpPr txBox="1"/>
          <p:nvPr/>
        </p:nvSpPr>
        <p:spPr>
          <a:xfrm>
            <a:off x="2295473" y="2659559"/>
            <a:ext cx="174828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</a:t>
            </a:r>
          </a:p>
          <a:p>
            <a:pPr algn="ctr"/>
            <a:r>
              <a:rPr lang="ko-KR" altLang="en-US" sz="2400" spc="-150" dirty="0">
                <a:solidFill>
                  <a:srgbClr val="FED9B7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lang="en-US" altLang="ko-KR" sz="2400" spc="-150" dirty="0">
              <a:solidFill>
                <a:srgbClr val="FED9B7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483277-8EB9-46F2-9F30-FFC89C40B5E0}"/>
              </a:ext>
            </a:extLst>
          </p:cNvPr>
          <p:cNvSpPr txBox="1"/>
          <p:nvPr/>
        </p:nvSpPr>
        <p:spPr>
          <a:xfrm>
            <a:off x="4246395" y="2659559"/>
            <a:ext cx="174828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</a:t>
            </a:r>
          </a:p>
          <a:p>
            <a:pPr algn="ctr"/>
            <a:r>
              <a:rPr lang="ko-KR" altLang="en-US" sz="2400" spc="-150" dirty="0">
                <a:solidFill>
                  <a:srgbClr val="FED9B7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lang="en-US" altLang="ko-KR" sz="2400" spc="-150" dirty="0">
              <a:solidFill>
                <a:srgbClr val="FED9B7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3B0178-7365-45FE-B10D-9BC1E7230D87}"/>
              </a:ext>
            </a:extLst>
          </p:cNvPr>
          <p:cNvSpPr txBox="1"/>
          <p:nvPr/>
        </p:nvSpPr>
        <p:spPr>
          <a:xfrm>
            <a:off x="6197317" y="2659559"/>
            <a:ext cx="174828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03</a:t>
            </a:r>
          </a:p>
          <a:p>
            <a:pPr algn="ctr"/>
            <a:r>
              <a:rPr lang="ko-KR" altLang="en-US" sz="2400" spc="-150" dirty="0">
                <a:solidFill>
                  <a:srgbClr val="FED9B7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lang="en-US" altLang="ko-KR" sz="2400" spc="-150" dirty="0">
              <a:solidFill>
                <a:srgbClr val="FED9B7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AB671B-04F4-4944-ADC2-AEBED7BBA067}"/>
              </a:ext>
            </a:extLst>
          </p:cNvPr>
          <p:cNvSpPr txBox="1"/>
          <p:nvPr/>
        </p:nvSpPr>
        <p:spPr>
          <a:xfrm>
            <a:off x="8148239" y="2659559"/>
            <a:ext cx="174828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04</a:t>
            </a:r>
          </a:p>
          <a:p>
            <a:pPr algn="ctr"/>
            <a:r>
              <a:rPr lang="ko-KR" altLang="en-US" sz="2400" spc="-150" dirty="0">
                <a:solidFill>
                  <a:srgbClr val="FED9B7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lang="en-US" altLang="ko-KR" sz="2400" spc="-150" dirty="0">
              <a:solidFill>
                <a:srgbClr val="FED9B7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55B08B3-B55E-4E8B-B1E8-8F4BF4741CE5}"/>
              </a:ext>
            </a:extLst>
          </p:cNvPr>
          <p:cNvCxnSpPr>
            <a:cxnSpLocks/>
          </p:cNvCxnSpPr>
          <p:nvPr/>
        </p:nvCxnSpPr>
        <p:spPr>
          <a:xfrm>
            <a:off x="140289" y="289788"/>
            <a:ext cx="11952802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E2B6171-D85F-4A63-B14E-8D0168063CC1}"/>
              </a:ext>
            </a:extLst>
          </p:cNvPr>
          <p:cNvCxnSpPr>
            <a:cxnSpLocks/>
          </p:cNvCxnSpPr>
          <p:nvPr/>
        </p:nvCxnSpPr>
        <p:spPr>
          <a:xfrm>
            <a:off x="110011" y="6553885"/>
            <a:ext cx="1198308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361CD7A-D3A0-479A-A338-D320542FB5C8}"/>
              </a:ext>
            </a:extLst>
          </p:cNvPr>
          <p:cNvCxnSpPr>
            <a:cxnSpLocks/>
          </p:cNvCxnSpPr>
          <p:nvPr/>
        </p:nvCxnSpPr>
        <p:spPr>
          <a:xfrm>
            <a:off x="230114" y="148715"/>
            <a:ext cx="0" cy="656056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5452640-5BD4-476E-9E7B-14BE7364E6E2}"/>
              </a:ext>
            </a:extLst>
          </p:cNvPr>
          <p:cNvCxnSpPr>
            <a:cxnSpLocks/>
          </p:cNvCxnSpPr>
          <p:nvPr/>
        </p:nvCxnSpPr>
        <p:spPr>
          <a:xfrm>
            <a:off x="11948765" y="148715"/>
            <a:ext cx="0" cy="656056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532895" y="588335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ED9B7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4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F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3E8E6B-167C-42CA-A999-FEA8F2E30DA6}"/>
              </a:ext>
            </a:extLst>
          </p:cNvPr>
          <p:cNvSpPr txBox="1"/>
          <p:nvPr/>
        </p:nvSpPr>
        <p:spPr>
          <a:xfrm>
            <a:off x="532895" y="497140"/>
            <a:ext cx="747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목차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55B08B3-B55E-4E8B-B1E8-8F4BF4741CE5}"/>
              </a:ext>
            </a:extLst>
          </p:cNvPr>
          <p:cNvCxnSpPr>
            <a:cxnSpLocks/>
          </p:cNvCxnSpPr>
          <p:nvPr/>
        </p:nvCxnSpPr>
        <p:spPr>
          <a:xfrm>
            <a:off x="140289" y="289788"/>
            <a:ext cx="11952802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E2B6171-D85F-4A63-B14E-8D0168063CC1}"/>
              </a:ext>
            </a:extLst>
          </p:cNvPr>
          <p:cNvCxnSpPr>
            <a:cxnSpLocks/>
          </p:cNvCxnSpPr>
          <p:nvPr/>
        </p:nvCxnSpPr>
        <p:spPr>
          <a:xfrm>
            <a:off x="110011" y="6553885"/>
            <a:ext cx="1198308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361CD7A-D3A0-479A-A338-D320542FB5C8}"/>
              </a:ext>
            </a:extLst>
          </p:cNvPr>
          <p:cNvCxnSpPr>
            <a:cxnSpLocks/>
          </p:cNvCxnSpPr>
          <p:nvPr/>
        </p:nvCxnSpPr>
        <p:spPr>
          <a:xfrm>
            <a:off x="230114" y="148715"/>
            <a:ext cx="0" cy="656056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5452640-5BD4-476E-9E7B-14BE7364E6E2}"/>
              </a:ext>
            </a:extLst>
          </p:cNvPr>
          <p:cNvCxnSpPr>
            <a:cxnSpLocks/>
          </p:cNvCxnSpPr>
          <p:nvPr/>
        </p:nvCxnSpPr>
        <p:spPr>
          <a:xfrm>
            <a:off x="11948765" y="148715"/>
            <a:ext cx="0" cy="656056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532895" y="588335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ED9B7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22E33D-F438-4C12-9A3C-5E1F4FE7CE13}"/>
              </a:ext>
            </a:extLst>
          </p:cNvPr>
          <p:cNvSpPr txBox="1"/>
          <p:nvPr/>
        </p:nvSpPr>
        <p:spPr>
          <a:xfrm>
            <a:off x="3068690" y="304845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“</a:t>
            </a:r>
            <a:r>
              <a:rPr lang="ko-KR" altLang="en-US" sz="4000" spc="-15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강조 할 말을 적어주세요</a:t>
            </a:r>
            <a:r>
              <a:rPr lang="en-US" altLang="ko-KR" sz="4000" spc="-15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”</a:t>
            </a:r>
            <a:endParaRPr lang="ko-KR" altLang="en-US" sz="4000" spc="-15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27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ED9B7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232283" y="312473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2209748" y="1776949"/>
            <a:ext cx="7772505" cy="5103325"/>
            <a:chOff x="2862787" y="1918320"/>
            <a:chExt cx="7772505" cy="510332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1280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네이버</a:t>
              </a:r>
              <a:r>
                <a:rPr lang="en-US" altLang="ko-KR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?</a:t>
              </a:r>
              <a:endParaRPr lang="ko-KR" altLang="en-US" sz="2800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44767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네이버는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1999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이해진 글로벌투자책임자를 비롯한 창립 멤버들이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5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년여간 준비한 끝에 정식 서비스를 시작했다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당시 회사명은 네이버컴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주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‘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네이버’라는 어원은 ‘항해하다’라는 영어표현 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navigate’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에 ‘사람’을 뜻하는</a:t>
              </a: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l">
                <a:lnSpc>
                  <a:spcPct val="150000"/>
                </a:lnSpc>
                <a:tabLst>
                  <a:tab pos="1527175" algn="l"/>
                </a:tabLst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-er’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을 붙여 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NAVER’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가 만들어졌다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07167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‘</a:t>
              </a:r>
              <a:r>
                <a:rPr lang="ko-KR" altLang="en-US" sz="1400" spc="-150" dirty="0">
                  <a:solidFill>
                    <a:schemeClr val="bg1"/>
                  </a:solidFill>
                  <a:highlight>
                    <a:srgbClr val="F07167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인터넷을 항해하는 사람들’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이라는 의미다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  <a:p>
              <a:pPr algn="l">
                <a:lnSpc>
                  <a:spcPct val="150000"/>
                </a:lnSpc>
              </a:pPr>
              <a:endParaRPr lang="en-US" altLang="ko-KR" sz="6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2000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7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온라인 게임업체 한게임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설립자 김범수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과 검색전문회사 서치솔루션 등을 인수합병하고 회사 이름을</a:t>
              </a: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엔에이치엔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(NHN: Next Human Network)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으로 변경했다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이후 네이버는 인터넷과 게임사업 각각의 영역에 집중하고 </a:t>
              </a: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사업 속도를 높이기 위해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2013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8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네이버와 한게임의 사업을 분할했다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13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만에 다시 이름을 찾은 네이버는</a:t>
              </a: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글로벌 사업에 더욱 주력하고 있다</a:t>
              </a:r>
            </a:p>
            <a:p>
              <a:pPr>
                <a:lnSpc>
                  <a:spcPct val="150000"/>
                </a:lnSpc>
              </a:pPr>
              <a:br>
                <a:rPr lang="ko-KR" altLang="en-US" sz="1600" dirty="0"/>
              </a:br>
              <a:endParaRPr lang="ko-KR" altLang="en-US" sz="1600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00AF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46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ED9B7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232283" y="312473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2209747" y="1153670"/>
            <a:ext cx="7772505" cy="5103325"/>
            <a:chOff x="2862787" y="1918320"/>
            <a:chExt cx="7772505" cy="510332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6108959" y="1918320"/>
              <a:ext cx="1280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네이버</a:t>
              </a:r>
              <a:r>
                <a:rPr lang="en-US" altLang="ko-KR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?</a:t>
              </a:r>
              <a:endParaRPr lang="ko-KR" altLang="en-US" sz="2800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44767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네이버는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1999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이해진 글로벌투자책임자를 비롯한 창립 멤버들이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5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년여간 준비한 끝에 정식 서비스를 시작했다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당시 회사명은 네이버컴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주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‘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네이버’라는 어원은 ‘항해하다’라는 영어표현 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navigate’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에 ‘사람’을 뜻하는</a:t>
              </a: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l">
                <a:lnSpc>
                  <a:spcPct val="150000"/>
                </a:lnSpc>
                <a:tabLst>
                  <a:tab pos="1527175" algn="l"/>
                </a:tabLst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-er’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을 붙여 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NAVER’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가 만들어졌다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07167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‘</a:t>
              </a:r>
              <a:r>
                <a:rPr lang="ko-KR" altLang="en-US" sz="1400" spc="-150" dirty="0">
                  <a:solidFill>
                    <a:schemeClr val="bg1"/>
                  </a:solidFill>
                  <a:highlight>
                    <a:srgbClr val="F07167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인터넷을 항해하는 사람들’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이라는 의미다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  <a:p>
              <a:pPr algn="l">
                <a:lnSpc>
                  <a:spcPct val="150000"/>
                </a:lnSpc>
              </a:pPr>
              <a:endParaRPr lang="en-US" altLang="ko-KR" sz="6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2000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7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온라인 게임업체 한게임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설립자 김범수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과 검색전문회사 서치솔루션 등을 인수합병하고 회사 이름을</a:t>
              </a: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엔에이치엔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(NHN: Next Human Network)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으로 변경했다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이후 네이버는 인터넷과 게임사업 각각의 영역에 집중하고 </a:t>
              </a: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사업 속도를 높이기 위해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2013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8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네이버와 한게임의 사업을 분할했다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13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만에 다시 이름을 찾은 네이버는</a:t>
              </a: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글로벌 사업에 더욱 주력하고 있다</a:t>
              </a:r>
            </a:p>
            <a:p>
              <a:pPr>
                <a:lnSpc>
                  <a:spcPct val="150000"/>
                </a:lnSpc>
              </a:pPr>
              <a:br>
                <a:rPr lang="ko-KR" altLang="en-US" sz="1600" dirty="0"/>
              </a:br>
              <a:endParaRPr lang="ko-KR" altLang="en-US" sz="1600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8837" y="2384179"/>
              <a:ext cx="4460404" cy="0"/>
            </a:xfrm>
            <a:prstGeom prst="line">
              <a:avLst/>
            </a:prstGeom>
            <a:ln w="9525">
              <a:solidFill>
                <a:srgbClr val="00AF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0027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ED9B7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232283" y="312473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3290A2D-8494-4655-8EC6-DD57EF4600C9}"/>
              </a:ext>
            </a:extLst>
          </p:cNvPr>
          <p:cNvGrpSpPr/>
          <p:nvPr/>
        </p:nvGrpSpPr>
        <p:grpSpPr>
          <a:xfrm>
            <a:off x="5193182" y="1602849"/>
            <a:ext cx="1805636" cy="3652301"/>
            <a:chOff x="5032246" y="1833086"/>
            <a:chExt cx="1805636" cy="3652301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166D8F34-100E-4759-8B1E-1517EC3BE095}"/>
                </a:ext>
              </a:extLst>
            </p:cNvPr>
            <p:cNvCxnSpPr>
              <a:cxnSpLocks/>
            </p:cNvCxnSpPr>
            <p:nvPr/>
          </p:nvCxnSpPr>
          <p:spPr>
            <a:xfrm>
              <a:off x="5881419" y="2194560"/>
              <a:ext cx="0" cy="287487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40090E0-9A60-4C98-8755-6BEC4A8DF5CB}"/>
                </a:ext>
              </a:extLst>
            </p:cNvPr>
            <p:cNvSpPr/>
            <p:nvPr/>
          </p:nvSpPr>
          <p:spPr>
            <a:xfrm>
              <a:off x="5089550" y="2702406"/>
              <a:ext cx="1583740" cy="1583740"/>
            </a:xfrm>
            <a:prstGeom prst="ellipse">
              <a:avLst/>
            </a:prstGeom>
            <a:solidFill>
              <a:srgbClr val="FED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F403B4-172E-4A9D-86AB-BCC1912129E3}"/>
                </a:ext>
              </a:extLst>
            </p:cNvPr>
            <p:cNvSpPr txBox="1"/>
            <p:nvPr/>
          </p:nvSpPr>
          <p:spPr>
            <a:xfrm>
              <a:off x="5089550" y="1833086"/>
              <a:ext cx="17483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내용을 적어주세요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1BEB32-29F8-4A29-A634-B3ACEA1434B7}"/>
                </a:ext>
              </a:extLst>
            </p:cNvPr>
            <p:cNvSpPr txBox="1"/>
            <p:nvPr/>
          </p:nvSpPr>
          <p:spPr>
            <a:xfrm>
              <a:off x="5089550" y="5146833"/>
              <a:ext cx="17483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내용을 적어주세요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45B79B-F5F7-4834-AC4A-45D154B4D19A}"/>
                </a:ext>
              </a:extLst>
            </p:cNvPr>
            <p:cNvSpPr txBox="1"/>
            <p:nvPr/>
          </p:nvSpPr>
          <p:spPr>
            <a:xfrm>
              <a:off x="5032246" y="3296109"/>
              <a:ext cx="16983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키워드</a:t>
              </a:r>
              <a:endParaRPr kumimoji="0" lang="en-US" altLang="ko-KR" sz="20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55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ED9B7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232283" y="312473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956CF42-EBEA-460E-B1DE-0F690EA15AB0}"/>
              </a:ext>
            </a:extLst>
          </p:cNvPr>
          <p:cNvSpPr/>
          <p:nvPr/>
        </p:nvSpPr>
        <p:spPr>
          <a:xfrm>
            <a:off x="2159000" y="1782779"/>
            <a:ext cx="1574800" cy="1574800"/>
          </a:xfrm>
          <a:prstGeom prst="ellipse">
            <a:avLst/>
          </a:prstGeom>
          <a:solidFill>
            <a:srgbClr val="FED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42133A2-79B6-4F8C-8168-0AF5139F1C6A}"/>
              </a:ext>
            </a:extLst>
          </p:cNvPr>
          <p:cNvSpPr/>
          <p:nvPr/>
        </p:nvSpPr>
        <p:spPr>
          <a:xfrm>
            <a:off x="3733800" y="1782779"/>
            <a:ext cx="1574800" cy="1574800"/>
          </a:xfrm>
          <a:prstGeom prst="ellipse">
            <a:avLst/>
          </a:prstGeom>
          <a:solidFill>
            <a:srgbClr val="FED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0AA3816-ECA2-475B-8D4A-D9B85E953102}"/>
              </a:ext>
            </a:extLst>
          </p:cNvPr>
          <p:cNvSpPr/>
          <p:nvPr/>
        </p:nvSpPr>
        <p:spPr>
          <a:xfrm>
            <a:off x="5308600" y="1782779"/>
            <a:ext cx="1574800" cy="1574800"/>
          </a:xfrm>
          <a:prstGeom prst="ellipse">
            <a:avLst/>
          </a:prstGeom>
          <a:solidFill>
            <a:srgbClr val="FED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A68801-44B3-46C2-902A-1E9EF5E44D9F}"/>
              </a:ext>
            </a:extLst>
          </p:cNvPr>
          <p:cNvSpPr/>
          <p:nvPr/>
        </p:nvSpPr>
        <p:spPr>
          <a:xfrm>
            <a:off x="6883400" y="1782779"/>
            <a:ext cx="1574800" cy="1574800"/>
          </a:xfrm>
          <a:prstGeom prst="ellipse">
            <a:avLst/>
          </a:prstGeom>
          <a:solidFill>
            <a:srgbClr val="FED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839B553-D9CB-4B1C-9BBD-5D0905984BCA}"/>
              </a:ext>
            </a:extLst>
          </p:cNvPr>
          <p:cNvSpPr/>
          <p:nvPr/>
        </p:nvSpPr>
        <p:spPr>
          <a:xfrm>
            <a:off x="8458200" y="1782779"/>
            <a:ext cx="1574800" cy="1574800"/>
          </a:xfrm>
          <a:prstGeom prst="ellipse">
            <a:avLst/>
          </a:prstGeom>
          <a:solidFill>
            <a:srgbClr val="FED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0D904AD-1BCC-4B3A-9342-7DF147680F57}"/>
              </a:ext>
            </a:extLst>
          </p:cNvPr>
          <p:cNvGrpSpPr/>
          <p:nvPr/>
        </p:nvGrpSpPr>
        <p:grpSpPr>
          <a:xfrm>
            <a:off x="2477311" y="2180081"/>
            <a:ext cx="1244601" cy="830997"/>
            <a:chOff x="2374900" y="2180081"/>
            <a:chExt cx="1244601" cy="8309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E686F-1353-49FE-BAEF-0A8A954D7A0B}"/>
                </a:ext>
              </a:extLst>
            </p:cNvPr>
            <p:cNvSpPr txBox="1"/>
            <p:nvPr/>
          </p:nvSpPr>
          <p:spPr>
            <a:xfrm>
              <a:off x="2374900" y="2180081"/>
              <a:ext cx="7112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N</a:t>
              </a:r>
              <a:endParaRPr lang="ko-KR" altLang="en-US" sz="4800" spc="-15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A68850-A0EC-4A91-B204-EBAB20E16755}"/>
                </a:ext>
              </a:extLst>
            </p:cNvPr>
            <p:cNvSpPr txBox="1"/>
            <p:nvPr/>
          </p:nvSpPr>
          <p:spPr>
            <a:xfrm>
              <a:off x="2794000" y="2536311"/>
              <a:ext cx="8255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ever</a:t>
              </a:r>
              <a:endParaRPr lang="ko-KR" altLang="en-US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46BD801-ECC5-4077-ACD3-4D38D20C1768}"/>
              </a:ext>
            </a:extLst>
          </p:cNvPr>
          <p:cNvGrpSpPr/>
          <p:nvPr/>
        </p:nvGrpSpPr>
        <p:grpSpPr>
          <a:xfrm>
            <a:off x="4071720" y="2187396"/>
            <a:ext cx="1304926" cy="830997"/>
            <a:chOff x="4013200" y="2180081"/>
            <a:chExt cx="1304926" cy="8309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27D4E1-015C-4B3E-B290-8CEFEC42E93C}"/>
                </a:ext>
              </a:extLst>
            </p:cNvPr>
            <p:cNvSpPr txBox="1"/>
            <p:nvPr/>
          </p:nvSpPr>
          <p:spPr>
            <a:xfrm>
              <a:off x="4013200" y="2180081"/>
              <a:ext cx="7112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A</a:t>
              </a:r>
              <a:endParaRPr lang="ko-KR" altLang="en-US" sz="4800" spc="-15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F5C72F-2399-4027-B2B1-442F67765DBC}"/>
                </a:ext>
              </a:extLst>
            </p:cNvPr>
            <p:cNvSpPr txBox="1"/>
            <p:nvPr/>
          </p:nvSpPr>
          <p:spPr>
            <a:xfrm>
              <a:off x="4456642" y="2536311"/>
              <a:ext cx="8614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pple</a:t>
              </a:r>
              <a:endParaRPr lang="ko-KR" altLang="en-US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4DC4691-D3BA-496D-95A1-8EA814C37FE1}"/>
              </a:ext>
            </a:extLst>
          </p:cNvPr>
          <p:cNvGrpSpPr/>
          <p:nvPr/>
        </p:nvGrpSpPr>
        <p:grpSpPr>
          <a:xfrm>
            <a:off x="5689007" y="2194711"/>
            <a:ext cx="1233490" cy="830997"/>
            <a:chOff x="5601227" y="2180081"/>
            <a:chExt cx="1233490" cy="8309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7B2CBF-8AFF-4CCA-8943-BA02AA8A5D83}"/>
                </a:ext>
              </a:extLst>
            </p:cNvPr>
            <p:cNvSpPr txBox="1"/>
            <p:nvPr/>
          </p:nvSpPr>
          <p:spPr>
            <a:xfrm>
              <a:off x="5601227" y="2180081"/>
              <a:ext cx="7112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V</a:t>
              </a:r>
              <a:endParaRPr lang="ko-KR" altLang="en-US" sz="4800" spc="-15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F0E053-E3AE-4313-B288-4AB88F2BE26F}"/>
                </a:ext>
              </a:extLst>
            </p:cNvPr>
            <p:cNvSpPr txBox="1"/>
            <p:nvPr/>
          </p:nvSpPr>
          <p:spPr>
            <a:xfrm>
              <a:off x="5973233" y="2536311"/>
              <a:ext cx="8614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ery</a:t>
              </a:r>
              <a:endParaRPr lang="ko-KR" altLang="en-US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79E7A82-C7EA-47A1-84FD-999773C61568}"/>
              </a:ext>
            </a:extLst>
          </p:cNvPr>
          <p:cNvGrpSpPr/>
          <p:nvPr/>
        </p:nvGrpSpPr>
        <p:grpSpPr>
          <a:xfrm>
            <a:off x="7119315" y="2202026"/>
            <a:ext cx="1589615" cy="830997"/>
            <a:chOff x="7112000" y="2180081"/>
            <a:chExt cx="1589615" cy="8309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4332E4-3F4C-4674-AD5B-CE7F611565C8}"/>
                </a:ext>
              </a:extLst>
            </p:cNvPr>
            <p:cNvSpPr txBox="1"/>
            <p:nvPr/>
          </p:nvSpPr>
          <p:spPr>
            <a:xfrm>
              <a:off x="7112000" y="2180081"/>
              <a:ext cx="7112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E</a:t>
              </a:r>
              <a:endParaRPr lang="ko-KR" altLang="en-US" sz="4800" spc="-15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54FB02-402A-44F6-B814-F4BBC198E75E}"/>
                </a:ext>
              </a:extLst>
            </p:cNvPr>
            <p:cNvSpPr txBox="1"/>
            <p:nvPr/>
          </p:nvSpPr>
          <p:spPr>
            <a:xfrm>
              <a:off x="7480298" y="2536311"/>
              <a:ext cx="12213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xercise</a:t>
              </a:r>
              <a:endParaRPr lang="ko-KR" altLang="en-US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A4805BB-E602-405F-A6D0-F60A85253AB9}"/>
              </a:ext>
            </a:extLst>
          </p:cNvPr>
          <p:cNvGrpSpPr/>
          <p:nvPr/>
        </p:nvGrpSpPr>
        <p:grpSpPr>
          <a:xfrm>
            <a:off x="8816542" y="2209341"/>
            <a:ext cx="1257297" cy="830997"/>
            <a:chOff x="8699500" y="2180081"/>
            <a:chExt cx="1257297" cy="8309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0BFDF3-C62D-403E-A956-DF2200D3FB5F}"/>
                </a:ext>
              </a:extLst>
            </p:cNvPr>
            <p:cNvSpPr txBox="1"/>
            <p:nvPr/>
          </p:nvSpPr>
          <p:spPr>
            <a:xfrm>
              <a:off x="8699500" y="2180081"/>
              <a:ext cx="7112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R</a:t>
              </a:r>
              <a:endParaRPr lang="ko-KR" altLang="en-US" sz="4800" spc="-15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B60687-9029-4A2F-8C1F-0C1B061FE918}"/>
                </a:ext>
              </a:extLst>
            </p:cNvPr>
            <p:cNvSpPr txBox="1"/>
            <p:nvPr/>
          </p:nvSpPr>
          <p:spPr>
            <a:xfrm>
              <a:off x="9122830" y="2536311"/>
              <a:ext cx="8339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ose</a:t>
              </a:r>
              <a:endParaRPr lang="ko-KR" altLang="en-US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D9D30F7-BD87-4533-963B-F0F5AD460855}"/>
              </a:ext>
            </a:extLst>
          </p:cNvPr>
          <p:cNvGrpSpPr/>
          <p:nvPr/>
        </p:nvGrpSpPr>
        <p:grpSpPr>
          <a:xfrm>
            <a:off x="2294655" y="4029678"/>
            <a:ext cx="7324343" cy="1762795"/>
            <a:chOff x="2269517" y="3751700"/>
            <a:chExt cx="7324343" cy="176279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374CD2-C621-4708-AC1E-BCECEA9926FD}"/>
                </a:ext>
              </a:extLst>
            </p:cNvPr>
            <p:cNvSpPr txBox="1"/>
            <p:nvPr/>
          </p:nvSpPr>
          <p:spPr>
            <a:xfrm>
              <a:off x="2269517" y="3751700"/>
              <a:ext cx="609721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i="1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“Never Apple Very Exercise Rise”</a:t>
              </a:r>
              <a:endParaRPr lang="ko-KR" altLang="en-US" sz="2000" i="1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44EDCE-A791-4A3E-96E4-94892EA2AAD0}"/>
                </a:ext>
              </a:extLst>
            </p:cNvPr>
            <p:cNvSpPr txBox="1"/>
            <p:nvPr/>
          </p:nvSpPr>
          <p:spPr>
            <a:xfrm>
              <a:off x="2269517" y="4165471"/>
              <a:ext cx="7324343" cy="13490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네이버는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1999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이해진 글로벌투자책임자를 비롯한 창립 멤버들이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5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년여간 준비한 끝에 정식 서비스를 시작했다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당시 회사명은 네이버컴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주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‘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네이버’라는 어원은 ‘항해하다’라는 영어표현 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navigate’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에 ‘사람’을 뜻하는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-er’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을 붙여 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NAVER’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가 만들어졌다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‘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인터넷을 항해하는 사람들’ 이라는 의미다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B7D7BD1-35E0-43CF-973A-29326CD73F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8815" y="4138147"/>
              <a:ext cx="4460404" cy="0"/>
            </a:xfrm>
            <a:prstGeom prst="line">
              <a:avLst/>
            </a:prstGeom>
            <a:ln w="9525">
              <a:solidFill>
                <a:srgbClr val="00AF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070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ED9B7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232283" y="312473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ACB4E6F-F710-44DC-9008-96706C7012BB}"/>
              </a:ext>
            </a:extLst>
          </p:cNvPr>
          <p:cNvGrpSpPr/>
          <p:nvPr/>
        </p:nvGrpSpPr>
        <p:grpSpPr>
          <a:xfrm>
            <a:off x="3021309" y="1773292"/>
            <a:ext cx="6027441" cy="3311415"/>
            <a:chOff x="3021309" y="1898259"/>
            <a:chExt cx="6027441" cy="331141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6A0BEE-1F0B-4501-8B9E-E38A5D730642}"/>
                </a:ext>
              </a:extLst>
            </p:cNvPr>
            <p:cNvSpPr txBox="1"/>
            <p:nvPr/>
          </p:nvSpPr>
          <p:spPr>
            <a:xfrm>
              <a:off x="3021309" y="1901993"/>
              <a:ext cx="126684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spc="-15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소제목을 써주세요</a:t>
              </a:r>
              <a:r>
                <a:rPr lang="en-US" altLang="ko-KR" sz="1200" spc="-15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E015040-C0C7-498C-A285-37557A9647ED}"/>
                </a:ext>
              </a:extLst>
            </p:cNvPr>
            <p:cNvSpPr/>
            <p:nvPr/>
          </p:nvSpPr>
          <p:spPr>
            <a:xfrm>
              <a:off x="3143251" y="2142624"/>
              <a:ext cx="2717800" cy="3067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228087D-C69B-4013-8FA1-1B8F81C2772F}"/>
                </a:ext>
              </a:extLst>
            </p:cNvPr>
            <p:cNvSpPr/>
            <p:nvPr/>
          </p:nvSpPr>
          <p:spPr>
            <a:xfrm>
              <a:off x="6330950" y="2142624"/>
              <a:ext cx="2717800" cy="3067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6D84AB-E1E9-4DE6-8C60-E57209721B4D}"/>
                </a:ext>
              </a:extLst>
            </p:cNvPr>
            <p:cNvSpPr txBox="1"/>
            <p:nvPr/>
          </p:nvSpPr>
          <p:spPr>
            <a:xfrm>
              <a:off x="3262868" y="3043929"/>
              <a:ext cx="2500312" cy="17225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효율적인 시간관리를 위해서는 비효율적인 시간 사용의 원인 확인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목표와 우선순위 정하기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현실적인 계획 세우기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효율적인 일상생활 조직하기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당장 실행하기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자투리 시간 줄이기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위임이나 부탁하기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반복적인 잡무의 효율적인 실행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과잉 </a:t>
              </a:r>
              <a:endParaRPr lang="ko-KR" altLang="en-US" sz="16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6686FF-60EB-4800-B318-C8DC4EEB101B}"/>
                </a:ext>
              </a:extLst>
            </p:cNvPr>
            <p:cNvSpPr txBox="1"/>
            <p:nvPr/>
          </p:nvSpPr>
          <p:spPr>
            <a:xfrm>
              <a:off x="3654732" y="2491145"/>
              <a:ext cx="169483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spc="-150" dirty="0">
                  <a:solidFill>
                    <a:schemeClr val="bg2">
                      <a:lumMod val="10000"/>
                    </a:schemeClr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계획 세우기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163D75-C672-4D97-A3ED-38EF24FFAB5F}"/>
                </a:ext>
              </a:extLst>
            </p:cNvPr>
            <p:cNvSpPr txBox="1"/>
            <p:nvPr/>
          </p:nvSpPr>
          <p:spPr>
            <a:xfrm>
              <a:off x="6439694" y="3043929"/>
              <a:ext cx="2500312" cy="17225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효율적인 시간관리를 위해서는 비효율적인 시간 사용의 원인 확인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목표와 우선순위 정하기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현실적인 계획 세우기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효율적인 일상생활 조직하기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당장 실행하기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자투리 시간 줄이기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위임이나 부탁하기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반복적인 잡무의 효율적인 실행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과잉 </a:t>
              </a:r>
              <a:endParaRPr lang="ko-KR" altLang="en-US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77A5F1-E50F-4115-BAE2-015B52381C26}"/>
                </a:ext>
              </a:extLst>
            </p:cNvPr>
            <p:cNvSpPr txBox="1"/>
            <p:nvPr/>
          </p:nvSpPr>
          <p:spPr>
            <a:xfrm>
              <a:off x="6722423" y="2491145"/>
              <a:ext cx="19348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spc="-150" dirty="0">
                  <a:solidFill>
                    <a:schemeClr val="bg2">
                      <a:lumMod val="10000"/>
                    </a:schemeClr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당장 실행하기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42BE5C-EB00-4CED-B8A6-DE82F3B4285A}"/>
                </a:ext>
              </a:extLst>
            </p:cNvPr>
            <p:cNvSpPr txBox="1"/>
            <p:nvPr/>
          </p:nvSpPr>
          <p:spPr>
            <a:xfrm>
              <a:off x="6234409" y="1898259"/>
              <a:ext cx="123954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spc="-15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소제목을 써주세요</a:t>
              </a:r>
              <a:r>
                <a:rPr lang="en-US" altLang="ko-KR" sz="1200" spc="-15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27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1013</Words>
  <Application>Microsoft Macintosh PowerPoint</Application>
  <PresentationFormat>와이드스크린</PresentationFormat>
  <Paragraphs>134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에스코어 드림 4 Regular</vt:lpstr>
      <vt:lpstr>에스코어 드림 8 Heavy</vt:lpstr>
      <vt:lpstr>카페24 심플해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고은솔</dc:creator>
  <cp:lastModifiedBy>김도훈</cp:lastModifiedBy>
  <cp:revision>29</cp:revision>
  <dcterms:created xsi:type="dcterms:W3CDTF">2020-12-04T18:32:48Z</dcterms:created>
  <dcterms:modified xsi:type="dcterms:W3CDTF">2024-06-10T07:32:47Z</dcterms:modified>
</cp:coreProperties>
</file>