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88b5600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988b5600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3a596325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3a596325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3a596325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3a596325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88b5600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988b5600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988b5600a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988b5600a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3a5963254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3a5963254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988b5600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988b5600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988b5600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988b5600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88b5600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988b5600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988b5600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988b5600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88b5600a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988b5600a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3a596325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3a59632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3a596325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3a596325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a596325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3a596325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42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78650" y="472013"/>
            <a:ext cx="341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</a:rPr>
              <a:t>Hypothesis </a:t>
            </a:r>
            <a:r>
              <a:rPr lang="ko" sz="2500">
                <a:solidFill>
                  <a:schemeClr val="dk1"/>
                </a:solidFill>
              </a:rPr>
              <a:t>for</a:t>
            </a:r>
            <a:r>
              <a:rPr b="1" lang="ko" sz="2500">
                <a:solidFill>
                  <a:schemeClr val="dk1"/>
                </a:solidFill>
              </a:rPr>
              <a:t> EDA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50" y="111025"/>
            <a:ext cx="1291375" cy="12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825" y="3743850"/>
            <a:ext cx="431100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4184913" y="1810125"/>
            <a:ext cx="549900" cy="1716000"/>
            <a:chOff x="3717050" y="2368600"/>
            <a:chExt cx="549900" cy="1716000"/>
          </a:xfrm>
        </p:grpSpPr>
        <p:sp>
          <p:nvSpPr>
            <p:cNvPr id="58" name="Google Shape;58;p13"/>
            <p:cNvSpPr/>
            <p:nvPr/>
          </p:nvSpPr>
          <p:spPr>
            <a:xfrm>
              <a:off x="3717050" y="2368600"/>
              <a:ext cx="118800" cy="1716000"/>
            </a:xfrm>
            <a:prstGeom prst="rightBracket">
              <a:avLst>
                <a:gd fmla="val 106355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5850" y="3011050"/>
              <a:ext cx="431100" cy="431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13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5034738" y="2181800"/>
            <a:ext cx="2206825" cy="220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892925" y="2452575"/>
            <a:ext cx="398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The higher chances of cancer</a:t>
            </a:r>
            <a:endParaRPr sz="1900"/>
          </a:p>
        </p:txBody>
      </p:sp>
      <p:sp>
        <p:nvSpPr>
          <p:cNvPr id="62" name="Google Shape;62;p13"/>
          <p:cNvSpPr txBox="1"/>
          <p:nvPr/>
        </p:nvSpPr>
        <p:spPr>
          <a:xfrm>
            <a:off x="4505100" y="3720900"/>
            <a:ext cx="360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Increase survival rate</a:t>
            </a:r>
            <a:endParaRPr sz="190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1008600" y="1620400"/>
            <a:ext cx="2876400" cy="3109200"/>
            <a:chOff x="1204875" y="2246800"/>
            <a:chExt cx="2876400" cy="3109200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1204875" y="2246800"/>
              <a:ext cx="2876400" cy="3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lang="ko" sz="2000"/>
                <a:t>O</a:t>
              </a:r>
              <a:r>
                <a:rPr lang="ko" sz="2000"/>
                <a:t>lder </a:t>
              </a:r>
              <a:endParaRPr sz="2000"/>
            </a:p>
            <a:p>
              <a:pPr indent="-355600" lvl="0" marL="45720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lang="ko" sz="2000"/>
                <a:t>Smoke</a:t>
              </a:r>
              <a:endParaRPr sz="2000"/>
            </a:p>
            <a:p>
              <a:pPr indent="-355600" lvl="0" marL="45720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lang="ko" sz="2000"/>
                <a:t>Higher BMI</a:t>
              </a:r>
              <a:endParaRPr sz="2000"/>
            </a:p>
            <a:p>
              <a:pPr indent="-355600" lvl="0" marL="45720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lang="ko" sz="2000"/>
                <a:t>Lower test result</a:t>
              </a:r>
              <a:endParaRPr sz="2000"/>
            </a:p>
            <a:p>
              <a:pPr indent="-355600" lvl="0" marL="45720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lang="ko" sz="2000"/>
                <a:t>Treatments </a:t>
              </a:r>
              <a:endParaRPr sz="2000"/>
            </a:p>
            <a:p>
              <a:pPr indent="-355600" lvl="0" marL="45720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lang="ko" sz="2000"/>
                <a:t>Size of cancer</a:t>
              </a:r>
              <a:endParaRPr sz="2000"/>
            </a:p>
          </p:txBody>
        </p:sp>
        <p:pic>
          <p:nvPicPr>
            <p:cNvPr id="65" name="Google Shape;65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09713" y="2821275"/>
              <a:ext cx="334275" cy="33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75950" y="2304413"/>
              <a:ext cx="368300" cy="36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08825" y="3355650"/>
              <a:ext cx="368300" cy="36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09875" y="3876200"/>
              <a:ext cx="334250" cy="33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108825" y="4359100"/>
              <a:ext cx="368300" cy="368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825" y="4298500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4505100" y="4275550"/>
            <a:ext cx="360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different</a:t>
            </a:r>
            <a:r>
              <a:rPr lang="ko" sz="1900"/>
              <a:t> survival rate</a:t>
            </a:r>
            <a:endParaRPr sz="19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7200" y="4335650"/>
            <a:ext cx="290450" cy="29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61328" l="0" r="0" t="0"/>
          <a:stretch/>
        </p:blipFill>
        <p:spPr>
          <a:xfrm>
            <a:off x="-12" y="1133245"/>
            <a:ext cx="9144003" cy="1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0" y="2874950"/>
            <a:ext cx="5947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chemeClr val="accent6"/>
                </a:highlight>
              </a:rPr>
              <a:t>Random Forest</a:t>
            </a:r>
            <a:endParaRPr b="1" sz="15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Accuracy : 0.95 +/- 0.02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AUC : 0.98 +/- 0.02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F1-Score : 0.95 +/- 0.03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DLCO &gt; FEV &gt; AGE &gt; BMI &gt; … &gt; Smoke</a:t>
            </a:r>
            <a:endParaRPr b="1" sz="1500"/>
          </a:p>
        </p:txBody>
      </p:sp>
      <p:sp>
        <p:nvSpPr>
          <p:cNvPr id="189" name="Google Shape;189;p22"/>
          <p:cNvSpPr txBox="1"/>
          <p:nvPr/>
        </p:nvSpPr>
        <p:spPr>
          <a:xfrm>
            <a:off x="76200" y="226550"/>
            <a:ext cx="619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Classifying; Cancer or not</a:t>
            </a:r>
            <a:endParaRPr b="1" sz="25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200" y="2774875"/>
            <a:ext cx="5947802" cy="19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1803150" y="3217600"/>
            <a:ext cx="553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highlight>
                  <a:schemeClr val="accent6"/>
                </a:highlight>
              </a:rPr>
              <a:t>Random Forest</a:t>
            </a:r>
            <a:endParaRPr b="1" sz="2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Accuracy : 0.70 +/- 0.2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AUC : 0.77 +/- 0.27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F1-Score : 0.71 +/- 0.12</a:t>
            </a:r>
            <a:endParaRPr b="1" sz="2100"/>
          </a:p>
        </p:txBody>
      </p:sp>
      <p:sp>
        <p:nvSpPr>
          <p:cNvPr id="196" name="Google Shape;196;p23"/>
          <p:cNvSpPr txBox="1"/>
          <p:nvPr/>
        </p:nvSpPr>
        <p:spPr>
          <a:xfrm>
            <a:off x="76200" y="226550"/>
            <a:ext cx="619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Classifying; Non-small or Small</a:t>
            </a:r>
            <a:endParaRPr b="1" sz="25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825"/>
            <a:ext cx="8839196" cy="140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178237" y="3846850"/>
            <a:ext cx="278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p(s | operation) = 0.792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</a:t>
            </a:r>
            <a:r>
              <a:rPr lang="ko" sz="1800">
                <a:solidFill>
                  <a:schemeClr val="dk1"/>
                </a:solidFill>
              </a:rPr>
              <a:t>(s | operation</a:t>
            </a:r>
            <a:r>
              <a:rPr baseline="30000" i="1" lang="ko" sz="17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chemeClr val="dk1"/>
                </a:solidFill>
              </a:rPr>
              <a:t>) = 0.786 </a:t>
            </a:r>
            <a:endParaRPr sz="1800"/>
          </a:p>
        </p:txBody>
      </p:sp>
      <p:sp>
        <p:nvSpPr>
          <p:cNvPr id="203" name="Google Shape;203;p24"/>
          <p:cNvSpPr txBox="1"/>
          <p:nvPr/>
        </p:nvSpPr>
        <p:spPr>
          <a:xfrm>
            <a:off x="1206600" y="362025"/>
            <a:ext cx="20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Treatments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991900" y="3846850"/>
            <a:ext cx="3160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p(s | chemotherapy) = 0.785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p(s | chemotherapy</a:t>
            </a:r>
            <a:r>
              <a:rPr baseline="30000" i="1" lang="ko" sz="17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chemeClr val="dk1"/>
                </a:solidFill>
              </a:rPr>
              <a:t>) = 0.795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5" y="212338"/>
            <a:ext cx="884375" cy="8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0800"/>
            <a:ext cx="2947751" cy="245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586" y="1185375"/>
            <a:ext cx="2947739" cy="242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3075" y="1154950"/>
            <a:ext cx="2947750" cy="248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6419446" y="3846850"/>
            <a:ext cx="258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p(s | radiation) = 0.881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p(s | radiation</a:t>
            </a:r>
            <a:r>
              <a:rPr baseline="30000" i="1" lang="ko" sz="17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chemeClr val="dk1"/>
                </a:solidFill>
              </a:rPr>
              <a:t>) = 0.791</a:t>
            </a:r>
            <a:endParaRPr sz="1800"/>
          </a:p>
        </p:txBody>
      </p:sp>
      <p:sp>
        <p:nvSpPr>
          <p:cNvPr id="210" name="Google Shape;210;p24"/>
          <p:cNvSpPr txBox="1"/>
          <p:nvPr/>
        </p:nvSpPr>
        <p:spPr>
          <a:xfrm>
            <a:off x="7519200" y="354138"/>
            <a:ext cx="131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s = survive</a:t>
            </a:r>
            <a:endParaRPr sz="1700"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7">
            <a:alphaModFix/>
          </a:blip>
          <a:srcRect b="55492" l="59133" r="0" t="0"/>
          <a:stretch/>
        </p:blipFill>
        <p:spPr>
          <a:xfrm rot="-1015810">
            <a:off x="47995" y="3507897"/>
            <a:ext cx="436659" cy="47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7">
            <a:alphaModFix/>
          </a:blip>
          <a:srcRect b="0" l="59133" r="0" t="55529"/>
          <a:stretch/>
        </p:blipFill>
        <p:spPr>
          <a:xfrm rot="-1193777">
            <a:off x="2838375" y="3586050"/>
            <a:ext cx="367625" cy="40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7">
            <a:alphaModFix/>
          </a:blip>
          <a:srcRect b="55492" l="59133" r="0" t="0"/>
          <a:stretch/>
        </p:blipFill>
        <p:spPr>
          <a:xfrm rot="-1015810">
            <a:off x="6162858" y="3588697"/>
            <a:ext cx="436659" cy="475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1961250" y="548000"/>
            <a:ext cx="55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42269" t="0"/>
          <a:stretch/>
        </p:blipFill>
        <p:spPr>
          <a:xfrm>
            <a:off x="-431399" y="0"/>
            <a:ext cx="5655225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5902750" y="567475"/>
            <a:ext cx="256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Survival rate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5375" y="1279225"/>
            <a:ext cx="4175901" cy="35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4379125" y="3541400"/>
            <a:ext cx="490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log-rank test : p &gt; .05  (p = 0.44)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=&gt; size of cancer is no related to survival rate</a:t>
            </a:r>
            <a:endParaRPr sz="1800"/>
          </a:p>
        </p:txBody>
      </p:sp>
      <p:grpSp>
        <p:nvGrpSpPr>
          <p:cNvPr id="223" name="Google Shape;223;p25"/>
          <p:cNvGrpSpPr/>
          <p:nvPr/>
        </p:nvGrpSpPr>
        <p:grpSpPr>
          <a:xfrm>
            <a:off x="4714875" y="1910038"/>
            <a:ext cx="3558475" cy="1216313"/>
            <a:chOff x="4870975" y="1170800"/>
            <a:chExt cx="3558475" cy="1216313"/>
          </a:xfrm>
        </p:grpSpPr>
        <p:sp>
          <p:nvSpPr>
            <p:cNvPr id="224" name="Google Shape;224;p25"/>
            <p:cNvSpPr txBox="1"/>
            <p:nvPr/>
          </p:nvSpPr>
          <p:spPr>
            <a:xfrm>
              <a:off x="5049350" y="1751675"/>
              <a:ext cx="899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/>
                <a:t>cancer </a:t>
              </a:r>
              <a:endParaRPr sz="1600"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853950" y="1724075"/>
              <a:ext cx="289800" cy="455400"/>
            </a:xfrm>
            <a:prstGeom prst="leftBracket">
              <a:avLst>
                <a:gd fmla="val 8333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 txBox="1"/>
            <p:nvPr/>
          </p:nvSpPr>
          <p:spPr>
            <a:xfrm>
              <a:off x="6143750" y="1489950"/>
              <a:ext cx="1958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/>
                <a:t>small-sized cancer</a:t>
              </a:r>
              <a:endParaRPr sz="1600"/>
            </a:p>
          </p:txBody>
        </p:sp>
        <p:sp>
          <p:nvSpPr>
            <p:cNvPr id="227" name="Google Shape;227;p25"/>
            <p:cNvSpPr txBox="1"/>
            <p:nvPr/>
          </p:nvSpPr>
          <p:spPr>
            <a:xfrm>
              <a:off x="6143750" y="1956013"/>
              <a:ext cx="2285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/>
                <a:t>non </a:t>
              </a:r>
              <a:r>
                <a:rPr lang="ko" sz="1600"/>
                <a:t>small-sized cancer</a:t>
              </a:r>
              <a:endParaRPr sz="1600"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5049350" y="1170800"/>
              <a:ext cx="1523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/>
                <a:t>non </a:t>
              </a:r>
              <a:r>
                <a:rPr lang="ko" sz="1600"/>
                <a:t>cancer </a:t>
              </a:r>
              <a:endParaRPr sz="1600"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870975" y="1371025"/>
              <a:ext cx="208200" cy="585000"/>
            </a:xfrm>
            <a:prstGeom prst="leftBracket">
              <a:avLst>
                <a:gd fmla="val 8333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" name="Google Shape;2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2825" y="154463"/>
            <a:ext cx="998025" cy="9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4714875" y="150985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According to the diagnostic criteria,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274025" y="188975"/>
            <a:ext cx="753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Each Treatment - Feature Importance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338"/>
            <a:ext cx="9144003" cy="294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398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-269800" y="2517900"/>
            <a:ext cx="4902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Histogram of the age distribution of cancer =&gt; More distributed in the older age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=&gt; Age may be related to lung cancer</a:t>
            </a:r>
            <a:endParaRPr sz="19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3400" y="282000"/>
            <a:ext cx="1150051" cy="11500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1275950" y="628600"/>
            <a:ext cx="27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AGE</a:t>
            </a:r>
            <a:endParaRPr sz="2200">
              <a:solidFill>
                <a:schemeClr val="dk1"/>
              </a:solidFill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4461253" y="792450"/>
            <a:ext cx="4650850" cy="3776426"/>
            <a:chOff x="4305153" y="792450"/>
            <a:chExt cx="4650850" cy="3776426"/>
          </a:xfrm>
        </p:grpSpPr>
        <p:pic>
          <p:nvPicPr>
            <p:cNvPr id="84" name="Google Shape;8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05153" y="792450"/>
              <a:ext cx="4650850" cy="3776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4"/>
            <p:cNvSpPr/>
            <p:nvPr/>
          </p:nvSpPr>
          <p:spPr>
            <a:xfrm>
              <a:off x="6104825" y="844950"/>
              <a:ext cx="2400900" cy="172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904095">
            <a:off x="3904386" y="1137009"/>
            <a:ext cx="2171829" cy="128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398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1223925" y="454325"/>
            <a:ext cx="27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Smoking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2625" y="118500"/>
            <a:ext cx="1222825" cy="12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825" y="539618"/>
            <a:ext cx="3722200" cy="4216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1625" y="1958575"/>
            <a:ext cx="2482625" cy="2390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5"/>
          <p:cNvGrpSpPr/>
          <p:nvPr/>
        </p:nvGrpSpPr>
        <p:grpSpPr>
          <a:xfrm>
            <a:off x="-126000" y="1973450"/>
            <a:ext cx="3722200" cy="1444700"/>
            <a:chOff x="-275325" y="1631525"/>
            <a:chExt cx="3722200" cy="1444700"/>
          </a:xfrm>
        </p:grpSpPr>
        <p:grpSp>
          <p:nvGrpSpPr>
            <p:cNvPr id="99" name="Google Shape;99;p15"/>
            <p:cNvGrpSpPr/>
            <p:nvPr/>
          </p:nvGrpSpPr>
          <p:grpSpPr>
            <a:xfrm>
              <a:off x="-275325" y="1631525"/>
              <a:ext cx="3722200" cy="940225"/>
              <a:chOff x="-242400" y="1714550"/>
              <a:chExt cx="3722200" cy="940225"/>
            </a:xfrm>
          </p:grpSpPr>
          <p:sp>
            <p:nvSpPr>
              <p:cNvPr id="100" name="Google Shape;100;p15"/>
              <p:cNvSpPr txBox="1"/>
              <p:nvPr/>
            </p:nvSpPr>
            <p:spPr>
              <a:xfrm>
                <a:off x="-61900" y="1714550"/>
                <a:ext cx="1471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/>
                  <a:t>past smoking*</a:t>
                </a:r>
                <a:endParaRPr sz="1600"/>
              </a:p>
            </p:txBody>
          </p:sp>
          <p:sp>
            <p:nvSpPr>
              <p:cNvPr id="101" name="Google Shape;101;p15"/>
              <p:cNvSpPr txBox="1"/>
              <p:nvPr/>
            </p:nvSpPr>
            <p:spPr>
              <a:xfrm>
                <a:off x="-242400" y="2223675"/>
                <a:ext cx="1652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/>
                  <a:t>current</a:t>
                </a:r>
                <a:r>
                  <a:rPr lang="ko" sz="1600"/>
                  <a:t> smoking</a:t>
                </a:r>
                <a:endParaRPr sz="160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429475" y="1933875"/>
                <a:ext cx="178500" cy="549900"/>
              </a:xfrm>
              <a:prstGeom prst="rightBracket">
                <a:avLst>
                  <a:gd fmla="val 8333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 txBox="1"/>
              <p:nvPr/>
            </p:nvSpPr>
            <p:spPr>
              <a:xfrm>
                <a:off x="2070100" y="1993275"/>
                <a:ext cx="14097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/>
                  <a:t>smoking</a:t>
                </a:r>
                <a:endParaRPr sz="1600"/>
              </a:p>
            </p:txBody>
          </p:sp>
          <p:pic>
            <p:nvPicPr>
              <p:cNvPr id="104" name="Google Shape;104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607975" y="1993275"/>
                <a:ext cx="431100" cy="4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5" name="Google Shape;105;p15"/>
            <p:cNvSpPr txBox="1"/>
            <p:nvPr/>
          </p:nvSpPr>
          <p:spPr>
            <a:xfrm>
              <a:off x="0" y="2645125"/>
              <a:ext cx="1409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/>
                <a:t>non-</a:t>
              </a:r>
              <a:r>
                <a:rPr lang="ko" sz="1600"/>
                <a:t>smoking</a:t>
              </a:r>
              <a:endParaRPr sz="1600"/>
            </a:p>
          </p:txBody>
        </p:sp>
        <p:pic>
          <p:nvPicPr>
            <p:cNvPr id="106" name="Google Shape;10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45000" y="2645125"/>
              <a:ext cx="431100" cy="43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5"/>
            <p:cNvSpPr txBox="1"/>
            <p:nvPr/>
          </p:nvSpPr>
          <p:spPr>
            <a:xfrm>
              <a:off x="1955425" y="2645125"/>
              <a:ext cx="1409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/>
                <a:t>non-smoking</a:t>
              </a:r>
              <a:endParaRPr sz="1600"/>
            </a:p>
          </p:txBody>
        </p:sp>
      </p:grpSp>
      <p:sp>
        <p:nvSpPr>
          <p:cNvPr id="108" name="Google Shape;108;p15"/>
          <p:cNvSpPr txBox="1"/>
          <p:nvPr/>
        </p:nvSpPr>
        <p:spPr>
          <a:xfrm>
            <a:off x="-666475" y="4464675"/>
            <a:ext cx="4430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*Williamson, T.J. </a:t>
            </a:r>
            <a:r>
              <a:rPr i="1" lang="ko" sz="800">
                <a:solidFill>
                  <a:schemeClr val="dk2"/>
                </a:solidFill>
              </a:rPr>
              <a:t>et al.</a:t>
            </a:r>
            <a:r>
              <a:rPr lang="ko" sz="800">
                <a:solidFill>
                  <a:schemeClr val="dk2"/>
                </a:solidFill>
              </a:rPr>
              <a:t> (2020) ‘Lung cancer stigma: Does smoking history matter?’, </a:t>
            </a:r>
            <a:r>
              <a:rPr i="1" lang="ko" sz="800">
                <a:solidFill>
                  <a:schemeClr val="dk2"/>
                </a:solidFill>
              </a:rPr>
              <a:t>Annals of Behavioral Medicine</a:t>
            </a:r>
            <a:r>
              <a:rPr lang="ko" sz="800">
                <a:solidFill>
                  <a:schemeClr val="dk2"/>
                </a:solidFill>
              </a:rPr>
              <a:t>, 54(7), pp. 535–540. doi:10.1093/abm/kaz063. 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5649376" y="2524675"/>
            <a:ext cx="1170749" cy="16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4258425" y="2330225"/>
            <a:ext cx="416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smo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k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e</a:t>
            </a:r>
            <a:endParaRPr sz="1900"/>
          </a:p>
        </p:txBody>
      </p:sp>
      <p:sp>
        <p:nvSpPr>
          <p:cNvPr id="111" name="Google Shape;111;p15"/>
          <p:cNvSpPr txBox="1"/>
          <p:nvPr/>
        </p:nvSpPr>
        <p:spPr>
          <a:xfrm>
            <a:off x="7963700" y="1546100"/>
            <a:ext cx="416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smo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k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e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6225" y="3985325"/>
            <a:ext cx="39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Violin Plot : Hard to know relationship</a:t>
            </a:r>
            <a:endParaRPr sz="180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147675" y="780350"/>
            <a:ext cx="3734925" cy="3031674"/>
            <a:chOff x="-82950" y="1930388"/>
            <a:chExt cx="3734925" cy="3031674"/>
          </a:xfrm>
        </p:grpSpPr>
        <p:pic>
          <p:nvPicPr>
            <p:cNvPr id="118" name="Google Shape;11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2950" y="1930388"/>
              <a:ext cx="3734925" cy="3031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 txBox="1"/>
            <p:nvPr/>
          </p:nvSpPr>
          <p:spPr>
            <a:xfrm>
              <a:off x="597125" y="4568875"/>
              <a:ext cx="936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dk1"/>
                  </a:solidFill>
                </a:rPr>
                <a:t>non-cancer</a:t>
              </a:r>
              <a:endParaRPr sz="1000"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460700" y="4568875"/>
              <a:ext cx="936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</a:rPr>
                <a:t>cancer</a:t>
              </a:r>
              <a:endParaRPr sz="1000"/>
            </a:p>
          </p:txBody>
        </p:sp>
      </p:grp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588" y="1971850"/>
            <a:ext cx="648675" cy="6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6950" y="218500"/>
            <a:ext cx="1017050" cy="10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7177625" y="434525"/>
            <a:ext cx="84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BMI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600675" y="3004950"/>
            <a:ext cx="48465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Chi-square test : p &lt; .05 </a:t>
            </a:r>
            <a:endParaRPr sz="1700"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=&gt; relationship between cancer and BMI</a:t>
            </a:r>
            <a:endParaRPr sz="17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dk1"/>
                </a:solidFill>
              </a:rPr>
              <a:t>Independent t-test : p &lt; .05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dk1"/>
                </a:solidFill>
              </a:rPr>
              <a:t>=&gt; meaningful difference between two groups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25" name="Google Shape;125;p16"/>
          <p:cNvGrpSpPr/>
          <p:nvPr/>
        </p:nvGrpSpPr>
        <p:grpSpPr>
          <a:xfrm>
            <a:off x="4680525" y="1634150"/>
            <a:ext cx="4092201" cy="1324076"/>
            <a:chOff x="4301475" y="3410000"/>
            <a:chExt cx="4092201" cy="1324076"/>
          </a:xfrm>
        </p:grpSpPr>
        <p:pic>
          <p:nvPicPr>
            <p:cNvPr id="126" name="Google Shape;126;p16"/>
            <p:cNvPicPr preferRelativeResize="0"/>
            <p:nvPr/>
          </p:nvPicPr>
          <p:blipFill rotWithShape="1">
            <a:blip r:embed="rId6">
              <a:alphaModFix/>
            </a:blip>
            <a:srcRect b="83313" l="0" r="0" t="0"/>
            <a:stretch/>
          </p:blipFill>
          <p:spPr>
            <a:xfrm>
              <a:off x="4301475" y="3410000"/>
              <a:ext cx="4092201" cy="64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 rotWithShape="1">
            <a:blip r:embed="rId6">
              <a:alphaModFix/>
            </a:blip>
            <a:srcRect b="0" l="0" r="0" t="83313"/>
            <a:stretch/>
          </p:blipFill>
          <p:spPr>
            <a:xfrm>
              <a:off x="4301475" y="4085401"/>
              <a:ext cx="4092201" cy="648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4885325" y="3109825"/>
            <a:ext cx="5115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Entire : hard to say having relationship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Given: considering data only less than 70%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=&gt; cancer data is lowly distributed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=&gt; more likely to have cancer if under 70%</a:t>
            </a:r>
            <a:endParaRPr sz="1800"/>
          </a:p>
        </p:txBody>
      </p:sp>
      <p:sp>
        <p:nvSpPr>
          <p:cNvPr id="133" name="Google Shape;133;p17"/>
          <p:cNvSpPr txBox="1"/>
          <p:nvPr/>
        </p:nvSpPr>
        <p:spPr>
          <a:xfrm>
            <a:off x="2131625" y="635925"/>
            <a:ext cx="678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FEV test </a:t>
            </a:r>
            <a:r>
              <a:rPr b="1" lang="ko" sz="1800">
                <a:solidFill>
                  <a:schemeClr val="dk1"/>
                </a:solidFill>
              </a:rPr>
              <a:t>: indicator of bronchial obstruction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178500" y="1899775"/>
            <a:ext cx="41343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Normal range : 70% - 80%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Below 70% : problem with breathing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5" y="438875"/>
            <a:ext cx="979100" cy="9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75" y="1517525"/>
            <a:ext cx="3875425" cy="31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398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049400" y="567475"/>
            <a:ext cx="507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DLCO test </a:t>
            </a:r>
            <a:r>
              <a:rPr b="1" lang="ko" sz="1800">
                <a:solidFill>
                  <a:schemeClr val="dk1"/>
                </a:solidFill>
              </a:rPr>
              <a:t>: indicator of gas exchange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6925" y="241825"/>
            <a:ext cx="979100" cy="9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4249375" y="2987100"/>
            <a:ext cx="5115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Entire : hard to say having relationship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Given: considering data only less than 80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=&gt; cancer data is lowly distributed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=&gt; more likely to have cancer if under 80</a:t>
            </a:r>
            <a:endParaRPr sz="1800"/>
          </a:p>
        </p:txBody>
      </p:sp>
      <p:sp>
        <p:nvSpPr>
          <p:cNvPr id="147" name="Google Shape;147;p18"/>
          <p:cNvSpPr txBox="1"/>
          <p:nvPr/>
        </p:nvSpPr>
        <p:spPr>
          <a:xfrm>
            <a:off x="4185500" y="1821675"/>
            <a:ext cx="41343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Normal range : 80 - 120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Below 80 : problem with breathing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4325" y="1558400"/>
            <a:ext cx="3937426" cy="318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338" y="-457200"/>
            <a:ext cx="2279650" cy="228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4017263" y="1281725"/>
            <a:ext cx="23298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Lung Cancer?</a:t>
            </a:r>
            <a:endParaRPr sz="2500"/>
          </a:p>
        </p:txBody>
      </p:sp>
      <p:sp>
        <p:nvSpPr>
          <p:cNvPr id="155" name="Google Shape;155;p19"/>
          <p:cNvSpPr/>
          <p:nvPr/>
        </p:nvSpPr>
        <p:spPr>
          <a:xfrm>
            <a:off x="2062350" y="2528225"/>
            <a:ext cx="2005800" cy="8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Small or Non-Small?</a:t>
            </a:r>
            <a:endParaRPr sz="2500"/>
          </a:p>
        </p:txBody>
      </p:sp>
      <p:cxnSp>
        <p:nvCxnSpPr>
          <p:cNvPr id="156" name="Google Shape;156;p19"/>
          <p:cNvCxnSpPr>
            <a:stCxn id="154" idx="2"/>
            <a:endCxn id="155" idx="0"/>
          </p:cNvCxnSpPr>
          <p:nvPr/>
        </p:nvCxnSpPr>
        <p:spPr>
          <a:xfrm flipH="1">
            <a:off x="3065363" y="1735925"/>
            <a:ext cx="21168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>
            <a:stCxn id="155" idx="2"/>
            <a:endCxn id="158" idx="0"/>
          </p:cNvCxnSpPr>
          <p:nvPr/>
        </p:nvCxnSpPr>
        <p:spPr>
          <a:xfrm flipH="1">
            <a:off x="1598550" y="3328925"/>
            <a:ext cx="14667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5" idx="2"/>
            <a:endCxn id="160" idx="0"/>
          </p:cNvCxnSpPr>
          <p:nvPr/>
        </p:nvCxnSpPr>
        <p:spPr>
          <a:xfrm>
            <a:off x="3065250" y="3328925"/>
            <a:ext cx="13149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stCxn id="154" idx="2"/>
            <a:endCxn id="162" idx="0"/>
          </p:cNvCxnSpPr>
          <p:nvPr/>
        </p:nvCxnSpPr>
        <p:spPr>
          <a:xfrm>
            <a:off x="5182163" y="1735925"/>
            <a:ext cx="24507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3227050" y="18028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6619375" y="18028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6830900" y="2528400"/>
            <a:ext cx="1603800" cy="40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Normal</a:t>
            </a:r>
            <a:endParaRPr sz="2500"/>
          </a:p>
        </p:txBody>
      </p:sp>
      <p:sp>
        <p:nvSpPr>
          <p:cNvPr id="158" name="Google Shape;158;p19"/>
          <p:cNvSpPr/>
          <p:nvPr/>
        </p:nvSpPr>
        <p:spPr>
          <a:xfrm>
            <a:off x="685800" y="3885725"/>
            <a:ext cx="1825200" cy="40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Non-small</a:t>
            </a:r>
            <a:endParaRPr sz="2500"/>
          </a:p>
        </p:txBody>
      </p:sp>
      <p:sp>
        <p:nvSpPr>
          <p:cNvPr id="160" name="Google Shape;160;p19"/>
          <p:cNvSpPr/>
          <p:nvPr/>
        </p:nvSpPr>
        <p:spPr>
          <a:xfrm>
            <a:off x="3578375" y="3885725"/>
            <a:ext cx="1603800" cy="40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Small</a:t>
            </a:r>
            <a:endParaRPr sz="2500"/>
          </a:p>
        </p:txBody>
      </p:sp>
      <p:sp>
        <p:nvSpPr>
          <p:cNvPr id="165" name="Google Shape;165;p19"/>
          <p:cNvSpPr txBox="1"/>
          <p:nvPr/>
        </p:nvSpPr>
        <p:spPr>
          <a:xfrm>
            <a:off x="451450" y="290813"/>
            <a:ext cx="341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Classification Step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128" y="0"/>
            <a:ext cx="47392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228600" y="301538"/>
            <a:ext cx="341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Preprocessing; SMOTE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1414875"/>
            <a:ext cx="90011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776" y="2625525"/>
            <a:ext cx="2430075" cy="20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363" y="4779363"/>
            <a:ext cx="1866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24" y="3482100"/>
            <a:ext cx="255188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75" y="4373225"/>
            <a:ext cx="25431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" y="2515975"/>
            <a:ext cx="3619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76200" y="226550"/>
            <a:ext cx="619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Evaluation; 5-fold Cross validation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Metrics; Accuracy, AUC, F1-Score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