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385825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385825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3858252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3858252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3858252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3858252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3858252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3858252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3858252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3858252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38" y="-457200"/>
            <a:ext cx="2279650" cy="228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017263" y="1281725"/>
            <a:ext cx="23298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Lung Cancer?</a:t>
            </a:r>
            <a:endParaRPr sz="2500"/>
          </a:p>
        </p:txBody>
      </p:sp>
      <p:sp>
        <p:nvSpPr>
          <p:cNvPr id="56" name="Google Shape;56;p13"/>
          <p:cNvSpPr/>
          <p:nvPr/>
        </p:nvSpPr>
        <p:spPr>
          <a:xfrm>
            <a:off x="2062350" y="2528225"/>
            <a:ext cx="2005800" cy="8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Small or Non-Small?</a:t>
            </a:r>
            <a:endParaRPr sz="2500"/>
          </a:p>
        </p:txBody>
      </p:sp>
      <p:cxnSp>
        <p:nvCxnSpPr>
          <p:cNvPr id="57" name="Google Shape;57;p13"/>
          <p:cNvCxnSpPr>
            <a:stCxn id="55" idx="2"/>
            <a:endCxn id="56" idx="0"/>
          </p:cNvCxnSpPr>
          <p:nvPr/>
        </p:nvCxnSpPr>
        <p:spPr>
          <a:xfrm flipH="1">
            <a:off x="3065363" y="1735925"/>
            <a:ext cx="21168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6" idx="2"/>
            <a:endCxn id="59" idx="0"/>
          </p:cNvCxnSpPr>
          <p:nvPr/>
        </p:nvCxnSpPr>
        <p:spPr>
          <a:xfrm flipH="1">
            <a:off x="1598550" y="3328925"/>
            <a:ext cx="1466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6" idx="2"/>
            <a:endCxn id="61" idx="0"/>
          </p:cNvCxnSpPr>
          <p:nvPr/>
        </p:nvCxnSpPr>
        <p:spPr>
          <a:xfrm>
            <a:off x="3065250" y="3328925"/>
            <a:ext cx="13149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5" idx="2"/>
            <a:endCxn id="63" idx="0"/>
          </p:cNvCxnSpPr>
          <p:nvPr/>
        </p:nvCxnSpPr>
        <p:spPr>
          <a:xfrm>
            <a:off x="5182163" y="1735925"/>
            <a:ext cx="24507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3227050" y="18028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619375" y="18028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830900" y="2528400"/>
            <a:ext cx="16038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Normal</a:t>
            </a:r>
            <a:endParaRPr sz="2500"/>
          </a:p>
        </p:txBody>
      </p:sp>
      <p:sp>
        <p:nvSpPr>
          <p:cNvPr id="59" name="Google Shape;59;p13"/>
          <p:cNvSpPr/>
          <p:nvPr/>
        </p:nvSpPr>
        <p:spPr>
          <a:xfrm>
            <a:off x="685800" y="3885725"/>
            <a:ext cx="18252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Non-small</a:t>
            </a:r>
            <a:endParaRPr sz="2500"/>
          </a:p>
        </p:txBody>
      </p:sp>
      <p:sp>
        <p:nvSpPr>
          <p:cNvPr id="61" name="Google Shape;61;p13"/>
          <p:cNvSpPr/>
          <p:nvPr/>
        </p:nvSpPr>
        <p:spPr>
          <a:xfrm>
            <a:off x="3578375" y="3885725"/>
            <a:ext cx="16038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Small</a:t>
            </a:r>
            <a:endParaRPr sz="2500"/>
          </a:p>
        </p:txBody>
      </p:sp>
      <p:sp>
        <p:nvSpPr>
          <p:cNvPr id="66" name="Google Shape;66;p13"/>
          <p:cNvSpPr txBox="1"/>
          <p:nvPr/>
        </p:nvSpPr>
        <p:spPr>
          <a:xfrm>
            <a:off x="451450" y="290813"/>
            <a:ext cx="341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Classification Step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28" y="0"/>
            <a:ext cx="47392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28600" y="301538"/>
            <a:ext cx="341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Preprocessing; SMOTE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1414875"/>
            <a:ext cx="9001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76" y="2625525"/>
            <a:ext cx="2430075" cy="20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363" y="4779363"/>
            <a:ext cx="1866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4" y="3482100"/>
            <a:ext cx="25518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5" y="4373225"/>
            <a:ext cx="2543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" y="2515975"/>
            <a:ext cx="3619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6200" y="226550"/>
            <a:ext cx="619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Evaluation; 5-fold Cross validation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Metrics; Accuracy, AUC, F1-Score</a:t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328" l="0" r="0" t="0"/>
          <a:stretch/>
        </p:blipFill>
        <p:spPr>
          <a:xfrm>
            <a:off x="-12" y="1133245"/>
            <a:ext cx="9144003" cy="1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803150" y="3230350"/>
            <a:ext cx="553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highlight>
                  <a:schemeClr val="accent6"/>
                </a:highlight>
              </a:rPr>
              <a:t>Random Forest</a:t>
            </a:r>
            <a:endParaRPr b="1" sz="2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Accuracy : 0.95 +/- 0.02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AUC : 0.98 +/- 0.02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F1-Score : 0.95 +/- 0.03</a:t>
            </a:r>
            <a:endParaRPr b="1" sz="2100"/>
          </a:p>
        </p:txBody>
      </p:sp>
      <p:sp>
        <p:nvSpPr>
          <p:cNvPr id="90" name="Google Shape;90;p16"/>
          <p:cNvSpPr txBox="1"/>
          <p:nvPr/>
        </p:nvSpPr>
        <p:spPr>
          <a:xfrm>
            <a:off x="76200" y="226550"/>
            <a:ext cx="619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Classifying; Cancer or not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38164"/>
          <a:stretch/>
        </p:blipFill>
        <p:spPr>
          <a:xfrm>
            <a:off x="0" y="1166066"/>
            <a:ext cx="9144003" cy="217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92020" l="0" r="0" t="0"/>
          <a:stretch/>
        </p:blipFill>
        <p:spPr>
          <a:xfrm>
            <a:off x="0" y="962246"/>
            <a:ext cx="9144003" cy="2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0" y="3342600"/>
            <a:ext cx="5537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Non-Small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highlight>
                  <a:schemeClr val="accent6"/>
                </a:highlight>
              </a:rPr>
              <a:t>Random Forest</a:t>
            </a:r>
            <a:endParaRPr b="1" sz="2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Accuracy : 0.78 +/- 0.2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AUC : 0.85 +/- 0.23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F1-Score : 0.79 +/- 0.13</a:t>
            </a:r>
            <a:endParaRPr b="1" sz="2100"/>
          </a:p>
        </p:txBody>
      </p:sp>
      <p:sp>
        <p:nvSpPr>
          <p:cNvPr id="98" name="Google Shape;98;p17"/>
          <p:cNvSpPr txBox="1"/>
          <p:nvPr/>
        </p:nvSpPr>
        <p:spPr>
          <a:xfrm>
            <a:off x="3606300" y="3342600"/>
            <a:ext cx="5537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Small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highlight>
                  <a:schemeClr val="accent6"/>
                </a:highlight>
              </a:rPr>
              <a:t>Random Forest</a:t>
            </a:r>
            <a:endParaRPr b="1" sz="21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Accuracy : 0.88 +/- 0.15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AUC : 0.95 +/- 0.12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/>
              <a:t>F1-Score : 0.88 +/- 0.14</a:t>
            </a:r>
            <a:endParaRPr b="1" sz="2100"/>
          </a:p>
        </p:txBody>
      </p:sp>
      <p:sp>
        <p:nvSpPr>
          <p:cNvPr id="99" name="Google Shape;99;p17"/>
          <p:cNvSpPr txBox="1"/>
          <p:nvPr/>
        </p:nvSpPr>
        <p:spPr>
          <a:xfrm>
            <a:off x="76200" y="226550"/>
            <a:ext cx="619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Classifying; Non-small/Small or not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