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7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A2F0-6C86-4549-B04F-9C94A0FFF8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BBF4-CB69-40DD-9AB5-AEF52FD6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5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21" Type="http://schemas.openxmlformats.org/officeDocument/2006/relationships/image" Target="../media/image250.png"/><Relationship Id="rId20" Type="http://schemas.openxmlformats.org/officeDocument/2006/relationships/image" Target="../media/image23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635195" y="726141"/>
            <a:ext cx="8561897" cy="1702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b="1" dirty="0" smtClean="0">
                <a:latin typeface="+mj-ea"/>
              </a:rPr>
              <a:t>인공신경망을 이용한 </a:t>
            </a:r>
            <a:r>
              <a:rPr lang="ko-KR" altLang="en-US" sz="3300" b="1" dirty="0" err="1" smtClean="0">
                <a:latin typeface="+mj-ea"/>
              </a:rPr>
              <a:t>접촉력</a:t>
            </a:r>
            <a:r>
              <a:rPr lang="ko-KR" altLang="en-US" sz="3300" b="1" dirty="0" smtClean="0">
                <a:latin typeface="+mj-ea"/>
              </a:rPr>
              <a:t> 추정</a:t>
            </a:r>
            <a:r>
              <a:rPr lang="en-US" altLang="ko-KR" sz="3300" b="1" dirty="0" smtClean="0">
                <a:latin typeface="+mj-ea"/>
              </a:rPr>
              <a:t/>
            </a:r>
            <a:br>
              <a:rPr lang="en-US" altLang="ko-KR" sz="3300" b="1" dirty="0" smtClean="0">
                <a:latin typeface="+mj-ea"/>
              </a:rPr>
            </a:br>
            <a:r>
              <a:rPr lang="ko-KR" altLang="en-US" sz="3300" b="1" dirty="0" smtClean="0">
                <a:latin typeface="+mj-ea"/>
              </a:rPr>
              <a:t>알고리즘 개발</a:t>
            </a:r>
            <a:endParaRPr lang="ko-KR" altLang="en-US" sz="33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1A865-3DB5-4C24-B100-3A249A926A04}"/>
              </a:ext>
            </a:extLst>
          </p:cNvPr>
          <p:cNvSpPr txBox="1"/>
          <p:nvPr/>
        </p:nvSpPr>
        <p:spPr>
          <a:xfrm>
            <a:off x="2487144" y="5187806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서울대학교 </a:t>
            </a:r>
            <a:r>
              <a:rPr lang="en-US" altLang="ko-KR" sz="2400" b="1" dirty="0">
                <a:latin typeface="+mj-ea"/>
                <a:ea typeface="+mj-ea"/>
              </a:rPr>
              <a:t>DYROS Lab</a:t>
            </a:r>
          </a:p>
          <a:p>
            <a:pPr algn="ctr"/>
            <a:r>
              <a:rPr lang="ko-KR" altLang="en-US" sz="2400" b="1" dirty="0" err="1"/>
              <a:t>동적로보틱시스템</a:t>
            </a:r>
            <a:r>
              <a:rPr lang="ko-KR" altLang="en-US" sz="2400" b="1" dirty="0"/>
              <a:t> 연구실</a:t>
            </a: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Picture 2" descr="http://www.poongsoojiri.co.kr/files/2012/07/27/c198bc232b69f3b2680b594a5baebee12335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13" y="3301117"/>
            <a:ext cx="1563463" cy="1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layer 7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62" y="4461212"/>
            <a:ext cx="2932800" cy="219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" y="62012"/>
            <a:ext cx="2932800" cy="219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09" y="157733"/>
            <a:ext cx="2932800" cy="219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62" y="253453"/>
            <a:ext cx="2932800" cy="2199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" y="2261612"/>
            <a:ext cx="2932800" cy="219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15" y="2261612"/>
            <a:ext cx="2932800" cy="2199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15" y="2261612"/>
            <a:ext cx="2932800" cy="2199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5" y="4461212"/>
            <a:ext cx="2932800" cy="2199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15" y="4461212"/>
            <a:ext cx="2932800" cy="2199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15" y="4461212"/>
            <a:ext cx="2932800" cy="2199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045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4677" cy="1325563"/>
          </a:xfrm>
        </p:spPr>
        <p:txBody>
          <a:bodyPr/>
          <a:lstStyle/>
          <a:p>
            <a:r>
              <a:rPr kumimoji="1" lang="ko-KR" altLang="en-US" b="1" smtClean="0"/>
              <a:t>진행 상황 및 결과</a:t>
            </a:r>
            <a:endParaRPr kumimoji="1"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D9FB1A-8C78-B041-AE01-3E5E46E5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817"/>
            <a:ext cx="10802816" cy="48741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err="1" smtClean="0"/>
              <a:t>인공신경망</a:t>
            </a:r>
            <a:r>
              <a:rPr kumimoji="1" lang="ko-KR" altLang="en-US" sz="2400" dirty="0" smtClean="0"/>
              <a:t> 너비에 따른 성능 비교</a:t>
            </a:r>
            <a:endParaRPr kumimoji="1"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Hidden layer 5</a:t>
            </a:r>
            <a:r>
              <a:rPr kumimoji="1" lang="ko-KR" altLang="en-US" sz="2000" dirty="0" smtClean="0"/>
              <a:t>개</a:t>
            </a:r>
            <a:endParaRPr kumimoji="1"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ko-KR" altLang="en-US" sz="2000" dirty="0" smtClean="0"/>
              <a:t>각 층의 </a:t>
            </a:r>
            <a:r>
              <a:rPr kumimoji="1" lang="en-US" altLang="ko-KR" sz="2000" dirty="0" smtClean="0"/>
              <a:t>neuron 10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/40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/80</a:t>
            </a:r>
            <a:r>
              <a:rPr kumimoji="1" lang="ko-KR" altLang="en-US" sz="2000" dirty="0" smtClean="0"/>
              <a:t>개</a:t>
            </a:r>
            <a:endParaRPr kumimoji="1"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10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 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0.5097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0.5355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0.3532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40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 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0.2365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0.2342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0.1748 N</a:t>
            </a:r>
          </a:p>
          <a:p>
            <a:pPr lvl="2">
              <a:buFontTx/>
              <a:buChar char="-"/>
            </a:pPr>
            <a:endParaRPr kumimoji="1"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80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 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0.2389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0.2279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0.1651 N</a:t>
            </a:r>
          </a:p>
          <a:p>
            <a:pPr lvl="2">
              <a:buFontTx/>
              <a:buChar char="-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693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neuron 10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37" y="4487589"/>
            <a:ext cx="2932800" cy="219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8" y="253452"/>
            <a:ext cx="2932800" cy="219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68" y="253452"/>
            <a:ext cx="2932800" cy="219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7" y="248934"/>
            <a:ext cx="2932800" cy="219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7" y="2278953"/>
            <a:ext cx="2932800" cy="219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7" y="2283471"/>
            <a:ext cx="2932800" cy="219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7" y="2287989"/>
            <a:ext cx="2932800" cy="219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7" y="4487589"/>
            <a:ext cx="2932800" cy="219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7" y="4487589"/>
            <a:ext cx="2932800" cy="219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7" y="4487589"/>
            <a:ext cx="2932800" cy="2199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59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neuron 40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21" y="4513961"/>
            <a:ext cx="2932800" cy="2199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" y="114761"/>
            <a:ext cx="2932800" cy="2199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21" y="114761"/>
            <a:ext cx="2932800" cy="21996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21" y="114761"/>
            <a:ext cx="2932800" cy="21996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" y="2206864"/>
            <a:ext cx="2932800" cy="219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21" y="2206864"/>
            <a:ext cx="2932800" cy="21996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21" y="2314361"/>
            <a:ext cx="2932800" cy="2199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" y="4513961"/>
            <a:ext cx="2932800" cy="2199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21" y="4513961"/>
            <a:ext cx="2932800" cy="2199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21" y="4513961"/>
            <a:ext cx="2932800" cy="2199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79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neuron 80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" y="70804"/>
            <a:ext cx="2932800" cy="2199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83" y="70804"/>
            <a:ext cx="2932800" cy="219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83" y="70804"/>
            <a:ext cx="2932800" cy="219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" y="2200065"/>
            <a:ext cx="2932800" cy="219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99" y="2270404"/>
            <a:ext cx="2932800" cy="219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5" y="2200065"/>
            <a:ext cx="2932800" cy="219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" y="4470004"/>
            <a:ext cx="2932800" cy="219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52" y="4470004"/>
            <a:ext cx="2932800" cy="219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5" y="4470004"/>
            <a:ext cx="2932800" cy="219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45" y="4399665"/>
            <a:ext cx="2932800" cy="2199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034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4677" cy="1325563"/>
          </a:xfrm>
        </p:spPr>
        <p:txBody>
          <a:bodyPr/>
          <a:lstStyle/>
          <a:p>
            <a:r>
              <a:rPr kumimoji="1" lang="ko-KR" altLang="en-US" b="1" dirty="0" smtClean="0"/>
              <a:t>예상 어려움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17"/>
                <a:ext cx="10802816" cy="448725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kumimoji="1" lang="ko-KR" altLang="en-US" sz="2400" dirty="0" smtClean="0"/>
                  <a:t>데이터 생성 시 시뮬레이션에서는 임의의 </a:t>
                </a:r>
                <a:r>
                  <a:rPr kumimoji="1" lang="en-US" altLang="ko-KR" sz="2400" dirty="0" smtClean="0"/>
                  <a:t>joint space </a:t>
                </a:r>
                <a:r>
                  <a:rPr kumimoji="1" lang="ko-KR" altLang="en-US" sz="2400" dirty="0" smtClean="0"/>
                  <a:t>목표를 설정할 때 </a:t>
                </a:r>
                <a:r>
                  <a:rPr kumimoji="1" lang="en-US" altLang="ko-KR" sz="2400" dirty="0" smtClean="0"/>
                  <a:t>self collision </a:t>
                </a:r>
                <a:r>
                  <a:rPr kumimoji="1" lang="ko-KR" altLang="en-US" sz="2400" dirty="0" smtClean="0"/>
                  <a:t>및 </a:t>
                </a:r>
                <a:r>
                  <a:rPr kumimoji="1" lang="en-US" altLang="ko-KR" sz="2400" dirty="0" smtClean="0"/>
                  <a:t>collision(</a:t>
                </a:r>
                <a:r>
                  <a:rPr kumimoji="1" lang="ko-KR" altLang="en-US" sz="2400" dirty="0" smtClean="0"/>
                  <a:t>바닥 등</a:t>
                </a:r>
                <a:r>
                  <a:rPr kumimoji="1" lang="en-US" altLang="ko-KR" sz="2400" dirty="0" smtClean="0"/>
                  <a:t>)</a:t>
                </a:r>
                <a:r>
                  <a:rPr kumimoji="1" lang="ko-KR" altLang="en-US" sz="2400" dirty="0" smtClean="0"/>
                  <a:t>을 고려하지 않고 생성</a:t>
                </a:r>
                <a:r>
                  <a:rPr kumimoji="1" lang="en-US" altLang="ko-KR" sz="2400" dirty="0" smtClean="0"/>
                  <a:t>. </a:t>
                </a:r>
                <a:r>
                  <a:rPr kumimoji="1" lang="ko-KR" altLang="en-US" sz="2400" dirty="0" smtClean="0"/>
                  <a:t>관절공간에서 </a:t>
                </a:r>
                <a:r>
                  <a:rPr kumimoji="1" lang="en-US" altLang="ko-KR" sz="2400" dirty="0" smtClean="0"/>
                  <a:t>self collision</a:t>
                </a:r>
                <a:r>
                  <a:rPr kumimoji="1" lang="ko-KR" altLang="en-US" sz="2400" dirty="0" smtClean="0"/>
                  <a:t>을 회피하며 </a:t>
                </a:r>
                <a:r>
                  <a:rPr kumimoji="1" lang="en-US" altLang="ko-KR" sz="2400" dirty="0" smtClean="0"/>
                  <a:t>data </a:t>
                </a:r>
                <a:r>
                  <a:rPr kumimoji="1" lang="ko-KR" altLang="en-US" sz="2400" dirty="0" smtClean="0"/>
                  <a:t>생성이 필요함</a:t>
                </a:r>
                <a:r>
                  <a:rPr kumimoji="1" lang="en-US" altLang="ko-K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kumimoji="1" lang="en-US" altLang="ko-K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kumimoji="1" lang="ko-KR" altLang="en-US" sz="2400" dirty="0" smtClean="0"/>
                  <a:t>관절 각속도 및 관절 </a:t>
                </a:r>
                <a:r>
                  <a:rPr kumimoji="1" lang="ko-KR" altLang="en-US" sz="2400" dirty="0" err="1" smtClean="0"/>
                  <a:t>각가속도</a:t>
                </a:r>
                <a:r>
                  <a:rPr kumimoji="1" lang="ko-KR" altLang="en-US" sz="2400" dirty="0" smtClean="0"/>
                  <a:t> 노이즈</a:t>
                </a:r>
                <a:r>
                  <a:rPr kumimoji="1" lang="en-US" altLang="ko-KR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kumimoji="1" lang="en-US" altLang="ko-KR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kumimoji="1" lang="ko-KR" altLang="en-US" sz="2400" dirty="0" smtClean="0"/>
                  <a:t>충돌 감지의 기준이 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kumimoji="1" lang="en-US" altLang="ko-KR" sz="1600" dirty="0" smtClean="0"/>
                  <a:t> </a:t>
                </a:r>
                <a:r>
                  <a:rPr kumimoji="1" lang="ko-KR" altLang="en-US" sz="2400" dirty="0" smtClean="0"/>
                  <a:t>설정</a:t>
                </a:r>
                <a:r>
                  <a:rPr kumimoji="1" lang="en-US" altLang="ko-KR" sz="2400" dirty="0" smtClean="0"/>
                  <a:t> </a:t>
                </a:r>
                <a:r>
                  <a:rPr kumimoji="1" lang="en-US" altLang="ko-KR" sz="2400" dirty="0" smtClean="0"/>
                  <a:t>(</a:t>
                </a:r>
                <a:r>
                  <a:rPr kumimoji="1" lang="ko-KR" altLang="en-US" sz="2400" dirty="0" smtClean="0"/>
                  <a:t>학습된 신경망의 성능에 </a:t>
                </a:r>
                <a:r>
                  <a:rPr kumimoji="1" lang="en-US" altLang="ko-KR" sz="2400" dirty="0" smtClean="0"/>
                  <a:t>dependent</a:t>
                </a:r>
                <a:r>
                  <a:rPr kumimoji="1" lang="en-US" altLang="ko-KR" sz="2400" dirty="0"/>
                  <a:t>)</a:t>
                </a:r>
                <a:endParaRPr kumimoji="1" lang="en-US" altLang="ko-KR" sz="1600" dirty="0" smtClean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17"/>
                <a:ext cx="10802816" cy="4487252"/>
              </a:xfrm>
              <a:blipFill>
                <a:blip r:embed="rId2"/>
                <a:stretch>
                  <a:fillRect l="-790" t="-1900" r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3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D9FB1A-8C78-B041-AE01-3E5E46E5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385" cy="19198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err="1" smtClean="0"/>
              <a:t>인공신경망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smtClean="0"/>
              <a:t>학습을 통한 충돌에 의한 관절 토크 추정 및 충돌 감지 알고리즘 타당성 검토</a:t>
            </a: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 smtClean="0"/>
              <a:t>F/T</a:t>
            </a:r>
            <a:r>
              <a:rPr kumimoji="1" lang="ko-KR" altLang="en-US" sz="2400" dirty="0" smtClean="0"/>
              <a:t>센서 및 관절 토크 센서 사용 최소화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751"/>
              </p:ext>
            </p:extLst>
          </p:nvPr>
        </p:nvGraphicFramePr>
        <p:xfrm>
          <a:off x="1768619" y="3745523"/>
          <a:ext cx="8052388" cy="209257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913982">
                  <a:extLst>
                    <a:ext uri="{9D8B030D-6E8A-4147-A177-3AD203B41FA5}">
                      <a16:colId xmlns:a16="http://schemas.microsoft.com/office/drawing/2014/main" val="2333055996"/>
                    </a:ext>
                  </a:extLst>
                </a:gridCol>
                <a:gridCol w="663976">
                  <a:extLst>
                    <a:ext uri="{9D8B030D-6E8A-4147-A177-3AD203B41FA5}">
                      <a16:colId xmlns:a16="http://schemas.microsoft.com/office/drawing/2014/main" val="3436901693"/>
                    </a:ext>
                  </a:extLst>
                </a:gridCol>
                <a:gridCol w="2746357">
                  <a:extLst>
                    <a:ext uri="{9D8B030D-6E8A-4147-A177-3AD203B41FA5}">
                      <a16:colId xmlns:a16="http://schemas.microsoft.com/office/drawing/2014/main" val="2517636974"/>
                    </a:ext>
                  </a:extLst>
                </a:gridCol>
                <a:gridCol w="2728073">
                  <a:extLst>
                    <a:ext uri="{9D8B030D-6E8A-4147-A177-3AD203B41FA5}">
                      <a16:colId xmlns:a16="http://schemas.microsoft.com/office/drawing/2014/main" val="872734706"/>
                    </a:ext>
                  </a:extLst>
                </a:gridCol>
              </a:tblGrid>
              <a:tr h="739976"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평가항목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단위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개발 목표치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비고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50415"/>
                  </a:ext>
                </a:extLst>
              </a:tr>
              <a:tr h="790321"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관절 토크 센서 수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개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목표치 이하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655073"/>
                  </a:ext>
                </a:extLst>
              </a:tr>
              <a:tr h="562276"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>
                          <a:effectLst/>
                        </a:rPr>
                        <a:t>충돌 감지 정확성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en-US" sz="1200" kern="100">
                          <a:effectLst/>
                        </a:rPr>
                        <a:t>%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>
                          <a:effectLst/>
                        </a:rPr>
                        <a:t>관절 토크센서 대비 </a:t>
                      </a:r>
                      <a:r>
                        <a:rPr lang="en-US" sz="1200" kern="100">
                          <a:effectLst/>
                        </a:rPr>
                        <a:t>80%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539750" indent="-457200" algn="ctr" latinLnBrk="0">
                        <a:lnSpc>
                          <a:spcPct val="17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08000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목표치 이상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81232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 txBox="1">
            <a:spLocks/>
          </p:cNvSpPr>
          <p:nvPr/>
        </p:nvSpPr>
        <p:spPr>
          <a:xfrm>
            <a:off x="565638" y="218708"/>
            <a:ext cx="2916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b="1" dirty="0" smtClean="0"/>
              <a:t>과제 목표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01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8" y="218708"/>
            <a:ext cx="2916115" cy="1325563"/>
          </a:xfrm>
        </p:spPr>
        <p:txBody>
          <a:bodyPr/>
          <a:lstStyle/>
          <a:p>
            <a:r>
              <a:rPr kumimoji="1" lang="ko-KR" altLang="en-US" b="1" dirty="0" smtClean="0"/>
              <a:t>과제 </a:t>
            </a:r>
            <a:r>
              <a:rPr kumimoji="1" lang="ko-KR" altLang="en-US" b="1" dirty="0" smtClean="0"/>
              <a:t>방법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271"/>
                <a:ext cx="10609385" cy="250019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kumimoji="1" lang="ko-KR" altLang="en-US" sz="2400" dirty="0" smtClean="0"/>
                  <a:t>학습 데이터 생성</a:t>
                </a:r>
                <a:endParaRPr kumimoji="1" lang="en-US" altLang="ko-KR" sz="2400" dirty="0" smtClean="0"/>
              </a:p>
              <a:p>
                <a:pPr marL="0" indent="0">
                  <a:buNone/>
                </a:pPr>
                <a:r>
                  <a:rPr kumimoji="1" lang="en-US" altLang="ko-KR" sz="2000" dirty="0"/>
                  <a:t> </a:t>
                </a:r>
                <a:r>
                  <a:rPr kumimoji="1" lang="en-US" altLang="ko-KR" sz="1800" dirty="0" smtClean="0"/>
                  <a:t>- </a:t>
                </a:r>
                <a:r>
                  <a:rPr kumimoji="1" lang="ko-KR" altLang="en-US" sz="1800" dirty="0" err="1" smtClean="0"/>
                  <a:t>자유모션</a:t>
                </a:r>
                <a:r>
                  <a:rPr kumimoji="1" lang="ko-KR" altLang="en-US" sz="1800" dirty="0" smtClean="0"/>
                  <a:t> </a:t>
                </a:r>
                <a:r>
                  <a:rPr kumimoji="1" lang="en-US" altLang="ko-KR" sz="1800" dirty="0" smtClean="0"/>
                  <a:t>: 500</a:t>
                </a:r>
                <a:r>
                  <a:rPr kumimoji="1" lang="ko-KR" altLang="en-US" sz="1800" dirty="0" smtClean="0"/>
                  <a:t>개 에피소드</a:t>
                </a:r>
                <a:endParaRPr kumimoji="1" lang="en-US" altLang="ko-KR" sz="1800" dirty="0" smtClean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 </a:t>
                </a:r>
                <a:r>
                  <a:rPr kumimoji="1" lang="en-US" altLang="ko-KR" sz="1800" dirty="0" smtClean="0"/>
                  <a:t>- </a:t>
                </a:r>
                <a:r>
                  <a:rPr kumimoji="1" lang="ko-KR" altLang="en-US" sz="1800" dirty="0" err="1" smtClean="0"/>
                  <a:t>자유모션</a:t>
                </a:r>
                <a:r>
                  <a:rPr kumimoji="1" lang="ko-KR" altLang="en-US" sz="1800" dirty="0" smtClean="0"/>
                  <a:t> 중 환경과의 접촉 </a:t>
                </a:r>
                <a:r>
                  <a:rPr kumimoji="1" lang="en-US" altLang="ko-KR" sz="1800" dirty="0" smtClean="0"/>
                  <a:t>: </a:t>
                </a:r>
                <a:r>
                  <a:rPr kumimoji="1" lang="ko-KR" altLang="en-US" sz="1800" dirty="0" smtClean="0"/>
                  <a:t>환경의 종류를 </a:t>
                </a:r>
                <a:r>
                  <a:rPr kumimoji="1" lang="en-US" altLang="ko-KR" sz="1800" dirty="0" smtClean="0"/>
                  <a:t>5</a:t>
                </a:r>
                <a:r>
                  <a:rPr kumimoji="1" lang="ko-KR" altLang="en-US" sz="1800" dirty="0" smtClean="0"/>
                  <a:t>개로 바꿔가며 </a:t>
                </a:r>
                <a:r>
                  <a:rPr kumimoji="1" lang="en-US" altLang="ko-KR" sz="1800" dirty="0" smtClean="0"/>
                  <a:t>100</a:t>
                </a:r>
                <a:r>
                  <a:rPr kumimoji="1" lang="ko-KR" altLang="en-US" sz="1800" dirty="0" smtClean="0"/>
                  <a:t>개씩 총 </a:t>
                </a:r>
                <a:r>
                  <a:rPr kumimoji="1" lang="en-US" altLang="ko-KR" sz="1800" dirty="0" smtClean="0"/>
                  <a:t>500</a:t>
                </a:r>
                <a:r>
                  <a:rPr kumimoji="1" lang="ko-KR" altLang="en-US" sz="1800" dirty="0" smtClean="0"/>
                  <a:t>개 에피소드</a:t>
                </a:r>
                <a:endParaRPr kumimoji="1" lang="en-US" altLang="ko-KR" sz="1800" dirty="0" smtClean="0"/>
              </a:p>
              <a:p>
                <a:pPr marL="0" indent="0">
                  <a:buNone/>
                </a:pPr>
                <a:endParaRPr kumimoji="1" lang="en-US" altLang="ko-KR" sz="1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a:rPr lang="en-US" altLang="ko-KR" sz="2200" i="1"/>
                          <m:t>𝜏</m:t>
                        </m:r>
                      </m:e>
                      <m:sub>
                        <m:r>
                          <a:rPr lang="en-US" altLang="ko-KR" sz="2200" i="1"/>
                          <m:t>𝑐</m:t>
                        </m:r>
                      </m:sub>
                    </m:sSub>
                    <m:r>
                      <a:rPr lang="en-US" altLang="ko-KR" sz="2200" i="1"/>
                      <m:t>=</m:t>
                    </m:r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a:rPr lang="en-US" altLang="ko-KR" sz="2200" i="1"/>
                          <m:t>𝜏</m:t>
                        </m:r>
                      </m:e>
                      <m:sub>
                        <m:r>
                          <a:rPr lang="en-US" altLang="ko-KR" sz="2200" i="1"/>
                          <m:t>𝑚𝑜𝑡𝑜𝑟</m:t>
                        </m:r>
                      </m:sub>
                    </m:sSub>
                    <m:r>
                      <a:rPr lang="en-US" altLang="ko-KR" sz="2200" i="1"/>
                      <m:t>+</m:t>
                    </m:r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a:rPr lang="en-US" altLang="ko-KR" sz="2200" i="1"/>
                          <m:t>𝜏</m:t>
                        </m:r>
                      </m:e>
                      <m:sub>
                        <m:r>
                          <a:rPr lang="en-US" altLang="ko-KR" sz="2200" i="1"/>
                          <m:t>𝑑𝑖𝑠𝑡𝑢𝑟𝑏𝑎𝑛𝑐𝑒</m:t>
                        </m:r>
                      </m:sub>
                    </m:sSub>
                    <m:r>
                      <a:rPr lang="en-US" altLang="ko-KR" sz="2200" i="1"/>
                      <m:t>−</m:t>
                    </m:r>
                    <m:d>
                      <m:dPr>
                        <m:ctrlPr>
                          <a:rPr lang="ko-KR" altLang="ko-KR" sz="2200" i="1"/>
                        </m:ctrlPr>
                      </m:dPr>
                      <m:e>
                        <m:r>
                          <a:rPr lang="en-US" altLang="ko-KR" sz="2200" i="1"/>
                          <m:t>𝐴</m:t>
                        </m:r>
                        <m:d>
                          <m:dPr>
                            <m:ctrlPr>
                              <a:rPr lang="ko-KR" altLang="ko-KR" sz="2200" i="1"/>
                            </m:ctrlPr>
                          </m:dPr>
                          <m:e>
                            <m:r>
                              <a:rPr lang="en-US" altLang="ko-KR" sz="2200" i="1"/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ko-KR" altLang="ko-KR" sz="2200" i="1"/>
                            </m:ctrlPr>
                          </m:accPr>
                          <m:e>
                            <m:r>
                              <a:rPr lang="en-US" altLang="ko-KR" sz="2200" i="1"/>
                              <m:t>𝑞</m:t>
                            </m:r>
                          </m:e>
                        </m:acc>
                        <m:r>
                          <a:rPr lang="en-US" altLang="ko-KR" sz="2200" i="1"/>
                          <m:t>+</m:t>
                        </m:r>
                        <m:r>
                          <a:rPr lang="en-US" altLang="ko-KR" sz="2200" i="1"/>
                          <m:t>𝑏</m:t>
                        </m:r>
                        <m:d>
                          <m:dPr>
                            <m:ctrlPr>
                              <a:rPr lang="ko-KR" altLang="ko-KR" sz="2200" i="1"/>
                            </m:ctrlPr>
                          </m:dPr>
                          <m:e>
                            <m:r>
                              <a:rPr lang="en-US" altLang="ko-KR" sz="2200" i="1"/>
                              <m:t>𝑞</m:t>
                            </m:r>
                            <m:r>
                              <a:rPr lang="en-US" altLang="ko-KR" sz="2200" i="1"/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ko-KR" altLang="ko-KR" sz="2200" i="1"/>
                                </m:ctrlPr>
                              </m:accPr>
                              <m:e>
                                <m:r>
                                  <a:rPr lang="en-US" altLang="ko-KR" sz="2200" i="1"/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200" i="1"/>
                          <m:t>+</m:t>
                        </m:r>
                        <m:r>
                          <a:rPr lang="en-US" altLang="ko-KR" sz="2200" i="1"/>
                          <m:t>𝑔</m:t>
                        </m:r>
                        <m:d>
                          <m:dPr>
                            <m:ctrlPr>
                              <a:rPr lang="ko-KR" altLang="ko-KR" sz="2200" i="1"/>
                            </m:ctrlPr>
                          </m:dPr>
                          <m:e>
                            <m:r>
                              <a:rPr lang="en-US" altLang="ko-KR" sz="2200" i="1"/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ko-KR" sz="2200" dirty="0" smtClean="0"/>
                  <a:t> </a:t>
                </a:r>
                <a:r>
                  <a:rPr kumimoji="1" lang="ko-KR" altLang="en-US" sz="2200" dirty="0" smtClean="0"/>
                  <a:t>을 바탕으로 아래와 같이 인공 신경망 생성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271"/>
                <a:ext cx="10609385" cy="2500190"/>
              </a:xfrm>
              <a:blipFill>
                <a:blip r:embed="rId2"/>
                <a:stretch>
                  <a:fillRect l="-805" t="-3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44362" y="4044461"/>
            <a:ext cx="4554416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9385" cy="89119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kumimoji="1" lang="ko-KR" altLang="en-US" sz="2400" dirty="0" smtClean="0"/>
                  <a:t>학습된 인공 신경망이 추정하는 접촉 토크가 일정 수준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/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/>
                          <m:t>𝜏</m:t>
                        </m:r>
                      </m:e>
                      <m:sub>
                        <m:r>
                          <a:rPr lang="en-US" altLang="ko-KR" sz="2400" i="1"/>
                          <m:t>𝑡h𝑟𝑒𝑠h𝑜𝑙𝑑</m:t>
                        </m:r>
                      </m:sub>
                    </m:sSub>
                    <m:r>
                      <a:rPr lang="en-US" altLang="ko-KR" sz="2400" i="1"/>
                      <m:t>)</m:t>
                    </m:r>
                  </m:oMath>
                </a14:m>
                <a:r>
                  <a:rPr lang="ko-KR" altLang="en-US" sz="2400" dirty="0" smtClean="0"/>
                  <a:t>이상일 때 충돌이 있었다고 감지</a:t>
                </a:r>
                <a:r>
                  <a:rPr lang="en-US" altLang="ko-KR" sz="2400" dirty="0" smtClean="0"/>
                  <a:t> </a:t>
                </a:r>
                <a:endParaRPr kumimoji="1" lang="ko-KR" altLang="en-US" sz="2400" dirty="0"/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CD9FB1A-8C78-B041-AE01-3E5E46E5D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9385" cy="891198"/>
              </a:xfrm>
              <a:blipFill>
                <a:blip r:embed="rId2"/>
                <a:stretch>
                  <a:fillRect l="-747" t="-9524" r="-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75679" y="2851760"/>
            <a:ext cx="4352559" cy="2836864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6679221" y="4544598"/>
            <a:ext cx="3610683" cy="739579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6216161" y="4932485"/>
            <a:ext cx="351692" cy="8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 txBox="1">
            <a:spLocks/>
          </p:cNvSpPr>
          <p:nvPr/>
        </p:nvSpPr>
        <p:spPr>
          <a:xfrm>
            <a:off x="565638" y="218708"/>
            <a:ext cx="2916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b="1" smtClean="0"/>
              <a:t>과제 방법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5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4677" cy="1325563"/>
          </a:xfrm>
        </p:spPr>
        <p:txBody>
          <a:bodyPr/>
          <a:lstStyle/>
          <a:p>
            <a:r>
              <a:rPr kumimoji="1" lang="ko-KR" altLang="en-US" b="1" smtClean="0"/>
              <a:t>진행 상황 및 결과</a:t>
            </a:r>
            <a:endParaRPr kumimoji="1"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D9FB1A-8C78-B041-AE01-3E5E46E5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2816" cy="4478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 err="1" smtClean="0"/>
              <a:t>Franka</a:t>
            </a:r>
            <a:r>
              <a:rPr kumimoji="1" lang="en-US" altLang="ko-KR" sz="2400" dirty="0" smtClean="0"/>
              <a:t> panda 7</a:t>
            </a:r>
            <a:r>
              <a:rPr kumimoji="1" lang="ko-KR" altLang="en-US" sz="2400" dirty="0" smtClean="0"/>
              <a:t>자유도 </a:t>
            </a:r>
            <a:r>
              <a:rPr kumimoji="1" lang="en-US" altLang="ko-KR" sz="2400" dirty="0" smtClean="0"/>
              <a:t>mani</a:t>
            </a:r>
            <a:r>
              <a:rPr kumimoji="1" lang="en-US" altLang="ko-KR" sz="2400" dirty="0" smtClean="0"/>
              <a:t>pulator</a:t>
            </a:r>
            <a:r>
              <a:rPr kumimoji="1" lang="ko-KR" altLang="en-US" sz="2400" dirty="0" smtClean="0"/>
              <a:t>에 환경 구성</a:t>
            </a:r>
            <a:endParaRPr kumimoji="1"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 End effector</a:t>
            </a:r>
            <a:r>
              <a:rPr kumimoji="1" lang="ko-KR" altLang="en-US" sz="2000" dirty="0" smtClean="0"/>
              <a:t>에 </a:t>
            </a:r>
            <a:r>
              <a:rPr kumimoji="1" lang="en-US" altLang="ko-KR" sz="2000" dirty="0" smtClean="0"/>
              <a:t>F/T</a:t>
            </a:r>
            <a:r>
              <a:rPr kumimoji="1" lang="ko-KR" altLang="en-US" sz="2000" dirty="0" smtClean="0"/>
              <a:t>센서</a:t>
            </a:r>
            <a:endParaRPr kumimoji="1"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 F/T </a:t>
            </a:r>
            <a:r>
              <a:rPr kumimoji="1" lang="ko-KR" altLang="en-US" sz="2000" dirty="0" smtClean="0"/>
              <a:t>센서 하위에 질량 추가</a:t>
            </a:r>
            <a:endParaRPr kumimoji="1"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err="1" smtClean="0"/>
              <a:t>자유모션</a:t>
            </a:r>
            <a:r>
              <a:rPr kumimoji="1" lang="ko-KR" altLang="en-US" sz="2400" dirty="0" smtClean="0"/>
              <a:t> 데이터 생성</a:t>
            </a:r>
            <a:endParaRPr kumimoji="1"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1</a:t>
            </a:r>
            <a:r>
              <a:rPr kumimoji="1" lang="ko-KR" altLang="en-US" sz="2000" dirty="0" smtClean="0"/>
              <a:t>개의 에피소드에서 관절 공간의 임의의 초기 위치에서 임의의 목표 위치로 </a:t>
            </a:r>
            <a:r>
              <a:rPr kumimoji="1" lang="en-US" altLang="ko-KR" sz="2000" dirty="0" smtClean="0"/>
              <a:t>1.5</a:t>
            </a:r>
            <a:r>
              <a:rPr kumimoji="1" lang="ko-KR" altLang="en-US" sz="2000" dirty="0" smtClean="0"/>
              <a:t>초 동안 이동</a:t>
            </a:r>
            <a:endParaRPr kumimoji="1"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 F/T</a:t>
            </a:r>
            <a:r>
              <a:rPr kumimoji="1" lang="ko-KR" altLang="en-US" sz="2000" dirty="0" smtClean="0"/>
              <a:t>센서의 </a:t>
            </a:r>
            <a:r>
              <a:rPr kumimoji="1" lang="ko-KR" altLang="en-US" sz="2000" dirty="0" err="1" smtClean="0"/>
              <a:t>관성력</a:t>
            </a:r>
            <a:r>
              <a:rPr kumimoji="1" lang="ko-KR" altLang="en-US" sz="2000" dirty="0" smtClean="0"/>
              <a:t> 및 중력으로 인한 힘</a:t>
            </a:r>
            <a:endParaRPr kumimoji="1"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ko-KR" altLang="en-US" sz="2000" dirty="0" smtClean="0"/>
              <a:t>데이터 </a:t>
            </a:r>
            <a:r>
              <a:rPr kumimoji="1" lang="en-US" altLang="ko-KR" sz="2000" dirty="0" smtClean="0"/>
              <a:t>100hz</a:t>
            </a:r>
            <a:r>
              <a:rPr kumimoji="1" lang="ko-KR" altLang="en-US" sz="2000" dirty="0" smtClean="0"/>
              <a:t>로 수집</a:t>
            </a:r>
            <a:endParaRPr kumimoji="1"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1200</a:t>
            </a:r>
            <a:r>
              <a:rPr kumimoji="1" lang="ko-KR" altLang="en-US" sz="2000" dirty="0" smtClean="0"/>
              <a:t>개 </a:t>
            </a:r>
            <a:r>
              <a:rPr kumimoji="1" lang="ko-KR" altLang="en-US" sz="2000" dirty="0" smtClean="0"/>
              <a:t>에피소드 </a:t>
            </a:r>
            <a:r>
              <a:rPr kumimoji="1" lang="en-US" altLang="ko-KR" sz="2000" dirty="0" smtClean="0"/>
              <a:t>training set, 300</a:t>
            </a:r>
            <a:r>
              <a:rPr kumimoji="1" lang="ko-KR" altLang="en-US" sz="2000" dirty="0" smtClean="0"/>
              <a:t>개 </a:t>
            </a:r>
            <a:r>
              <a:rPr kumimoji="1" lang="en-US" altLang="ko-KR" sz="2000" dirty="0" smtClean="0"/>
              <a:t>validation set, 300</a:t>
            </a:r>
            <a:r>
              <a:rPr kumimoji="1" lang="ko-KR" altLang="en-US" sz="2000" dirty="0" smtClean="0"/>
              <a:t>개 </a:t>
            </a:r>
            <a:r>
              <a:rPr kumimoji="1" lang="en-US" altLang="ko-KR" sz="2000" dirty="0" smtClean="0"/>
              <a:t>test set </a:t>
            </a:r>
            <a:r>
              <a:rPr kumimoji="1" lang="ko-KR" altLang="en-US" sz="2000" dirty="0" smtClean="0"/>
              <a:t>생성</a:t>
            </a:r>
            <a:r>
              <a:rPr kumimoji="1" lang="en-US" altLang="ko-KR" sz="2000" dirty="0"/>
              <a:t> </a:t>
            </a:r>
            <a:r>
              <a:rPr kumimoji="1" lang="en-US" altLang="ko-KR" sz="2000" dirty="0" smtClean="0"/>
              <a:t>(192000</a:t>
            </a:r>
            <a:r>
              <a:rPr kumimoji="1" lang="ko-KR" altLang="en-US" sz="2000" dirty="0" smtClean="0"/>
              <a:t>개 </a:t>
            </a:r>
            <a:r>
              <a:rPr kumimoji="1" lang="en-US" altLang="ko-KR" sz="2000" dirty="0" smtClean="0"/>
              <a:t>training data)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Training </a:t>
            </a:r>
            <a:r>
              <a:rPr kumimoji="1" lang="ko-KR" altLang="en-US" sz="2000" dirty="0" smtClean="0"/>
              <a:t>데이터 생성 후 임의로 섞음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291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4677" cy="1325563"/>
          </a:xfrm>
        </p:spPr>
        <p:txBody>
          <a:bodyPr/>
          <a:lstStyle/>
          <a:p>
            <a:r>
              <a:rPr kumimoji="1" lang="ko-KR" altLang="en-US" b="1" smtClean="0"/>
              <a:t>진행 상황 및 결과</a:t>
            </a:r>
            <a:endParaRPr kumimoji="1"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D9FB1A-8C78-B041-AE01-3E5E46E5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2816" cy="4478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smtClean="0"/>
              <a:t>현재 </a:t>
            </a:r>
            <a:r>
              <a:rPr kumimoji="1" lang="ko-KR" altLang="en-US" sz="2400" dirty="0" err="1" smtClean="0"/>
              <a:t>인공신경망</a:t>
            </a:r>
            <a:r>
              <a:rPr kumimoji="1" lang="ko-KR" altLang="en-US" sz="2400" dirty="0" smtClean="0"/>
              <a:t> 구조 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err="1" smtClean="0"/>
              <a:t>접촉력을</a:t>
            </a:r>
            <a:r>
              <a:rPr kumimoji="1" lang="ko-KR" altLang="en-US" sz="2400" dirty="0" smtClean="0"/>
              <a:t> 학습함</a:t>
            </a:r>
            <a:r>
              <a:rPr kumimoji="1" lang="en-US" altLang="ko-KR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smtClean="0"/>
              <a:t>학습 소요 시간 </a:t>
            </a:r>
            <a:r>
              <a:rPr kumimoji="1" lang="en-US" altLang="ko-KR" sz="2400" dirty="0" smtClean="0"/>
              <a:t>: 2</a:t>
            </a:r>
            <a:r>
              <a:rPr kumimoji="1" lang="ko-KR" altLang="en-US" sz="2400" dirty="0" smtClean="0"/>
              <a:t>시간 </a:t>
            </a:r>
            <a:r>
              <a:rPr kumimoji="1" lang="en-US" altLang="ko-KR" sz="2400" dirty="0" smtClean="0"/>
              <a:t>(6000-7000</a:t>
            </a:r>
            <a:r>
              <a:rPr kumimoji="1" lang="ko-KR" altLang="en-US" sz="2400" dirty="0" smtClean="0"/>
              <a:t>초</a:t>
            </a:r>
            <a:r>
              <a:rPr kumimoji="1" lang="en-US" altLang="ko-KR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smtClean="0"/>
              <a:t>신경망 깊이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너비</a:t>
            </a:r>
            <a:r>
              <a:rPr kumimoji="1" lang="en-US" altLang="ko-KR" sz="2400" dirty="0" smtClean="0"/>
              <a:t>, learning rate, regularization</a:t>
            </a:r>
            <a:r>
              <a:rPr kumimoji="1" lang="ko-KR" altLang="en-US" sz="2400" dirty="0" smtClean="0"/>
              <a:t>등을 조절해가며 진행 중</a:t>
            </a:r>
            <a:endParaRPr kumimoji="1" lang="en-US" altLang="ko-KR" sz="24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001915" y="2464654"/>
            <a:ext cx="3895791" cy="2051783"/>
            <a:chOff x="5927430" y="1071523"/>
            <a:chExt cx="3895791" cy="2051783"/>
          </a:xfrm>
        </p:grpSpPr>
        <p:grpSp>
          <p:nvGrpSpPr>
            <p:cNvPr id="8" name="그룹 7"/>
            <p:cNvGrpSpPr/>
            <p:nvPr/>
          </p:nvGrpSpPr>
          <p:grpSpPr>
            <a:xfrm>
              <a:off x="5927430" y="1071523"/>
              <a:ext cx="3895791" cy="2051783"/>
              <a:chOff x="968862" y="4674486"/>
              <a:chExt cx="3895791" cy="2051783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968862" y="4674486"/>
                <a:ext cx="3895791" cy="2051783"/>
                <a:chOff x="1613198" y="3579100"/>
                <a:chExt cx="4213331" cy="2204967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7F1D243A-109B-4F48-B14C-0B22FB0C82C4}"/>
                    </a:ext>
                  </a:extLst>
                </p:cNvPr>
                <p:cNvGrpSpPr/>
                <p:nvPr/>
              </p:nvGrpSpPr>
              <p:grpSpPr>
                <a:xfrm>
                  <a:off x="1613198" y="3579100"/>
                  <a:ext cx="4213331" cy="2204967"/>
                  <a:chOff x="1525210" y="4022114"/>
                  <a:chExt cx="4213331" cy="2204967"/>
                </a:xfrm>
              </p:grpSpPr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CACD7E8B-7678-4809-829A-0E09FA813078}"/>
                      </a:ext>
                    </a:extLst>
                  </p:cNvPr>
                  <p:cNvCxnSpPr/>
                  <p:nvPr/>
                </p:nvCxnSpPr>
                <p:spPr>
                  <a:xfrm>
                    <a:off x="2063945" y="4342442"/>
                    <a:ext cx="160906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D124E7F8-8385-4222-B0EE-2BBA224267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75903" y="4085650"/>
                        <a:ext cx="222530" cy="283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124E7F8-8385-4222-B0EE-2BBA224267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75903" y="4085650"/>
                        <a:ext cx="222530" cy="2838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405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795B003C-3E37-4AA7-B3C2-BDCE306F2B16}"/>
                      </a:ext>
                    </a:extLst>
                  </p:cNvPr>
                  <p:cNvSpPr/>
                  <p:nvPr/>
                </p:nvSpPr>
                <p:spPr>
                  <a:xfrm>
                    <a:off x="3673008" y="4022114"/>
                    <a:ext cx="667590" cy="6158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Robot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06DAB4F8-F892-44E6-B004-D5FD9E1955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598" y="4270570"/>
                    <a:ext cx="113832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2FB90441-CDB6-4855-B54A-DEA5CB687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8924" y="4270570"/>
                    <a:ext cx="0" cy="14458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00EDF60C-974D-4820-984B-B419901ED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03216" y="5715992"/>
                    <a:ext cx="9757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FEA9CAED-6641-43D7-9275-DFFE63BE1CFA}"/>
                      </a:ext>
                    </a:extLst>
                  </p:cNvPr>
                  <p:cNvSpPr/>
                  <p:nvPr/>
                </p:nvSpPr>
                <p:spPr>
                  <a:xfrm>
                    <a:off x="3574583" y="5326693"/>
                    <a:ext cx="907233" cy="7785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Neural</a:t>
                    </a:r>
                    <a:endParaRPr lang="en-US" altLang="ko-KR" sz="12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Network</a:t>
                    </a:r>
                    <a:endParaRPr lang="en-US" altLang="ko-KR" sz="12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(under</a:t>
                    </a:r>
                    <a:br>
                      <a:rPr lang="en-US" altLang="ko-KR" sz="1200" dirty="0">
                        <a:solidFill>
                          <a:schemeClr val="tx1"/>
                        </a:solidFill>
                      </a:rPr>
                    </a:br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training)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FEFCBBCD-0384-4F90-96BA-505E143FE5BF}"/>
                      </a:ext>
                    </a:extLst>
                  </p:cNvPr>
                  <p:cNvSpPr/>
                  <p:nvPr/>
                </p:nvSpPr>
                <p:spPr>
                  <a:xfrm>
                    <a:off x="1933866" y="5650709"/>
                    <a:ext cx="153711" cy="13467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4049E083-E901-4213-A35F-FD6F461A8A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5210" y="5716458"/>
                    <a:ext cx="9430" cy="5106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99BC389E-C695-4DBF-A1B0-53B86DE52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4640" y="6227081"/>
                    <a:ext cx="212056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C062FB53-2094-4744-9FBB-1EB6F0F1CA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55206" y="5244832"/>
                    <a:ext cx="899362" cy="9822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43271537-9108-4A25-AE45-ABC97A593F9B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2569097" y="5703404"/>
                        <a:ext cx="334300" cy="30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43271537-9108-4A25-AE45-ABC97A593F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2569097" y="5703404"/>
                        <a:ext cx="334300" cy="30884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2000" b="-6383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256DF6F-BCA8-4E2C-BACE-6ADCC7432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13666" y="5087272"/>
                        <a:ext cx="22253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6256DF6F-BCA8-4E2C-BACE-6ADCC7432F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3666" y="5087272"/>
                        <a:ext cx="222530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20588" b="-1428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ED8797B4-0994-4868-A5AF-9670FEDB8A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25210" y="5709896"/>
                    <a:ext cx="403907" cy="815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E64B8E53-A4C3-4A8C-8873-8A5AF60A8A7C}"/>
                      </a:ext>
                    </a:extLst>
                  </p:cNvPr>
                  <p:cNvCxnSpPr>
                    <a:cxnSpLocks/>
                    <a:endCxn id="38" idx="1"/>
                  </p:cNvCxnSpPr>
                  <p:nvPr/>
                </p:nvCxnSpPr>
                <p:spPr>
                  <a:xfrm flipH="1">
                    <a:off x="2000454" y="5004871"/>
                    <a:ext cx="16563" cy="61929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8BCFE9CA-9E08-4BF3-BA9E-E4E7D13B61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0513" y="4737536"/>
                        <a:ext cx="222530" cy="232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8BCFE9CA-9E08-4BF3-BA9E-E4E7D13B61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0513" y="4737536"/>
                        <a:ext cx="222530" cy="23223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r="-11765" b="-2777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7AB61754-A09E-4820-9A5D-8AC352BA61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8036" y="4032661"/>
                        <a:ext cx="742896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𝑚𝑜𝑡𝑜𝑟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7AB61754-A09E-4820-9A5D-8AC352BA61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8036" y="4032661"/>
                        <a:ext cx="742896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70B81747-150A-4FDA-BC1A-FB1B1A20E52D}"/>
                      </a:ext>
                    </a:extLst>
                  </p:cNvPr>
                  <p:cNvCxnSpPr>
                    <a:cxnSpLocks/>
                    <a:stCxn id="25" idx="1"/>
                  </p:cNvCxnSpPr>
                  <p:nvPr/>
                </p:nvCxnSpPr>
                <p:spPr>
                  <a:xfrm flipH="1">
                    <a:off x="2091087" y="5715993"/>
                    <a:ext cx="1483496" cy="20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62FDFFFE-EDA5-4F09-ABF9-5DD8E9CFBD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31916" y="5364271"/>
                        <a:ext cx="222530" cy="21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62FDFFFE-EDA5-4F09-ABF9-5DD8E9CFBD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1916" y="5364271"/>
                        <a:ext cx="222530" cy="21933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8333" b="-277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F628D2F-710D-4A2E-A257-543EF3F4C7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0454" y="5493364"/>
                        <a:ext cx="222530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FF628D2F-710D-4A2E-A257-543EF3F4C7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0454" y="5493364"/>
                        <a:ext cx="222530" cy="2616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F997B85E-4742-4724-B34E-7D99EA79E8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598" y="4367784"/>
                    <a:ext cx="1018802" cy="1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7213A57B-C6F3-4A1F-AB6C-ACA945B09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9400" y="4367784"/>
                    <a:ext cx="0" cy="11906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EB34AA96-E1E4-46C9-88C3-A74F7345A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98447" y="4159904"/>
                    <a:ext cx="0" cy="17419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390D0AD6-9CC5-4700-BEEF-E09F5F1648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47886" y="4159904"/>
                    <a:ext cx="1259698" cy="16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8CE0E64F-F1E7-4B39-BB0C-E5E18A5070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6011" y="4727872"/>
                        <a:ext cx="22253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8CE0E64F-F1E7-4B39-BB0C-E5E18A5070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6011" y="4727872"/>
                        <a:ext cx="222530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12121" b="-7143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FA5301D7-83DC-4EE2-8A4B-3BB33B67A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01789" y="5558437"/>
                    <a:ext cx="85618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1A1F5188-81A0-4EF8-B965-7B67DE99E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03635" y="5901829"/>
                    <a:ext cx="110394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꺾인 연결선 15"/>
                <p:cNvCxnSpPr>
                  <a:endCxn id="25" idx="0"/>
                </p:cNvCxnSpPr>
                <p:nvPr/>
              </p:nvCxnSpPr>
              <p:spPr>
                <a:xfrm rot="16200000" flipH="1">
                  <a:off x="3230603" y="3998094"/>
                  <a:ext cx="986254" cy="78491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795B003C-3E37-4AA7-B3C2-BDCE306F2B16}"/>
                    </a:ext>
                  </a:extLst>
                </p:cNvPr>
                <p:cNvSpPr/>
                <p:nvPr/>
              </p:nvSpPr>
              <p:spPr>
                <a:xfrm>
                  <a:off x="1821688" y="4236473"/>
                  <a:ext cx="595535" cy="308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FTS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26011E-25CD-47A9-A561-F33FC873C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538" y="4392580"/>
                      <a:ext cx="222530" cy="3385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C26011E-25CD-47A9-A561-F33FC873C6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2538" y="4392580"/>
                      <a:ext cx="222530" cy="338555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229412" b="-769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BCFE9CA-9E08-4BF3-BA9E-E4E7D13B610B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095" y="5340206"/>
                    <a:ext cx="205759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BCFE9CA-9E08-4BF3-BA9E-E4E7D13B6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095" y="5340206"/>
                    <a:ext cx="20575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176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997B85E-4742-4724-B34E-7D99EA79E858}"/>
                </a:ext>
              </a:extLst>
            </p:cNvPr>
            <p:cNvCxnSpPr>
              <a:cxnSpLocks/>
            </p:cNvCxnSpPr>
            <p:nvPr/>
          </p:nvCxnSpPr>
          <p:spPr>
            <a:xfrm>
              <a:off x="8540486" y="1491660"/>
              <a:ext cx="781177" cy="7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213A57B-C6F3-4A1F-AB6C-ACA945B09458}"/>
                </a:ext>
              </a:extLst>
            </p:cNvPr>
            <p:cNvCxnSpPr>
              <a:cxnSpLocks/>
            </p:cNvCxnSpPr>
            <p:nvPr/>
          </p:nvCxnSpPr>
          <p:spPr>
            <a:xfrm>
              <a:off x="9321663" y="1491660"/>
              <a:ext cx="0" cy="92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A5301D7-83DC-4EE2-8A4B-3BB33B67A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9677" y="2412671"/>
              <a:ext cx="6419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CFE9CA-9E08-4BF3-BA9E-E4E7D13B610B}"/>
                    </a:ext>
                  </a:extLst>
                </p:cNvPr>
                <p:cNvSpPr txBox="1"/>
                <p:nvPr/>
              </p:nvSpPr>
              <p:spPr>
                <a:xfrm>
                  <a:off x="9155137" y="1756187"/>
                  <a:ext cx="20575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BCFE9CA-9E08-4BF3-BA9E-E4E7D13B6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37" y="1756187"/>
                  <a:ext cx="205759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147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46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603F64-90DB-584F-841D-C5BAA31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4677" cy="1325563"/>
          </a:xfrm>
        </p:spPr>
        <p:txBody>
          <a:bodyPr/>
          <a:lstStyle/>
          <a:p>
            <a:r>
              <a:rPr kumimoji="1" lang="ko-KR" altLang="en-US" b="1" smtClean="0"/>
              <a:t>진행 상황 및 결과</a:t>
            </a:r>
            <a:endParaRPr kumimoji="1"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D9FB1A-8C78-B041-AE01-3E5E46E5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817"/>
            <a:ext cx="10802816" cy="48741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kumimoji="1" lang="ko-KR" altLang="en-US" sz="2400" dirty="0" err="1" smtClean="0"/>
              <a:t>인공신경망</a:t>
            </a:r>
            <a:r>
              <a:rPr kumimoji="1" lang="ko-KR" altLang="en-US" sz="2400" dirty="0" smtClean="0"/>
              <a:t> 깊이에 따른 성능 비교</a:t>
            </a:r>
            <a:endParaRPr kumimoji="1"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Hidden layer 3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, 5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, 7</a:t>
            </a:r>
            <a:r>
              <a:rPr kumimoji="1" lang="ko-KR" altLang="en-US" sz="2000" dirty="0" smtClean="0"/>
              <a:t>개 비교 </a:t>
            </a:r>
            <a:r>
              <a:rPr kumimoji="1" lang="en-US" altLang="ko-KR" sz="2000" dirty="0" smtClean="0"/>
              <a:t>(test set</a:t>
            </a:r>
            <a:r>
              <a:rPr kumimoji="1" lang="ko-KR" altLang="en-US" sz="2000" dirty="0" smtClean="0"/>
              <a:t>에 대해 </a:t>
            </a:r>
            <a:r>
              <a:rPr kumimoji="1" lang="en-US" altLang="ko-KR" sz="2000" dirty="0" smtClean="0"/>
              <a:t>error </a:t>
            </a:r>
            <a:r>
              <a:rPr kumimoji="1" lang="ko-KR" altLang="en-US" sz="2000" dirty="0" smtClean="0"/>
              <a:t>비교</a:t>
            </a:r>
            <a:r>
              <a:rPr kumimoji="1"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ko-KR" altLang="en-US" sz="2000" dirty="0" smtClean="0"/>
              <a:t>각 층마다 </a:t>
            </a:r>
            <a:r>
              <a:rPr kumimoji="1" lang="en-US" altLang="ko-KR" sz="2000" dirty="0" smtClean="0"/>
              <a:t>neuron 10</a:t>
            </a:r>
            <a:r>
              <a:rPr kumimoji="1" lang="ko-KR" altLang="en-US" sz="2000" dirty="0" smtClean="0"/>
              <a:t>개</a:t>
            </a:r>
            <a:endParaRPr kumimoji="1"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3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/>
              <a:t> </a:t>
            </a:r>
            <a:r>
              <a:rPr kumimoji="1" lang="en-US" altLang="ko-KR" sz="2000" dirty="0" smtClean="0"/>
              <a:t>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0.5183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0.5539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0.3516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5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 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0.5097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0.5355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0.3532 N</a:t>
            </a:r>
          </a:p>
          <a:p>
            <a:pPr lvl="2">
              <a:buFontTx/>
              <a:buChar char="-"/>
            </a:pPr>
            <a:endParaRPr kumimoji="1"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ko-KR" sz="2000" dirty="0" smtClean="0"/>
              <a:t>7</a:t>
            </a:r>
            <a:r>
              <a:rPr kumimoji="1" lang="ko-KR" altLang="en-US" sz="2000" dirty="0" smtClean="0"/>
              <a:t>개</a:t>
            </a:r>
            <a:r>
              <a:rPr kumimoji="1" lang="en-US" altLang="ko-KR" sz="2000" dirty="0" smtClean="0"/>
              <a:t> : </a:t>
            </a:r>
            <a:endParaRPr kumimoji="1" lang="en-US" altLang="ko-KR" sz="1600" dirty="0" smtClean="0"/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Fx</a:t>
            </a:r>
            <a:r>
              <a:rPr kumimoji="1" lang="en-US" altLang="ko-KR" sz="1600" dirty="0" smtClean="0"/>
              <a:t> mean error = 0.4630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Fy</a:t>
            </a:r>
            <a:r>
              <a:rPr kumimoji="1" lang="en-US" altLang="ko-KR" sz="1600" dirty="0" smtClean="0"/>
              <a:t> mean error = 0.4669 N</a:t>
            </a:r>
          </a:p>
          <a:p>
            <a:pPr lvl="2">
              <a:buFontTx/>
              <a:buChar char="-"/>
            </a:pPr>
            <a:r>
              <a:rPr kumimoji="1" lang="en-US" altLang="ko-KR" sz="1600" dirty="0" err="1" smtClean="0"/>
              <a:t>Fz</a:t>
            </a:r>
            <a:r>
              <a:rPr kumimoji="1" lang="en-US" altLang="ko-KR" sz="1600" dirty="0" smtClean="0"/>
              <a:t> mean error = 0.3401 N</a:t>
            </a:r>
          </a:p>
          <a:p>
            <a:pPr lvl="2">
              <a:buFontTx/>
              <a:buChar char="-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44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30769" cy="2198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0" y="1"/>
            <a:ext cx="2933699" cy="22002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52" y="3512"/>
            <a:ext cx="2926087" cy="21945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" y="2198077"/>
            <a:ext cx="2919047" cy="21892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24" y="2198077"/>
            <a:ext cx="2919047" cy="21892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52" y="2198077"/>
            <a:ext cx="2919047" cy="21892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" y="4387362"/>
            <a:ext cx="2933685" cy="22002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0" y="4387362"/>
            <a:ext cx="2933699" cy="22002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55" y="4392643"/>
            <a:ext cx="2930784" cy="219808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00" y="4387362"/>
            <a:ext cx="2923157" cy="21923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layer 3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953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64868" y="1969476"/>
            <a:ext cx="254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Hidden layer 5</a:t>
            </a:r>
            <a:r>
              <a:rPr lang="ko-KR" altLang="en-US" sz="2800" b="1" dirty="0" smtClean="0"/>
              <a:t>개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37" y="4465002"/>
            <a:ext cx="2930400" cy="2197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2" y="91989"/>
            <a:ext cx="2930400" cy="219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2" y="91989"/>
            <a:ext cx="2930400" cy="219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22" y="114576"/>
            <a:ext cx="2930400" cy="219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22" y="2289789"/>
            <a:ext cx="2930400" cy="219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2" y="2289789"/>
            <a:ext cx="2930400" cy="2197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2" y="2289789"/>
            <a:ext cx="2930400" cy="219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2" y="4487589"/>
            <a:ext cx="2930400" cy="219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2" y="4487589"/>
            <a:ext cx="2930400" cy="219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22" y="4465002"/>
            <a:ext cx="2930400" cy="21978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152792" y="90004"/>
            <a:ext cx="291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*Test set</a:t>
            </a:r>
            <a:r>
              <a:rPr lang="ko-KR" altLang="en-US" sz="1400" dirty="0" smtClean="0"/>
              <a:t>들의 에피소드 중 임의로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선</a:t>
            </a:r>
            <a:r>
              <a:rPr lang="ko-KR" altLang="en-US" sz="1400" dirty="0"/>
              <a:t>택</a:t>
            </a:r>
            <a:r>
              <a:rPr lang="ko-KR" altLang="en-US" sz="1400" dirty="0" smtClean="0"/>
              <a:t>하여 시각화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024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544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한컴바탕</vt:lpstr>
      <vt:lpstr>Arial</vt:lpstr>
      <vt:lpstr>Cambria Math</vt:lpstr>
      <vt:lpstr>Wingdings</vt:lpstr>
      <vt:lpstr>Office 테마</vt:lpstr>
      <vt:lpstr>인공신경망을 이용한 접촉력 추정 알고리즘 개발</vt:lpstr>
      <vt:lpstr>PowerPoint 프레젠테이션</vt:lpstr>
      <vt:lpstr>과제 방법</vt:lpstr>
      <vt:lpstr>PowerPoint 프레젠테이션</vt:lpstr>
      <vt:lpstr>진행 상황 및 결과</vt:lpstr>
      <vt:lpstr>진행 상황 및 결과</vt:lpstr>
      <vt:lpstr>진행 상황 및 결과</vt:lpstr>
      <vt:lpstr>PowerPoint 프레젠테이션</vt:lpstr>
      <vt:lpstr>PowerPoint 프레젠테이션</vt:lpstr>
      <vt:lpstr>PowerPoint 프레젠테이션</vt:lpstr>
      <vt:lpstr>진행 상황 및 결과</vt:lpstr>
      <vt:lpstr>PowerPoint 프레젠테이션</vt:lpstr>
      <vt:lpstr>PowerPoint 프레젠테이션</vt:lpstr>
      <vt:lpstr>PowerPoint 프레젠테이션</vt:lpstr>
      <vt:lpstr>예상 어려움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인공신경망을 이용한 접촉력 추정 알고리즘 개발</dc:title>
  <dc:creator>김동현</dc:creator>
  <cp:lastModifiedBy>김동현</cp:lastModifiedBy>
  <cp:revision>31</cp:revision>
  <dcterms:created xsi:type="dcterms:W3CDTF">2019-02-12T19:59:30Z</dcterms:created>
  <dcterms:modified xsi:type="dcterms:W3CDTF">2019-02-12T21:00:58Z</dcterms:modified>
</cp:coreProperties>
</file>